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6"/>
  </p:notesMasterIdLst>
  <p:sldIdLst>
    <p:sldId id="270" r:id="rId2"/>
    <p:sldId id="271" r:id="rId3"/>
    <p:sldId id="262" r:id="rId4"/>
    <p:sldId id="317" r:id="rId5"/>
    <p:sldId id="298" r:id="rId6"/>
    <p:sldId id="299" r:id="rId7"/>
    <p:sldId id="300" r:id="rId8"/>
    <p:sldId id="301" r:id="rId9"/>
    <p:sldId id="302" r:id="rId10"/>
    <p:sldId id="303" r:id="rId11"/>
    <p:sldId id="293" r:id="rId12"/>
    <p:sldId id="304" r:id="rId13"/>
    <p:sldId id="288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263" r:id="rId23"/>
    <p:sldId id="315" r:id="rId24"/>
    <p:sldId id="264" r:id="rId25"/>
    <p:sldId id="266" r:id="rId26"/>
    <p:sldId id="275" r:id="rId27"/>
    <p:sldId id="269" r:id="rId28"/>
    <p:sldId id="289" r:id="rId29"/>
    <p:sldId id="290" r:id="rId30"/>
    <p:sldId id="291" r:id="rId31"/>
    <p:sldId id="292" r:id="rId32"/>
    <p:sldId id="295" r:id="rId33"/>
    <p:sldId id="316" r:id="rId34"/>
    <p:sldId id="287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00FF"/>
    <a:srgbClr val="D60093"/>
    <a:srgbClr val="FF0000"/>
    <a:srgbClr val="CC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6253" autoAdjust="0"/>
  </p:normalViewPr>
  <p:slideViewPr>
    <p:cSldViewPr>
      <p:cViewPr varScale="1">
        <p:scale>
          <a:sx n="67" d="100"/>
          <a:sy n="67" d="100"/>
        </p:scale>
        <p:origin x="-54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PT\training\201006%20NHC%20models\intensity\ships10_coef_atlc.da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PT\training\201006%20NHC%20models\intensity\ships_plot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PT\CONF\2009%2012%20CREST%20workshop\SHIPS_err_0709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cat>
            <c:strRef>
              <c:f>'48hr'!$N$1:$N$23</c:f>
              <c:strCache>
                <c:ptCount val="23"/>
                <c:pt idx="0">
                  <c:v>Julian Day</c:v>
                </c:pt>
                <c:pt idx="1">
                  <c:v>Persistence</c:v>
                </c:pt>
                <c:pt idx="2">
                  <c:v>Vmax*Per</c:v>
                </c:pt>
                <c:pt idx="3">
                  <c:v>Zonal Motion</c:v>
                </c:pt>
                <c:pt idx="4">
                  <c:v>Steering Layer</c:v>
                </c:pt>
                <c:pt idx="5">
                  <c:v>GOES cold cloud</c:v>
                </c:pt>
                <c:pt idx="6">
                  <c:v>GOES asym</c:v>
                </c:pt>
                <c:pt idx="7">
                  <c:v>SST Potential</c:v>
                </c:pt>
                <c:pt idx="8">
                  <c:v>SST Potential^2</c:v>
                </c:pt>
                <c:pt idx="9">
                  <c:v>Vmax t=0</c:v>
                </c:pt>
                <c:pt idx="10">
                  <c:v>Ocean heat content</c:v>
                </c:pt>
                <c:pt idx="11">
                  <c:v>Shear</c:v>
                </c:pt>
                <c:pt idx="12">
                  <c:v>Shear*sin(lat)</c:v>
                </c:pt>
                <c:pt idx="13">
                  <c:v>Shear*vmax</c:v>
                </c:pt>
                <c:pt idx="14">
                  <c:v>Shear Dir</c:v>
                </c:pt>
                <c:pt idx="15">
                  <c:v>Shear Adj</c:v>
                </c:pt>
                <c:pt idx="16">
                  <c:v>GFS vortex</c:v>
                </c:pt>
                <c:pt idx="17">
                  <c:v>850 hPa Env Vort.</c:v>
                </c:pt>
                <c:pt idx="18">
                  <c:v>200 hPa Div.</c:v>
                </c:pt>
                <c:pt idx="19">
                  <c:v>200 hPa T</c:v>
                </c:pt>
                <c:pt idx="20">
                  <c:v>250 hPa T</c:v>
                </c:pt>
                <c:pt idx="21">
                  <c:v>Vertical Instab</c:v>
                </c:pt>
                <c:pt idx="22">
                  <c:v>Mid-level RH</c:v>
                </c:pt>
              </c:strCache>
            </c:strRef>
          </c:cat>
          <c:val>
            <c:numRef>
              <c:f>'48hr'!$I$1:$I$23</c:f>
              <c:numCache>
                <c:formatCode>0.00E+00</c:formatCode>
                <c:ptCount val="23"/>
                <c:pt idx="0">
                  <c:v>1.5339000000000004E-2</c:v>
                </c:pt>
                <c:pt idx="1">
                  <c:v>0.27512000000000009</c:v>
                </c:pt>
                <c:pt idx="2">
                  <c:v>-0.19320000000000001</c:v>
                </c:pt>
                <c:pt idx="3">
                  <c:v>-6.779400000000034E-2</c:v>
                </c:pt>
                <c:pt idx="4">
                  <c:v>-3.4328000000000004E-2</c:v>
                </c:pt>
                <c:pt idx="5">
                  <c:v>0.13328000000000001</c:v>
                </c:pt>
                <c:pt idx="6">
                  <c:v>-1.0298000000000002E-2</c:v>
                </c:pt>
                <c:pt idx="7">
                  <c:v>0.99963000000000002</c:v>
                </c:pt>
                <c:pt idx="8">
                  <c:v>-0.47564000000000001</c:v>
                </c:pt>
                <c:pt idx="9">
                  <c:v>9.3046000000000226E-2</c:v>
                </c:pt>
                <c:pt idx="10">
                  <c:v>5.0573000000000016E-3</c:v>
                </c:pt>
                <c:pt idx="11">
                  <c:v>-0.29454000000000002</c:v>
                </c:pt>
                <c:pt idx="12">
                  <c:v>0.3139300000000001</c:v>
                </c:pt>
                <c:pt idx="13">
                  <c:v>-0.32321000000000111</c:v>
                </c:pt>
                <c:pt idx="14">
                  <c:v>0.14228000000000005</c:v>
                </c:pt>
                <c:pt idx="15">
                  <c:v>-8.1868000000000024E-2</c:v>
                </c:pt>
                <c:pt idx="16">
                  <c:v>0.10127000000000003</c:v>
                </c:pt>
                <c:pt idx="17">
                  <c:v>0.11284999999999996</c:v>
                </c:pt>
                <c:pt idx="18">
                  <c:v>9.634899999999999E-2</c:v>
                </c:pt>
                <c:pt idx="19">
                  <c:v>-0.12933</c:v>
                </c:pt>
                <c:pt idx="20">
                  <c:v>-8.8281000000000026E-2</c:v>
                </c:pt>
                <c:pt idx="21">
                  <c:v>9.7073000000000007E-2</c:v>
                </c:pt>
                <c:pt idx="22">
                  <c:v>-2.2611000000000117E-2</c:v>
                </c:pt>
              </c:numCache>
            </c:numRef>
          </c:val>
        </c:ser>
        <c:axId val="35281920"/>
        <c:axId val="35296000"/>
      </c:barChart>
      <c:catAx>
        <c:axId val="35281920"/>
        <c:scaling>
          <c:orientation val="minMax"/>
        </c:scaling>
        <c:axPos val="b"/>
        <c:tickLblPos val="nextTo"/>
        <c:spPr>
          <a:ln>
            <a:solidFill>
              <a:schemeClr val="bg1"/>
            </a:solidFill>
          </a:ln>
        </c:spPr>
        <c:txPr>
          <a:bodyPr rot="-5400000"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35296000"/>
        <c:crosses val="autoZero"/>
        <c:auto val="1"/>
        <c:lblAlgn val="ctr"/>
        <c:lblOffset val="100"/>
      </c:catAx>
      <c:valAx>
        <c:axId val="35296000"/>
        <c:scaling>
          <c:orientation val="minMax"/>
          <c:max val="1"/>
          <c:min val="-0.5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r>
                  <a:rPr lang="en-US" sz="1200">
                    <a:solidFill>
                      <a:schemeClr val="bg1"/>
                    </a:solidFill>
                  </a:rPr>
                  <a:t>Normalize Regression Coefficient </a:t>
                </a:r>
              </a:p>
            </c:rich>
          </c:tx>
          <c:layout/>
        </c:title>
        <c:numFmt formatCode="#,##0.00" sourceLinked="0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n-US"/>
          </a:p>
        </c:txPr>
        <c:crossAx val="35281920"/>
        <c:crosses val="autoZero"/>
        <c:crossBetween val="between"/>
        <c:majorUnit val="0.5"/>
      </c:valAx>
      <c:spPr>
        <a:ln>
          <a:solidFill>
            <a:schemeClr val="bg1"/>
          </a:solidFill>
        </a:ln>
      </c:spPr>
    </c:plotArea>
    <c:plotVisOnly val="1"/>
  </c:chart>
  <c:spPr>
    <a:solidFill>
      <a:schemeClr val="tx1"/>
    </a:solidFill>
    <a:ln>
      <a:solidFill>
        <a:schemeClr val="bg1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dk2" tx1="lt1" bg2="dk1" tx2="lt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816885389326305"/>
          <c:y val="5.1400554097404495E-2"/>
          <c:w val="0.81006867891513601"/>
          <c:h val="0.83370672415948122"/>
        </c:manualLayout>
      </c:layout>
      <c:barChart>
        <c:barDir val="col"/>
        <c:grouping val="clustered"/>
        <c:ser>
          <c:idx val="0"/>
          <c:order val="0"/>
          <c:tx>
            <c:v>Atlantic</c:v>
          </c:tx>
          <c:spPr>
            <a:solidFill>
              <a:srgbClr val="0099FF"/>
            </a:solidFill>
            <a:ln>
              <a:solidFill>
                <a:schemeClr val="bg1"/>
              </a:solidFill>
            </a:ln>
          </c:spPr>
          <c:cat>
            <c:numRef>
              <c:f>LGEM!$A$2:$A$11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LGEM!$F$2:$F$11</c:f>
              <c:numCache>
                <c:formatCode>0.00</c:formatCode>
                <c:ptCount val="10"/>
                <c:pt idx="0">
                  <c:v>-2.3514851485148371</c:v>
                </c:pt>
                <c:pt idx="1">
                  <c:v>-8.8028169014083057E-2</c:v>
                </c:pt>
                <c:pt idx="2">
                  <c:v>2.4602026049204038</c:v>
                </c:pt>
                <c:pt idx="3">
                  <c:v>5.4567749846719824</c:v>
                </c:pt>
                <c:pt idx="4">
                  <c:v>8.7175188600167299</c:v>
                </c:pt>
                <c:pt idx="5">
                  <c:v>11.447638603696099</c:v>
                </c:pt>
                <c:pt idx="6">
                  <c:v>11.94657432599554</c:v>
                </c:pt>
                <c:pt idx="7">
                  <c:v>12.41050119331741</c:v>
                </c:pt>
                <c:pt idx="8">
                  <c:v>13.637460777214548</c:v>
                </c:pt>
                <c:pt idx="9">
                  <c:v>14.892578125</c:v>
                </c:pt>
              </c:numCache>
            </c:numRef>
          </c:val>
        </c:ser>
        <c:ser>
          <c:idx val="1"/>
          <c:order val="1"/>
          <c:tx>
            <c:v>East Pacific</c:v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cat>
            <c:numRef>
              <c:f>LGEM!$A$2:$A$11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LGEM!$G$2:$G$11</c:f>
              <c:numCache>
                <c:formatCode>0.00</c:formatCode>
                <c:ptCount val="10"/>
                <c:pt idx="0">
                  <c:v>-4.166666666666667</c:v>
                </c:pt>
                <c:pt idx="1">
                  <c:v>-3.9893617021276788</c:v>
                </c:pt>
                <c:pt idx="2">
                  <c:v>-0.7432432432432402</c:v>
                </c:pt>
                <c:pt idx="3">
                  <c:v>-5.8377116170470297E-2</c:v>
                </c:pt>
                <c:pt idx="4">
                  <c:v>2.2714681440443028</c:v>
                </c:pt>
                <c:pt idx="5">
                  <c:v>4.3753294675803813</c:v>
                </c:pt>
                <c:pt idx="6">
                  <c:v>6.257982120051075</c:v>
                </c:pt>
                <c:pt idx="7">
                  <c:v>8.0277502477700686</c:v>
                </c:pt>
                <c:pt idx="8">
                  <c:v>6.0598503740648404</c:v>
                </c:pt>
                <c:pt idx="9">
                  <c:v>4.0662650602409753</c:v>
                </c:pt>
              </c:numCache>
            </c:numRef>
          </c:val>
        </c:ser>
        <c:axId val="100066432"/>
        <c:axId val="100068736"/>
      </c:barChart>
      <c:catAx>
        <c:axId val="1000664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r>
                  <a:rPr lang="en-US" sz="1400">
                    <a:solidFill>
                      <a:schemeClr val="bg1"/>
                    </a:solidFill>
                  </a:rPr>
                  <a:t>Forecast</a:t>
                </a:r>
                <a:r>
                  <a:rPr lang="en-US" sz="1400" baseline="0">
                    <a:solidFill>
                      <a:schemeClr val="bg1"/>
                    </a:solidFill>
                  </a:rPr>
                  <a:t> Interval (hr)</a:t>
                </a:r>
                <a:endParaRPr lang="en-US" sz="140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100" b="1">
                <a:solidFill>
                  <a:schemeClr val="bg1"/>
                </a:solidFill>
              </a:defRPr>
            </a:pPr>
            <a:endParaRPr lang="en-US"/>
          </a:p>
        </c:txPr>
        <c:crossAx val="100068736"/>
        <c:crosses val="autoZero"/>
        <c:auto val="1"/>
        <c:lblAlgn val="ctr"/>
        <c:lblOffset val="100"/>
      </c:catAx>
      <c:valAx>
        <c:axId val="100068736"/>
        <c:scaling>
          <c:orientation val="minMax"/>
          <c:max val="15"/>
          <c:min val="-5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r>
                  <a:rPr lang="en-US" sz="1400" b="1">
                    <a:solidFill>
                      <a:schemeClr val="bg1"/>
                    </a:solidFill>
                  </a:rPr>
                  <a:t>Percent Improvement</a:t>
                </a:r>
              </a:p>
            </c:rich>
          </c:tx>
          <c:layout/>
        </c:title>
        <c:numFmt formatCode="0" sourceLinked="0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en-US"/>
          </a:p>
        </c:txPr>
        <c:crossAx val="100066432"/>
        <c:crosses val="autoZero"/>
        <c:crossBetween val="between"/>
        <c:majorUnit val="5"/>
      </c:valAx>
      <c:spPr>
        <a:solidFill>
          <a:schemeClr val="tx1"/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71570866141732"/>
          <c:y val="9.2208734324876002E-2"/>
          <c:w val="0.17841174185356806"/>
          <c:h val="0.16272653418322705"/>
        </c:manualLayout>
      </c:layout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en-US"/>
        </a:p>
      </c:txPr>
    </c:legend>
    <c:plotVisOnly val="1"/>
  </c:chart>
  <c:spPr>
    <a:solidFill>
      <a:schemeClr val="tx1"/>
    </a:solidFill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2915821899508068"/>
          <c:y val="0.14150285901762291"/>
          <c:w val="0.82850645166360193"/>
          <c:h val="0.6433437643882226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GFDL</c:v>
                </c:pt>
              </c:strCache>
            </c:strRef>
          </c:tx>
          <c:spPr>
            <a:ln w="38100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8.8600000000000048</c:v>
                </c:pt>
                <c:pt idx="1">
                  <c:v>12.51</c:v>
                </c:pt>
                <c:pt idx="2">
                  <c:v>15.360000000000024</c:v>
                </c:pt>
                <c:pt idx="3">
                  <c:v>17.739999999999988</c:v>
                </c:pt>
                <c:pt idx="4">
                  <c:v>18.434999999999999</c:v>
                </c:pt>
                <c:pt idx="5">
                  <c:v>19.130000000000031</c:v>
                </c:pt>
                <c:pt idx="6">
                  <c:v>19.130000000000031</c:v>
                </c:pt>
                <c:pt idx="7">
                  <c:v>19.47</c:v>
                </c:pt>
                <c:pt idx="8">
                  <c:v>19.509999999999987</c:v>
                </c:pt>
                <c:pt idx="9">
                  <c:v>19.55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HWRF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8.67</c:v>
                </c:pt>
                <c:pt idx="1">
                  <c:v>12.22</c:v>
                </c:pt>
                <c:pt idx="2">
                  <c:v>14.370000000000006</c:v>
                </c:pt>
                <c:pt idx="3">
                  <c:v>16.47</c:v>
                </c:pt>
                <c:pt idx="4">
                  <c:v>17.7</c:v>
                </c:pt>
                <c:pt idx="5">
                  <c:v>18.93</c:v>
                </c:pt>
                <c:pt idx="6">
                  <c:v>18.93</c:v>
                </c:pt>
                <c:pt idx="7">
                  <c:v>20.88</c:v>
                </c:pt>
                <c:pt idx="8">
                  <c:v>22.145</c:v>
                </c:pt>
                <c:pt idx="9">
                  <c:v>23.41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SHIPS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8.58</c:v>
                </c:pt>
                <c:pt idx="1">
                  <c:v>11.74</c:v>
                </c:pt>
                <c:pt idx="2">
                  <c:v>13.81</c:v>
                </c:pt>
                <c:pt idx="3">
                  <c:v>15.91</c:v>
                </c:pt>
                <c:pt idx="4">
                  <c:v>16.899999999999999</c:v>
                </c:pt>
                <c:pt idx="5">
                  <c:v>17.89</c:v>
                </c:pt>
                <c:pt idx="6">
                  <c:v>17.89</c:v>
                </c:pt>
                <c:pt idx="7">
                  <c:v>19.190000000000001</c:v>
                </c:pt>
                <c:pt idx="8">
                  <c:v>19.105</c:v>
                </c:pt>
                <c:pt idx="9">
                  <c:v>19.02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LGEM 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12</c:v>
                </c:pt>
                <c:pt idx="1">
                  <c:v>24</c:v>
                </c:pt>
                <c:pt idx="2">
                  <c:v>36</c:v>
                </c:pt>
                <c:pt idx="3">
                  <c:v>48</c:v>
                </c:pt>
                <c:pt idx="4">
                  <c:v>60</c:v>
                </c:pt>
                <c:pt idx="5">
                  <c:v>72</c:v>
                </c:pt>
                <c:pt idx="6">
                  <c:v>84</c:v>
                </c:pt>
                <c:pt idx="7">
                  <c:v>96</c:v>
                </c:pt>
                <c:pt idx="8">
                  <c:v>108</c:v>
                </c:pt>
                <c:pt idx="9">
                  <c:v>120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8.82</c:v>
                </c:pt>
                <c:pt idx="1">
                  <c:v>12</c:v>
                </c:pt>
                <c:pt idx="2">
                  <c:v>13.92</c:v>
                </c:pt>
                <c:pt idx="3">
                  <c:v>15.59</c:v>
                </c:pt>
                <c:pt idx="4">
                  <c:v>15.92</c:v>
                </c:pt>
                <c:pt idx="5">
                  <c:v>16.25</c:v>
                </c:pt>
                <c:pt idx="6">
                  <c:v>16.25</c:v>
                </c:pt>
                <c:pt idx="7">
                  <c:v>16.920000000000002</c:v>
                </c:pt>
                <c:pt idx="8">
                  <c:v>16.075000000000003</c:v>
                </c:pt>
                <c:pt idx="9">
                  <c:v>15.23</c:v>
                </c:pt>
              </c:numCache>
            </c:numRef>
          </c:val>
        </c:ser>
        <c:marker val="1"/>
        <c:axId val="32540928"/>
        <c:axId val="55513472"/>
      </c:lineChart>
      <c:catAx>
        <c:axId val="325409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Forecast</a:t>
                </a:r>
                <a:r>
                  <a:rPr lang="en-US" sz="1200" baseline="0"/>
                  <a:t> Interval (hr)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5513472"/>
        <c:crosses val="autoZero"/>
        <c:auto val="1"/>
        <c:lblAlgn val="ctr"/>
        <c:lblOffset val="100"/>
      </c:catAx>
      <c:valAx>
        <c:axId val="5551347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Intenstiy</a:t>
                </a:r>
                <a:r>
                  <a:rPr lang="en-US" sz="1200" baseline="0"/>
                  <a:t> Error (kt)</a:t>
                </a:r>
                <a:endParaRPr lang="en-US" sz="120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54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003741930907426"/>
          <c:y val="0.48350947342519685"/>
          <c:w val="0.19778126551748665"/>
          <c:h val="0.2152727784026997"/>
        </c:manualLayout>
      </c:layout>
      <c:spPr>
        <a:ln>
          <a:solidFill>
            <a:schemeClr val="accent1"/>
          </a:solidFill>
        </a:ln>
      </c:spPr>
    </c:legend>
    <c:plotVisOnly val="1"/>
  </c:chart>
  <c:spPr>
    <a:solidFill>
      <a:schemeClr val="bg1"/>
    </a:solidFill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CAD49A0D-D92A-482A-9B6C-EFEB94B51E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FA0A2-F747-4E96-BAE5-A1C1E2DBF5FC}" type="slidenum">
              <a:rPr lang="en-US"/>
              <a:pPr/>
              <a:t>3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 of GLM compared to ground based and polar systems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799C6-1378-4A9C-A6F2-A020B830E9E5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Update, 2009 cases added</a:t>
            </a:r>
          </a:p>
          <a:p>
            <a:r>
              <a:rPr lang="en-US" smtClean="0"/>
              <a:t>2009 Update, 2008 cases added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A39F6D-22AF-4329-AAA7-02AF8028F39B}" type="slidenum">
              <a:rPr lang="en-US"/>
              <a:pPr/>
              <a:t>15</a:t>
            </a:fld>
            <a:endParaRPr lang="en-US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30300" y="690563"/>
            <a:ext cx="4602163" cy="3452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840" y="4373694"/>
            <a:ext cx="5050321" cy="406764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changes for 2009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F8DC9F-FD22-417D-A730-B93770E61AB5}" type="slidenum">
              <a:rPr lang="en-US"/>
              <a:pPr/>
              <a:t>16</a:t>
            </a:fld>
            <a:endParaRPr lang="en-US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1448" y="690172"/>
            <a:ext cx="4579764" cy="345242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840" y="4373694"/>
            <a:ext cx="5050321" cy="406764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2009 Update: Small format changes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2009 Update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Changed resolution (75x75) per Vijay T for 2010, also used http://www.emc.ncep.noaa.gov/HWRF/index.html</a:t>
            </a:r>
          </a:p>
          <a:p>
            <a:r>
              <a:rPr lang="en-US" smtClean="0"/>
              <a:t>2009 Update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 from IHC (Vijay T)</a:t>
            </a:r>
          </a:p>
          <a:p>
            <a:r>
              <a:rPr lang="en-US" smtClean="0"/>
              <a:t>2009 Update</a:t>
            </a:r>
          </a:p>
          <a:p>
            <a:endParaRPr lang="en-US" smtClean="0"/>
          </a:p>
          <a:p>
            <a:r>
              <a:rPr lang="en-US" smtClean="0"/>
              <a:t>Note:  This may be a good place to mention GFDN is starting to diverge from GFDL (although M. Bender said all the above is the same between the two)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4DB28-B447-4005-BFF5-89264F07F85F}" type="slidenum">
              <a:rPr lang="en-US"/>
              <a:pPr/>
              <a:t>22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 (NHC verif report)</a:t>
            </a:r>
          </a:p>
          <a:p>
            <a:r>
              <a:rPr lang="en-US" smtClean="0"/>
              <a:t>Updated for 2009: Data directly from NHC verification reports, sample restricted to 1995-2008, when GFDL first became operational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D6424-F4EB-4831-B78A-3CD8D5753229}" type="slidenum">
              <a:rPr lang="en-US"/>
              <a:pPr/>
              <a:t>24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BF6A0-4F84-4984-B9F4-25099185AFF0}" type="slidenum">
              <a:rPr lang="en-US"/>
              <a:pPr/>
              <a:t>25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AE02C-C207-4788-B8A7-526CDA50F615}" type="slidenum">
              <a:rPr lang="en-US"/>
              <a:pPr/>
              <a:t>27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Summary slide.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2009 Update: OHC now included in Atlantic and east Pacific (previously only Atlantic)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Update: Reference to new shear predictor that includes levels besides 850 and 200 hPa</a:t>
            </a:r>
          </a:p>
          <a:p>
            <a:r>
              <a:rPr lang="en-US" smtClean="0"/>
              <a:t>2009 Update: Reference to new shear direction predictor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Change for 2010</a:t>
            </a:r>
          </a:p>
          <a:p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78090E6-A324-4BCE-8424-DED7E77C16BC}" type="slidenum">
              <a:rPr lang="en-US"/>
              <a:pPr/>
              <a:t>8</a:t>
            </a:fld>
            <a:endParaRPr 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2010 Update. Predictors from 2010 model used. </a:t>
            </a:r>
          </a:p>
          <a:p>
            <a:endParaRPr lang="en-US" smtClean="0"/>
          </a:p>
          <a:p>
            <a:r>
              <a:rPr lang="en-US" smtClean="0"/>
              <a:t>New for 2009, shows relative magnitudes of predictors at 48 hr, generally grouped by 1) Clim/Per, 2) Motion, 3) GOES, 4) Ocean, 5) Shear, 6) other dynamical factors, 7) Other thermodynamic factors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New for 2009, shows NE shear favorable in low latitudes, SW shear in high latitudes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No change for 2009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22532-CDE6-4DE1-B32B-FF73E31731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D1EE-49D6-47D8-9093-DA791CEBB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72E2F-70AE-49F2-BC3A-010A3A3008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54" y="275333"/>
            <a:ext cx="823049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755" y="1599903"/>
            <a:ext cx="4043832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15" y="1599903"/>
            <a:ext cx="4043832" cy="4525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92613-F633-4751-AC54-6B35C9FCF75A}" type="datetime1">
              <a:rPr lang="en-US"/>
              <a:pPr/>
              <a:t>8/2/2010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071D5-BC83-489E-8D4B-34720E0E5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B7416-28D1-4FF4-B472-440E261C6912}" type="datetime1">
              <a:rPr lang="en-US"/>
              <a:pPr/>
              <a:t>8/2/2010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11C29-A03A-4258-A252-2AB284A80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9D9F0-B795-47EF-8FC8-EC89133E18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5DEF-CDE3-4C07-9BCB-F1FF3A04F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C40AA-EA31-4F62-8209-6753DB919C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5BBA5-8B65-4C27-915A-797DA1379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B7119-1E29-4B48-BA81-20359F8E6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BE347-A50C-42D5-98B5-EE29E258C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3B1-C21F-4B2B-8D40-B7EE7CBAC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CE8C-0401-4F61-8A92-823D4C41F0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00C4-A505-4D59-85AC-6900F38DD6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Predictability of Tropical Cyclone </a:t>
            </a:r>
            <a:br>
              <a:rPr lang="en-US" sz="3600" dirty="0" smtClean="0"/>
            </a:br>
            <a:r>
              <a:rPr lang="en-US" sz="3600" dirty="0" smtClean="0"/>
              <a:t>Intensity Forecasting</a:t>
            </a:r>
            <a:endParaRPr lang="en-US" sz="3600" dirty="0"/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282700" y="2105025"/>
            <a:ext cx="639921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Mark </a:t>
            </a:r>
            <a:r>
              <a:rPr lang="en-US" sz="2800" dirty="0" err="1"/>
              <a:t>DeMaria</a:t>
            </a:r>
            <a:endParaRPr lang="en-US" sz="2800" dirty="0"/>
          </a:p>
          <a:p>
            <a:pPr algn="ctr"/>
            <a:r>
              <a:rPr lang="en-US" sz="2800" dirty="0"/>
              <a:t>NOAA/NESDIS/</a:t>
            </a:r>
            <a:r>
              <a:rPr lang="en-US" sz="2800" dirty="0" err="1"/>
              <a:t>StAR</a:t>
            </a:r>
            <a:r>
              <a:rPr lang="en-US" sz="2800" dirty="0"/>
              <a:t>, Fort Collins, CO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err="1" smtClean="0"/>
              <a:t>CoRP</a:t>
            </a:r>
            <a:r>
              <a:rPr lang="en-US" sz="2800" dirty="0" smtClean="0"/>
              <a:t> Science Symposium</a:t>
            </a:r>
            <a:endParaRPr lang="en-US" sz="2800" dirty="0"/>
          </a:p>
          <a:p>
            <a:pPr algn="ctr"/>
            <a:r>
              <a:rPr lang="en-US" sz="2800" dirty="0" smtClean="0"/>
              <a:t>Fort Collins, CO</a:t>
            </a:r>
            <a:endParaRPr lang="en-US" sz="2800" dirty="0"/>
          </a:p>
          <a:p>
            <a:pPr algn="ctr"/>
            <a:r>
              <a:rPr lang="en-US" sz="2800" dirty="0" smtClean="0"/>
              <a:t>August 2010</a:t>
            </a:r>
            <a:endParaRPr lang="en-US" sz="2800" b="0" dirty="0"/>
          </a:p>
        </p:txBody>
      </p:sp>
      <p:pic>
        <p:nvPicPr>
          <p:cNvPr id="117766" name="Picture 943" descr="N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218113"/>
            <a:ext cx="16002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9" name="Picture 9" descr="WILMA_E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2959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 descr="windbar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602" y="1643063"/>
            <a:ext cx="6088065" cy="505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29974" y="214312"/>
            <a:ext cx="8230493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Regions with Most Favorable </a:t>
            </a:r>
            <a:b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Shear Directions for Hurricane Ike</a:t>
            </a:r>
            <a:br>
              <a:rPr lang="en-US" sz="34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26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(New SHIPS Model Predictor </a:t>
            </a:r>
            <a:r>
              <a:rPr lang="en-US" sz="2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in 2009</a:t>
            </a:r>
            <a:r>
              <a:rPr lang="en-US" sz="2600" b="1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</a:p>
        </p:txBody>
      </p:sp>
      <p:sp>
        <p:nvSpPr>
          <p:cNvPr id="51204" name="Oval 8"/>
          <p:cNvSpPr>
            <a:spLocks noChangeArrowheads="1"/>
          </p:cNvSpPr>
          <p:nvPr/>
        </p:nvSpPr>
        <p:spPr bwMode="auto">
          <a:xfrm>
            <a:off x="3929272" y="4429125"/>
            <a:ext cx="1856771" cy="150018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85707" tIns="42853" rIns="85707" bIns="42853" anchor="ctr"/>
          <a:lstStyle/>
          <a:p>
            <a:endParaRPr lang="en-US"/>
          </a:p>
        </p:txBody>
      </p:sp>
      <p:sp>
        <p:nvSpPr>
          <p:cNvPr id="51205" name="Oval 9"/>
          <p:cNvSpPr>
            <a:spLocks noChangeArrowheads="1"/>
          </p:cNvSpPr>
          <p:nvPr/>
        </p:nvSpPr>
        <p:spPr bwMode="auto">
          <a:xfrm>
            <a:off x="2929473" y="3357562"/>
            <a:ext cx="1071214" cy="7143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lIns="85707" tIns="42853" rIns="85707" bIns="42853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LGEM </a:t>
            </a:r>
            <a:r>
              <a:rPr lang="en-US" dirty="0" smtClean="0"/>
              <a:t>and SHIPS Input for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Generalized Shear (GS)  	         </a:t>
            </a:r>
          </a:p>
          <a:p>
            <a:pPr>
              <a:buNone/>
            </a:pPr>
            <a:r>
              <a:rPr lang="en-US" dirty="0" smtClean="0"/>
              <a:t>                                    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              GS = 4/(P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-P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)</a:t>
            </a:r>
            <a:r>
              <a:rPr lang="en-US" sz="4000" dirty="0" smtClean="0"/>
              <a:t>∫</a:t>
            </a:r>
            <a:r>
              <a:rPr lang="en-US" sz="2800" dirty="0" smtClean="0"/>
              <a:t> [(u-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+ (v-</a:t>
            </a:r>
            <a:r>
              <a:rPr lang="en-US" sz="2800" dirty="0" err="1" smtClean="0"/>
              <a:t>v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]</a:t>
            </a:r>
            <a:r>
              <a:rPr lang="en-US" sz="2800" baseline="30000" dirty="0" smtClean="0"/>
              <a:t>1/2 </a:t>
            </a:r>
            <a:r>
              <a:rPr lang="en-US" sz="2800" dirty="0" err="1" smtClean="0"/>
              <a:t>dP</a:t>
            </a:r>
            <a:r>
              <a:rPr lang="en-US" sz="2800" dirty="0" smtClean="0"/>
              <a:t>   </a:t>
            </a:r>
          </a:p>
          <a:p>
            <a:pPr>
              <a:buNone/>
            </a:pPr>
            <a:r>
              <a:rPr lang="en-US" sz="2800" dirty="0" smtClean="0"/>
              <a:t>                                          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P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=1000 </a:t>
            </a:r>
            <a:r>
              <a:rPr lang="en-US" sz="2800" dirty="0" err="1" smtClean="0"/>
              <a:t>hPa</a:t>
            </a:r>
            <a:r>
              <a:rPr lang="en-US" sz="2800" dirty="0" smtClean="0"/>
              <a:t>, P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=100 </a:t>
            </a:r>
            <a:r>
              <a:rPr lang="en-US" sz="2800" dirty="0" err="1" smtClean="0"/>
              <a:t>hPa</a:t>
            </a:r>
            <a:r>
              <a:rPr lang="en-US" sz="2800" dirty="0" smtClean="0"/>
              <a:t>,  </a:t>
            </a:r>
            <a:r>
              <a:rPr lang="en-US" sz="2800" dirty="0" err="1" smtClean="0"/>
              <a:t>u</a:t>
            </a:r>
            <a:r>
              <a:rPr lang="en-US" sz="2800" baseline="-25000" dirty="0" err="1" smtClean="0"/>
              <a:t>b</a:t>
            </a:r>
            <a:r>
              <a:rPr lang="en-US" sz="2800" dirty="0" err="1" smtClean="0"/>
              <a:t>,v</a:t>
            </a:r>
            <a:r>
              <a:rPr lang="en-US" sz="2800" baseline="-25000" dirty="0" err="1" smtClean="0"/>
              <a:t>b</a:t>
            </a:r>
            <a:r>
              <a:rPr lang="en-US" sz="2800" dirty="0" smtClean="0"/>
              <a:t> = mean </a:t>
            </a:r>
            <a:r>
              <a:rPr lang="en-US" sz="2800" dirty="0" err="1" smtClean="0"/>
              <a:t>u,v</a:t>
            </a:r>
            <a:r>
              <a:rPr lang="en-US" sz="2800" dirty="0" smtClean="0"/>
              <a:t> in layer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GS = 2-level shear for linear wind profiles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7145" y="214313"/>
            <a:ext cx="8687246" cy="91380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Logistic Growth Equation Model (LGEM)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145" y="1285875"/>
            <a:ext cx="8641125" cy="54292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Applies simple differential equation to constrain the max winds between zero and the maximum potential intensity</a:t>
            </a:r>
          </a:p>
          <a:p>
            <a:pPr marL="696367" lvl="1" indent="-267833"/>
            <a:r>
              <a:rPr lang="en-US" sz="2600" dirty="0" smtClean="0"/>
              <a:t>Based on analogy with population growth modeling</a:t>
            </a:r>
          </a:p>
          <a:p>
            <a:pPr eaLnBrk="1" hangingPunct="1"/>
            <a:r>
              <a:rPr lang="en-US" sz="3000" dirty="0" smtClean="0"/>
              <a:t>Intensity growth rate predicted using SHIPS </a:t>
            </a:r>
            <a:r>
              <a:rPr lang="en-US" sz="3000" dirty="0" smtClean="0"/>
              <a:t>model predictors</a:t>
            </a:r>
            <a:endParaRPr lang="en-US" sz="3000" dirty="0" smtClean="0"/>
          </a:p>
          <a:p>
            <a:pPr eaLnBrk="1" hangingPunct="1"/>
            <a:r>
              <a:rPr lang="en-US" sz="3000" dirty="0" smtClean="0"/>
              <a:t>More responsive than SHIPS to time changes of predictors such as vertical shear</a:t>
            </a:r>
          </a:p>
          <a:p>
            <a:pPr eaLnBrk="1" hangingPunct="1"/>
            <a:r>
              <a:rPr lang="en-US" sz="3000" dirty="0" smtClean="0"/>
              <a:t>More sensitive track errors</a:t>
            </a:r>
          </a:p>
          <a:p>
            <a:pPr eaLnBrk="1" hangingPunct="1"/>
            <a:r>
              <a:rPr lang="en-US" sz="3000" dirty="0" smtClean="0"/>
              <a:t>More difficult to include persistence</a:t>
            </a:r>
            <a:endParaRPr lang="en-US" sz="3400" baseline="-25000" dirty="0" smtClean="0">
              <a:sym typeface="Symbol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0" y="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The Logistic Growth Equation Model</a:t>
            </a:r>
          </a:p>
        </p:txBody>
      </p:sp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9A1290-F5D4-48D9-8018-507243FA3733}" type="slidenum">
              <a:rPr lang="en-US"/>
              <a:pPr/>
              <a:t>13</a:t>
            </a:fld>
            <a:endParaRPr lang="en-US"/>
          </a:p>
        </p:txBody>
      </p:sp>
      <p:sp>
        <p:nvSpPr>
          <p:cNvPr id="9220" name="Content Placeholder 2"/>
          <p:cNvSpPr>
            <a:spLocks/>
          </p:cNvSpPr>
          <p:nvPr/>
        </p:nvSpPr>
        <p:spPr bwMode="auto">
          <a:xfrm>
            <a:off x="0" y="914400"/>
            <a:ext cx="9144000" cy="5562600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</a:rPr>
              <a:t>Uses analogy with population growth modeling</a:t>
            </a:r>
            <a:r>
              <a:rPr lang="en-US" sz="2800" b="1" dirty="0">
                <a:latin typeface="Times New Roman" pitchFamily="18" charset="0"/>
                <a:ea typeface="ＭＳ Ｐゴシック"/>
                <a:cs typeface="ＭＳ Ｐゴシック"/>
              </a:rPr>
              <a:t>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b="1" dirty="0">
                <a:latin typeface="Times New Roman" pitchFamily="18" charset="0"/>
                <a:ea typeface="ＭＳ Ｐゴシック"/>
                <a:cs typeface="ＭＳ Ｐゴシック"/>
              </a:rPr>
              <a:t>                   </a:t>
            </a:r>
            <a:r>
              <a:rPr lang="en-US" sz="2000" b="1" dirty="0" err="1">
                <a:latin typeface="Times New Roman" pitchFamily="18" charset="0"/>
                <a:ea typeface="ＭＳ Ｐゴシック"/>
                <a:cs typeface="ＭＳ Ｐゴシック"/>
              </a:rPr>
              <a:t>dV</a:t>
            </a: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</a:rPr>
              <a:t>/</a:t>
            </a:r>
            <a:r>
              <a:rPr lang="en-US" sz="2000" b="1" dirty="0" err="1">
                <a:latin typeface="Times New Roman" pitchFamily="18" charset="0"/>
                <a:ea typeface="ＭＳ Ｐゴシック"/>
                <a:cs typeface="ＭＳ Ｐゴシック"/>
              </a:rPr>
              <a:t>dt</a:t>
            </a: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</a:rPr>
              <a:t> = 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</a:t>
            </a: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V -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 </a:t>
            </a: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(V/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V</a:t>
            </a:r>
            <a:r>
              <a:rPr lang="en-US" sz="2000" b="1" baseline="-25000" dirty="0" err="1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mpi</a:t>
            </a:r>
            <a:r>
              <a:rPr lang="en-US" sz="2000" b="1" dirty="0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)</a:t>
            </a:r>
            <a:r>
              <a:rPr lang="en-US" sz="2000" b="1" baseline="30000" dirty="0" err="1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n</a:t>
            </a:r>
            <a:r>
              <a:rPr lang="en-US" sz="2000" b="1" dirty="0" err="1"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V</a:t>
            </a:r>
            <a:endParaRPr lang="en-US" sz="2000" b="1" dirty="0">
              <a:latin typeface="Times New Roman" pitchFamily="18" charset="0"/>
              <a:ea typeface="ＭＳ Ｐゴシック"/>
              <a:cs typeface="ＭＳ Ｐゴシック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                        	   (A)       (B)        (C)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(A) =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time change of maximum winds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Analogous to population change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(B) =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growth rate term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analogous to reproduction rat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  <a:sym typeface="Symbol" pitchFamily="18" charset="2"/>
              </a:rPr>
              <a:t>(C) =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Limits max intensity to upper bound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latin typeface="Times New Roman" pitchFamily="18" charset="0"/>
                <a:sym typeface="Symbol" pitchFamily="18" charset="2"/>
              </a:rPr>
              <a:t>Analogous to food supply limit (carrying capacity</a:t>
            </a:r>
            <a:r>
              <a:rPr lang="en-US" sz="2400" b="1" dirty="0">
                <a:latin typeface="Times New Roman" pitchFamily="18" charset="0"/>
                <a:sym typeface="Symbol" pitchFamily="18" charset="2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, n  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= empirical constants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V</a:t>
            </a:r>
            <a:r>
              <a:rPr lang="en-US" sz="2000" b="1" baseline="-25000" dirty="0" err="1">
                <a:solidFill>
                  <a:srgbClr val="FF3300"/>
                </a:solidFill>
                <a:latin typeface="Times New Roman" pitchFamily="18" charset="0"/>
                <a:ea typeface="ＭＳ Ｐゴシック"/>
                <a:cs typeface="ＭＳ Ｐゴシック"/>
                <a:sym typeface="Symbol" pitchFamily="18" charset="2"/>
              </a:rPr>
              <a:t>mpi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= maximum 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potential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intensity (from 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empirical SST function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)</a:t>
            </a:r>
            <a:endParaRPr lang="en-US" sz="2000" b="1" dirty="0">
              <a:latin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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       = growth rate (estimated empirically from ocean,          			   atmospheric 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predictors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 GFS,</a:t>
            </a:r>
            <a:r>
              <a:rPr lang="en-US" sz="2000" b="1" dirty="0" smtClean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1" dirty="0">
                <a:latin typeface="Times New Roman" pitchFamily="18" charset="0"/>
                <a:sym typeface="Symbol" pitchFamily="18" charset="2"/>
              </a:rPr>
              <a:t>satellite data, etc)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b="1" dirty="0">
              <a:latin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b="1" dirty="0">
              <a:latin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5731" y="142875"/>
            <a:ext cx="868724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LGEM Improvement over SHIPS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2006-2009 Operational Runs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501387" y="1428750"/>
          <a:ext cx="7784154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388" y="0"/>
            <a:ext cx="7924007" cy="837903"/>
          </a:xfrm>
        </p:spPr>
        <p:txBody>
          <a:bodyPr/>
          <a:lstStyle/>
          <a:p>
            <a:pPr eaLnBrk="1" hangingPunct="1"/>
            <a:r>
              <a:rPr lang="en-US" b="1" smtClean="0"/>
              <a:t>Dynamical Intensity Models</a:t>
            </a:r>
            <a:endParaRPr lang="en-US" b="1" u="sng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999" y="1000125"/>
            <a:ext cx="8572686" cy="5715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GFS</a:t>
            </a:r>
            <a:r>
              <a:rPr lang="en-US" sz="2200" b="1" dirty="0" smtClean="0"/>
              <a:t>:</a:t>
            </a:r>
            <a:r>
              <a:rPr lang="en-US" sz="2200" dirty="0" smtClean="0"/>
              <a:t> U.S. NWS Global Forecast System &lt;  relocates first-guess TC vortex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UKMET</a:t>
            </a:r>
            <a:r>
              <a:rPr lang="en-US" sz="2200" b="1" dirty="0" smtClean="0"/>
              <a:t>:</a:t>
            </a:r>
            <a:r>
              <a:rPr lang="en-US" sz="2200" dirty="0" smtClean="0"/>
              <a:t> United Kingdom Met. Office global model &lt; bogus (syn. data)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NOGAPS</a:t>
            </a:r>
            <a:r>
              <a:rPr lang="en-US" sz="2200" b="1" dirty="0" smtClean="0"/>
              <a:t>:</a:t>
            </a:r>
            <a:r>
              <a:rPr lang="en-US" sz="2200" dirty="0" smtClean="0"/>
              <a:t> U.S. Navy Operational Global Atmospheric Prediction System  global model &lt; bogus (synthetic data)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ECMWF</a:t>
            </a:r>
            <a:r>
              <a:rPr lang="en-US" sz="2200" b="1" dirty="0" smtClean="0"/>
              <a:t>:</a:t>
            </a:r>
            <a:r>
              <a:rPr lang="en-US" sz="2200" dirty="0" smtClean="0"/>
              <a:t> European Center for Medium-range Weather Forecasting global model (no bogus</a:t>
            </a:r>
            <a:r>
              <a:rPr lang="en-US" sz="2200" dirty="0" smtClean="0"/>
              <a:t>)</a:t>
            </a:r>
          </a:p>
          <a:p>
            <a:pPr eaLnBrk="1" hangingPunct="1">
              <a:spcBef>
                <a:spcPct val="50000"/>
              </a:spcBef>
              <a:buNone/>
            </a:pPr>
            <a:endParaRPr lang="en-US" sz="22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GFDL</a:t>
            </a:r>
            <a:r>
              <a:rPr lang="en-US" sz="2200" b="1" dirty="0" smtClean="0"/>
              <a:t>:</a:t>
            </a:r>
            <a:r>
              <a:rPr lang="en-US" sz="2200" dirty="0" smtClean="0"/>
              <a:t> U.S. NWS Geophysical Fluid Dynamics Laboratory regional model &lt;bogus (spin-up vortex</a:t>
            </a:r>
            <a:r>
              <a:rPr lang="en-US" sz="2200" dirty="0" smtClean="0"/>
              <a:t>)</a:t>
            </a:r>
            <a:endParaRPr lang="en-US" sz="22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200" b="1" dirty="0" smtClean="0">
                <a:solidFill>
                  <a:srgbClr val="FFFF00"/>
                </a:solidFill>
              </a:rPr>
              <a:t>HWRF</a:t>
            </a:r>
            <a:r>
              <a:rPr lang="en-US" sz="2200" b="1" dirty="0" smtClean="0"/>
              <a:t>: </a:t>
            </a:r>
            <a:r>
              <a:rPr lang="en-US" sz="2200" dirty="0" smtClean="0"/>
              <a:t>NCEP Hurricane Weather Research and Forecast regional model (vortex relocation and adjustment)</a:t>
            </a:r>
            <a:r>
              <a:rPr lang="en-US" sz="2200" b="1" dirty="0" smtClean="0"/>
              <a:t> 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7145" y="305098"/>
            <a:ext cx="8170981" cy="909339"/>
          </a:xfrm>
        </p:spPr>
        <p:txBody>
          <a:bodyPr/>
          <a:lstStyle/>
          <a:p>
            <a:pPr eaLnBrk="1" hangingPunct="1"/>
            <a:r>
              <a:rPr lang="en-US" sz="3700" b="1" dirty="0" smtClean="0"/>
              <a:t>Dynamical Intensity Model Limitations</a:t>
            </a:r>
            <a:endParaRPr lang="en-US" sz="3700" b="1" u="sng" dirty="0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999" y="1540372"/>
            <a:ext cx="8572686" cy="46746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Sparse observations, especially in inner core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Inadequate resolution, especially global models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Data assimilation on storm scale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Representation of physical processes </a:t>
            </a:r>
          </a:p>
          <a:p>
            <a:pPr lvl="1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600" dirty="0" smtClean="0"/>
              <a:t>PBL, microphysics, radiation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Ocean interactions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000" dirty="0" smtClean="0"/>
              <a:t>Predictability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6754" y="285750"/>
            <a:ext cx="8230493" cy="8885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Geophysical Fluid Dynamics Laboratory (GFDL) Hurricane Model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>
          <a:xfrm>
            <a:off x="185975" y="1428750"/>
            <a:ext cx="5314411" cy="52149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/>
              <a:t>Dynamical model capable of producing skillful intensity forecasts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/>
              <a:t>Coupled with the Princeton Ocean Model (POM) (1/6° horizontal resolution with 23 vertical sigma levels)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/>
              <a:t>Replaces the GFS vortex with one derived from an </a:t>
            </a:r>
            <a:r>
              <a:rPr lang="en-US" sz="1700" dirty="0" err="1" smtClean="0"/>
              <a:t>axisymmetric</a:t>
            </a:r>
            <a:r>
              <a:rPr lang="en-US" sz="1700" dirty="0" smtClean="0"/>
              <a:t> model vortex spun up and combined with asymmetries from a prior forecast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/>
              <a:t>Sigma vertical coordinate system with 42 vertical levels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/>
              <a:t>Limited-area domain (not global) with 2 grids nested within the parent grid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/>
              <a:t>Outer grid spans 75°x75° at 1/2° resolution or approximately 30 km.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/>
              <a:t>Middle grid spans 11°x11° at 1/6° resolution or approximately 15 km.  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1700" dirty="0" smtClean="0"/>
              <a:t>Inner grid spans 5°x5° at 1/12° resolution or approximately 9 km </a:t>
            </a:r>
          </a:p>
        </p:txBody>
      </p:sp>
      <p:pic>
        <p:nvPicPr>
          <p:cNvPr id="73732" name="Picture 6" descr="isab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7604" y="4182070"/>
            <a:ext cx="2683986" cy="233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18z24OCT05_GFDL_fct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629" y="1785937"/>
            <a:ext cx="2667619" cy="22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wre-126-04-20-f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505" y="913805"/>
            <a:ext cx="5943749" cy="5603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1660381" y="119063"/>
            <a:ext cx="5662111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GFDL Model Nested Grids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29974" y="142875"/>
            <a:ext cx="8230493" cy="8885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Hurricane Weather Research &amp; Forecasting (HWRF) Prediction System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4294967295"/>
          </p:nvPr>
        </p:nvSpPr>
        <p:spPr>
          <a:xfrm>
            <a:off x="215731" y="1143000"/>
            <a:ext cx="8763124" cy="5320606"/>
          </a:xfrm>
        </p:spPr>
        <p:txBody>
          <a:bodyPr/>
          <a:lstStyle/>
          <a:p>
            <a:pPr eaLnBrk="1" hangingPunct="1"/>
            <a:r>
              <a:rPr lang="en-US" sz="2200" dirty="0" smtClean="0"/>
              <a:t>Next generation non-hydrostatic weather research and hurricane prediction system </a:t>
            </a:r>
          </a:p>
          <a:p>
            <a:pPr eaLnBrk="1" hangingPunct="1"/>
            <a:r>
              <a:rPr lang="en-US" sz="2200" dirty="0" smtClean="0"/>
              <a:t> Movable, 2- way nested grid   (9km/27km; 42 vertical levels;  ~75°x75°)</a:t>
            </a:r>
          </a:p>
          <a:p>
            <a:pPr eaLnBrk="1" hangingPunct="1"/>
            <a:r>
              <a:rPr lang="en-US" sz="2200" dirty="0" smtClean="0"/>
              <a:t> Coupled with Princeton Ocean Model </a:t>
            </a:r>
          </a:p>
          <a:p>
            <a:pPr lvl="1" eaLnBrk="1" hangingPunct="1">
              <a:buFontTx/>
              <a:buChar char="•"/>
            </a:pPr>
            <a:r>
              <a:rPr lang="en-US" sz="1900" dirty="0" smtClean="0"/>
              <a:t>POM utilized for Atlantic systems, no ocean coupling in N Pacific systems</a:t>
            </a:r>
          </a:p>
          <a:p>
            <a:pPr eaLnBrk="1" hangingPunct="1"/>
            <a:r>
              <a:rPr lang="en-US" sz="2200" dirty="0" smtClean="0"/>
              <a:t>Vortex initialized through use of modified 6-h HWRF first guess</a:t>
            </a:r>
          </a:p>
          <a:p>
            <a:pPr eaLnBrk="1" hangingPunct="1"/>
            <a:r>
              <a:rPr lang="en-US" sz="2200" dirty="0" smtClean="0"/>
              <a:t> 3-D VAR data assimilation scheme</a:t>
            </a:r>
          </a:p>
          <a:p>
            <a:pPr lvl="1" eaLnBrk="1" hangingPunct="1">
              <a:buFontTx/>
              <a:buChar char="•"/>
            </a:pPr>
            <a:r>
              <a:rPr lang="en-US" sz="2200" dirty="0" smtClean="0"/>
              <a:t>But with more advanced data assimilation for hurricane core </a:t>
            </a:r>
          </a:p>
          <a:p>
            <a:pPr lvl="1" eaLnBrk="1" hangingPunct="1">
              <a:buFontTx/>
              <a:buChar char="•"/>
            </a:pPr>
            <a:r>
              <a:rPr lang="en-US" sz="2200" dirty="0" smtClean="0"/>
              <a:t>Use of airborne and land based Doppler radar data (run in parallel)</a:t>
            </a:r>
            <a:endParaRPr lang="en-US" sz="1900" dirty="0" smtClean="0"/>
          </a:p>
          <a:p>
            <a:pPr eaLnBrk="1" hangingPunct="1"/>
            <a:r>
              <a:rPr lang="en-US" sz="2200" dirty="0" smtClean="0"/>
              <a:t> Became operational in 2007</a:t>
            </a:r>
          </a:p>
          <a:p>
            <a:pPr lvl="1" eaLnBrk="1" hangingPunct="1">
              <a:buFontTx/>
              <a:buChar char="•"/>
            </a:pPr>
            <a:r>
              <a:rPr lang="en-US" sz="2200" dirty="0" smtClean="0"/>
              <a:t>Under development since 2002</a:t>
            </a:r>
          </a:p>
          <a:p>
            <a:pPr eaLnBrk="1" hangingPunct="1"/>
            <a:r>
              <a:rPr lang="en-US" sz="2200" dirty="0" smtClean="0"/>
              <a:t> Runs in parallel with the GFDL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tropical cyclone intensity forecasting</a:t>
            </a:r>
            <a:endParaRPr lang="en-US" dirty="0"/>
          </a:p>
          <a:p>
            <a:r>
              <a:rPr lang="en-US" dirty="0" smtClean="0"/>
              <a:t>Charlie Neumann (1987) methodology</a:t>
            </a:r>
          </a:p>
          <a:p>
            <a:pPr lvl="1"/>
            <a:r>
              <a:rPr lang="en-US" dirty="0" smtClean="0"/>
              <a:t>Use of statistical-dynamical models for predictability estimates  </a:t>
            </a:r>
            <a:endParaRPr lang="en-US" dirty="0"/>
          </a:p>
          <a:p>
            <a:r>
              <a:rPr lang="en-US" dirty="0" smtClean="0"/>
              <a:t>Predictability results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6" name="Picture 4" descr="wilma180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3996"/>
            <a:ext cx="9144000" cy="692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6754" y="0"/>
            <a:ext cx="8306370" cy="5328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*HWRF              *GFDL </a:t>
            </a:r>
          </a:p>
        </p:txBody>
      </p:sp>
      <p:graphicFrame>
        <p:nvGraphicFramePr>
          <p:cNvPr id="98358" name="Group 54"/>
          <p:cNvGraphicFramePr>
            <a:graphicFrameLocks noGrp="1"/>
          </p:cNvGraphicFramePr>
          <p:nvPr>
            <p:ph idx="1"/>
          </p:nvPr>
        </p:nvGraphicFramePr>
        <p:xfrm>
          <a:off x="429974" y="500062"/>
          <a:ext cx="8230494" cy="6087276"/>
        </p:xfrm>
        <a:graphic>
          <a:graphicData uri="http://schemas.openxmlformats.org/drawingml/2006/table">
            <a:tbl>
              <a:tblPr/>
              <a:tblGrid>
                <a:gridCol w="2743498"/>
                <a:gridCol w="2743498"/>
                <a:gridCol w="2743498"/>
              </a:tblGrid>
              <a:tr h="5313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Grid configuration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2-nests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3-nests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Nesting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Force-feedback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Interaction thru intra-nest fluxes 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Ocean coupling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POM (Atlantic only)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POM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1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Convective parameterization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SAS mom.mix.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SAS mom.mix.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Explicit condensation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Ferrier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Ferrier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Boundary layer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GFS non-local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GFS non-local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Surface layer   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 (Moon et. al.)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 (Moon et. al.)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Land surface model 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 slab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 slab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Dissipative heating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Based on D-L Zhang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Based on M-Y TKE2.5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5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Gravity wave drag 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YES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29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Radiation</a:t>
                      </a:r>
                    </a:p>
                  </a:txBody>
                  <a:tcPr marL="91421" marR="91421"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 (cloud differences)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GFDL</a:t>
                      </a:r>
                    </a:p>
                  </a:txBody>
                  <a:tcPr marL="91421" marR="91421"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6069" name="Text Box 55"/>
          <p:cNvSpPr txBox="1">
            <a:spLocks noChangeArrowheads="1"/>
          </p:cNvSpPr>
          <p:nvPr/>
        </p:nvSpPr>
        <p:spPr bwMode="auto">
          <a:xfrm>
            <a:off x="2858059" y="6505278"/>
            <a:ext cx="4387532" cy="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/>
              <a:t>*Configurations for 2010 season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Operational Intensity </a:t>
            </a:r>
            <a:r>
              <a:rPr lang="en-US" dirty="0" smtClean="0"/>
              <a:t>Model Verification (2007-2009 Atlantic)</a:t>
            </a: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676400"/>
          <a:ext cx="67818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72802" y="500063"/>
            <a:ext cx="8229004" cy="106560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Accurate Atlantic Early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Intensity Models 1995-2009  </a:t>
            </a:r>
            <a:b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(48 and 96 hr forecast)</a:t>
            </a:r>
          </a:p>
        </p:txBody>
      </p:sp>
      <p:sp>
        <p:nvSpPr>
          <p:cNvPr id="102403" name="Rectangle 12"/>
          <p:cNvSpPr>
            <a:spLocks noChangeArrowheads="1"/>
          </p:cNvSpPr>
          <p:nvPr/>
        </p:nvSpPr>
        <p:spPr bwMode="auto">
          <a:xfrm>
            <a:off x="144317" y="2071687"/>
            <a:ext cx="8855367" cy="257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2404" name="Text Box 14"/>
          <p:cNvSpPr txBox="1">
            <a:spLocks noChangeArrowheads="1"/>
          </p:cNvSpPr>
          <p:nvPr/>
        </p:nvSpPr>
        <p:spPr bwMode="auto">
          <a:xfrm>
            <a:off x="144317" y="2357438"/>
            <a:ext cx="8835716" cy="208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07" tIns="42853" rIns="85707" bIns="42853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Year    </a:t>
            </a:r>
            <a:r>
              <a:rPr lang="en-US" sz="1300" dirty="0" smtClean="0">
                <a:solidFill>
                  <a:schemeClr val="bg1"/>
                </a:solidFill>
              </a:rPr>
              <a:t>   1995    </a:t>
            </a:r>
            <a:r>
              <a:rPr lang="en-US" sz="1300" dirty="0">
                <a:solidFill>
                  <a:schemeClr val="bg1"/>
                </a:solidFill>
              </a:rPr>
              <a:t>1996    </a:t>
            </a:r>
            <a:r>
              <a:rPr lang="en-US" sz="1300" dirty="0" smtClean="0">
                <a:solidFill>
                  <a:schemeClr val="bg1"/>
                </a:solidFill>
              </a:rPr>
              <a:t> 1997     1998      </a:t>
            </a:r>
            <a:r>
              <a:rPr lang="en-US" sz="1300" dirty="0">
                <a:solidFill>
                  <a:schemeClr val="bg1"/>
                </a:solidFill>
              </a:rPr>
              <a:t>1999    </a:t>
            </a:r>
            <a:r>
              <a:rPr lang="en-US" sz="1300" dirty="0" smtClean="0">
                <a:solidFill>
                  <a:schemeClr val="bg1"/>
                </a:solidFill>
              </a:rPr>
              <a:t>  2000     2001      2002      2003      2004    </a:t>
            </a:r>
            <a:r>
              <a:rPr lang="en-US" sz="1300" dirty="0">
                <a:solidFill>
                  <a:schemeClr val="bg1"/>
                </a:solidFill>
              </a:rPr>
              <a:t>2005    </a:t>
            </a:r>
            <a:r>
              <a:rPr lang="en-US" sz="1300" dirty="0" smtClean="0">
                <a:solidFill>
                  <a:schemeClr val="bg1"/>
                </a:solidFill>
              </a:rPr>
              <a:t>  2006     2007      2008       2009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 smtClean="0">
                <a:solidFill>
                  <a:schemeClr val="bg1"/>
                </a:solidFill>
              </a:rPr>
              <a:t> 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48-hr   </a:t>
            </a:r>
            <a:r>
              <a:rPr lang="en-US" sz="1300" dirty="0">
                <a:solidFill>
                  <a:srgbClr val="00CCFF"/>
                </a:solidFill>
              </a:rPr>
              <a:t>SHFR</a:t>
            </a:r>
            <a:r>
              <a:rPr lang="en-US" sz="1300" dirty="0">
                <a:solidFill>
                  <a:schemeClr val="bg1"/>
                </a:solidFill>
              </a:rPr>
              <a:t>  </a:t>
            </a:r>
            <a:r>
              <a:rPr lang="en-US" sz="1300" dirty="0">
                <a:solidFill>
                  <a:srgbClr val="0000FF"/>
                </a:solidFill>
              </a:rPr>
              <a:t>SHIP  </a:t>
            </a:r>
            <a:r>
              <a:rPr lang="en-US" sz="1300" dirty="0" smtClean="0">
                <a:solidFill>
                  <a:srgbClr val="0000FF"/>
                </a:solidFill>
              </a:rPr>
              <a:t> </a:t>
            </a:r>
            <a:r>
              <a:rPr lang="en-US" sz="1300" dirty="0" err="1">
                <a:solidFill>
                  <a:srgbClr val="0000FF"/>
                </a:solidFill>
              </a:rPr>
              <a:t>SHIP</a:t>
            </a:r>
            <a:r>
              <a:rPr lang="en-US" sz="1300" dirty="0">
                <a:solidFill>
                  <a:srgbClr val="0000FF"/>
                </a:solidFill>
              </a:rPr>
              <a:t>   </a:t>
            </a:r>
            <a:r>
              <a:rPr lang="en-US" sz="1300" dirty="0" err="1">
                <a:solidFill>
                  <a:srgbClr val="0000FF"/>
                </a:solidFill>
              </a:rPr>
              <a:t>SHIP</a:t>
            </a:r>
            <a:r>
              <a:rPr lang="en-US" sz="1300" dirty="0">
                <a:solidFill>
                  <a:srgbClr val="0000FF"/>
                </a:solidFill>
              </a:rPr>
              <a:t>   </a:t>
            </a:r>
            <a:r>
              <a:rPr lang="en-US" sz="1300" dirty="0" err="1">
                <a:solidFill>
                  <a:srgbClr val="0000FF"/>
                </a:solidFill>
              </a:rPr>
              <a:t>SHIP</a:t>
            </a:r>
            <a:r>
              <a:rPr lang="en-US" sz="1300" dirty="0">
                <a:solidFill>
                  <a:srgbClr val="0000FF"/>
                </a:solidFill>
              </a:rPr>
              <a:t>   DSHP  </a:t>
            </a:r>
            <a:r>
              <a:rPr lang="en-US" sz="1300" dirty="0" err="1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rgbClr val="0000FF"/>
                </a:solidFill>
              </a:rPr>
              <a:t>  </a:t>
            </a:r>
            <a:r>
              <a:rPr lang="en-US" sz="1300" dirty="0" err="1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rgbClr val="0000FF"/>
                </a:solidFill>
              </a:rPr>
              <a:t>  </a:t>
            </a:r>
            <a:r>
              <a:rPr lang="en-US" sz="1300" dirty="0" err="1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rgbClr val="0000FF"/>
                </a:solidFill>
              </a:rPr>
              <a:t>  </a:t>
            </a:r>
            <a:r>
              <a:rPr lang="en-US" sz="1300" dirty="0" err="1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rgbClr val="0000FF"/>
                </a:solidFill>
              </a:rPr>
              <a:t>  </a:t>
            </a:r>
            <a:r>
              <a:rPr lang="en-US" sz="1300" dirty="0" err="1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rgbClr val="800000"/>
                </a:solidFill>
              </a:rPr>
              <a:t>GFDL</a:t>
            </a:r>
            <a:r>
              <a:rPr lang="en-US" sz="1300" dirty="0" smtClean="0">
                <a:solidFill>
                  <a:schemeClr val="bg1"/>
                </a:solidFill>
              </a:rPr>
              <a:t>   </a:t>
            </a:r>
            <a:r>
              <a:rPr lang="en-US" sz="1300" dirty="0" smtClean="0">
                <a:solidFill>
                  <a:srgbClr val="0000FF"/>
                </a:solidFill>
              </a:rPr>
              <a:t>DSHP   LGEM  </a:t>
            </a:r>
            <a:r>
              <a:rPr lang="en-US" sz="1300" dirty="0" err="1">
                <a:solidFill>
                  <a:srgbClr val="0000FF"/>
                </a:solidFill>
              </a:rPr>
              <a:t>LGEM</a:t>
            </a:r>
            <a:endParaRPr lang="en-US" sz="1300" dirty="0">
              <a:solidFill>
                <a:srgbClr val="0000FF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96 hr 	</a:t>
            </a:r>
            <a:r>
              <a:rPr lang="en-US" sz="1300" dirty="0" smtClean="0">
                <a:solidFill>
                  <a:schemeClr val="bg1"/>
                </a:solidFill>
              </a:rPr>
              <a:t>	</a:t>
            </a:r>
            <a:r>
              <a:rPr lang="en-US" sz="1300" dirty="0">
                <a:solidFill>
                  <a:schemeClr val="bg1"/>
                </a:solidFill>
              </a:rPr>
              <a:t>	</a:t>
            </a:r>
            <a:r>
              <a:rPr lang="en-US" sz="1300" dirty="0" smtClean="0">
                <a:solidFill>
                  <a:schemeClr val="bg1"/>
                </a:solidFill>
              </a:rPr>
              <a:t>	</a:t>
            </a:r>
            <a:r>
              <a:rPr lang="en-US" sz="1300" dirty="0" smtClean="0">
                <a:solidFill>
                  <a:srgbClr val="0000FF"/>
                </a:solidFill>
              </a:rPr>
              <a:t>SHIP</a:t>
            </a:r>
            <a:r>
              <a:rPr lang="en-US" sz="1300" dirty="0" smtClean="0">
                <a:solidFill>
                  <a:schemeClr val="bg1"/>
                </a:solidFill>
              </a:rPr>
              <a:t>     </a:t>
            </a:r>
            <a:r>
              <a:rPr lang="en-US" sz="1300" dirty="0" smtClean="0">
                <a:solidFill>
                  <a:srgbClr val="FF6600"/>
                </a:solidFill>
              </a:rPr>
              <a:t>GFS</a:t>
            </a:r>
            <a:r>
              <a:rPr lang="en-US" sz="1300" dirty="0" smtClean="0">
                <a:solidFill>
                  <a:schemeClr val="bg1"/>
                </a:solidFill>
              </a:rPr>
              <a:t>    </a:t>
            </a:r>
            <a:r>
              <a:rPr lang="en-US" sz="1300" dirty="0" smtClean="0">
                <a:solidFill>
                  <a:srgbClr val="0000FF"/>
                </a:solidFill>
              </a:rPr>
              <a:t>SHIP</a:t>
            </a:r>
            <a:r>
              <a:rPr lang="en-US" sz="1300" dirty="0" smtClean="0">
                <a:solidFill>
                  <a:schemeClr val="bg1"/>
                </a:solidFill>
              </a:rPr>
              <a:t>   </a:t>
            </a:r>
            <a:r>
              <a:rPr lang="en-US" sz="1300" dirty="0" smtClean="0">
                <a:solidFill>
                  <a:srgbClr val="800000"/>
                </a:solidFill>
              </a:rPr>
              <a:t>GFDL</a:t>
            </a:r>
            <a:r>
              <a:rPr lang="en-US" sz="1300" dirty="0" smtClean="0">
                <a:solidFill>
                  <a:schemeClr val="bg1"/>
                </a:solidFill>
              </a:rPr>
              <a:t>  </a:t>
            </a:r>
            <a:r>
              <a:rPr lang="en-US" sz="1300" dirty="0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chemeClr val="bg1"/>
                </a:solidFill>
              </a:rPr>
              <a:t>  </a:t>
            </a:r>
            <a:r>
              <a:rPr lang="en-US" sz="1300" dirty="0" smtClean="0">
                <a:solidFill>
                  <a:srgbClr val="800000"/>
                </a:solidFill>
              </a:rPr>
              <a:t>GFDL</a:t>
            </a:r>
            <a:r>
              <a:rPr lang="en-US" sz="1300" dirty="0" smtClean="0">
                <a:solidFill>
                  <a:schemeClr val="bg1"/>
                </a:solidFill>
              </a:rPr>
              <a:t>  </a:t>
            </a:r>
            <a:r>
              <a:rPr lang="en-US" sz="1300" dirty="0">
                <a:solidFill>
                  <a:srgbClr val="0000FF"/>
                </a:solidFill>
              </a:rPr>
              <a:t>DSHP</a:t>
            </a:r>
            <a:r>
              <a:rPr lang="en-US" sz="1300" dirty="0">
                <a:solidFill>
                  <a:schemeClr val="bg1"/>
                </a:solidFill>
              </a:rPr>
              <a:t>   </a:t>
            </a:r>
            <a:r>
              <a:rPr lang="en-US" sz="1300" dirty="0" smtClean="0">
                <a:solidFill>
                  <a:srgbClr val="800000"/>
                </a:solidFill>
              </a:rPr>
              <a:t>GFDL</a:t>
            </a:r>
            <a:r>
              <a:rPr lang="en-US" sz="1300" dirty="0" smtClean="0">
                <a:solidFill>
                  <a:schemeClr val="bg1"/>
                </a:solidFill>
              </a:rPr>
              <a:t>   </a:t>
            </a:r>
            <a:r>
              <a:rPr lang="en-US" sz="1300" dirty="0">
                <a:solidFill>
                  <a:srgbClr val="0000FF"/>
                </a:solidFill>
              </a:rPr>
              <a:t>LGEM</a:t>
            </a:r>
          </a:p>
          <a:p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>
                <a:solidFill>
                  <a:schemeClr val="bg1"/>
                </a:solidFill>
              </a:rPr>
              <a:t>                 </a:t>
            </a:r>
          </a:p>
          <a:p>
            <a:r>
              <a:rPr lang="en-US" sz="1300" dirty="0">
                <a:solidFill>
                  <a:schemeClr val="bg1"/>
                </a:solidFill>
              </a:rPr>
              <a:t>	Statistical           </a:t>
            </a:r>
            <a:r>
              <a:rPr lang="en-US" sz="1300" dirty="0" smtClean="0">
                <a:solidFill>
                  <a:schemeClr val="bg1"/>
                </a:solidFill>
              </a:rPr>
              <a:t>    </a:t>
            </a:r>
            <a:r>
              <a:rPr lang="en-US" sz="1300" dirty="0" err="1" smtClean="0">
                <a:solidFill>
                  <a:schemeClr val="bg1"/>
                </a:solidFill>
              </a:rPr>
              <a:t>Statistical</a:t>
            </a:r>
            <a:r>
              <a:rPr lang="en-US" sz="1300" dirty="0" smtClean="0">
                <a:solidFill>
                  <a:schemeClr val="bg1"/>
                </a:solidFill>
              </a:rPr>
              <a:t> -Dynamical          </a:t>
            </a:r>
            <a:r>
              <a:rPr lang="en-US" sz="1300" dirty="0">
                <a:solidFill>
                  <a:schemeClr val="bg1"/>
                </a:solidFill>
              </a:rPr>
              <a:t>Global-Dynamical   </a:t>
            </a:r>
            <a:r>
              <a:rPr lang="en-US" sz="1300" dirty="0" smtClean="0">
                <a:solidFill>
                  <a:schemeClr val="bg1"/>
                </a:solidFill>
              </a:rPr>
              <a:t>      </a:t>
            </a:r>
            <a:r>
              <a:rPr lang="en-US" sz="1300" dirty="0">
                <a:solidFill>
                  <a:schemeClr val="bg1"/>
                </a:solidFill>
              </a:rPr>
              <a:t>Regional-Dynamical </a:t>
            </a:r>
          </a:p>
        </p:txBody>
      </p:sp>
      <p:sp>
        <p:nvSpPr>
          <p:cNvPr id="102405" name="Rectangle 15"/>
          <p:cNvSpPr>
            <a:spLocks noChangeArrowheads="1"/>
          </p:cNvSpPr>
          <p:nvPr/>
        </p:nvSpPr>
        <p:spPr bwMode="auto">
          <a:xfrm>
            <a:off x="1072702" y="3929062"/>
            <a:ext cx="785557" cy="21431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pPr algn="ctr"/>
            <a:endParaRPr lang="en-US">
              <a:solidFill>
                <a:srgbClr val="00CCFF"/>
              </a:solidFill>
            </a:endParaRPr>
          </a:p>
        </p:txBody>
      </p:sp>
      <p:sp>
        <p:nvSpPr>
          <p:cNvPr id="102406" name="Rectangle 16"/>
          <p:cNvSpPr>
            <a:spLocks noChangeArrowheads="1"/>
          </p:cNvSpPr>
          <p:nvPr/>
        </p:nvSpPr>
        <p:spPr bwMode="auto">
          <a:xfrm>
            <a:off x="2858058" y="3929062"/>
            <a:ext cx="785557" cy="214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pPr algn="ctr"/>
            <a:endParaRPr lang="en-US">
              <a:solidFill>
                <a:srgbClr val="00CCFF"/>
              </a:solidFill>
            </a:endParaRPr>
          </a:p>
        </p:txBody>
      </p:sp>
      <p:sp>
        <p:nvSpPr>
          <p:cNvPr id="102407" name="Rectangle 17"/>
          <p:cNvSpPr>
            <a:spLocks noChangeArrowheads="1"/>
          </p:cNvSpPr>
          <p:nvPr/>
        </p:nvSpPr>
        <p:spPr bwMode="auto">
          <a:xfrm>
            <a:off x="4714829" y="3929062"/>
            <a:ext cx="785557" cy="21431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pPr algn="ctr"/>
            <a:endParaRPr lang="en-US">
              <a:solidFill>
                <a:srgbClr val="00CCFF"/>
              </a:solidFill>
            </a:endParaRPr>
          </a:p>
        </p:txBody>
      </p:sp>
      <p:sp>
        <p:nvSpPr>
          <p:cNvPr id="102408" name="Rectangle 18"/>
          <p:cNvSpPr>
            <a:spLocks noChangeArrowheads="1"/>
          </p:cNvSpPr>
          <p:nvPr/>
        </p:nvSpPr>
        <p:spPr bwMode="auto">
          <a:xfrm>
            <a:off x="6428771" y="3929062"/>
            <a:ext cx="785557" cy="21431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5707" tIns="42853" rIns="85707" bIns="42853" anchor="ctr"/>
          <a:lstStyle/>
          <a:p>
            <a:pPr algn="ctr"/>
            <a:endParaRPr lang="en-US">
              <a:solidFill>
                <a:srgbClr val="00C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C. J. Neumann (1987)</a:t>
            </a:r>
            <a:br>
              <a:rPr lang="en-US" sz="3600" dirty="0" smtClean="0"/>
            </a:br>
            <a:r>
              <a:rPr lang="en-US" sz="3600" dirty="0" smtClean="0"/>
              <a:t>Prediction of Tropical Cyclone Motion: </a:t>
            </a:r>
            <a:br>
              <a:rPr lang="en-US" sz="3600" dirty="0" smtClean="0"/>
            </a:br>
            <a:r>
              <a:rPr lang="en-US" sz="3600" dirty="0" smtClean="0"/>
              <a:t>Some Practical Aspects</a:t>
            </a:r>
            <a:endParaRPr lang="en-US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Most accurate track models were statistical-dynamical 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Track error improvement ~0.5% per year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Error reductions leveling off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How much can track forecasts be improved?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Run NHC83 statistical-dynamical model with “perfect </a:t>
            </a:r>
            <a:r>
              <a:rPr lang="en-US" dirty="0" err="1" smtClean="0"/>
              <a:t>prog</a:t>
            </a:r>
            <a:r>
              <a:rPr lang="en-US" dirty="0" smtClean="0"/>
              <a:t>” input and compare runs with operational input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Showed 50% improvements were possible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lvl="2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sz="4000" dirty="0" smtClean="0"/>
              <a:t>Neumann Track Predictability Results</a:t>
            </a:r>
            <a:endParaRPr lang="en-US" sz="4000" dirty="0"/>
          </a:p>
        </p:txBody>
      </p:sp>
      <p:pic>
        <p:nvPicPr>
          <p:cNvPr id="160769" name="Chart 1"/>
          <p:cNvPicPr>
            <a:picLocks noChangeArrowheads="1"/>
          </p:cNvPicPr>
          <p:nvPr/>
        </p:nvPicPr>
        <p:blipFill>
          <a:blip r:embed="rId3" cstate="print"/>
          <a:srcRect b="-15"/>
          <a:stretch>
            <a:fillRect/>
          </a:stretch>
        </p:blipFill>
        <p:spPr bwMode="auto">
          <a:xfrm>
            <a:off x="914400" y="1371600"/>
            <a:ext cx="7315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Intensity Predictability Study</a:t>
            </a:r>
            <a:endParaRPr lang="en-US" dirty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sz="2000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Use LGEM statistical-dynamical model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Run 4 versions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V1. NHC forecast tracks, GFS forecast fields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Operational input 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V2.  NHC forecast tracks, GFS analysis fields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V3. Best track positions, GFS forecast fields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V4. Best track </a:t>
            </a:r>
            <a:r>
              <a:rPr lang="en-US" dirty="0" smtClean="0">
                <a:sym typeface="Symbol" pitchFamily="18" charset="2"/>
              </a:rPr>
              <a:t>positions, </a:t>
            </a:r>
            <a:r>
              <a:rPr lang="en-US" dirty="0" smtClean="0">
                <a:sym typeface="Symbol" pitchFamily="18" charset="2"/>
              </a:rPr>
              <a:t>GFS analysis fields</a:t>
            </a:r>
          </a:p>
          <a:p>
            <a:pPr lvl="1">
              <a:lnSpc>
                <a:spcPct val="80000"/>
              </a:lnSpc>
            </a:pPr>
            <a:endParaRPr lang="en-US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V1.  Provides current baseline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V4.  Provides predictability limit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V2. Evaluates impact of large-scale improvement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V3. Evaluates impact of track improvement </a:t>
            </a:r>
            <a:endParaRPr lang="en-US" dirty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endParaRPr lang="en-US" sz="2400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Forecast Sample and Procedure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Use 2010 version of LGEM fitted to 1982-2009 developmental sample </a:t>
            </a:r>
          </a:p>
          <a:p>
            <a:r>
              <a:rPr lang="en-US" dirty="0" smtClean="0"/>
              <a:t>Predictability analysis for Atlantic 2002-2009 sample</a:t>
            </a:r>
          </a:p>
          <a:p>
            <a:pPr lvl="1"/>
            <a:r>
              <a:rPr lang="en-US" dirty="0" smtClean="0"/>
              <a:t>135 tropical cyclones</a:t>
            </a:r>
          </a:p>
          <a:p>
            <a:pPr lvl="1"/>
            <a:r>
              <a:rPr lang="en-US" dirty="0" smtClean="0"/>
              <a:t>2402 forecasts to at least 12 h</a:t>
            </a:r>
          </a:p>
          <a:p>
            <a:pPr lvl="1"/>
            <a:r>
              <a:rPr lang="en-US" dirty="0" smtClean="0"/>
              <a:t>859 forecasts to 120 h</a:t>
            </a:r>
          </a:p>
          <a:p>
            <a:r>
              <a:rPr lang="en-US" dirty="0" smtClean="0"/>
              <a:t>Compare LGEM with operational input to combinations of  “perfect </a:t>
            </a:r>
            <a:r>
              <a:rPr lang="en-US" dirty="0" err="1" smtClean="0"/>
              <a:t>prog</a:t>
            </a:r>
            <a:r>
              <a:rPr lang="en-US" dirty="0" smtClean="0"/>
              <a:t>” track and GFS</a:t>
            </a:r>
          </a:p>
          <a:p>
            <a:r>
              <a:rPr lang="en-US" dirty="0" smtClean="0"/>
              <a:t>Forecast verification using standard NHC rules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2002-2009 Intensity Errors</a:t>
            </a:r>
            <a:endParaRPr lang="en-US" dirty="0"/>
          </a:p>
        </p:txBody>
      </p:sp>
      <p:pic>
        <p:nvPicPr>
          <p:cNvPr id="1026" name="Chart 2"/>
          <p:cNvPicPr>
            <a:picLocks noChangeArrowheads="1"/>
          </p:cNvPicPr>
          <p:nvPr/>
        </p:nvPicPr>
        <p:blipFill>
          <a:blip r:embed="rId2" cstate="print"/>
          <a:srcRect b="-31"/>
          <a:stretch>
            <a:fillRect/>
          </a:stretch>
        </p:blipFill>
        <p:spPr bwMode="auto">
          <a:xfrm>
            <a:off x="762000" y="1066800"/>
            <a:ext cx="7543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352800" y="3886200"/>
            <a:ext cx="42387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2"/>
                </a:solidFill>
              </a:rPr>
              <a:t>OFCL = NHC operational forecasts</a:t>
            </a:r>
          </a:p>
          <a:p>
            <a:r>
              <a:rPr lang="en-US" sz="1800" dirty="0" err="1" smtClean="0">
                <a:solidFill>
                  <a:schemeClr val="bg2"/>
                </a:solidFill>
              </a:rPr>
              <a:t>Ver</a:t>
            </a:r>
            <a:r>
              <a:rPr lang="en-US" sz="1800" dirty="0" smtClean="0">
                <a:solidFill>
                  <a:schemeClr val="bg2"/>
                </a:solidFill>
              </a:rPr>
              <a:t> 1    = LGEM w\ </a:t>
            </a:r>
            <a:r>
              <a:rPr lang="en-US" sz="1800" dirty="0" err="1" smtClean="0">
                <a:solidFill>
                  <a:schemeClr val="bg2"/>
                </a:solidFill>
              </a:rPr>
              <a:t>oper</a:t>
            </a:r>
            <a:r>
              <a:rPr lang="en-US" sz="1800" dirty="0" smtClean="0">
                <a:solidFill>
                  <a:schemeClr val="bg2"/>
                </a:solidFill>
              </a:rPr>
              <a:t> input</a:t>
            </a:r>
          </a:p>
          <a:p>
            <a:r>
              <a:rPr lang="en-US" sz="1800" dirty="0" err="1" smtClean="0">
                <a:solidFill>
                  <a:schemeClr val="bg2"/>
                </a:solidFill>
              </a:rPr>
              <a:t>Ver</a:t>
            </a:r>
            <a:r>
              <a:rPr lang="en-US" sz="1800" dirty="0" smtClean="0">
                <a:solidFill>
                  <a:schemeClr val="bg2"/>
                </a:solidFill>
              </a:rPr>
              <a:t> 2    = LGEM w\ perfect GFS</a:t>
            </a:r>
          </a:p>
          <a:p>
            <a:r>
              <a:rPr lang="en-US" sz="1800" dirty="0" err="1" smtClean="0">
                <a:solidFill>
                  <a:schemeClr val="bg2"/>
                </a:solidFill>
              </a:rPr>
              <a:t>Ver</a:t>
            </a:r>
            <a:r>
              <a:rPr lang="en-US" sz="1800" dirty="0" smtClean="0">
                <a:solidFill>
                  <a:schemeClr val="bg2"/>
                </a:solidFill>
              </a:rPr>
              <a:t> 3    = LGEM w\ perfect tracks</a:t>
            </a:r>
          </a:p>
          <a:p>
            <a:r>
              <a:rPr lang="en-US" sz="1800" dirty="0" err="1" smtClean="0">
                <a:solidFill>
                  <a:schemeClr val="bg2"/>
                </a:solidFill>
              </a:rPr>
              <a:t>Ver</a:t>
            </a:r>
            <a:r>
              <a:rPr lang="en-US" sz="1800" dirty="0" smtClean="0">
                <a:solidFill>
                  <a:schemeClr val="bg2"/>
                </a:solidFill>
              </a:rPr>
              <a:t> 4    = LGEM w\ perfect tracks + GFS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LGEM Improvements over </a:t>
            </a:r>
            <a:br>
              <a:rPr lang="en-US" dirty="0" smtClean="0"/>
            </a:br>
            <a:r>
              <a:rPr lang="en-US" dirty="0" smtClean="0"/>
              <a:t>LGEM w\ Operational Input</a:t>
            </a:r>
            <a:endParaRPr lang="en-US" dirty="0"/>
          </a:p>
        </p:txBody>
      </p:sp>
      <p:pic>
        <p:nvPicPr>
          <p:cNvPr id="2050" name="Chart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934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24200" y="2057401"/>
            <a:ext cx="19296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Perfect GFS</a:t>
            </a: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r>
              <a:rPr lang="en-US" sz="1400" dirty="0" smtClean="0">
                <a:solidFill>
                  <a:schemeClr val="bg2"/>
                </a:solidFill>
              </a:rPr>
              <a:t>Perfect track</a:t>
            </a:r>
          </a:p>
          <a:p>
            <a:endParaRPr lang="en-US" sz="1400" dirty="0" smtClean="0">
              <a:solidFill>
                <a:schemeClr val="bg2"/>
              </a:solidFill>
            </a:endParaRPr>
          </a:p>
          <a:p>
            <a:r>
              <a:rPr lang="en-US" sz="1400" dirty="0" smtClean="0">
                <a:solidFill>
                  <a:schemeClr val="bg2"/>
                </a:solidFill>
              </a:rPr>
              <a:t>Perfect GFS &amp; 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NHC  48 h  Atlantic Track and Intensity Errors 1985-2009</a:t>
            </a:r>
            <a:endParaRPr lang="en-US" sz="4000" dirty="0"/>
          </a:p>
        </p:txBody>
      </p:sp>
      <p:pic>
        <p:nvPicPr>
          <p:cNvPr id="140290" name="Chart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01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5486400"/>
            <a:ext cx="53805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           63% Improvement in 24 yr</a:t>
            </a:r>
          </a:p>
          <a:p>
            <a:r>
              <a:rPr lang="en-US" dirty="0" smtClean="0"/>
              <a:t>Intensity        9%  Improvement  in 24 yr</a:t>
            </a:r>
          </a:p>
          <a:p>
            <a:r>
              <a:rPr lang="en-US" dirty="0" smtClean="0"/>
              <a:t>HFIP Goals: 20% in 5 yr, 50% in 10 yr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Illustration of Track Error</a:t>
            </a:r>
            <a:br>
              <a:rPr lang="en-US" dirty="0" smtClean="0"/>
            </a:br>
            <a:r>
              <a:rPr lang="en-US" sz="2800" dirty="0" smtClean="0"/>
              <a:t>1000 plausible Hurricane Ike tracks/intensities </a:t>
            </a:r>
            <a:br>
              <a:rPr lang="en-US" sz="2800" dirty="0" smtClean="0"/>
            </a:br>
            <a:r>
              <a:rPr lang="en-US" sz="2800" dirty="0" smtClean="0"/>
              <a:t>based  on recent NHC forecast errors </a:t>
            </a:r>
            <a:endParaRPr lang="en-US" sz="2800" dirty="0"/>
          </a:p>
        </p:txBody>
      </p:sp>
      <p:pic>
        <p:nvPicPr>
          <p:cNvPr id="4" name="Picture 3" descr="ike_2008_0907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76400"/>
            <a:ext cx="6252308" cy="4689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772400" cy="4525963"/>
          </a:xfrm>
        </p:spPr>
        <p:txBody>
          <a:bodyPr/>
          <a:lstStyle/>
          <a:p>
            <a:r>
              <a:rPr lang="en-US" dirty="0" smtClean="0"/>
              <a:t>TPW , Lightning density, µ-wave imagery </a:t>
            </a:r>
            <a:r>
              <a:rPr lang="en-US" dirty="0" smtClean="0"/>
              <a:t>input</a:t>
            </a:r>
            <a:endParaRPr lang="en-US" dirty="0" smtClean="0"/>
          </a:p>
          <a:p>
            <a:r>
              <a:rPr lang="en-US" dirty="0" err="1" smtClean="0"/>
              <a:t>Adjoint</a:t>
            </a:r>
            <a:r>
              <a:rPr lang="en-US" dirty="0" smtClean="0"/>
              <a:t> of LGEM to include storm intensity history up to forecast time</a:t>
            </a:r>
          </a:p>
          <a:p>
            <a:r>
              <a:rPr lang="en-US" dirty="0" smtClean="0"/>
              <a:t>Consensus/ensembles</a:t>
            </a:r>
          </a:p>
          <a:p>
            <a:r>
              <a:rPr lang="en-US" dirty="0" smtClean="0"/>
              <a:t>Dynamical model improvements under </a:t>
            </a:r>
            <a:r>
              <a:rPr lang="en-US" dirty="0" smtClean="0"/>
              <a:t>HFIP</a:t>
            </a:r>
          </a:p>
          <a:p>
            <a:pPr lvl="1"/>
            <a:r>
              <a:rPr lang="en-US" dirty="0" smtClean="0"/>
              <a:t>Resolution, physics, assimilation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2-hourly Composite Lightning Strikes</a:t>
            </a:r>
            <a:br>
              <a:rPr lang="en-US" sz="3600" b="1" dirty="0" smtClean="0"/>
            </a:br>
            <a:r>
              <a:rPr lang="en-US" sz="3600" b="1" dirty="0" smtClean="0"/>
              <a:t>Hurricane Ida  8 November 2009</a:t>
            </a:r>
            <a:endParaRPr lang="en-US" sz="3600" b="1" dirty="0"/>
          </a:p>
        </p:txBody>
      </p:sp>
      <p:pic>
        <p:nvPicPr>
          <p:cNvPr id="5" name="Picture 4" descr="ida_2009_11_08_lightning_strikes_lo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3400" y="609600"/>
            <a:ext cx="4800600" cy="5638800"/>
            <a:chOff x="1676400" y="1066800"/>
            <a:chExt cx="4157330" cy="52578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6250" t="15625" r="31250" b="17188"/>
            <a:stretch>
              <a:fillRect/>
            </a:stretch>
          </p:blipFill>
          <p:spPr bwMode="auto">
            <a:xfrm>
              <a:off x="1676400" y="1066800"/>
              <a:ext cx="415733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1676400" y="3962400"/>
              <a:ext cx="4114800" cy="609600"/>
            </a:xfrm>
            <a:prstGeom prst="rect">
              <a:avLst/>
            </a:prstGeom>
            <a:solidFill>
              <a:schemeClr val="accent1">
                <a:alpha val="2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7400" y="1447800"/>
            <a:ext cx="282237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 Text Output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Lightning-Based Rapid</a:t>
            </a:r>
          </a:p>
          <a:p>
            <a:pPr algn="ctr"/>
            <a:r>
              <a:rPr lang="en-US" dirty="0" smtClean="0"/>
              <a:t>Intensity Forecast Algorithm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Hurricane Alex </a:t>
            </a:r>
          </a:p>
          <a:p>
            <a:pPr algn="ctr"/>
            <a:r>
              <a:rPr lang="en-US" dirty="0" smtClean="0"/>
              <a:t>30 June 2010      00 UTC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intensity forecast properties similar to those for track in 1980s</a:t>
            </a:r>
          </a:p>
          <a:p>
            <a:r>
              <a:rPr lang="en-US" dirty="0" smtClean="0"/>
              <a:t>Neumann (1987) track predictability framework applied to intensity problem</a:t>
            </a:r>
          </a:p>
          <a:p>
            <a:pPr lvl="1"/>
            <a:r>
              <a:rPr lang="en-US" dirty="0" smtClean="0"/>
              <a:t>LGEM statistical-dynamical model run with “perfect </a:t>
            </a:r>
            <a:r>
              <a:rPr lang="en-US" dirty="0" err="1" smtClean="0"/>
              <a:t>prog</a:t>
            </a:r>
            <a:r>
              <a:rPr lang="en-US" dirty="0" smtClean="0"/>
              <a:t>” input</a:t>
            </a:r>
          </a:p>
          <a:p>
            <a:r>
              <a:rPr lang="en-US" dirty="0" smtClean="0"/>
              <a:t>4%, 8%, 17%, 28%, 36% improvement at 1-5 day</a:t>
            </a:r>
          </a:p>
          <a:p>
            <a:pPr lvl="1"/>
            <a:r>
              <a:rPr lang="en-US" dirty="0" smtClean="0"/>
              <a:t>About ½ might be realizable</a:t>
            </a:r>
          </a:p>
          <a:p>
            <a:r>
              <a:rPr lang="en-US" dirty="0" smtClean="0"/>
              <a:t>Majority of intensity improvement from reducing track errors </a:t>
            </a:r>
            <a:endParaRPr lang="en-US" dirty="0" smtClean="0"/>
          </a:p>
          <a:p>
            <a:r>
              <a:rPr lang="en-US" dirty="0" smtClean="0"/>
              <a:t>Better dynamical models needed to achieve 10 year HFIP goal of 50% improvement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 idx="4294967295"/>
          </p:nvPr>
        </p:nvSpPr>
        <p:spPr>
          <a:xfrm>
            <a:off x="456754" y="147341"/>
            <a:ext cx="8230493" cy="106709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TC Intensity 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Forecast Models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4294967295"/>
          </p:nvPr>
        </p:nvSpPr>
        <p:spPr>
          <a:xfrm>
            <a:off x="429974" y="1357312"/>
            <a:ext cx="8230493" cy="53578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100" dirty="0" smtClean="0"/>
              <a:t>Statistical Models: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SHIFOR, 1988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 </a:t>
            </a:r>
            <a:r>
              <a:rPr lang="en-US" sz="1800" dirty="0" smtClean="0"/>
              <a:t>(</a:t>
            </a:r>
            <a:r>
              <a:rPr lang="en-US" sz="1800" u="sng" dirty="0" smtClean="0"/>
              <a:t>S</a:t>
            </a:r>
            <a:r>
              <a:rPr lang="en-US" sz="1800" dirty="0" smtClean="0"/>
              <a:t>tatistical </a:t>
            </a:r>
            <a:r>
              <a:rPr lang="en-US" sz="1800" u="sng" dirty="0" smtClean="0"/>
              <a:t>H</a:t>
            </a:r>
            <a:r>
              <a:rPr lang="en-US" sz="1800" dirty="0" smtClean="0"/>
              <a:t>urricane </a:t>
            </a:r>
            <a:r>
              <a:rPr lang="en-US" sz="1800" u="sng" dirty="0" smtClean="0"/>
              <a:t>I</a:t>
            </a:r>
            <a:r>
              <a:rPr lang="en-US" sz="1800" dirty="0" smtClean="0"/>
              <a:t>ntensity </a:t>
            </a:r>
            <a:r>
              <a:rPr lang="en-US" sz="1800" u="sng" dirty="0" err="1" smtClean="0"/>
              <a:t>FOR</a:t>
            </a:r>
            <a:r>
              <a:rPr lang="en-US" sz="1800" dirty="0" err="1" smtClean="0"/>
              <a:t>ecast</a:t>
            </a:r>
            <a:r>
              <a:rPr lang="en-US" sz="1800" dirty="0" smtClean="0"/>
              <a:t>) </a:t>
            </a:r>
            <a:r>
              <a:rPr lang="en-US" sz="1800" dirty="0" smtClean="0"/>
              <a:t>: </a:t>
            </a:r>
            <a:r>
              <a:rPr lang="en-US" sz="1800" dirty="0" smtClean="0"/>
              <a:t>Based solely on historical information - climatology and persistence (Analog to CLIPER</a:t>
            </a:r>
            <a:r>
              <a:rPr lang="en-US" sz="1800" dirty="0" smtClean="0"/>
              <a:t>)  </a:t>
            </a:r>
            <a:endParaRPr lang="en-US" sz="1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100" dirty="0" smtClean="0"/>
              <a:t>Statistical/Dynamical Models: 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SHIPS,1991</a:t>
            </a:r>
            <a:r>
              <a:rPr lang="en-US" sz="1800" dirty="0" smtClean="0"/>
              <a:t> </a:t>
            </a:r>
            <a:r>
              <a:rPr lang="en-US" sz="1800" dirty="0" smtClean="0"/>
              <a:t>(</a:t>
            </a:r>
            <a:r>
              <a:rPr lang="en-US" sz="1800" u="sng" dirty="0" smtClean="0"/>
              <a:t>S</a:t>
            </a:r>
            <a:r>
              <a:rPr lang="en-US" sz="1800" dirty="0" smtClean="0"/>
              <a:t>tatistical </a:t>
            </a:r>
            <a:r>
              <a:rPr lang="en-US" sz="1800" u="sng" dirty="0" smtClean="0"/>
              <a:t>H</a:t>
            </a:r>
            <a:r>
              <a:rPr lang="en-US" sz="1800" dirty="0" smtClean="0"/>
              <a:t>urricane </a:t>
            </a:r>
            <a:r>
              <a:rPr lang="en-US" sz="1800" u="sng" dirty="0" smtClean="0"/>
              <a:t>I</a:t>
            </a:r>
            <a:r>
              <a:rPr lang="en-US" sz="1800" dirty="0" smtClean="0"/>
              <a:t>ntensity </a:t>
            </a:r>
            <a:r>
              <a:rPr lang="en-US" sz="1800" u="sng" dirty="0" smtClean="0"/>
              <a:t>P</a:t>
            </a:r>
            <a:r>
              <a:rPr lang="en-US" sz="1800" dirty="0" smtClean="0"/>
              <a:t>rediction </a:t>
            </a:r>
            <a:r>
              <a:rPr lang="en-US" sz="1800" u="sng" dirty="0" smtClean="0"/>
              <a:t>S</a:t>
            </a:r>
            <a:r>
              <a:rPr lang="en-US" sz="1800" dirty="0" smtClean="0"/>
              <a:t>cheme):  Based on climatology, persistence, and statistical relationships to current and forecast environmental conditions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LGEM, 2006 </a:t>
            </a:r>
            <a:r>
              <a:rPr lang="en-US" sz="1800" dirty="0" smtClean="0"/>
              <a:t>(Logistic </a:t>
            </a:r>
            <a:r>
              <a:rPr lang="en-US" sz="1800" dirty="0" smtClean="0"/>
              <a:t>Growth Equation </a:t>
            </a:r>
            <a:r>
              <a:rPr lang="en-US" sz="1800" dirty="0" smtClean="0"/>
              <a:t>Model):  Variation </a:t>
            </a:r>
            <a:r>
              <a:rPr lang="en-US" sz="1800" dirty="0" smtClean="0"/>
              <a:t>on SHIPS, relaxes intensity to </a:t>
            </a:r>
            <a:r>
              <a:rPr lang="en-US" sz="1800" dirty="0" smtClean="0"/>
              <a:t>Maximum Potential Intensity (MPI) </a:t>
            </a:r>
            <a:endParaRPr lang="en-US" sz="1800" dirty="0" smtClean="0"/>
          </a:p>
          <a:p>
            <a:pPr eaLnBrk="1" hangingPunct="1">
              <a:spcBef>
                <a:spcPct val="50000"/>
              </a:spcBef>
            </a:pPr>
            <a:r>
              <a:rPr lang="en-US" sz="2100" dirty="0" smtClean="0"/>
              <a:t>Dynamical </a:t>
            </a:r>
            <a:r>
              <a:rPr lang="en-US" sz="2100" dirty="0" smtClean="0"/>
              <a:t>Models:  </a:t>
            </a:r>
            <a:endParaRPr lang="en-US" sz="2100" dirty="0" smtClean="0"/>
          </a:p>
          <a:p>
            <a:pPr lvl="1">
              <a:spcBef>
                <a:spcPct val="50000"/>
              </a:spcBef>
            </a:pPr>
            <a:r>
              <a:rPr lang="en-US" sz="2000" dirty="0" smtClean="0">
                <a:solidFill>
                  <a:srgbClr val="FFFF00"/>
                </a:solidFill>
              </a:rPr>
              <a:t>GFS, UKMET, NOGAPS, ECMWF</a:t>
            </a:r>
            <a:endParaRPr lang="en-US" sz="1700" dirty="0" smtClean="0"/>
          </a:p>
          <a:p>
            <a:pPr lvl="1" eaLnBrk="1" hangingPunct="1">
              <a:spcBef>
                <a:spcPct val="50000"/>
              </a:spcBef>
            </a:pPr>
            <a:r>
              <a:rPr lang="en-US" sz="1800" dirty="0" smtClean="0">
                <a:solidFill>
                  <a:srgbClr val="FFFF00"/>
                </a:solidFill>
              </a:rPr>
              <a:t>GFDL, 1995; HWRF 2007</a:t>
            </a:r>
            <a:r>
              <a:rPr lang="en-US" sz="1800" dirty="0" smtClean="0">
                <a:solidFill>
                  <a:srgbClr val="FFFF00"/>
                </a:solidFill>
              </a:rPr>
              <a:t/>
            </a:r>
            <a:br>
              <a:rPr lang="en-US" sz="1800" dirty="0" smtClean="0">
                <a:solidFill>
                  <a:srgbClr val="FFFF00"/>
                </a:solidFill>
              </a:rPr>
            </a:br>
            <a:r>
              <a:rPr lang="en-US" sz="1800" dirty="0" smtClean="0"/>
              <a:t>Solves </a:t>
            </a:r>
            <a:r>
              <a:rPr lang="en-US" sz="1800" dirty="0" smtClean="0"/>
              <a:t>the governing equations for the atmosphere (and ocean)</a:t>
            </a:r>
          </a:p>
          <a:p>
            <a:pPr eaLnBrk="1" hangingPunct="1">
              <a:spcBef>
                <a:spcPct val="50000"/>
              </a:spcBef>
            </a:pPr>
            <a:r>
              <a:rPr lang="en-US" sz="2100" dirty="0" smtClean="0"/>
              <a:t>Ensemble, Consensus Models</a:t>
            </a:r>
            <a:endParaRPr lang="en-US" sz="2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9144000" cy="1067098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Statistical / Dynamical Intensity Models</a:t>
            </a:r>
            <a:r>
              <a:rPr lang="en-US" sz="29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/>
            </a:r>
            <a:br>
              <a:rPr lang="en-US" sz="2900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29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SHIPS 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(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tatistical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H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urricane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I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ntensity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P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rediction </a:t>
            </a:r>
            <a:r>
              <a:rPr lang="en-US" sz="2600" b="1" u="sng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S</a:t>
            </a:r>
            <a:r>
              <a:rPr lang="en-US" sz="2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cheme)</a:t>
            </a:r>
          </a:p>
        </p:txBody>
      </p:sp>
      <p:sp>
        <p:nvSpPr>
          <p:cNvPr id="38915" name="Content Placeholder 4"/>
          <p:cNvSpPr>
            <a:spLocks noGrp="1"/>
          </p:cNvSpPr>
          <p:nvPr>
            <p:ph idx="4294967295"/>
          </p:nvPr>
        </p:nvSpPr>
        <p:spPr>
          <a:xfrm>
            <a:off x="456754" y="1546325"/>
            <a:ext cx="8230493" cy="5097363"/>
          </a:xfrm>
        </p:spPr>
        <p:txBody>
          <a:bodyPr>
            <a:normAutofit lnSpcReduction="10000"/>
          </a:bodyPr>
          <a:lstStyle/>
          <a:p>
            <a:pPr>
              <a:spcBef>
                <a:spcPts val="1125"/>
              </a:spcBef>
            </a:pPr>
            <a:r>
              <a:rPr lang="en-US" dirty="0" smtClean="0"/>
              <a:t>Multiple regression model</a:t>
            </a:r>
          </a:p>
          <a:p>
            <a:pPr>
              <a:spcBef>
                <a:spcPts val="1125"/>
              </a:spcBef>
            </a:pPr>
            <a:r>
              <a:rPr lang="en-US" dirty="0" smtClean="0"/>
              <a:t>Predictors from climatology, persistence, atmosphere and ocean</a:t>
            </a:r>
          </a:p>
          <a:p>
            <a:pPr lvl="1">
              <a:spcBef>
                <a:spcPts val="1125"/>
              </a:spcBef>
            </a:pPr>
            <a:r>
              <a:rPr lang="en-US" sz="2200" dirty="0" smtClean="0"/>
              <a:t>Atmospheric predictors from GFS forecast fields</a:t>
            </a:r>
          </a:p>
          <a:p>
            <a:pPr lvl="1">
              <a:spcBef>
                <a:spcPts val="1125"/>
              </a:spcBef>
            </a:pPr>
            <a:r>
              <a:rPr lang="en-US" sz="2200" dirty="0" smtClean="0"/>
              <a:t>SST from Reynolds weekly fields along forecast track</a:t>
            </a:r>
          </a:p>
          <a:p>
            <a:pPr lvl="1">
              <a:spcBef>
                <a:spcPts val="1125"/>
              </a:spcBef>
            </a:pPr>
            <a:r>
              <a:rPr lang="en-US" sz="2200" dirty="0" smtClean="0"/>
              <a:t>Predictors from satellite data</a:t>
            </a:r>
          </a:p>
          <a:p>
            <a:pPr lvl="2">
              <a:spcBef>
                <a:spcPts val="1125"/>
              </a:spcBef>
            </a:pPr>
            <a:r>
              <a:rPr lang="en-US" sz="1800" dirty="0" smtClean="0"/>
              <a:t>Oceanic heat content from altimetry</a:t>
            </a:r>
          </a:p>
          <a:p>
            <a:pPr lvl="2">
              <a:spcBef>
                <a:spcPts val="1125"/>
              </a:spcBef>
            </a:pPr>
            <a:r>
              <a:rPr lang="en-US" sz="1800" dirty="0" smtClean="0"/>
              <a:t>GOES IR window channel brightness temperatures</a:t>
            </a:r>
            <a:r>
              <a:rPr lang="en-US" dirty="0" smtClean="0"/>
              <a:t> </a:t>
            </a:r>
          </a:p>
          <a:p>
            <a:pPr>
              <a:spcBef>
                <a:spcPts val="1125"/>
              </a:spcBef>
            </a:pPr>
            <a:r>
              <a:rPr lang="en-US" dirty="0" smtClean="0"/>
              <a:t>Decay SHIPS</a:t>
            </a:r>
          </a:p>
          <a:p>
            <a:pPr lvl="1">
              <a:spcBef>
                <a:spcPts val="1125"/>
              </a:spcBef>
            </a:pPr>
            <a:r>
              <a:rPr lang="en-US" dirty="0" err="1" smtClean="0"/>
              <a:t>Climatological</a:t>
            </a:r>
            <a:r>
              <a:rPr lang="en-US" dirty="0" smtClean="0"/>
              <a:t> wind decay rate over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 idx="4294967295"/>
          </p:nvPr>
        </p:nvSpPr>
        <p:spPr>
          <a:xfrm>
            <a:off x="429974" y="142875"/>
            <a:ext cx="8229004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SHIPS Model Predictors*</a:t>
            </a:r>
          </a:p>
        </p:txBody>
      </p:sp>
      <p:sp>
        <p:nvSpPr>
          <p:cNvPr id="40963" name="Content Placeholder 4"/>
          <p:cNvSpPr>
            <a:spLocks noGrp="1"/>
          </p:cNvSpPr>
          <p:nvPr>
            <p:ph idx="4294967295"/>
          </p:nvPr>
        </p:nvSpPr>
        <p:spPr>
          <a:xfrm>
            <a:off x="572803" y="785813"/>
            <a:ext cx="7929958" cy="5572125"/>
          </a:xfrm>
        </p:spPr>
        <p:txBody>
          <a:bodyPr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(+) 	</a:t>
            </a:r>
            <a:r>
              <a:rPr lang="en-US" sz="2200" dirty="0" smtClean="0">
                <a:solidFill>
                  <a:srgbClr val="FF0000"/>
                </a:solidFill>
              </a:rPr>
              <a:t>SST  POTENTIAL </a:t>
            </a:r>
            <a:r>
              <a:rPr lang="en-US" sz="2200" dirty="0" smtClean="0"/>
              <a:t>(VMAX-V):  Difference between the maximum potential intensity (depends on SST) and the current intensity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(-)	</a:t>
            </a:r>
            <a:r>
              <a:rPr lang="en-US" sz="2200" dirty="0" smtClean="0">
                <a:solidFill>
                  <a:srgbClr val="FF0000"/>
                </a:solidFill>
              </a:rPr>
              <a:t>VERTICAL (850-200  MB)  WIND SHEAR</a:t>
            </a:r>
            <a:r>
              <a:rPr lang="en-US" sz="2200" dirty="0" smtClean="0"/>
              <a:t>:  Current and forecast, impact modified by shear direction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(-)  VERTICAL WIND SHEAR ADJUSTMET: Accounts for shear between levels besides 850 and 200 </a:t>
            </a:r>
            <a:r>
              <a:rPr lang="en-US" sz="2200" dirty="0" err="1" smtClean="0"/>
              <a:t>hPa</a:t>
            </a:r>
            <a:endParaRPr lang="en-US" sz="2200" dirty="0" smtClean="0"/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(+) 	</a:t>
            </a:r>
            <a:r>
              <a:rPr lang="en-US" sz="2200" dirty="0" smtClean="0">
                <a:solidFill>
                  <a:srgbClr val="FF0000"/>
                </a:solidFill>
              </a:rPr>
              <a:t>PERSISTENCE</a:t>
            </a:r>
            <a:r>
              <a:rPr lang="en-US" sz="2200" dirty="0" smtClean="0"/>
              <a:t>:  If TC has been strengthening, it will probably continue to strengthen, and vice versa</a:t>
            </a:r>
            <a:endParaRPr lang="en-US" sz="2200" dirty="0" smtClean="0">
              <a:sym typeface="WP Greek Century" pitchFamily="2" charset="2"/>
            </a:endParaRP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(-) 	</a:t>
            </a:r>
            <a:r>
              <a:rPr lang="en-US" sz="2200" dirty="0" smtClean="0">
                <a:solidFill>
                  <a:srgbClr val="FF0000"/>
                </a:solidFill>
              </a:rPr>
              <a:t>UPPER LEVEL (200  MB)  TEMPERATURE</a:t>
            </a:r>
            <a:r>
              <a:rPr lang="en-US" sz="2200" dirty="0" smtClean="0"/>
              <a:t>:  Warm upper-level temperatures inhibit convection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>
                <a:sym typeface="WP Greek Century" pitchFamily="2" charset="2"/>
              </a:rPr>
              <a:t>(+) 	THETA-E EXCESS: Related to buoyancy (CAPE); more buoyancy is conducive to strengthening</a:t>
            </a:r>
          </a:p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2200" dirty="0" smtClean="0"/>
              <a:t>(+) 	500-300 MB LAYER AVERAGE RELATIVE HUMIDITY: Dry air at mid levels inhibits strengthening</a:t>
            </a:r>
          </a:p>
        </p:txBody>
      </p:sp>
      <p:sp>
        <p:nvSpPr>
          <p:cNvPr id="40964" name="Text Box 7"/>
          <p:cNvSpPr txBox="1">
            <a:spLocks noChangeArrowheads="1"/>
          </p:cNvSpPr>
          <p:nvPr/>
        </p:nvSpPr>
        <p:spPr bwMode="auto">
          <a:xfrm>
            <a:off x="1858259" y="6357938"/>
            <a:ext cx="502726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r>
              <a:rPr lang="en-US" sz="1900" dirty="0">
                <a:solidFill>
                  <a:srgbClr val="FF0000"/>
                </a:solidFill>
              </a:rPr>
              <a:t>*Red text indicates most important predictors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3"/>
          <p:cNvSpPr>
            <a:spLocks noGrp="1"/>
          </p:cNvSpPr>
          <p:nvPr>
            <p:ph type="title" idx="4294967295"/>
          </p:nvPr>
        </p:nvSpPr>
        <p:spPr>
          <a:xfrm>
            <a:off x="380877" y="71437"/>
            <a:ext cx="8229005" cy="785813"/>
          </a:xfrm>
        </p:spPr>
        <p:txBody>
          <a:bodyPr/>
          <a:lstStyle/>
          <a:p>
            <a:pPr eaLnBrk="1" hangingPunct="1"/>
            <a:r>
              <a:rPr lang="en-US" sz="3400" b="1" dirty="0" smtClean="0"/>
              <a:t>The SHIPS Model Predictors (Cont…)</a:t>
            </a:r>
          </a:p>
        </p:txBody>
      </p:sp>
      <p:sp>
        <p:nvSpPr>
          <p:cNvPr id="43011" name="Content Placeholder 4"/>
          <p:cNvSpPr>
            <a:spLocks noGrp="1"/>
          </p:cNvSpPr>
          <p:nvPr>
            <p:ph idx="4294967295"/>
          </p:nvPr>
        </p:nvSpPr>
        <p:spPr>
          <a:xfrm>
            <a:off x="501388" y="946547"/>
            <a:ext cx="8229004" cy="5482828"/>
          </a:xfrm>
        </p:spPr>
        <p:txBody>
          <a:bodyPr/>
          <a:lstStyle/>
          <a:p>
            <a:pPr>
              <a:spcAft>
                <a:spcPts val="562"/>
              </a:spcAft>
            </a:pPr>
            <a:r>
              <a:rPr lang="en-US" sz="2000" dirty="0" smtClean="0"/>
              <a:t>(+) </a:t>
            </a:r>
            <a:r>
              <a:rPr lang="en-US" sz="2000" dirty="0" smtClean="0">
                <a:solidFill>
                  <a:srgbClr val="FF0000"/>
                </a:solidFill>
              </a:rPr>
              <a:t>850 MB ENVIRONMENTAL RELATIVE VORTICITY</a:t>
            </a:r>
            <a:r>
              <a:rPr lang="en-US" sz="2000" dirty="0" smtClean="0"/>
              <a:t>: </a:t>
            </a:r>
            <a:r>
              <a:rPr lang="en-US" sz="2000" dirty="0" err="1" smtClean="0"/>
              <a:t>Vorticity</a:t>
            </a:r>
            <a:r>
              <a:rPr lang="en-US" sz="2000" dirty="0" smtClean="0"/>
              <a:t> averaged over large area (r &lt;1000 km</a:t>
            </a:r>
            <a:r>
              <a:rPr lang="en-US" sz="2000" dirty="0" smtClean="0">
                <a:cs typeface="Arial" charset="0"/>
              </a:rPr>
              <a:t>) – i</a:t>
            </a:r>
            <a:r>
              <a:rPr lang="en-US" sz="2000" dirty="0" smtClean="0"/>
              <a:t>ntensification favored when the storm is in environment of cyclonic low-level </a:t>
            </a:r>
            <a:r>
              <a:rPr lang="en-US" sz="2000" dirty="0" err="1" smtClean="0"/>
              <a:t>vorticity</a:t>
            </a:r>
            <a:endParaRPr lang="en-US" sz="2000" dirty="0" smtClean="0"/>
          </a:p>
          <a:p>
            <a:pPr>
              <a:spcAft>
                <a:spcPts val="562"/>
              </a:spcAft>
            </a:pPr>
            <a:r>
              <a:rPr lang="en-US" sz="2000" dirty="0" smtClean="0"/>
              <a:t>(+) </a:t>
            </a:r>
            <a:r>
              <a:rPr lang="en-US" sz="2000" dirty="0" smtClean="0">
                <a:solidFill>
                  <a:srgbClr val="FF0000"/>
                </a:solidFill>
              </a:rPr>
              <a:t>GFS VORTEX TENDENCY</a:t>
            </a:r>
            <a:r>
              <a:rPr lang="en-US" sz="2000" dirty="0" smtClean="0"/>
              <a:t>: 850-hPa tangential wind (0-500 km radial average) – intensification favored when GFS spins up storm </a:t>
            </a:r>
          </a:p>
          <a:p>
            <a:pPr>
              <a:spcBef>
                <a:spcPct val="50000"/>
              </a:spcBef>
              <a:spcAft>
                <a:spcPts val="562"/>
              </a:spcAft>
            </a:pP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/>
              <a:t>(-) ZONAL STORM MOTION: Intensification favored when TCs moving west</a:t>
            </a:r>
          </a:p>
          <a:p>
            <a:pPr>
              <a:spcAft>
                <a:spcPts val="562"/>
              </a:spcAft>
            </a:pPr>
            <a:r>
              <a:rPr lang="en-US" sz="2000" dirty="0" smtClean="0"/>
              <a:t>(-) STEERING LAYER PRESSURE: intensification favored for storms moving more with the upper level flow – this predictor usually only comes into play when storms get sheared off and move with the flow at very low levels (in which case they are likely to weaken)</a:t>
            </a:r>
          </a:p>
          <a:p>
            <a:pPr>
              <a:spcAft>
                <a:spcPts val="562"/>
              </a:spcAft>
            </a:pPr>
            <a:r>
              <a:rPr lang="en-US" sz="2000" dirty="0" smtClean="0">
                <a:sym typeface="WP MathA" pitchFamily="2" charset="2"/>
              </a:rPr>
              <a:t>(+) </a:t>
            </a:r>
            <a:r>
              <a:rPr lang="en-US" sz="2000" dirty="0" smtClean="0">
                <a:solidFill>
                  <a:srgbClr val="FF0000"/>
                </a:solidFill>
                <a:sym typeface="WP MathA" pitchFamily="2" charset="2"/>
              </a:rPr>
              <a:t>200 MB DIVERGENCE</a:t>
            </a:r>
            <a:r>
              <a:rPr lang="en-US" sz="2000" dirty="0" smtClean="0">
                <a:sym typeface="WP MathA" pitchFamily="2" charset="2"/>
              </a:rPr>
              <a:t>: Divergence aloft enhances outflow and promotes strengthening</a:t>
            </a:r>
          </a:p>
          <a:p>
            <a:pPr>
              <a:spcAft>
                <a:spcPts val="562"/>
              </a:spcAft>
            </a:pPr>
            <a:r>
              <a:rPr lang="en-US" sz="2000" dirty="0" smtClean="0">
                <a:sym typeface="WP Greek Century" pitchFamily="2" charset="2"/>
              </a:rPr>
              <a:t>(-) CLIMATOLOGY:  Number of days from the </a:t>
            </a:r>
            <a:r>
              <a:rPr lang="en-US" sz="2000" dirty="0" err="1" smtClean="0">
                <a:sym typeface="WP Greek Century" pitchFamily="2" charset="2"/>
              </a:rPr>
              <a:t>climatological</a:t>
            </a:r>
            <a:r>
              <a:rPr lang="en-US" sz="2000" dirty="0" smtClean="0">
                <a:sym typeface="WP Greek Century" pitchFamily="2" charset="2"/>
              </a:rPr>
              <a:t> peak of the hurricane season</a:t>
            </a:r>
            <a:endParaRPr lang="en-US" sz="2000" dirty="0" smtClean="0"/>
          </a:p>
          <a:p>
            <a:pPr>
              <a:spcAft>
                <a:spcPts val="562"/>
              </a:spcAft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999" y="142875"/>
            <a:ext cx="868724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Predictors added to SHIPS in 2003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072702" y="6143626"/>
            <a:ext cx="7047694" cy="43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marL="456805" indent="-456805" algn="ctr"/>
            <a:r>
              <a:rPr lang="en-US" sz="2200" dirty="0">
                <a:cs typeface="Arial" charset="0"/>
              </a:rPr>
              <a:t>Cold IR, symmetric IR, high OHC favor intensification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29874" y="1662411"/>
            <a:ext cx="2896740" cy="2667000"/>
            <a:chOff x="528" y="768"/>
            <a:chExt cx="2304" cy="2304"/>
          </a:xfrm>
        </p:grpSpPr>
        <p:pic>
          <p:nvPicPr>
            <p:cNvPr id="45064" name="Picture 6" descr="al0045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768"/>
              <a:ext cx="2304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Oval 7"/>
            <p:cNvSpPr>
              <a:spLocks noChangeArrowheads="1"/>
            </p:cNvSpPr>
            <p:nvPr/>
          </p:nvSpPr>
          <p:spPr bwMode="auto">
            <a:xfrm>
              <a:off x="864" y="1152"/>
              <a:ext cx="1680" cy="158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061" name="Picture 10" descr="20050826_OHC_NHC_v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9758" y="1357313"/>
            <a:ext cx="4234270" cy="33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20230" y="4929188"/>
            <a:ext cx="4778516" cy="82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707" tIns="42853" rIns="85707" bIns="42853">
            <a:spAutoFit/>
          </a:bodyPr>
          <a:lstStyle/>
          <a:p>
            <a:pPr algn="ctr"/>
            <a:r>
              <a:rPr lang="en-US">
                <a:cs typeface="Arial" charset="0"/>
              </a:rPr>
              <a:t>1.  GOES cold IR pixel count </a:t>
            </a:r>
            <a:br>
              <a:rPr lang="en-US">
                <a:cs typeface="Arial" charset="0"/>
              </a:rPr>
            </a:br>
            <a:r>
              <a:rPr lang="en-US">
                <a:cs typeface="Arial" charset="0"/>
              </a:rPr>
              <a:t>2.  GOES IR T</a:t>
            </a:r>
            <a:r>
              <a:rPr lang="en-US" baseline="-25000">
                <a:cs typeface="Arial" charset="0"/>
              </a:rPr>
              <a:t>b</a:t>
            </a:r>
            <a:r>
              <a:rPr lang="en-US">
                <a:cs typeface="Arial" charset="0"/>
              </a:rPr>
              <a:t> standard deviation </a:t>
            </a:r>
            <a:endParaRPr lang="en-US"/>
          </a:p>
        </p:txBody>
      </p:sp>
      <p:sp>
        <p:nvSpPr>
          <p:cNvPr id="45063" name="Rectangle 8"/>
          <p:cNvSpPr>
            <a:spLocks noChangeArrowheads="1"/>
          </p:cNvSpPr>
          <p:nvPr/>
        </p:nvSpPr>
        <p:spPr bwMode="auto">
          <a:xfrm>
            <a:off x="4286343" y="4929188"/>
            <a:ext cx="4713341" cy="119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07" tIns="42853" rIns="85707" bIns="42853">
            <a:spAutoFit/>
          </a:bodyPr>
          <a:lstStyle/>
          <a:p>
            <a:pPr marL="456805" indent="-456805" algn="ctr"/>
            <a:r>
              <a:rPr lang="en-US" dirty="0">
                <a:cs typeface="Arial" charset="0"/>
              </a:rPr>
              <a:t>3.  Oceanic heat content from satellite altimetry </a:t>
            </a:r>
          </a:p>
          <a:p>
            <a:pPr marL="456805" indent="-456805" algn="ctr"/>
            <a:r>
              <a:rPr lang="en-US" dirty="0">
                <a:cs typeface="Arial" charset="0"/>
              </a:rPr>
              <a:t>     (TPC/UM algorithm)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1388" y="71437"/>
            <a:ext cx="8230493" cy="9286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in the Decay-SHIPS Model</a:t>
            </a:r>
            <a:b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over Water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70679" y="1071563"/>
            <a:ext cx="7800520" cy="36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2" tIns="45716" rIns="91432" bIns="45716">
            <a:spAutoFit/>
          </a:bodyPr>
          <a:lstStyle/>
          <a:p>
            <a:pPr defTabSz="913610"/>
            <a:r>
              <a:rPr lang="en-US" sz="1800" dirty="0"/>
              <a:t>Normalized Regression Coefficients at 48 hr for 2010 Atlantic SHIPS Model 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58558" y="1500187"/>
          <a:ext cx="8355468" cy="521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1_Default Design 9">
    <a:dk1>
      <a:srgbClr val="336699"/>
    </a:dk1>
    <a:lt1>
      <a:srgbClr val="FFFFFF"/>
    </a:lt1>
    <a:dk2>
      <a:srgbClr val="000000"/>
    </a:dk2>
    <a:lt2>
      <a:srgbClr val="E3EBF1"/>
    </a:lt2>
    <a:accent1>
      <a:srgbClr val="003399"/>
    </a:accent1>
    <a:accent2>
      <a:srgbClr val="468A4B"/>
    </a:accent2>
    <a:accent3>
      <a:srgbClr val="AAAAAA"/>
    </a:accent3>
    <a:accent4>
      <a:srgbClr val="DADADA"/>
    </a:accent4>
    <a:accent5>
      <a:srgbClr val="AAADCA"/>
    </a:accent5>
    <a:accent6>
      <a:srgbClr val="3F7D43"/>
    </a:accent6>
    <a:hlink>
      <a:srgbClr val="66CCFF"/>
    </a:hlink>
    <a:folHlink>
      <a:srgbClr val="F0E500"/>
    </a:folHlink>
  </a:clrScheme>
  <a:fontScheme name="1_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STAR External Review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AR External Review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1594</TotalTime>
  <Words>1719</Words>
  <Application>Microsoft Office PowerPoint</Application>
  <PresentationFormat>On-screen Show (4:3)</PresentationFormat>
  <Paragraphs>286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Predictability of Tropical Cyclone  Intensity Forecasting</vt:lpstr>
      <vt:lpstr>Outline</vt:lpstr>
      <vt:lpstr>NHC  48 h  Atlantic Track and Intensity Errors 1985-2009</vt:lpstr>
      <vt:lpstr>Types of TC Intensity  Forecast Models</vt:lpstr>
      <vt:lpstr>Statistical / Dynamical Intensity Models SHIPS (Statistical Hurricane Intensity Prediction Scheme)</vt:lpstr>
      <vt:lpstr>The SHIPS Model Predictors*</vt:lpstr>
      <vt:lpstr>The SHIPS Model Predictors (Cont…)</vt:lpstr>
      <vt:lpstr>Satellite Predictors added to SHIPS in 2003</vt:lpstr>
      <vt:lpstr>Factors in the Decay-SHIPS Model Center over Water</vt:lpstr>
      <vt:lpstr>Regions with Most Favorable  Shear Directions for Hurricane Ike (New SHIPS Model Predictor in 2009)</vt:lpstr>
      <vt:lpstr>New LGEM and SHIPS Input for 2010</vt:lpstr>
      <vt:lpstr>The Logistic Growth Equation Model (LGEM)</vt:lpstr>
      <vt:lpstr>The Logistic Growth Equation Model</vt:lpstr>
      <vt:lpstr>LGEM Improvement over SHIPS 2006-2009 Operational Runs</vt:lpstr>
      <vt:lpstr>Dynamical Intensity Models</vt:lpstr>
      <vt:lpstr>Dynamical Intensity Model Limitations</vt:lpstr>
      <vt:lpstr>The Geophysical Fluid Dynamics Laboratory (GFDL) Hurricane Model </vt:lpstr>
      <vt:lpstr>Slide 18</vt:lpstr>
      <vt:lpstr>The Hurricane Weather Research &amp; Forecasting (HWRF) Prediction System</vt:lpstr>
      <vt:lpstr>Slide 20</vt:lpstr>
      <vt:lpstr>                       *HWRF              *GFDL </vt:lpstr>
      <vt:lpstr>Operational Intensity Model Verification (2007-2009 Atlantic)</vt:lpstr>
      <vt:lpstr>Most Accurate Atlantic Early  Intensity Models 1995-2009   (48 and 96 hr forecast)</vt:lpstr>
      <vt:lpstr>C. J. Neumann (1987) Prediction of Tropical Cyclone Motion:  Some Practical Aspects</vt:lpstr>
      <vt:lpstr>Neumann Track Predictability Results</vt:lpstr>
      <vt:lpstr>Intensity Predictability Study</vt:lpstr>
      <vt:lpstr>Forecast Sample and Procedure</vt:lpstr>
      <vt:lpstr>2002-2009 Intensity Errors</vt:lpstr>
      <vt:lpstr>LGEM Improvements over  LGEM w\ Operational Input</vt:lpstr>
      <vt:lpstr>Illustration of Track Error 1000 plausible Hurricane Ike tracks/intensities  based  on recent NHC forecast errors </vt:lpstr>
      <vt:lpstr>Additional Improvements</vt:lpstr>
      <vt:lpstr>2-hourly Composite Lightning Strikes Hurricane Ida  8 November 2009</vt:lpstr>
      <vt:lpstr>Slide 33</vt:lpstr>
      <vt:lpstr>Conclusions </vt:lpstr>
    </vt:vector>
  </TitlesOfParts>
  <Company>CIRA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Radial Lightning Structure</dc:title>
  <dc:creator>kessler</dc:creator>
  <cp:lastModifiedBy>Mark DeMaria</cp:lastModifiedBy>
  <cp:revision>137</cp:revision>
  <dcterms:created xsi:type="dcterms:W3CDTF">2008-11-25T20:34:35Z</dcterms:created>
  <dcterms:modified xsi:type="dcterms:W3CDTF">2010-08-02T19:29:56Z</dcterms:modified>
</cp:coreProperties>
</file>