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8" r:id="rId3"/>
    <p:sldId id="269" r:id="rId4"/>
    <p:sldId id="267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3" r:id="rId13"/>
  </p:sldIdLst>
  <p:sldSz cx="9601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74" y="-96"/>
      </p:cViewPr>
      <p:guideLst>
        <p:guide orient="horz" pos="2160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CD0A96-17EE-4F66-9E7B-AD0A6162DA5D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85800"/>
            <a:ext cx="4800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57DB3-230A-41B9-9911-5A3E88173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700" y="685800"/>
            <a:ext cx="48006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57DB3-230A-41B9-9911-5A3E881737D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84048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25036" y="680477"/>
            <a:ext cx="4800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82526" y="680477"/>
            <a:ext cx="2880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2521" y="680477"/>
            <a:ext cx="9601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32857" y="680477"/>
            <a:ext cx="9601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60120" y="4343400"/>
            <a:ext cx="816102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60120" y="2834640"/>
            <a:ext cx="816102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68055" y="5047394"/>
            <a:ext cx="76810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68055" y="4796819"/>
            <a:ext cx="76810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68055" y="4637685"/>
            <a:ext cx="76810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68055" y="4542559"/>
            <a:ext cx="76810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274640"/>
            <a:ext cx="208026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40"/>
            <a:ext cx="616077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228600" indent="-228600">
              <a:defRPr/>
            </a:lvl1pPr>
            <a:extLst/>
          </a:lstStyle>
          <a:p>
            <a:pPr>
              <a:buFont typeface="+mj-lt"/>
              <a:buAutoNum type="arabicPeriod"/>
            </a:pPr>
            <a:fld id="{79ECA9FD-DD23-46E2-926D-4A5EA74FDA93}" type="slidenum">
              <a:rPr lang="en-US" smtClean="0"/>
              <a:pPr>
                <a:buFont typeface="+mj-lt"/>
                <a:buAutoNum type="arabicPeriod"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5070400" y="1073888"/>
            <a:ext cx="4538243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92664" y="0"/>
            <a:ext cx="5790263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788104" y="1453882"/>
            <a:ext cx="4114800" cy="12481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6240780" y="0"/>
            <a:ext cx="288036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6240780" y="4267200"/>
            <a:ext cx="336042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6240780" y="0"/>
            <a:ext cx="144018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6245782" y="4246564"/>
            <a:ext cx="2195274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6240780" y="4267200"/>
            <a:ext cx="168021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6240780" y="1371600"/>
            <a:ext cx="336042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6240780" y="1752600"/>
            <a:ext cx="336042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040130" y="4267200"/>
            <a:ext cx="520065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60070" y="4267200"/>
            <a:ext cx="56007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85165" y="2438400"/>
            <a:ext cx="592074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85165" y="2133600"/>
            <a:ext cx="592074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800600" y="4267200"/>
            <a:ext cx="144018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247" y="1351672"/>
            <a:ext cx="6003950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318" y="402265"/>
            <a:ext cx="8929116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247" y="512064"/>
            <a:ext cx="8564270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90115" y="680477"/>
            <a:ext cx="2880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31664" y="680477"/>
            <a:ext cx="2880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70873" y="680477"/>
            <a:ext cx="9601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500537" y="680477"/>
            <a:ext cx="9601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25502" y="680477"/>
            <a:ext cx="38405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064"/>
            <a:ext cx="864108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561" y="1770502"/>
            <a:ext cx="42405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8111" y="1770502"/>
            <a:ext cx="42405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6"/>
            <a:ext cx="9310434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065" y="512064"/>
            <a:ext cx="816102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809750"/>
            <a:ext cx="424219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877277" y="1809750"/>
            <a:ext cx="4243864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0060" y="2459037"/>
            <a:ext cx="424219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459037"/>
            <a:ext cx="4243864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2180" y="680477"/>
            <a:ext cx="4800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9670" y="680477"/>
            <a:ext cx="2880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9665" y="680477"/>
            <a:ext cx="9601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601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57258" y="680477"/>
            <a:ext cx="2880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98808" y="680477"/>
            <a:ext cx="2880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38016" y="680477"/>
            <a:ext cx="9601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67681" y="680477"/>
            <a:ext cx="9601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92645" y="680477"/>
            <a:ext cx="38405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0" y="512064"/>
            <a:ext cx="816102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" y="273050"/>
            <a:ext cx="864108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20090" y="1435100"/>
            <a:ext cx="264033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00450" y="1435100"/>
            <a:ext cx="576072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6434" y="0"/>
            <a:ext cx="9217152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81355" y="1885028"/>
            <a:ext cx="922175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943630" y="1215989"/>
            <a:ext cx="132763" cy="134889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60120" y="441252"/>
            <a:ext cx="72009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6434" y="1893781"/>
            <a:ext cx="9217152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60120" y="1150144"/>
            <a:ext cx="72009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9103650" y="1368389"/>
            <a:ext cx="132763" cy="134889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739412" y="1471552"/>
            <a:ext cx="132763" cy="134889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00850" y="55499"/>
            <a:ext cx="2240280" cy="365125"/>
          </a:xfrm>
        </p:spPr>
        <p:txBody>
          <a:bodyPr/>
          <a:lstStyle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60120" y="55499"/>
            <a:ext cx="584073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0" y="55499"/>
            <a:ext cx="480060" cy="365125"/>
          </a:xfrm>
        </p:spPr>
        <p:txBody>
          <a:bodyPr/>
          <a:lstStyle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84048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68055" y="5047394"/>
            <a:ext cx="76810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68055" y="4796819"/>
            <a:ext cx="76810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68055" y="4637685"/>
            <a:ext cx="76810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68055" y="4542559"/>
            <a:ext cx="76810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5036" y="680477"/>
            <a:ext cx="4800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82526" y="680477"/>
            <a:ext cx="2880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62521" y="680477"/>
            <a:ext cx="9601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32857" y="680477"/>
            <a:ext cx="9601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60120" y="512064"/>
            <a:ext cx="816102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60120" y="1783560"/>
            <a:ext cx="816102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800850" y="6416676"/>
            <a:ext cx="224028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39D2534-0EF0-40E4-B746-D72F7EBABB2E}" type="datetimeFigureOut">
              <a:rPr lang="en-US" smtClean="0"/>
              <a:pPr/>
              <a:t>8/10/2010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60120" y="6416676"/>
            <a:ext cx="584073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9041130" y="6416676"/>
            <a:ext cx="48006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9ECA9FD-DD23-46E2-926D-4A5EA74F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the Cooperative Research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Ingrid Guch</a:t>
            </a:r>
          </a:p>
          <a:p>
            <a:r>
              <a:rPr lang="en-US" dirty="0" smtClean="0"/>
              <a:t>Director, Cooperative Research Program</a:t>
            </a:r>
          </a:p>
          <a:p>
            <a:r>
              <a:rPr lang="en-US" dirty="0" smtClean="0"/>
              <a:t>NOAA/NESDIS</a:t>
            </a:r>
          </a:p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Annual </a:t>
            </a:r>
            <a:r>
              <a:rPr lang="en-US" dirty="0" err="1" smtClean="0"/>
              <a:t>CoRP</a:t>
            </a:r>
            <a:r>
              <a:rPr lang="en-US" dirty="0" smtClean="0"/>
              <a:t> Symposium</a:t>
            </a:r>
          </a:p>
          <a:p>
            <a:r>
              <a:rPr lang="en-US" dirty="0" smtClean="0"/>
              <a:t>Aug 10-11 2010</a:t>
            </a:r>
            <a:endParaRPr lang="en-US" dirty="0"/>
          </a:p>
        </p:txBody>
      </p:sp>
      <p:pic>
        <p:nvPicPr>
          <p:cNvPr id="4" name="Picture 25" descr="noaa_logo_s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900" y="228600"/>
            <a:ext cx="2080260" cy="19215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960120" y="304800"/>
            <a:ext cx="8161020" cy="9144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Full-Time Science Competency Development Model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70019B-5844-4E99-B7C2-81CD4913E35F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21508" name="Picture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767" y="1422400"/>
            <a:ext cx="7520940" cy="473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640080" y="5257800"/>
            <a:ext cx="720090" cy="1588"/>
          </a:xfrm>
          <a:prstGeom prst="straightConnector1">
            <a:avLst/>
          </a:prstGeom>
          <a:ln w="76200">
            <a:solidFill>
              <a:schemeClr val="tx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960120" y="228600"/>
            <a:ext cx="8161020" cy="9144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Science Management Competency Development Model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B710DD-189F-407A-9ECE-62B396C9D443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453" y="1382714"/>
            <a:ext cx="7759303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880110" y="5181600"/>
            <a:ext cx="720090" cy="1588"/>
          </a:xfrm>
          <a:prstGeom prst="straightConnector1">
            <a:avLst/>
          </a:prstGeom>
          <a:ln w="76200">
            <a:solidFill>
              <a:schemeClr val="tx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Ultimate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successful scientists and science managers making revolutionary progress using the next generation of earth observation satellites for societal benefits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CIRA is expanding</a:t>
            </a:r>
            <a:endParaRPr lang="en-US" dirty="0"/>
          </a:p>
        </p:txBody>
      </p:sp>
      <p:pic>
        <p:nvPicPr>
          <p:cNvPr id="4" name="Picture 3" descr="ci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0160" y="1197292"/>
            <a:ext cx="7727538" cy="4898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a little muddy…</a:t>
            </a:r>
            <a:endParaRPr lang="en-US" dirty="0"/>
          </a:p>
        </p:txBody>
      </p:sp>
      <p:pic>
        <p:nvPicPr>
          <p:cNvPr id="4" name="Picture 3" descr="constru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0150" y="1371600"/>
            <a:ext cx="7387590" cy="5276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0040" y="609601"/>
            <a:ext cx="888111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FFE957"/>
                </a:solidFill>
              </a:rPr>
              <a:t>Cooperative Research Program Challenge</a:t>
            </a:r>
            <a:endParaRPr lang="en-US" sz="2800">
              <a:solidFill>
                <a:srgbClr val="000000"/>
              </a:solidFill>
              <a:latin typeface="Lucida Sans Unicode" pitchFamily="34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920490" y="1524000"/>
            <a:ext cx="49606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>
            <a:spAutoFit/>
          </a:bodyPr>
          <a:lstStyle/>
          <a:p>
            <a:pPr algn="l"/>
            <a:r>
              <a:rPr lang="en-US" sz="2800" i="1" u="sng">
                <a:solidFill>
                  <a:schemeClr val="tx1"/>
                </a:solidFill>
                <a:latin typeface="Lucida Sans Unicode" pitchFamily="34" charset="0"/>
              </a:rPr>
              <a:t>To be a C</a:t>
            </a:r>
            <a:r>
              <a:rPr lang="en-US" sz="2400" i="1" u="sng">
                <a:solidFill>
                  <a:schemeClr val="tx1"/>
                </a:solidFill>
              </a:rPr>
              <a:t>oast-to-coast government and university-based research coalition for remote sensing in the environment</a:t>
            </a:r>
            <a:r>
              <a:rPr lang="en-US">
                <a:solidFill>
                  <a:schemeClr val="tx1"/>
                </a:solidFill>
              </a:rPr>
              <a:t> </a:t>
            </a:r>
            <a:endParaRPr lang="en-US" sz="2800" i="1" u="sng">
              <a:solidFill>
                <a:schemeClr val="tx1"/>
              </a:solidFill>
              <a:latin typeface="Lucida Sans Unicode" pitchFamily="34" charset="0"/>
            </a:endParaRPr>
          </a:p>
          <a:p>
            <a:pPr algn="l"/>
            <a:endParaRPr lang="en-US" sz="2800" u="sng">
              <a:solidFill>
                <a:schemeClr val="tx1"/>
              </a:solidFill>
              <a:latin typeface="Lucida Sans Unicode" pitchFamily="34" charset="0"/>
            </a:endParaRPr>
          </a:p>
        </p:txBody>
      </p:sp>
      <p:pic>
        <p:nvPicPr>
          <p:cNvPr id="3093" name="Picture 21" descr="corp_fi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" y="1371600"/>
            <a:ext cx="2300288" cy="5095875"/>
          </a:xfrm>
          <a:prstGeom prst="rect">
            <a:avLst/>
          </a:prstGeom>
          <a:noFill/>
        </p:spPr>
      </p:pic>
      <p:pic>
        <p:nvPicPr>
          <p:cNvPr id="3096" name="Picture 24" descr="CoRP_US_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0560" y="3581400"/>
            <a:ext cx="2640330" cy="1524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Federal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Federal Branches collocated with universities</a:t>
            </a:r>
          </a:p>
          <a:p>
            <a:pPr lvl="1"/>
            <a:r>
              <a:rPr lang="en-US" dirty="0" smtClean="0"/>
              <a:t>Regional Atmospheric Mesoscale Meteorology Branch here at CSU – “The </a:t>
            </a:r>
            <a:r>
              <a:rPr lang="en-US" dirty="0" err="1" smtClean="0"/>
              <a:t>RAMMBranch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Advanced Satellite Products Branch at UW</a:t>
            </a:r>
          </a:p>
          <a:p>
            <a:pPr lvl="1"/>
            <a:r>
              <a:rPr lang="en-US" dirty="0" smtClean="0"/>
              <a:t>Satellite Climate Studies Branch at UMD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Academic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5 Cooperative Institutes and Centers</a:t>
            </a:r>
          </a:p>
          <a:p>
            <a:pPr lvl="1"/>
            <a:r>
              <a:rPr lang="en-US" dirty="0" smtClean="0"/>
              <a:t>CSU – Cooperative Institute for Research in the Atmosphere</a:t>
            </a:r>
          </a:p>
          <a:p>
            <a:pPr lvl="1"/>
            <a:r>
              <a:rPr lang="en-US" dirty="0" smtClean="0"/>
              <a:t>UW – Cooperative Institute for Meteorological Satellite Studies (CIMSS)</a:t>
            </a:r>
          </a:p>
          <a:p>
            <a:pPr lvl="1"/>
            <a:r>
              <a:rPr lang="en-US" dirty="0" smtClean="0"/>
              <a:t>UMD – Cooperative Institute for Climate and Satellites </a:t>
            </a:r>
          </a:p>
          <a:p>
            <a:pPr lvl="1"/>
            <a:r>
              <a:rPr lang="en-US" dirty="0" smtClean="0"/>
              <a:t>OSU – Cooperative Institute for Oceanographic Satellite Studies</a:t>
            </a:r>
          </a:p>
          <a:p>
            <a:pPr lvl="1"/>
            <a:r>
              <a:rPr lang="en-US" dirty="0" smtClean="0"/>
              <a:t>CCNY – Center for Remote Sensing Science and Technology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60870" y="121044"/>
            <a:ext cx="2420303" cy="170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Driven by interests, knowledge, abilities, funding, relationships, requirements, challenges</a:t>
            </a:r>
          </a:p>
          <a:p>
            <a:pPr lvl="1"/>
            <a:r>
              <a:rPr lang="en-US" dirty="0" smtClean="0"/>
              <a:t>Effectively using the billion-dollar satellite constellation is a complex, multi-disciplinary problem that requires partnerships</a:t>
            </a:r>
          </a:p>
          <a:p>
            <a:pPr lvl="2"/>
            <a:r>
              <a:rPr lang="en-US" dirty="0" smtClean="0"/>
              <a:t>Limited funding and resources</a:t>
            </a:r>
          </a:p>
          <a:p>
            <a:pPr lvl="2"/>
            <a:r>
              <a:rPr lang="en-US" dirty="0" smtClean="0"/>
              <a:t>Limited time </a:t>
            </a:r>
          </a:p>
          <a:p>
            <a:pPr lvl="1"/>
            <a:r>
              <a:rPr lang="en-US" dirty="0" smtClean="0"/>
              <a:t>Partnerships with the international community, government and non-government organizations and the private sector are as critical as federal/academic partnerships, but not the focus of current </a:t>
            </a:r>
            <a:r>
              <a:rPr lang="en-US" dirty="0" err="1" smtClean="0"/>
              <a:t>CoRP</a:t>
            </a:r>
            <a:r>
              <a:rPr lang="en-US" dirty="0" smtClean="0"/>
              <a:t>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CoRP</a:t>
            </a:r>
            <a:r>
              <a:rPr lang="en-US" dirty="0" smtClean="0"/>
              <a:t> Engagement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Annual Symposium to bring federal and academic partners together on topics of mutual interest</a:t>
            </a:r>
          </a:p>
          <a:p>
            <a:r>
              <a:rPr lang="en-US" dirty="0" smtClean="0"/>
              <a:t>Student and Early Career Scientist exchanges (2-day if first meeting, up to 2-weeks if follow-up) to encourage communication, multi-disciplinary studies and proposal development</a:t>
            </a:r>
          </a:p>
          <a:p>
            <a:r>
              <a:rPr lang="en-US" dirty="0" smtClean="0"/>
              <a:t>Annual Directors meeting for strategic planning</a:t>
            </a:r>
          </a:p>
          <a:p>
            <a:pPr lvl="1"/>
            <a:r>
              <a:rPr lang="en-US" dirty="0" smtClean="0"/>
              <a:t>STAR/CIRA/CIMSS/CICS/CIOSS/CREST</a:t>
            </a:r>
          </a:p>
          <a:p>
            <a:pPr lvl="1"/>
            <a:r>
              <a:rPr lang="en-US" dirty="0" smtClean="0"/>
              <a:t>Satellite Algorithm Test Bed,  National Climate Service and Satellite Data Assimilation current topics of high interest</a:t>
            </a:r>
          </a:p>
          <a:p>
            <a:r>
              <a:rPr lang="en-US" dirty="0" smtClean="0"/>
              <a:t>Job and Internal Funding Opportunity Blog www.corpblogspot.org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Symposium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Identify synergies between Mesoscale Meteorology and Mesoscale Oceanography using satellite remote sensing data</a:t>
            </a:r>
          </a:p>
          <a:p>
            <a:pPr lvl="1"/>
            <a:r>
              <a:rPr lang="en-US" dirty="0" smtClean="0"/>
              <a:t>Potential New Proposal Development?</a:t>
            </a:r>
          </a:p>
          <a:p>
            <a:r>
              <a:rPr lang="en-US" dirty="0" smtClean="0"/>
              <a:t>Link to Student/Early Career Exchanges</a:t>
            </a:r>
          </a:p>
          <a:p>
            <a:pPr lvl="1"/>
            <a:r>
              <a:rPr lang="en-US" dirty="0" smtClean="0"/>
              <a:t>Work of interest identified here could be followed up with a exchange</a:t>
            </a:r>
          </a:p>
          <a:p>
            <a:pPr lvl="1"/>
            <a:r>
              <a:rPr lang="en-US" dirty="0" smtClean="0"/>
              <a:t>Some work facilitated by previous exchanges will be seen here</a:t>
            </a:r>
          </a:p>
          <a:p>
            <a:r>
              <a:rPr lang="en-US" dirty="0" smtClean="0"/>
              <a:t>Continual learning at all levels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367</Words>
  <Application>Microsoft Office PowerPoint</Application>
  <PresentationFormat>Custom</PresentationFormat>
  <Paragraphs>49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Metro</vt:lpstr>
      <vt:lpstr>Introduction to the Cooperative Research program</vt:lpstr>
      <vt:lpstr>CIRA is expanding</vt:lpstr>
      <vt:lpstr>And a little muddy…</vt:lpstr>
      <vt:lpstr>Slide 4</vt:lpstr>
      <vt:lpstr>The Federal Side</vt:lpstr>
      <vt:lpstr>The Academic Side</vt:lpstr>
      <vt:lpstr>Research Partnerships</vt:lpstr>
      <vt:lpstr>CoRP Engagement Strategies</vt:lpstr>
      <vt:lpstr>Goal of This Symposium</vt:lpstr>
      <vt:lpstr>Full-Time Science Competency Development Model</vt:lpstr>
      <vt:lpstr>Science Management Competency Development Model</vt:lpstr>
      <vt:lpstr>Ultimate Goal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Cooperative Research program</dc:title>
  <dc:creator>iguch</dc:creator>
  <cp:lastModifiedBy>User</cp:lastModifiedBy>
  <cp:revision>13</cp:revision>
  <dcterms:created xsi:type="dcterms:W3CDTF">2010-08-08T13:57:43Z</dcterms:created>
  <dcterms:modified xsi:type="dcterms:W3CDTF">2010-08-10T13:48:14Z</dcterms:modified>
</cp:coreProperties>
</file>