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2" r:id="rId2"/>
    <p:sldId id="264" r:id="rId3"/>
    <p:sldId id="257" r:id="rId4"/>
    <p:sldId id="259" r:id="rId5"/>
    <p:sldId id="265" r:id="rId6"/>
    <p:sldId id="277" r:id="rId7"/>
    <p:sldId id="279" r:id="rId8"/>
    <p:sldId id="278" r:id="rId9"/>
    <p:sldId id="260" r:id="rId10"/>
    <p:sldId id="266" r:id="rId11"/>
    <p:sldId id="267" r:id="rId12"/>
    <p:sldId id="268" r:id="rId13"/>
    <p:sldId id="261" r:id="rId14"/>
    <p:sldId id="263" r:id="rId15"/>
    <p:sldId id="271" r:id="rId16"/>
    <p:sldId id="274" r:id="rId17"/>
    <p:sldId id="272" r:id="rId18"/>
    <p:sldId id="273" r:id="rId19"/>
    <p:sldId id="275" r:id="rId20"/>
    <p:sldId id="269" r:id="rId21"/>
    <p:sldId id="270" r:id="rId22"/>
    <p:sldId id="258" r:id="rId23"/>
    <p:sldId id="27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72" autoAdjust="0"/>
    <p:restoredTop sz="94660"/>
  </p:normalViewPr>
  <p:slideViewPr>
    <p:cSldViewPr>
      <p:cViewPr varScale="1">
        <p:scale>
          <a:sx n="107" d="100"/>
          <a:sy n="107" d="100"/>
        </p:scale>
        <p:origin x="-12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838C0E-D020-42C7-A56A-C60504574BF9}" type="datetimeFigureOut">
              <a:rPr lang="en-US" smtClean="0"/>
              <a:pPr/>
              <a:t>2010-08-11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511230-96F0-4B4E-8A69-A7B740F28EE6}"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72B63A-44C3-415B-8523-A8243AB5529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72B63A-44C3-415B-8523-A8243AB5529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72B63A-44C3-415B-8523-A8243AB55291}"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dirty="0"/>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6D649AE5-917F-451C-9690-776B72ED631F}"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72B63A-44C3-415B-8523-A8243AB5529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72B63A-44C3-415B-8523-A8243AB5529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72B63A-44C3-415B-8523-A8243AB5529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72B63A-44C3-415B-8523-A8243AB5529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72B63A-44C3-415B-8523-A8243AB5529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A72B63A-44C3-415B-8523-A8243AB5529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72B63A-44C3-415B-8523-A8243AB5529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72B63A-44C3-415B-8523-A8243AB5529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72B63A-44C3-415B-8523-A8243AB5529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2.xml"/><Relationship Id="rId5" Type="http://schemas.openxmlformats.org/officeDocument/2006/relationships/image" Target="../media/image15.gif"/><Relationship Id="rId4" Type="http://schemas.openxmlformats.org/officeDocument/2006/relationships/image" Target="../media/image14.gif"/></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rammb.cira.colostate.edu/projects/goes-p/#schedule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rammb.cira.colostate.edu/projects/goes-p/" TargetMode="External"/><Relationship Id="rId2" Type="http://schemas.openxmlformats.org/officeDocument/2006/relationships/hyperlink" Target="mailto:Don.Hillger@NOAA.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rammb.cira.colostate.edu/projects/goes-p/"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rammb.cira.colostate.edu/ramsdis/online/goes-15.asp"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cimss.ssec.wisc.edu/goes/blog/archives/5005"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star.nesdis.noaa.gov/star/news2010_201004_GOES15.php"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81000"/>
            <a:ext cx="5257800" cy="1447800"/>
          </a:xfrm>
          <a:solidFill>
            <a:schemeClr val="tx2">
              <a:lumMod val="40000"/>
              <a:lumOff val="60000"/>
            </a:schemeClr>
          </a:solidFill>
        </p:spPr>
        <p:txBody>
          <a:bodyPr>
            <a:normAutofit/>
          </a:bodyPr>
          <a:lstStyle/>
          <a:p>
            <a:r>
              <a:rPr lang="en-US" sz="3600" b="1" dirty="0" smtClean="0"/>
              <a:t>GOES-15 Science Test:</a:t>
            </a:r>
            <a:br>
              <a:rPr lang="en-US" sz="3600" b="1" dirty="0" smtClean="0"/>
            </a:br>
            <a:r>
              <a:rPr lang="en-US" sz="3600" b="1" dirty="0" smtClean="0"/>
              <a:t>Starting 11 August 2010</a:t>
            </a:r>
            <a:endParaRPr lang="en-US" sz="3600" b="1" dirty="0"/>
          </a:p>
        </p:txBody>
      </p:sp>
      <p:sp>
        <p:nvSpPr>
          <p:cNvPr id="9" name="Subtitle 8"/>
          <p:cNvSpPr>
            <a:spLocks noGrp="1"/>
          </p:cNvSpPr>
          <p:nvPr>
            <p:ph type="subTitle" idx="1"/>
          </p:nvPr>
        </p:nvSpPr>
        <p:spPr>
          <a:xfrm>
            <a:off x="990600" y="2209800"/>
            <a:ext cx="7391400" cy="1828800"/>
          </a:xfrm>
        </p:spPr>
        <p:txBody>
          <a:bodyPr>
            <a:noAutofit/>
          </a:bodyPr>
          <a:lstStyle/>
          <a:p>
            <a:pPr eaLnBrk="0" hangingPunct="0">
              <a:spcBef>
                <a:spcPct val="50000"/>
              </a:spcBef>
            </a:pPr>
            <a:r>
              <a:rPr lang="en-US" sz="2000" b="1" u="sng" dirty="0" smtClean="0">
                <a:solidFill>
                  <a:schemeClr val="tx1"/>
                </a:solidFill>
                <a:latin typeface="Arial Unicode MS" charset="0"/>
              </a:rPr>
              <a:t>Don Hillger</a:t>
            </a:r>
            <a:r>
              <a:rPr lang="en-US" sz="2000" b="1" dirty="0" smtClean="0">
                <a:solidFill>
                  <a:schemeClr val="tx1"/>
                </a:solidFill>
                <a:latin typeface="Arial Unicode MS" charset="0"/>
              </a:rPr>
              <a:t>,</a:t>
            </a:r>
            <a:r>
              <a:rPr lang="en-US" sz="2000" b="1" dirty="0" smtClean="0">
                <a:solidFill>
                  <a:schemeClr val="tx1"/>
                </a:solidFill>
                <a:latin typeface="Arial Unicode MS" pitchFamily="34" charset="-128"/>
              </a:rPr>
              <a:t> John Knaff, Dan Lindsey, Deb Molenar</a:t>
            </a:r>
            <a:endParaRPr lang="en-US" sz="2000" b="1" dirty="0" smtClean="0">
              <a:solidFill>
                <a:schemeClr val="tx1"/>
              </a:solidFill>
              <a:latin typeface="Arial Unicode MS" charset="0"/>
            </a:endParaRPr>
          </a:p>
          <a:p>
            <a:pPr eaLnBrk="0" hangingPunct="0">
              <a:spcBef>
                <a:spcPct val="50000"/>
              </a:spcBef>
            </a:pPr>
            <a:r>
              <a:rPr lang="en-US" sz="1600" b="1" dirty="0" smtClean="0">
                <a:solidFill>
                  <a:schemeClr val="tx1"/>
                </a:solidFill>
                <a:latin typeface="Arial Unicode MS" charset="0"/>
              </a:rPr>
              <a:t>NOAA/NESDIS/STAR/Regional And Mesoscale Meteorology Branch (RAMMB)</a:t>
            </a:r>
          </a:p>
          <a:p>
            <a:pPr eaLnBrk="0" hangingPunct="0">
              <a:spcBef>
                <a:spcPct val="50000"/>
              </a:spcBef>
            </a:pPr>
            <a:r>
              <a:rPr lang="en-US" sz="1600" b="1" dirty="0" smtClean="0">
                <a:solidFill>
                  <a:schemeClr val="tx1"/>
                </a:solidFill>
                <a:latin typeface="Arial Unicode MS" pitchFamily="34" charset="-128"/>
              </a:rPr>
              <a:t>Dave Watson, Kevin Micke, Mike Hiatt</a:t>
            </a:r>
          </a:p>
          <a:p>
            <a:pPr eaLnBrk="0" hangingPunct="0">
              <a:spcBef>
                <a:spcPct val="50000"/>
              </a:spcBef>
            </a:pPr>
            <a:r>
              <a:rPr lang="en-US" sz="1600" b="1" dirty="0" smtClean="0">
                <a:solidFill>
                  <a:schemeClr val="tx1"/>
                </a:solidFill>
                <a:latin typeface="Arial Unicode MS" charset="0"/>
              </a:rPr>
              <a:t>CIRA, Colorado State University</a:t>
            </a:r>
          </a:p>
          <a:p>
            <a:pPr eaLnBrk="0" hangingPunct="0">
              <a:spcBef>
                <a:spcPct val="50000"/>
              </a:spcBef>
            </a:pPr>
            <a:r>
              <a:rPr lang="en-US" sz="1600" b="1" dirty="0" smtClean="0">
                <a:solidFill>
                  <a:schemeClr val="tx1"/>
                </a:solidFill>
                <a:latin typeface="Arial Unicode MS" charset="0"/>
              </a:rPr>
              <a:t>Fort Collins CO</a:t>
            </a:r>
          </a:p>
        </p:txBody>
      </p:sp>
      <p:pic>
        <p:nvPicPr>
          <p:cNvPr id="8" name="Picture 37" descr="noaalogo"/>
          <p:cNvPicPr>
            <a:picLocks noChangeAspect="1" noChangeArrowheads="1"/>
          </p:cNvPicPr>
          <p:nvPr/>
        </p:nvPicPr>
        <p:blipFill>
          <a:blip r:embed="rId2" cstate="print"/>
          <a:srcRect/>
          <a:stretch>
            <a:fillRect/>
          </a:stretch>
        </p:blipFill>
        <p:spPr bwMode="auto">
          <a:xfrm>
            <a:off x="3505200" y="4648200"/>
            <a:ext cx="1817719" cy="1653482"/>
          </a:xfrm>
          <a:prstGeom prst="rect">
            <a:avLst/>
          </a:prstGeom>
          <a:noFill/>
          <a:ln w="9525">
            <a:noFill/>
            <a:miter lim="800000"/>
            <a:headEnd/>
            <a:tailEnd/>
          </a:ln>
        </p:spPr>
      </p:pic>
      <p:sp>
        <p:nvSpPr>
          <p:cNvPr id="10" name="Text Box 9"/>
          <p:cNvSpPr txBox="1">
            <a:spLocks noChangeArrowheads="1"/>
          </p:cNvSpPr>
          <p:nvPr/>
        </p:nvSpPr>
        <p:spPr bwMode="auto">
          <a:xfrm>
            <a:off x="1600200" y="4205288"/>
            <a:ext cx="5867400" cy="366712"/>
          </a:xfrm>
          <a:prstGeom prst="rect">
            <a:avLst/>
          </a:prstGeom>
          <a:solidFill>
            <a:schemeClr val="tx2">
              <a:lumMod val="40000"/>
              <a:lumOff val="60000"/>
            </a:schemeClr>
          </a:solidFill>
          <a:ln w="9525">
            <a:noFill/>
            <a:miter lim="800000"/>
            <a:headEnd/>
            <a:tailEnd/>
          </a:ln>
          <a:effectLst/>
        </p:spPr>
        <p:txBody>
          <a:bodyPr wrap="square">
            <a:spAutoFit/>
          </a:bodyPr>
          <a:lstStyle/>
          <a:p>
            <a:r>
              <a:rPr lang="en-US" b="1" dirty="0"/>
              <a:t>Don Hillger </a:t>
            </a:r>
            <a:r>
              <a:rPr lang="en-US" dirty="0"/>
              <a:t>and </a:t>
            </a:r>
            <a:r>
              <a:rPr lang="en-US" b="1" dirty="0"/>
              <a:t>Tim Schmit </a:t>
            </a:r>
            <a:r>
              <a:rPr lang="en-US" dirty="0"/>
              <a:t>co-lead the NOAA Science </a:t>
            </a:r>
            <a:r>
              <a:rPr lang="en-US" dirty="0" smtClean="0"/>
              <a:t>Tests</a:t>
            </a:r>
            <a:endParaRPr lang="en-US" dirty="0"/>
          </a:p>
        </p:txBody>
      </p:sp>
      <p:sp>
        <p:nvSpPr>
          <p:cNvPr id="11" name="Slide Number Placeholder 10"/>
          <p:cNvSpPr>
            <a:spLocks noGrp="1"/>
          </p:cNvSpPr>
          <p:nvPr>
            <p:ph type="sldNum" sz="quarter" idx="12"/>
          </p:nvPr>
        </p:nvSpPr>
        <p:spPr/>
        <p:txBody>
          <a:bodyPr/>
          <a:lstStyle/>
          <a:p>
            <a:fld id="{FA72B63A-44C3-415B-8523-A8243AB55291}" type="slidenum">
              <a:rPr lang="en-US" smtClean="0"/>
              <a:pPr/>
              <a:t>1</a:t>
            </a:fld>
            <a:endParaRPr lang="en-US" dirty="0"/>
          </a:p>
        </p:txBody>
      </p:sp>
      <p:pic>
        <p:nvPicPr>
          <p:cNvPr id="3" name="Picture 2" descr="C:\GOES-15_PLT\images\Decal_GOES-P_255x180.jpg"/>
          <p:cNvPicPr>
            <a:picLocks noChangeAspect="1" noChangeArrowheads="1"/>
          </p:cNvPicPr>
          <p:nvPr/>
        </p:nvPicPr>
        <p:blipFill>
          <a:blip r:embed="rId3" cstate="print"/>
          <a:srcRect/>
          <a:stretch>
            <a:fillRect/>
          </a:stretch>
        </p:blipFill>
        <p:spPr bwMode="auto">
          <a:xfrm>
            <a:off x="6553200" y="304800"/>
            <a:ext cx="2428875" cy="1714500"/>
          </a:xfrm>
          <a:prstGeom prst="rect">
            <a:avLst/>
          </a:prstGeom>
          <a:noFill/>
        </p:spPr>
      </p:pic>
      <p:pic>
        <p:nvPicPr>
          <p:cNvPr id="4" name="Picture 3" descr="C:\GOES-15_PLT\images\CIRA-CSU_logo.jpg"/>
          <p:cNvPicPr>
            <a:picLocks noChangeAspect="1" noChangeArrowheads="1"/>
          </p:cNvPicPr>
          <p:nvPr/>
        </p:nvPicPr>
        <p:blipFill>
          <a:blip r:embed="rId4" cstate="print"/>
          <a:srcRect/>
          <a:stretch>
            <a:fillRect/>
          </a:stretch>
        </p:blipFill>
        <p:spPr bwMode="auto">
          <a:xfrm>
            <a:off x="914400" y="4876800"/>
            <a:ext cx="2362662" cy="1219200"/>
          </a:xfrm>
          <a:prstGeom prst="rect">
            <a:avLst/>
          </a:prstGeom>
          <a:noFill/>
        </p:spPr>
      </p:pic>
      <p:pic>
        <p:nvPicPr>
          <p:cNvPr id="1026" name="Picture 2" descr="C:\GOES-15_PLT\images\CIMSS_logo_2002.jpg"/>
          <p:cNvPicPr>
            <a:picLocks noChangeAspect="1" noChangeArrowheads="1"/>
          </p:cNvPicPr>
          <p:nvPr/>
        </p:nvPicPr>
        <p:blipFill>
          <a:blip r:embed="rId5" cstate="print"/>
          <a:srcRect/>
          <a:stretch>
            <a:fillRect/>
          </a:stretch>
        </p:blipFill>
        <p:spPr bwMode="auto">
          <a:xfrm>
            <a:off x="6019800" y="4724400"/>
            <a:ext cx="2043113" cy="13716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6477000" cy="1143000"/>
          </a:xfrm>
          <a:solidFill>
            <a:schemeClr val="tx2">
              <a:lumMod val="40000"/>
              <a:lumOff val="60000"/>
            </a:schemeClr>
          </a:solidFill>
        </p:spPr>
        <p:txBody>
          <a:bodyPr>
            <a:noAutofit/>
          </a:bodyPr>
          <a:lstStyle/>
          <a:p>
            <a:r>
              <a:rPr lang="en-US" sz="3600" b="1" dirty="0" smtClean="0"/>
              <a:t>First GOES-15 Visible Image</a:t>
            </a:r>
            <a:br>
              <a:rPr lang="en-US" sz="3600" b="1" dirty="0" smtClean="0"/>
            </a:br>
            <a:r>
              <a:rPr lang="en-US" sz="3600" b="1" dirty="0" smtClean="0"/>
              <a:t>1730 UTC – 6 April 2010</a:t>
            </a:r>
            <a:endParaRPr lang="en-US" sz="3600" b="1" dirty="0"/>
          </a:p>
        </p:txBody>
      </p:sp>
      <p:sp>
        <p:nvSpPr>
          <p:cNvPr id="4" name="Slide Number Placeholder 3"/>
          <p:cNvSpPr>
            <a:spLocks noGrp="1"/>
          </p:cNvSpPr>
          <p:nvPr>
            <p:ph type="sldNum" sz="quarter" idx="12"/>
          </p:nvPr>
        </p:nvSpPr>
        <p:spPr/>
        <p:txBody>
          <a:bodyPr/>
          <a:lstStyle/>
          <a:p>
            <a:fld id="{FA72B63A-44C3-415B-8523-A8243AB55291}" type="slidenum">
              <a:rPr lang="en-US" smtClean="0"/>
              <a:pPr/>
              <a:t>10</a:t>
            </a:fld>
            <a:endParaRPr lang="en-US" dirty="0"/>
          </a:p>
        </p:txBody>
      </p:sp>
      <p:pic>
        <p:nvPicPr>
          <p:cNvPr id="6" name="Picture 2" descr="C:\GOES-15_PLT\GOES-15_first_full-disk_visible_images_animation.gif"/>
          <p:cNvPicPr>
            <a:picLocks noGrp="1" noChangeAspect="1" noChangeArrowheads="1" noCrop="1"/>
          </p:cNvPicPr>
          <p:nvPr>
            <p:ph idx="1"/>
          </p:nvPr>
        </p:nvPicPr>
        <p:blipFill>
          <a:blip r:embed="rId2" cstate="print"/>
          <a:srcRect/>
          <a:stretch>
            <a:fillRect/>
          </a:stretch>
        </p:blipFill>
        <p:spPr bwMode="auto">
          <a:xfrm>
            <a:off x="2214727" y="1600200"/>
            <a:ext cx="4714545" cy="452596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010400" cy="1066800"/>
          </a:xfrm>
          <a:solidFill>
            <a:schemeClr val="tx2">
              <a:lumMod val="40000"/>
              <a:lumOff val="60000"/>
            </a:schemeClr>
          </a:solidFill>
        </p:spPr>
        <p:txBody>
          <a:bodyPr>
            <a:noAutofit/>
          </a:bodyPr>
          <a:lstStyle/>
          <a:p>
            <a:r>
              <a:rPr lang="en-US" sz="3600" b="1" dirty="0" smtClean="0"/>
              <a:t>First GOES-15 IR Images</a:t>
            </a:r>
            <a:br>
              <a:rPr lang="en-US" sz="3600" b="1" dirty="0" smtClean="0"/>
            </a:br>
            <a:r>
              <a:rPr lang="en-US" sz="3600" b="1" dirty="0" smtClean="0"/>
              <a:t>1730 UTC – 26 April 2010</a:t>
            </a:r>
            <a:endParaRPr lang="en-US" sz="3600" b="1" dirty="0"/>
          </a:p>
        </p:txBody>
      </p:sp>
      <p:sp>
        <p:nvSpPr>
          <p:cNvPr id="8" name="Slide Number Placeholder 7"/>
          <p:cNvSpPr>
            <a:spLocks noGrp="1"/>
          </p:cNvSpPr>
          <p:nvPr>
            <p:ph type="sldNum" sz="quarter" idx="12"/>
          </p:nvPr>
        </p:nvSpPr>
        <p:spPr/>
        <p:txBody>
          <a:bodyPr/>
          <a:lstStyle/>
          <a:p>
            <a:fld id="{FA72B63A-44C3-415B-8523-A8243AB55291}" type="slidenum">
              <a:rPr lang="en-US" smtClean="0"/>
              <a:pPr/>
              <a:t>11</a:t>
            </a:fld>
            <a:endParaRPr lang="en-US" dirty="0"/>
          </a:p>
        </p:txBody>
      </p:sp>
      <p:pic>
        <p:nvPicPr>
          <p:cNvPr id="1026" name="Picture 2" descr="C:\GOES-15_PLT\G-15_IMG_02_2010116_173000-180000_animation.gif"/>
          <p:cNvPicPr>
            <a:picLocks noGrp="1" noChangeAspect="1" noChangeArrowheads="1" noCrop="1"/>
          </p:cNvPicPr>
          <p:nvPr>
            <p:ph idx="1"/>
          </p:nvPr>
        </p:nvPicPr>
        <p:blipFill>
          <a:blip r:embed="rId2" cstate="print"/>
          <a:srcRect/>
          <a:stretch>
            <a:fillRect/>
          </a:stretch>
        </p:blipFill>
        <p:spPr bwMode="auto">
          <a:xfrm>
            <a:off x="1168401" y="1371601"/>
            <a:ext cx="3555999" cy="2666999"/>
          </a:xfrm>
          <a:prstGeom prst="rect">
            <a:avLst/>
          </a:prstGeom>
          <a:noFill/>
        </p:spPr>
      </p:pic>
      <p:pic>
        <p:nvPicPr>
          <p:cNvPr id="1027" name="Picture 3" descr="C:\GOES-15_PLT\G-15_IMG_03_2010116_173000-180000_animation.gif"/>
          <p:cNvPicPr>
            <a:picLocks noChangeAspect="1" noChangeArrowheads="1" noCrop="1"/>
          </p:cNvPicPr>
          <p:nvPr/>
        </p:nvPicPr>
        <p:blipFill>
          <a:blip r:embed="rId3" cstate="print"/>
          <a:srcRect/>
          <a:stretch>
            <a:fillRect/>
          </a:stretch>
        </p:blipFill>
        <p:spPr bwMode="auto">
          <a:xfrm>
            <a:off x="4419600" y="1371600"/>
            <a:ext cx="3556000" cy="2667000"/>
          </a:xfrm>
          <a:prstGeom prst="rect">
            <a:avLst/>
          </a:prstGeom>
          <a:noFill/>
        </p:spPr>
      </p:pic>
      <p:pic>
        <p:nvPicPr>
          <p:cNvPr id="1028" name="Picture 4" descr="C:\GOES-15_PLT\G-15_IMG_04_2010116_173000-180000_animation.gif"/>
          <p:cNvPicPr>
            <a:picLocks noChangeAspect="1" noChangeArrowheads="1" noCrop="1"/>
          </p:cNvPicPr>
          <p:nvPr/>
        </p:nvPicPr>
        <p:blipFill>
          <a:blip r:embed="rId4" cstate="print"/>
          <a:srcRect/>
          <a:stretch>
            <a:fillRect/>
          </a:stretch>
        </p:blipFill>
        <p:spPr bwMode="auto">
          <a:xfrm>
            <a:off x="1143000" y="4019550"/>
            <a:ext cx="3581400" cy="2686050"/>
          </a:xfrm>
          <a:prstGeom prst="rect">
            <a:avLst/>
          </a:prstGeom>
          <a:noFill/>
        </p:spPr>
      </p:pic>
      <p:pic>
        <p:nvPicPr>
          <p:cNvPr id="1029" name="Picture 5" descr="C:\GOES-15_PLT\G-15_IMG_06_2010116_173000-180000_animation.gif"/>
          <p:cNvPicPr>
            <a:picLocks noChangeAspect="1" noChangeArrowheads="1" noCrop="1"/>
          </p:cNvPicPr>
          <p:nvPr/>
        </p:nvPicPr>
        <p:blipFill>
          <a:blip r:embed="rId5" cstate="print"/>
          <a:srcRect/>
          <a:stretch>
            <a:fillRect/>
          </a:stretch>
        </p:blipFill>
        <p:spPr bwMode="auto">
          <a:xfrm>
            <a:off x="4419600" y="4038600"/>
            <a:ext cx="3556000" cy="2667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6477000" cy="990600"/>
          </a:xfrm>
          <a:solidFill>
            <a:schemeClr val="tx2">
              <a:lumMod val="40000"/>
              <a:lumOff val="60000"/>
            </a:schemeClr>
          </a:solidFill>
        </p:spPr>
        <p:txBody>
          <a:bodyPr>
            <a:noAutofit/>
          </a:bodyPr>
          <a:lstStyle/>
          <a:p>
            <a:r>
              <a:rPr lang="en-US" sz="2800" b="1" dirty="0" smtClean="0"/>
              <a:t>First GOES-15 Solar X-ray Image</a:t>
            </a:r>
            <a:br>
              <a:rPr lang="en-US" sz="2800" b="1" dirty="0" smtClean="0"/>
            </a:br>
            <a:r>
              <a:rPr lang="en-US" sz="2800" b="1" dirty="0" smtClean="0"/>
              <a:t>1427 UTC – 4 August 2010 (Just in!)</a:t>
            </a:r>
            <a:endParaRPr lang="en-US" sz="2800" b="1" dirty="0"/>
          </a:p>
        </p:txBody>
      </p:sp>
      <p:sp>
        <p:nvSpPr>
          <p:cNvPr id="4" name="TextBox 3"/>
          <p:cNvSpPr txBox="1"/>
          <p:nvPr/>
        </p:nvSpPr>
        <p:spPr>
          <a:xfrm>
            <a:off x="990600" y="6324600"/>
            <a:ext cx="7315200" cy="369332"/>
          </a:xfrm>
          <a:prstGeom prst="rect">
            <a:avLst/>
          </a:prstGeom>
          <a:noFill/>
        </p:spPr>
        <p:txBody>
          <a:bodyPr wrap="square" rtlCol="0">
            <a:spAutoFit/>
          </a:bodyPr>
          <a:lstStyle/>
          <a:p>
            <a:pPr algn="ctr"/>
            <a:r>
              <a:rPr lang="en-US" dirty="0" smtClean="0"/>
              <a:t>The NOAA Science Test does </a:t>
            </a:r>
            <a:r>
              <a:rPr lang="en-US" u="sng" dirty="0" smtClean="0"/>
              <a:t>not</a:t>
            </a:r>
            <a:r>
              <a:rPr lang="en-US" dirty="0" smtClean="0"/>
              <a:t> involve the solar instrumentation.</a:t>
            </a:r>
            <a:endParaRPr lang="en-US" dirty="0"/>
          </a:p>
        </p:txBody>
      </p:sp>
      <p:sp>
        <p:nvSpPr>
          <p:cNvPr id="5" name="Slide Number Placeholder 4"/>
          <p:cNvSpPr>
            <a:spLocks noGrp="1"/>
          </p:cNvSpPr>
          <p:nvPr>
            <p:ph type="sldNum" sz="quarter" idx="12"/>
          </p:nvPr>
        </p:nvSpPr>
        <p:spPr/>
        <p:txBody>
          <a:bodyPr/>
          <a:lstStyle/>
          <a:p>
            <a:fld id="{FA72B63A-44C3-415B-8523-A8243AB55291}" type="slidenum">
              <a:rPr lang="en-US" smtClean="0"/>
              <a:pPr/>
              <a:t>12</a:t>
            </a:fld>
            <a:endParaRPr lang="en-US" dirty="0"/>
          </a:p>
        </p:txBody>
      </p:sp>
      <p:pic>
        <p:nvPicPr>
          <p:cNvPr id="1026" name="Picture 2" descr="C:\GOES-15_PLT\SXI GOES-P First Light - Official Public Image.PNG"/>
          <p:cNvPicPr>
            <a:picLocks noGrp="1" noChangeAspect="1" noChangeArrowheads="1"/>
          </p:cNvPicPr>
          <p:nvPr>
            <p:ph idx="1"/>
          </p:nvPr>
        </p:nvPicPr>
        <p:blipFill>
          <a:blip r:embed="rId2" cstate="print"/>
          <a:srcRect/>
          <a:stretch>
            <a:fillRect/>
          </a:stretch>
        </p:blipFill>
        <p:spPr bwMode="auto">
          <a:xfrm>
            <a:off x="1777560" y="1600200"/>
            <a:ext cx="5588879" cy="4525963"/>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153400" cy="1143000"/>
          </a:xfrm>
          <a:solidFill>
            <a:schemeClr val="tx2">
              <a:lumMod val="40000"/>
              <a:lumOff val="60000"/>
            </a:schemeClr>
          </a:solidFill>
        </p:spPr>
        <p:txBody>
          <a:bodyPr>
            <a:noAutofit/>
          </a:bodyPr>
          <a:lstStyle/>
          <a:p>
            <a:r>
              <a:rPr lang="en-US" sz="3600" b="1" dirty="0" smtClean="0"/>
              <a:t>GOES-15 Science Test:</a:t>
            </a:r>
            <a:br>
              <a:rPr lang="en-US" sz="3600" b="1" dirty="0" smtClean="0"/>
            </a:br>
            <a:r>
              <a:rPr lang="en-US" sz="3600" b="1" dirty="0" smtClean="0"/>
              <a:t>11 August – 15 September 2010</a:t>
            </a:r>
            <a:endParaRPr lang="en-US" sz="3600" b="1" dirty="0"/>
          </a:p>
        </p:txBody>
      </p:sp>
      <p:sp>
        <p:nvSpPr>
          <p:cNvPr id="3" name="Content Placeholder 2"/>
          <p:cNvSpPr>
            <a:spLocks noGrp="1"/>
          </p:cNvSpPr>
          <p:nvPr>
            <p:ph idx="1"/>
          </p:nvPr>
        </p:nvSpPr>
        <p:spPr>
          <a:xfrm>
            <a:off x="304800" y="1722437"/>
            <a:ext cx="8610600" cy="4525963"/>
          </a:xfrm>
        </p:spPr>
        <p:txBody>
          <a:bodyPr>
            <a:normAutofit fontScale="85000" lnSpcReduction="20000"/>
          </a:bodyPr>
          <a:lstStyle/>
          <a:p>
            <a:r>
              <a:rPr lang="en-US" b="1" dirty="0" smtClean="0"/>
              <a:t>Five (5) weeks</a:t>
            </a:r>
            <a:r>
              <a:rPr lang="en-US" dirty="0" smtClean="0"/>
              <a:t>:</a:t>
            </a:r>
          </a:p>
          <a:p>
            <a:pPr lvl="1"/>
            <a:r>
              <a:rPr lang="en-US" dirty="0" smtClean="0"/>
              <a:t>Starting: 11 August 2010</a:t>
            </a:r>
          </a:p>
          <a:p>
            <a:pPr lvl="1"/>
            <a:r>
              <a:rPr lang="en-US" dirty="0" smtClean="0"/>
              <a:t>Ending: 15 September 2010</a:t>
            </a:r>
          </a:p>
          <a:p>
            <a:r>
              <a:rPr lang="en-US" dirty="0" smtClean="0"/>
              <a:t>Eight (8) </a:t>
            </a:r>
            <a:r>
              <a:rPr lang="en-US" b="1" dirty="0" smtClean="0"/>
              <a:t>pre-determined schedules </a:t>
            </a:r>
            <a:r>
              <a:rPr lang="en-US" dirty="0" smtClean="0"/>
              <a:t>(See </a:t>
            </a:r>
            <a:r>
              <a:rPr lang="en-US" sz="2400" dirty="0" smtClean="0">
                <a:hlinkClick r:id="rId2"/>
              </a:rPr>
              <a:t>http://rammb.cira.colostate.edu/projects/goes-p/#schedules</a:t>
            </a:r>
            <a:endParaRPr lang="en-US" dirty="0" smtClean="0"/>
          </a:p>
          <a:p>
            <a:r>
              <a:rPr lang="en-US" b="1" dirty="0" smtClean="0"/>
              <a:t>Daily schedule changes (at 1630 UTC)</a:t>
            </a:r>
            <a:r>
              <a:rPr lang="en-US" dirty="0" smtClean="0"/>
              <a:t>, determined by test coordinators, based on feedback from participating scientists</a:t>
            </a:r>
          </a:p>
          <a:p>
            <a:r>
              <a:rPr lang="en-US" dirty="0" smtClean="0"/>
              <a:t>GOES-15 will be located at  </a:t>
            </a:r>
            <a:r>
              <a:rPr lang="en-US" b="1" dirty="0" smtClean="0"/>
              <a:t>89.5°W</a:t>
            </a:r>
            <a:r>
              <a:rPr lang="en-US" dirty="0" smtClean="0"/>
              <a:t>, not 105°W, during the Science Test</a:t>
            </a:r>
          </a:p>
          <a:p>
            <a:r>
              <a:rPr lang="en-US" dirty="0" smtClean="0"/>
              <a:t>Afterwards, </a:t>
            </a:r>
            <a:r>
              <a:rPr lang="en-US" b="1" dirty="0" smtClean="0"/>
              <a:t>GOES-15 will likely be used before GOES-14</a:t>
            </a:r>
            <a:r>
              <a:rPr lang="en-US" dirty="0" smtClean="0"/>
              <a:t>, because of the SXI capabilities.</a:t>
            </a:r>
          </a:p>
          <a:p>
            <a:pPr>
              <a:buNone/>
            </a:pPr>
            <a:endParaRPr lang="en-US" dirty="0"/>
          </a:p>
        </p:txBody>
      </p:sp>
      <p:sp>
        <p:nvSpPr>
          <p:cNvPr id="4" name="Slide Number Placeholder 3"/>
          <p:cNvSpPr>
            <a:spLocks noGrp="1"/>
          </p:cNvSpPr>
          <p:nvPr>
            <p:ph type="sldNum" sz="quarter" idx="12"/>
          </p:nvPr>
        </p:nvSpPr>
        <p:spPr/>
        <p:txBody>
          <a:bodyPr/>
          <a:lstStyle/>
          <a:p>
            <a:fld id="{FA72B63A-44C3-415B-8523-A8243AB55291}"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600200" y="228600"/>
            <a:ext cx="6324600" cy="609600"/>
          </a:xfrm>
          <a:solidFill>
            <a:schemeClr val="tx2">
              <a:lumMod val="40000"/>
              <a:lumOff val="60000"/>
            </a:schemeClr>
          </a:solidFill>
        </p:spPr>
        <p:txBody>
          <a:bodyPr>
            <a:normAutofit fontScale="90000"/>
          </a:bodyPr>
          <a:lstStyle/>
          <a:p>
            <a:r>
              <a:rPr lang="en-US" dirty="0" smtClean="0"/>
              <a:t>GOES-P/15 </a:t>
            </a:r>
            <a:r>
              <a:rPr lang="en-US" dirty="0"/>
              <a:t>Test Schedules</a:t>
            </a:r>
          </a:p>
        </p:txBody>
      </p:sp>
      <p:graphicFrame>
        <p:nvGraphicFramePr>
          <p:cNvPr id="10478" name="Group 238"/>
          <p:cNvGraphicFramePr>
            <a:graphicFrameLocks noGrp="1"/>
          </p:cNvGraphicFramePr>
          <p:nvPr>
            <p:ph idx="1"/>
          </p:nvPr>
        </p:nvGraphicFramePr>
        <p:xfrm>
          <a:off x="457200" y="990600"/>
          <a:ext cx="8305799" cy="5533072"/>
        </p:xfrm>
        <a:graphic>
          <a:graphicData uri="http://schemas.openxmlformats.org/drawingml/2006/table">
            <a:tbl>
              <a:tblPr/>
              <a:tblGrid>
                <a:gridCol w="1281759"/>
                <a:gridCol w="2533077"/>
                <a:gridCol w="2363243"/>
                <a:gridCol w="2127720"/>
              </a:tblGrid>
              <a:tr h="32169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Test Schedule</a:t>
                      </a:r>
                      <a:endParaRPr kumimoji="0" lang="en-US" sz="2000" b="0" i="0" u="none" strike="noStrike" cap="none" normalizeH="0" baseline="0" dirty="0" smtClean="0">
                        <a:ln>
                          <a:noFill/>
                        </a:ln>
                        <a:solidFill>
                          <a:schemeClr val="tx1"/>
                        </a:solidFill>
                        <a:effectLst/>
                        <a:latin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Imager</a:t>
                      </a:r>
                      <a:endParaRPr kumimoji="0" lang="en-US" sz="2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Sounder</a:t>
                      </a:r>
                      <a:endParaRPr kumimoji="0" lang="en-US" sz="2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Purpose</a:t>
                      </a:r>
                      <a:endParaRPr kumimoji="0" lang="en-US" sz="2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253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C5RTN</a:t>
                      </a:r>
                      <a:endParaRPr kumimoji="0" lang="en-US" sz="1800" b="1" i="0" u="none" strike="noStrike" cap="none" normalizeH="0" baseline="0" dirty="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Emulation of </a:t>
                      </a: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GOES-East routine </a:t>
                      </a: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operations</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Emulation of </a:t>
                      </a: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GOES-East routine </a:t>
                      </a: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operations</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Radiance and product comparisons</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253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C4RTN</a:t>
                      </a:r>
                      <a:endParaRPr kumimoji="0" lang="en-US" sz="1800" b="1" i="0" u="none" strike="noStrike" cap="none" normalizeH="0" baseline="0" dirty="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Emulation of </a:t>
                      </a: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GOES-West routine </a:t>
                      </a: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operations</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Emulation of </a:t>
                      </a: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GOES-West routin</a:t>
                      </a: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e operations</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Radiance and product comparisons</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253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C1CON</a:t>
                      </a:r>
                      <a:endParaRPr kumimoji="0" lang="en-US" sz="1800" b="1" i="0" u="none" strike="noStrike" cap="none" normalizeH="0" baseline="0" dirty="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Continuous </a:t>
                      </a: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5-minute CONUS</a:t>
                      </a: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 sector</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26-minute </a:t>
                      </a: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CONUS</a:t>
                      </a: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 sector every 30 minutes</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Test navigation, ABI-like (temporal) CONUS scans</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55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C2SRSO</a:t>
                      </a:r>
                      <a:endParaRPr kumimoji="0" lang="en-US" sz="1800" b="1" i="0" u="none" strike="noStrike" cap="none" normalizeH="0" baseline="0" dirty="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Continuous </a:t>
                      </a: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1-minute rapid-scan </a:t>
                      </a: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(with center point specified for storm analysis)</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26-minute sector every 30 minutes (with center point same as Imager)</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Test navigation, ABI-like (temporal) mesoscale scans</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6856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C3SRSO</a:t>
                      </a:r>
                      <a:endParaRPr kumimoji="0" lang="en-US" sz="1800" b="1" i="0" u="none" strike="noStrike" cap="none" normalizeH="0" baseline="0" dirty="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Continuous </a:t>
                      </a: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30-second rapid-scan </a:t>
                      </a: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(with center point specified for storm analysis)</a:t>
                      </a:r>
                      <a:endParaRPr kumimoji="0" lang="en-US" sz="18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26-minute sector every 30 minutes (with center same as Imager)</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To coordinate with lightning mapping arrays in Huntsville AL, Norman OK, or Washington DC</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55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C6FD</a:t>
                      </a:r>
                      <a:endParaRPr kumimoji="0" lang="en-US" sz="1800" b="1" i="0" u="none" strike="noStrike" cap="none" normalizeH="0" baseline="0" dirty="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Continuous </a:t>
                      </a: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30-minute Full Disk </a:t>
                      </a: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(including off-earth  limb/space  view measurements)</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Alternating </a:t>
                      </a: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east and west limb/space views </a:t>
                      </a: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every hour</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Noise, detector-to-detector striping, fires, etc.</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253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C7MOON</a:t>
                      </a:r>
                      <a:endParaRPr kumimoji="0" lang="en-US" sz="1800" b="1" i="0" u="none" strike="noStrike" cap="none" normalizeH="0" baseline="0" dirty="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Capture </a:t>
                      </a: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moon</a:t>
                      </a: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 off edge of earth (when possible)</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Emulation of </a:t>
                      </a: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GOES-East routine </a:t>
                      </a: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operations</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Test ABI lunar calibration concepts</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6157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C8HUR</a:t>
                      </a:r>
                      <a:endParaRPr kumimoji="0" lang="en-US" sz="1800" b="1" i="0" u="none" strike="noStrike" cap="none" normalizeH="0" baseline="0" dirty="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Continuous </a:t>
                      </a: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5-minute CONUS-size</a:t>
                      </a: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 sector over the Atlantic, centered at ??</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Emulation of </a:t>
                      </a: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GOES-East routine </a:t>
                      </a: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operations?</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For hurricane </a:t>
                      </a: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field experiments (NASA GRIP and NSF PREDICT)</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Slide Number Placeholder 3"/>
          <p:cNvSpPr>
            <a:spLocks noGrp="1"/>
          </p:cNvSpPr>
          <p:nvPr>
            <p:ph type="sldNum" sz="quarter" idx="12"/>
          </p:nvPr>
        </p:nvSpPr>
        <p:spPr/>
        <p:txBody>
          <a:bodyPr/>
          <a:lstStyle/>
          <a:p>
            <a:fld id="{6D649AE5-917F-451C-9690-776B72ED631F}"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6324600" cy="1143000"/>
          </a:xfrm>
          <a:solidFill>
            <a:schemeClr val="tx2">
              <a:lumMod val="40000"/>
              <a:lumOff val="60000"/>
            </a:schemeClr>
          </a:solidFill>
        </p:spPr>
        <p:txBody>
          <a:bodyPr>
            <a:normAutofit fontScale="90000"/>
          </a:bodyPr>
          <a:lstStyle/>
          <a:p>
            <a:r>
              <a:rPr lang="en-US" dirty="0" smtClean="0"/>
              <a:t>30-minute Limb Sounding (for noise/striping)</a:t>
            </a:r>
            <a:endParaRPr lang="en-US" dirty="0"/>
          </a:p>
        </p:txBody>
      </p:sp>
      <p:sp>
        <p:nvSpPr>
          <p:cNvPr id="3" name="Table Placeholder 2"/>
          <p:cNvSpPr>
            <a:spLocks noGrp="1"/>
          </p:cNvSpPr>
          <p:nvPr>
            <p:ph type="tbl" idx="1"/>
          </p:nvPr>
        </p:nvSpPr>
        <p:spPr>
          <a:xfrm>
            <a:off x="533400" y="1524000"/>
            <a:ext cx="8229600" cy="4525963"/>
          </a:xfrm>
        </p:spPr>
      </p:sp>
      <p:pic>
        <p:nvPicPr>
          <p:cNvPr id="1026" name="Picture 2" descr="C:\GOES-13\West LIMB.jpg"/>
          <p:cNvPicPr>
            <a:picLocks noChangeAspect="1" noChangeArrowheads="1"/>
          </p:cNvPicPr>
          <p:nvPr/>
        </p:nvPicPr>
        <p:blipFill>
          <a:blip r:embed="rId2" cstate="print"/>
          <a:srcRect/>
          <a:stretch>
            <a:fillRect/>
          </a:stretch>
        </p:blipFill>
        <p:spPr bwMode="auto">
          <a:xfrm>
            <a:off x="152400" y="1219200"/>
            <a:ext cx="4419600" cy="5415959"/>
          </a:xfrm>
          <a:prstGeom prst="rect">
            <a:avLst/>
          </a:prstGeom>
          <a:noFill/>
        </p:spPr>
      </p:pic>
      <p:pic>
        <p:nvPicPr>
          <p:cNvPr id="1027" name="Picture 3" descr="C:\GOES-13\East LIMB.jpg"/>
          <p:cNvPicPr>
            <a:picLocks noChangeAspect="1" noChangeArrowheads="1"/>
          </p:cNvPicPr>
          <p:nvPr/>
        </p:nvPicPr>
        <p:blipFill>
          <a:blip r:embed="rId3" cstate="print"/>
          <a:srcRect/>
          <a:stretch>
            <a:fillRect/>
          </a:stretch>
        </p:blipFill>
        <p:spPr bwMode="auto">
          <a:xfrm>
            <a:off x="4572000" y="1219200"/>
            <a:ext cx="4437534" cy="5444793"/>
          </a:xfrm>
          <a:prstGeom prst="rect">
            <a:avLst/>
          </a:prstGeom>
          <a:noFill/>
        </p:spPr>
      </p:pic>
      <p:sp>
        <p:nvSpPr>
          <p:cNvPr id="6" name="Slide Number Placeholder 5"/>
          <p:cNvSpPr>
            <a:spLocks noGrp="1"/>
          </p:cNvSpPr>
          <p:nvPr>
            <p:ph type="sldNum" sz="quarter" idx="12"/>
          </p:nvPr>
        </p:nvSpPr>
        <p:spPr/>
        <p:txBody>
          <a:bodyPr/>
          <a:lstStyle/>
          <a:p>
            <a:fld id="{6D649AE5-917F-451C-9690-776B72ED631F}" type="slidenum">
              <a:rPr lang="en-US" smtClean="0"/>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GOES-13\CONUS image.jpg"/>
          <p:cNvPicPr>
            <a:picLocks noGrp="1" noChangeAspect="1" noChangeArrowheads="1"/>
          </p:cNvPicPr>
          <p:nvPr>
            <p:ph type="tbl" idx="1"/>
          </p:nvPr>
        </p:nvPicPr>
        <p:blipFill>
          <a:blip r:embed="rId2" cstate="print"/>
          <a:srcRect/>
          <a:stretch>
            <a:fillRect/>
          </a:stretch>
        </p:blipFill>
        <p:spPr bwMode="auto">
          <a:xfrm>
            <a:off x="1998742" y="457200"/>
            <a:ext cx="5164058" cy="6400800"/>
          </a:xfrm>
          <a:prstGeom prst="rect">
            <a:avLst/>
          </a:prstGeom>
          <a:noFill/>
        </p:spPr>
      </p:pic>
      <p:sp>
        <p:nvSpPr>
          <p:cNvPr id="2" name="Title 1"/>
          <p:cNvSpPr>
            <a:spLocks noGrp="1"/>
          </p:cNvSpPr>
          <p:nvPr>
            <p:ph type="title"/>
          </p:nvPr>
        </p:nvSpPr>
        <p:spPr>
          <a:xfrm>
            <a:off x="1295400" y="76200"/>
            <a:ext cx="6400800" cy="1143000"/>
          </a:xfrm>
          <a:solidFill>
            <a:schemeClr val="tx2">
              <a:lumMod val="40000"/>
              <a:lumOff val="60000"/>
            </a:schemeClr>
          </a:solidFill>
        </p:spPr>
        <p:txBody>
          <a:bodyPr>
            <a:normAutofit fontScale="90000"/>
          </a:bodyPr>
          <a:lstStyle/>
          <a:p>
            <a:r>
              <a:rPr lang="en-US" dirty="0" smtClean="0"/>
              <a:t>5-minute CONUS Imager</a:t>
            </a:r>
            <a:br>
              <a:rPr lang="en-US" dirty="0" smtClean="0"/>
            </a:br>
            <a:r>
              <a:rPr lang="en-US" dirty="0" smtClean="0"/>
              <a:t>(ABI-like product generation)</a:t>
            </a:r>
            <a:endParaRPr lang="en-US" dirty="0"/>
          </a:p>
        </p:txBody>
      </p:sp>
      <p:sp>
        <p:nvSpPr>
          <p:cNvPr id="4" name="Slide Number Placeholder 3"/>
          <p:cNvSpPr>
            <a:spLocks noGrp="1"/>
          </p:cNvSpPr>
          <p:nvPr>
            <p:ph type="sldNum" sz="quarter" idx="12"/>
          </p:nvPr>
        </p:nvSpPr>
        <p:spPr/>
        <p:txBody>
          <a:bodyPr/>
          <a:lstStyle/>
          <a:p>
            <a:fld id="{6D649AE5-917F-451C-9690-776B72ED631F}"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GOES-13\CONUS sounder.bmp"/>
          <p:cNvPicPr>
            <a:picLocks noGrp="1" noChangeAspect="1" noChangeArrowheads="1"/>
          </p:cNvPicPr>
          <p:nvPr>
            <p:ph type="tbl" idx="1"/>
          </p:nvPr>
        </p:nvPicPr>
        <p:blipFill>
          <a:blip r:embed="rId2" cstate="print"/>
          <a:srcRect/>
          <a:stretch>
            <a:fillRect/>
          </a:stretch>
        </p:blipFill>
        <p:spPr bwMode="auto">
          <a:xfrm>
            <a:off x="1704223" y="472162"/>
            <a:ext cx="5763377" cy="6217416"/>
          </a:xfrm>
          <a:prstGeom prst="rect">
            <a:avLst/>
          </a:prstGeom>
          <a:noFill/>
        </p:spPr>
      </p:pic>
      <p:sp>
        <p:nvSpPr>
          <p:cNvPr id="2" name="Title 1"/>
          <p:cNvSpPr>
            <a:spLocks noGrp="1"/>
          </p:cNvSpPr>
          <p:nvPr>
            <p:ph type="title"/>
          </p:nvPr>
        </p:nvSpPr>
        <p:spPr>
          <a:xfrm>
            <a:off x="1295400" y="152400"/>
            <a:ext cx="6096000" cy="1143000"/>
          </a:xfrm>
          <a:solidFill>
            <a:schemeClr val="tx2">
              <a:lumMod val="40000"/>
              <a:lumOff val="60000"/>
            </a:schemeClr>
          </a:solidFill>
        </p:spPr>
        <p:txBody>
          <a:bodyPr>
            <a:normAutofit fontScale="90000"/>
          </a:bodyPr>
          <a:lstStyle/>
          <a:p>
            <a:r>
              <a:rPr lang="en-US" dirty="0" smtClean="0"/>
              <a:t>30-minute CONUS Sounding (product generation)</a:t>
            </a:r>
            <a:endParaRPr lang="en-US" dirty="0"/>
          </a:p>
        </p:txBody>
      </p:sp>
      <p:sp>
        <p:nvSpPr>
          <p:cNvPr id="5" name="Slide Number Placeholder 4"/>
          <p:cNvSpPr>
            <a:spLocks noGrp="1"/>
          </p:cNvSpPr>
          <p:nvPr>
            <p:ph type="sldNum" sz="quarter" idx="12"/>
          </p:nvPr>
        </p:nvSpPr>
        <p:spPr/>
        <p:txBody>
          <a:bodyPr/>
          <a:lstStyle/>
          <a:p>
            <a:fld id="{6D649AE5-917F-451C-9690-776B72ED631F}" type="slidenum">
              <a:rPr lang="en-US" smtClean="0"/>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solidFill>
            <a:schemeClr val="tx2">
              <a:lumMod val="40000"/>
              <a:lumOff val="60000"/>
            </a:schemeClr>
          </a:solidFill>
        </p:spPr>
        <p:txBody>
          <a:bodyPr>
            <a:normAutofit/>
          </a:bodyPr>
          <a:lstStyle/>
          <a:p>
            <a:r>
              <a:rPr lang="en-US" dirty="0" smtClean="0"/>
              <a:t>Imager rapid-scan (lightning/radar)</a:t>
            </a:r>
            <a:endParaRPr lang="en-US" dirty="0"/>
          </a:p>
        </p:txBody>
      </p:sp>
      <p:sp>
        <p:nvSpPr>
          <p:cNvPr id="5" name="Table Placeholder 4"/>
          <p:cNvSpPr>
            <a:spLocks noGrp="1"/>
          </p:cNvSpPr>
          <p:nvPr>
            <p:ph type="tbl" idx="1"/>
          </p:nvPr>
        </p:nvSpPr>
        <p:spPr/>
      </p:sp>
      <p:pic>
        <p:nvPicPr>
          <p:cNvPr id="2050" name="Picture 2" descr="C:\GOES-13\Huntsville (1 min) image.jpg"/>
          <p:cNvPicPr>
            <a:picLocks noChangeAspect="1" noChangeArrowheads="1"/>
          </p:cNvPicPr>
          <p:nvPr/>
        </p:nvPicPr>
        <p:blipFill>
          <a:blip r:embed="rId2" cstate="print"/>
          <a:srcRect/>
          <a:stretch>
            <a:fillRect/>
          </a:stretch>
        </p:blipFill>
        <p:spPr bwMode="auto">
          <a:xfrm>
            <a:off x="0" y="1295400"/>
            <a:ext cx="4631376" cy="4953000"/>
          </a:xfrm>
          <a:prstGeom prst="rect">
            <a:avLst/>
          </a:prstGeom>
          <a:noFill/>
        </p:spPr>
      </p:pic>
      <p:pic>
        <p:nvPicPr>
          <p:cNvPr id="2051" name="Picture 3" descr="C:\GOES-13\Huntsville (30 sec) image.jpg"/>
          <p:cNvPicPr>
            <a:picLocks noChangeAspect="1" noChangeArrowheads="1"/>
          </p:cNvPicPr>
          <p:nvPr/>
        </p:nvPicPr>
        <p:blipFill>
          <a:blip r:embed="rId3" cstate="print"/>
          <a:srcRect/>
          <a:stretch>
            <a:fillRect/>
          </a:stretch>
        </p:blipFill>
        <p:spPr bwMode="auto">
          <a:xfrm>
            <a:off x="4572000" y="1295400"/>
            <a:ext cx="4572000" cy="4932183"/>
          </a:xfrm>
          <a:prstGeom prst="rect">
            <a:avLst/>
          </a:prstGeom>
          <a:noFill/>
        </p:spPr>
      </p:pic>
      <p:sp>
        <p:nvSpPr>
          <p:cNvPr id="7" name="TextBox 6"/>
          <p:cNvSpPr txBox="1"/>
          <p:nvPr/>
        </p:nvSpPr>
        <p:spPr>
          <a:xfrm>
            <a:off x="914400" y="6182380"/>
            <a:ext cx="2895600" cy="523220"/>
          </a:xfrm>
          <a:prstGeom prst="rect">
            <a:avLst/>
          </a:prstGeom>
          <a:noFill/>
        </p:spPr>
        <p:txBody>
          <a:bodyPr wrap="square" rtlCol="0">
            <a:spAutoFit/>
          </a:bodyPr>
          <a:lstStyle/>
          <a:p>
            <a:r>
              <a:rPr lang="en-US" sz="2800" dirty="0" smtClean="0"/>
              <a:t>1-minute interval</a:t>
            </a:r>
            <a:endParaRPr lang="en-US" sz="2800" dirty="0"/>
          </a:p>
        </p:txBody>
      </p:sp>
      <p:sp>
        <p:nvSpPr>
          <p:cNvPr id="8" name="TextBox 7"/>
          <p:cNvSpPr txBox="1"/>
          <p:nvPr/>
        </p:nvSpPr>
        <p:spPr>
          <a:xfrm>
            <a:off x="5562600" y="6182380"/>
            <a:ext cx="2895600" cy="523220"/>
          </a:xfrm>
          <a:prstGeom prst="rect">
            <a:avLst/>
          </a:prstGeom>
          <a:noFill/>
        </p:spPr>
        <p:txBody>
          <a:bodyPr wrap="square" rtlCol="0">
            <a:spAutoFit/>
          </a:bodyPr>
          <a:lstStyle/>
          <a:p>
            <a:r>
              <a:rPr lang="en-US" sz="2800" dirty="0" smtClean="0"/>
              <a:t>30-second interval</a:t>
            </a:r>
            <a:endParaRPr lang="en-US" sz="2800" dirty="0"/>
          </a:p>
        </p:txBody>
      </p:sp>
      <p:sp>
        <p:nvSpPr>
          <p:cNvPr id="9" name="TextBox 8"/>
          <p:cNvSpPr txBox="1"/>
          <p:nvPr/>
        </p:nvSpPr>
        <p:spPr>
          <a:xfrm>
            <a:off x="1219200" y="1610380"/>
            <a:ext cx="6705600" cy="523220"/>
          </a:xfrm>
          <a:prstGeom prst="rect">
            <a:avLst/>
          </a:prstGeom>
          <a:noFill/>
        </p:spPr>
        <p:txBody>
          <a:bodyPr wrap="square" rtlCol="0">
            <a:spAutoFit/>
          </a:bodyPr>
          <a:lstStyle/>
          <a:p>
            <a:r>
              <a:rPr lang="en-US" sz="2800" dirty="0" smtClean="0"/>
              <a:t>Example of center location over Huntsville AL</a:t>
            </a:r>
            <a:endParaRPr lang="en-US" sz="2800" dirty="0"/>
          </a:p>
        </p:txBody>
      </p:sp>
      <p:sp>
        <p:nvSpPr>
          <p:cNvPr id="10" name="Slide Number Placeholder 9"/>
          <p:cNvSpPr>
            <a:spLocks noGrp="1"/>
          </p:cNvSpPr>
          <p:nvPr>
            <p:ph type="sldNum" sz="quarter" idx="12"/>
          </p:nvPr>
        </p:nvSpPr>
        <p:spPr/>
        <p:txBody>
          <a:bodyPr/>
          <a:lstStyle/>
          <a:p>
            <a:fld id="{6D649AE5-917F-451C-9690-776B72ED631F}" type="slidenum">
              <a:rPr lang="en-US"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GOES-15_PLT\89_5ATLHUR.jpg"/>
          <p:cNvPicPr>
            <a:picLocks noGrp="1" noChangeAspect="1" noChangeArrowheads="1"/>
          </p:cNvPicPr>
          <p:nvPr>
            <p:ph type="tbl" idx="1"/>
          </p:nvPr>
        </p:nvPicPr>
        <p:blipFill>
          <a:blip r:embed="rId2" cstate="print"/>
          <a:srcRect/>
          <a:stretch>
            <a:fillRect/>
          </a:stretch>
        </p:blipFill>
        <p:spPr bwMode="auto">
          <a:xfrm>
            <a:off x="2057400" y="1194176"/>
            <a:ext cx="5336164" cy="5663824"/>
          </a:xfrm>
          <a:prstGeom prst="rect">
            <a:avLst/>
          </a:prstGeom>
          <a:noFill/>
        </p:spPr>
      </p:pic>
      <p:sp>
        <p:nvSpPr>
          <p:cNvPr id="2" name="Title 1"/>
          <p:cNvSpPr>
            <a:spLocks noGrp="1"/>
          </p:cNvSpPr>
          <p:nvPr>
            <p:ph type="title"/>
          </p:nvPr>
        </p:nvSpPr>
        <p:spPr>
          <a:xfrm>
            <a:off x="457200" y="152400"/>
            <a:ext cx="8229600" cy="1143000"/>
          </a:xfrm>
          <a:solidFill>
            <a:schemeClr val="tx2">
              <a:lumMod val="40000"/>
              <a:lumOff val="60000"/>
            </a:schemeClr>
          </a:solidFill>
        </p:spPr>
        <p:txBody>
          <a:bodyPr>
            <a:normAutofit fontScale="90000"/>
          </a:bodyPr>
          <a:lstStyle/>
          <a:p>
            <a:r>
              <a:rPr lang="en-US" dirty="0" smtClean="0"/>
              <a:t>5-minute CONUS-size hurricane sector over Atlantic Ocean</a:t>
            </a:r>
            <a:endParaRPr lang="en-US" dirty="0"/>
          </a:p>
        </p:txBody>
      </p:sp>
      <p:sp>
        <p:nvSpPr>
          <p:cNvPr id="4" name="Slide Number Placeholder 3"/>
          <p:cNvSpPr>
            <a:spLocks noGrp="1"/>
          </p:cNvSpPr>
          <p:nvPr>
            <p:ph type="sldNum" sz="quarter" idx="12"/>
          </p:nvPr>
        </p:nvSpPr>
        <p:spPr/>
        <p:txBody>
          <a:bodyPr/>
          <a:lstStyle/>
          <a:p>
            <a:fld id="{6D649AE5-917F-451C-9690-776B72ED631F}" type="slidenum">
              <a:rPr lang="en-US" smtClean="0"/>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696200" cy="1295400"/>
          </a:xfrm>
          <a:solidFill>
            <a:schemeClr val="tx2">
              <a:lumMod val="40000"/>
              <a:lumOff val="60000"/>
            </a:schemeClr>
          </a:solidFill>
        </p:spPr>
        <p:txBody>
          <a:bodyPr>
            <a:noAutofit/>
          </a:bodyPr>
          <a:lstStyle/>
          <a:p>
            <a:r>
              <a:rPr lang="en-US" sz="2800" b="1" dirty="0" smtClean="0"/>
              <a:t>Last couple tests:</a:t>
            </a:r>
            <a:br>
              <a:rPr lang="en-US" sz="2800" b="1" dirty="0" smtClean="0"/>
            </a:br>
            <a:r>
              <a:rPr lang="en-US" sz="2800" b="1" dirty="0" smtClean="0"/>
              <a:t>GOES-13 and 14 Science Tests</a:t>
            </a:r>
            <a:br>
              <a:rPr lang="en-US" sz="2800" b="1" dirty="0" smtClean="0"/>
            </a:br>
            <a:r>
              <a:rPr lang="en-US" sz="2800" b="1" dirty="0" smtClean="0"/>
              <a:t>December 2006 and December 2009, respectively</a:t>
            </a:r>
            <a:endParaRPr lang="en-US" sz="2800" b="1" dirty="0"/>
          </a:p>
        </p:txBody>
      </p:sp>
      <p:pic>
        <p:nvPicPr>
          <p:cNvPr id="1027" name="Picture 3" descr="C:\GOES-13\NOAA_Tech_Report_NESDIS_125_GOES-13_Science_Test.jpg"/>
          <p:cNvPicPr>
            <a:picLocks noChangeAspect="1" noChangeArrowheads="1"/>
          </p:cNvPicPr>
          <p:nvPr/>
        </p:nvPicPr>
        <p:blipFill>
          <a:blip r:embed="rId2" cstate="print"/>
          <a:srcRect/>
          <a:stretch>
            <a:fillRect/>
          </a:stretch>
        </p:blipFill>
        <p:spPr bwMode="auto">
          <a:xfrm>
            <a:off x="4724400" y="1524000"/>
            <a:ext cx="3768437" cy="4876800"/>
          </a:xfrm>
          <a:prstGeom prst="rect">
            <a:avLst/>
          </a:prstGeom>
          <a:noFill/>
          <a:ln>
            <a:solidFill>
              <a:schemeClr val="tx1"/>
            </a:solidFill>
          </a:ln>
        </p:spPr>
      </p:pic>
      <p:sp>
        <p:nvSpPr>
          <p:cNvPr id="6" name="Slide Number Placeholder 5"/>
          <p:cNvSpPr>
            <a:spLocks noGrp="1"/>
          </p:cNvSpPr>
          <p:nvPr>
            <p:ph type="sldNum" sz="quarter" idx="12"/>
          </p:nvPr>
        </p:nvSpPr>
        <p:spPr/>
        <p:txBody>
          <a:bodyPr/>
          <a:lstStyle/>
          <a:p>
            <a:fld id="{FA72B63A-44C3-415B-8523-A8243AB55291}" type="slidenum">
              <a:rPr lang="en-US" smtClean="0"/>
              <a:pPr/>
              <a:t>2</a:t>
            </a:fld>
            <a:endParaRPr lang="en-US" dirty="0"/>
          </a:p>
        </p:txBody>
      </p:sp>
      <p:pic>
        <p:nvPicPr>
          <p:cNvPr id="2051" name="Picture 3" descr="C:\GOES-14\NESDIS_TECH_REPORT_131_Page_1.jpg"/>
          <p:cNvPicPr>
            <a:picLocks noGrp="1" noChangeAspect="1" noChangeArrowheads="1"/>
          </p:cNvPicPr>
          <p:nvPr>
            <p:ph idx="1"/>
          </p:nvPr>
        </p:nvPicPr>
        <p:blipFill>
          <a:blip r:embed="rId3" cstate="print"/>
          <a:srcRect/>
          <a:stretch>
            <a:fillRect/>
          </a:stretch>
        </p:blipFill>
        <p:spPr bwMode="auto">
          <a:xfrm>
            <a:off x="574964" y="1524000"/>
            <a:ext cx="3768436" cy="487680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6629400" cy="868362"/>
          </a:xfrm>
          <a:solidFill>
            <a:schemeClr val="tx2">
              <a:lumMod val="40000"/>
              <a:lumOff val="60000"/>
            </a:schemeClr>
          </a:solidFill>
        </p:spPr>
        <p:txBody>
          <a:bodyPr>
            <a:normAutofit fontScale="90000"/>
          </a:bodyPr>
          <a:lstStyle/>
          <a:p>
            <a:r>
              <a:rPr lang="en-US" b="1" dirty="0" smtClean="0"/>
              <a:t>GOES-15 Coordination/Timing</a:t>
            </a:r>
            <a:endParaRPr lang="en-US" b="1" dirty="0"/>
          </a:p>
        </p:txBody>
      </p:sp>
      <p:graphicFrame>
        <p:nvGraphicFramePr>
          <p:cNvPr id="4" name="Table Placeholder 3"/>
          <p:cNvGraphicFramePr>
            <a:graphicFrameLocks noGrp="1"/>
          </p:cNvGraphicFramePr>
          <p:nvPr>
            <p:ph type="tbl" idx="1"/>
          </p:nvPr>
        </p:nvGraphicFramePr>
        <p:xfrm>
          <a:off x="533400" y="1295400"/>
          <a:ext cx="8229600" cy="5029200"/>
        </p:xfrm>
        <a:graphic>
          <a:graphicData uri="http://schemas.openxmlformats.org/drawingml/2006/table">
            <a:tbl>
              <a:tblPr firstRow="1" bandRow="1">
                <a:tableStyleId>{5C22544A-7EE6-4342-B048-85BDC9FD1C3A}</a:tableStyleId>
              </a:tblPr>
              <a:tblGrid>
                <a:gridCol w="1645920"/>
                <a:gridCol w="1325880"/>
                <a:gridCol w="1600200"/>
                <a:gridCol w="2011680"/>
                <a:gridCol w="1645920"/>
              </a:tblGrid>
              <a:tr h="876300">
                <a:tc>
                  <a:txBody>
                    <a:bodyPr/>
                    <a:lstStyle/>
                    <a:p>
                      <a:pPr algn="ctr"/>
                      <a:r>
                        <a:rPr lang="en-US" dirty="0" smtClean="0"/>
                        <a:t>Event</a:t>
                      </a:r>
                      <a:endParaRPr lang="en-US" dirty="0"/>
                    </a:p>
                  </a:txBody>
                  <a:tcPr anchor="ctr"/>
                </a:tc>
                <a:tc>
                  <a:txBody>
                    <a:bodyPr/>
                    <a:lstStyle/>
                    <a:p>
                      <a:pPr algn="ctr"/>
                      <a:r>
                        <a:rPr lang="en-US" dirty="0" smtClean="0"/>
                        <a:t>Time (UTC)</a:t>
                      </a:r>
                      <a:endParaRPr lang="en-US" dirty="0"/>
                    </a:p>
                  </a:txBody>
                  <a:tcPr anchor="ctr"/>
                </a:tc>
                <a:tc>
                  <a:txBody>
                    <a:bodyPr/>
                    <a:lstStyle/>
                    <a:p>
                      <a:pPr algn="ctr"/>
                      <a:r>
                        <a:rPr lang="en-US" dirty="0" smtClean="0"/>
                        <a:t>Time (EDT) Washington</a:t>
                      </a:r>
                      <a:r>
                        <a:rPr lang="en-US" baseline="0" dirty="0" smtClean="0"/>
                        <a:t> DC</a:t>
                      </a:r>
                      <a:endParaRPr lang="en-US" dirty="0"/>
                    </a:p>
                  </a:txBody>
                  <a:tcPr anchor="ctr"/>
                </a:tc>
                <a:tc>
                  <a:txBody>
                    <a:bodyPr/>
                    <a:lstStyle/>
                    <a:p>
                      <a:pPr algn="ctr"/>
                      <a:r>
                        <a:rPr lang="en-US" dirty="0" smtClean="0"/>
                        <a:t>Time (CDT) Wisconsin/CIMSS</a:t>
                      </a:r>
                      <a:r>
                        <a:rPr lang="en-US" baseline="0" dirty="0" smtClean="0"/>
                        <a:t> Huntsville/NASA</a:t>
                      </a:r>
                      <a:endParaRPr lang="en-US" dirty="0" smtClean="0"/>
                    </a:p>
                  </a:txBody>
                  <a:tcPr anchor="ctr"/>
                </a:tc>
                <a:tc>
                  <a:txBody>
                    <a:bodyPr/>
                    <a:lstStyle/>
                    <a:p>
                      <a:pPr algn="ctr"/>
                      <a:r>
                        <a:rPr lang="en-US" dirty="0" smtClean="0"/>
                        <a:t>Time (MDT) Colorado/CIRA</a:t>
                      </a:r>
                      <a:endParaRPr lang="en-US" dirty="0"/>
                    </a:p>
                  </a:txBody>
                  <a:tcPr anchor="ctr"/>
                </a:tc>
              </a:tr>
              <a:tr h="876300">
                <a:tc>
                  <a:txBody>
                    <a:bodyPr/>
                    <a:lstStyle/>
                    <a:p>
                      <a:r>
                        <a:rPr lang="en-US" b="1" baseline="0" dirty="0" smtClean="0">
                          <a:solidFill>
                            <a:srgbClr val="FF0000"/>
                          </a:solidFill>
                        </a:rPr>
                        <a:t>Coordinators send schedule requests </a:t>
                      </a:r>
                      <a:r>
                        <a:rPr lang="en-US" b="0" baseline="0" dirty="0" smtClean="0">
                          <a:solidFill>
                            <a:srgbClr val="FF0000"/>
                          </a:solidFill>
                        </a:rPr>
                        <a:t>(1 h 30 min before  schedule start)</a:t>
                      </a:r>
                      <a:endParaRPr lang="en-US" b="0" dirty="0">
                        <a:solidFill>
                          <a:srgbClr val="FF0000"/>
                        </a:solidFill>
                      </a:endParaRPr>
                    </a:p>
                  </a:txBody>
                  <a:tcPr/>
                </a:tc>
                <a:tc>
                  <a:txBody>
                    <a:bodyPr/>
                    <a:lstStyle/>
                    <a:p>
                      <a:r>
                        <a:rPr lang="en-US" b="1" dirty="0" smtClean="0">
                          <a:solidFill>
                            <a:srgbClr val="FF0000"/>
                          </a:solidFill>
                        </a:rPr>
                        <a:t>1500</a:t>
                      </a:r>
                      <a:r>
                        <a:rPr lang="en-US" b="1" baseline="0" dirty="0" smtClean="0">
                          <a:solidFill>
                            <a:srgbClr val="FF0000"/>
                          </a:solidFill>
                        </a:rPr>
                        <a:t> UTC</a:t>
                      </a:r>
                      <a:endParaRPr lang="en-US" b="1" dirty="0">
                        <a:solidFill>
                          <a:srgbClr val="FF0000"/>
                        </a:solidFill>
                      </a:endParaRPr>
                    </a:p>
                  </a:txBody>
                  <a:tcPr/>
                </a:tc>
                <a:tc>
                  <a:txBody>
                    <a:bodyPr/>
                    <a:lstStyle/>
                    <a:p>
                      <a:r>
                        <a:rPr lang="en-US" b="1" dirty="0" smtClean="0">
                          <a:solidFill>
                            <a:srgbClr val="FF0000"/>
                          </a:solidFill>
                        </a:rPr>
                        <a:t>1100</a:t>
                      </a:r>
                      <a:r>
                        <a:rPr lang="en-US" b="1" baseline="0" dirty="0" smtClean="0">
                          <a:solidFill>
                            <a:srgbClr val="FF0000"/>
                          </a:solidFill>
                        </a:rPr>
                        <a:t> EDT</a:t>
                      </a:r>
                      <a:endParaRPr lang="en-US" b="1"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FF0000"/>
                          </a:solidFill>
                        </a:rPr>
                        <a:t>1000</a:t>
                      </a:r>
                      <a:r>
                        <a:rPr lang="en-US" b="1" baseline="0" dirty="0" smtClean="0">
                          <a:solidFill>
                            <a:srgbClr val="FF0000"/>
                          </a:solidFill>
                        </a:rPr>
                        <a:t> CDT</a:t>
                      </a:r>
                      <a:endParaRPr lang="en-US" b="1" dirty="0" smtClean="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FF0000"/>
                          </a:solidFill>
                        </a:rPr>
                        <a:t>0900</a:t>
                      </a:r>
                      <a:r>
                        <a:rPr lang="en-US" b="1" baseline="0" dirty="0" smtClean="0">
                          <a:solidFill>
                            <a:srgbClr val="FF0000"/>
                          </a:solidFill>
                        </a:rPr>
                        <a:t> MDT</a:t>
                      </a:r>
                      <a:endParaRPr lang="en-US" b="1" dirty="0" smtClean="0">
                        <a:solidFill>
                          <a:srgbClr val="FF0000"/>
                        </a:solidFill>
                      </a:endParaRPr>
                    </a:p>
                  </a:txBody>
                  <a:tcPr/>
                </a:tc>
              </a:tr>
              <a:tr h="876300">
                <a:tc>
                  <a:txBody>
                    <a:bodyPr/>
                    <a:lstStyle/>
                    <a:p>
                      <a:r>
                        <a:rPr lang="en-US" b="1" dirty="0" smtClean="0"/>
                        <a:t>Primary coordinators request</a:t>
                      </a:r>
                      <a:r>
                        <a:rPr lang="en-US" dirty="0" smtClean="0"/>
                        <a:t> daily</a:t>
                      </a:r>
                      <a:r>
                        <a:rPr lang="en-US" baseline="0" dirty="0" smtClean="0"/>
                        <a:t> schedule (1 h before start)</a:t>
                      </a:r>
                      <a:endParaRPr lang="en-US" dirty="0"/>
                    </a:p>
                  </a:txBody>
                  <a:tcPr/>
                </a:tc>
                <a:tc>
                  <a:txBody>
                    <a:bodyPr/>
                    <a:lstStyle/>
                    <a:p>
                      <a:r>
                        <a:rPr lang="en-US" dirty="0" smtClean="0"/>
                        <a:t>1530</a:t>
                      </a:r>
                      <a:r>
                        <a:rPr lang="en-US" baseline="0" dirty="0" smtClean="0"/>
                        <a:t> UTC</a:t>
                      </a:r>
                      <a:endParaRPr lang="en-US" dirty="0"/>
                    </a:p>
                  </a:txBody>
                  <a:tcPr/>
                </a:tc>
                <a:tc>
                  <a:txBody>
                    <a:bodyPr/>
                    <a:lstStyle/>
                    <a:p>
                      <a:r>
                        <a:rPr lang="en-US" dirty="0" smtClean="0"/>
                        <a:t>1130</a:t>
                      </a:r>
                      <a:r>
                        <a:rPr lang="en-US" baseline="0" dirty="0" smtClean="0"/>
                        <a:t> EDT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1030</a:t>
                      </a:r>
                      <a:r>
                        <a:rPr lang="en-US" baseline="0" dirty="0" smtClean="0"/>
                        <a:t> CDT</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0930</a:t>
                      </a:r>
                      <a:r>
                        <a:rPr lang="en-US" baseline="0" dirty="0" smtClean="0"/>
                        <a:t> MDT</a:t>
                      </a:r>
                      <a:endParaRPr lang="en-US" dirty="0" smtClean="0"/>
                    </a:p>
                  </a:txBody>
                  <a:tcPr/>
                </a:tc>
              </a:tr>
              <a:tr h="876300">
                <a:tc>
                  <a:txBody>
                    <a:bodyPr/>
                    <a:lstStyle/>
                    <a:p>
                      <a:r>
                        <a:rPr lang="en-US" b="1" dirty="0" smtClean="0"/>
                        <a:t>Start of new</a:t>
                      </a:r>
                      <a:r>
                        <a:rPr lang="en-US" b="1" baseline="0" dirty="0" smtClean="0"/>
                        <a:t> daily schedule  </a:t>
                      </a:r>
                      <a:r>
                        <a:rPr lang="en-US" baseline="0" dirty="0" smtClean="0"/>
                        <a:t>(specified by operations)</a:t>
                      </a:r>
                      <a:endParaRPr lang="en-US" dirty="0"/>
                    </a:p>
                  </a:txBody>
                  <a:tcPr/>
                </a:tc>
                <a:tc>
                  <a:txBody>
                    <a:bodyPr/>
                    <a:lstStyle/>
                    <a:p>
                      <a:r>
                        <a:rPr lang="en-US" b="1" dirty="0" smtClean="0"/>
                        <a:t>1630</a:t>
                      </a:r>
                      <a:r>
                        <a:rPr lang="en-US" b="1" baseline="0" dirty="0" smtClean="0"/>
                        <a:t> UTC</a:t>
                      </a:r>
                      <a:endParaRPr lang="en-US" b="1" dirty="0"/>
                    </a:p>
                  </a:txBody>
                  <a:tcPr/>
                </a:tc>
                <a:tc>
                  <a:txBody>
                    <a:bodyPr/>
                    <a:lstStyle/>
                    <a:p>
                      <a:r>
                        <a:rPr lang="en-US" b="1" dirty="0" smtClean="0"/>
                        <a:t>1230</a:t>
                      </a:r>
                      <a:r>
                        <a:rPr lang="en-US" b="1" baseline="0" dirty="0" smtClean="0"/>
                        <a:t> EDT</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1130</a:t>
                      </a:r>
                      <a:r>
                        <a:rPr lang="en-US" b="1" baseline="0" dirty="0" smtClean="0"/>
                        <a:t> CDT</a:t>
                      </a:r>
                      <a:endParaRPr lang="en-US"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1030</a:t>
                      </a:r>
                      <a:r>
                        <a:rPr lang="en-US" b="1" baseline="0" dirty="0" smtClean="0"/>
                        <a:t> MDT</a:t>
                      </a:r>
                      <a:endParaRPr lang="en-US" b="1" dirty="0" smtClean="0"/>
                    </a:p>
                  </a:txBody>
                  <a:tcPr/>
                </a:tc>
              </a:tr>
            </a:tbl>
          </a:graphicData>
        </a:graphic>
      </p:graphicFrame>
      <p:sp>
        <p:nvSpPr>
          <p:cNvPr id="5" name="Slide Number Placeholder 4"/>
          <p:cNvSpPr>
            <a:spLocks noGrp="1"/>
          </p:cNvSpPr>
          <p:nvPr>
            <p:ph type="sldNum" sz="quarter" idx="12"/>
          </p:nvPr>
        </p:nvSpPr>
        <p:spPr/>
        <p:txBody>
          <a:bodyPr/>
          <a:lstStyle/>
          <a:p>
            <a:fld id="{6D649AE5-917F-451C-9690-776B72ED631F}"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6629400" cy="868362"/>
          </a:xfrm>
          <a:solidFill>
            <a:schemeClr val="tx2">
              <a:lumMod val="40000"/>
              <a:lumOff val="60000"/>
            </a:schemeClr>
          </a:solidFill>
        </p:spPr>
        <p:txBody>
          <a:bodyPr>
            <a:normAutofit/>
          </a:bodyPr>
          <a:lstStyle/>
          <a:p>
            <a:r>
              <a:rPr lang="en-US" b="1" dirty="0" smtClean="0"/>
              <a:t>Participating Sites</a:t>
            </a:r>
            <a:endParaRPr lang="en-US" b="1" dirty="0"/>
          </a:p>
        </p:txBody>
      </p:sp>
      <p:graphicFrame>
        <p:nvGraphicFramePr>
          <p:cNvPr id="4" name="Table Placeholder 3"/>
          <p:cNvGraphicFramePr>
            <a:graphicFrameLocks noGrp="1"/>
          </p:cNvGraphicFramePr>
          <p:nvPr>
            <p:ph type="tbl" idx="1"/>
          </p:nvPr>
        </p:nvGraphicFramePr>
        <p:xfrm>
          <a:off x="685801" y="1447800"/>
          <a:ext cx="7543800" cy="4770120"/>
        </p:xfrm>
        <a:graphic>
          <a:graphicData uri="http://schemas.openxmlformats.org/drawingml/2006/table">
            <a:tbl>
              <a:tblPr firstRow="1" bandRow="1">
                <a:tableStyleId>{5C22544A-7EE6-4342-B048-85BDC9FD1C3A}</a:tableStyleId>
              </a:tblPr>
              <a:tblGrid>
                <a:gridCol w="3886199"/>
                <a:gridCol w="1752600"/>
                <a:gridCol w="1905001"/>
              </a:tblGrid>
              <a:tr h="876300">
                <a:tc>
                  <a:txBody>
                    <a:bodyPr/>
                    <a:lstStyle/>
                    <a:p>
                      <a:pPr algn="ctr"/>
                      <a:r>
                        <a:rPr lang="en-US" dirty="0" smtClean="0"/>
                        <a:t>Site</a:t>
                      </a:r>
                      <a:endParaRPr lang="en-US" dirty="0"/>
                    </a:p>
                  </a:txBody>
                  <a:tcPr anchor="ctr"/>
                </a:tc>
                <a:tc>
                  <a:txBody>
                    <a:bodyPr/>
                    <a:lstStyle/>
                    <a:p>
                      <a:pPr algn="ctr"/>
                      <a:r>
                        <a:rPr lang="en-US" dirty="0" smtClean="0"/>
                        <a:t>Primary</a:t>
                      </a:r>
                      <a:r>
                        <a:rPr lang="en-US" baseline="0" dirty="0" smtClean="0"/>
                        <a:t> Coordinators</a:t>
                      </a:r>
                      <a:endParaRPr lang="en-US" dirty="0"/>
                    </a:p>
                  </a:txBody>
                  <a:tcPr anchor="ctr"/>
                </a:tc>
                <a:tc>
                  <a:txBody>
                    <a:bodyPr/>
                    <a:lstStyle/>
                    <a:p>
                      <a:pPr algn="ctr"/>
                      <a:r>
                        <a:rPr lang="en-US" dirty="0" smtClean="0"/>
                        <a:t>Other Coordinators</a:t>
                      </a:r>
                      <a:endParaRPr lang="en-US" dirty="0"/>
                    </a:p>
                  </a:txBody>
                  <a:tcPr anchor="ctr"/>
                </a:tc>
              </a:tr>
              <a:tr h="876300">
                <a:tc>
                  <a:txBody>
                    <a:bodyPr/>
                    <a:lstStyle/>
                    <a:p>
                      <a:r>
                        <a:rPr lang="en-US" b="1" baseline="0" dirty="0" smtClean="0"/>
                        <a:t>RAMMB/CIRA/Colorado</a:t>
                      </a:r>
                      <a:endParaRPr lang="en-US" b="0" dirty="0"/>
                    </a:p>
                  </a:txBody>
                  <a:tcPr/>
                </a:tc>
                <a:tc>
                  <a:txBody>
                    <a:bodyPr/>
                    <a:lstStyle/>
                    <a:p>
                      <a:pPr algn="l"/>
                      <a:r>
                        <a:rPr lang="en-US" dirty="0" smtClean="0"/>
                        <a:t>Don Hillger</a:t>
                      </a:r>
                      <a:endParaRPr lang="en-US" dirty="0"/>
                    </a:p>
                  </a:txBody>
                  <a:tcPr/>
                </a:tc>
                <a:tc>
                  <a:txBody>
                    <a:bodyPr/>
                    <a:lstStyle/>
                    <a:p>
                      <a:pPr algn="l"/>
                      <a:r>
                        <a:rPr lang="en-US" dirty="0" smtClean="0"/>
                        <a:t>Dan</a:t>
                      </a:r>
                      <a:r>
                        <a:rPr lang="en-US" baseline="0" dirty="0" smtClean="0"/>
                        <a:t> Lindsey,</a:t>
                      </a:r>
                    </a:p>
                    <a:p>
                      <a:pPr algn="l"/>
                      <a:r>
                        <a:rPr lang="en-US" baseline="0" dirty="0" smtClean="0"/>
                        <a:t>John Knaff (including hurricane input)</a:t>
                      </a:r>
                      <a:endParaRPr lang="en-US" dirty="0"/>
                    </a:p>
                  </a:txBody>
                  <a:tcPr/>
                </a:tc>
              </a:tr>
              <a:tr h="876300">
                <a:tc>
                  <a:txBody>
                    <a:bodyPr/>
                    <a:lstStyle/>
                    <a:p>
                      <a:r>
                        <a:rPr lang="en-US" b="1" dirty="0" smtClean="0"/>
                        <a:t>ASPB/CIMSS/Wisconsin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Tim Schmit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Gary Wade,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Scott Bachmeier</a:t>
                      </a:r>
                    </a:p>
                  </a:txBody>
                  <a:tcPr/>
                </a:tc>
              </a:tr>
              <a:tr h="876300">
                <a:tc>
                  <a:txBody>
                    <a:bodyPr/>
                    <a:lstStyle/>
                    <a:p>
                      <a:r>
                        <a:rPr lang="en-US" b="1" dirty="0" smtClean="0"/>
                        <a:t>NASA/MSFC/Huntsville </a:t>
                      </a:r>
                      <a:r>
                        <a:rPr lang="en-US" b="0" dirty="0" smtClean="0"/>
                        <a:t>(mainly for rapid-scan</a:t>
                      </a:r>
                      <a:r>
                        <a:rPr lang="en-US" b="0" baseline="0" dirty="0" smtClean="0"/>
                        <a:t> imagery, coordination with radar/lightning mapping arrays)</a:t>
                      </a:r>
                      <a:endParaRPr lang="en-US"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Walt Petersen</a:t>
                      </a:r>
                    </a:p>
                  </a:txBody>
                  <a:tcPr/>
                </a:tc>
              </a:tr>
              <a:tr h="876300">
                <a:tc>
                  <a:txBody>
                    <a:bodyPr/>
                    <a:lstStyle/>
                    <a:p>
                      <a:r>
                        <a:rPr lang="en-US" b="1" dirty="0" smtClean="0"/>
                        <a:t>OSDPD</a:t>
                      </a:r>
                    </a:p>
                    <a:p>
                      <a:r>
                        <a:rPr lang="en-US" b="0" dirty="0" smtClean="0"/>
                        <a:t>(mainly for operational imagery testing, products</a:t>
                      </a:r>
                      <a:r>
                        <a:rPr lang="en-US" b="0" baseline="0" dirty="0" smtClean="0"/>
                        <a:t> </a:t>
                      </a:r>
                      <a:r>
                        <a:rPr lang="en-US" b="0" dirty="0" smtClean="0"/>
                        <a:t>into AWIPS)</a:t>
                      </a:r>
                      <a:endParaRPr lang="en-US"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Lou Cambardella</a:t>
                      </a:r>
                    </a:p>
                  </a:txBody>
                  <a:tcPr/>
                </a:tc>
              </a:tr>
            </a:tbl>
          </a:graphicData>
        </a:graphic>
      </p:graphicFrame>
      <p:sp>
        <p:nvSpPr>
          <p:cNvPr id="5" name="Slide Number Placeholder 4"/>
          <p:cNvSpPr>
            <a:spLocks noGrp="1"/>
          </p:cNvSpPr>
          <p:nvPr>
            <p:ph type="sldNum" sz="quarter" idx="12"/>
          </p:nvPr>
        </p:nvSpPr>
        <p:spPr/>
        <p:txBody>
          <a:bodyPr/>
          <a:lstStyle/>
          <a:p>
            <a:fld id="{6D649AE5-917F-451C-9690-776B72ED631F}"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15962"/>
          </a:xfrm>
          <a:solidFill>
            <a:schemeClr val="tx2">
              <a:lumMod val="40000"/>
              <a:lumOff val="60000"/>
            </a:schemeClr>
          </a:solidFill>
        </p:spPr>
        <p:txBody>
          <a:bodyPr>
            <a:normAutofit/>
          </a:bodyPr>
          <a:lstStyle/>
          <a:p>
            <a:r>
              <a:rPr lang="en-US" sz="3600" b="1" dirty="0" smtClean="0"/>
              <a:t>GOES-15 Science Test Preliminary Results</a:t>
            </a:r>
            <a:endParaRPr lang="en-US" sz="3600" dirty="0"/>
          </a:p>
        </p:txBody>
      </p:sp>
      <p:sp>
        <p:nvSpPr>
          <p:cNvPr id="3" name="Content Placeholder 2"/>
          <p:cNvSpPr>
            <a:spLocks noGrp="1"/>
          </p:cNvSpPr>
          <p:nvPr>
            <p:ph idx="1"/>
          </p:nvPr>
        </p:nvSpPr>
        <p:spPr/>
        <p:txBody>
          <a:bodyPr>
            <a:normAutofit lnSpcReduction="10000"/>
          </a:bodyPr>
          <a:lstStyle/>
          <a:p>
            <a:pPr>
              <a:buFont typeface="Arial" charset="0"/>
              <a:buChar char="•"/>
            </a:pPr>
            <a:r>
              <a:rPr lang="en-US" sz="2800" dirty="0" smtClean="0"/>
              <a:t> </a:t>
            </a:r>
            <a:r>
              <a:rPr lang="en-US" sz="2800" b="1" dirty="0" smtClean="0"/>
              <a:t>First official GOES-15 images </a:t>
            </a:r>
            <a:r>
              <a:rPr lang="en-US" sz="2800" dirty="0" smtClean="0"/>
              <a:t>were collected from Imager (visible and IR) and Sounder</a:t>
            </a:r>
          </a:p>
          <a:p>
            <a:pPr>
              <a:buFont typeface="Arial" charset="0"/>
              <a:buChar char="•"/>
            </a:pPr>
            <a:r>
              <a:rPr lang="en-US" sz="2800" dirty="0" smtClean="0"/>
              <a:t> </a:t>
            </a:r>
            <a:r>
              <a:rPr lang="en-US" sz="2800" b="1" dirty="0" smtClean="0"/>
              <a:t>Improved (4 km) resolution of 13.3 µm band </a:t>
            </a:r>
            <a:r>
              <a:rPr lang="en-US" sz="2800" dirty="0" smtClean="0"/>
              <a:t>required </a:t>
            </a:r>
            <a:r>
              <a:rPr lang="en-US" sz="2800" b="1" dirty="0" smtClean="0"/>
              <a:t>changes to GVAR format </a:t>
            </a:r>
            <a:r>
              <a:rPr lang="en-US" sz="2800" dirty="0" smtClean="0"/>
              <a:t>(starting with GOES-14).</a:t>
            </a:r>
          </a:p>
          <a:p>
            <a:pPr>
              <a:buFont typeface="Arial" charset="0"/>
              <a:buChar char="•"/>
            </a:pPr>
            <a:r>
              <a:rPr lang="en-US" sz="2800" dirty="0" smtClean="0"/>
              <a:t> Several issues with GOES-15 data:</a:t>
            </a:r>
          </a:p>
          <a:p>
            <a:pPr lvl="1">
              <a:buFont typeface="Arial" charset="0"/>
              <a:buChar char="•"/>
            </a:pPr>
            <a:r>
              <a:rPr lang="en-US" dirty="0" smtClean="0"/>
              <a:t> An issue with the first “official” Sounder images not being received correctly at CIMSS and CIRA.</a:t>
            </a:r>
          </a:p>
          <a:p>
            <a:pPr lvl="1">
              <a:buFont typeface="Arial" charset="0"/>
              <a:buChar char="•"/>
            </a:pPr>
            <a:r>
              <a:rPr lang="en-US" b="1" dirty="0" smtClean="0"/>
              <a:t>Excessive striping in Sounder band-15</a:t>
            </a:r>
            <a:r>
              <a:rPr lang="en-US" dirty="0" smtClean="0"/>
              <a:t>.</a:t>
            </a:r>
          </a:p>
          <a:p>
            <a:pPr lvl="1">
              <a:buFont typeface="Arial" charset="0"/>
              <a:buChar char="•"/>
            </a:pPr>
            <a:r>
              <a:rPr lang="en-US" b="1" dirty="0" smtClean="0"/>
              <a:t>Stray light testing </a:t>
            </a:r>
            <a:r>
              <a:rPr lang="en-US" dirty="0" smtClean="0"/>
              <a:t>continuing thru Science Test.</a:t>
            </a:r>
          </a:p>
        </p:txBody>
      </p:sp>
      <p:sp>
        <p:nvSpPr>
          <p:cNvPr id="4" name="Slide Number Placeholder 3"/>
          <p:cNvSpPr>
            <a:spLocks noGrp="1"/>
          </p:cNvSpPr>
          <p:nvPr>
            <p:ph type="sldNum" sz="quarter" idx="12"/>
          </p:nvPr>
        </p:nvSpPr>
        <p:spPr/>
        <p:txBody>
          <a:bodyPr/>
          <a:lstStyle/>
          <a:p>
            <a:fld id="{FA72B63A-44C3-415B-8523-A8243AB55291}" type="slidenum">
              <a:rPr lang="en-US" smtClean="0"/>
              <a:pPr/>
              <a:t>22</a:t>
            </a:fld>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00"/>
            <a:ext cx="5943600" cy="715962"/>
          </a:xfrm>
          <a:solidFill>
            <a:schemeClr val="tx2">
              <a:lumMod val="40000"/>
              <a:lumOff val="60000"/>
            </a:schemeClr>
          </a:solidFill>
        </p:spPr>
        <p:txBody>
          <a:bodyPr>
            <a:normAutofit/>
          </a:bodyPr>
          <a:lstStyle/>
          <a:p>
            <a:r>
              <a:rPr lang="en-US" sz="4000" b="1" dirty="0" smtClean="0"/>
              <a:t>GOES-15 Science Test</a:t>
            </a:r>
            <a:endParaRPr lang="en-US" sz="4000" dirty="0"/>
          </a:p>
        </p:txBody>
      </p:sp>
      <p:sp>
        <p:nvSpPr>
          <p:cNvPr id="3" name="Content Placeholder 2"/>
          <p:cNvSpPr>
            <a:spLocks noGrp="1"/>
          </p:cNvSpPr>
          <p:nvPr>
            <p:ph idx="1"/>
          </p:nvPr>
        </p:nvSpPr>
        <p:spPr/>
        <p:txBody>
          <a:bodyPr>
            <a:normAutofit/>
          </a:bodyPr>
          <a:lstStyle/>
          <a:p>
            <a:pPr algn="ctr">
              <a:buFont typeface="Arial" charset="0"/>
              <a:buChar char="•"/>
            </a:pPr>
            <a:endParaRPr lang="en-US" dirty="0" smtClean="0"/>
          </a:p>
          <a:p>
            <a:pPr>
              <a:buFont typeface="Arial" charset="0"/>
              <a:buChar char="•"/>
            </a:pPr>
            <a:r>
              <a:rPr lang="en-US" sz="2800" dirty="0" smtClean="0"/>
              <a:t>Questions? (</a:t>
            </a:r>
            <a:r>
              <a:rPr lang="en-US" sz="2800" dirty="0" smtClean="0">
                <a:hlinkClick r:id="rId2"/>
              </a:rPr>
              <a:t>Don.Hillger@NOAA.gov</a:t>
            </a:r>
            <a:r>
              <a:rPr lang="en-US" sz="2800" dirty="0" smtClean="0"/>
              <a:t>)</a:t>
            </a:r>
          </a:p>
          <a:p>
            <a:pPr>
              <a:buFont typeface="Arial" charset="0"/>
              <a:buChar char="•"/>
            </a:pPr>
            <a:endParaRPr lang="en-US" sz="2800" dirty="0" smtClean="0"/>
          </a:p>
          <a:p>
            <a:pPr>
              <a:buFont typeface="Arial" charset="0"/>
              <a:buChar char="•"/>
            </a:pPr>
            <a:r>
              <a:rPr lang="en-US" sz="2800" dirty="0" smtClean="0"/>
              <a:t>One-stop GOES-15 Science Test shopping: </a:t>
            </a:r>
            <a:r>
              <a:rPr lang="en-US" sz="2800" dirty="0" smtClean="0">
                <a:hlinkClick r:id="rId3"/>
              </a:rPr>
              <a:t>http://rammb.cira.colostate.edu/projects/goes-p/</a:t>
            </a:r>
            <a:endParaRPr lang="en-US" sz="2800" dirty="0" smtClean="0"/>
          </a:p>
          <a:p>
            <a:pPr>
              <a:buNone/>
            </a:pPr>
            <a:endParaRPr lang="en-US" sz="2800" dirty="0" smtClean="0"/>
          </a:p>
        </p:txBody>
      </p:sp>
      <p:sp>
        <p:nvSpPr>
          <p:cNvPr id="4" name="Slide Number Placeholder 3"/>
          <p:cNvSpPr>
            <a:spLocks noGrp="1"/>
          </p:cNvSpPr>
          <p:nvPr>
            <p:ph type="sldNum" sz="quarter" idx="12"/>
          </p:nvPr>
        </p:nvSpPr>
        <p:spPr/>
        <p:txBody>
          <a:bodyPr/>
          <a:lstStyle/>
          <a:p>
            <a:fld id="{FA72B63A-44C3-415B-8523-A8243AB55291}" type="slidenum">
              <a:rPr lang="en-US" smtClean="0"/>
              <a:pPr/>
              <a:t>23</a:t>
            </a:fld>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6781800" cy="715962"/>
          </a:xfrm>
          <a:solidFill>
            <a:schemeClr val="tx2">
              <a:lumMod val="40000"/>
              <a:lumOff val="60000"/>
            </a:schemeClr>
          </a:solidFill>
        </p:spPr>
        <p:txBody>
          <a:bodyPr>
            <a:normAutofit/>
          </a:bodyPr>
          <a:lstStyle/>
          <a:p>
            <a:r>
              <a:rPr lang="en-US" sz="4000" b="1" dirty="0" smtClean="0"/>
              <a:t>Previous GOES Science Tests</a:t>
            </a:r>
            <a:endParaRPr lang="en-US" sz="4000" dirty="0"/>
          </a:p>
        </p:txBody>
      </p:sp>
      <p:sp>
        <p:nvSpPr>
          <p:cNvPr id="3" name="Content Placeholder 2"/>
          <p:cNvSpPr>
            <a:spLocks noGrp="1"/>
          </p:cNvSpPr>
          <p:nvPr>
            <p:ph idx="1"/>
          </p:nvPr>
        </p:nvSpPr>
        <p:spPr>
          <a:xfrm>
            <a:off x="457200" y="914400"/>
            <a:ext cx="8229600" cy="5410200"/>
          </a:xfrm>
        </p:spPr>
        <p:txBody>
          <a:bodyPr>
            <a:noAutofit/>
          </a:bodyPr>
          <a:lstStyle/>
          <a:p>
            <a:pPr algn="ctr">
              <a:spcBef>
                <a:spcPts val="0"/>
              </a:spcBef>
              <a:buNone/>
            </a:pPr>
            <a:r>
              <a:rPr lang="en-US" sz="1400" b="1" dirty="0" smtClean="0"/>
              <a:t>GOES-11</a:t>
            </a:r>
          </a:p>
          <a:p>
            <a:pPr algn="just">
              <a:spcBef>
                <a:spcPts val="0"/>
              </a:spcBef>
              <a:buNone/>
            </a:pPr>
            <a:endParaRPr lang="en-US" sz="1000" dirty="0" smtClean="0"/>
          </a:p>
          <a:p>
            <a:pPr algn="just">
              <a:spcBef>
                <a:spcPts val="0"/>
              </a:spcBef>
              <a:buNone/>
            </a:pPr>
            <a:r>
              <a:rPr lang="en-US" sz="1400" dirty="0" smtClean="0"/>
              <a:t>Daniels, J.M., T.J. Schmit, and D.W. Hillger, 2001: GOES-11 Imager and Sounder Radiance and Product Validations for the GOES-11 Science Test, </a:t>
            </a:r>
            <a:r>
              <a:rPr lang="en-US" sz="1400" i="1" dirty="0" smtClean="0"/>
              <a:t>NOAA Tech. Rep. NESDIS 103</a:t>
            </a:r>
            <a:r>
              <a:rPr lang="en-US" sz="1400" dirty="0" smtClean="0"/>
              <a:t>, (August), 49 pp.</a:t>
            </a:r>
          </a:p>
          <a:p>
            <a:pPr algn="just">
              <a:spcBef>
                <a:spcPts val="0"/>
              </a:spcBef>
              <a:buNone/>
            </a:pPr>
            <a:endParaRPr lang="en-US" sz="1000" dirty="0" smtClean="0"/>
          </a:p>
          <a:p>
            <a:pPr algn="ctr">
              <a:spcBef>
                <a:spcPts val="0"/>
              </a:spcBef>
              <a:buNone/>
            </a:pPr>
            <a:r>
              <a:rPr lang="en-US" sz="1400" b="1" dirty="0" smtClean="0"/>
              <a:t>GOES-12</a:t>
            </a:r>
          </a:p>
          <a:p>
            <a:pPr algn="just">
              <a:spcBef>
                <a:spcPts val="0"/>
              </a:spcBef>
              <a:buNone/>
            </a:pPr>
            <a:endParaRPr lang="en-US" sz="1000" dirty="0" smtClean="0"/>
          </a:p>
          <a:p>
            <a:pPr algn="just">
              <a:spcBef>
                <a:spcPts val="0"/>
              </a:spcBef>
              <a:buNone/>
            </a:pPr>
            <a:r>
              <a:rPr lang="en-US" sz="1400" dirty="0" smtClean="0"/>
              <a:t>Hillger, D.W., T.J. Schmit, and J.M. Daniels, 2003: Imager and Sounder Radiance and Product Validation for the GOES-12 Science Test. </a:t>
            </a:r>
            <a:r>
              <a:rPr lang="en-US" sz="1400" i="1" dirty="0" smtClean="0"/>
              <a:t>NOAA Tech. Rep., NESDIS 115</a:t>
            </a:r>
            <a:r>
              <a:rPr lang="en-US" sz="1400" dirty="0" smtClean="0"/>
              <a:t>, (September), 70 pp.</a:t>
            </a:r>
          </a:p>
          <a:p>
            <a:pPr algn="just">
              <a:spcBef>
                <a:spcPts val="0"/>
              </a:spcBef>
              <a:buNone/>
            </a:pPr>
            <a:endParaRPr lang="en-US" sz="1000" dirty="0" smtClean="0"/>
          </a:p>
          <a:p>
            <a:pPr algn="ctr">
              <a:spcBef>
                <a:spcPts val="0"/>
              </a:spcBef>
              <a:buNone/>
            </a:pPr>
            <a:r>
              <a:rPr lang="en-US" sz="1400" b="1" dirty="0" smtClean="0"/>
              <a:t>GOES-13</a:t>
            </a:r>
          </a:p>
          <a:p>
            <a:pPr algn="just">
              <a:spcBef>
                <a:spcPts val="0"/>
              </a:spcBef>
              <a:buNone/>
            </a:pPr>
            <a:endParaRPr lang="en-US" sz="700" dirty="0" smtClean="0"/>
          </a:p>
          <a:p>
            <a:pPr algn="just">
              <a:spcBef>
                <a:spcPts val="0"/>
              </a:spcBef>
              <a:buNone/>
            </a:pPr>
            <a:r>
              <a:rPr lang="en-US" sz="1400" dirty="0" smtClean="0"/>
              <a:t>Hillger, D.W., and T.J. Schmit, 2007: The GOES-13 Science Test, </a:t>
            </a:r>
            <a:r>
              <a:rPr lang="en-US" sz="1400" i="1" dirty="0" smtClean="0"/>
              <a:t>NOAA Tech. Rep., NESDIS 125</a:t>
            </a:r>
            <a:r>
              <a:rPr lang="en-US" sz="1400" dirty="0" smtClean="0"/>
              <a:t>, (September), 88 pp.</a:t>
            </a:r>
          </a:p>
          <a:p>
            <a:pPr algn="just">
              <a:spcBef>
                <a:spcPts val="0"/>
              </a:spcBef>
              <a:buNone/>
            </a:pPr>
            <a:endParaRPr lang="en-US" sz="1000" dirty="0" smtClean="0"/>
          </a:p>
          <a:p>
            <a:pPr algn="just">
              <a:spcBef>
                <a:spcPts val="0"/>
              </a:spcBef>
              <a:buNone/>
            </a:pPr>
            <a:r>
              <a:rPr lang="en-US" sz="1400" dirty="0" smtClean="0"/>
              <a:t>Hillger, D.W., and T.J. Schmit, 2009: The GOES-13 Science Test: A Synopsis. </a:t>
            </a:r>
            <a:r>
              <a:rPr lang="en-US" sz="1400" i="1" dirty="0" smtClean="0"/>
              <a:t>Bull. Amer. Meteor. Soc., </a:t>
            </a:r>
            <a:r>
              <a:rPr lang="en-US" sz="1400" dirty="0" smtClean="0"/>
              <a:t>90(5), (May), 6-11.</a:t>
            </a:r>
          </a:p>
          <a:p>
            <a:pPr algn="just">
              <a:spcBef>
                <a:spcPts val="0"/>
              </a:spcBef>
              <a:buNone/>
            </a:pPr>
            <a:endParaRPr lang="en-US" sz="1000" dirty="0" smtClean="0"/>
          </a:p>
          <a:p>
            <a:pPr algn="ctr">
              <a:spcBef>
                <a:spcPts val="0"/>
              </a:spcBef>
              <a:buNone/>
            </a:pPr>
            <a:r>
              <a:rPr lang="en-US" sz="1400" b="1" dirty="0" smtClean="0"/>
              <a:t>GOES-14</a:t>
            </a:r>
          </a:p>
          <a:p>
            <a:pPr algn="just">
              <a:spcBef>
                <a:spcPts val="0"/>
              </a:spcBef>
              <a:buNone/>
            </a:pPr>
            <a:endParaRPr lang="en-US" sz="1000" dirty="0" smtClean="0"/>
          </a:p>
          <a:p>
            <a:pPr algn="just">
              <a:spcBef>
                <a:spcPts val="0"/>
              </a:spcBef>
              <a:buNone/>
            </a:pPr>
            <a:r>
              <a:rPr lang="en-US" sz="1400" dirty="0" smtClean="0"/>
              <a:t>Hillger, D.W., and T.J. Schmit, 2010: The GOES-14 Science Test, </a:t>
            </a:r>
            <a:r>
              <a:rPr lang="en-US" sz="1400" i="1" dirty="0" smtClean="0"/>
              <a:t>NOAA Tech. Rep., NESDIS 131</a:t>
            </a:r>
            <a:r>
              <a:rPr lang="en-US" sz="1400" dirty="0" smtClean="0"/>
              <a:t>, (August), 106 pp. [soon to be completed]</a:t>
            </a:r>
          </a:p>
          <a:p>
            <a:pPr algn="just">
              <a:spcBef>
                <a:spcPts val="0"/>
              </a:spcBef>
              <a:buNone/>
            </a:pPr>
            <a:endParaRPr lang="en-US" sz="1000" dirty="0" smtClean="0"/>
          </a:p>
          <a:p>
            <a:pPr algn="ctr">
              <a:spcBef>
                <a:spcPts val="0"/>
              </a:spcBef>
              <a:buNone/>
            </a:pPr>
            <a:r>
              <a:rPr lang="en-US" sz="1600" b="1" dirty="0" smtClean="0"/>
              <a:t>Acknowledgements</a:t>
            </a:r>
          </a:p>
          <a:p>
            <a:pPr algn="just">
              <a:spcBef>
                <a:spcPts val="0"/>
              </a:spcBef>
              <a:buNone/>
            </a:pPr>
            <a:endParaRPr lang="en-US" sz="1000" dirty="0" smtClean="0"/>
          </a:p>
          <a:p>
            <a:pPr marL="0" indent="0" algn="just">
              <a:spcBef>
                <a:spcPts val="0"/>
              </a:spcBef>
              <a:buNone/>
            </a:pPr>
            <a:r>
              <a:rPr lang="en-US" sz="1200" dirty="0" smtClean="0"/>
              <a:t>The GOES Science Tests occur at the end of long Post Launch Test (PLT) periods for each satellite and are possible because of the cooperation of NASA and NOAA/OSD and OSO personnel, who in particular prepare the satellite schedules and enable the daily changes that are requested by the science team.  Thanks as well to all who contribute to the analysis of the data collected during the Science Tests.</a:t>
            </a:r>
          </a:p>
        </p:txBody>
      </p:sp>
      <p:sp>
        <p:nvSpPr>
          <p:cNvPr id="4" name="Slide Number Placeholder 3"/>
          <p:cNvSpPr>
            <a:spLocks noGrp="1"/>
          </p:cNvSpPr>
          <p:nvPr>
            <p:ph type="sldNum" sz="quarter" idx="12"/>
          </p:nvPr>
        </p:nvSpPr>
        <p:spPr/>
        <p:txBody>
          <a:bodyPr/>
          <a:lstStyle/>
          <a:p>
            <a:fld id="{FA72B63A-44C3-415B-8523-A8243AB55291}" type="slidenum">
              <a:rPr lang="en-US" smtClean="0"/>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6172200" cy="685800"/>
          </a:xfrm>
          <a:solidFill>
            <a:schemeClr val="tx2">
              <a:lumMod val="40000"/>
              <a:lumOff val="60000"/>
            </a:schemeClr>
          </a:solidFill>
        </p:spPr>
        <p:txBody>
          <a:bodyPr>
            <a:normAutofit fontScale="90000"/>
          </a:bodyPr>
          <a:lstStyle/>
          <a:p>
            <a:r>
              <a:rPr lang="en-US" b="1" dirty="0" smtClean="0"/>
              <a:t>GOES Science Test Goals</a:t>
            </a:r>
            <a:endParaRPr lang="en-US" b="1" dirty="0"/>
          </a:p>
        </p:txBody>
      </p:sp>
      <p:sp>
        <p:nvSpPr>
          <p:cNvPr id="3" name="Content Placeholder 2"/>
          <p:cNvSpPr>
            <a:spLocks noGrp="1"/>
          </p:cNvSpPr>
          <p:nvPr>
            <p:ph idx="1"/>
          </p:nvPr>
        </p:nvSpPr>
        <p:spPr>
          <a:xfrm>
            <a:off x="533400" y="1219200"/>
            <a:ext cx="8305800" cy="5334000"/>
          </a:xfrm>
        </p:spPr>
        <p:txBody>
          <a:bodyPr>
            <a:noAutofit/>
          </a:bodyPr>
          <a:lstStyle/>
          <a:p>
            <a:pPr>
              <a:buNone/>
            </a:pPr>
            <a:r>
              <a:rPr lang="en-US" sz="2000" dirty="0" smtClean="0"/>
              <a:t>For all GOES check-outs, the </a:t>
            </a:r>
            <a:r>
              <a:rPr lang="en-US" sz="2000" b="1" dirty="0" smtClean="0"/>
              <a:t>goals</a:t>
            </a:r>
            <a:r>
              <a:rPr lang="en-US" sz="2000" dirty="0" smtClean="0"/>
              <a:t> of the Science Test include the following:</a:t>
            </a:r>
          </a:p>
          <a:p>
            <a:pPr>
              <a:buNone/>
            </a:pPr>
            <a:endParaRPr lang="en-US" sz="2000" dirty="0" smtClean="0"/>
          </a:p>
          <a:p>
            <a:pPr marL="514350" indent="-514350">
              <a:buAutoNum type="arabicParenR"/>
            </a:pPr>
            <a:r>
              <a:rPr lang="en-US" sz="2000" b="1" dirty="0" smtClean="0"/>
              <a:t>To assess the </a:t>
            </a:r>
            <a:r>
              <a:rPr lang="en-US" sz="2000" b="1" u="sng" dirty="0" smtClean="0"/>
              <a:t>quality of the GOES radiance data</a:t>
            </a:r>
            <a:r>
              <a:rPr lang="en-US" sz="2000" dirty="0" smtClean="0"/>
              <a:t>.  This is accomplished by comparison to other satellite measurements or by calculating the signal-to-noise ratio compared to specifications, as well as assess the striping in the imagery due to multiple detectors.</a:t>
            </a:r>
          </a:p>
          <a:p>
            <a:pPr marL="514350" indent="-514350">
              <a:buAutoNum type="arabicParenR"/>
            </a:pPr>
            <a:endParaRPr lang="en-US" sz="2000" dirty="0" smtClean="0"/>
          </a:p>
          <a:p>
            <a:pPr marL="514350" indent="-514350">
              <a:buAutoNum type="arabicParenR"/>
            </a:pPr>
            <a:r>
              <a:rPr lang="en-US" sz="2000" b="1" dirty="0" smtClean="0"/>
              <a:t>To </a:t>
            </a:r>
            <a:r>
              <a:rPr lang="en-US" sz="2000" b="1" u="sng" dirty="0" smtClean="0"/>
              <a:t>generate products</a:t>
            </a:r>
            <a:r>
              <a:rPr lang="en-US" sz="2000" b="1" dirty="0" smtClean="0"/>
              <a:t> from the GOES data stream and compare to those produced from other satellites.  </a:t>
            </a:r>
            <a:r>
              <a:rPr lang="en-US" sz="2000" dirty="0" smtClean="0"/>
              <a:t>These included several Imager and Sounder products currently used in operations.</a:t>
            </a:r>
          </a:p>
          <a:p>
            <a:pPr marL="514350" indent="-514350">
              <a:buAutoNum type="arabicParenR"/>
            </a:pPr>
            <a:endParaRPr lang="en-US" sz="2000" dirty="0" smtClean="0"/>
          </a:p>
          <a:p>
            <a:pPr marL="514350" indent="-514350">
              <a:buAutoNum type="arabicParenR"/>
            </a:pPr>
            <a:r>
              <a:rPr lang="en-US" sz="2000" b="1" u="sng" dirty="0" smtClean="0"/>
              <a:t>Rapid-scan and other special imagery</a:t>
            </a:r>
            <a:r>
              <a:rPr lang="en-US" sz="2000" b="1" dirty="0" smtClean="0"/>
              <a:t> of interesting weather cases </a:t>
            </a:r>
            <a:r>
              <a:rPr lang="en-US" sz="2000" dirty="0" smtClean="0"/>
              <a:t>are collected with temporal resolutions as fine as every 30 seconds for </a:t>
            </a:r>
            <a:r>
              <a:rPr lang="en-US" sz="2000" b="1" dirty="0" smtClean="0"/>
              <a:t>severe weather</a:t>
            </a:r>
            <a:r>
              <a:rPr lang="en-US" sz="2000" dirty="0" smtClean="0"/>
              <a:t>, a capability of  rapid-scan imagery from GOES-R that is not implemented operationally on current GOES.  For GOES-15 we plan to include a 5-minute CONUS-size sector for capturing </a:t>
            </a:r>
            <a:r>
              <a:rPr lang="en-US" sz="2000" b="1" dirty="0" smtClean="0"/>
              <a:t>hurricane imagery</a:t>
            </a:r>
            <a:r>
              <a:rPr lang="en-US" sz="2000" dirty="0" smtClean="0"/>
              <a:t>.</a:t>
            </a:r>
          </a:p>
          <a:p>
            <a:pPr>
              <a:buNone/>
            </a:pPr>
            <a:endParaRPr lang="en-US" sz="2000" dirty="0"/>
          </a:p>
        </p:txBody>
      </p:sp>
      <p:sp>
        <p:nvSpPr>
          <p:cNvPr id="4" name="Slide Number Placeholder 3"/>
          <p:cNvSpPr>
            <a:spLocks noGrp="1"/>
          </p:cNvSpPr>
          <p:nvPr>
            <p:ph type="sldNum" sz="quarter" idx="12"/>
          </p:nvPr>
        </p:nvSpPr>
        <p:spPr/>
        <p:txBody>
          <a:bodyPr/>
          <a:lstStyle/>
          <a:p>
            <a:fld id="{FA72B63A-44C3-415B-8523-A8243AB55291}" type="slidenum">
              <a:rPr lang="en-US" smtClean="0"/>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001000" cy="609600"/>
          </a:xfrm>
          <a:solidFill>
            <a:schemeClr val="tx2">
              <a:lumMod val="40000"/>
              <a:lumOff val="60000"/>
            </a:schemeClr>
          </a:solidFill>
        </p:spPr>
        <p:txBody>
          <a:bodyPr>
            <a:normAutofit fontScale="90000"/>
          </a:bodyPr>
          <a:lstStyle/>
          <a:p>
            <a:r>
              <a:rPr lang="en-US" b="1" dirty="0" smtClean="0"/>
              <a:t>GOES-15 NOAA/Science Test website</a:t>
            </a:r>
            <a:endParaRPr lang="en-US" b="1" dirty="0"/>
          </a:p>
        </p:txBody>
      </p:sp>
      <p:sp>
        <p:nvSpPr>
          <p:cNvPr id="5" name="TextBox 4"/>
          <p:cNvSpPr txBox="1"/>
          <p:nvPr/>
        </p:nvSpPr>
        <p:spPr>
          <a:xfrm>
            <a:off x="762000" y="6172200"/>
            <a:ext cx="7462364" cy="523220"/>
          </a:xfrm>
          <a:prstGeom prst="rect">
            <a:avLst/>
          </a:prstGeom>
          <a:noFill/>
        </p:spPr>
        <p:txBody>
          <a:bodyPr wrap="none" rtlCol="0">
            <a:spAutoFit/>
          </a:bodyPr>
          <a:lstStyle/>
          <a:p>
            <a:r>
              <a:rPr lang="en-US" sz="2800" dirty="0" smtClean="0">
                <a:hlinkClick r:id="rId2"/>
              </a:rPr>
              <a:t>http://rammb.cira.colostate.edu/projects/goes-p/</a:t>
            </a:r>
            <a:endParaRPr lang="en-US" sz="2800" dirty="0" smtClean="0"/>
          </a:p>
        </p:txBody>
      </p:sp>
      <p:sp>
        <p:nvSpPr>
          <p:cNvPr id="6" name="Slide Number Placeholder 5"/>
          <p:cNvSpPr>
            <a:spLocks noGrp="1"/>
          </p:cNvSpPr>
          <p:nvPr>
            <p:ph type="sldNum" sz="quarter" idx="12"/>
          </p:nvPr>
        </p:nvSpPr>
        <p:spPr/>
        <p:txBody>
          <a:bodyPr/>
          <a:lstStyle/>
          <a:p>
            <a:fld id="{FA72B63A-44C3-415B-8523-A8243AB55291}" type="slidenum">
              <a:rPr lang="en-US" smtClean="0"/>
              <a:pPr/>
              <a:t>5</a:t>
            </a:fld>
            <a:endParaRPr lang="en-US" dirty="0"/>
          </a:p>
        </p:txBody>
      </p:sp>
      <p:pic>
        <p:nvPicPr>
          <p:cNvPr id="3" name="Content Placeholder 2" descr="C:\GOES-15_PLT\GOES-15_Web_Page.jpg"/>
          <p:cNvPicPr>
            <a:picLocks noGrp="1" noChangeAspect="1" noChangeArrowheads="1"/>
          </p:cNvPicPr>
          <p:nvPr>
            <p:ph idx="1"/>
          </p:nvPr>
        </p:nvPicPr>
        <p:blipFill>
          <a:blip r:embed="rId3" cstate="print"/>
          <a:srcRect/>
          <a:stretch>
            <a:fillRect/>
          </a:stretch>
        </p:blipFill>
        <p:spPr bwMode="auto">
          <a:xfrm>
            <a:off x="1447800" y="1447800"/>
            <a:ext cx="6183040" cy="4525963"/>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001000" cy="609600"/>
          </a:xfrm>
          <a:solidFill>
            <a:schemeClr val="tx2">
              <a:lumMod val="40000"/>
              <a:lumOff val="60000"/>
            </a:schemeClr>
          </a:solidFill>
        </p:spPr>
        <p:txBody>
          <a:bodyPr>
            <a:normAutofit fontScale="90000"/>
          </a:bodyPr>
          <a:lstStyle/>
          <a:p>
            <a:r>
              <a:rPr lang="en-US" b="1" dirty="0" smtClean="0"/>
              <a:t>GOES-15 RAMSDIS Online</a:t>
            </a:r>
            <a:endParaRPr lang="en-US" b="1" dirty="0"/>
          </a:p>
        </p:txBody>
      </p:sp>
      <p:sp>
        <p:nvSpPr>
          <p:cNvPr id="5" name="TextBox 4"/>
          <p:cNvSpPr txBox="1"/>
          <p:nvPr/>
        </p:nvSpPr>
        <p:spPr>
          <a:xfrm>
            <a:off x="0" y="6096000"/>
            <a:ext cx="9144000" cy="523220"/>
          </a:xfrm>
          <a:prstGeom prst="rect">
            <a:avLst/>
          </a:prstGeom>
          <a:noFill/>
        </p:spPr>
        <p:txBody>
          <a:bodyPr wrap="square" rtlCol="0">
            <a:spAutoFit/>
          </a:bodyPr>
          <a:lstStyle/>
          <a:p>
            <a:r>
              <a:rPr lang="en-US" sz="2800" dirty="0" smtClean="0">
                <a:hlinkClick r:id="rId2"/>
              </a:rPr>
              <a:t>http://rammb.cira.colostate.edu/ramsdis/online/goes-15.asp</a:t>
            </a:r>
            <a:endParaRPr lang="en-US" sz="2800" dirty="0" smtClean="0"/>
          </a:p>
        </p:txBody>
      </p:sp>
      <p:sp>
        <p:nvSpPr>
          <p:cNvPr id="6" name="Slide Number Placeholder 5"/>
          <p:cNvSpPr>
            <a:spLocks noGrp="1"/>
          </p:cNvSpPr>
          <p:nvPr>
            <p:ph type="sldNum" sz="quarter" idx="12"/>
          </p:nvPr>
        </p:nvSpPr>
        <p:spPr/>
        <p:txBody>
          <a:bodyPr/>
          <a:lstStyle/>
          <a:p>
            <a:fld id="{FA72B63A-44C3-415B-8523-A8243AB55291}" type="slidenum">
              <a:rPr lang="en-US" smtClean="0"/>
              <a:pPr/>
              <a:t>6</a:t>
            </a:fld>
            <a:endParaRPr lang="en-US" dirty="0"/>
          </a:p>
        </p:txBody>
      </p:sp>
      <p:pic>
        <p:nvPicPr>
          <p:cNvPr id="2050" name="Picture 2" descr="C:\GOES-15_PLT\GOES-15_RAMSDIS-Online.jpg"/>
          <p:cNvPicPr>
            <a:picLocks noGrp="1" noChangeAspect="1" noChangeArrowheads="1"/>
          </p:cNvPicPr>
          <p:nvPr>
            <p:ph idx="1"/>
          </p:nvPr>
        </p:nvPicPr>
        <p:blipFill>
          <a:blip r:embed="rId3" cstate="print"/>
          <a:srcRect/>
          <a:stretch>
            <a:fillRect/>
          </a:stretch>
        </p:blipFill>
        <p:spPr bwMode="auto">
          <a:xfrm>
            <a:off x="1447800" y="1066800"/>
            <a:ext cx="6243158" cy="4906963"/>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001000" cy="609600"/>
          </a:xfrm>
          <a:solidFill>
            <a:schemeClr val="tx2">
              <a:lumMod val="40000"/>
              <a:lumOff val="60000"/>
            </a:schemeClr>
          </a:solidFill>
        </p:spPr>
        <p:txBody>
          <a:bodyPr>
            <a:normAutofit fontScale="90000"/>
          </a:bodyPr>
          <a:lstStyle/>
          <a:p>
            <a:r>
              <a:rPr lang="en-US" b="1" dirty="0" smtClean="0"/>
              <a:t>GOES-15 CIMSS Satellite Blog</a:t>
            </a:r>
            <a:endParaRPr lang="en-US" b="1" dirty="0"/>
          </a:p>
        </p:txBody>
      </p:sp>
      <p:sp>
        <p:nvSpPr>
          <p:cNvPr id="5" name="TextBox 4"/>
          <p:cNvSpPr txBox="1"/>
          <p:nvPr/>
        </p:nvSpPr>
        <p:spPr>
          <a:xfrm>
            <a:off x="762000" y="6172200"/>
            <a:ext cx="7812395" cy="523220"/>
          </a:xfrm>
          <a:prstGeom prst="rect">
            <a:avLst/>
          </a:prstGeom>
          <a:noFill/>
        </p:spPr>
        <p:txBody>
          <a:bodyPr wrap="none" rtlCol="0">
            <a:spAutoFit/>
          </a:bodyPr>
          <a:lstStyle/>
          <a:p>
            <a:r>
              <a:rPr lang="en-US" sz="2800" dirty="0" smtClean="0">
                <a:hlinkClick r:id="rId2"/>
              </a:rPr>
              <a:t>http://cimss.ssec.wisc.edu/goes/blog/archives/5005</a:t>
            </a:r>
            <a:endParaRPr lang="en-US" sz="2800" dirty="0" smtClean="0"/>
          </a:p>
        </p:txBody>
      </p:sp>
      <p:sp>
        <p:nvSpPr>
          <p:cNvPr id="6" name="Slide Number Placeholder 5"/>
          <p:cNvSpPr>
            <a:spLocks noGrp="1"/>
          </p:cNvSpPr>
          <p:nvPr>
            <p:ph type="sldNum" sz="quarter" idx="12"/>
          </p:nvPr>
        </p:nvSpPr>
        <p:spPr/>
        <p:txBody>
          <a:bodyPr/>
          <a:lstStyle/>
          <a:p>
            <a:fld id="{FA72B63A-44C3-415B-8523-A8243AB55291}" type="slidenum">
              <a:rPr lang="en-US" smtClean="0"/>
              <a:pPr/>
              <a:t>7</a:t>
            </a:fld>
            <a:endParaRPr lang="en-US" dirty="0"/>
          </a:p>
        </p:txBody>
      </p:sp>
      <p:pic>
        <p:nvPicPr>
          <p:cNvPr id="3074" name="Picture 2" descr="C:\GOES-15_PLT\GOES-15_CIMSS.jpg"/>
          <p:cNvPicPr>
            <a:picLocks noGrp="1" noChangeAspect="1" noChangeArrowheads="1"/>
          </p:cNvPicPr>
          <p:nvPr>
            <p:ph idx="1"/>
          </p:nvPr>
        </p:nvPicPr>
        <p:blipFill>
          <a:blip r:embed="rId3" cstate="print"/>
          <a:srcRect/>
          <a:stretch>
            <a:fillRect/>
          </a:stretch>
        </p:blipFill>
        <p:spPr bwMode="auto">
          <a:xfrm>
            <a:off x="2286000" y="1052898"/>
            <a:ext cx="4648200" cy="511930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001000" cy="609600"/>
          </a:xfrm>
          <a:solidFill>
            <a:schemeClr val="tx2">
              <a:lumMod val="40000"/>
              <a:lumOff val="60000"/>
            </a:schemeClr>
          </a:solidFill>
        </p:spPr>
        <p:txBody>
          <a:bodyPr>
            <a:normAutofit fontScale="90000"/>
          </a:bodyPr>
          <a:lstStyle/>
          <a:p>
            <a:r>
              <a:rPr lang="en-US" b="1" dirty="0" smtClean="0"/>
              <a:t>GOES-15 publicity from NESDIS/STAR</a:t>
            </a:r>
            <a:endParaRPr lang="en-US" b="1" dirty="0"/>
          </a:p>
        </p:txBody>
      </p:sp>
      <p:sp>
        <p:nvSpPr>
          <p:cNvPr id="5" name="TextBox 4"/>
          <p:cNvSpPr txBox="1"/>
          <p:nvPr/>
        </p:nvSpPr>
        <p:spPr>
          <a:xfrm>
            <a:off x="76200" y="6172200"/>
            <a:ext cx="9043117" cy="461665"/>
          </a:xfrm>
          <a:prstGeom prst="rect">
            <a:avLst/>
          </a:prstGeom>
          <a:noFill/>
        </p:spPr>
        <p:txBody>
          <a:bodyPr wrap="none" rtlCol="0">
            <a:spAutoFit/>
          </a:bodyPr>
          <a:lstStyle/>
          <a:p>
            <a:r>
              <a:rPr lang="en-US" sz="2400" dirty="0" smtClean="0">
                <a:hlinkClick r:id="rId2"/>
              </a:rPr>
              <a:t>http://www.star.nesdis.noaa.gov/star/news2010_201004_GOES15.php</a:t>
            </a:r>
            <a:endParaRPr lang="en-US" sz="2400" dirty="0" smtClean="0"/>
          </a:p>
        </p:txBody>
      </p:sp>
      <p:sp>
        <p:nvSpPr>
          <p:cNvPr id="6" name="Slide Number Placeholder 5"/>
          <p:cNvSpPr>
            <a:spLocks noGrp="1"/>
          </p:cNvSpPr>
          <p:nvPr>
            <p:ph type="sldNum" sz="quarter" idx="12"/>
          </p:nvPr>
        </p:nvSpPr>
        <p:spPr/>
        <p:txBody>
          <a:bodyPr/>
          <a:lstStyle/>
          <a:p>
            <a:fld id="{FA72B63A-44C3-415B-8523-A8243AB55291}" type="slidenum">
              <a:rPr lang="en-US" smtClean="0"/>
              <a:pPr/>
              <a:t>8</a:t>
            </a:fld>
            <a:endParaRPr lang="en-US" dirty="0"/>
          </a:p>
        </p:txBody>
      </p:sp>
      <p:pic>
        <p:nvPicPr>
          <p:cNvPr id="4098" name="Picture 2" descr="C:\GOES-15_PLT\NOAA-STAR_GOES-15.jpg"/>
          <p:cNvPicPr>
            <a:picLocks noGrp="1" noChangeAspect="1" noChangeArrowheads="1"/>
          </p:cNvPicPr>
          <p:nvPr>
            <p:ph idx="1"/>
          </p:nvPr>
        </p:nvPicPr>
        <p:blipFill>
          <a:blip r:embed="rId3" cstate="print"/>
          <a:srcRect/>
          <a:stretch>
            <a:fillRect/>
          </a:stretch>
        </p:blipFill>
        <p:spPr bwMode="auto">
          <a:xfrm>
            <a:off x="1832536" y="1084711"/>
            <a:ext cx="5635064" cy="497281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010400" cy="639762"/>
          </a:xfrm>
          <a:solidFill>
            <a:schemeClr val="tx2">
              <a:lumMod val="40000"/>
              <a:lumOff val="60000"/>
            </a:schemeClr>
          </a:solidFill>
        </p:spPr>
        <p:txBody>
          <a:bodyPr>
            <a:normAutofit fontScale="90000"/>
          </a:bodyPr>
          <a:lstStyle/>
          <a:p>
            <a:r>
              <a:rPr lang="en-US" sz="3600" b="1" dirty="0" smtClean="0"/>
              <a:t>GOES-P/15 baseline plan – 2010 June</a:t>
            </a:r>
            <a:endParaRPr lang="en-US" sz="3600" b="1" dirty="0"/>
          </a:p>
        </p:txBody>
      </p:sp>
      <p:sp>
        <p:nvSpPr>
          <p:cNvPr id="4" name="Slide Number Placeholder 3"/>
          <p:cNvSpPr>
            <a:spLocks noGrp="1"/>
          </p:cNvSpPr>
          <p:nvPr>
            <p:ph type="sldNum" sz="quarter" idx="12"/>
          </p:nvPr>
        </p:nvSpPr>
        <p:spPr/>
        <p:txBody>
          <a:bodyPr/>
          <a:lstStyle/>
          <a:p>
            <a:fld id="{FA72B63A-44C3-415B-8523-A8243AB55291}" type="slidenum">
              <a:rPr lang="en-US" smtClean="0"/>
              <a:pPr/>
              <a:t>9</a:t>
            </a:fld>
            <a:endParaRPr lang="en-US" dirty="0"/>
          </a:p>
        </p:txBody>
      </p:sp>
      <p:sp>
        <p:nvSpPr>
          <p:cNvPr id="5" name="Rectangle 4"/>
          <p:cNvSpPr/>
          <p:nvPr/>
        </p:nvSpPr>
        <p:spPr>
          <a:xfrm>
            <a:off x="381000" y="1443841"/>
            <a:ext cx="8458200" cy="3170099"/>
          </a:xfrm>
          <a:prstGeom prst="rect">
            <a:avLst/>
          </a:prstGeom>
        </p:spPr>
        <p:txBody>
          <a:bodyPr wrap="square">
            <a:spAutoFit/>
          </a:bodyPr>
          <a:lstStyle/>
          <a:p>
            <a:pPr algn="ctr"/>
            <a:r>
              <a:rPr lang="en-US" sz="2000" b="1" dirty="0" smtClean="0"/>
              <a:t>Upcoming significant events (subject to revision):</a:t>
            </a:r>
            <a:endParaRPr lang="en-US" sz="2000" dirty="0" smtClean="0"/>
          </a:p>
          <a:p>
            <a:r>
              <a:rPr lang="en-US" sz="2000" b="1" dirty="0" smtClean="0"/>
              <a:t> </a:t>
            </a:r>
            <a:endParaRPr lang="en-US" sz="2000" dirty="0" smtClean="0"/>
          </a:p>
          <a:p>
            <a:r>
              <a:rPr lang="en-US" sz="2000" dirty="0" smtClean="0"/>
              <a:t>2010-06-30    Stray Light Correction Algorithm ITT Technical Review with NOAA</a:t>
            </a:r>
          </a:p>
          <a:p>
            <a:r>
              <a:rPr lang="en-US" sz="2000" dirty="0" smtClean="0"/>
              <a:t>2010-07-14    GOES-15 yaw flip #2 to upright</a:t>
            </a:r>
          </a:p>
          <a:p>
            <a:r>
              <a:rPr lang="en-US" sz="2000" dirty="0" smtClean="0"/>
              <a:t>2010-07-28    GOES-15 NSSK #2</a:t>
            </a:r>
          </a:p>
          <a:p>
            <a:r>
              <a:rPr lang="en-US" sz="2000" dirty="0" smtClean="0"/>
              <a:t>2010-08-01    GOES-15 thruster flushing</a:t>
            </a:r>
          </a:p>
          <a:p>
            <a:r>
              <a:rPr lang="en-US" sz="2000" dirty="0" smtClean="0"/>
              <a:t>2010-08-11    </a:t>
            </a:r>
            <a:r>
              <a:rPr lang="en-US" sz="2000" b="1" dirty="0" smtClean="0"/>
              <a:t>GOES-15 Science Testing Starts for 5 weeks </a:t>
            </a:r>
          </a:p>
          <a:p>
            <a:r>
              <a:rPr lang="en-US" sz="2000" dirty="0" smtClean="0"/>
              <a:t>2010-08-25    GOES-P Operational Acceptance Review and Final MSR</a:t>
            </a:r>
          </a:p>
          <a:p>
            <a:r>
              <a:rPr lang="en-US" sz="2000" dirty="0" smtClean="0"/>
              <a:t>2010-09-15    Stray Light Correction Algorithm Preliminary Design Review by ITT </a:t>
            </a:r>
          </a:p>
          <a:p>
            <a:endParaRPr lang="en-US" sz="20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TotalTime>
  <Words>1131</Words>
  <Application>Microsoft Office PowerPoint</Application>
  <PresentationFormat>On-screen Show (4:3)</PresentationFormat>
  <Paragraphs>186</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GOES-15 Science Test: Starting 11 August 2010</vt:lpstr>
      <vt:lpstr>Last couple tests: GOES-13 and 14 Science Tests December 2006 and December 2009, respectively</vt:lpstr>
      <vt:lpstr>Previous GOES Science Tests</vt:lpstr>
      <vt:lpstr>GOES Science Test Goals</vt:lpstr>
      <vt:lpstr>GOES-15 NOAA/Science Test website</vt:lpstr>
      <vt:lpstr>GOES-15 RAMSDIS Online</vt:lpstr>
      <vt:lpstr>GOES-15 CIMSS Satellite Blog</vt:lpstr>
      <vt:lpstr>GOES-15 publicity from NESDIS/STAR</vt:lpstr>
      <vt:lpstr>GOES-P/15 baseline plan – 2010 June</vt:lpstr>
      <vt:lpstr>First GOES-15 Visible Image 1730 UTC – 6 April 2010</vt:lpstr>
      <vt:lpstr>First GOES-15 IR Images 1730 UTC – 26 April 2010</vt:lpstr>
      <vt:lpstr>First GOES-15 Solar X-ray Image 1427 UTC – 4 August 2010 (Just in!)</vt:lpstr>
      <vt:lpstr>GOES-15 Science Test: 11 August – 15 September 2010</vt:lpstr>
      <vt:lpstr>GOES-P/15 Test Schedules</vt:lpstr>
      <vt:lpstr>30-minute Limb Sounding (for noise/striping)</vt:lpstr>
      <vt:lpstr>5-minute CONUS Imager (ABI-like product generation)</vt:lpstr>
      <vt:lpstr>30-minute CONUS Sounding (product generation)</vt:lpstr>
      <vt:lpstr>Imager rapid-scan (lightning/radar)</vt:lpstr>
      <vt:lpstr>5-minute CONUS-size hurricane sector over Atlantic Ocean</vt:lpstr>
      <vt:lpstr>GOES-15 Coordination/Timing</vt:lpstr>
      <vt:lpstr>Participating Sites</vt:lpstr>
      <vt:lpstr>GOES-15 Science Test Preliminary Results</vt:lpstr>
      <vt:lpstr>GOES-15 Science Test</vt:lpstr>
    </vt:vector>
  </TitlesOfParts>
  <Company>CIRA/RAMMB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 Hillger</dc:creator>
  <cp:lastModifiedBy>hillger</cp:lastModifiedBy>
  <cp:revision>90</cp:revision>
  <dcterms:created xsi:type="dcterms:W3CDTF">2009-10-23T14:54:08Z</dcterms:created>
  <dcterms:modified xsi:type="dcterms:W3CDTF">2010-08-11T14:03:14Z</dcterms:modified>
</cp:coreProperties>
</file>