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sldIdLst>
    <p:sldId id="256" r:id="rId2"/>
    <p:sldId id="257" r:id="rId3"/>
    <p:sldId id="264" r:id="rId4"/>
    <p:sldId id="266" r:id="rId5"/>
    <p:sldId id="267" r:id="rId6"/>
    <p:sldId id="297" r:id="rId7"/>
    <p:sldId id="296" r:id="rId8"/>
    <p:sldId id="269" r:id="rId9"/>
    <p:sldId id="294" r:id="rId10"/>
    <p:sldId id="295" r:id="rId11"/>
    <p:sldId id="268" r:id="rId12"/>
    <p:sldId id="281" r:id="rId13"/>
    <p:sldId id="274" r:id="rId14"/>
    <p:sldId id="270" r:id="rId15"/>
    <p:sldId id="271" r:id="rId16"/>
    <p:sldId id="272" r:id="rId17"/>
    <p:sldId id="304" r:id="rId18"/>
    <p:sldId id="303" r:id="rId19"/>
    <p:sldId id="265" r:id="rId20"/>
    <p:sldId id="300" r:id="rId21"/>
    <p:sldId id="277" r:id="rId22"/>
    <p:sldId id="280" r:id="rId23"/>
    <p:sldId id="276" r:id="rId24"/>
    <p:sldId id="301" r:id="rId25"/>
    <p:sldId id="286" r:id="rId26"/>
    <p:sldId id="292" r:id="rId27"/>
    <p:sldId id="290" r:id="rId28"/>
    <p:sldId id="291" r:id="rId29"/>
    <p:sldId id="302" r:id="rId30"/>
    <p:sldId id="293" r:id="rId31"/>
    <p:sldId id="282" r:id="rId32"/>
    <p:sldId id="284" r:id="rId33"/>
    <p:sldId id="275" r:id="rId34"/>
    <p:sldId id="29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780" y="-22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Book2"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3635241540753354"/>
          <c:y val="2.0392714068636159E-2"/>
          <c:w val="0.75764157858646453"/>
          <c:h val="0.85435794209934279"/>
        </c:manualLayout>
      </c:layout>
      <c:barChart>
        <c:barDir val="col"/>
        <c:grouping val="clustered"/>
        <c:ser>
          <c:idx val="0"/>
          <c:order val="0"/>
          <c:tx>
            <c:v>Warning Area Reduction</c:v>
          </c:tx>
          <c:cat>
            <c:strRef>
              <c:f>Sheet1!$A$1:$A$2</c:f>
              <c:strCache>
                <c:ptCount val="2"/>
                <c:pt idx="0">
                  <c:v>20% reduction</c:v>
                </c:pt>
                <c:pt idx="1">
                  <c:v>50% reduction</c:v>
                </c:pt>
              </c:strCache>
            </c:strRef>
          </c:cat>
          <c:val>
            <c:numRef>
              <c:f>Sheet1!$B$1:$B$2</c:f>
              <c:numCache>
                <c:formatCode>General</c:formatCode>
                <c:ptCount val="2"/>
                <c:pt idx="0">
                  <c:v>29</c:v>
                </c:pt>
                <c:pt idx="1">
                  <c:v>91</c:v>
                </c:pt>
              </c:numCache>
            </c:numRef>
          </c:val>
        </c:ser>
        <c:ser>
          <c:idx val="1"/>
          <c:order val="1"/>
          <c:tx>
            <c:v>Savings per Landfall</c:v>
          </c:tx>
          <c:val>
            <c:numRef>
              <c:f>Sheet1!$C$1:$C$2</c:f>
              <c:numCache>
                <c:formatCode>General</c:formatCode>
                <c:ptCount val="2"/>
                <c:pt idx="0">
                  <c:v>17.399999999999999</c:v>
                </c:pt>
                <c:pt idx="1">
                  <c:v>54.6</c:v>
                </c:pt>
              </c:numCache>
            </c:numRef>
          </c:val>
        </c:ser>
        <c:axId val="91823488"/>
        <c:axId val="52638848"/>
      </c:barChart>
      <c:catAx>
        <c:axId val="91823488"/>
        <c:scaling>
          <c:orientation val="minMax"/>
        </c:scaling>
        <c:axPos val="b"/>
        <c:tickLblPos val="nextTo"/>
        <c:txPr>
          <a:bodyPr/>
          <a:lstStyle/>
          <a:p>
            <a:pPr>
              <a:defRPr sz="1200" b="1"/>
            </a:pPr>
            <a:endParaRPr lang="en-US"/>
          </a:p>
        </c:txPr>
        <c:crossAx val="52638848"/>
        <c:crosses val="autoZero"/>
        <c:auto val="1"/>
        <c:lblAlgn val="ctr"/>
        <c:lblOffset val="100"/>
      </c:catAx>
      <c:valAx>
        <c:axId val="52638848"/>
        <c:scaling>
          <c:orientation val="minMax"/>
        </c:scaling>
        <c:axPos val="l"/>
        <c:majorGridlines/>
        <c:title>
          <c:tx>
            <c:rich>
              <a:bodyPr rot="-5400000" vert="horz"/>
              <a:lstStyle/>
              <a:p>
                <a:pPr>
                  <a:defRPr sz="1100" baseline="0">
                    <a:solidFill>
                      <a:schemeClr val="tx1"/>
                    </a:solidFill>
                  </a:defRPr>
                </a:pPr>
                <a:r>
                  <a:rPr lang="en-US" sz="1100" baseline="0">
                    <a:solidFill>
                      <a:schemeClr val="tx1"/>
                    </a:solidFill>
                  </a:rPr>
                  <a:t>Coastline Distance (mi) or Cost Savings (Million $)</a:t>
                </a:r>
              </a:p>
            </c:rich>
          </c:tx>
          <c:layout/>
        </c:title>
        <c:numFmt formatCode="General" sourceLinked="1"/>
        <c:tickLblPos val="nextTo"/>
        <c:crossAx val="91823488"/>
        <c:crosses val="autoZero"/>
        <c:crossBetween val="between"/>
      </c:valAx>
    </c:plotArea>
    <c:legend>
      <c:legendPos val="r"/>
      <c:layout>
        <c:manualLayout>
          <c:xMode val="edge"/>
          <c:yMode val="edge"/>
          <c:x val="0.26660802534818284"/>
          <c:y val="0.12183503377867283"/>
          <c:w val="0.38504362630346994"/>
          <c:h val="0.13811747215808551"/>
        </c:manualLayout>
      </c:layout>
      <c:txPr>
        <a:bodyPr/>
        <a:lstStyle/>
        <a:p>
          <a:pPr>
            <a:defRPr sz="1100"/>
          </a:pPr>
          <a:endParaRPr lang="en-US"/>
        </a:p>
      </c:txPr>
    </c:legend>
    <c:plotVisOnly val="1"/>
  </c:chart>
  <c:spPr>
    <a:solidFill>
      <a:srgbClr val="1F497D">
        <a:lumMod val="20000"/>
        <a:lumOff val="80000"/>
      </a:srgbClr>
    </a:solidFill>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plotArea>
      <c:layout>
        <c:manualLayout>
          <c:layoutTarget val="inner"/>
          <c:xMode val="edge"/>
          <c:yMode val="edge"/>
          <c:x val="0.20587318690426853"/>
          <c:y val="0.15202154276170024"/>
          <c:w val="0.76839581894368769"/>
          <c:h val="0.60497992296417791"/>
        </c:manualLayout>
      </c:layout>
      <c:barChart>
        <c:barDir val="col"/>
        <c:grouping val="clustered"/>
        <c:ser>
          <c:idx val="0"/>
          <c:order val="0"/>
          <c:tx>
            <c:v>Atlantic</c:v>
          </c:tx>
          <c:cat>
            <c:numRef>
              <c:f>Sheet1!$A$3:$A$10</c:f>
              <c:numCache>
                <c:formatCode>General</c:formatCode>
                <c:ptCount val="8"/>
                <c:pt idx="0">
                  <c:v>6</c:v>
                </c:pt>
                <c:pt idx="1">
                  <c:v>12</c:v>
                </c:pt>
                <c:pt idx="2">
                  <c:v>24</c:v>
                </c:pt>
                <c:pt idx="3">
                  <c:v>36</c:v>
                </c:pt>
                <c:pt idx="4">
                  <c:v>48</c:v>
                </c:pt>
                <c:pt idx="5">
                  <c:v>72</c:v>
                </c:pt>
                <c:pt idx="6">
                  <c:v>96</c:v>
                </c:pt>
                <c:pt idx="7">
                  <c:v>120</c:v>
                </c:pt>
              </c:numCache>
            </c:numRef>
          </c:cat>
          <c:val>
            <c:numRef>
              <c:f>Sheet1!$F$3:$F$10</c:f>
              <c:numCache>
                <c:formatCode>General</c:formatCode>
                <c:ptCount val="8"/>
                <c:pt idx="0">
                  <c:v>2.8000000000000007</c:v>
                </c:pt>
                <c:pt idx="1">
                  <c:v>3.5</c:v>
                </c:pt>
                <c:pt idx="2">
                  <c:v>2.8999999999999977</c:v>
                </c:pt>
                <c:pt idx="3">
                  <c:v>3</c:v>
                </c:pt>
                <c:pt idx="4">
                  <c:v>2.1000000000000014</c:v>
                </c:pt>
                <c:pt idx="5">
                  <c:v>1</c:v>
                </c:pt>
                <c:pt idx="6">
                  <c:v>0.10000000000000853</c:v>
                </c:pt>
                <c:pt idx="7">
                  <c:v>0</c:v>
                </c:pt>
              </c:numCache>
            </c:numRef>
          </c:val>
        </c:ser>
        <c:ser>
          <c:idx val="1"/>
          <c:order val="1"/>
          <c:tx>
            <c:v>East Pacific</c:v>
          </c:tx>
          <c:val>
            <c:numRef>
              <c:f>Sheet1!$F$13:$F$20</c:f>
              <c:numCache>
                <c:formatCode>General</c:formatCode>
                <c:ptCount val="8"/>
                <c:pt idx="0">
                  <c:v>1</c:v>
                </c:pt>
                <c:pt idx="1">
                  <c:v>1.1000000000000021</c:v>
                </c:pt>
                <c:pt idx="2">
                  <c:v>1.2000000000000028</c:v>
                </c:pt>
                <c:pt idx="3">
                  <c:v>1.3000000000000043</c:v>
                </c:pt>
                <c:pt idx="4">
                  <c:v>0.7999999999999976</c:v>
                </c:pt>
                <c:pt idx="5">
                  <c:v>0</c:v>
                </c:pt>
                <c:pt idx="6">
                  <c:v>0</c:v>
                </c:pt>
                <c:pt idx="7">
                  <c:v>0</c:v>
                </c:pt>
              </c:numCache>
            </c:numRef>
          </c:val>
        </c:ser>
        <c:axId val="95487488"/>
        <c:axId val="95489024"/>
      </c:barChart>
      <c:catAx>
        <c:axId val="95487488"/>
        <c:scaling>
          <c:orientation val="minMax"/>
        </c:scaling>
        <c:axPos val="b"/>
        <c:numFmt formatCode="General" sourceLinked="1"/>
        <c:tickLblPos val="nextTo"/>
        <c:spPr>
          <a:ln>
            <a:solidFill>
              <a:srgbClr val="4F81BD"/>
            </a:solidFill>
          </a:ln>
        </c:spPr>
        <c:crossAx val="95489024"/>
        <c:crosses val="autoZero"/>
        <c:auto val="1"/>
        <c:lblAlgn val="ctr"/>
        <c:lblOffset val="100"/>
      </c:catAx>
      <c:valAx>
        <c:axId val="95489024"/>
        <c:scaling>
          <c:orientation val="minMax"/>
        </c:scaling>
        <c:axPos val="l"/>
        <c:majorGridlines>
          <c:spPr>
            <a:ln>
              <a:solidFill>
                <a:srgbClr val="4F81BD"/>
              </a:solidFill>
            </a:ln>
          </c:spPr>
        </c:majorGridlines>
        <c:numFmt formatCode="General" sourceLinked="1"/>
        <c:tickLblPos val="nextTo"/>
        <c:spPr>
          <a:ln>
            <a:solidFill>
              <a:srgbClr val="4F81BD"/>
            </a:solidFill>
          </a:ln>
        </c:spPr>
        <c:crossAx val="95487488"/>
        <c:crosses val="autoZero"/>
        <c:crossBetween val="between"/>
      </c:valAx>
      <c:spPr>
        <a:ln>
          <a:solidFill>
            <a:srgbClr val="4F81BD"/>
          </a:solidFill>
        </a:ln>
      </c:spPr>
    </c:plotArea>
    <c:legend>
      <c:legendPos val="t"/>
      <c:layout/>
    </c:legend>
    <c:plotVisOnly val="1"/>
  </c:chart>
  <c:spPr>
    <a:solidFill>
      <a:srgbClr val="CCECFF"/>
    </a:solidFill>
  </c:spPr>
  <c:txPr>
    <a:bodyPr/>
    <a:lstStyle/>
    <a:p>
      <a:pPr>
        <a:defRPr sz="1600" baseline="0">
          <a:solidFill>
            <a:schemeClr val="bg1"/>
          </a:solidFill>
          <a:latin typeface="Arial" pitchFamily="34" charset="0"/>
          <a:cs typeface="Arial" pitchFamily="34" charset="0"/>
        </a:defRPr>
      </a:pPr>
      <a:endParaRPr lang="en-US"/>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0.40877</cdr:x>
      <cdr:y>0.8987</cdr:y>
    </cdr:from>
    <cdr:to>
      <cdr:x>0.57719</cdr:x>
      <cdr:y>0.96364</cdr:y>
    </cdr:to>
    <cdr:sp macro="" textlink="">
      <cdr:nvSpPr>
        <cdr:cNvPr id="2" name="TextBox 1"/>
        <cdr:cNvSpPr txBox="1"/>
      </cdr:nvSpPr>
      <cdr:spPr>
        <a:xfrm xmlns:a="http://schemas.openxmlformats.org/drawingml/2006/main">
          <a:off x="2219325" y="3295651"/>
          <a:ext cx="914400" cy="2381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latin typeface="Arial" pitchFamily="34" charset="0"/>
              <a:cs typeface="Arial" pitchFamily="34" charset="0"/>
            </a:rPr>
            <a:t>Forecast Hour</a:t>
          </a:r>
        </a:p>
      </cdr:txBody>
    </cdr:sp>
  </cdr:relSizeAnchor>
  <cdr:relSizeAnchor xmlns:cdr="http://schemas.openxmlformats.org/drawingml/2006/chartDrawing">
    <cdr:from>
      <cdr:x>0.05789</cdr:x>
      <cdr:y>0.47013</cdr:y>
    </cdr:from>
    <cdr:to>
      <cdr:x>0.22632</cdr:x>
      <cdr:y>0.71948</cdr:y>
    </cdr:to>
    <cdr:sp macro="" textlink="">
      <cdr:nvSpPr>
        <cdr:cNvPr id="3" name="TextBox 2"/>
        <cdr:cNvSpPr txBox="1"/>
      </cdr:nvSpPr>
      <cdr:spPr>
        <a:xfrm xmlns:a="http://schemas.openxmlformats.org/drawingml/2006/main" rot="16200000">
          <a:off x="314325" y="17240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latin typeface="Arial" pitchFamily="34" charset="0"/>
              <a:cs typeface="Arial" pitchFamily="34" charset="0"/>
            </a:rPr>
            <a:t>Percent Improvement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665DCA-785B-4145-BC0A-5B3C0EEF2126}" type="datetimeFigureOut">
              <a:rPr lang="en-US" smtClean="0"/>
              <a:pPr/>
              <a:t>8/11/2010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9700B2-91F8-4C86-A1BF-8EF71F991AC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Loop of 10 MSG-based ABI channels.  The scene shows a period of intensification associated with Hurricane Ike late on 3 September 2008.</a:t>
            </a:r>
          </a:p>
          <a:p>
            <a:endParaRPr lang="en-US" dirty="0" smtClean="0"/>
          </a:p>
          <a:p>
            <a:r>
              <a:rPr lang="en-US" dirty="0" smtClean="0"/>
              <a:t>We have 11 cases with similar proxy data available (2006-2009)</a:t>
            </a:r>
            <a:endParaRPr lang="en-US" dirty="0"/>
          </a:p>
        </p:txBody>
      </p:sp>
      <p:sp>
        <p:nvSpPr>
          <p:cNvPr id="4" name="Slide Number Placeholder 3"/>
          <p:cNvSpPr>
            <a:spLocks noGrp="1"/>
          </p:cNvSpPr>
          <p:nvPr>
            <p:ph type="sldNum" sz="quarter" idx="10"/>
          </p:nvPr>
        </p:nvSpPr>
        <p:spPr/>
        <p:txBody>
          <a:bodyPr/>
          <a:lstStyle/>
          <a:p>
            <a:fld id="{F827E849-F866-4AEA-BEE4-6BD743F27F89}"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 of the ABI-based AIR MASS product again</a:t>
            </a:r>
            <a:r>
              <a:rPr lang="en-US" baseline="0" dirty="0" smtClean="0"/>
              <a:t> patterned after similar products available from MSG.  The green areas are tropical air masses characterized by low ozone levels,  the red colors are associated with dryer regions and the blue colors indicate the temperature associated with the air.</a:t>
            </a:r>
          </a:p>
          <a:p>
            <a:endParaRPr lang="en-US" baseline="0" dirty="0" smtClean="0"/>
          </a:p>
          <a:p>
            <a:r>
              <a:rPr lang="en-US" baseline="0" dirty="0" smtClean="0"/>
              <a:t>This ABI – based product is created by</a:t>
            </a:r>
          </a:p>
          <a:p>
            <a:r>
              <a:rPr lang="en-US" baseline="0" dirty="0" smtClean="0"/>
              <a:t>Red – shows the difference between Channel 8 (6.2um) and Channel 10 (7.3um) scaled from -29C to -4C</a:t>
            </a:r>
          </a:p>
          <a:p>
            <a:r>
              <a:rPr lang="en-US" baseline="0" dirty="0" smtClean="0"/>
              <a:t>Green – shows the difference between channel 11 (9.7um) and channel 15 (12.2um)</a:t>
            </a:r>
          </a:p>
          <a:p>
            <a:r>
              <a:rPr lang="en-US" baseline="0" dirty="0" smtClean="0"/>
              <a:t>Blue – is the channel 8 scaled from 243 K to 208 K</a:t>
            </a:r>
          </a:p>
          <a:p>
            <a:endParaRPr lang="en-US" baseline="0" dirty="0" smtClean="0"/>
          </a:p>
          <a:p>
            <a:r>
              <a:rPr lang="en-US" baseline="0" dirty="0" smtClean="0"/>
              <a:t>Hourly lightning from WWLLN is show in red. </a:t>
            </a:r>
            <a:endParaRPr lang="en-US" dirty="0"/>
          </a:p>
        </p:txBody>
      </p:sp>
      <p:sp>
        <p:nvSpPr>
          <p:cNvPr id="4" name="Slide Number Placeholder 3"/>
          <p:cNvSpPr>
            <a:spLocks noGrp="1"/>
          </p:cNvSpPr>
          <p:nvPr>
            <p:ph type="sldNum" sz="quarter" idx="10"/>
          </p:nvPr>
        </p:nvSpPr>
        <p:spPr/>
        <p:txBody>
          <a:bodyPr/>
          <a:lstStyle/>
          <a:p>
            <a:fld id="{F827E849-F866-4AEA-BEE4-6BD743F27F89}"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C02A9E9-9689-4FBB-948C-AE19A69AEADB}" type="slidenum">
              <a:rPr lang="en-US">
                <a:solidFill>
                  <a:srgbClr val="000000"/>
                </a:solidFill>
              </a:rPr>
              <a:pPr/>
              <a:t>17</a:t>
            </a:fld>
            <a:endParaRPr lang="en-US" dirty="0">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4C02A9E9-9689-4FBB-948C-AE19A69AEADB}" type="slidenum">
              <a:rPr lang="en-US">
                <a:solidFill>
                  <a:srgbClr val="000000"/>
                </a:solidFill>
              </a:rPr>
              <a:pPr/>
              <a:t>18</a:t>
            </a:fld>
            <a:endParaRPr lang="en-US" dirty="0">
              <a:solidFill>
                <a:srgbClr val="000000"/>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8D1CB3B0-3FE9-4562-AF0E-CBA7B8D76138}" type="slidenum">
              <a:rPr lang="en-US">
                <a:solidFill>
                  <a:srgbClr val="000000"/>
                </a:solidFill>
              </a:rPr>
              <a:pPr/>
              <a:t>29</a:t>
            </a:fld>
            <a:endParaRPr lang="en-US" dirty="0">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3C6038-F910-401F-B6A8-2C728D137093}"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D04FFB-0DEA-4151-B1CC-6EF2776245AF}"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29700" name="Slide Number Placeholder 3"/>
          <p:cNvSpPr>
            <a:spLocks noGrp="1"/>
          </p:cNvSpPr>
          <p:nvPr>
            <p:ph type="sldNum" sz="quarter" idx="5"/>
          </p:nvPr>
        </p:nvSpPr>
        <p:spPr>
          <a:noFill/>
        </p:spPr>
        <p:txBody>
          <a:bodyPr/>
          <a:lstStyle/>
          <a:p>
            <a:fld id="{36B8F7B8-E46F-4DA1-9638-4AB2769B1D5E}" type="slidenum">
              <a:rPr lang="en-US"/>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1D04FFB-0DEA-4151-B1CC-6EF2776245AF}"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9700B2-91F8-4C86-A1BF-8EF71F991AC1}"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a:t>
            </a:fld>
            <a:endParaRPr lang="en-US"/>
          </a:p>
        </p:txBody>
      </p:sp>
      <p:pic>
        <p:nvPicPr>
          <p:cNvPr id="11" name="Picture 10" descr="rammb_text_logo.jpg"/>
          <p:cNvPicPr>
            <a:picLocks noChangeAspect="1"/>
          </p:cNvPicPr>
          <p:nvPr userDrawn="1"/>
        </p:nvPicPr>
        <p:blipFill>
          <a:blip r:embed="rId2" cstate="print"/>
          <a:stretch>
            <a:fillRect/>
          </a:stretch>
        </p:blipFill>
        <p:spPr>
          <a:xfrm>
            <a:off x="0" y="6153912"/>
            <a:ext cx="1478585" cy="704088"/>
          </a:xfrm>
          <a:prstGeom prst="rect">
            <a:avLst/>
          </a:prstGeom>
        </p:spPr>
      </p:pic>
      <p:pic>
        <p:nvPicPr>
          <p:cNvPr id="12" name="Picture 11" descr="nesdis_banner.gif"/>
          <p:cNvPicPr>
            <a:picLocks noChangeAspect="1"/>
          </p:cNvPicPr>
          <p:nvPr userDrawn="1"/>
        </p:nvPicPr>
        <p:blipFill>
          <a:blip r:embed="rId3" cstate="print"/>
          <a:stretch>
            <a:fillRect/>
          </a:stretch>
        </p:blipFill>
        <p:spPr>
          <a:xfrm>
            <a:off x="1447800" y="6153912"/>
            <a:ext cx="6195968" cy="704088"/>
          </a:xfrm>
          <a:prstGeom prst="rect">
            <a:avLst/>
          </a:prstGeom>
        </p:spPr>
      </p:pic>
      <p:pic>
        <p:nvPicPr>
          <p:cNvPr id="10" name="Picture 9" descr="cira_text_logo.jpg"/>
          <p:cNvPicPr>
            <a:picLocks noChangeAspect="1"/>
          </p:cNvPicPr>
          <p:nvPr userDrawn="1"/>
        </p:nvPicPr>
        <p:blipFill>
          <a:blip r:embed="rId4" cstate="print"/>
          <a:stretch>
            <a:fillRect/>
          </a:stretch>
        </p:blipFill>
        <p:spPr>
          <a:xfrm>
            <a:off x="7454189" y="6153912"/>
            <a:ext cx="1689811" cy="7040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a:t>
            </a:fld>
            <a:endParaRPr lang="en-US"/>
          </a:p>
        </p:txBody>
      </p:sp>
      <p:pic>
        <p:nvPicPr>
          <p:cNvPr id="7" name="Picture 6" descr="rammb_text_logo.jpg"/>
          <p:cNvPicPr>
            <a:picLocks noChangeAspect="1"/>
          </p:cNvPicPr>
          <p:nvPr userDrawn="1"/>
        </p:nvPicPr>
        <p:blipFill>
          <a:blip r:embed="rId2" cstate="print"/>
          <a:stretch>
            <a:fillRect/>
          </a:stretch>
        </p:blipFill>
        <p:spPr>
          <a:xfrm>
            <a:off x="0" y="6153912"/>
            <a:ext cx="1478585" cy="704088"/>
          </a:xfrm>
          <a:prstGeom prst="rect">
            <a:avLst/>
          </a:prstGeom>
        </p:spPr>
      </p:pic>
      <p:pic>
        <p:nvPicPr>
          <p:cNvPr id="8" name="Picture 7" descr="nesdis_banner.gif"/>
          <p:cNvPicPr>
            <a:picLocks noChangeAspect="1"/>
          </p:cNvPicPr>
          <p:nvPr userDrawn="1"/>
        </p:nvPicPr>
        <p:blipFill>
          <a:blip r:embed="rId3" cstate="print"/>
          <a:stretch>
            <a:fillRect/>
          </a:stretch>
        </p:blipFill>
        <p:spPr>
          <a:xfrm>
            <a:off x="1447800" y="6153912"/>
            <a:ext cx="6195968" cy="704088"/>
          </a:xfrm>
          <a:prstGeom prst="rect">
            <a:avLst/>
          </a:prstGeom>
        </p:spPr>
      </p:pic>
      <p:pic>
        <p:nvPicPr>
          <p:cNvPr id="9" name="Picture 8" descr="cira_text_logo.jpg"/>
          <p:cNvPicPr>
            <a:picLocks noChangeAspect="1"/>
          </p:cNvPicPr>
          <p:nvPr userDrawn="1"/>
        </p:nvPicPr>
        <p:blipFill>
          <a:blip r:embed="rId4" cstate="print"/>
          <a:stretch>
            <a:fillRect/>
          </a:stretch>
        </p:blipFill>
        <p:spPr>
          <a:xfrm>
            <a:off x="7454189" y="6153912"/>
            <a:ext cx="1689811" cy="7040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 August 2010</a:t>
            </a:r>
            <a:endParaRPr lang="en-US"/>
          </a:p>
        </p:txBody>
      </p:sp>
      <p:sp>
        <p:nvSpPr>
          <p:cNvPr id="6" name="Footer Placeholder 5"/>
          <p:cNvSpPr>
            <a:spLocks noGrp="1"/>
          </p:cNvSpPr>
          <p:nvPr>
            <p:ph type="ftr" sz="quarter" idx="11"/>
          </p:nvPr>
        </p:nvSpPr>
        <p:spPr/>
        <p:txBody>
          <a:bodyPr/>
          <a:lstStyle/>
          <a:p>
            <a:r>
              <a:rPr lang="en-US" smtClean="0"/>
              <a:t>CoRP Symposium, Ft Collins, CO</a:t>
            </a:r>
            <a:endParaRPr lang="en-US"/>
          </a:p>
        </p:txBody>
      </p:sp>
      <p:sp>
        <p:nvSpPr>
          <p:cNvPr id="7" name="Slide Number Placeholder 6"/>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
        <p:nvSpPr>
          <p:cNvPr id="9" name="Slide Number Placeholder 8"/>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 August 2010</a:t>
            </a:r>
            <a:endParaRPr lang="en-US"/>
          </a:p>
        </p:txBody>
      </p:sp>
      <p:sp>
        <p:nvSpPr>
          <p:cNvPr id="4" name="Footer Placeholder 3"/>
          <p:cNvSpPr>
            <a:spLocks noGrp="1"/>
          </p:cNvSpPr>
          <p:nvPr>
            <p:ph type="ftr" sz="quarter" idx="11"/>
          </p:nvPr>
        </p:nvSpPr>
        <p:spPr/>
        <p:txBody>
          <a:bodyPr/>
          <a:lstStyle/>
          <a:p>
            <a:r>
              <a:rPr lang="en-US" smtClean="0"/>
              <a:t>CoRP Symposium, Ft Collins, CO</a:t>
            </a:r>
            <a:endParaRPr lang="en-US"/>
          </a:p>
        </p:txBody>
      </p:sp>
      <p:sp>
        <p:nvSpPr>
          <p:cNvPr id="5" name="Slide Number Placeholder 4"/>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 August 2010</a:t>
            </a:r>
            <a:endParaRPr lang="en-US"/>
          </a:p>
        </p:txBody>
      </p:sp>
      <p:sp>
        <p:nvSpPr>
          <p:cNvPr id="3" name="Footer Placeholder 2"/>
          <p:cNvSpPr>
            <a:spLocks noGrp="1"/>
          </p:cNvSpPr>
          <p:nvPr>
            <p:ph type="ftr" sz="quarter" idx="11"/>
          </p:nvPr>
        </p:nvSpPr>
        <p:spPr/>
        <p:txBody>
          <a:bodyPr/>
          <a:lstStyle/>
          <a:p>
            <a:r>
              <a:rPr lang="en-US" smtClean="0"/>
              <a:t>CoRP Symposium, Ft Collins, CO</a:t>
            </a:r>
            <a:endParaRPr lang="en-US"/>
          </a:p>
        </p:txBody>
      </p:sp>
      <p:sp>
        <p:nvSpPr>
          <p:cNvPr id="4" name="Slide Number Placeholder 3"/>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 August 2010</a:t>
            </a:r>
            <a:endParaRPr lang="en-US"/>
          </a:p>
        </p:txBody>
      </p:sp>
      <p:sp>
        <p:nvSpPr>
          <p:cNvPr id="6" name="Footer Placeholder 5"/>
          <p:cNvSpPr>
            <a:spLocks noGrp="1"/>
          </p:cNvSpPr>
          <p:nvPr>
            <p:ph type="ftr" sz="quarter" idx="11"/>
          </p:nvPr>
        </p:nvSpPr>
        <p:spPr/>
        <p:txBody>
          <a:bodyPr/>
          <a:lstStyle/>
          <a:p>
            <a:r>
              <a:rPr lang="en-US" smtClean="0"/>
              <a:t>CoRP Symposium, Ft Collins, CO</a:t>
            </a:r>
            <a:endParaRPr lang="en-US"/>
          </a:p>
        </p:txBody>
      </p:sp>
      <p:sp>
        <p:nvSpPr>
          <p:cNvPr id="7" name="Slide Number Placeholder 6"/>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 August 2010</a:t>
            </a:r>
            <a:endParaRPr lang="en-US"/>
          </a:p>
        </p:txBody>
      </p:sp>
      <p:sp>
        <p:nvSpPr>
          <p:cNvPr id="6" name="Footer Placeholder 5"/>
          <p:cNvSpPr>
            <a:spLocks noGrp="1"/>
          </p:cNvSpPr>
          <p:nvPr>
            <p:ph type="ftr" sz="quarter" idx="11"/>
          </p:nvPr>
        </p:nvSpPr>
        <p:spPr/>
        <p:txBody>
          <a:bodyPr/>
          <a:lstStyle/>
          <a:p>
            <a:r>
              <a:rPr lang="en-US" smtClean="0"/>
              <a:t>CoRP Symposium, Ft Collins, CO</a:t>
            </a:r>
            <a:endParaRPr lang="en-US"/>
          </a:p>
        </p:txBody>
      </p:sp>
      <p:sp>
        <p:nvSpPr>
          <p:cNvPr id="7" name="Slide Number Placeholder 6"/>
          <p:cNvSpPr>
            <a:spLocks noGrp="1"/>
          </p:cNvSpPr>
          <p:nvPr>
            <p:ph type="sldNum" sz="quarter" idx="12"/>
          </p:nvPr>
        </p:nvSpPr>
        <p:spPr/>
        <p:txBody>
          <a:bodyPr/>
          <a:lstStyle/>
          <a:p>
            <a:fld id="{5D1E4C0E-E21C-416D-A438-632F217804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 August 2010</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CoRP Symposium, Ft Collins, CO</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4C0E-E21C-416D-A438-632F2178048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1470025"/>
          </a:xfrm>
        </p:spPr>
        <p:txBody>
          <a:bodyPr>
            <a:normAutofit/>
          </a:bodyPr>
          <a:lstStyle/>
          <a:p>
            <a:r>
              <a:rPr lang="en-US" dirty="0" smtClean="0"/>
              <a:t>Overview of Tropical Cyclone Research and Development at CIRA/RAMMB </a:t>
            </a:r>
            <a:endParaRPr lang="en-US" dirty="0"/>
          </a:p>
        </p:txBody>
      </p:sp>
      <p:sp>
        <p:nvSpPr>
          <p:cNvPr id="3" name="Subtitle 2"/>
          <p:cNvSpPr>
            <a:spLocks noGrp="1"/>
          </p:cNvSpPr>
          <p:nvPr>
            <p:ph type="subTitle" idx="1"/>
          </p:nvPr>
        </p:nvSpPr>
        <p:spPr>
          <a:xfrm>
            <a:off x="0" y="3886200"/>
            <a:ext cx="9144000" cy="1752600"/>
          </a:xfrm>
        </p:spPr>
        <p:txBody>
          <a:bodyPr>
            <a:noAutofit/>
          </a:bodyPr>
          <a:lstStyle/>
          <a:p>
            <a:r>
              <a:rPr lang="en-US" sz="2000" dirty="0" smtClean="0"/>
              <a:t>Presented by</a:t>
            </a:r>
          </a:p>
          <a:p>
            <a:r>
              <a:rPr lang="en-US" sz="2000" dirty="0" smtClean="0"/>
              <a:t>John </a:t>
            </a:r>
            <a:r>
              <a:rPr lang="en-US" sz="2000" dirty="0" err="1" smtClean="0"/>
              <a:t>Knaff</a:t>
            </a:r>
            <a:r>
              <a:rPr lang="en-US" sz="2000" dirty="0" smtClean="0"/>
              <a:t>, NOAA/NESDIS</a:t>
            </a:r>
            <a:endParaRPr lang="en-US" sz="2000" dirty="0"/>
          </a:p>
          <a:p>
            <a:endParaRPr lang="en-US" sz="2000" dirty="0" smtClean="0"/>
          </a:p>
          <a:p>
            <a:r>
              <a:rPr lang="en-US" sz="2000" dirty="0" smtClean="0"/>
              <a:t>Contributions from</a:t>
            </a:r>
          </a:p>
          <a:p>
            <a:r>
              <a:rPr lang="en-US" sz="2000" dirty="0" smtClean="0"/>
              <a:t>Mark </a:t>
            </a:r>
            <a:r>
              <a:rPr lang="en-US" sz="2000" dirty="0" err="1" smtClean="0"/>
              <a:t>DeMaria</a:t>
            </a:r>
            <a:r>
              <a:rPr lang="en-US" sz="2000" dirty="0" smtClean="0"/>
              <a:t>, Robert </a:t>
            </a:r>
            <a:r>
              <a:rPr lang="en-US" sz="2000" dirty="0" err="1" smtClean="0"/>
              <a:t>DeMaria</a:t>
            </a:r>
            <a:r>
              <a:rPr lang="en-US" sz="2000" dirty="0" smtClean="0"/>
              <a:t>, Kevin </a:t>
            </a:r>
            <a:r>
              <a:rPr lang="en-US" sz="2000" dirty="0" err="1" smtClean="0"/>
              <a:t>Micke</a:t>
            </a:r>
            <a:r>
              <a:rPr lang="en-US" sz="2000" dirty="0" smtClean="0"/>
              <a:t>, Greg </a:t>
            </a:r>
            <a:r>
              <a:rPr lang="en-US" sz="2000" dirty="0" err="1" smtClean="0"/>
              <a:t>DeMaria</a:t>
            </a:r>
            <a:r>
              <a:rPr lang="en-US" sz="2000" dirty="0" smtClean="0"/>
              <a:t>, Jack </a:t>
            </a:r>
            <a:r>
              <a:rPr lang="en-US" sz="2000" dirty="0" err="1" smtClean="0"/>
              <a:t>Dostalek</a:t>
            </a:r>
            <a:r>
              <a:rPr lang="en-US" sz="2000" dirty="0" smtClean="0"/>
              <a:t>, </a:t>
            </a:r>
            <a:r>
              <a:rPr lang="en-US" sz="2000" dirty="0" smtClean="0"/>
              <a:t>and Andrea Schumacher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Radii Estimates</a:t>
            </a:r>
            <a:endParaRPr lang="en-US" dirty="0"/>
          </a:p>
        </p:txBody>
      </p:sp>
      <p:pic>
        <p:nvPicPr>
          <p:cNvPr id="10" name="Chart 17"/>
          <p:cNvPicPr>
            <a:picLocks noGrp="1" noChangeAspect="1" noChangeArrowheads="1"/>
          </p:cNvPicPr>
          <p:nvPr>
            <p:ph idx="1"/>
          </p:nvPr>
        </p:nvPicPr>
        <p:blipFill>
          <a:blip r:embed="rId2" cstate="print"/>
          <a:stretch>
            <a:fillRect/>
          </a:stretch>
        </p:blipFill>
        <p:spPr bwMode="auto">
          <a:xfrm>
            <a:off x="3733800" y="0"/>
            <a:ext cx="5111750" cy="3062869"/>
          </a:xfrm>
          <a:prstGeom prst="rect">
            <a:avLst/>
          </a:prstGeom>
          <a:noFill/>
          <a:ln w="9525">
            <a:noFill/>
            <a:miter lim="800000"/>
            <a:headEnd/>
            <a:tailEnd/>
          </a:ln>
        </p:spPr>
      </p:pic>
      <p:sp>
        <p:nvSpPr>
          <p:cNvPr id="11" name="Text Placeholder 10"/>
          <p:cNvSpPr>
            <a:spLocks noGrp="1"/>
          </p:cNvSpPr>
          <p:nvPr>
            <p:ph type="body" sz="half" idx="2"/>
          </p:nvPr>
        </p:nvSpPr>
        <p:spPr>
          <a:xfrm>
            <a:off x="457200" y="1435100"/>
            <a:ext cx="3008313" cy="4660899"/>
          </a:xfrm>
        </p:spPr>
        <p:txBody>
          <a:bodyPr>
            <a:normAutofit/>
          </a:bodyPr>
          <a:lstStyle/>
          <a:p>
            <a:pPr>
              <a:buFont typeface="Arial" pitchFamily="34" charset="0"/>
              <a:buChar char="•"/>
            </a:pPr>
            <a:r>
              <a:rPr lang="en-US" sz="2000" dirty="0" smtClean="0"/>
              <a:t>Wind radii estimates (34-,50-, 64-kt) are shown to outperform climatology (</a:t>
            </a:r>
            <a:r>
              <a:rPr lang="en-US" sz="2000" dirty="0" err="1" smtClean="0"/>
              <a:t>Knaff</a:t>
            </a:r>
            <a:r>
              <a:rPr lang="en-US" sz="2000" dirty="0" smtClean="0"/>
              <a:t> et al. 2007) for a two-year sample</a:t>
            </a:r>
          </a:p>
          <a:p>
            <a:pPr>
              <a:buFont typeface="Arial" pitchFamily="34" charset="0"/>
              <a:buChar char="•"/>
            </a:pPr>
            <a:endParaRPr lang="en-US" sz="2000" dirty="0" smtClean="0"/>
          </a:p>
          <a:p>
            <a:pPr>
              <a:buFont typeface="Arial" pitchFamily="34" charset="0"/>
              <a:buChar char="•"/>
            </a:pPr>
            <a:r>
              <a:rPr lang="en-US" sz="2000" dirty="0" smtClean="0"/>
              <a:t>Generally lower MAE</a:t>
            </a:r>
          </a:p>
          <a:p>
            <a:pPr>
              <a:buFont typeface="Arial" pitchFamily="34" charset="0"/>
              <a:buChar char="•"/>
            </a:pPr>
            <a:endParaRPr lang="en-US" sz="2000" dirty="0" smtClean="0"/>
          </a:p>
          <a:p>
            <a:pPr>
              <a:buFont typeface="Arial" pitchFamily="34" charset="0"/>
              <a:buChar char="•"/>
            </a:pPr>
            <a:r>
              <a:rPr lang="en-US" sz="2000" dirty="0" smtClean="0"/>
              <a:t>Generally smaller biases</a:t>
            </a:r>
          </a:p>
          <a:p>
            <a:pPr>
              <a:buFont typeface="Arial" pitchFamily="34" charset="0"/>
              <a:buChar char="•"/>
            </a:pPr>
            <a:endParaRPr lang="en-US" sz="2000" dirty="0" smtClean="0"/>
          </a:p>
          <a:p>
            <a:pPr>
              <a:buFont typeface="Arial" pitchFamily="34" charset="0"/>
              <a:buChar char="•"/>
            </a:pPr>
            <a:r>
              <a:rPr lang="en-US" sz="2000" dirty="0" smtClean="0"/>
              <a:t>Larger variance explained</a:t>
            </a:r>
          </a:p>
          <a:p>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10</a:t>
            </a:fld>
            <a:endParaRPr lang="en-US"/>
          </a:p>
        </p:txBody>
      </p:sp>
      <p:pic>
        <p:nvPicPr>
          <p:cNvPr id="53251" name="Chart 18"/>
          <p:cNvPicPr>
            <a:picLocks noChangeAspect="1" noChangeArrowheads="1"/>
          </p:cNvPicPr>
          <p:nvPr/>
        </p:nvPicPr>
        <p:blipFill>
          <a:blip r:embed="rId3" cstate="print"/>
          <a:srcRect/>
          <a:stretch>
            <a:fillRect/>
          </a:stretch>
        </p:blipFill>
        <p:spPr bwMode="auto">
          <a:xfrm>
            <a:off x="3733800" y="3047999"/>
            <a:ext cx="5105400" cy="3062687"/>
          </a:xfrm>
          <a:prstGeom prst="rect">
            <a:avLst/>
          </a:prstGeom>
          <a:noFill/>
          <a:ln w="9525">
            <a:noFill/>
            <a:miter lim="800000"/>
            <a:headEnd/>
            <a:tailEnd/>
          </a:ln>
        </p:spPr>
      </p:pic>
      <p:sp>
        <p:nvSpPr>
          <p:cNvPr id="13" name="TextBox 12"/>
          <p:cNvSpPr txBox="1"/>
          <p:nvPr/>
        </p:nvSpPr>
        <p:spPr>
          <a:xfrm>
            <a:off x="6934200" y="304800"/>
            <a:ext cx="1672253" cy="369332"/>
          </a:xfrm>
          <a:prstGeom prst="rect">
            <a:avLst/>
          </a:prstGeom>
          <a:noFill/>
        </p:spPr>
        <p:txBody>
          <a:bodyPr wrap="none" rtlCol="0">
            <a:spAutoFit/>
          </a:bodyPr>
          <a:lstStyle/>
          <a:p>
            <a:r>
              <a:rPr lang="en-US" dirty="0" smtClean="0">
                <a:solidFill>
                  <a:schemeClr val="bg1"/>
                </a:solidFill>
              </a:rPr>
              <a:t>64-kt wind radii</a:t>
            </a:r>
            <a:endParaRPr lang="en-US" dirty="0">
              <a:solidFill>
                <a:schemeClr val="bg1"/>
              </a:solidFill>
            </a:endParaRPr>
          </a:p>
        </p:txBody>
      </p:sp>
      <p:sp>
        <p:nvSpPr>
          <p:cNvPr id="14" name="TextBox 13"/>
          <p:cNvSpPr txBox="1"/>
          <p:nvPr/>
        </p:nvSpPr>
        <p:spPr>
          <a:xfrm>
            <a:off x="7010400" y="3276600"/>
            <a:ext cx="1672253" cy="369332"/>
          </a:xfrm>
          <a:prstGeom prst="rect">
            <a:avLst/>
          </a:prstGeom>
          <a:noFill/>
        </p:spPr>
        <p:txBody>
          <a:bodyPr wrap="none" rtlCol="0">
            <a:spAutoFit/>
          </a:bodyPr>
          <a:lstStyle/>
          <a:p>
            <a:r>
              <a:rPr lang="en-US" dirty="0" smtClean="0">
                <a:solidFill>
                  <a:schemeClr val="bg1"/>
                </a:solidFill>
              </a:rPr>
              <a:t>64-kt wind radii</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Statistical Intensity Forecast Models</a:t>
            </a:r>
            <a:br>
              <a:rPr lang="en-US" dirty="0" smtClean="0"/>
            </a:br>
            <a:r>
              <a:rPr lang="en-US" sz="2200" dirty="0" smtClean="0"/>
              <a:t>SHIPS, STIPS, LGEM, RII</a:t>
            </a:r>
            <a:endParaRPr lang="en-US" sz="2200" dirty="0"/>
          </a:p>
        </p:txBody>
      </p:sp>
      <p:sp>
        <p:nvSpPr>
          <p:cNvPr id="3" name="Content Placeholder 2"/>
          <p:cNvSpPr>
            <a:spLocks noGrp="1"/>
          </p:cNvSpPr>
          <p:nvPr>
            <p:ph idx="1"/>
          </p:nvPr>
        </p:nvSpPr>
        <p:spPr>
          <a:xfrm>
            <a:off x="457200" y="1600200"/>
            <a:ext cx="8229600" cy="4876800"/>
          </a:xfrm>
        </p:spPr>
        <p:txBody>
          <a:bodyPr>
            <a:normAutofit fontScale="62500" lnSpcReduction="20000"/>
          </a:bodyPr>
          <a:lstStyle/>
          <a:p>
            <a:r>
              <a:rPr lang="en-US" dirty="0" smtClean="0"/>
              <a:t>Statistical Hurricane Intensity Prediction Scheme (SHIPS) – NE Pacific and Atlantic Basins</a:t>
            </a:r>
          </a:p>
          <a:p>
            <a:r>
              <a:rPr lang="en-US" dirty="0" smtClean="0"/>
              <a:t>Statistical Typhoon Intensity Prediction Scheme (STIPS) – S. Hemisphere, NW Pacific, N. Indian Basins</a:t>
            </a:r>
          </a:p>
          <a:p>
            <a:r>
              <a:rPr lang="en-US" dirty="0" smtClean="0"/>
              <a:t>Logistic Growth Equation (LGEM) –Atlantic &amp; NE Pacific</a:t>
            </a:r>
          </a:p>
          <a:p>
            <a:pPr lvl="1"/>
            <a:r>
              <a:rPr lang="en-US" dirty="0" smtClean="0"/>
              <a:t>New proposal to the National Ocean Partnership Program to </a:t>
            </a:r>
          </a:p>
          <a:p>
            <a:pPr lvl="2"/>
            <a:r>
              <a:rPr lang="en-US" dirty="0" smtClean="0"/>
              <a:t>Develop LGEM for the NW Pacific</a:t>
            </a:r>
          </a:p>
          <a:p>
            <a:pPr lvl="2"/>
            <a:r>
              <a:rPr lang="en-US" dirty="0" smtClean="0"/>
              <a:t>Parameterize the TC Maximum Potential Intensity as a function of Oceanic Heat Content in all basins.</a:t>
            </a:r>
          </a:p>
          <a:p>
            <a:r>
              <a:rPr lang="en-US" dirty="0" smtClean="0"/>
              <a:t>Rapid Intensification Index – Atlantic &amp; NE Pacific (2010)</a:t>
            </a:r>
          </a:p>
          <a:p>
            <a:pPr lvl="1"/>
            <a:r>
              <a:rPr lang="en-US" dirty="0" smtClean="0"/>
              <a:t>New JHT Project to incorporate</a:t>
            </a:r>
          </a:p>
          <a:p>
            <a:pPr lvl="2"/>
            <a:r>
              <a:rPr lang="en-US" dirty="0" smtClean="0"/>
              <a:t>Total Precipitable Water (NESDIS/CIRA , AMOL, MRLMRY)</a:t>
            </a:r>
          </a:p>
          <a:p>
            <a:pPr lvl="2"/>
            <a:r>
              <a:rPr lang="en-US" dirty="0" smtClean="0"/>
              <a:t>Ocean Heat Content (NE Pacific)</a:t>
            </a:r>
          </a:p>
          <a:p>
            <a:pPr lvl="2"/>
            <a:r>
              <a:rPr lang="en-US" dirty="0" smtClean="0"/>
              <a:t>Improved parameterization of Ocean cooling (AOML)</a:t>
            </a:r>
          </a:p>
          <a:p>
            <a:pPr lvl="2"/>
            <a:r>
              <a:rPr lang="en-US" dirty="0" smtClean="0"/>
              <a:t>Improved IR-predictors (RAMMB/CIRA)</a:t>
            </a:r>
          </a:p>
          <a:p>
            <a:pPr lvl="1"/>
            <a:r>
              <a:rPr lang="en-US" dirty="0" smtClean="0"/>
              <a:t>NEW GOES-R project to incorporate lightning &amp; microwave imagery information</a:t>
            </a:r>
          </a:p>
          <a:p>
            <a:r>
              <a:rPr lang="en-US" dirty="0" smtClean="0"/>
              <a:t>New GIMPAP studies on Rapid Weakening and Extra-Tropical Transitions</a:t>
            </a:r>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NHC Operational Model </a:t>
            </a:r>
            <a:br>
              <a:rPr lang="en-US" dirty="0" smtClean="0"/>
            </a:br>
            <a:r>
              <a:rPr lang="en-US" dirty="0" smtClean="0"/>
              <a:t>Intensity Forecast Errors 2007-2009</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12</a:t>
            </a:fld>
            <a:endParaRPr lang="en-US"/>
          </a:p>
        </p:txBody>
      </p:sp>
      <p:pic>
        <p:nvPicPr>
          <p:cNvPr id="8" name="Picture 7" descr="intensity errors demaria.gif"/>
          <p:cNvPicPr>
            <a:picLocks noChangeAspect="1"/>
          </p:cNvPicPr>
          <p:nvPr/>
        </p:nvPicPr>
        <p:blipFill>
          <a:blip r:embed="rId3" cstate="print"/>
          <a:srcRect l="10833" t="22222" r="10833" b="7778"/>
          <a:stretch>
            <a:fillRect/>
          </a:stretch>
        </p:blipFill>
        <p:spPr>
          <a:xfrm>
            <a:off x="990600" y="1524000"/>
            <a:ext cx="7162800" cy="48006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Reduction Examples</a:t>
            </a:r>
            <a:endParaRPr lang="en-US" dirty="0"/>
          </a:p>
        </p:txBody>
      </p:sp>
      <p:sp>
        <p:nvSpPr>
          <p:cNvPr id="3" name="Content Placeholder 2"/>
          <p:cNvSpPr>
            <a:spLocks noGrp="1"/>
          </p:cNvSpPr>
          <p:nvPr>
            <p:ph idx="1"/>
          </p:nvPr>
        </p:nvSpPr>
        <p:spPr/>
        <p:txBody>
          <a:bodyPr/>
          <a:lstStyle/>
          <a:p>
            <a:pPr>
              <a:buNone/>
            </a:pPr>
            <a:r>
              <a:rPr lang="en-US" dirty="0" smtClean="0"/>
              <a:t>Development and Use of Proxy Datasets</a:t>
            </a:r>
          </a:p>
          <a:p>
            <a:pPr>
              <a:buFont typeface="Wingdings" pitchFamily="2" charset="2"/>
              <a:buChar char="ü"/>
            </a:pPr>
            <a:r>
              <a:rPr lang="en-US" dirty="0" smtClean="0"/>
              <a:t>Simulated ABI</a:t>
            </a:r>
          </a:p>
          <a:p>
            <a:pPr>
              <a:buFont typeface="Wingdings" pitchFamily="2" charset="2"/>
              <a:buChar char="ü"/>
            </a:pPr>
            <a:r>
              <a:rPr lang="en-US" dirty="0" smtClean="0"/>
              <a:t>Lightning Proxies</a:t>
            </a:r>
          </a:p>
          <a:p>
            <a:pPr>
              <a:buFont typeface="Wingdings" pitchFamily="2" charset="2"/>
              <a:buChar char="ü"/>
            </a:pPr>
            <a:r>
              <a:rPr lang="en-US" dirty="0" smtClean="0"/>
              <a:t>GOES-R Proving Ground Demonstration</a:t>
            </a:r>
          </a:p>
          <a:p>
            <a:r>
              <a:rPr lang="en-US" dirty="0" smtClean="0"/>
              <a:t>Dvorak Intensity Estimation Sensitivity</a:t>
            </a:r>
            <a:r>
              <a:rPr lang="en-US" dirty="0"/>
              <a:t> </a:t>
            </a:r>
            <a:r>
              <a:rPr lang="en-US" dirty="0" smtClean="0"/>
              <a:t>to image resolution</a:t>
            </a:r>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 August 2010</a:t>
            </a:r>
            <a:endParaRPr lang="en-US"/>
          </a:p>
        </p:txBody>
      </p:sp>
      <p:sp>
        <p:nvSpPr>
          <p:cNvPr id="3" name="Footer Placeholder 2"/>
          <p:cNvSpPr>
            <a:spLocks noGrp="1"/>
          </p:cNvSpPr>
          <p:nvPr>
            <p:ph type="ftr" sz="quarter" idx="11"/>
          </p:nvPr>
        </p:nvSpPr>
        <p:spPr/>
        <p:txBody>
          <a:bodyPr/>
          <a:lstStyle/>
          <a:p>
            <a:r>
              <a:rPr lang="en-US" smtClean="0"/>
              <a:t>CoRP Symposium, Ft Collins, CO</a:t>
            </a:r>
            <a:endParaRPr lang="en-US"/>
          </a:p>
        </p:txBody>
      </p:sp>
      <p:sp>
        <p:nvSpPr>
          <p:cNvPr id="4" name="Slide Number Placeholder 3"/>
          <p:cNvSpPr>
            <a:spLocks noGrp="1"/>
          </p:cNvSpPr>
          <p:nvPr>
            <p:ph type="sldNum" sz="quarter" idx="12"/>
          </p:nvPr>
        </p:nvSpPr>
        <p:spPr/>
        <p:txBody>
          <a:bodyPr/>
          <a:lstStyle/>
          <a:p>
            <a:fld id="{5D1E4C0E-E21C-416D-A438-632F21780481}" type="slidenum">
              <a:rPr lang="en-US" smtClean="0"/>
              <a:pPr/>
              <a:t>14</a:t>
            </a:fld>
            <a:endParaRPr lang="en-US"/>
          </a:p>
        </p:txBody>
      </p:sp>
      <p:pic>
        <p:nvPicPr>
          <p:cNvPr id="5" name="Picture 4" descr="IKE_small.gif"/>
          <p:cNvPicPr>
            <a:picLocks noChangeAspect="1"/>
          </p:cNvPicPr>
          <p:nvPr/>
        </p:nvPicPr>
        <p:blipFill>
          <a:blip r:embed="rId3" cstate="print"/>
          <a:stretch>
            <a:fillRect/>
          </a:stretch>
        </p:blipFill>
        <p:spPr>
          <a:xfrm>
            <a:off x="304800" y="0"/>
            <a:ext cx="8519255" cy="6858000"/>
          </a:xfrm>
          <a:prstGeom prst="rect">
            <a:avLst/>
          </a:prstGeom>
        </p:spPr>
      </p:pic>
      <p:sp>
        <p:nvSpPr>
          <p:cNvPr id="6" name="TextBox 5"/>
          <p:cNvSpPr txBox="1"/>
          <p:nvPr/>
        </p:nvSpPr>
        <p:spPr>
          <a:xfrm>
            <a:off x="5029200" y="4648200"/>
            <a:ext cx="3467681" cy="1754326"/>
          </a:xfrm>
          <a:prstGeom prst="rect">
            <a:avLst/>
          </a:prstGeom>
          <a:noFill/>
        </p:spPr>
        <p:txBody>
          <a:bodyPr wrap="none" rtlCol="0">
            <a:spAutoFit/>
          </a:bodyPr>
          <a:lstStyle/>
          <a:p>
            <a:r>
              <a:rPr lang="en-US" dirty="0" smtClean="0"/>
              <a:t>Hurricane IKE </a:t>
            </a:r>
          </a:p>
          <a:p>
            <a:r>
              <a:rPr lang="en-US" dirty="0" smtClean="0"/>
              <a:t>3 September 2008  12 UTC</a:t>
            </a:r>
          </a:p>
          <a:p>
            <a:r>
              <a:rPr lang="en-US" dirty="0" smtClean="0"/>
              <a:t>Through</a:t>
            </a:r>
          </a:p>
          <a:p>
            <a:r>
              <a:rPr lang="en-US" dirty="0" smtClean="0"/>
              <a:t>4 September 2008  00 UTC</a:t>
            </a:r>
          </a:p>
          <a:p>
            <a:endParaRPr lang="en-US" dirty="0" smtClean="0"/>
          </a:p>
          <a:p>
            <a:r>
              <a:rPr lang="en-US" dirty="0" smtClean="0">
                <a:solidFill>
                  <a:srgbClr val="FFC000"/>
                </a:solidFill>
              </a:rPr>
              <a:t>Proxy for 10 of 16 ABI Channels</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GOES Lightning </a:t>
            </a:r>
            <a:r>
              <a:rPr lang="en-US" dirty="0" err="1" smtClean="0"/>
              <a:t>Mapper</a:t>
            </a:r>
            <a:r>
              <a:rPr lang="en-US" dirty="0" smtClean="0"/>
              <a:t> Proxy</a:t>
            </a:r>
            <a:endParaRPr lang="en-US" dirty="0"/>
          </a:p>
        </p:txBody>
      </p:sp>
      <p:sp>
        <p:nvSpPr>
          <p:cNvPr id="6" name="Content Placeholder 5"/>
          <p:cNvSpPr>
            <a:spLocks noGrp="1"/>
          </p:cNvSpPr>
          <p:nvPr>
            <p:ph sz="half" idx="1"/>
          </p:nvPr>
        </p:nvSpPr>
        <p:spPr>
          <a:xfrm>
            <a:off x="457200" y="1371600"/>
            <a:ext cx="4038600" cy="4754563"/>
          </a:xfrm>
        </p:spPr>
        <p:txBody>
          <a:bodyPr>
            <a:normAutofit lnSpcReduction="10000"/>
          </a:bodyPr>
          <a:lstStyle/>
          <a:p>
            <a:pPr>
              <a:lnSpc>
                <a:spcPct val="80000"/>
              </a:lnSpc>
              <a:defRPr/>
            </a:pPr>
            <a:r>
              <a:rPr lang="en-US" sz="2000" dirty="0" smtClean="0"/>
              <a:t>World Wide Lightning Location Network (WWLLN) provides nearly global lightning data</a:t>
            </a:r>
          </a:p>
          <a:p>
            <a:pPr lvl="1">
              <a:lnSpc>
                <a:spcPct val="80000"/>
              </a:lnSpc>
              <a:defRPr/>
            </a:pPr>
            <a:r>
              <a:rPr lang="en-US" sz="2000" dirty="0" smtClean="0"/>
              <a:t>Low detection rate</a:t>
            </a:r>
          </a:p>
          <a:p>
            <a:pPr lvl="1">
              <a:lnSpc>
                <a:spcPct val="80000"/>
              </a:lnSpc>
              <a:defRPr/>
            </a:pPr>
            <a:r>
              <a:rPr lang="en-US" sz="2000" dirty="0" smtClean="0"/>
              <a:t>Use only reprocessed data with new UW algorithm </a:t>
            </a:r>
          </a:p>
          <a:p>
            <a:pPr lvl="2">
              <a:lnSpc>
                <a:spcPct val="80000"/>
              </a:lnSpc>
              <a:defRPr/>
            </a:pPr>
            <a:r>
              <a:rPr lang="en-US" dirty="0" smtClean="0"/>
              <a:t>2005-2009</a:t>
            </a:r>
          </a:p>
          <a:p>
            <a:pPr lvl="2">
              <a:lnSpc>
                <a:spcPct val="80000"/>
              </a:lnSpc>
              <a:defRPr/>
            </a:pPr>
            <a:endParaRPr lang="en-US" dirty="0" smtClean="0"/>
          </a:p>
          <a:p>
            <a:pPr>
              <a:lnSpc>
                <a:spcPct val="80000"/>
              </a:lnSpc>
              <a:defRPr/>
            </a:pPr>
            <a:r>
              <a:rPr lang="en-US" sz="2000" dirty="0" smtClean="0"/>
              <a:t>Calibrated by making annual lightning density match that from the TRMM annual climatology (LIS/OTD)</a:t>
            </a:r>
          </a:p>
          <a:p>
            <a:pPr>
              <a:lnSpc>
                <a:spcPct val="80000"/>
              </a:lnSpc>
              <a:buNone/>
              <a:defRPr/>
            </a:pPr>
            <a:endParaRPr lang="en-US" sz="2000" dirty="0" smtClean="0"/>
          </a:p>
          <a:p>
            <a:pPr>
              <a:lnSpc>
                <a:spcPct val="80000"/>
              </a:lnSpc>
              <a:defRPr/>
            </a:pPr>
            <a:r>
              <a:rPr lang="en-US" sz="2000" dirty="0" smtClean="0"/>
              <a:t>Working with </a:t>
            </a:r>
            <a:r>
              <a:rPr lang="en-US" sz="2000" dirty="0" err="1" smtClean="0"/>
              <a:t>Vaisala</a:t>
            </a:r>
            <a:r>
              <a:rPr lang="en-US" sz="2000" dirty="0" smtClean="0"/>
              <a:t> GLD360 product for the GOES-R Proving Ground demonstration at NHC, Summer 2010</a:t>
            </a:r>
          </a:p>
          <a:p>
            <a:pPr lvl="1">
              <a:lnSpc>
                <a:spcPct val="80000"/>
              </a:lnSpc>
              <a:buNone/>
              <a:defRPr/>
            </a:pPr>
            <a:r>
              <a:rPr lang="en-US" sz="2000" dirty="0" smtClean="0"/>
              <a:t> </a:t>
            </a:r>
          </a:p>
          <a:p>
            <a:pPr lvl="1">
              <a:lnSpc>
                <a:spcPct val="80000"/>
              </a:lnSpc>
              <a:buNone/>
              <a:defRPr/>
            </a:pPr>
            <a:endParaRPr lang="en-US" sz="2000" dirty="0" smtClean="0"/>
          </a:p>
          <a:p>
            <a:pPr lvl="1">
              <a:lnSpc>
                <a:spcPct val="80000"/>
              </a:lnSpc>
              <a:buNone/>
              <a:defRPr/>
            </a:pPr>
            <a:endParaRPr lang="en-US" sz="2000" dirty="0" smtClean="0"/>
          </a:p>
          <a:p>
            <a:endParaRPr lang="en-US" sz="2000" dirty="0"/>
          </a:p>
        </p:txBody>
      </p:sp>
      <p:grpSp>
        <p:nvGrpSpPr>
          <p:cNvPr id="7" name="Content Placeholder 7"/>
          <p:cNvGrpSpPr>
            <a:grpSpLocks noGrp="1"/>
          </p:cNvGrpSpPr>
          <p:nvPr>
            <p:ph sz="half" idx="2"/>
          </p:nvPr>
        </p:nvGrpSpPr>
        <p:grpSpPr bwMode="auto">
          <a:xfrm>
            <a:off x="4648200" y="1600200"/>
            <a:ext cx="4038600" cy="4525963"/>
            <a:chOff x="480" y="843"/>
            <a:chExt cx="3600" cy="3363"/>
          </a:xfrm>
        </p:grpSpPr>
        <p:pic>
          <p:nvPicPr>
            <p:cNvPr id="9" name="Picture 4" descr="trmm_grid"/>
            <p:cNvPicPr>
              <a:picLocks noChangeAspect="1" noChangeArrowheads="1"/>
            </p:cNvPicPr>
            <p:nvPr/>
          </p:nvPicPr>
          <p:blipFill>
            <a:blip r:embed="rId3" cstate="print"/>
            <a:srcRect t="23685"/>
            <a:stretch>
              <a:fillRect/>
            </a:stretch>
          </p:blipFill>
          <p:spPr bwMode="auto">
            <a:xfrm>
              <a:off x="480" y="843"/>
              <a:ext cx="3600" cy="2061"/>
            </a:xfrm>
            <a:prstGeom prst="rect">
              <a:avLst/>
            </a:prstGeom>
            <a:noFill/>
            <a:ln w="9525">
              <a:noFill/>
              <a:miter lim="800000"/>
              <a:headEnd/>
              <a:tailEnd/>
            </a:ln>
          </p:spPr>
        </p:pic>
        <p:pic>
          <p:nvPicPr>
            <p:cNvPr id="10" name="Picture 5" descr="wwlln_grid_new_2007"/>
            <p:cNvPicPr>
              <a:picLocks noChangeAspect="1" noChangeArrowheads="1"/>
            </p:cNvPicPr>
            <p:nvPr/>
          </p:nvPicPr>
          <p:blipFill>
            <a:blip r:embed="rId4" cstate="print"/>
            <a:srcRect t="24490"/>
            <a:stretch>
              <a:fillRect/>
            </a:stretch>
          </p:blipFill>
          <p:spPr bwMode="auto">
            <a:xfrm>
              <a:off x="480" y="2208"/>
              <a:ext cx="3600" cy="1998"/>
            </a:xfrm>
            <a:prstGeom prst="rect">
              <a:avLst/>
            </a:prstGeom>
            <a:noFill/>
            <a:ln w="9525">
              <a:noFill/>
              <a:miter lim="800000"/>
              <a:headEnd/>
              <a:tailEnd/>
            </a:ln>
          </p:spPr>
        </p:pic>
      </p:grpSp>
      <p:sp>
        <p:nvSpPr>
          <p:cNvPr id="2" name="Date Placeholder 1"/>
          <p:cNvSpPr>
            <a:spLocks noGrp="1"/>
          </p:cNvSpPr>
          <p:nvPr>
            <p:ph type="dt" sz="half" idx="10"/>
          </p:nvPr>
        </p:nvSpPr>
        <p:spPr/>
        <p:txBody>
          <a:bodyPr/>
          <a:lstStyle/>
          <a:p>
            <a:r>
              <a:rPr lang="en-US" smtClean="0"/>
              <a:t>11 August 2010</a:t>
            </a:r>
            <a:endParaRPr lang="en-US"/>
          </a:p>
        </p:txBody>
      </p:sp>
      <p:sp>
        <p:nvSpPr>
          <p:cNvPr id="3" name="Footer Placeholder 2"/>
          <p:cNvSpPr>
            <a:spLocks noGrp="1"/>
          </p:cNvSpPr>
          <p:nvPr>
            <p:ph type="ftr" sz="quarter" idx="11"/>
          </p:nvPr>
        </p:nvSpPr>
        <p:spPr/>
        <p:txBody>
          <a:bodyPr/>
          <a:lstStyle/>
          <a:p>
            <a:r>
              <a:rPr lang="en-US" smtClean="0"/>
              <a:t>CoRP Symposium, Ft Collins, CO</a:t>
            </a:r>
            <a:endParaRPr lang="en-US"/>
          </a:p>
        </p:txBody>
      </p:sp>
      <p:sp>
        <p:nvSpPr>
          <p:cNvPr id="4" name="Slide Number Placeholder 3"/>
          <p:cNvSpPr>
            <a:spLocks noGrp="1"/>
          </p:cNvSpPr>
          <p:nvPr>
            <p:ph type="sldNum" sz="quarter" idx="12"/>
          </p:nvPr>
        </p:nvSpPr>
        <p:spPr/>
        <p:txBody>
          <a:bodyPr/>
          <a:lstStyle/>
          <a:p>
            <a:fld id="{5D1E4C0E-E21C-416D-A438-632F21780481}" type="slidenum">
              <a:rPr lang="en-US" smtClean="0"/>
              <a:pPr/>
              <a:t>15</a:t>
            </a:fld>
            <a:endParaRPr lang="en-US"/>
          </a:p>
        </p:txBody>
      </p:sp>
      <p:sp>
        <p:nvSpPr>
          <p:cNvPr id="11" name="TextBox 10"/>
          <p:cNvSpPr txBox="1"/>
          <p:nvPr/>
        </p:nvSpPr>
        <p:spPr>
          <a:xfrm>
            <a:off x="4827591" y="2954331"/>
            <a:ext cx="881973" cy="307777"/>
          </a:xfrm>
          <a:prstGeom prst="rect">
            <a:avLst/>
          </a:prstGeom>
          <a:solidFill>
            <a:schemeClr val="bg1"/>
          </a:solidFill>
          <a:ln>
            <a:solidFill>
              <a:schemeClr val="bg1"/>
            </a:solidFill>
          </a:ln>
        </p:spPr>
        <p:txBody>
          <a:bodyPr wrap="none" rtlCol="0">
            <a:spAutoFit/>
          </a:bodyPr>
          <a:lstStyle/>
          <a:p>
            <a:r>
              <a:rPr lang="en-US" sz="1400" dirty="0" smtClean="0">
                <a:solidFill>
                  <a:srgbClr val="FFFF00"/>
                </a:solidFill>
              </a:rPr>
              <a:t>LIS/OTD</a:t>
            </a:r>
            <a:endParaRPr lang="en-US" sz="1400" dirty="0">
              <a:solidFill>
                <a:srgbClr val="FFFF00"/>
              </a:solidFill>
            </a:endParaRPr>
          </a:p>
        </p:txBody>
      </p:sp>
      <p:sp>
        <p:nvSpPr>
          <p:cNvPr id="12" name="Rectangle 11"/>
          <p:cNvSpPr/>
          <p:nvPr/>
        </p:nvSpPr>
        <p:spPr>
          <a:xfrm>
            <a:off x="4791078" y="4743468"/>
            <a:ext cx="1699248" cy="307777"/>
          </a:xfrm>
          <a:prstGeom prst="rect">
            <a:avLst/>
          </a:prstGeom>
          <a:solidFill>
            <a:schemeClr val="bg1"/>
          </a:solidFill>
          <a:ln>
            <a:solidFill>
              <a:schemeClr val="bg1"/>
            </a:solidFill>
          </a:ln>
        </p:spPr>
        <p:txBody>
          <a:bodyPr wrap="none">
            <a:spAutoFit/>
          </a:bodyPr>
          <a:lstStyle/>
          <a:p>
            <a:r>
              <a:rPr lang="en-US" sz="1400" dirty="0" smtClean="0">
                <a:solidFill>
                  <a:srgbClr val="FFFF00"/>
                </a:solidFill>
              </a:rPr>
              <a:t>WWLLN - Adjusted</a:t>
            </a:r>
            <a:endParaRPr lang="en-US" sz="1400"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RGB Air Mass Product with Lightning</a:t>
            </a:r>
            <a:endParaRPr lang="en-US" dirty="0"/>
          </a:p>
        </p:txBody>
      </p:sp>
      <p:pic>
        <p:nvPicPr>
          <p:cNvPr id="8" name="Content Placeholder 7" descr="AMPa.gif"/>
          <p:cNvPicPr>
            <a:picLocks noGrp="1" noChangeAspect="1"/>
          </p:cNvPicPr>
          <p:nvPr>
            <p:ph idx="1"/>
          </p:nvPr>
        </p:nvPicPr>
        <p:blipFill>
          <a:blip r:embed="rId3" cstate="print"/>
          <a:stretch>
            <a:fillRect/>
          </a:stretch>
        </p:blipFill>
        <p:spPr>
          <a:xfrm>
            <a:off x="1143000" y="1371600"/>
            <a:ext cx="6858000" cy="4970760"/>
          </a:xfrm>
        </p:spPr>
      </p:pic>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78572968-4D52-4F11-8455-493310F99BDB}" type="slidenum">
              <a:rPr lang="en-US">
                <a:solidFill>
                  <a:srgbClr val="000000"/>
                </a:solidFill>
              </a:rPr>
              <a:pPr/>
              <a:t>17</a:t>
            </a:fld>
            <a:endParaRPr lang="en-US" dirty="0">
              <a:solidFill>
                <a:srgbClr val="000000"/>
              </a:solidFill>
            </a:endParaRPr>
          </a:p>
        </p:txBody>
      </p:sp>
      <p:sp>
        <p:nvSpPr>
          <p:cNvPr id="43011" name="Title 1"/>
          <p:cNvSpPr>
            <a:spLocks noGrp="1"/>
          </p:cNvSpPr>
          <p:nvPr>
            <p:ph type="title" idx="4294967295"/>
          </p:nvPr>
        </p:nvSpPr>
        <p:spPr>
          <a:xfrm>
            <a:off x="304800" y="0"/>
            <a:ext cx="8229600" cy="1143000"/>
          </a:xfrm>
        </p:spPr>
        <p:txBody>
          <a:bodyPr>
            <a:normAutofit fontScale="90000"/>
          </a:bodyPr>
          <a:lstStyle/>
          <a:p>
            <a:pPr eaLnBrk="1" hangingPunct="1"/>
            <a:r>
              <a:rPr lang="en-US" sz="3200" b="1" dirty="0" smtClean="0"/>
              <a:t>Imagery in Google </a:t>
            </a:r>
            <a:r>
              <a:rPr lang="en-US" sz="3200" b="1" dirty="0" smtClean="0"/>
              <a:t>Earth, GOES-R </a:t>
            </a:r>
            <a:r>
              <a:rPr lang="en-US" sz="3200" b="1" smtClean="0"/>
              <a:t>Proving Ground Demo at NHC:</a:t>
            </a:r>
            <a:r>
              <a:rPr lang="en-US" sz="3200" b="1" dirty="0" smtClean="0"/>
              <a:t/>
            </a:r>
            <a:br>
              <a:rPr lang="en-US" sz="3200" b="1" dirty="0" smtClean="0"/>
            </a:br>
            <a:r>
              <a:rPr lang="en-US" sz="3200" b="1" dirty="0" smtClean="0"/>
              <a:t>RGB Air Mass, RGB Dust, SAL</a:t>
            </a:r>
          </a:p>
        </p:txBody>
      </p:sp>
      <p:pic>
        <p:nvPicPr>
          <p:cNvPr id="43012" name="Picture 2"/>
          <p:cNvPicPr>
            <a:picLocks noChangeAspect="1" noChangeArrowheads="1"/>
          </p:cNvPicPr>
          <p:nvPr/>
        </p:nvPicPr>
        <p:blipFill>
          <a:blip r:embed="rId3" cstate="print"/>
          <a:srcRect/>
          <a:stretch>
            <a:fillRect/>
          </a:stretch>
        </p:blipFill>
        <p:spPr bwMode="auto">
          <a:xfrm>
            <a:off x="594360" y="1600200"/>
            <a:ext cx="755904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78572968-4D52-4F11-8455-493310F99BDB}" type="slidenum">
              <a:rPr lang="en-US">
                <a:solidFill>
                  <a:srgbClr val="000000"/>
                </a:solidFill>
              </a:rPr>
              <a:pPr/>
              <a:t>18</a:t>
            </a:fld>
            <a:endParaRPr lang="en-US" dirty="0">
              <a:solidFill>
                <a:srgbClr val="000000"/>
              </a:solidFill>
            </a:endParaRPr>
          </a:p>
        </p:txBody>
      </p:sp>
      <p:pic>
        <p:nvPicPr>
          <p:cNvPr id="6" name="Picture 5" descr="google_earth_air_mass_demo_loop_01.gif"/>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Applied Science Applications</a:t>
            </a:r>
            <a:endParaRPr lang="en-US" dirty="0"/>
          </a:p>
        </p:txBody>
      </p:sp>
      <p:sp>
        <p:nvSpPr>
          <p:cNvPr id="3" name="Content Placeholder 2"/>
          <p:cNvSpPr>
            <a:spLocks noGrp="1"/>
          </p:cNvSpPr>
          <p:nvPr>
            <p:ph idx="1"/>
          </p:nvPr>
        </p:nvSpPr>
        <p:spPr/>
        <p:txBody>
          <a:bodyPr>
            <a:normAutofit fontScale="70000" lnSpcReduction="20000"/>
          </a:bodyPr>
          <a:lstStyle/>
          <a:p>
            <a:pPr>
              <a:buFont typeface="Wingdings" pitchFamily="2" charset="2"/>
              <a:buChar char="ü"/>
            </a:pPr>
            <a:r>
              <a:rPr lang="en-US" dirty="0" smtClean="0"/>
              <a:t>Tropical Cyclone (TC) Wind Probabilities</a:t>
            </a:r>
          </a:p>
          <a:p>
            <a:r>
              <a:rPr lang="en-US" dirty="0" smtClean="0"/>
              <a:t>TC pressure-wind relationships</a:t>
            </a:r>
          </a:p>
          <a:p>
            <a:r>
              <a:rPr lang="en-US" dirty="0" smtClean="0"/>
              <a:t>Using ocean heat content to predict TC intensity changes</a:t>
            </a:r>
          </a:p>
          <a:p>
            <a:r>
              <a:rPr lang="en-US" dirty="0" smtClean="0"/>
              <a:t>Diagnosis/forecasting of Annular Hurricanes</a:t>
            </a:r>
          </a:p>
          <a:p>
            <a:r>
              <a:rPr lang="en-US" dirty="0" smtClean="0"/>
              <a:t>Logistic growth equation for TC intensity forecasting (Multiple TC basins)</a:t>
            </a:r>
          </a:p>
          <a:p>
            <a:r>
              <a:rPr lang="en-US" dirty="0" smtClean="0"/>
              <a:t>Exploring the utility of total </a:t>
            </a:r>
            <a:r>
              <a:rPr lang="en-US" dirty="0" err="1" smtClean="0"/>
              <a:t>precipitable</a:t>
            </a:r>
            <a:r>
              <a:rPr lang="en-US" dirty="0" smtClean="0"/>
              <a:t> water (TPW) data to improve TC analysis/forecasting</a:t>
            </a:r>
          </a:p>
          <a:p>
            <a:r>
              <a:rPr lang="en-US" dirty="0" smtClean="0"/>
              <a:t>Ensemble intensity forecast methods/improvements</a:t>
            </a:r>
          </a:p>
          <a:p>
            <a:pPr>
              <a:buFont typeface="Wingdings" pitchFamily="2" charset="2"/>
              <a:buChar char="ü"/>
            </a:pPr>
            <a:r>
              <a:rPr lang="en-US" dirty="0" smtClean="0"/>
              <a:t>Calibration/Validation of the Dvorak TC Intensity Estimation Technique </a:t>
            </a:r>
          </a:p>
          <a:p>
            <a:pPr>
              <a:buFont typeface="Wingdings" pitchFamily="2" charset="2"/>
              <a:buChar char="ü"/>
            </a:pPr>
            <a:r>
              <a:rPr lang="en-US" dirty="0" smtClean="0"/>
              <a:t>Exploring the utility of lightning data to improve TC analysis/forecasting</a:t>
            </a:r>
          </a:p>
          <a:p>
            <a:pPr>
              <a:buFont typeface="Wingdings" pitchFamily="2" charset="2"/>
              <a:buChar char="ü"/>
            </a:pPr>
            <a:r>
              <a:rPr lang="en-US" dirty="0" smtClean="0"/>
              <a:t>Tools to anticipate non-</a:t>
            </a:r>
            <a:r>
              <a:rPr lang="en-US" dirty="0" err="1" smtClean="0"/>
              <a:t>landfalling</a:t>
            </a:r>
            <a:r>
              <a:rPr lang="en-US" dirty="0" smtClean="0"/>
              <a:t> rapid TC weakening </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Sponsored Projects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GOES- R Risk Reduction/ Algorithm Working Group  (GOES-R3/AWG)</a:t>
            </a:r>
          </a:p>
          <a:p>
            <a:r>
              <a:rPr lang="en-US" dirty="0" smtClean="0"/>
              <a:t>GOES-R Proving Ground</a:t>
            </a:r>
          </a:p>
          <a:p>
            <a:r>
              <a:rPr lang="en-US" dirty="0" smtClean="0"/>
              <a:t>GOES I/M Product Assurance Plan (GIMPAP)</a:t>
            </a:r>
          </a:p>
          <a:p>
            <a:r>
              <a:rPr lang="en-US" dirty="0" smtClean="0"/>
              <a:t>Joint Hurricane Testbed (JHT)</a:t>
            </a:r>
          </a:p>
          <a:p>
            <a:r>
              <a:rPr lang="en-US" dirty="0" smtClean="0"/>
              <a:t>Product System Development and. Implementation (PSDI)</a:t>
            </a:r>
          </a:p>
          <a:p>
            <a:r>
              <a:rPr lang="en-US" dirty="0" smtClean="0"/>
              <a:t>Navy’s National Oceanographic Partnership Program (NOPP)</a:t>
            </a:r>
          </a:p>
          <a:p>
            <a:r>
              <a:rPr lang="en-US" dirty="0" smtClean="0"/>
              <a:t>NOAA’s Hurricane Forecast Improvement Project (HFIP)</a:t>
            </a:r>
          </a:p>
          <a:p>
            <a:pPr>
              <a:buNone/>
            </a:pPr>
            <a:endParaRPr lang="en-US" dirty="0" smtClean="0"/>
          </a:p>
          <a:p>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6" name="Footer Placeholder 5"/>
          <p:cNvSpPr>
            <a:spLocks noGrp="1"/>
          </p:cNvSpPr>
          <p:nvPr>
            <p:ph type="ftr" sz="quarter" idx="11"/>
          </p:nvPr>
        </p:nvSpPr>
        <p:spPr/>
        <p:txBody>
          <a:bodyPr/>
          <a:lstStyle/>
          <a:p>
            <a:r>
              <a:rPr lang="en-US" smtClean="0"/>
              <a:t>CoRP Symposium, Ft Collins, CO</a:t>
            </a:r>
            <a:endParaRPr lang="en-US" dirty="0"/>
          </a:p>
        </p:txBody>
      </p:sp>
      <p:sp>
        <p:nvSpPr>
          <p:cNvPr id="5" name="Slide Number Placeholder 4"/>
          <p:cNvSpPr>
            <a:spLocks noGrp="1"/>
          </p:cNvSpPr>
          <p:nvPr>
            <p:ph type="sldNum" sz="quarter" idx="12"/>
          </p:nvPr>
        </p:nvSpPr>
        <p:spPr/>
        <p:txBody>
          <a:bodyPr/>
          <a:lstStyle/>
          <a:p>
            <a:fld id="{5D1E4C0E-E21C-416D-A438-632F21780481}"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Monte Carlo Wind Speed Probability Model</a:t>
            </a:r>
            <a:endParaRPr lang="en-US" dirty="0"/>
          </a:p>
        </p:txBody>
      </p:sp>
      <p:sp>
        <p:nvSpPr>
          <p:cNvPr id="13" name="Text Placeholder 12"/>
          <p:cNvSpPr>
            <a:spLocks noGrp="1"/>
          </p:cNvSpPr>
          <p:nvPr>
            <p:ph type="body" sz="half" idx="2"/>
          </p:nvPr>
        </p:nvSpPr>
        <p:spPr>
          <a:xfrm>
            <a:off x="457200" y="1435100"/>
            <a:ext cx="4800600" cy="4691063"/>
          </a:xfrm>
        </p:spPr>
        <p:txBody>
          <a:bodyPr>
            <a:noAutofit/>
          </a:bodyPr>
          <a:lstStyle/>
          <a:p>
            <a:pPr>
              <a:lnSpc>
                <a:spcPct val="120000"/>
              </a:lnSpc>
            </a:pPr>
            <a:r>
              <a:rPr lang="en-US" sz="1800" dirty="0" smtClean="0"/>
              <a:t>Methodology</a:t>
            </a:r>
          </a:p>
          <a:p>
            <a:pPr lvl="1">
              <a:lnSpc>
                <a:spcPct val="120000"/>
              </a:lnSpc>
            </a:pPr>
            <a:r>
              <a:rPr lang="en-US" sz="1600" dirty="0" smtClean="0"/>
              <a:t>Samples errors from NHC track and intensity forecasts over last 5 years to generate 1,000 forecast realizations</a:t>
            </a:r>
          </a:p>
          <a:p>
            <a:pPr lvl="1">
              <a:lnSpc>
                <a:spcPct val="120000"/>
              </a:lnSpc>
            </a:pPr>
            <a:r>
              <a:rPr lang="en-US" sz="1600" dirty="0" smtClean="0"/>
              <a:t>Wind radii of realizations from radii CLIPER model</a:t>
            </a:r>
          </a:p>
          <a:p>
            <a:pPr lvl="1">
              <a:lnSpc>
                <a:spcPct val="120000"/>
              </a:lnSpc>
            </a:pPr>
            <a:r>
              <a:rPr lang="en-US" sz="1600" dirty="0" smtClean="0"/>
              <a:t>Calculates probabilities over domain from realizations</a:t>
            </a:r>
          </a:p>
          <a:p>
            <a:pPr>
              <a:lnSpc>
                <a:spcPct val="120000"/>
              </a:lnSpc>
            </a:pPr>
            <a:r>
              <a:rPr lang="en-US" sz="1800" dirty="0" smtClean="0"/>
              <a:t>Versions for Atlantic, NE and NW Pacific</a:t>
            </a:r>
          </a:p>
          <a:p>
            <a:pPr>
              <a:lnSpc>
                <a:spcPct val="120000"/>
              </a:lnSpc>
            </a:pPr>
            <a:r>
              <a:rPr lang="en-US" sz="1800" dirty="0" smtClean="0"/>
              <a:t>Current products </a:t>
            </a:r>
          </a:p>
          <a:p>
            <a:pPr lvl="1">
              <a:lnSpc>
                <a:spcPct val="120000"/>
              </a:lnSpc>
            </a:pPr>
            <a:r>
              <a:rPr lang="en-US" sz="1600" dirty="0" smtClean="0"/>
              <a:t>Cumulative and incremental probabilities</a:t>
            </a:r>
          </a:p>
          <a:p>
            <a:pPr lvl="1">
              <a:lnSpc>
                <a:spcPct val="120000"/>
              </a:lnSpc>
            </a:pPr>
            <a:r>
              <a:rPr lang="en-US" sz="1600" dirty="0" smtClean="0"/>
              <a:t>34, 50 and 64 </a:t>
            </a:r>
            <a:r>
              <a:rPr lang="en-US" sz="1600" dirty="0" err="1" smtClean="0"/>
              <a:t>kt</a:t>
            </a:r>
            <a:r>
              <a:rPr lang="en-US" sz="1600" dirty="0" smtClean="0"/>
              <a:t> winds</a:t>
            </a:r>
          </a:p>
          <a:p>
            <a:pPr lvl="1">
              <a:lnSpc>
                <a:spcPct val="120000"/>
              </a:lnSpc>
            </a:pPr>
            <a:r>
              <a:rPr lang="en-US" sz="1600" dirty="0" smtClean="0"/>
              <a:t>0, 12, …, 120 hr</a:t>
            </a:r>
          </a:p>
          <a:p>
            <a:pPr lvl="1">
              <a:lnSpc>
                <a:spcPct val="120000"/>
              </a:lnSpc>
            </a:pPr>
            <a:r>
              <a:rPr lang="en-US" sz="1600" dirty="0" smtClean="0"/>
              <a:t>Text and graphical products</a:t>
            </a:r>
          </a:p>
          <a:p>
            <a:pPr lvl="1">
              <a:lnSpc>
                <a:spcPct val="120000"/>
              </a:lnSpc>
            </a:pPr>
            <a:r>
              <a:rPr lang="en-US" sz="1600" dirty="0" smtClean="0"/>
              <a:t>Distributed via NHC web page, NDFD, AWIPS</a:t>
            </a:r>
          </a:p>
          <a:p>
            <a:endParaRPr lang="en-US" dirty="0"/>
          </a:p>
        </p:txBody>
      </p:sp>
      <p:sp>
        <p:nvSpPr>
          <p:cNvPr id="4" name="Footer Placeholder 3"/>
          <p:cNvSpPr>
            <a:spLocks noGrp="1"/>
          </p:cNvSpPr>
          <p:nvPr>
            <p:ph type="ftr" sz="quarter" idx="11"/>
          </p:nvPr>
        </p:nvSpPr>
        <p:spPr/>
        <p:txBody>
          <a:bodyPr/>
          <a:lstStyle/>
          <a:p>
            <a:r>
              <a:rPr lang="en-US" smtClean="0"/>
              <a:t>CoRP Symposium, Ft Collins, CO</a:t>
            </a:r>
            <a:endParaRPr lang="en-US"/>
          </a:p>
        </p:txBody>
      </p:sp>
      <p:pic>
        <p:nvPicPr>
          <p:cNvPr id="10" name="Picture 13" descr="ike_swarm_plots"/>
          <p:cNvPicPr>
            <a:picLocks noChangeAspect="1" noChangeArrowheads="1" noCrop="1"/>
          </p:cNvPicPr>
          <p:nvPr/>
        </p:nvPicPr>
        <p:blipFill>
          <a:blip r:embed="rId2" cstate="print"/>
          <a:srcRect/>
          <a:stretch>
            <a:fillRect/>
          </a:stretch>
        </p:blipFill>
        <p:spPr bwMode="auto">
          <a:xfrm>
            <a:off x="5257800" y="0"/>
            <a:ext cx="3605524" cy="3393586"/>
          </a:xfrm>
          <a:prstGeom prst="rect">
            <a:avLst/>
          </a:prstGeom>
          <a:noFill/>
        </p:spPr>
      </p:pic>
      <p:sp>
        <p:nvSpPr>
          <p:cNvPr id="11" name="TextBox 10"/>
          <p:cNvSpPr txBox="1"/>
          <p:nvPr/>
        </p:nvSpPr>
        <p:spPr>
          <a:xfrm>
            <a:off x="5334000" y="0"/>
            <a:ext cx="2637391" cy="307777"/>
          </a:xfrm>
          <a:prstGeom prst="rect">
            <a:avLst/>
          </a:prstGeom>
          <a:solidFill>
            <a:schemeClr val="tx1"/>
          </a:solidFill>
        </p:spPr>
        <p:txBody>
          <a:bodyPr wrap="square" rtlCol="0">
            <a:spAutoFit/>
          </a:bodyPr>
          <a:lstStyle/>
          <a:p>
            <a:r>
              <a:rPr lang="en-US" sz="1400" dirty="0" smtClean="0">
                <a:solidFill>
                  <a:schemeClr val="bg1"/>
                </a:solidFill>
              </a:rPr>
              <a:t>Hurricane Ike 7 Sep 2008 12Z</a:t>
            </a:r>
            <a:endParaRPr lang="en-US" sz="1400" dirty="0">
              <a:solidFill>
                <a:schemeClr val="bg1"/>
              </a:solidFill>
            </a:endParaRPr>
          </a:p>
        </p:txBody>
      </p:sp>
      <p:pic>
        <p:nvPicPr>
          <p:cNvPr id="9" name="Picture 8" descr="mcprob_realize_probs.png"/>
          <p:cNvPicPr>
            <a:picLocks noChangeAspect="1"/>
          </p:cNvPicPr>
          <p:nvPr/>
        </p:nvPicPr>
        <p:blipFill>
          <a:blip r:embed="rId3" cstate="print"/>
          <a:stretch>
            <a:fillRect/>
          </a:stretch>
        </p:blipFill>
        <p:spPr>
          <a:xfrm>
            <a:off x="5257800" y="3352800"/>
            <a:ext cx="3567120" cy="2862304"/>
          </a:xfrm>
          <a:prstGeom prst="rect">
            <a:avLst/>
          </a:prstGeom>
        </p:spPr>
      </p:pic>
      <p:sp>
        <p:nvSpPr>
          <p:cNvPr id="12" name="TextBox 11"/>
          <p:cNvSpPr txBox="1"/>
          <p:nvPr/>
        </p:nvSpPr>
        <p:spPr>
          <a:xfrm>
            <a:off x="5486400" y="2971800"/>
            <a:ext cx="2930476" cy="307777"/>
          </a:xfrm>
          <a:prstGeom prst="rect">
            <a:avLst/>
          </a:prstGeom>
          <a:solidFill>
            <a:schemeClr val="bg1"/>
          </a:solidFill>
        </p:spPr>
        <p:txBody>
          <a:bodyPr wrap="square" rtlCol="0">
            <a:spAutoFit/>
          </a:bodyPr>
          <a:lstStyle/>
          <a:p>
            <a:pPr algn="ctr"/>
            <a:r>
              <a:rPr lang="en-US" sz="1400" dirty="0" smtClean="0"/>
              <a:t>64</a:t>
            </a:r>
            <a:r>
              <a:rPr lang="en-US" sz="1400" dirty="0"/>
              <a:t> </a:t>
            </a:r>
            <a:r>
              <a:rPr lang="en-US" sz="1400" dirty="0" err="1" smtClean="0"/>
              <a:t>kt</a:t>
            </a:r>
            <a:r>
              <a:rPr lang="en-US" sz="1400" dirty="0" smtClean="0"/>
              <a:t> 0-120 </a:t>
            </a:r>
            <a:r>
              <a:rPr lang="en-US" sz="1400" dirty="0" err="1" smtClean="0"/>
              <a:t>h</a:t>
            </a:r>
            <a:r>
              <a:rPr lang="en-US" sz="1400" dirty="0" smtClean="0"/>
              <a:t> cumulative </a:t>
            </a:r>
            <a:r>
              <a:rPr lang="en-US" sz="1400" dirty="0" err="1" smtClean="0"/>
              <a:t>probs</a:t>
            </a:r>
            <a:endParaRPr lang="en-US" sz="1400" dirty="0"/>
          </a:p>
        </p:txBody>
      </p:sp>
      <p:sp>
        <p:nvSpPr>
          <p:cNvPr id="15" name="Date Placeholder 14"/>
          <p:cNvSpPr>
            <a:spLocks noGrp="1"/>
          </p:cNvSpPr>
          <p:nvPr>
            <p:ph type="dt" sz="half" idx="10"/>
          </p:nvPr>
        </p:nvSpPr>
        <p:spPr/>
        <p:txBody>
          <a:bodyPr/>
          <a:lstStyle/>
          <a:p>
            <a:r>
              <a:rPr lang="en-US" smtClean="0"/>
              <a:t>11 August 2010</a:t>
            </a:r>
            <a:endParaRPr lang="en-US"/>
          </a:p>
        </p:txBody>
      </p:sp>
      <p:sp>
        <p:nvSpPr>
          <p:cNvPr id="16" name="Slide Number Placeholder 15"/>
          <p:cNvSpPr>
            <a:spLocks noGrp="1"/>
          </p:cNvSpPr>
          <p:nvPr>
            <p:ph type="sldNum" sz="quarter" idx="12"/>
          </p:nvPr>
        </p:nvSpPr>
        <p:spPr/>
        <p:txBody>
          <a:bodyPr/>
          <a:lstStyle/>
          <a:p>
            <a:fld id="{5D1E4C0E-E21C-416D-A438-632F21780481}"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Tropical Cyclone Wind Probabilities</a:t>
            </a:r>
            <a:endParaRPr lang="en-US" dirty="0"/>
          </a:p>
        </p:txBody>
      </p:sp>
      <p:sp>
        <p:nvSpPr>
          <p:cNvPr id="7" name="Text Placeholder 6"/>
          <p:cNvSpPr>
            <a:spLocks noGrp="1"/>
          </p:cNvSpPr>
          <p:nvPr>
            <p:ph type="body" idx="1"/>
          </p:nvPr>
        </p:nvSpPr>
        <p:spPr/>
        <p:txBody>
          <a:bodyPr>
            <a:normAutofit fontScale="92500"/>
          </a:bodyPr>
          <a:lstStyle/>
          <a:p>
            <a:r>
              <a:rPr lang="en-US" dirty="0" smtClean="0"/>
              <a:t>Recent Improvements		</a:t>
            </a:r>
            <a:endParaRPr lang="en-US" dirty="0"/>
          </a:p>
        </p:txBody>
      </p:sp>
      <p:sp>
        <p:nvSpPr>
          <p:cNvPr id="8" name="Content Placeholder 7"/>
          <p:cNvSpPr>
            <a:spLocks noGrp="1"/>
          </p:cNvSpPr>
          <p:nvPr>
            <p:ph sz="half" idx="2"/>
          </p:nvPr>
        </p:nvSpPr>
        <p:spPr/>
        <p:txBody>
          <a:bodyPr/>
          <a:lstStyle/>
          <a:p>
            <a:r>
              <a:rPr lang="en-US" dirty="0" smtClean="0"/>
              <a:t>Use the model ensemble track spread to modify the error distributions</a:t>
            </a:r>
          </a:p>
          <a:p>
            <a:r>
              <a:rPr lang="en-US" dirty="0" smtClean="0"/>
              <a:t>Use the NOAA Hurricane Forecast Improvement Program’s </a:t>
            </a:r>
            <a:r>
              <a:rPr lang="en-US" dirty="0" smtClean="0"/>
              <a:t>multi-model ensemble tracks to drive the track uncertainty</a:t>
            </a:r>
            <a:endParaRPr lang="en-US" dirty="0"/>
          </a:p>
        </p:txBody>
      </p:sp>
      <p:sp>
        <p:nvSpPr>
          <p:cNvPr id="9" name="Text Placeholder 8"/>
          <p:cNvSpPr>
            <a:spLocks noGrp="1"/>
          </p:cNvSpPr>
          <p:nvPr>
            <p:ph type="body" sz="quarter" idx="3"/>
          </p:nvPr>
        </p:nvSpPr>
        <p:spPr/>
        <p:txBody>
          <a:bodyPr/>
          <a:lstStyle/>
          <a:p>
            <a:r>
              <a:rPr lang="en-US" dirty="0" smtClean="0"/>
              <a:t>Utilizations</a:t>
            </a:r>
          </a:p>
        </p:txBody>
      </p:sp>
      <p:sp>
        <p:nvSpPr>
          <p:cNvPr id="10" name="Content Placeholder 9"/>
          <p:cNvSpPr>
            <a:spLocks noGrp="1"/>
          </p:cNvSpPr>
          <p:nvPr>
            <p:ph sz="quarter" idx="4"/>
          </p:nvPr>
        </p:nvSpPr>
        <p:spPr/>
        <p:txBody>
          <a:bodyPr/>
          <a:lstStyle/>
          <a:p>
            <a:r>
              <a:rPr lang="en-US" dirty="0" smtClean="0"/>
              <a:t>Objective TC watches &amp; warnings</a:t>
            </a:r>
          </a:p>
          <a:p>
            <a:pPr lvl="1"/>
            <a:r>
              <a:rPr lang="en-US" dirty="0" smtClean="0"/>
              <a:t>DOD TC conditions of readiness</a:t>
            </a:r>
          </a:p>
          <a:p>
            <a:pPr lvl="1"/>
            <a:r>
              <a:rPr lang="en-US" dirty="0" smtClean="0"/>
              <a:t>NHC watches and warnings</a:t>
            </a:r>
          </a:p>
          <a:p>
            <a:r>
              <a:rPr lang="en-US" dirty="0" smtClean="0"/>
              <a:t>Landfall timing/intensity</a:t>
            </a:r>
          </a:p>
          <a:p>
            <a:r>
              <a:rPr lang="en-US" dirty="0" smtClean="0"/>
              <a:t>Sensitivity studies related to track and intensity improvements</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pPr eaLnBrk="1" hangingPunct="1"/>
            <a:r>
              <a:rPr lang="en-US" smtClean="0"/>
              <a:t>Estimated Impact of HFIP Forecast Goals on Hurricane Warnings </a:t>
            </a:r>
          </a:p>
        </p:txBody>
      </p:sp>
      <p:sp>
        <p:nvSpPr>
          <p:cNvPr id="5123" name="Content Placeholder 2"/>
          <p:cNvSpPr>
            <a:spLocks noGrp="1"/>
          </p:cNvSpPr>
          <p:nvPr>
            <p:ph idx="1"/>
          </p:nvPr>
        </p:nvSpPr>
        <p:spPr>
          <a:xfrm>
            <a:off x="457200" y="1600200"/>
            <a:ext cx="4038600" cy="5029200"/>
          </a:xfrm>
        </p:spPr>
        <p:txBody>
          <a:bodyPr>
            <a:normAutofit/>
          </a:bodyPr>
          <a:lstStyle/>
          <a:p>
            <a:pPr eaLnBrk="1" hangingPunct="1"/>
            <a:r>
              <a:rPr lang="en-US" sz="2000" dirty="0" smtClean="0"/>
              <a:t>HFIP goals: Reduce track/intensity errors by 20% in 5 yr and 50% in 10 yr</a:t>
            </a:r>
          </a:p>
          <a:p>
            <a:pPr eaLnBrk="1" hangingPunct="1"/>
            <a:r>
              <a:rPr lang="en-US" sz="2000" dirty="0" smtClean="0"/>
              <a:t>NHC wind probability model provides link between errors and hurricane warnings</a:t>
            </a:r>
          </a:p>
          <a:p>
            <a:pPr eaLnBrk="1" hangingPunct="1"/>
            <a:r>
              <a:rPr lang="en-US" sz="2000" dirty="0" smtClean="0"/>
              <a:t>Artificially reduce forecast errors from 2004-2008 seasons</a:t>
            </a:r>
          </a:p>
          <a:p>
            <a:pPr lvl="1" eaLnBrk="1" hangingPunct="1"/>
            <a:r>
              <a:rPr lang="en-US" sz="1800" dirty="0" smtClean="0"/>
              <a:t>20 U.S. landfalls with warnings</a:t>
            </a:r>
          </a:p>
          <a:p>
            <a:pPr eaLnBrk="1" hangingPunct="1"/>
            <a:r>
              <a:rPr lang="en-US" sz="2000" dirty="0" smtClean="0"/>
              <a:t>Calculate reductions is hurricane warning size </a:t>
            </a:r>
          </a:p>
          <a:p>
            <a:pPr eaLnBrk="1" hangingPunct="1"/>
            <a:r>
              <a:rPr lang="en-US" sz="2000" dirty="0" smtClean="0"/>
              <a:t>Ballpark cost of warning</a:t>
            </a:r>
          </a:p>
          <a:p>
            <a:pPr lvl="1" eaLnBrk="1" hangingPunct="1"/>
            <a:r>
              <a:rPr lang="en-US" sz="1800" dirty="0" smtClean="0"/>
              <a:t>$600,000 per mile </a:t>
            </a:r>
          </a:p>
        </p:txBody>
      </p:sp>
      <p:sp>
        <p:nvSpPr>
          <p:cNvPr id="6" name="Date Placeholder 5"/>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
        <p:nvSpPr>
          <p:cNvPr id="7" name="Slide Number Placeholder 6"/>
          <p:cNvSpPr>
            <a:spLocks noGrp="1"/>
          </p:cNvSpPr>
          <p:nvPr>
            <p:ph type="sldNum" sz="quarter" idx="12"/>
          </p:nvPr>
        </p:nvSpPr>
        <p:spPr/>
        <p:txBody>
          <a:bodyPr/>
          <a:lstStyle/>
          <a:p>
            <a:fld id="{5D1E4C0E-E21C-416D-A438-632F21780481}" type="slidenum">
              <a:rPr lang="en-US" smtClean="0"/>
              <a:pPr/>
              <a:t>22</a:t>
            </a:fld>
            <a:endParaRPr lang="en-US"/>
          </a:p>
        </p:txBody>
      </p:sp>
      <p:graphicFrame>
        <p:nvGraphicFramePr>
          <p:cNvPr id="4" name="Chart 3"/>
          <p:cNvGraphicFramePr/>
          <p:nvPr/>
        </p:nvGraphicFramePr>
        <p:xfrm>
          <a:off x="4648200" y="1676400"/>
          <a:ext cx="4229100" cy="3800475"/>
        </p:xfrm>
        <a:graphic>
          <a:graphicData uri="http://schemas.openxmlformats.org/drawingml/2006/chart">
            <c:chart xmlns:c="http://schemas.openxmlformats.org/drawingml/2006/chart" xmlns:r="http://schemas.openxmlformats.org/officeDocument/2006/relationships" r:id="rId3"/>
          </a:graphicData>
        </a:graphic>
      </p:graphicFrame>
      <p:sp>
        <p:nvSpPr>
          <p:cNvPr id="5125" name="TextBox 4"/>
          <p:cNvSpPr txBox="1">
            <a:spLocks noChangeArrowheads="1"/>
          </p:cNvSpPr>
          <p:nvPr/>
        </p:nvSpPr>
        <p:spPr bwMode="auto">
          <a:xfrm>
            <a:off x="5257800" y="5562600"/>
            <a:ext cx="3557588" cy="738188"/>
          </a:xfrm>
          <a:prstGeom prst="rect">
            <a:avLst/>
          </a:prstGeom>
          <a:noFill/>
          <a:ln w="9525">
            <a:noFill/>
            <a:miter lim="800000"/>
            <a:headEnd/>
            <a:tailEnd/>
          </a:ln>
        </p:spPr>
        <p:txBody>
          <a:bodyPr wrap="none">
            <a:spAutoFit/>
          </a:bodyPr>
          <a:lstStyle/>
          <a:p>
            <a:r>
              <a:rPr lang="en-US" sz="1400" i="1" dirty="0"/>
              <a:t>Caption: Estimated reduction in hurricane</a:t>
            </a:r>
          </a:p>
          <a:p>
            <a:r>
              <a:rPr lang="en-US" sz="1400" i="1" dirty="0"/>
              <a:t>warning size and cost savings per storm if </a:t>
            </a:r>
          </a:p>
          <a:p>
            <a:r>
              <a:rPr lang="en-US" sz="1400" i="1" dirty="0"/>
              <a:t>HFIP forecast goals are met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Calibrating Subjective Dvorak Intensity Estimates (1989-2008)</a:t>
            </a:r>
            <a:endParaRPr lang="en-US" dirty="0"/>
          </a:p>
        </p:txBody>
      </p:sp>
      <p:sp>
        <p:nvSpPr>
          <p:cNvPr id="3" name="Content Placeholder 2"/>
          <p:cNvSpPr>
            <a:spLocks noGrp="1"/>
          </p:cNvSpPr>
          <p:nvPr>
            <p:ph idx="1"/>
          </p:nvPr>
        </p:nvSpPr>
        <p:spPr/>
        <p:txBody>
          <a:bodyPr/>
          <a:lstStyle/>
          <a:p>
            <a:r>
              <a:rPr lang="en-US" dirty="0" smtClean="0"/>
              <a:t>How accurate is the subjective technique?</a:t>
            </a:r>
          </a:p>
          <a:p>
            <a:r>
              <a:rPr lang="en-US" dirty="0" smtClean="0"/>
              <a:t>Are there systematic biases?</a:t>
            </a:r>
          </a:p>
          <a:p>
            <a:r>
              <a:rPr lang="en-US" dirty="0" smtClean="0"/>
              <a:t>Are estimates from various agencies systematically different?</a:t>
            </a:r>
          </a:p>
          <a:p>
            <a:r>
              <a:rPr lang="en-US" dirty="0" smtClean="0"/>
              <a:t>Can the estimates be better calibrated using conditional information?</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Errors and Biases (1989-2008)</a:t>
            </a:r>
            <a:endParaRPr lang="en-US" dirty="0"/>
          </a:p>
        </p:txBody>
      </p:sp>
      <p:sp>
        <p:nvSpPr>
          <p:cNvPr id="8" name="Text Placeholder 7"/>
          <p:cNvSpPr>
            <a:spLocks noGrp="1"/>
          </p:cNvSpPr>
          <p:nvPr>
            <p:ph type="body" sz="half" idx="2"/>
          </p:nvPr>
        </p:nvSpPr>
        <p:spPr/>
        <p:txBody>
          <a:bodyPr>
            <a:normAutofit/>
          </a:bodyPr>
          <a:lstStyle/>
          <a:p>
            <a:pPr>
              <a:buFont typeface="Arial" pitchFamily="34" charset="0"/>
              <a:buChar char="•"/>
            </a:pPr>
            <a:r>
              <a:rPr lang="en-US" sz="2400" dirty="0" smtClean="0"/>
              <a:t>Low biases 35-55 </a:t>
            </a:r>
            <a:r>
              <a:rPr lang="en-US" sz="2400" dirty="0" err="1" smtClean="0"/>
              <a:t>kt</a:t>
            </a:r>
            <a:r>
              <a:rPr lang="en-US" sz="2400" dirty="0" smtClean="0"/>
              <a:t>, and above 125 </a:t>
            </a:r>
            <a:r>
              <a:rPr lang="en-US" sz="2400" dirty="0" err="1" smtClean="0"/>
              <a:t>kt</a:t>
            </a:r>
            <a:endParaRPr lang="en-US" sz="2400" dirty="0" smtClean="0"/>
          </a:p>
          <a:p>
            <a:pPr>
              <a:buFont typeface="Arial" pitchFamily="34" charset="0"/>
              <a:buChar char="•"/>
            </a:pPr>
            <a:endParaRPr lang="en-US" sz="2400" dirty="0" smtClean="0"/>
          </a:p>
          <a:p>
            <a:pPr>
              <a:buFont typeface="Arial" pitchFamily="34" charset="0"/>
              <a:buChar char="•"/>
            </a:pPr>
            <a:r>
              <a:rPr lang="en-US" sz="2400" dirty="0" smtClean="0"/>
              <a:t>High biases 75- 90 </a:t>
            </a:r>
            <a:r>
              <a:rPr lang="en-US" sz="2400" dirty="0" err="1" smtClean="0"/>
              <a:t>kt</a:t>
            </a:r>
            <a:endParaRPr lang="en-US" sz="2400" dirty="0" smtClean="0"/>
          </a:p>
          <a:p>
            <a:pPr>
              <a:buFont typeface="Arial" pitchFamily="34" charset="0"/>
              <a:buChar char="•"/>
            </a:pPr>
            <a:endParaRPr lang="en-US" sz="2400" dirty="0" smtClean="0"/>
          </a:p>
          <a:p>
            <a:pPr>
              <a:buFont typeface="Arial" pitchFamily="34" charset="0"/>
              <a:buChar char="•"/>
            </a:pPr>
            <a:r>
              <a:rPr lang="en-US" sz="2400" dirty="0" smtClean="0"/>
              <a:t>Best performance 90 -125 </a:t>
            </a:r>
            <a:r>
              <a:rPr lang="en-US" sz="2400" dirty="0" err="1" smtClean="0"/>
              <a:t>kt</a:t>
            </a:r>
            <a:endParaRPr lang="en-US" sz="2400" dirty="0"/>
          </a:p>
        </p:txBody>
      </p:sp>
      <p:sp>
        <p:nvSpPr>
          <p:cNvPr id="3" name="Date Placeholder 2"/>
          <p:cNvSpPr>
            <a:spLocks noGrp="1"/>
          </p:cNvSpPr>
          <p:nvPr>
            <p:ph type="dt" sz="half" idx="10"/>
          </p:nvPr>
        </p:nvSpPr>
        <p:spPr/>
        <p:txBody>
          <a:bodyPr/>
          <a:lstStyle/>
          <a:p>
            <a:r>
              <a:rPr lang="en-US" smtClean="0"/>
              <a:t>11 August 2010</a:t>
            </a:r>
            <a:endParaRPr lang="en-US"/>
          </a:p>
        </p:txBody>
      </p:sp>
      <p:sp>
        <p:nvSpPr>
          <p:cNvPr id="4" name="Footer Placeholder 3"/>
          <p:cNvSpPr>
            <a:spLocks noGrp="1"/>
          </p:cNvSpPr>
          <p:nvPr>
            <p:ph type="ftr" sz="quarter" idx="11"/>
          </p:nvPr>
        </p:nvSpPr>
        <p:spPr/>
        <p:txBody>
          <a:bodyPr/>
          <a:lstStyle/>
          <a:p>
            <a:r>
              <a:rPr lang="en-US" smtClean="0"/>
              <a:t>CoRP Symposium, Ft Collins, CO</a:t>
            </a:r>
            <a:endParaRPr lang="en-US"/>
          </a:p>
        </p:txBody>
      </p:sp>
      <p:sp>
        <p:nvSpPr>
          <p:cNvPr id="5" name="Slide Number Placeholder 4"/>
          <p:cNvSpPr>
            <a:spLocks noGrp="1"/>
          </p:cNvSpPr>
          <p:nvPr>
            <p:ph type="sldNum" sz="quarter" idx="12"/>
          </p:nvPr>
        </p:nvSpPr>
        <p:spPr/>
        <p:txBody>
          <a:bodyPr/>
          <a:lstStyle/>
          <a:p>
            <a:fld id="{5D1E4C0E-E21C-416D-A438-632F21780481}" type="slidenum">
              <a:rPr lang="en-US" smtClean="0"/>
              <a:pPr/>
              <a:t>24</a:t>
            </a:fld>
            <a:endParaRPr lang="en-US"/>
          </a:p>
        </p:txBody>
      </p:sp>
      <p:pic>
        <p:nvPicPr>
          <p:cNvPr id="57346" name="Picture 6" descr="Fig3"/>
          <p:cNvPicPr>
            <a:picLocks noChangeAspect="1" noChangeArrowheads="1"/>
          </p:cNvPicPr>
          <p:nvPr/>
        </p:nvPicPr>
        <p:blipFill>
          <a:blip r:embed="rId2" cstate="print"/>
          <a:srcRect/>
          <a:stretch>
            <a:fillRect/>
          </a:stretch>
        </p:blipFill>
        <p:spPr bwMode="auto">
          <a:xfrm>
            <a:off x="4267200" y="0"/>
            <a:ext cx="4019550" cy="673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0" y="0"/>
            <a:ext cx="4040188" cy="639762"/>
          </a:xfrm>
        </p:spPr>
        <p:txBody>
          <a:bodyPr>
            <a:normAutofit/>
          </a:bodyPr>
          <a:lstStyle/>
          <a:p>
            <a:r>
              <a:rPr lang="en-US" sz="3200" dirty="0" smtClean="0"/>
              <a:t>Key Findings</a:t>
            </a:r>
          </a:p>
        </p:txBody>
      </p:sp>
      <p:sp>
        <p:nvSpPr>
          <p:cNvPr id="10" name="Content Placeholder 9"/>
          <p:cNvSpPr>
            <a:spLocks noGrp="1"/>
          </p:cNvSpPr>
          <p:nvPr>
            <p:ph sz="half" idx="2"/>
          </p:nvPr>
        </p:nvSpPr>
        <p:spPr>
          <a:xfrm>
            <a:off x="0" y="685800"/>
            <a:ext cx="3048000" cy="5791200"/>
          </a:xfrm>
        </p:spPr>
        <p:txBody>
          <a:bodyPr>
            <a:normAutofit/>
          </a:bodyPr>
          <a:lstStyle/>
          <a:p>
            <a:r>
              <a:rPr lang="en-US" dirty="0" smtClean="0"/>
              <a:t>The Dvorak Tech. has relatively small errors and biases, but…..</a:t>
            </a:r>
          </a:p>
          <a:p>
            <a:r>
              <a:rPr lang="en-US" dirty="0" smtClean="0"/>
              <a:t>Biases are related to</a:t>
            </a:r>
          </a:p>
          <a:p>
            <a:pPr lvl="1"/>
            <a:r>
              <a:rPr lang="en-US" dirty="0" smtClean="0"/>
              <a:t>Intensity</a:t>
            </a:r>
          </a:p>
          <a:p>
            <a:pPr lvl="1"/>
            <a:r>
              <a:rPr lang="en-US" dirty="0" smtClean="0"/>
              <a:t>Translation speed</a:t>
            </a:r>
          </a:p>
          <a:p>
            <a:pPr lvl="1"/>
            <a:r>
              <a:rPr lang="en-US" dirty="0" smtClean="0"/>
              <a:t>Intensification trend</a:t>
            </a:r>
          </a:p>
          <a:p>
            <a:pPr lvl="1"/>
            <a:r>
              <a:rPr lang="en-US" dirty="0" smtClean="0"/>
              <a:t>Size</a:t>
            </a:r>
          </a:p>
          <a:p>
            <a:pPr lvl="1"/>
            <a:r>
              <a:rPr lang="en-US" dirty="0" smtClean="0"/>
              <a:t>Latitude</a:t>
            </a:r>
          </a:p>
          <a:p>
            <a:r>
              <a:rPr lang="en-US" dirty="0" smtClean="0"/>
              <a:t>These biases are correctable using routinely available information</a:t>
            </a:r>
          </a:p>
          <a:p>
            <a:endParaRPr lang="en-US" dirty="0"/>
          </a:p>
        </p:txBody>
      </p:sp>
      <p:sp>
        <p:nvSpPr>
          <p:cNvPr id="8" name="Text Placeholder 7"/>
          <p:cNvSpPr>
            <a:spLocks noGrp="1"/>
          </p:cNvSpPr>
          <p:nvPr>
            <p:ph type="body" sz="quarter" idx="3"/>
          </p:nvPr>
        </p:nvSpPr>
        <p:spPr>
          <a:xfrm>
            <a:off x="4114800" y="0"/>
            <a:ext cx="5029200" cy="990600"/>
          </a:xfrm>
        </p:spPr>
        <p:txBody>
          <a:bodyPr>
            <a:normAutofit/>
          </a:bodyPr>
          <a:lstStyle/>
          <a:p>
            <a:r>
              <a:rPr lang="en-US" dirty="0" smtClean="0"/>
              <a:t> </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25</a:t>
            </a:fld>
            <a:endParaRPr lang="en-US"/>
          </a:p>
        </p:txBody>
      </p:sp>
      <p:pic>
        <p:nvPicPr>
          <p:cNvPr id="56322" name="Picture 10" descr="Fig7_new"/>
          <p:cNvPicPr>
            <a:picLocks noGrp="1" noChangeAspect="1" noChangeArrowheads="1"/>
          </p:cNvPicPr>
          <p:nvPr>
            <p:ph sz="quarter" idx="4"/>
          </p:nvPr>
        </p:nvPicPr>
        <p:blipFill>
          <a:blip r:embed="rId3" cstate="print"/>
          <a:srcRect/>
          <a:stretch>
            <a:fillRect/>
          </a:stretch>
        </p:blipFill>
        <p:spPr bwMode="auto">
          <a:xfrm>
            <a:off x="3048000" y="0"/>
            <a:ext cx="614164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Lightning &amp; TC Intensification</a:t>
            </a:r>
            <a:endParaRPr lang="en-US" dirty="0"/>
          </a:p>
        </p:txBody>
      </p:sp>
      <p:sp>
        <p:nvSpPr>
          <p:cNvPr id="3" name="Text Placeholder 2"/>
          <p:cNvSpPr>
            <a:spLocks noGrp="1"/>
          </p:cNvSpPr>
          <p:nvPr>
            <p:ph type="body" idx="1"/>
          </p:nvPr>
        </p:nvSpPr>
        <p:spPr/>
        <p:txBody>
          <a:bodyPr>
            <a:normAutofit/>
          </a:bodyPr>
          <a:lstStyle/>
          <a:p>
            <a:r>
              <a:rPr lang="en-US" dirty="0" err="1" smtClean="0"/>
              <a:t>Eyewall</a:t>
            </a:r>
            <a:r>
              <a:rPr lang="en-US" dirty="0" smtClean="0"/>
              <a:t> Lightning </a:t>
            </a:r>
            <a:r>
              <a:rPr lang="en-US" dirty="0" smtClean="0">
                <a:solidFill>
                  <a:srgbClr val="FF0000"/>
                </a:solidFill>
              </a:rPr>
              <a:t>(negative)</a:t>
            </a:r>
            <a:endParaRPr lang="en-US" dirty="0">
              <a:solidFill>
                <a:srgbClr val="FF0000"/>
              </a:solidFill>
            </a:endParaRPr>
          </a:p>
        </p:txBody>
      </p:sp>
      <p:sp>
        <p:nvSpPr>
          <p:cNvPr id="4" name="Content Placeholder 3"/>
          <p:cNvSpPr>
            <a:spLocks noGrp="1"/>
          </p:cNvSpPr>
          <p:nvPr>
            <p:ph sz="half" idx="2"/>
          </p:nvPr>
        </p:nvSpPr>
        <p:spPr/>
        <p:txBody>
          <a:bodyPr/>
          <a:lstStyle/>
          <a:p>
            <a:r>
              <a:rPr lang="en-US" dirty="0" smtClean="0"/>
              <a:t>Observed near/at peak intensity</a:t>
            </a:r>
          </a:p>
          <a:p>
            <a:r>
              <a:rPr lang="en-US" dirty="0" smtClean="0"/>
              <a:t>Occurs in strongly sheared situations</a:t>
            </a:r>
            <a:endParaRPr lang="en-US" dirty="0"/>
          </a:p>
        </p:txBody>
      </p:sp>
      <p:sp>
        <p:nvSpPr>
          <p:cNvPr id="5" name="Text Placeholder 4"/>
          <p:cNvSpPr>
            <a:spLocks noGrp="1"/>
          </p:cNvSpPr>
          <p:nvPr>
            <p:ph type="body" sz="quarter" idx="3"/>
          </p:nvPr>
        </p:nvSpPr>
        <p:spPr>
          <a:xfrm>
            <a:off x="4645025" y="1535113"/>
            <a:ext cx="4346575" cy="639762"/>
          </a:xfrm>
        </p:spPr>
        <p:txBody>
          <a:bodyPr>
            <a:noAutofit/>
          </a:bodyPr>
          <a:lstStyle/>
          <a:p>
            <a:r>
              <a:rPr lang="en-US" dirty="0" smtClean="0"/>
              <a:t> </a:t>
            </a:r>
            <a:r>
              <a:rPr lang="en-US" dirty="0" err="1" smtClean="0"/>
              <a:t>Rainband</a:t>
            </a:r>
            <a:r>
              <a:rPr lang="en-US" dirty="0" smtClean="0"/>
              <a:t> Lightning </a:t>
            </a:r>
            <a:r>
              <a:rPr lang="en-US" dirty="0" smtClean="0">
                <a:solidFill>
                  <a:srgbClr val="0070C0"/>
                </a:solidFill>
              </a:rPr>
              <a:t>(positive)</a:t>
            </a:r>
            <a:endParaRPr lang="en-US" dirty="0">
              <a:solidFill>
                <a:srgbClr val="0070C0"/>
              </a:solidFill>
            </a:endParaRPr>
          </a:p>
        </p:txBody>
      </p:sp>
      <p:sp>
        <p:nvSpPr>
          <p:cNvPr id="6" name="Content Placeholder 5"/>
          <p:cNvSpPr>
            <a:spLocks noGrp="1"/>
          </p:cNvSpPr>
          <p:nvPr>
            <p:ph sz="quarter" idx="4"/>
          </p:nvPr>
        </p:nvSpPr>
        <p:spPr/>
        <p:txBody>
          <a:bodyPr/>
          <a:lstStyle/>
          <a:p>
            <a:r>
              <a:rPr lang="en-US" dirty="0" smtClean="0"/>
              <a:t>Increases prior to/during  intensification</a:t>
            </a:r>
          </a:p>
          <a:p>
            <a:pPr>
              <a:buNone/>
            </a:pPr>
            <a:endParaRPr lang="en-US" dirty="0"/>
          </a:p>
        </p:txBody>
      </p:sp>
      <p:sp>
        <p:nvSpPr>
          <p:cNvPr id="7" name="Date Placeholder 6"/>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
        <p:nvSpPr>
          <p:cNvPr id="9" name="Slide Number Placeholder 8"/>
          <p:cNvSpPr>
            <a:spLocks noGrp="1"/>
          </p:cNvSpPr>
          <p:nvPr>
            <p:ph type="sldNum" sz="quarter" idx="12"/>
          </p:nvPr>
        </p:nvSpPr>
        <p:spPr/>
        <p:txBody>
          <a:bodyPr/>
          <a:lstStyle/>
          <a:p>
            <a:fld id="{5D1E4C0E-E21C-416D-A438-632F21780481}"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p:txBody>
          <a:bodyPr/>
          <a:lstStyle/>
          <a:p>
            <a:pPr eaLnBrk="1" hangingPunct="1"/>
            <a:r>
              <a:rPr lang="en-US" dirty="0" smtClean="0"/>
              <a:t>Visual Example</a:t>
            </a:r>
          </a:p>
        </p:txBody>
      </p:sp>
      <p:pic>
        <p:nvPicPr>
          <p:cNvPr id="18435" name="Content Placeholder 7" descr="RITA_lightning.gif"/>
          <p:cNvPicPr>
            <a:picLocks noGrp="1" noChangeAspect="1"/>
          </p:cNvPicPr>
          <p:nvPr>
            <p:ph idx="1"/>
          </p:nvPr>
        </p:nvPicPr>
        <p:blipFill>
          <a:blip r:embed="rId2" cstate="print"/>
          <a:stretch>
            <a:fillRect/>
          </a:stretch>
        </p:blipFill>
        <p:spPr>
          <a:xfrm>
            <a:off x="3575050" y="273050"/>
            <a:ext cx="5111750" cy="5853113"/>
          </a:xfrm>
        </p:spPr>
      </p:pic>
      <p:sp>
        <p:nvSpPr>
          <p:cNvPr id="7" name="Text Placeholder 6"/>
          <p:cNvSpPr>
            <a:spLocks noGrp="1"/>
          </p:cNvSpPr>
          <p:nvPr>
            <p:ph type="body" sz="half" idx="2"/>
          </p:nvPr>
        </p:nvSpPr>
        <p:spPr/>
        <p:txBody>
          <a:bodyPr>
            <a:normAutofit/>
          </a:bodyPr>
          <a:lstStyle/>
          <a:p>
            <a:pPr eaLnBrk="1" hangingPunct="1">
              <a:defRPr/>
            </a:pPr>
            <a:r>
              <a:rPr lang="en-US" sz="1800" dirty="0" smtClean="0"/>
              <a:t>Notes</a:t>
            </a:r>
          </a:p>
          <a:p>
            <a:pPr eaLnBrk="1" hangingPunct="1">
              <a:defRPr/>
            </a:pPr>
            <a:endParaRPr lang="en-US" sz="1800" dirty="0" smtClean="0"/>
          </a:p>
          <a:p>
            <a:pPr marL="342900" indent="-342900" eaLnBrk="1" hangingPunct="1">
              <a:buFont typeface="+mj-lt"/>
              <a:buAutoNum type="arabicPeriod"/>
              <a:defRPr/>
            </a:pPr>
            <a:r>
              <a:rPr lang="en-US" sz="1800" dirty="0" smtClean="0"/>
              <a:t>Most widespread lightning is early in the storm development</a:t>
            </a:r>
          </a:p>
          <a:p>
            <a:pPr marL="342900" indent="-342900" eaLnBrk="1" hangingPunct="1">
              <a:buFont typeface="+mj-lt"/>
              <a:buAutoNum type="arabicPeriod"/>
              <a:defRPr/>
            </a:pPr>
            <a:endParaRPr lang="en-US" sz="1800" dirty="0" smtClean="0"/>
          </a:p>
          <a:p>
            <a:pPr marL="342900" indent="-342900" eaLnBrk="1" hangingPunct="1">
              <a:buFont typeface="+mj-lt"/>
              <a:buAutoNum type="arabicPeriod"/>
              <a:defRPr/>
            </a:pPr>
            <a:r>
              <a:rPr lang="en-US" sz="1800" dirty="0" smtClean="0"/>
              <a:t>Peak lightning in the eyewall is also near/coincident with peak intensity</a:t>
            </a:r>
          </a:p>
          <a:p>
            <a:pPr marL="342900" indent="-342900" eaLnBrk="1" hangingPunct="1">
              <a:buFont typeface="+mj-lt"/>
              <a:buAutoNum type="arabicPeriod"/>
              <a:defRPr/>
            </a:pPr>
            <a:endParaRPr lang="en-US" sz="1800" dirty="0" smtClean="0"/>
          </a:p>
          <a:p>
            <a:pPr marL="342900" indent="-342900" eaLnBrk="1" hangingPunct="1">
              <a:buFont typeface="+mj-lt"/>
              <a:buAutoNum type="arabicPeriod"/>
              <a:defRPr/>
            </a:pPr>
            <a:r>
              <a:rPr lang="en-US" sz="1800" dirty="0" smtClean="0"/>
              <a:t>12-h intensity change (blue) is inversely related to our lightning predictor (red)</a:t>
            </a:r>
            <a:endParaRPr lang="en-US" sz="1800" dirty="0"/>
          </a:p>
        </p:txBody>
      </p:sp>
      <p:sp>
        <p:nvSpPr>
          <p:cNvPr id="5" name="Date Placeholder 4"/>
          <p:cNvSpPr>
            <a:spLocks noGrp="1"/>
          </p:cNvSpPr>
          <p:nvPr>
            <p:ph type="dt" sz="half" idx="10"/>
          </p:nvPr>
        </p:nvSpPr>
        <p:spPr/>
        <p:txBody>
          <a:bodyPr/>
          <a:lstStyle/>
          <a:p>
            <a:r>
              <a:rPr lang="en-US" smtClean="0"/>
              <a:t>11 August 2010</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27</a:t>
            </a:fld>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457200" y="304800"/>
            <a:ext cx="3008313" cy="2590800"/>
          </a:xfrm>
        </p:spPr>
        <p:txBody>
          <a:bodyPr>
            <a:normAutofit/>
          </a:bodyPr>
          <a:lstStyle/>
          <a:p>
            <a:pPr eaLnBrk="1" hangingPunct="1"/>
            <a:r>
              <a:rPr lang="en-US" dirty="0" smtClean="0"/>
              <a:t>Lightning Improvements in SHIPS	</a:t>
            </a:r>
            <a:br>
              <a:rPr lang="en-US" dirty="0" smtClean="0"/>
            </a:br>
            <a:r>
              <a:rPr lang="en-US" dirty="0" smtClean="0"/>
              <a:t/>
            </a:r>
            <a:br>
              <a:rPr lang="en-US" dirty="0" smtClean="0"/>
            </a:br>
            <a:r>
              <a:rPr lang="en-US" dirty="0" smtClean="0"/>
              <a:t>Dependent (2005-2009)</a:t>
            </a:r>
          </a:p>
        </p:txBody>
      </p:sp>
      <p:graphicFrame>
        <p:nvGraphicFramePr>
          <p:cNvPr id="7" name="Content Placeholder 6"/>
          <p:cNvGraphicFramePr>
            <a:graphicFrameLocks noGrp="1"/>
          </p:cNvGraphicFramePr>
          <p:nvPr>
            <p:ph idx="1"/>
          </p:nvPr>
        </p:nvGraphicFramePr>
        <p:xfrm>
          <a:off x="3581400" y="304800"/>
          <a:ext cx="5111750" cy="5853113"/>
        </p:xfrm>
        <a:graphic>
          <a:graphicData uri="http://schemas.openxmlformats.org/drawingml/2006/chart">
            <c:chart xmlns:c="http://schemas.openxmlformats.org/drawingml/2006/chart" xmlns:r="http://schemas.openxmlformats.org/officeDocument/2006/relationships" r:id="rId2"/>
          </a:graphicData>
        </a:graphic>
      </p:graphicFrame>
      <p:sp>
        <p:nvSpPr>
          <p:cNvPr id="13" name="Date Placeholder 12"/>
          <p:cNvSpPr>
            <a:spLocks noGrp="1"/>
          </p:cNvSpPr>
          <p:nvPr>
            <p:ph type="dt" sz="half" idx="10"/>
          </p:nvPr>
        </p:nvSpPr>
        <p:spPr/>
        <p:txBody>
          <a:bodyPr/>
          <a:lstStyle/>
          <a:p>
            <a:pPr>
              <a:defRPr/>
            </a:pPr>
            <a:r>
              <a:rPr lang="en-US" smtClean="0"/>
              <a:t>11 August 2010</a:t>
            </a:r>
            <a:endParaRPr lang="en-US" dirty="0"/>
          </a:p>
        </p:txBody>
      </p:sp>
      <p:sp>
        <p:nvSpPr>
          <p:cNvPr id="15" name="Footer Placeholder 14"/>
          <p:cNvSpPr>
            <a:spLocks noGrp="1"/>
          </p:cNvSpPr>
          <p:nvPr>
            <p:ph type="ftr" sz="quarter" idx="11"/>
          </p:nvPr>
        </p:nvSpPr>
        <p:spPr/>
        <p:txBody>
          <a:bodyPr/>
          <a:lstStyle/>
          <a:p>
            <a:pPr>
              <a:defRPr/>
            </a:pPr>
            <a:r>
              <a:rPr lang="en-US" smtClean="0"/>
              <a:t>CoRP Symposium, Ft Collins, CO</a:t>
            </a:r>
            <a:endParaRPr lang="en-US" dirty="0"/>
          </a:p>
        </p:txBody>
      </p:sp>
      <p:sp>
        <p:nvSpPr>
          <p:cNvPr id="14" name="Slide Number Placeholder 13"/>
          <p:cNvSpPr>
            <a:spLocks noGrp="1"/>
          </p:cNvSpPr>
          <p:nvPr>
            <p:ph type="sldNum" sz="quarter" idx="12"/>
          </p:nvPr>
        </p:nvSpPr>
        <p:spPr/>
        <p:txBody>
          <a:bodyPr/>
          <a:lstStyle/>
          <a:p>
            <a:pPr>
              <a:defRPr/>
            </a:pPr>
            <a:fld id="{87013426-F148-4D4C-BB5A-F3BFA7B97B99}"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ex_v_0629_to_0630_loop.gif"/>
          <p:cNvPicPr>
            <a:picLocks noChangeAspect="1"/>
          </p:cNvPicPr>
          <p:nvPr/>
        </p:nvPicPr>
        <p:blipFill>
          <a:blip r:embed="rId3" cstate="print"/>
          <a:stretch>
            <a:fillRect/>
          </a:stretch>
        </p:blipFill>
        <p:spPr>
          <a:xfrm>
            <a:off x="381000" y="0"/>
            <a:ext cx="8763000" cy="6572250"/>
          </a:xfrm>
          <a:prstGeom prst="rect">
            <a:avLst/>
          </a:prstGeom>
        </p:spPr>
      </p:pic>
      <p:sp>
        <p:nvSpPr>
          <p:cNvPr id="46082" name="Slide Number Placeholder 3"/>
          <p:cNvSpPr>
            <a:spLocks noGrp="1"/>
          </p:cNvSpPr>
          <p:nvPr>
            <p:ph type="sldNum" sz="quarter" idx="12"/>
          </p:nvPr>
        </p:nvSpPr>
        <p:spPr>
          <a:noFill/>
        </p:spPr>
        <p:txBody>
          <a:bodyPr/>
          <a:lstStyle/>
          <a:p>
            <a:fld id="{397F8C0C-3005-4304-B0D9-0689C717F60D}" type="slidenum">
              <a:rPr lang="en-US">
                <a:solidFill>
                  <a:srgbClr val="000000"/>
                </a:solidFill>
              </a:rPr>
              <a:pPr/>
              <a:t>29</a:t>
            </a:fld>
            <a:endParaRPr lang="en-US" dirty="0">
              <a:solidFill>
                <a:srgbClr val="000000"/>
              </a:solidFill>
            </a:endParaRPr>
          </a:p>
        </p:txBody>
      </p:sp>
      <p:sp>
        <p:nvSpPr>
          <p:cNvPr id="46083" name="Title 3"/>
          <p:cNvSpPr>
            <a:spLocks noGrp="1"/>
          </p:cNvSpPr>
          <p:nvPr>
            <p:ph type="title" idx="4294967295"/>
          </p:nvPr>
        </p:nvSpPr>
        <p:spPr>
          <a:xfrm>
            <a:off x="228600" y="0"/>
            <a:ext cx="8915400" cy="609600"/>
          </a:xfrm>
        </p:spPr>
        <p:txBody>
          <a:bodyPr/>
          <a:lstStyle/>
          <a:p>
            <a:pPr eaLnBrk="1" hangingPunct="1"/>
            <a:r>
              <a:rPr lang="en-US" sz="2000" b="1" dirty="0" smtClean="0"/>
              <a:t>6 hour Lightning Strikes -- Hurricane Alex   29-30 June 2010</a:t>
            </a:r>
          </a:p>
        </p:txBody>
      </p:sp>
      <p:sp>
        <p:nvSpPr>
          <p:cNvPr id="6" name="Date Placeholder 5"/>
          <p:cNvSpPr>
            <a:spLocks noGrp="1"/>
          </p:cNvSpPr>
          <p:nvPr>
            <p:ph type="dt" sz="half" idx="10"/>
          </p:nvPr>
        </p:nvSpPr>
        <p:spPr/>
        <p:txBody>
          <a:bodyPr/>
          <a:lstStyle/>
          <a:p>
            <a:r>
              <a:rPr lang="en-US" smtClean="0"/>
              <a:t>11 August 2010</a:t>
            </a:r>
            <a:endParaRPr lang="en-US"/>
          </a:p>
        </p:txBody>
      </p:sp>
      <p:sp>
        <p:nvSpPr>
          <p:cNvPr id="7" name="Footer Placeholder 6"/>
          <p:cNvSpPr>
            <a:spLocks noGrp="1"/>
          </p:cNvSpPr>
          <p:nvPr>
            <p:ph type="ftr" sz="quarter" idx="11"/>
          </p:nvPr>
        </p:nvSpPr>
        <p:spPr/>
        <p:txBody>
          <a:bodyPr/>
          <a:lstStyle/>
          <a:p>
            <a:r>
              <a:rPr lang="en-US" smtClean="0"/>
              <a:t>CoRP Symposium, Ft Collins, CO</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a:t>
            </a:r>
            <a:endParaRPr lang="en-US" dirty="0"/>
          </a:p>
        </p:txBody>
      </p:sp>
      <p:sp>
        <p:nvSpPr>
          <p:cNvPr id="3" name="Content Placeholder 2"/>
          <p:cNvSpPr>
            <a:spLocks noGrp="1"/>
          </p:cNvSpPr>
          <p:nvPr>
            <p:ph idx="1"/>
          </p:nvPr>
        </p:nvSpPr>
        <p:spPr/>
        <p:txBody>
          <a:bodyPr/>
          <a:lstStyle/>
          <a:p>
            <a:endParaRPr lang="en-US" dirty="0" smtClean="0"/>
          </a:p>
          <a:p>
            <a:r>
              <a:rPr lang="en-US" dirty="0" smtClean="0"/>
              <a:t>Research            Operational Products (R2O)</a:t>
            </a:r>
          </a:p>
          <a:p>
            <a:endParaRPr lang="en-US" dirty="0" smtClean="0"/>
          </a:p>
          <a:p>
            <a:r>
              <a:rPr lang="en-US" dirty="0" smtClean="0"/>
              <a:t>Satellite Risk Reduction</a:t>
            </a:r>
          </a:p>
          <a:p>
            <a:endParaRPr lang="en-US" dirty="0" smtClean="0"/>
          </a:p>
          <a:p>
            <a:r>
              <a:rPr lang="en-US" dirty="0" smtClean="0"/>
              <a:t>Applied Science</a:t>
            </a:r>
          </a:p>
          <a:p>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3</a:t>
            </a:fld>
            <a:endParaRPr lang="en-US"/>
          </a:p>
        </p:txBody>
      </p:sp>
      <p:sp>
        <p:nvSpPr>
          <p:cNvPr id="7" name="Right Arrow 6"/>
          <p:cNvSpPr/>
          <p:nvPr/>
        </p:nvSpPr>
        <p:spPr>
          <a:xfrm>
            <a:off x="2514600" y="2286000"/>
            <a:ext cx="978408" cy="4846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0"/>
            <a:ext cx="5715000" cy="6858000"/>
            <a:chOff x="1676400" y="1066800"/>
            <a:chExt cx="4157330" cy="5257800"/>
          </a:xfrm>
        </p:grpSpPr>
        <p:pic>
          <p:nvPicPr>
            <p:cNvPr id="1027" name="Picture 3"/>
            <p:cNvPicPr>
              <a:picLocks noChangeAspect="1" noChangeArrowheads="1"/>
            </p:cNvPicPr>
            <p:nvPr/>
          </p:nvPicPr>
          <p:blipFill>
            <a:blip r:embed="rId3" cstate="print"/>
            <a:srcRect l="26250" t="15625" r="31250" b="17188"/>
            <a:stretch>
              <a:fillRect/>
            </a:stretch>
          </p:blipFill>
          <p:spPr bwMode="auto">
            <a:xfrm>
              <a:off x="1676400" y="1066800"/>
              <a:ext cx="4157330" cy="5257800"/>
            </a:xfrm>
            <a:prstGeom prst="rect">
              <a:avLst/>
            </a:prstGeom>
            <a:noFill/>
            <a:ln w="9525">
              <a:noFill/>
              <a:miter lim="800000"/>
              <a:headEnd/>
              <a:tailEnd/>
            </a:ln>
          </p:spPr>
        </p:pic>
        <p:sp>
          <p:nvSpPr>
            <p:cNvPr id="4" name="Rectangle 3"/>
            <p:cNvSpPr/>
            <p:nvPr/>
          </p:nvSpPr>
          <p:spPr>
            <a:xfrm>
              <a:off x="1676400" y="3962400"/>
              <a:ext cx="4114800" cy="6096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5806553" y="1447800"/>
            <a:ext cx="3369256" cy="3139321"/>
          </a:xfrm>
          <a:prstGeom prst="rect">
            <a:avLst/>
          </a:prstGeom>
          <a:noFill/>
        </p:spPr>
        <p:txBody>
          <a:bodyPr wrap="none" rtlCol="0">
            <a:spAutoFit/>
          </a:bodyPr>
          <a:lstStyle/>
          <a:p>
            <a:pPr algn="ctr"/>
            <a:r>
              <a:rPr lang="en-US" b="1" dirty="0" smtClean="0"/>
              <a:t>Sample Text Output</a:t>
            </a:r>
          </a:p>
          <a:p>
            <a:pPr algn="ctr"/>
            <a:endParaRPr lang="en-US" b="1" dirty="0" smtClean="0"/>
          </a:p>
          <a:p>
            <a:pPr algn="ctr"/>
            <a:r>
              <a:rPr lang="en-US" b="1" dirty="0" smtClean="0"/>
              <a:t>Lightning-Based Rapid</a:t>
            </a:r>
          </a:p>
          <a:p>
            <a:pPr algn="ctr"/>
            <a:r>
              <a:rPr lang="en-US" b="1" dirty="0" smtClean="0"/>
              <a:t>Intensity Forecast Algorithm </a:t>
            </a:r>
          </a:p>
          <a:p>
            <a:pPr algn="ctr"/>
            <a:r>
              <a:rPr lang="en-US" b="1" dirty="0" smtClean="0"/>
              <a:t>For the GOES-R Proving </a:t>
            </a:r>
          </a:p>
          <a:p>
            <a:pPr algn="ctr"/>
            <a:r>
              <a:rPr lang="en-US" b="1" dirty="0" smtClean="0"/>
              <a:t>Ground Demonstration </a:t>
            </a:r>
          </a:p>
          <a:p>
            <a:pPr algn="ctr"/>
            <a:r>
              <a:rPr lang="en-US" b="1" dirty="0" smtClean="0"/>
              <a:t>NHC, Summer 2010</a:t>
            </a:r>
          </a:p>
          <a:p>
            <a:pPr algn="ctr"/>
            <a:endParaRPr lang="en-US" dirty="0"/>
          </a:p>
          <a:p>
            <a:pPr algn="ctr"/>
            <a:r>
              <a:rPr lang="en-US" dirty="0" smtClean="0"/>
              <a:t>Hurricane Alex </a:t>
            </a:r>
          </a:p>
          <a:p>
            <a:pPr algn="ctr"/>
            <a:r>
              <a:rPr lang="en-US" dirty="0" smtClean="0"/>
              <a:t>30 June 2010      00 UTC </a:t>
            </a:r>
          </a:p>
          <a:p>
            <a:pPr algn="ctr"/>
            <a:endParaRPr lang="en-US" dirty="0" smtClean="0"/>
          </a:p>
        </p:txBody>
      </p:sp>
      <p:sp>
        <p:nvSpPr>
          <p:cNvPr id="8" name="Slide Number Placeholder 7"/>
          <p:cNvSpPr>
            <a:spLocks noGrp="1"/>
          </p:cNvSpPr>
          <p:nvPr>
            <p:ph type="sldNum" sz="quarter" idx="12"/>
          </p:nvPr>
        </p:nvSpPr>
        <p:spPr/>
        <p:txBody>
          <a:bodyPr/>
          <a:lstStyle/>
          <a:p>
            <a:pPr>
              <a:defRPr/>
            </a:pPr>
            <a:fld id="{1940F42F-706D-4552-9D9D-C2159DB0B054}" type="slidenum">
              <a:rPr lang="en-US" smtClean="0">
                <a:solidFill>
                  <a:srgbClr val="000000"/>
                </a:solidFill>
              </a:rPr>
              <a:pPr>
                <a:defRPr/>
              </a:pPr>
              <a:t>30</a:t>
            </a:fld>
            <a:endParaRPr lang="en-US" dirty="0">
              <a:solidFill>
                <a:srgbClr val="000000"/>
              </a:solidFill>
            </a:endParaRPr>
          </a:p>
        </p:txBody>
      </p:sp>
      <p:sp>
        <p:nvSpPr>
          <p:cNvPr id="9" name="Date Placeholder 8"/>
          <p:cNvSpPr>
            <a:spLocks noGrp="1"/>
          </p:cNvSpPr>
          <p:nvPr>
            <p:ph type="dt" sz="half" idx="10"/>
          </p:nvPr>
        </p:nvSpPr>
        <p:spPr/>
        <p:txBody>
          <a:bodyPr/>
          <a:lstStyle/>
          <a:p>
            <a:r>
              <a:rPr lang="en-US" smtClean="0"/>
              <a:t>11 August 2010</a:t>
            </a:r>
            <a:endParaRPr lang="en-US"/>
          </a:p>
        </p:txBody>
      </p:sp>
      <p:sp>
        <p:nvSpPr>
          <p:cNvPr id="10" name="Footer Placeholder 9"/>
          <p:cNvSpPr>
            <a:spLocks noGrp="1"/>
          </p:cNvSpPr>
          <p:nvPr>
            <p:ph type="ftr" sz="quarter" idx="11"/>
          </p:nvPr>
        </p:nvSpPr>
        <p:spPr/>
        <p:txBody>
          <a:bodyPr/>
          <a:lstStyle/>
          <a:p>
            <a:r>
              <a:rPr lang="en-US" smtClean="0"/>
              <a:t>CoRP Symposium, Ft Collins, CO</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Anticipating Rapid Weakening</a:t>
            </a:r>
            <a:endParaRPr lang="en-US" dirty="0"/>
          </a:p>
        </p:txBody>
      </p:sp>
      <p:sp>
        <p:nvSpPr>
          <p:cNvPr id="3" name="Text Placeholder 2"/>
          <p:cNvSpPr>
            <a:spLocks noGrp="1"/>
          </p:cNvSpPr>
          <p:nvPr>
            <p:ph type="body" idx="1"/>
          </p:nvPr>
        </p:nvSpPr>
        <p:spPr/>
        <p:txBody>
          <a:bodyPr/>
          <a:lstStyle/>
          <a:p>
            <a:r>
              <a:rPr lang="en-US" dirty="0" smtClean="0"/>
              <a:t>Five Factors</a:t>
            </a:r>
            <a:endParaRPr lang="en-US" dirty="0"/>
          </a:p>
        </p:txBody>
      </p:sp>
      <p:sp>
        <p:nvSpPr>
          <p:cNvPr id="4" name="Content Placeholder 3"/>
          <p:cNvSpPr>
            <a:spLocks noGrp="1"/>
          </p:cNvSpPr>
          <p:nvPr>
            <p:ph sz="half" idx="2"/>
          </p:nvPr>
        </p:nvSpPr>
        <p:spPr/>
        <p:txBody>
          <a:bodyPr>
            <a:normAutofit fontScale="92500" lnSpcReduction="10000"/>
          </a:bodyPr>
          <a:lstStyle/>
          <a:p>
            <a:pPr marL="457200" indent="-457200">
              <a:buFont typeface="+mj-lt"/>
              <a:buAutoNum type="arabicPeriod"/>
              <a:defRPr/>
            </a:pPr>
            <a:r>
              <a:rPr lang="en-US" dirty="0" smtClean="0"/>
              <a:t>12-intensity change (persistence)</a:t>
            </a:r>
          </a:p>
          <a:p>
            <a:pPr marL="457200" indent="-457200">
              <a:buFont typeface="+mj-lt"/>
              <a:buAutoNum type="arabicPeriod" startAt="2"/>
              <a:defRPr/>
            </a:pPr>
            <a:r>
              <a:rPr lang="en-US" dirty="0" smtClean="0"/>
              <a:t>Storm &amp; Direction Relative IR Principle Component  #4  (8.4%) – warm central feature/symmetric ring structure.</a:t>
            </a:r>
          </a:p>
          <a:p>
            <a:pPr marL="457200" indent="-457200">
              <a:buFont typeface="+mj-lt"/>
              <a:buAutoNum type="arabicPeriod" startAt="2"/>
              <a:defRPr/>
            </a:pPr>
            <a:r>
              <a:rPr lang="en-US" dirty="0" smtClean="0"/>
              <a:t>Potential intensity (empirical on SST along TC track)</a:t>
            </a:r>
          </a:p>
          <a:p>
            <a:pPr marL="457200" indent="-457200">
              <a:buFont typeface="+mj-lt"/>
              <a:buAutoNum type="arabicPeriod" startAt="2"/>
              <a:defRPr/>
            </a:pPr>
            <a:r>
              <a:rPr lang="en-US" dirty="0" smtClean="0"/>
              <a:t>850 to 500-hPa wind shear</a:t>
            </a:r>
          </a:p>
          <a:p>
            <a:pPr marL="457200" indent="-457200">
              <a:buFont typeface="+mj-lt"/>
              <a:buAutoNum type="arabicPeriod" startAt="2"/>
              <a:defRPr/>
            </a:pPr>
            <a:r>
              <a:rPr lang="en-US" dirty="0" smtClean="0"/>
              <a:t>200-hPa Northerly winds</a:t>
            </a:r>
          </a:p>
          <a:p>
            <a:pPr>
              <a:buFont typeface="Symbol" pitchFamily="18" charset="2"/>
              <a:buNone/>
              <a:defRPr/>
            </a:pPr>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Interpretation</a:t>
            </a:r>
            <a:endParaRPr lang="en-US" dirty="0"/>
          </a:p>
        </p:txBody>
      </p:sp>
      <p:sp>
        <p:nvSpPr>
          <p:cNvPr id="6" name="Content Placeholder 5"/>
          <p:cNvSpPr>
            <a:spLocks noGrp="1"/>
          </p:cNvSpPr>
          <p:nvPr>
            <p:ph sz="quarter" idx="4"/>
          </p:nvPr>
        </p:nvSpPr>
        <p:spPr>
          <a:xfrm>
            <a:off x="4267201" y="2174875"/>
            <a:ext cx="4419600" cy="3951288"/>
          </a:xfrm>
        </p:spPr>
        <p:txBody>
          <a:bodyPr>
            <a:normAutofit/>
          </a:bodyPr>
          <a:lstStyle/>
          <a:p>
            <a:pPr>
              <a:buNone/>
            </a:pPr>
            <a:r>
              <a:rPr lang="en-US" dirty="0" smtClean="0"/>
              <a:t>	Rapid weakening often involves the collapse of the existing </a:t>
            </a:r>
            <a:r>
              <a:rPr lang="en-US" dirty="0" err="1" smtClean="0"/>
              <a:t>eyewall</a:t>
            </a:r>
            <a:r>
              <a:rPr lang="en-US" dirty="0" smtClean="0"/>
              <a:t> complex in an environment characterized by decreasing intensification potential/SST, increasing vertical wind shear and occasionally strong northerly flow.  </a:t>
            </a:r>
          </a:p>
          <a:p>
            <a:endParaRPr lang="en-US" dirty="0"/>
          </a:p>
        </p:txBody>
      </p:sp>
      <p:sp>
        <p:nvSpPr>
          <p:cNvPr id="7" name="Date Placeholder 6"/>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
        <p:nvSpPr>
          <p:cNvPr id="9" name="Slide Number Placeholder 8"/>
          <p:cNvSpPr>
            <a:spLocks noGrp="1"/>
          </p:cNvSpPr>
          <p:nvPr>
            <p:ph type="sldNum" sz="quarter" idx="12"/>
          </p:nvPr>
        </p:nvSpPr>
        <p:spPr/>
        <p:txBody>
          <a:bodyPr/>
          <a:lstStyle/>
          <a:p>
            <a:fld id="{5D1E4C0E-E21C-416D-A438-632F21780481}"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Examples: Hurricane Georges (1998)</a:t>
            </a:r>
            <a:endParaRPr lang="en-US" dirty="0"/>
          </a:p>
        </p:txBody>
      </p:sp>
      <p:pic>
        <p:nvPicPr>
          <p:cNvPr id="10243" name="Content Placeholder 3" descr="George_RW.gif"/>
          <p:cNvPicPr>
            <a:picLocks noGrp="1" noChangeAspect="1"/>
          </p:cNvPicPr>
          <p:nvPr>
            <p:ph idx="1"/>
          </p:nvPr>
        </p:nvPicPr>
        <p:blipFill>
          <a:blip r:embed="rId3" cstate="print"/>
          <a:srcRect/>
          <a:stretch>
            <a:fillRect/>
          </a:stretch>
        </p:blipFill>
        <p:spPr>
          <a:xfrm>
            <a:off x="0" y="1524000"/>
            <a:ext cx="6034088" cy="4525963"/>
          </a:xfrm>
        </p:spPr>
      </p:pic>
      <p:sp>
        <p:nvSpPr>
          <p:cNvPr id="6" name="Slide Number Placeholder 5"/>
          <p:cNvSpPr>
            <a:spLocks noGrp="1"/>
          </p:cNvSpPr>
          <p:nvPr>
            <p:ph type="sldNum" sz="quarter" idx="12"/>
          </p:nvPr>
        </p:nvSpPr>
        <p:spPr/>
        <p:txBody>
          <a:bodyPr/>
          <a:lstStyle/>
          <a:p>
            <a:pPr>
              <a:defRPr/>
            </a:pPr>
            <a:fld id="{C72CB4B9-4442-4EEA-9968-D8E589B2EE4A}" type="slidenum">
              <a:rPr lang="en-US" smtClean="0"/>
              <a:pPr>
                <a:defRPr/>
              </a:pPr>
              <a:t>32</a:t>
            </a:fld>
            <a:endParaRPr lang="en-US" dirty="0"/>
          </a:p>
        </p:txBody>
      </p:sp>
      <p:graphicFrame>
        <p:nvGraphicFramePr>
          <p:cNvPr id="5" name="Table 4"/>
          <p:cNvGraphicFramePr>
            <a:graphicFrameLocks noGrp="1"/>
          </p:cNvGraphicFramePr>
          <p:nvPr/>
        </p:nvGraphicFramePr>
        <p:xfrm>
          <a:off x="6096000" y="1524000"/>
          <a:ext cx="2819400" cy="3441448"/>
        </p:xfrm>
        <a:graphic>
          <a:graphicData uri="http://schemas.openxmlformats.org/drawingml/2006/table">
            <a:tbl>
              <a:tblPr firstRow="1" bandRow="1">
                <a:tableStyleId>{5C22544A-7EE6-4342-B048-85BDC9FD1C3A}</a:tableStyleId>
              </a:tblPr>
              <a:tblGrid>
                <a:gridCol w="1219200"/>
                <a:gridCol w="762000"/>
                <a:gridCol w="838200"/>
              </a:tblGrid>
              <a:tr h="606488">
                <a:tc>
                  <a:txBody>
                    <a:bodyPr/>
                    <a:lstStyle/>
                    <a:p>
                      <a:r>
                        <a:rPr lang="en-US" sz="1600" dirty="0" smtClean="0"/>
                        <a:t>Predictor</a:t>
                      </a:r>
                      <a:endParaRPr lang="en-US" sz="1600" dirty="0"/>
                    </a:p>
                  </a:txBody>
                  <a:tcPr/>
                </a:tc>
                <a:tc>
                  <a:txBody>
                    <a:bodyPr/>
                    <a:lstStyle/>
                    <a:p>
                      <a:r>
                        <a:rPr lang="en-US" sz="1600" dirty="0" smtClean="0"/>
                        <a:t>9/20  00 UTC</a:t>
                      </a:r>
                      <a:endParaRPr lang="en-US" sz="1600" dirty="0"/>
                    </a:p>
                  </a:txBody>
                  <a:tcPr/>
                </a:tc>
                <a:tc>
                  <a:txBody>
                    <a:bodyPr/>
                    <a:lstStyle/>
                    <a:p>
                      <a:r>
                        <a:rPr lang="en-US" sz="1600" dirty="0" smtClean="0"/>
                        <a:t>9/20</a:t>
                      </a:r>
                      <a:r>
                        <a:rPr lang="en-US" sz="1600" baseline="0" dirty="0" smtClean="0"/>
                        <a:t> </a:t>
                      </a:r>
                      <a:r>
                        <a:rPr lang="en-US" sz="1600" dirty="0" smtClean="0"/>
                        <a:t>06</a:t>
                      </a:r>
                      <a:r>
                        <a:rPr lang="en-US" sz="1600" baseline="0" dirty="0" smtClean="0"/>
                        <a:t> UTC</a:t>
                      </a:r>
                      <a:endParaRPr lang="en-US" sz="1600" dirty="0"/>
                    </a:p>
                  </a:txBody>
                  <a:tcPr/>
                </a:tc>
              </a:tr>
              <a:tr h="351378">
                <a:tc>
                  <a:txBody>
                    <a:bodyPr/>
                    <a:lstStyle/>
                    <a:p>
                      <a:r>
                        <a:rPr lang="en-US" sz="1600" dirty="0" smtClean="0"/>
                        <a:t>PER</a:t>
                      </a:r>
                      <a:endParaRPr lang="en-US" sz="1600" dirty="0"/>
                    </a:p>
                  </a:txBody>
                  <a:tcPr/>
                </a:tc>
                <a:tc>
                  <a:txBody>
                    <a:bodyPr/>
                    <a:lstStyle/>
                    <a:p>
                      <a:r>
                        <a:rPr lang="en-US" sz="1600" dirty="0" smtClean="0">
                          <a:solidFill>
                            <a:srgbClr val="0070C0"/>
                          </a:solidFill>
                        </a:rPr>
                        <a:t>5</a:t>
                      </a:r>
                      <a:endParaRPr lang="en-US" sz="1600" dirty="0">
                        <a:solidFill>
                          <a:srgbClr val="0070C0"/>
                        </a:solidFill>
                      </a:endParaRPr>
                    </a:p>
                  </a:txBody>
                  <a:tcPr/>
                </a:tc>
                <a:tc>
                  <a:txBody>
                    <a:bodyPr/>
                    <a:lstStyle/>
                    <a:p>
                      <a:r>
                        <a:rPr lang="en-US" sz="1600" dirty="0" smtClean="0">
                          <a:solidFill>
                            <a:srgbClr val="FF0000"/>
                          </a:solidFill>
                        </a:rPr>
                        <a:t>-5</a:t>
                      </a:r>
                      <a:endParaRPr lang="en-US" sz="1600" dirty="0">
                        <a:solidFill>
                          <a:srgbClr val="FF0000"/>
                        </a:solidFill>
                      </a:endParaRPr>
                    </a:p>
                  </a:txBody>
                  <a:tcPr/>
                </a:tc>
              </a:tr>
              <a:tr h="351378">
                <a:tc>
                  <a:txBody>
                    <a:bodyPr/>
                    <a:lstStyle/>
                    <a:p>
                      <a:r>
                        <a:rPr lang="en-US" sz="1600" dirty="0" smtClean="0"/>
                        <a:t>POT</a:t>
                      </a:r>
                      <a:endParaRPr lang="en-US" sz="1600" dirty="0"/>
                    </a:p>
                  </a:txBody>
                  <a:tcPr/>
                </a:tc>
                <a:tc>
                  <a:txBody>
                    <a:bodyPr/>
                    <a:lstStyle/>
                    <a:p>
                      <a:r>
                        <a:rPr lang="en-US" sz="1600" dirty="0" smtClean="0">
                          <a:solidFill>
                            <a:srgbClr val="FF0000"/>
                          </a:solidFill>
                        </a:rPr>
                        <a:t>26</a:t>
                      </a:r>
                      <a:endParaRPr lang="en-US" sz="1600" dirty="0">
                        <a:solidFill>
                          <a:srgbClr val="FF0000"/>
                        </a:solidFill>
                      </a:endParaRPr>
                    </a:p>
                  </a:txBody>
                  <a:tcPr/>
                </a:tc>
                <a:tc>
                  <a:txBody>
                    <a:bodyPr/>
                    <a:lstStyle/>
                    <a:p>
                      <a:r>
                        <a:rPr lang="en-US" sz="1600" dirty="0" smtClean="0">
                          <a:solidFill>
                            <a:srgbClr val="FF0000"/>
                          </a:solidFill>
                        </a:rPr>
                        <a:t>29</a:t>
                      </a:r>
                      <a:endParaRPr lang="en-US" sz="1600" dirty="0">
                        <a:solidFill>
                          <a:srgbClr val="FF0000"/>
                        </a:solidFill>
                      </a:endParaRPr>
                    </a:p>
                  </a:txBody>
                  <a:tcPr/>
                </a:tc>
              </a:tr>
              <a:tr h="351378">
                <a:tc>
                  <a:txBody>
                    <a:bodyPr/>
                    <a:lstStyle/>
                    <a:p>
                      <a:r>
                        <a:rPr lang="en-US" sz="1600" dirty="0" smtClean="0"/>
                        <a:t>SHRS</a:t>
                      </a:r>
                      <a:endParaRPr lang="en-US" sz="1600" dirty="0"/>
                    </a:p>
                  </a:txBody>
                  <a:tcPr/>
                </a:tc>
                <a:tc>
                  <a:txBody>
                    <a:bodyPr/>
                    <a:lstStyle/>
                    <a:p>
                      <a:r>
                        <a:rPr lang="en-US" sz="1600" dirty="0" smtClean="0">
                          <a:solidFill>
                            <a:srgbClr val="FF0000"/>
                          </a:solidFill>
                        </a:rPr>
                        <a:t>7.0</a:t>
                      </a:r>
                      <a:endParaRPr lang="en-US" sz="1600" dirty="0">
                        <a:solidFill>
                          <a:srgbClr val="FF0000"/>
                        </a:solidFill>
                      </a:endParaRPr>
                    </a:p>
                  </a:txBody>
                  <a:tcPr/>
                </a:tc>
                <a:tc>
                  <a:txBody>
                    <a:bodyPr/>
                    <a:lstStyle/>
                    <a:p>
                      <a:r>
                        <a:rPr lang="en-US" sz="1600" dirty="0" smtClean="0">
                          <a:solidFill>
                            <a:srgbClr val="0070C0"/>
                          </a:solidFill>
                        </a:rPr>
                        <a:t>5.4</a:t>
                      </a:r>
                      <a:endParaRPr lang="en-US" sz="1600" dirty="0">
                        <a:solidFill>
                          <a:srgbClr val="0070C0"/>
                        </a:solidFill>
                      </a:endParaRPr>
                    </a:p>
                  </a:txBody>
                  <a:tcPr/>
                </a:tc>
              </a:tr>
              <a:tr h="606488">
                <a:tc>
                  <a:txBody>
                    <a:bodyPr/>
                    <a:lstStyle/>
                    <a:p>
                      <a:r>
                        <a:rPr lang="en-US" sz="1600" dirty="0" smtClean="0"/>
                        <a:t>200hPa</a:t>
                      </a:r>
                      <a:r>
                        <a:rPr lang="en-US" sz="1600" baseline="0" dirty="0" smtClean="0"/>
                        <a:t> North</a:t>
                      </a:r>
                      <a:endParaRPr lang="en-US" sz="1600" dirty="0"/>
                    </a:p>
                  </a:txBody>
                  <a:tcPr/>
                </a:tc>
                <a:tc>
                  <a:txBody>
                    <a:bodyPr/>
                    <a:lstStyle/>
                    <a:p>
                      <a:r>
                        <a:rPr lang="en-US" sz="1600" dirty="0" smtClean="0">
                          <a:solidFill>
                            <a:srgbClr val="FF0000"/>
                          </a:solidFill>
                        </a:rPr>
                        <a:t>-7.6</a:t>
                      </a:r>
                      <a:endParaRPr lang="en-US" sz="1600" dirty="0">
                        <a:solidFill>
                          <a:srgbClr val="FF0000"/>
                        </a:solidFill>
                      </a:endParaRPr>
                    </a:p>
                  </a:txBody>
                  <a:tcPr/>
                </a:tc>
                <a:tc>
                  <a:txBody>
                    <a:bodyPr/>
                    <a:lstStyle/>
                    <a:p>
                      <a:r>
                        <a:rPr lang="en-US" sz="1600" dirty="0" smtClean="0">
                          <a:solidFill>
                            <a:srgbClr val="FF0000"/>
                          </a:solidFill>
                        </a:rPr>
                        <a:t>-13.3</a:t>
                      </a:r>
                      <a:endParaRPr lang="en-US" sz="1600" dirty="0">
                        <a:solidFill>
                          <a:srgbClr val="FF0000"/>
                        </a:solidFill>
                      </a:endParaRPr>
                    </a:p>
                  </a:txBody>
                  <a:tcPr/>
                </a:tc>
              </a:tr>
              <a:tr h="351378">
                <a:tc>
                  <a:txBody>
                    <a:bodyPr/>
                    <a:lstStyle/>
                    <a:p>
                      <a:r>
                        <a:rPr lang="en-US" sz="1600" dirty="0" smtClean="0"/>
                        <a:t>IR</a:t>
                      </a:r>
                      <a:r>
                        <a:rPr lang="en-US" sz="1600" baseline="0" dirty="0" smtClean="0"/>
                        <a:t> PC 4</a:t>
                      </a:r>
                      <a:endParaRPr lang="en-US" sz="1600" dirty="0"/>
                    </a:p>
                  </a:txBody>
                  <a:tcPr/>
                </a:tc>
                <a:tc>
                  <a:txBody>
                    <a:bodyPr/>
                    <a:lstStyle/>
                    <a:p>
                      <a:r>
                        <a:rPr lang="en-US" sz="1600" dirty="0" smtClean="0">
                          <a:solidFill>
                            <a:srgbClr val="FF0000"/>
                          </a:solidFill>
                        </a:rPr>
                        <a:t>2.6</a:t>
                      </a:r>
                      <a:endParaRPr lang="en-US" sz="1600" dirty="0">
                        <a:solidFill>
                          <a:srgbClr val="FF0000"/>
                        </a:solidFill>
                      </a:endParaRPr>
                    </a:p>
                  </a:txBody>
                  <a:tcPr/>
                </a:tc>
                <a:tc>
                  <a:txBody>
                    <a:bodyPr/>
                    <a:lstStyle/>
                    <a:p>
                      <a:r>
                        <a:rPr lang="en-US" sz="1600" dirty="0" smtClean="0">
                          <a:solidFill>
                            <a:srgbClr val="FF0000"/>
                          </a:solidFill>
                        </a:rPr>
                        <a:t>1.5</a:t>
                      </a:r>
                    </a:p>
                  </a:txBody>
                  <a:tcPr/>
                </a:tc>
              </a:tr>
              <a:tr h="606488">
                <a:tc>
                  <a:txBody>
                    <a:bodyPr/>
                    <a:lstStyle/>
                    <a:p>
                      <a:r>
                        <a:rPr lang="en-US" sz="1600" b="1" dirty="0" smtClean="0">
                          <a:solidFill>
                            <a:srgbClr val="FF0000"/>
                          </a:solidFill>
                        </a:rPr>
                        <a:t>Discriminant</a:t>
                      </a:r>
                      <a:endParaRPr lang="en-US" sz="1600" b="1" dirty="0">
                        <a:solidFill>
                          <a:srgbClr val="FF0000"/>
                        </a:solidFill>
                      </a:endParaRPr>
                    </a:p>
                  </a:txBody>
                  <a:tcPr/>
                </a:tc>
                <a:tc>
                  <a:txBody>
                    <a:bodyPr/>
                    <a:lstStyle/>
                    <a:p>
                      <a:r>
                        <a:rPr lang="en-US" sz="1600" b="1" dirty="0" smtClean="0">
                          <a:solidFill>
                            <a:srgbClr val="FF0000"/>
                          </a:solidFill>
                        </a:rPr>
                        <a:t>2.2/ 21%</a:t>
                      </a:r>
                      <a:endParaRPr lang="en-US" sz="1600" b="1" dirty="0">
                        <a:solidFill>
                          <a:srgbClr val="FF0000"/>
                        </a:solidFill>
                      </a:endParaRPr>
                    </a:p>
                  </a:txBody>
                  <a:tcPr/>
                </a:tc>
                <a:tc>
                  <a:txBody>
                    <a:bodyPr/>
                    <a:lstStyle/>
                    <a:p>
                      <a:r>
                        <a:rPr lang="en-US" sz="1600" b="1" dirty="0" smtClean="0">
                          <a:solidFill>
                            <a:srgbClr val="FF0000"/>
                          </a:solidFill>
                        </a:rPr>
                        <a:t>2.4/</a:t>
                      </a:r>
                      <a:r>
                        <a:rPr lang="en-US" sz="1600" b="1" baseline="0" dirty="0" smtClean="0">
                          <a:solidFill>
                            <a:srgbClr val="FF0000"/>
                          </a:solidFill>
                        </a:rPr>
                        <a:t> 23</a:t>
                      </a:r>
                      <a:r>
                        <a:rPr lang="en-US" sz="1600" b="1" dirty="0" smtClean="0">
                          <a:solidFill>
                            <a:srgbClr val="FF0000"/>
                          </a:solidFill>
                        </a:rPr>
                        <a:t>%</a:t>
                      </a:r>
                    </a:p>
                  </a:txBody>
                  <a:tcPr/>
                </a:tc>
              </a:tr>
            </a:tbl>
          </a:graphicData>
        </a:graphic>
      </p:graphicFrame>
      <p:sp>
        <p:nvSpPr>
          <p:cNvPr id="10278" name="TextBox 5"/>
          <p:cNvSpPr txBox="1">
            <a:spLocks noChangeArrowheads="1"/>
          </p:cNvSpPr>
          <p:nvPr/>
        </p:nvSpPr>
        <p:spPr bwMode="auto">
          <a:xfrm>
            <a:off x="6553200" y="5638800"/>
            <a:ext cx="2438400" cy="830263"/>
          </a:xfrm>
          <a:prstGeom prst="rect">
            <a:avLst/>
          </a:prstGeom>
          <a:noFill/>
          <a:ln w="9525">
            <a:noFill/>
            <a:miter lim="800000"/>
            <a:headEnd/>
            <a:tailEnd/>
          </a:ln>
        </p:spPr>
        <p:txBody>
          <a:bodyPr>
            <a:spAutoFit/>
          </a:bodyPr>
          <a:lstStyle/>
          <a:p>
            <a:r>
              <a:rPr lang="en-US">
                <a:solidFill>
                  <a:srgbClr val="FF0000"/>
                </a:solidFill>
              </a:rPr>
              <a:t>Positive factors</a:t>
            </a:r>
          </a:p>
          <a:p>
            <a:r>
              <a:rPr lang="en-US">
                <a:solidFill>
                  <a:srgbClr val="0070C0"/>
                </a:solidFill>
              </a:rPr>
              <a:t>Negative factors</a:t>
            </a:r>
          </a:p>
        </p:txBody>
      </p:sp>
      <p:sp>
        <p:nvSpPr>
          <p:cNvPr id="7" name="Date Placeholder 6"/>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95400"/>
            <a:ext cx="8229600" cy="4830763"/>
          </a:xfrm>
        </p:spPr>
        <p:txBody>
          <a:bodyPr>
            <a:normAutofit fontScale="70000" lnSpcReduction="20000"/>
          </a:bodyPr>
          <a:lstStyle/>
          <a:p>
            <a:pPr>
              <a:buNone/>
            </a:pPr>
            <a:r>
              <a:rPr lang="en-US" dirty="0" smtClean="0"/>
              <a:t>Three primary task:</a:t>
            </a:r>
          </a:p>
          <a:p>
            <a:pPr>
              <a:buNone/>
            </a:pPr>
            <a:endParaRPr lang="en-US" dirty="0" smtClean="0"/>
          </a:p>
          <a:p>
            <a:pPr marL="914400" lvl="1" indent="-514350">
              <a:buFont typeface="+mj-lt"/>
              <a:buAutoNum type="arabicPeriod"/>
            </a:pPr>
            <a:r>
              <a:rPr lang="en-US" dirty="0" smtClean="0"/>
              <a:t>Research            Operational Products (R2O)</a:t>
            </a:r>
          </a:p>
          <a:p>
            <a:pPr marL="914400" lvl="1" indent="-514350">
              <a:buFont typeface="+mj-lt"/>
              <a:buAutoNum type="arabicPeriod"/>
            </a:pPr>
            <a:r>
              <a:rPr lang="en-US" dirty="0" smtClean="0"/>
              <a:t>Satellite Risk Reduction</a:t>
            </a:r>
          </a:p>
          <a:p>
            <a:pPr marL="914400" lvl="1" indent="-514350">
              <a:buFont typeface="+mj-lt"/>
              <a:buAutoNum type="arabicPeriod"/>
            </a:pPr>
            <a:r>
              <a:rPr lang="en-US" dirty="0" smtClean="0"/>
              <a:t>Applied Science</a:t>
            </a:r>
          </a:p>
          <a:p>
            <a:pPr marL="914400" lvl="1" indent="-514350">
              <a:buFont typeface="+mj-lt"/>
              <a:buAutoNum type="arabicPeriod"/>
            </a:pPr>
            <a:endParaRPr lang="en-US" dirty="0" smtClean="0"/>
          </a:p>
          <a:p>
            <a:pPr marL="514350" indent="-514350">
              <a:buNone/>
            </a:pPr>
            <a:r>
              <a:rPr lang="en-US" dirty="0" smtClean="0"/>
              <a:t>Supported Primarily by</a:t>
            </a:r>
          </a:p>
          <a:p>
            <a:pPr marL="514350" indent="-514350">
              <a:buNone/>
            </a:pPr>
            <a:endParaRPr lang="en-US" dirty="0" smtClean="0"/>
          </a:p>
          <a:p>
            <a:pPr marL="914400" lvl="1" indent="-514350">
              <a:buFont typeface="+mj-lt"/>
              <a:buAutoNum type="arabicPeriod"/>
            </a:pPr>
            <a:r>
              <a:rPr lang="en-US" dirty="0" smtClean="0"/>
              <a:t>GOES-R3/AWG</a:t>
            </a:r>
          </a:p>
          <a:p>
            <a:pPr marL="914400" lvl="1" indent="-514350">
              <a:buFont typeface="+mj-lt"/>
              <a:buAutoNum type="arabicPeriod"/>
            </a:pPr>
            <a:r>
              <a:rPr lang="en-US" dirty="0" smtClean="0"/>
              <a:t>GIMPAP</a:t>
            </a:r>
          </a:p>
          <a:p>
            <a:pPr marL="914400" lvl="1" indent="-514350">
              <a:buFont typeface="+mj-lt"/>
              <a:buAutoNum type="arabicPeriod"/>
            </a:pPr>
            <a:r>
              <a:rPr lang="en-US" dirty="0" smtClean="0"/>
              <a:t>JHT</a:t>
            </a:r>
          </a:p>
          <a:p>
            <a:pPr marL="914400" lvl="1" indent="-514350">
              <a:buFont typeface="+mj-lt"/>
              <a:buAutoNum type="arabicPeriod"/>
            </a:pPr>
            <a:r>
              <a:rPr lang="en-US" dirty="0" smtClean="0"/>
              <a:t>PSDI</a:t>
            </a:r>
          </a:p>
          <a:p>
            <a:pPr marL="914400" lvl="1" indent="-514350">
              <a:buFont typeface="+mj-lt"/>
              <a:buAutoNum type="arabicPeriod"/>
            </a:pPr>
            <a:r>
              <a:rPr lang="en-US" dirty="0" smtClean="0"/>
              <a:t>HFIP </a:t>
            </a:r>
          </a:p>
          <a:p>
            <a:pPr marL="914400" lvl="1" indent="-514350">
              <a:buFont typeface="+mj-lt"/>
              <a:buAutoNum type="arabicPeriod"/>
            </a:pPr>
            <a:r>
              <a:rPr lang="en-US" dirty="0" smtClean="0"/>
              <a:t>Other (NOPP, ONR, NASA, etc.)</a:t>
            </a:r>
          </a:p>
          <a:p>
            <a:pPr marL="514350" indent="-514350">
              <a:buFont typeface="+mj-lt"/>
              <a:buAutoNum type="arabicPeriod"/>
            </a:pP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33</a:t>
            </a:fld>
            <a:endParaRPr lang="en-US"/>
          </a:p>
        </p:txBody>
      </p:sp>
      <p:sp>
        <p:nvSpPr>
          <p:cNvPr id="7" name="Right Arrow 6"/>
          <p:cNvSpPr/>
          <p:nvPr/>
        </p:nvSpPr>
        <p:spPr>
          <a:xfrm>
            <a:off x="2514600" y="2057400"/>
            <a:ext cx="609600" cy="152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a:buNone/>
            </a:pPr>
            <a:r>
              <a:rPr lang="en-US" dirty="0" smtClean="0"/>
              <a:t>Need more information?</a:t>
            </a:r>
          </a:p>
          <a:p>
            <a:pPr>
              <a:buNone/>
            </a:pPr>
            <a:r>
              <a:rPr lang="en-US" dirty="0" smtClean="0"/>
              <a:t>Go to http://rammb.cira.colostate.edu/</a:t>
            </a:r>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34</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R2O Examples</a:t>
            </a:r>
            <a:endParaRPr lang="en-US" dirty="0"/>
          </a:p>
        </p:txBody>
      </p:sp>
      <p:sp>
        <p:nvSpPr>
          <p:cNvPr id="3" name="Content Placeholder 2"/>
          <p:cNvSpPr>
            <a:spLocks noGrp="1"/>
          </p:cNvSpPr>
          <p:nvPr>
            <p:ph idx="1"/>
          </p:nvPr>
        </p:nvSpPr>
        <p:spPr/>
        <p:txBody>
          <a:bodyPr/>
          <a:lstStyle/>
          <a:p>
            <a:pPr>
              <a:buFont typeface="Wingdings" pitchFamily="2" charset="2"/>
              <a:buChar char="ü"/>
            </a:pPr>
            <a:r>
              <a:rPr lang="en-US" dirty="0" smtClean="0"/>
              <a:t>TC formation product</a:t>
            </a:r>
          </a:p>
          <a:p>
            <a:pPr>
              <a:buFont typeface="Wingdings" pitchFamily="2" charset="2"/>
              <a:buChar char="ü"/>
            </a:pPr>
            <a:r>
              <a:rPr lang="en-US" dirty="0" smtClean="0"/>
              <a:t>TC surface wind analysis</a:t>
            </a:r>
          </a:p>
          <a:p>
            <a:pPr>
              <a:buFont typeface="Wingdings" pitchFamily="2" charset="2"/>
              <a:buChar char="ü"/>
            </a:pPr>
            <a:r>
              <a:rPr lang="en-US" dirty="0" smtClean="0"/>
              <a:t>TC intensity forecasting</a:t>
            </a:r>
          </a:p>
          <a:p>
            <a:r>
              <a:rPr lang="en-US" dirty="0" smtClean="0"/>
              <a:t>TC wind-pressure relationships</a:t>
            </a:r>
          </a:p>
          <a:p>
            <a:r>
              <a:rPr lang="en-US" dirty="0" smtClean="0"/>
              <a:t>TC intensity estimation (AMSU)</a:t>
            </a:r>
          </a:p>
          <a:p>
            <a:r>
              <a:rPr lang="en-US" dirty="0" smtClean="0"/>
              <a:t>TC structure estimation </a:t>
            </a:r>
          </a:p>
          <a:p>
            <a:endParaRPr lang="en-US" dirty="0"/>
          </a:p>
        </p:txBody>
      </p:sp>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52400" y="0"/>
            <a:ext cx="8839200" cy="1143000"/>
          </a:xfrm>
        </p:spPr>
        <p:txBody>
          <a:bodyPr/>
          <a:lstStyle/>
          <a:p>
            <a:r>
              <a:rPr lang="en-US" sz="3200" dirty="0" smtClean="0"/>
              <a:t>Tropical Cyclone Formation Probability Product</a:t>
            </a:r>
          </a:p>
        </p:txBody>
      </p:sp>
      <p:sp>
        <p:nvSpPr>
          <p:cNvPr id="16386" name="Content Placeholder 2"/>
          <p:cNvSpPr>
            <a:spLocks noGrp="1"/>
          </p:cNvSpPr>
          <p:nvPr>
            <p:ph idx="1"/>
          </p:nvPr>
        </p:nvSpPr>
        <p:spPr>
          <a:xfrm>
            <a:off x="152400" y="1066800"/>
            <a:ext cx="4267200" cy="5638800"/>
          </a:xfrm>
        </p:spPr>
        <p:txBody>
          <a:bodyPr>
            <a:normAutofit/>
          </a:bodyPr>
          <a:lstStyle/>
          <a:p>
            <a:pPr marL="0">
              <a:buNone/>
            </a:pPr>
            <a:r>
              <a:rPr lang="en-US" sz="1800" u="sng" dirty="0" smtClean="0"/>
              <a:t>Product Description</a:t>
            </a:r>
          </a:p>
          <a:p>
            <a:pPr marL="0">
              <a:buNone/>
            </a:pPr>
            <a:r>
              <a:rPr lang="en-US" sz="1800" dirty="0" smtClean="0"/>
              <a:t>Northern Hemisphere Domain</a:t>
            </a:r>
          </a:p>
          <a:p>
            <a:pPr marL="0">
              <a:buNone/>
            </a:pPr>
            <a:endParaRPr lang="en-US" sz="1800" dirty="0" smtClean="0"/>
          </a:p>
          <a:p>
            <a:pPr marL="0">
              <a:buNone/>
            </a:pPr>
            <a:r>
              <a:rPr lang="en-US" sz="1800" dirty="0" smtClean="0"/>
              <a:t>Estimates the 24-hr probability of TC formation within 5x5 grid boxes</a:t>
            </a:r>
          </a:p>
          <a:p>
            <a:pPr marL="0">
              <a:buNone/>
            </a:pPr>
            <a:endParaRPr lang="en-US" sz="1800" dirty="0" smtClean="0"/>
          </a:p>
          <a:p>
            <a:pPr marL="0">
              <a:buNone/>
            </a:pPr>
            <a:r>
              <a:rPr lang="en-US" sz="1800" dirty="0" smtClean="0"/>
              <a:t>Uses predictors from these sources</a:t>
            </a:r>
          </a:p>
          <a:p>
            <a:pPr marL="0"/>
            <a:r>
              <a:rPr lang="en-US" sz="1800" dirty="0" smtClean="0"/>
              <a:t>Environmental (GFS analyses and ATCF 	TC positions) </a:t>
            </a:r>
          </a:p>
          <a:p>
            <a:pPr marL="0"/>
            <a:r>
              <a:rPr lang="en-US" sz="1800" dirty="0" smtClean="0"/>
              <a:t>Convective (geostationary satellite water 	vapor imagery) </a:t>
            </a:r>
          </a:p>
          <a:p>
            <a:pPr marL="0">
              <a:buNone/>
            </a:pPr>
            <a:r>
              <a:rPr lang="en-US" sz="1800" dirty="0" smtClean="0"/>
              <a:t>Displays </a:t>
            </a:r>
          </a:p>
          <a:p>
            <a:pPr marL="0"/>
            <a:r>
              <a:rPr lang="en-US" sz="1800" dirty="0" smtClean="0"/>
              <a:t>TC formation probability (top right) </a:t>
            </a:r>
          </a:p>
          <a:p>
            <a:pPr marL="0"/>
            <a:r>
              <a:rPr lang="en-US" sz="1800" dirty="0" err="1" smtClean="0"/>
              <a:t>Climatological</a:t>
            </a:r>
            <a:r>
              <a:rPr lang="en-US" sz="1800" dirty="0" smtClean="0"/>
              <a:t> probability of formation</a:t>
            </a:r>
          </a:p>
          <a:p>
            <a:pPr marL="0"/>
            <a:r>
              <a:rPr lang="en-US" sz="1800" dirty="0" smtClean="0"/>
              <a:t>Predictor values</a:t>
            </a:r>
          </a:p>
          <a:p>
            <a:pPr marL="0"/>
            <a:r>
              <a:rPr lang="en-US" sz="1800" dirty="0" smtClean="0"/>
              <a:t>Cumulative/average sub-basin values</a:t>
            </a:r>
          </a:p>
        </p:txBody>
      </p:sp>
      <p:sp>
        <p:nvSpPr>
          <p:cNvPr id="13" name="Date Placeholder 12"/>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pPr>
              <a:defRPr/>
            </a:pPr>
            <a:r>
              <a:rPr lang="en-US" smtClean="0"/>
              <a:t>CoRP Symposium, Ft Collins, CO</a:t>
            </a:r>
            <a:endParaRPr lang="en-US"/>
          </a:p>
        </p:txBody>
      </p:sp>
      <p:sp>
        <p:nvSpPr>
          <p:cNvPr id="4" name="Slide Number Placeholder 3"/>
          <p:cNvSpPr>
            <a:spLocks noGrp="1"/>
          </p:cNvSpPr>
          <p:nvPr>
            <p:ph type="sldNum" sz="quarter" idx="12"/>
          </p:nvPr>
        </p:nvSpPr>
        <p:spPr/>
        <p:txBody>
          <a:bodyPr/>
          <a:lstStyle/>
          <a:p>
            <a:pPr>
              <a:defRPr/>
            </a:pPr>
            <a:fld id="{12FE97FE-4B6D-4302-ADC1-6CDE3D5A216D}" type="slidenum">
              <a:rPr lang="en-US"/>
              <a:pPr>
                <a:defRPr/>
              </a:pPr>
              <a:t>5</a:t>
            </a:fld>
            <a:endParaRPr lang="en-US"/>
          </a:p>
        </p:txBody>
      </p:sp>
      <p:grpSp>
        <p:nvGrpSpPr>
          <p:cNvPr id="2" name="Group 12"/>
          <p:cNvGrpSpPr>
            <a:grpSpLocks noChangeAspect="1"/>
          </p:cNvGrpSpPr>
          <p:nvPr/>
        </p:nvGrpSpPr>
        <p:grpSpPr bwMode="auto">
          <a:xfrm>
            <a:off x="3919584" y="914400"/>
            <a:ext cx="5250164" cy="1600200"/>
            <a:chOff x="1089950" y="4745621"/>
            <a:chExt cx="7104926" cy="1923326"/>
          </a:xfrm>
        </p:grpSpPr>
        <p:sp>
          <p:nvSpPr>
            <p:cNvPr id="7" name="Rectangle 6"/>
            <p:cNvSpPr/>
            <p:nvPr/>
          </p:nvSpPr>
          <p:spPr>
            <a:xfrm>
              <a:off x="1089950" y="4745621"/>
              <a:ext cx="7104926" cy="192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4" descr="2006082118xyrfpr_ge.gif"/>
            <p:cNvPicPr>
              <a:picLocks noChangeAspect="1"/>
            </p:cNvPicPr>
            <p:nvPr/>
          </p:nvPicPr>
          <p:blipFill>
            <a:blip r:embed="rId3" cstate="print"/>
            <a:srcRect t="5000" b="25000"/>
            <a:stretch>
              <a:fillRect/>
            </a:stretch>
          </p:blipFill>
          <p:spPr bwMode="auto">
            <a:xfrm>
              <a:off x="5251609" y="4800600"/>
              <a:ext cx="2901791" cy="1728184"/>
            </a:xfrm>
            <a:prstGeom prst="rect">
              <a:avLst/>
            </a:prstGeom>
            <a:noFill/>
            <a:ln w="9525">
              <a:noFill/>
              <a:miter lim="800000"/>
              <a:headEnd/>
              <a:tailEnd/>
            </a:ln>
          </p:spPr>
        </p:pic>
        <p:pic>
          <p:nvPicPr>
            <p:cNvPr id="9" name="Picture 6" descr="2006082118xyrfpr_mt.gif"/>
            <p:cNvPicPr>
              <a:picLocks noChangeAspect="1"/>
            </p:cNvPicPr>
            <p:nvPr/>
          </p:nvPicPr>
          <p:blipFill>
            <a:blip r:embed="rId4" cstate="print"/>
            <a:srcRect t="5000" b="25000"/>
            <a:stretch>
              <a:fillRect/>
            </a:stretch>
          </p:blipFill>
          <p:spPr bwMode="auto">
            <a:xfrm>
              <a:off x="1136809" y="4800600"/>
              <a:ext cx="2918934" cy="1728211"/>
            </a:xfrm>
            <a:prstGeom prst="rect">
              <a:avLst/>
            </a:prstGeom>
            <a:noFill/>
            <a:ln w="9525">
              <a:noFill/>
              <a:miter lim="800000"/>
              <a:headEnd/>
              <a:tailEnd/>
            </a:ln>
          </p:spPr>
        </p:pic>
        <p:pic>
          <p:nvPicPr>
            <p:cNvPr id="10" name="Picture 5" descr="2006082118xyrfpr_gw.gif"/>
            <p:cNvPicPr>
              <a:picLocks noChangeAspect="1"/>
            </p:cNvPicPr>
            <p:nvPr/>
          </p:nvPicPr>
          <p:blipFill>
            <a:blip r:embed="rId5" cstate="print"/>
            <a:srcRect l="5672" t="5000" r="2837" b="25000"/>
            <a:stretch>
              <a:fillRect/>
            </a:stretch>
          </p:blipFill>
          <p:spPr bwMode="auto">
            <a:xfrm>
              <a:off x="3511204" y="4800600"/>
              <a:ext cx="2654900" cy="1728211"/>
            </a:xfrm>
            <a:prstGeom prst="rect">
              <a:avLst/>
            </a:prstGeom>
            <a:noFill/>
            <a:ln w="9525">
              <a:noFill/>
              <a:miter lim="800000"/>
              <a:headEnd/>
              <a:tailEnd/>
            </a:ln>
          </p:spPr>
        </p:pic>
        <p:pic>
          <p:nvPicPr>
            <p:cNvPr id="11" name="Picture 7" descr="2006082118xyrfpr_gw.gif"/>
            <p:cNvPicPr>
              <a:picLocks noChangeAspect="1"/>
            </p:cNvPicPr>
            <p:nvPr/>
          </p:nvPicPr>
          <p:blipFill>
            <a:blip r:embed="rId5" cstate="print"/>
            <a:srcRect t="91667"/>
            <a:stretch>
              <a:fillRect/>
            </a:stretch>
          </p:blipFill>
          <p:spPr bwMode="auto">
            <a:xfrm>
              <a:off x="3276600" y="6453580"/>
              <a:ext cx="2901791" cy="205720"/>
            </a:xfrm>
            <a:prstGeom prst="rect">
              <a:avLst/>
            </a:prstGeom>
            <a:noFill/>
            <a:ln w="9525">
              <a:noFill/>
              <a:miter lim="800000"/>
              <a:headEnd/>
              <a:tailEnd/>
            </a:ln>
          </p:spPr>
        </p:pic>
      </p:grpSp>
      <p:sp>
        <p:nvSpPr>
          <p:cNvPr id="12" name="TextBox 11"/>
          <p:cNvSpPr txBox="1"/>
          <p:nvPr/>
        </p:nvSpPr>
        <p:spPr>
          <a:xfrm>
            <a:off x="5334000" y="2895600"/>
            <a:ext cx="3429000" cy="3447098"/>
          </a:xfrm>
          <a:prstGeom prst="rect">
            <a:avLst/>
          </a:prstGeom>
          <a:noFill/>
        </p:spPr>
        <p:txBody>
          <a:bodyPr wrap="square" rtlCol="0">
            <a:spAutoFit/>
          </a:bodyPr>
          <a:lstStyle/>
          <a:p>
            <a:pPr algn="ctr"/>
            <a:r>
              <a:rPr lang="en-US" sz="2000" u="sng" dirty="0" smtClean="0"/>
              <a:t>Current Predictors</a:t>
            </a:r>
            <a:endParaRPr lang="en-US" sz="2000" dirty="0" smtClean="0"/>
          </a:p>
          <a:p>
            <a:pPr>
              <a:buFont typeface="Arial" pitchFamily="34" charset="0"/>
              <a:buChar char="•"/>
            </a:pPr>
            <a:r>
              <a:rPr lang="en-US" dirty="0" smtClean="0"/>
              <a:t>Climatology</a:t>
            </a:r>
          </a:p>
          <a:p>
            <a:pPr>
              <a:buFont typeface="Arial" pitchFamily="34" charset="0"/>
              <a:buChar char="•"/>
            </a:pPr>
            <a:r>
              <a:rPr lang="en-US" dirty="0" smtClean="0"/>
              <a:t>Latitude</a:t>
            </a:r>
          </a:p>
          <a:p>
            <a:pPr>
              <a:buFont typeface="Arial" pitchFamily="34" charset="0"/>
              <a:buChar char="•"/>
            </a:pPr>
            <a:r>
              <a:rPr lang="en-US" dirty="0" smtClean="0"/>
              <a:t>Distance to existing TC</a:t>
            </a:r>
          </a:p>
          <a:p>
            <a:pPr>
              <a:buFont typeface="Arial" pitchFamily="34" charset="0"/>
              <a:buChar char="•"/>
            </a:pPr>
            <a:r>
              <a:rPr lang="en-US" dirty="0" smtClean="0"/>
              <a:t> </a:t>
            </a:r>
            <a:r>
              <a:rPr lang="en-US" dirty="0" err="1" smtClean="0"/>
              <a:t>Climatological</a:t>
            </a:r>
            <a:r>
              <a:rPr lang="en-US" dirty="0" smtClean="0"/>
              <a:t> SST (</a:t>
            </a:r>
            <a:r>
              <a:rPr lang="en-US" dirty="0" err="1" smtClean="0"/>
              <a:t>Levitus</a:t>
            </a:r>
            <a:r>
              <a:rPr lang="en-US" dirty="0" smtClean="0"/>
              <a:t>)</a:t>
            </a:r>
          </a:p>
          <a:p>
            <a:pPr>
              <a:buFont typeface="Arial" pitchFamily="34" charset="0"/>
              <a:buChar char="•"/>
            </a:pPr>
            <a:r>
              <a:rPr lang="en-US" dirty="0" smtClean="0"/>
              <a:t>Land coverage</a:t>
            </a:r>
          </a:p>
          <a:p>
            <a:pPr>
              <a:buFont typeface="Arial" pitchFamily="34" charset="0"/>
              <a:buChar char="•"/>
            </a:pPr>
            <a:r>
              <a:rPr lang="en-US" dirty="0" smtClean="0"/>
              <a:t>850-hPa Circulation</a:t>
            </a:r>
          </a:p>
          <a:p>
            <a:pPr>
              <a:buFont typeface="Arial" pitchFamily="34" charset="0"/>
              <a:buChar char="•"/>
            </a:pPr>
            <a:r>
              <a:rPr lang="en-US" dirty="0" smtClean="0"/>
              <a:t>850-200 </a:t>
            </a:r>
            <a:r>
              <a:rPr lang="en-US" dirty="0" err="1" smtClean="0"/>
              <a:t>hPa</a:t>
            </a:r>
            <a:r>
              <a:rPr lang="en-US" dirty="0" smtClean="0"/>
              <a:t> Vertical Shear</a:t>
            </a:r>
          </a:p>
          <a:p>
            <a:pPr>
              <a:buFont typeface="Arial" pitchFamily="34" charset="0"/>
              <a:buChar char="•"/>
            </a:pPr>
            <a:r>
              <a:rPr lang="en-US" dirty="0" smtClean="0"/>
              <a:t>Vertical Instability</a:t>
            </a:r>
          </a:p>
          <a:p>
            <a:pPr>
              <a:buFont typeface="Arial" pitchFamily="34" charset="0"/>
              <a:buChar char="•"/>
            </a:pPr>
            <a:r>
              <a:rPr lang="en-US" dirty="0" smtClean="0"/>
              <a:t>850-hPa </a:t>
            </a:r>
            <a:r>
              <a:rPr lang="en-US" dirty="0" err="1" smtClean="0"/>
              <a:t>Horiz</a:t>
            </a:r>
            <a:r>
              <a:rPr lang="en-US" dirty="0" smtClean="0"/>
              <a:t>. Divergence</a:t>
            </a:r>
          </a:p>
          <a:p>
            <a:pPr>
              <a:buFont typeface="Arial" pitchFamily="34" charset="0"/>
              <a:buChar char="•"/>
            </a:pPr>
            <a:r>
              <a:rPr lang="en-US" dirty="0" smtClean="0"/>
              <a:t>Cold Cloud Coverage</a:t>
            </a:r>
          </a:p>
          <a:p>
            <a:pPr>
              <a:buFont typeface="Arial" pitchFamily="34" charset="0"/>
              <a:buChar char="•"/>
            </a:pPr>
            <a:r>
              <a:rPr lang="en-US" dirty="0" smtClean="0"/>
              <a:t>Average Brightness Temp</a:t>
            </a:r>
          </a:p>
        </p:txBody>
      </p:sp>
      <p:sp>
        <p:nvSpPr>
          <p:cNvPr id="14" name="TextBox 13"/>
          <p:cNvSpPr txBox="1"/>
          <p:nvPr/>
        </p:nvSpPr>
        <p:spPr>
          <a:xfrm>
            <a:off x="4024265" y="2514600"/>
            <a:ext cx="5119735" cy="369332"/>
          </a:xfrm>
          <a:prstGeom prst="rect">
            <a:avLst/>
          </a:prstGeom>
          <a:noFill/>
        </p:spPr>
        <p:txBody>
          <a:bodyPr wrap="none" rtlCol="0">
            <a:spAutoFit/>
          </a:bodyPr>
          <a:lstStyle/>
          <a:p>
            <a:r>
              <a:rPr lang="en-US" dirty="0" smtClean="0">
                <a:solidFill>
                  <a:srgbClr val="FFC000"/>
                </a:solidFill>
              </a:rPr>
              <a:t>http://www.ssd.noaa.gov/PS/TROP/TCFP/index.html</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11 August 2010</a:t>
            </a:r>
            <a:endParaRPr lang="en-US"/>
          </a:p>
        </p:txBody>
      </p:sp>
      <p:sp>
        <p:nvSpPr>
          <p:cNvPr id="5" name="Footer Placeholder 4"/>
          <p:cNvSpPr>
            <a:spLocks noGrp="1"/>
          </p:cNvSpPr>
          <p:nvPr>
            <p:ph type="ftr" sz="quarter" idx="11"/>
          </p:nvPr>
        </p:nvSpPr>
        <p:spPr/>
        <p:txBody>
          <a:bodyPr/>
          <a:lstStyle/>
          <a:p>
            <a:r>
              <a:rPr lang="en-US" smtClean="0"/>
              <a:t>CoRP Symposium, Ft Collins, CO</a:t>
            </a:r>
            <a:endParaRPr lang="en-US"/>
          </a:p>
        </p:txBody>
      </p:sp>
      <p:sp>
        <p:nvSpPr>
          <p:cNvPr id="6" name="Slide Number Placeholder 5"/>
          <p:cNvSpPr>
            <a:spLocks noGrp="1"/>
          </p:cNvSpPr>
          <p:nvPr>
            <p:ph type="sldNum" sz="quarter" idx="12"/>
          </p:nvPr>
        </p:nvSpPr>
        <p:spPr/>
        <p:txBody>
          <a:bodyPr/>
          <a:lstStyle/>
          <a:p>
            <a:fld id="{5D1E4C0E-E21C-416D-A438-632F21780481}" type="slidenum">
              <a:rPr lang="en-US" smtClean="0"/>
              <a:pPr/>
              <a:t>6</a:t>
            </a:fld>
            <a:endParaRPr lang="en-US"/>
          </a:p>
        </p:txBody>
      </p:sp>
      <p:pic>
        <p:nvPicPr>
          <p:cNvPr id="54274" name="Picture 2"/>
          <p:cNvPicPr>
            <a:picLocks noChangeAspect="1" noChangeArrowheads="1"/>
          </p:cNvPicPr>
          <p:nvPr/>
        </p:nvPicPr>
        <p:blipFill>
          <a:blip r:embed="rId2" cstate="print"/>
          <a:srcRect/>
          <a:stretch>
            <a:fillRect/>
          </a:stretch>
        </p:blipFill>
        <p:spPr bwMode="auto">
          <a:xfrm>
            <a:off x="457200" y="0"/>
            <a:ext cx="8306513" cy="6858000"/>
          </a:xfrm>
          <a:prstGeom prst="rect">
            <a:avLst/>
          </a:prstGeom>
          <a:noFill/>
          <a:ln w="9525">
            <a:noFill/>
            <a:miter lim="800000"/>
            <a:headEnd/>
            <a:tailEnd/>
          </a:ln>
        </p:spPr>
      </p:pic>
      <p:sp>
        <p:nvSpPr>
          <p:cNvPr id="8" name="TextBox 7"/>
          <p:cNvSpPr txBox="1"/>
          <p:nvPr/>
        </p:nvSpPr>
        <p:spPr>
          <a:xfrm rot="16200000">
            <a:off x="-1097095" y="3315769"/>
            <a:ext cx="2563522" cy="369332"/>
          </a:xfrm>
          <a:prstGeom prst="rect">
            <a:avLst/>
          </a:prstGeom>
          <a:noFill/>
        </p:spPr>
        <p:txBody>
          <a:bodyPr wrap="none" rtlCol="0">
            <a:spAutoFit/>
          </a:bodyPr>
          <a:lstStyle/>
          <a:p>
            <a:r>
              <a:rPr lang="en-US" dirty="0" smtClean="0"/>
              <a:t>Schumacher et al.  (2009)</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33400" y="228600"/>
            <a:ext cx="8229600" cy="487362"/>
          </a:xfrm>
        </p:spPr>
        <p:txBody>
          <a:bodyPr>
            <a:normAutofit fontScale="90000"/>
          </a:bodyPr>
          <a:lstStyle/>
          <a:p>
            <a:pPr eaLnBrk="1" hangingPunct="1"/>
            <a:r>
              <a:rPr lang="en-US" dirty="0" smtClean="0"/>
              <a:t>Future Plans</a:t>
            </a:r>
          </a:p>
        </p:txBody>
      </p:sp>
      <p:sp>
        <p:nvSpPr>
          <p:cNvPr id="28675" name="Content Placeholder 2"/>
          <p:cNvSpPr>
            <a:spLocks noGrp="1"/>
          </p:cNvSpPr>
          <p:nvPr>
            <p:ph idx="1"/>
          </p:nvPr>
        </p:nvSpPr>
        <p:spPr>
          <a:xfrm>
            <a:off x="304800" y="990600"/>
            <a:ext cx="8534400" cy="3200400"/>
          </a:xfrm>
        </p:spPr>
        <p:txBody>
          <a:bodyPr>
            <a:normAutofit/>
          </a:bodyPr>
          <a:lstStyle/>
          <a:p>
            <a:pPr eaLnBrk="1" hangingPunct="1"/>
            <a:r>
              <a:rPr lang="en-US" sz="2800" dirty="0" smtClean="0"/>
              <a:t>This algorithm is being</a:t>
            </a:r>
          </a:p>
          <a:p>
            <a:pPr marL="514350" indent="-514350" eaLnBrk="1" hangingPunct="1">
              <a:buFont typeface="+mj-lt"/>
              <a:buAutoNum type="arabicPeriod"/>
            </a:pPr>
            <a:r>
              <a:rPr lang="en-US" sz="2800" dirty="0" smtClean="0"/>
              <a:t>Expanded to include the Indian Ocean and Southern Hemisphere</a:t>
            </a:r>
          </a:p>
          <a:p>
            <a:pPr marL="514350" indent="-514350" eaLnBrk="1" hangingPunct="1">
              <a:buFont typeface="+mj-lt"/>
              <a:buAutoNum type="arabicPeriod"/>
            </a:pPr>
            <a:r>
              <a:rPr lang="en-US" sz="2800" dirty="0" smtClean="0"/>
              <a:t>Extended to 48-hours  </a:t>
            </a:r>
            <a:endParaRPr lang="en-US" sz="2400" dirty="0" smtClean="0"/>
          </a:p>
          <a:p>
            <a:pPr lvl="1" eaLnBrk="1" hangingPunct="1"/>
            <a:r>
              <a:rPr lang="en-US" sz="2400" dirty="0" smtClean="0"/>
              <a:t>Preliminary study suggests current algorithm will possess forecast skill when extended to 48 hours</a:t>
            </a:r>
          </a:p>
          <a:p>
            <a:pPr lvl="1" eaLnBrk="1" hangingPunct="1"/>
            <a:endParaRPr lang="en-US" sz="1800" dirty="0" smtClean="0"/>
          </a:p>
          <a:p>
            <a:pPr lvl="1" eaLnBrk="1" hangingPunct="1"/>
            <a:endParaRPr lang="en-US" sz="1800" dirty="0" smtClean="0"/>
          </a:p>
        </p:txBody>
      </p:sp>
      <p:sp>
        <p:nvSpPr>
          <p:cNvPr id="28676" name="Footer Placeholder 3"/>
          <p:cNvSpPr>
            <a:spLocks noGrp="1"/>
          </p:cNvSpPr>
          <p:nvPr>
            <p:ph type="ftr" sz="quarter" idx="11"/>
          </p:nvPr>
        </p:nvSpPr>
        <p:spPr>
          <a:noFill/>
        </p:spPr>
        <p:txBody>
          <a:bodyPr/>
          <a:lstStyle/>
          <a:p>
            <a:r>
              <a:rPr lang="en-US" smtClean="0">
                <a:latin typeface="Arial" pitchFamily="34" charset="0"/>
                <a:ea typeface="MS PGothic" pitchFamily="34" charset="-128"/>
              </a:rPr>
              <a:t>CoRP Symposium, Ft Collins, CO</a:t>
            </a:r>
          </a:p>
        </p:txBody>
      </p:sp>
      <p:sp>
        <p:nvSpPr>
          <p:cNvPr id="28677" name="Slide Number Placeholder 4"/>
          <p:cNvSpPr>
            <a:spLocks noGrp="1"/>
          </p:cNvSpPr>
          <p:nvPr>
            <p:ph type="sldNum" sz="quarter" idx="12"/>
          </p:nvPr>
        </p:nvSpPr>
        <p:spPr>
          <a:noFill/>
        </p:spPr>
        <p:txBody>
          <a:bodyPr/>
          <a:lstStyle/>
          <a:p>
            <a:fld id="{A336B942-662B-4878-B60A-8C873084E313}" type="slidenum">
              <a:rPr lang="en-US"/>
              <a:pPr/>
              <a:t>7</a:t>
            </a:fld>
            <a:endParaRPr lang="en-US"/>
          </a:p>
        </p:txBody>
      </p:sp>
      <p:pic>
        <p:nvPicPr>
          <p:cNvPr id="28678" name="Picture 6" descr="RelDiagATL.png"/>
          <p:cNvPicPr>
            <a:picLocks noChangeAspect="1"/>
          </p:cNvPicPr>
          <p:nvPr/>
        </p:nvPicPr>
        <p:blipFill>
          <a:blip r:embed="rId3" cstate="print"/>
          <a:srcRect/>
          <a:stretch>
            <a:fillRect/>
          </a:stretch>
        </p:blipFill>
        <p:spPr bwMode="auto">
          <a:xfrm>
            <a:off x="152400" y="3733800"/>
            <a:ext cx="2968625" cy="2505075"/>
          </a:xfrm>
          <a:prstGeom prst="rect">
            <a:avLst/>
          </a:prstGeom>
          <a:noFill/>
          <a:ln w="9525">
            <a:noFill/>
            <a:miter lim="800000"/>
            <a:headEnd/>
            <a:tailEnd/>
          </a:ln>
        </p:spPr>
      </p:pic>
      <p:pic>
        <p:nvPicPr>
          <p:cNvPr id="28679" name="Picture 7" descr="RelDiagEPA.png"/>
          <p:cNvPicPr>
            <a:picLocks noChangeAspect="1"/>
          </p:cNvPicPr>
          <p:nvPr/>
        </p:nvPicPr>
        <p:blipFill>
          <a:blip r:embed="rId4" cstate="print"/>
          <a:srcRect/>
          <a:stretch>
            <a:fillRect/>
          </a:stretch>
        </p:blipFill>
        <p:spPr bwMode="auto">
          <a:xfrm>
            <a:off x="3200400" y="3738563"/>
            <a:ext cx="2970213" cy="2509837"/>
          </a:xfrm>
          <a:prstGeom prst="rect">
            <a:avLst/>
          </a:prstGeom>
          <a:noFill/>
          <a:ln w="9525">
            <a:noFill/>
            <a:miter lim="800000"/>
            <a:headEnd/>
            <a:tailEnd/>
          </a:ln>
        </p:spPr>
      </p:pic>
      <p:graphicFrame>
        <p:nvGraphicFramePr>
          <p:cNvPr id="9" name="Table 8"/>
          <p:cNvGraphicFramePr>
            <a:graphicFrameLocks noGrp="1"/>
          </p:cNvGraphicFramePr>
          <p:nvPr/>
        </p:nvGraphicFramePr>
        <p:xfrm>
          <a:off x="6324600" y="3810000"/>
          <a:ext cx="2209800" cy="2101850"/>
        </p:xfrm>
        <a:graphic>
          <a:graphicData uri="http://schemas.openxmlformats.org/drawingml/2006/table">
            <a:tbl>
              <a:tblPr/>
              <a:tblGrid>
                <a:gridCol w="673100"/>
                <a:gridCol w="673100"/>
                <a:gridCol w="863600"/>
              </a:tblGrid>
              <a:tr h="60960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charset="0"/>
                          <a:ea typeface="ＭＳ Ｐゴシック" charset="-128"/>
                        </a:rPr>
                        <a:t>Basin</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charset="0"/>
                          <a:ea typeface="ＭＳ Ｐゴシック" charset="-128"/>
                        </a:rPr>
                        <a:t>Brier Skill Score*</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Calibri" charset="0"/>
                          <a:ea typeface="ＭＳ Ｐゴシック" charset="-128"/>
                        </a:rPr>
                        <a:t>ROC Skill Score*</a:t>
                      </a:r>
                    </a:p>
                  </a:txBody>
                  <a:tcPr marL="12700" marR="12700" marT="12700"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solidFill>
                      <a:schemeClr val="tx1"/>
                    </a:solidFill>
                  </a:tcPr>
                </a:tc>
              </a:tr>
              <a:tr h="2984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N Atl</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charset="0"/>
                          <a:ea typeface="ＭＳ Ｐゴシック" charset="-128"/>
                        </a:rPr>
                        <a:t>0.016</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0.52</a:t>
                      </a:r>
                    </a:p>
                  </a:txBody>
                  <a:tcPr marL="12700" marR="12700" marT="12700"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chemeClr val="tx1"/>
                    </a:solidFill>
                  </a:tcPr>
                </a:tc>
              </a:tr>
              <a:tr h="2984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NE Pac</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0.039</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0.60</a:t>
                      </a:r>
                    </a:p>
                  </a:txBody>
                  <a:tcPr marL="12700" marR="12700" marT="12700" marB="0" anchor="ctr" horzOverflow="overflow">
                    <a:lnL>
                      <a:noFill/>
                    </a:lnL>
                    <a:lnR>
                      <a:noFill/>
                    </a:lnR>
                    <a:lnT>
                      <a:noFill/>
                    </a:lnT>
                    <a:lnB>
                      <a:noFill/>
                    </a:lnB>
                    <a:lnTlToBr>
                      <a:noFill/>
                    </a:lnTlToBr>
                    <a:lnBlToTr>
                      <a:noFill/>
                    </a:lnBlToTr>
                    <a:solidFill>
                      <a:schemeClr val="tx1"/>
                    </a:solidFill>
                  </a:tcPr>
                </a:tc>
              </a:tr>
              <a:tr h="2984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NW Pac</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0.024</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0.65</a:t>
                      </a:r>
                    </a:p>
                  </a:txBody>
                  <a:tcPr marL="12700" marR="12700" marT="12700" marB="0" anchor="ctr" horzOverflow="overflow">
                    <a:lnL>
                      <a:noFill/>
                    </a:lnL>
                    <a:lnR>
                      <a:noFill/>
                    </a:lnR>
                    <a:lnT>
                      <a:noFill/>
                    </a:lnT>
                    <a:lnB>
                      <a:noFill/>
                    </a:lnB>
                    <a:lnTlToBr>
                      <a:noFill/>
                    </a:lnTlToBr>
                    <a:lnBlToTr>
                      <a:noFill/>
                    </a:lnBlToTr>
                    <a:solidFill>
                      <a:schemeClr val="tx1"/>
                    </a:solidFill>
                  </a:tcPr>
                </a:tc>
              </a:tr>
              <a:tr h="2984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N IO</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0.030</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0.51</a:t>
                      </a:r>
                    </a:p>
                  </a:txBody>
                  <a:tcPr marL="12700" marR="12700" marT="12700" marB="0" anchor="ctr" horzOverflow="overflow">
                    <a:lnL>
                      <a:noFill/>
                    </a:lnL>
                    <a:lnR>
                      <a:noFill/>
                    </a:lnR>
                    <a:lnT>
                      <a:noFill/>
                    </a:lnT>
                    <a:lnB>
                      <a:noFill/>
                    </a:lnB>
                    <a:lnTlToBr>
                      <a:noFill/>
                    </a:lnTlToBr>
                    <a:lnBlToTr>
                      <a:noFill/>
                    </a:lnBlToTr>
                    <a:solidFill>
                      <a:schemeClr val="tx1"/>
                    </a:solidFill>
                  </a:tcPr>
                </a:tc>
              </a:tr>
              <a:tr h="298450">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S Hem</a:t>
                      </a:r>
                    </a:p>
                  </a:txBody>
                  <a:tcPr marL="12700" marR="12700" marT="12700" marB="0" anchor="ctr"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charset="0"/>
                          <a:ea typeface="ＭＳ Ｐゴシック" charset="-128"/>
                        </a:rPr>
                        <a:t>0.025</a:t>
                      </a:r>
                    </a:p>
                  </a:txBody>
                  <a:tcPr marL="12700" marR="12700" marT="12700" marB="0" anchor="ctr"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tx1"/>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charset="0"/>
                          <a:ea typeface="ＭＳ Ｐゴシック" charset="-128"/>
                        </a:rPr>
                        <a:t>0.46</a:t>
                      </a:r>
                    </a:p>
                  </a:txBody>
                  <a:tcPr marL="12700" marR="12700" marT="12700" marB="0" anchor="ctr" horzOverflow="overflow">
                    <a:lnL>
                      <a:noFill/>
                    </a:lnL>
                    <a:lnR>
                      <a:noFill/>
                    </a:lnR>
                    <a:lnT>
                      <a:noFill/>
                    </a:lnT>
                    <a:lnB>
                      <a:noFill/>
                    </a:lnB>
                    <a:lnTlToBr>
                      <a:noFill/>
                    </a:lnTlToBr>
                    <a:lnBlToTr>
                      <a:noFill/>
                    </a:lnBlToTr>
                    <a:solidFill>
                      <a:schemeClr val="tx1"/>
                    </a:solidFill>
                  </a:tcPr>
                </a:tc>
              </a:tr>
            </a:tbl>
          </a:graphicData>
        </a:graphic>
      </p:graphicFrame>
      <p:sp>
        <p:nvSpPr>
          <p:cNvPr id="28701" name="TextBox 9"/>
          <p:cNvSpPr txBox="1">
            <a:spLocks noChangeArrowheads="1"/>
          </p:cNvSpPr>
          <p:nvPr/>
        </p:nvSpPr>
        <p:spPr bwMode="auto">
          <a:xfrm>
            <a:off x="6324600" y="6019800"/>
            <a:ext cx="2286000" cy="523220"/>
          </a:xfrm>
          <a:prstGeom prst="rect">
            <a:avLst/>
          </a:prstGeom>
          <a:noFill/>
          <a:ln w="9525">
            <a:noFill/>
            <a:miter lim="800000"/>
            <a:headEnd/>
            <a:tailEnd/>
          </a:ln>
        </p:spPr>
        <p:txBody>
          <a:bodyPr>
            <a:spAutoFit/>
          </a:bodyPr>
          <a:lstStyle/>
          <a:p>
            <a:r>
              <a:rPr lang="en-US" sz="1400" dirty="0"/>
              <a:t>*Climatology is reference forecast for skill scores</a:t>
            </a:r>
          </a:p>
        </p:txBody>
      </p:sp>
      <p:sp>
        <p:nvSpPr>
          <p:cNvPr id="10" name="Date Placeholder 9"/>
          <p:cNvSpPr>
            <a:spLocks noGrp="1"/>
          </p:cNvSpPr>
          <p:nvPr>
            <p:ph type="dt" sz="half" idx="10"/>
          </p:nvPr>
        </p:nvSpPr>
        <p:spPr/>
        <p:txBody>
          <a:bodyPr/>
          <a:lstStyle/>
          <a:p>
            <a:r>
              <a:rPr lang="en-US" smtClean="0"/>
              <a:t>11 August 2010</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Multi-platform Tropical Cyclone -Surface Wind Analysis (MTCSWA)</a:t>
            </a:r>
            <a:endParaRPr lang="en-US" dirty="0"/>
          </a:p>
        </p:txBody>
      </p:sp>
      <p:sp>
        <p:nvSpPr>
          <p:cNvPr id="17410" name="Text Placeholder 7"/>
          <p:cNvSpPr>
            <a:spLocks noGrp="1"/>
          </p:cNvSpPr>
          <p:nvPr>
            <p:ph type="body" idx="1"/>
          </p:nvPr>
        </p:nvSpPr>
        <p:spPr/>
        <p:txBody>
          <a:bodyPr/>
          <a:lstStyle/>
          <a:p>
            <a:r>
              <a:rPr lang="en-US" smtClean="0"/>
              <a:t>Product Description</a:t>
            </a:r>
          </a:p>
        </p:txBody>
      </p:sp>
      <p:sp>
        <p:nvSpPr>
          <p:cNvPr id="11" name="Content Placeholder 10"/>
          <p:cNvSpPr>
            <a:spLocks noGrp="1"/>
          </p:cNvSpPr>
          <p:nvPr>
            <p:ph sz="half" idx="2"/>
          </p:nvPr>
        </p:nvSpPr>
        <p:spPr/>
        <p:txBody>
          <a:bodyPr rtlCol="0">
            <a:normAutofit fontScale="70000" lnSpcReduction="20000"/>
          </a:bodyPr>
          <a:lstStyle/>
          <a:p>
            <a:pPr fontAlgn="auto">
              <a:spcAft>
                <a:spcPts val="0"/>
              </a:spcAft>
              <a:buFont typeface="Arial" pitchFamily="34" charset="0"/>
              <a:buNone/>
              <a:defRPr/>
            </a:pPr>
            <a:r>
              <a:rPr lang="en-US" dirty="0" smtClean="0"/>
              <a:t>Global Product </a:t>
            </a:r>
          </a:p>
          <a:p>
            <a:pPr lvl="1">
              <a:defRPr/>
            </a:pPr>
            <a:r>
              <a:rPr lang="en-US" dirty="0" smtClean="0"/>
              <a:t>6-hourly provided to JTWC and NHC via ATCF </a:t>
            </a:r>
          </a:p>
          <a:p>
            <a:pPr lvl="1">
              <a:defRPr/>
            </a:pPr>
            <a:r>
              <a:rPr lang="en-US" dirty="0" smtClean="0"/>
              <a:t>Being transitioned to/running at NESDIS</a:t>
            </a:r>
          </a:p>
          <a:p>
            <a:pPr lvl="1" fontAlgn="auto">
              <a:spcAft>
                <a:spcPts val="0"/>
              </a:spcAft>
              <a:buFont typeface="Arial" pitchFamily="34" charset="0"/>
              <a:buChar char="–"/>
              <a:defRPr/>
            </a:pPr>
            <a:r>
              <a:rPr lang="en-US" dirty="0" smtClean="0"/>
              <a:t>Produced at CIRA (Parallel)</a:t>
            </a:r>
          </a:p>
          <a:p>
            <a:pPr fontAlgn="auto">
              <a:spcAft>
                <a:spcPts val="0"/>
              </a:spcAft>
              <a:buFont typeface="Arial" pitchFamily="34" charset="0"/>
              <a:buNone/>
              <a:defRPr/>
            </a:pPr>
            <a:r>
              <a:rPr lang="en-US" dirty="0" smtClean="0"/>
              <a:t>Input Data</a:t>
            </a:r>
          </a:p>
          <a:p>
            <a:pPr fontAlgn="auto">
              <a:spcAft>
                <a:spcPts val="0"/>
              </a:spcAft>
              <a:buFont typeface="Arial" pitchFamily="34" charset="0"/>
              <a:buChar char="•"/>
              <a:defRPr/>
            </a:pPr>
            <a:r>
              <a:rPr lang="en-US" dirty="0" err="1" smtClean="0"/>
              <a:t>Scatterometry</a:t>
            </a:r>
            <a:endParaRPr lang="en-US" dirty="0" smtClean="0"/>
          </a:p>
          <a:p>
            <a:pPr lvl="1" fontAlgn="auto">
              <a:spcAft>
                <a:spcPts val="0"/>
              </a:spcAft>
              <a:buFont typeface="Arial" pitchFamily="34" charset="0"/>
              <a:buChar char="–"/>
              <a:defRPr/>
            </a:pPr>
            <a:r>
              <a:rPr lang="en-US" dirty="0" smtClean="0"/>
              <a:t>A-Scat</a:t>
            </a:r>
          </a:p>
          <a:p>
            <a:pPr lvl="1" fontAlgn="auto">
              <a:spcAft>
                <a:spcPts val="0"/>
              </a:spcAft>
              <a:buFont typeface="Arial" pitchFamily="34" charset="0"/>
              <a:buChar char="–"/>
              <a:defRPr/>
            </a:pPr>
            <a:r>
              <a:rPr lang="en-US" dirty="0" err="1" smtClean="0"/>
              <a:t>QuikSCAT</a:t>
            </a:r>
            <a:r>
              <a:rPr lang="en-US" dirty="0" smtClean="0"/>
              <a:t> (died Nov 2009)</a:t>
            </a:r>
          </a:p>
          <a:p>
            <a:pPr fontAlgn="auto">
              <a:spcAft>
                <a:spcPts val="0"/>
              </a:spcAft>
              <a:buFont typeface="Arial" pitchFamily="34" charset="0"/>
              <a:buChar char="•"/>
              <a:defRPr/>
            </a:pPr>
            <a:r>
              <a:rPr lang="en-US" dirty="0" smtClean="0"/>
              <a:t>Cloud/Feature Drift Winds</a:t>
            </a:r>
          </a:p>
          <a:p>
            <a:pPr lvl="1" fontAlgn="auto">
              <a:spcAft>
                <a:spcPts val="0"/>
              </a:spcAft>
              <a:buFont typeface="Arial" pitchFamily="34" charset="0"/>
              <a:buChar char="–"/>
              <a:defRPr/>
            </a:pPr>
            <a:r>
              <a:rPr lang="en-US" dirty="0" smtClean="0"/>
              <a:t>JMA via NRL &amp; NESDIS</a:t>
            </a:r>
          </a:p>
          <a:p>
            <a:pPr fontAlgn="auto">
              <a:spcAft>
                <a:spcPts val="0"/>
              </a:spcAft>
              <a:buFont typeface="Arial" pitchFamily="34" charset="0"/>
              <a:buChar char="•"/>
              <a:defRPr/>
            </a:pPr>
            <a:r>
              <a:rPr lang="en-US" dirty="0" smtClean="0"/>
              <a:t>AMSU 2-D Winds </a:t>
            </a:r>
            <a:r>
              <a:rPr lang="en-US" sz="1400" dirty="0" smtClean="0"/>
              <a:t>(</a:t>
            </a:r>
            <a:r>
              <a:rPr lang="en-US" sz="1400" dirty="0" err="1" smtClean="0"/>
              <a:t>Bessho</a:t>
            </a:r>
            <a:r>
              <a:rPr lang="en-US" sz="1400" dirty="0" smtClean="0"/>
              <a:t> et al. 2006)</a:t>
            </a:r>
          </a:p>
          <a:p>
            <a:pPr lvl="1" fontAlgn="auto">
              <a:spcAft>
                <a:spcPts val="0"/>
              </a:spcAft>
              <a:buFont typeface="Arial" pitchFamily="34" charset="0"/>
              <a:buChar char="–"/>
              <a:defRPr/>
            </a:pPr>
            <a:r>
              <a:rPr lang="en-US" dirty="0" smtClean="0"/>
              <a:t>NCEP</a:t>
            </a:r>
          </a:p>
          <a:p>
            <a:pPr fontAlgn="auto">
              <a:spcAft>
                <a:spcPts val="0"/>
              </a:spcAft>
              <a:buFont typeface="Arial" pitchFamily="34" charset="0"/>
              <a:buChar char="•"/>
              <a:defRPr/>
            </a:pPr>
            <a:r>
              <a:rPr lang="en-US" dirty="0" smtClean="0"/>
              <a:t>IR Flight-Level Proxy Winds </a:t>
            </a:r>
            <a:r>
              <a:rPr lang="en-US" sz="1400" dirty="0" smtClean="0"/>
              <a:t>(Mueller et al. 2006)</a:t>
            </a:r>
          </a:p>
          <a:p>
            <a:pPr fontAlgn="auto">
              <a:spcAft>
                <a:spcPts val="0"/>
              </a:spcAft>
              <a:buFont typeface="Arial" pitchFamily="34" charset="0"/>
              <a:buChar char="•"/>
              <a:defRPr/>
            </a:pPr>
            <a:endParaRPr lang="en-US" sz="1400" dirty="0" smtClean="0"/>
          </a:p>
          <a:p>
            <a:pPr fontAlgn="auto">
              <a:spcAft>
                <a:spcPts val="0"/>
              </a:spcAft>
              <a:buNone/>
              <a:defRPr/>
            </a:pPr>
            <a:endParaRPr lang="en-US" sz="1400" dirty="0"/>
          </a:p>
        </p:txBody>
      </p:sp>
      <p:sp>
        <p:nvSpPr>
          <p:cNvPr id="9" name="Text Placeholder 8"/>
          <p:cNvSpPr>
            <a:spLocks noGrp="1"/>
          </p:cNvSpPr>
          <p:nvPr>
            <p:ph type="body" sz="quarter" idx="3"/>
          </p:nvPr>
        </p:nvSpPr>
        <p:spPr/>
        <p:txBody>
          <a:bodyPr rtlCol="0">
            <a:normAutofit fontScale="92500" lnSpcReduction="20000"/>
          </a:bodyPr>
          <a:lstStyle/>
          <a:p>
            <a:pPr fontAlgn="auto">
              <a:spcAft>
                <a:spcPts val="0"/>
              </a:spcAft>
              <a:buFont typeface="Arial" pitchFamily="34" charset="0"/>
              <a:buNone/>
              <a:defRPr/>
            </a:pPr>
            <a:r>
              <a:rPr lang="en-US" dirty="0" smtClean="0"/>
              <a:t>Six-hourly Analyses  ( life cycle of Hurricane Gustav</a:t>
            </a:r>
            <a:endParaRPr lang="en-US" dirty="0"/>
          </a:p>
        </p:txBody>
      </p:sp>
      <p:pic>
        <p:nvPicPr>
          <p:cNvPr id="12" name="Content Placeholder 11" descr="wp15_1.gif"/>
          <p:cNvPicPr>
            <a:picLocks noGrp="1" noChangeAspect="1"/>
          </p:cNvPicPr>
          <p:nvPr>
            <p:ph sz="quarter" idx="4"/>
          </p:nvPr>
        </p:nvPicPr>
        <p:blipFill>
          <a:blip r:embed="rId3" cstate="print"/>
          <a:stretch>
            <a:fillRect/>
          </a:stretch>
        </p:blipFill>
        <p:spPr>
          <a:xfrm>
            <a:off x="4645025" y="2174875"/>
            <a:ext cx="4041775" cy="3951288"/>
          </a:xfrm>
        </p:spPr>
      </p:pic>
      <p:sp>
        <p:nvSpPr>
          <p:cNvPr id="10" name="Date Placeholder 9"/>
          <p:cNvSpPr>
            <a:spLocks noGrp="1"/>
          </p:cNvSpPr>
          <p:nvPr>
            <p:ph type="dt" sz="half" idx="10"/>
          </p:nvPr>
        </p:nvSpPr>
        <p:spPr/>
        <p:txBody>
          <a:bodyPr/>
          <a:lstStyle/>
          <a:p>
            <a:r>
              <a:rPr lang="en-US" smtClean="0"/>
              <a:t>11 August 2010</a:t>
            </a:r>
            <a:endParaRPr lang="en-US"/>
          </a:p>
        </p:txBody>
      </p:sp>
      <p:sp>
        <p:nvSpPr>
          <p:cNvPr id="16" name="Footer Placeholder 15"/>
          <p:cNvSpPr>
            <a:spLocks noGrp="1"/>
          </p:cNvSpPr>
          <p:nvPr>
            <p:ph type="ftr" sz="quarter" idx="11"/>
          </p:nvPr>
        </p:nvSpPr>
        <p:spPr/>
        <p:txBody>
          <a:bodyPr/>
          <a:lstStyle/>
          <a:p>
            <a:pPr>
              <a:defRPr/>
            </a:pPr>
            <a:r>
              <a:rPr lang="en-US" smtClean="0"/>
              <a:t>CoRP Symposium, Ft Collins, CO</a:t>
            </a:r>
            <a:endParaRPr lang="en-US" dirty="0"/>
          </a:p>
        </p:txBody>
      </p:sp>
      <p:sp>
        <p:nvSpPr>
          <p:cNvPr id="15" name="Slide Number Placeholder 14"/>
          <p:cNvSpPr>
            <a:spLocks noGrp="1"/>
          </p:cNvSpPr>
          <p:nvPr>
            <p:ph type="sldNum" sz="quarter" idx="12"/>
          </p:nvPr>
        </p:nvSpPr>
        <p:spPr/>
        <p:txBody>
          <a:bodyPr/>
          <a:lstStyle/>
          <a:p>
            <a:pPr>
              <a:defRPr/>
            </a:pPr>
            <a:fld id="{9CFA6375-4830-459C-B04C-9EE3EB401F15}" type="slidenum">
              <a:rPr lang="en-US"/>
              <a:pPr>
                <a:defRPr/>
              </a:pPr>
              <a:t>8</a:t>
            </a:fld>
            <a:endParaRPr lang="en-US"/>
          </a:p>
        </p:txBody>
      </p:sp>
      <p:sp>
        <p:nvSpPr>
          <p:cNvPr id="17413" name="TextBox 12"/>
          <p:cNvSpPr txBox="1">
            <a:spLocks noChangeArrowheads="1"/>
          </p:cNvSpPr>
          <p:nvPr/>
        </p:nvSpPr>
        <p:spPr bwMode="auto">
          <a:xfrm>
            <a:off x="0" y="6096000"/>
            <a:ext cx="8943975" cy="369888"/>
          </a:xfrm>
          <a:prstGeom prst="rect">
            <a:avLst/>
          </a:prstGeom>
          <a:noFill/>
          <a:ln w="9525">
            <a:noFill/>
            <a:miter lim="800000"/>
            <a:headEnd/>
            <a:tailEnd/>
          </a:ln>
        </p:spPr>
        <p:txBody>
          <a:bodyPr wrap="none">
            <a:spAutoFit/>
          </a:bodyPr>
          <a:lstStyle/>
          <a:p>
            <a:r>
              <a:rPr lang="en-US" dirty="0">
                <a:solidFill>
                  <a:srgbClr val="FFC000"/>
                </a:solidFill>
              </a:rPr>
              <a:t>Past/real-time cases available at http://rammb.cira.colostate.edu/products/tc_realtime/</a:t>
            </a:r>
          </a:p>
        </p:txBody>
      </p:sp>
      <p:sp>
        <p:nvSpPr>
          <p:cNvPr id="13" name="TextBox 12"/>
          <p:cNvSpPr txBox="1"/>
          <p:nvPr/>
        </p:nvSpPr>
        <p:spPr>
          <a:xfrm>
            <a:off x="0" y="5715000"/>
            <a:ext cx="4696542" cy="369332"/>
          </a:xfrm>
          <a:prstGeom prst="rect">
            <a:avLst/>
          </a:prstGeom>
          <a:noFill/>
        </p:spPr>
        <p:txBody>
          <a:bodyPr wrap="none" rtlCol="0">
            <a:spAutoFit/>
          </a:bodyPr>
          <a:lstStyle/>
          <a:p>
            <a:r>
              <a:rPr lang="en-US" dirty="0" smtClean="0">
                <a:solidFill>
                  <a:srgbClr val="FFC000"/>
                </a:solidFill>
              </a:rPr>
              <a:t>http://www.ssd.noaa.gov/PS/TROP/mtcswa.html</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rmAutofit fontScale="90000"/>
          </a:bodyPr>
          <a:lstStyle/>
          <a:p>
            <a:r>
              <a:rPr lang="en-US" dirty="0" smtClean="0"/>
              <a:t>MTC-SWA vs. H*Wind Analyses</a:t>
            </a:r>
            <a:br>
              <a:rPr lang="en-US" dirty="0" smtClean="0"/>
            </a:br>
            <a:r>
              <a:rPr lang="en-US" dirty="0" smtClean="0"/>
              <a:t>(2008-2009)</a:t>
            </a:r>
            <a:endParaRPr lang="en-US" dirty="0"/>
          </a:p>
        </p:txBody>
      </p:sp>
      <p:pic>
        <p:nvPicPr>
          <p:cNvPr id="11" name="Picture 2" descr="ALL_mae_color"/>
          <p:cNvPicPr>
            <a:picLocks noGrp="1" noChangeAspect="1" noChangeArrowheads="1"/>
          </p:cNvPicPr>
          <p:nvPr>
            <p:ph sz="half" idx="1"/>
          </p:nvPr>
        </p:nvPicPr>
        <p:blipFill>
          <a:blip r:embed="rId2" cstate="print"/>
          <a:stretch>
            <a:fillRect/>
          </a:stretch>
        </p:blipFill>
        <p:spPr bwMode="auto">
          <a:xfrm>
            <a:off x="457200" y="1600200"/>
            <a:ext cx="4038600" cy="4525963"/>
          </a:xfrm>
          <a:prstGeom prst="rect">
            <a:avLst/>
          </a:prstGeom>
          <a:noFill/>
          <a:ln w="9525">
            <a:noFill/>
            <a:miter lim="800000"/>
            <a:headEnd/>
            <a:tailEnd/>
          </a:ln>
        </p:spPr>
      </p:pic>
      <p:pic>
        <p:nvPicPr>
          <p:cNvPr id="17" name="Picture 3" descr="ALL_bias_color"/>
          <p:cNvPicPr>
            <a:picLocks noGrp="1" noChangeAspect="1" noChangeArrowheads="1"/>
          </p:cNvPicPr>
          <p:nvPr>
            <p:ph sz="half" idx="2"/>
          </p:nvPr>
        </p:nvPicPr>
        <p:blipFill>
          <a:blip r:embed="rId3" cstate="print"/>
          <a:stretch>
            <a:fillRect/>
          </a:stretch>
        </p:blipFill>
        <p:spPr bwMode="auto">
          <a:xfrm>
            <a:off x="4648200" y="1600200"/>
            <a:ext cx="4038600" cy="452596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r>
              <a:rPr lang="en-US" smtClean="0"/>
              <a:t>11 August 2010</a:t>
            </a:r>
            <a:endParaRPr lang="en-US"/>
          </a:p>
        </p:txBody>
      </p:sp>
      <p:sp>
        <p:nvSpPr>
          <p:cNvPr id="8" name="Footer Placeholder 7"/>
          <p:cNvSpPr>
            <a:spLocks noGrp="1"/>
          </p:cNvSpPr>
          <p:nvPr>
            <p:ph type="ftr" sz="quarter" idx="11"/>
          </p:nvPr>
        </p:nvSpPr>
        <p:spPr/>
        <p:txBody>
          <a:bodyPr/>
          <a:lstStyle/>
          <a:p>
            <a:r>
              <a:rPr lang="en-US" smtClean="0"/>
              <a:t>CoRP Symposium, Ft Collins, CO</a:t>
            </a:r>
            <a:endParaRPr lang="en-US" dirty="0"/>
          </a:p>
        </p:txBody>
      </p:sp>
      <p:sp>
        <p:nvSpPr>
          <p:cNvPr id="9" name="Slide Number Placeholder 8"/>
          <p:cNvSpPr>
            <a:spLocks noGrp="1"/>
          </p:cNvSpPr>
          <p:nvPr>
            <p:ph type="sldNum" sz="quarter" idx="12"/>
          </p:nvPr>
        </p:nvSpPr>
        <p:spPr/>
        <p:txBody>
          <a:bodyPr/>
          <a:lstStyle/>
          <a:p>
            <a:fld id="{5D1E4C0E-E21C-416D-A438-632F21780481}"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AMMB">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C000"/>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Air</Template>
  <TotalTime>3174</TotalTime>
  <Words>1894</Words>
  <Application>Microsoft Office PowerPoint</Application>
  <PresentationFormat>On-screen Show (4:3)</PresentationFormat>
  <Paragraphs>428</Paragraphs>
  <Slides>34</Slides>
  <Notes>24</Notes>
  <HiddenSlides>1</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RAMMB</vt:lpstr>
      <vt:lpstr>Overview of Tropical Cyclone Research and Development at CIRA/RAMMB </vt:lpstr>
      <vt:lpstr>Current Sponsored Projects</vt:lpstr>
      <vt:lpstr>What We Do</vt:lpstr>
      <vt:lpstr>R2O Examples</vt:lpstr>
      <vt:lpstr>Tropical Cyclone Formation Probability Product</vt:lpstr>
      <vt:lpstr>Slide 6</vt:lpstr>
      <vt:lpstr>Future Plans</vt:lpstr>
      <vt:lpstr>Multi-platform Tropical Cyclone -Surface Wind Analysis (MTCSWA)</vt:lpstr>
      <vt:lpstr>MTC-SWA vs. H*Wind Analyses (2008-2009)</vt:lpstr>
      <vt:lpstr>Wind Radii Estimates</vt:lpstr>
      <vt:lpstr>Statistical Intensity Forecast Models SHIPS, STIPS, LGEM, RII</vt:lpstr>
      <vt:lpstr>NHC Operational Model  Intensity Forecast Errors 2007-2009</vt:lpstr>
      <vt:lpstr>Risk Reduction Examples</vt:lpstr>
      <vt:lpstr>Slide 14</vt:lpstr>
      <vt:lpstr>GOES Lightning Mapper Proxy</vt:lpstr>
      <vt:lpstr>RGB Air Mass Product with Lightning</vt:lpstr>
      <vt:lpstr>Imagery in Google Earth, GOES-R Proving Ground Demo at NHC: RGB Air Mass, RGB Dust, SAL</vt:lpstr>
      <vt:lpstr>Slide 18</vt:lpstr>
      <vt:lpstr>Applied Science Applications</vt:lpstr>
      <vt:lpstr>The Monte Carlo Wind Speed Probability Model</vt:lpstr>
      <vt:lpstr>Tropical Cyclone Wind Probabilities</vt:lpstr>
      <vt:lpstr>Estimated Impact of HFIP Forecast Goals on Hurricane Warnings </vt:lpstr>
      <vt:lpstr>Calibrating Subjective Dvorak Intensity Estimates (1989-2008)</vt:lpstr>
      <vt:lpstr>Errors and Biases (1989-2008)</vt:lpstr>
      <vt:lpstr>Slide 25</vt:lpstr>
      <vt:lpstr>Lightning &amp; TC Intensification</vt:lpstr>
      <vt:lpstr>Visual Example</vt:lpstr>
      <vt:lpstr>Lightning Improvements in SHIPS   Dependent (2005-2009)</vt:lpstr>
      <vt:lpstr>6 hour Lightning Strikes -- Hurricane Alex   29-30 June 2010</vt:lpstr>
      <vt:lpstr>Slide 30</vt:lpstr>
      <vt:lpstr>Anticipating Rapid Weakening</vt:lpstr>
      <vt:lpstr>Examples: Hurricane Georges (1998)</vt:lpstr>
      <vt:lpstr>Summary</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Cyclones</dc:title>
  <dc:creator>knaff</dc:creator>
  <cp:lastModifiedBy>knaff</cp:lastModifiedBy>
  <cp:revision>181</cp:revision>
  <dcterms:created xsi:type="dcterms:W3CDTF">2009-04-17T19:27:14Z</dcterms:created>
  <dcterms:modified xsi:type="dcterms:W3CDTF">2010-08-11T14:16:16Z</dcterms:modified>
</cp:coreProperties>
</file>