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2.xml" ContentType="application/vnd.openxmlformats-officedocument.presentationml.notesSlide+xml"/>
  <Default Extension="bin" ContentType="application/vnd.openxmlformats-officedocument.presentationml.printerSettings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slides/slide28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presentation.xml" ContentType="application/vnd.openxmlformats-officedocument.presentationml.presentation.main+xml"/>
  <Default Extension="png" ContentType="image/png"/>
  <Override PartName="/ppt/notesMasters/notesMaster1.xml" ContentType="application/vnd.openxmlformats-officedocument.presentationml.notesMaster+xml"/>
  <Default Extension="gif" ContentType="image/gif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viewProps.xml" ContentType="application/vnd.openxmlformats-officedocument.presentationml.viewProps+xml"/>
  <Override PartName="/ppt/notesSlides/notesSlide8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slides/slide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sldIdLst>
    <p:sldId id="263" r:id="rId2"/>
    <p:sldId id="272" r:id="rId3"/>
    <p:sldId id="264" r:id="rId4"/>
    <p:sldId id="265" r:id="rId5"/>
    <p:sldId id="270" r:id="rId6"/>
    <p:sldId id="273" r:id="rId7"/>
    <p:sldId id="276" r:id="rId8"/>
    <p:sldId id="278" r:id="rId9"/>
    <p:sldId id="267" r:id="rId10"/>
    <p:sldId id="279" r:id="rId11"/>
    <p:sldId id="286" r:id="rId12"/>
    <p:sldId id="274" r:id="rId13"/>
    <p:sldId id="266" r:id="rId14"/>
    <p:sldId id="280" r:id="rId15"/>
    <p:sldId id="281" r:id="rId16"/>
    <p:sldId id="282" r:id="rId17"/>
    <p:sldId id="283" r:id="rId18"/>
    <p:sldId id="284" r:id="rId19"/>
    <p:sldId id="269" r:id="rId20"/>
    <p:sldId id="277" r:id="rId21"/>
    <p:sldId id="271" r:id="rId22"/>
    <p:sldId id="285" r:id="rId23"/>
    <p:sldId id="287" r:id="rId24"/>
    <p:sldId id="262" r:id="rId25"/>
    <p:sldId id="275" r:id="rId26"/>
    <p:sldId id="288" r:id="rId27"/>
    <p:sldId id="258" r:id="rId28"/>
    <p:sldId id="259" r:id="rId29"/>
    <p:sldId id="25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DBF4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9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19" Type="http://schemas.openxmlformats.org/officeDocument/2006/relationships/slide" Target="slides/slide18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B9DFE-995C-6E43-B122-BAA1D00DDA2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8291A-9C64-F840-BC10-EE908903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C21CE-B8AE-374D-ACD6-F505104220C8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 err="1"/>
              <a:t>Aya</a:t>
            </a:r>
            <a:r>
              <a:rPr lang="en-US" dirty="0"/>
              <a:t> (day)-fee-ought-lie-</a:t>
            </a:r>
            <a:r>
              <a:rPr lang="en-US" dirty="0" err="1" smtClean="0"/>
              <a:t>urkell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-I would like to talk about a relatively unknown phenomena, volcanic convection (and I will explain</a:t>
            </a:r>
            <a:r>
              <a:rPr lang="en-US" baseline="0" dirty="0" smtClean="0"/>
              <a:t> what I mean by volcanic convection on the next slide) and how a few of it’s satellite observed physical characteristics compare to commonly observed meteorologically forced convection.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6F0C60-9C4D-764B-A6E1-A1244DC68FA6}" type="slidenum">
              <a:rPr lang="en-US"/>
              <a:pPr/>
              <a:t>3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/>
              <a:t>A visual appreciation for the impacts on aviation in Europe.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case proves that there is a need for an automated and objective procedure for detecting volcanic convection.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8291A-9C64-F840-BC10-EE908903D5C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cloud object is</a:t>
            </a:r>
            <a:r>
              <a:rPr lang="en-US" baseline="0" dirty="0" smtClean="0"/>
              <a:t> simply a collection of spatially connected pixels that meet a certain criteria (in this case, cumuliform clouds).</a:t>
            </a:r>
          </a:p>
          <a:p>
            <a:r>
              <a:rPr lang="en-US" baseline="0" dirty="0" smtClean="0"/>
              <a:t>*New research will be the focus of this talk.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8291A-9C64-F840-BC10-EE908903D5C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8865C-075C-3241-ADB4-71F037FF5832}" type="slidenum">
              <a:rPr lang="en-US"/>
              <a:pPr/>
              <a:t>11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Information on volcanic clouds needs</a:t>
            </a:r>
            <a:r>
              <a:rPr lang="en-US" baseline="0" dirty="0" smtClean="0"/>
              <a:t> to be conveyed to air traffic controllers and pilots </a:t>
            </a:r>
            <a:r>
              <a:rPr lang="en-US" baseline="0" dirty="0" smtClean="0"/>
              <a:t>ASAP using automated techniques.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26154-3F22-554E-88D5-653DFF367DA0}" type="slidenum">
              <a:rPr lang="en-US"/>
              <a:pPr/>
              <a:t>24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71513"/>
            <a:ext cx="4578350" cy="34337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8050" y="4329113"/>
            <a:ext cx="5067300" cy="4105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057" tIns="45028" rIns="90057" bIns="4502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F67335-8371-1C46-BDFB-3F3EC0EBAC16}" type="slidenum">
              <a:rPr lang="en-US"/>
              <a:pPr/>
              <a:t>27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BA189-4A17-854D-A62C-C7C09F2133C4}" type="slidenum">
              <a:rPr lang="en-US"/>
              <a:pPr/>
              <a:t>28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A6EDF-F83D-C24C-965F-839450E1C10A}" type="datetimeFigureOut">
              <a:rPr lang="en-US" smtClean="0"/>
              <a:pPr/>
              <a:t>8/9/10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3E739-72A1-8B4E-9954-4AF7E58EE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Relationship Id="rId3" Type="http://schemas.openxmlformats.org/officeDocument/2006/relationships/image" Target="../media/image3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pav/mpav_ppts/aos801_convection/2005_11_24-25_1700-2300_rgb_10-09_09-07_09_loop_15min.mpg" TargetMode="Externa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65809"/>
            <a:ext cx="7772400" cy="156444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The Evolution of Convective Cloud Properties: Meteorological vs. Volcanically Driven Convection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657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Michael </a:t>
            </a:r>
            <a:r>
              <a:rPr lang="en-US" sz="2800" b="1" dirty="0" err="1" smtClean="0">
                <a:solidFill>
                  <a:srgbClr val="FF0000"/>
                </a:solidFill>
              </a:rPr>
              <a:t>Pavolonis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(</a:t>
            </a:r>
            <a:r>
              <a:rPr lang="en-US" sz="2800" b="1" dirty="0">
                <a:solidFill>
                  <a:srgbClr val="FF0000"/>
                </a:solidFill>
              </a:rPr>
              <a:t>NOAA/NESDIS/STAR</a:t>
            </a:r>
            <a:r>
              <a:rPr lang="en-US" sz="28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Justin </a:t>
            </a:r>
            <a:r>
              <a:rPr lang="en-US" sz="2800" b="1" dirty="0" err="1" smtClean="0">
                <a:solidFill>
                  <a:srgbClr val="FF0000"/>
                </a:solidFill>
              </a:rPr>
              <a:t>Sieglaff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(CIMSS)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noaacl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334000"/>
            <a:ext cx="1600200" cy="1447800"/>
          </a:xfrm>
          <a:prstGeom prst="rect">
            <a:avLst/>
          </a:prstGeom>
          <a:noFill/>
        </p:spPr>
      </p:pic>
      <p:pic>
        <p:nvPicPr>
          <p:cNvPr id="3077" name="Picture 5" descr="cimss-logo-small-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8863" y="5591175"/>
            <a:ext cx="1730375" cy="1266825"/>
          </a:xfrm>
          <a:prstGeom prst="rect">
            <a:avLst/>
          </a:prstGeom>
          <a:noFill/>
        </p:spPr>
      </p:pic>
      <p:pic>
        <p:nvPicPr>
          <p:cNvPr id="3078" name="Picture 6" descr="ejafjalla16apr2010-mfulle4118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85800" y="77788"/>
            <a:ext cx="1828800" cy="1217612"/>
          </a:xfrm>
          <a:prstGeom prst="rect">
            <a:avLst/>
          </a:prstGeom>
          <a:noFill/>
        </p:spPr>
      </p:pic>
      <p:pic>
        <p:nvPicPr>
          <p:cNvPr id="3079" name="Picture 7" descr="ejafjalla16apr2010-mfulle4145j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77788"/>
            <a:ext cx="1828800" cy="1217612"/>
          </a:xfrm>
          <a:prstGeom prst="rect">
            <a:avLst/>
          </a:prstGeom>
          <a:noFill/>
        </p:spPr>
      </p:pic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2667000" y="1279525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dirty="0"/>
              <a:t>Marco </a:t>
            </a:r>
            <a:r>
              <a:rPr lang="en-US" sz="900" b="1" dirty="0" err="1"/>
              <a:t>Fulle</a:t>
            </a:r>
            <a:r>
              <a:rPr lang="en-US" sz="900" b="1" dirty="0"/>
              <a:t> - </a:t>
            </a:r>
            <a:r>
              <a:rPr lang="en-US" sz="900" b="1" dirty="0" err="1"/>
              <a:t>www.stromboli.net</a:t>
            </a:r>
            <a:endParaRPr lang="en-US" sz="900" dirty="0"/>
          </a:p>
        </p:txBody>
      </p:sp>
      <p:pic>
        <p:nvPicPr>
          <p:cNvPr id="12" name="Picture 11" descr="corp_smalle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121" y="5501593"/>
            <a:ext cx="1464911" cy="1223632"/>
          </a:xfrm>
          <a:prstGeom prst="rect">
            <a:avLst/>
          </a:prstGeom>
        </p:spPr>
      </p:pic>
      <p:pic>
        <p:nvPicPr>
          <p:cNvPr id="13" name="Picture 12" descr="ISS016-E-27426_lrg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445" y="119108"/>
            <a:ext cx="1901790" cy="1176292"/>
          </a:xfrm>
          <a:prstGeom prst="rect">
            <a:avLst/>
          </a:prstGeom>
        </p:spPr>
      </p:pic>
      <p:pic>
        <p:nvPicPr>
          <p:cNvPr id="14" name="Picture 13" descr="AVHRR_VOL_IR_20100510_2232_lar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920689" y="119108"/>
            <a:ext cx="1533903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ills_bt14_im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5098"/>
            <a:ext cx="7512710" cy="3062874"/>
          </a:xfrm>
          <a:prstGeom prst="rect">
            <a:avLst/>
          </a:prstGeom>
        </p:spPr>
      </p:pic>
      <p:pic>
        <p:nvPicPr>
          <p:cNvPr id="4" name="Picture 3" descr="shills_reff_img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699" y="3686906"/>
            <a:ext cx="7512710" cy="3062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creen shot 2010-03-25 at 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0650"/>
            <a:ext cx="6172200" cy="658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510_rpt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86" y="271379"/>
            <a:ext cx="5010002" cy="3512166"/>
          </a:xfrm>
          <a:prstGeom prst="rect">
            <a:avLst/>
          </a:prstGeom>
        </p:spPr>
      </p:pic>
      <p:pic>
        <p:nvPicPr>
          <p:cNvPr id="3" name="Picture 2" descr="centoktrack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79" y="3728493"/>
            <a:ext cx="5151744" cy="297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6321" y="564489"/>
            <a:ext cx="3336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May 10, 2010 SGP Severe Weather Outbreak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7437" y="2616190"/>
            <a:ext cx="201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EF-4 storm in northern Norman</a:t>
            </a:r>
            <a:endParaRPr lang="en-US" b="1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 rot="5400000">
            <a:off x="5788628" y="3281331"/>
            <a:ext cx="1047136" cy="100951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4_loo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16" y="309790"/>
            <a:ext cx="5568100" cy="625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f4_bt14_img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997615"/>
            <a:ext cx="8356600" cy="469561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89500" y="3492500"/>
            <a:ext cx="584200" cy="5207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23900" y="3492500"/>
            <a:ext cx="584200" cy="5207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8300" y="5956300"/>
            <a:ext cx="5892800" cy="523220"/>
          </a:xfrm>
          <a:prstGeom prst="rect">
            <a:avLst/>
          </a:prstGeom>
          <a:solidFill>
            <a:srgbClr val="DBF4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-8.35 K in 15 minutes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4_bt14_img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996696"/>
            <a:ext cx="8353044" cy="46936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78400" y="3429000"/>
            <a:ext cx="584200" cy="5207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25500" y="3429000"/>
            <a:ext cx="584200" cy="5207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8300" y="5956300"/>
            <a:ext cx="5892800" cy="523220"/>
          </a:xfrm>
          <a:prstGeom prst="rect">
            <a:avLst/>
          </a:prstGeom>
          <a:solidFill>
            <a:srgbClr val="DBF4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-20.46 K in 15 minutes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4_bt14_img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996696"/>
            <a:ext cx="8353044" cy="46936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68900" y="3200400"/>
            <a:ext cx="787400" cy="70485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977900" y="3200400"/>
            <a:ext cx="787400" cy="70485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8300" y="5956300"/>
            <a:ext cx="5892800" cy="523220"/>
          </a:xfrm>
          <a:prstGeom prst="rect">
            <a:avLst/>
          </a:prstGeom>
          <a:solidFill>
            <a:srgbClr val="DBF4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-29.46 K in 30 minutes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4_bt14_img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996696"/>
            <a:ext cx="8353044" cy="46936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70500" y="3136900"/>
            <a:ext cx="787400" cy="70485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092200" y="3136900"/>
            <a:ext cx="787400" cy="70485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8300" y="5956300"/>
            <a:ext cx="5892800" cy="523220"/>
          </a:xfrm>
          <a:prstGeom prst="rect">
            <a:avLst/>
          </a:prstGeom>
          <a:solidFill>
            <a:srgbClr val="DBF4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-2.35 K in 15 minutes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4_bt14_img5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" y="996696"/>
            <a:ext cx="8353044" cy="469361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295900" y="2984500"/>
            <a:ext cx="977900" cy="95885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117600" y="2984500"/>
            <a:ext cx="977900" cy="95885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8300" y="5956300"/>
            <a:ext cx="5892800" cy="523220"/>
          </a:xfrm>
          <a:prstGeom prst="rect">
            <a:avLst/>
          </a:prstGeom>
          <a:solidFill>
            <a:srgbClr val="DBF4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-1.74 K in 15 minutes</a:t>
            </a:r>
            <a:endParaRPr lang="en-US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ing_time_seri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52" y="1662655"/>
            <a:ext cx="7687660" cy="4687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" y="292100"/>
            <a:ext cx="878840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Even a </a:t>
            </a:r>
            <a:r>
              <a:rPr lang="en-US" sz="2000" b="1" dirty="0" err="1" smtClean="0"/>
              <a:t>supercell</a:t>
            </a:r>
            <a:r>
              <a:rPr lang="en-US" sz="2000" b="1" dirty="0" smtClean="0"/>
              <a:t> thunderstorm does not exhibit decreases in BT(11 </a:t>
            </a:r>
            <a:r>
              <a:rPr lang="en-US" sz="2000" b="1" dirty="0" err="1" smtClean="0"/>
              <a:t>μm</a:t>
            </a:r>
            <a:r>
              <a:rPr lang="en-US" sz="2000" b="1" dirty="0" smtClean="0"/>
              <a:t>) as large as those from relatively weak volcanic eruptions in a conditionally unstable environment (Santa Ana).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b="1" dirty="0" smtClean="0"/>
              <a:t>Volcanic Convection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08200" y="3577596"/>
            <a:ext cx="4102100" cy="3102940"/>
            <a:chOff x="2108200" y="3577596"/>
            <a:chExt cx="3346485" cy="3102940"/>
          </a:xfrm>
        </p:grpSpPr>
        <p:pic>
          <p:nvPicPr>
            <p:cNvPr id="6" name="Picture 7" descr="figure7_JTECHA_765"/>
            <p:cNvPicPr>
              <a:picLocks noChangeAspect="1" noChangeArrowheads="1"/>
            </p:cNvPicPr>
            <p:nvPr/>
          </p:nvPicPr>
          <p:blipFill>
            <a:blip r:embed="rId2"/>
            <a:srcRect r="50000" b="49315"/>
            <a:stretch>
              <a:fillRect/>
            </a:stretch>
          </p:blipFill>
          <p:spPr bwMode="auto">
            <a:xfrm>
              <a:off x="2108200" y="3577596"/>
              <a:ext cx="3346485" cy="310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667250" y="4687440"/>
              <a:ext cx="688975" cy="776891"/>
            </a:xfrm>
            <a:prstGeom prst="ellips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9400" y="1062038"/>
            <a:ext cx="871220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b="1" dirty="0" smtClean="0"/>
              <a:t>Volcanoes</a:t>
            </a:r>
            <a:r>
              <a:rPr lang="en-US" sz="2000" b="1" dirty="0" smtClean="0"/>
              <a:t> may contain </a:t>
            </a:r>
            <a:r>
              <a:rPr lang="en-US" sz="2000" b="1" dirty="0" smtClean="0"/>
              <a:t>large reservoirs of water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As such, soon after an eruption many volcanic clouds are “ice </a:t>
            </a:r>
            <a:r>
              <a:rPr lang="en-US" sz="2000" b="1" dirty="0" smtClean="0"/>
              <a:t>topped” or contain a mixture of ice and ash, </a:t>
            </a:r>
            <a:r>
              <a:rPr lang="en-US" sz="2000" b="1" dirty="0" smtClean="0"/>
              <a:t>which masks the spectral signatures used to detect ash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Volcanic ash is a huge threat to aircraft and the aviation industry has established the need for a 5-minute warning </a:t>
            </a:r>
            <a:r>
              <a:rPr lang="en-US" sz="2000" b="1" dirty="0" smtClean="0"/>
              <a:t>capability</a:t>
            </a:r>
          </a:p>
          <a:p>
            <a:pPr>
              <a:buFont typeface="Arial"/>
              <a:buChar char="•"/>
            </a:pPr>
            <a:r>
              <a:rPr lang="en-US" sz="2000" b="1" dirty="0" smtClean="0"/>
              <a:t>In this talk, ice </a:t>
            </a:r>
            <a:r>
              <a:rPr lang="en-US" sz="2000" b="1" dirty="0" smtClean="0"/>
              <a:t>topped (</a:t>
            </a:r>
            <a:r>
              <a:rPr lang="en-US" sz="2000" b="1" dirty="0" smtClean="0"/>
              <a:t>sometimes</a:t>
            </a:r>
            <a:r>
              <a:rPr lang="en-US" sz="2000" b="1" dirty="0" smtClean="0"/>
              <a:t> mixed with ash) </a:t>
            </a:r>
            <a:r>
              <a:rPr lang="en-US" sz="2000" b="1" dirty="0" smtClean="0"/>
              <a:t>volcanic clouds are referred to as volcanic convection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1300" y="404110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Ice topped volcanic cloud</a:t>
            </a:r>
            <a:endParaRPr lang="en-US" b="1" dirty="0">
              <a:solidFill>
                <a:srgbClr val="008000"/>
              </a:solidFill>
            </a:endParaRPr>
          </a:p>
        </p:txBody>
      </p:sp>
      <p:cxnSp>
        <p:nvCxnSpPr>
          <p:cNvPr id="13" name="Straight Arrow Connector 12"/>
          <p:cNvCxnSpPr>
            <a:stCxn id="10" idx="1"/>
            <a:endCxn id="7" idx="7"/>
          </p:cNvCxnSpPr>
          <p:nvPr/>
        </p:nvCxnSpPr>
        <p:spPr>
          <a:xfrm rot="10800000" flipV="1">
            <a:off x="5965928" y="4364275"/>
            <a:ext cx="625372" cy="436938"/>
          </a:xfrm>
          <a:prstGeom prst="straightConnector1">
            <a:avLst/>
          </a:prstGeom>
          <a:ln w="508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46300" y="6337300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Pavolonis</a:t>
            </a:r>
            <a:r>
              <a:rPr lang="en-US" dirty="0" smtClean="0"/>
              <a:t> et al. (2006)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ta_ana_bt14_his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4" y="50801"/>
            <a:ext cx="5266944" cy="3211373"/>
          </a:xfrm>
          <a:prstGeom prst="rect">
            <a:avLst/>
          </a:prstGeom>
        </p:spPr>
      </p:pic>
      <p:pic>
        <p:nvPicPr>
          <p:cNvPr id="3" name="Picture 2" descr="santa_ana_reff_his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019" y="3581908"/>
            <a:ext cx="5266944" cy="321137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52500" y="2463800"/>
            <a:ext cx="685800" cy="5715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4" idx="4"/>
          </p:cNvCxnSpPr>
          <p:nvPr/>
        </p:nvCxnSpPr>
        <p:spPr>
          <a:xfrm rot="16200000" flipV="1">
            <a:off x="1091946" y="3238754"/>
            <a:ext cx="749808" cy="3429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9400" y="3708908"/>
            <a:ext cx="33401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Extreme 30 minute decreases are associated with volcanic convection events.</a:t>
            </a:r>
            <a:endParaRPr lang="en-US" sz="2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52197" y="457200"/>
            <a:ext cx="3719765" cy="19082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combination of BT(11 </a:t>
            </a:r>
            <a:r>
              <a:rPr lang="en-US" sz="2000" b="1" dirty="0" err="1" smtClean="0"/>
              <a:t>μm</a:t>
            </a:r>
            <a:r>
              <a:rPr lang="en-US" sz="2000" b="1" dirty="0" smtClean="0"/>
              <a:t>) time trends, ice effective particle size, and volcano location can be used to detect volcanic convection.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AA-17_AVHRR_redoubt_03-23-2009_065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30" y="271333"/>
            <a:ext cx="4985570" cy="4512487"/>
          </a:xfrm>
          <a:prstGeom prst="rect">
            <a:avLst/>
          </a:prstGeom>
        </p:spPr>
      </p:pic>
      <p:pic>
        <p:nvPicPr>
          <p:cNvPr id="3" name="Picture 2" descr="NOAA-18_AVHRR_redoubt_03-23-2009_13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199" y="2235477"/>
            <a:ext cx="5010912" cy="4535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5601" y="393700"/>
            <a:ext cx="342899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Redoubt, AK (March 23, 2009)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_warni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908" y="876300"/>
            <a:ext cx="7125392" cy="5638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800" y="279400"/>
            <a:ext cx="88138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Automated Volcanic Convection Alerts Without Temporal Dependent Information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AA-19_AVHRR_kliuchevskoi_05-31-2010_152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1" y="1955799"/>
            <a:ext cx="5041900" cy="4563471"/>
          </a:xfrm>
          <a:prstGeom prst="rect">
            <a:avLst/>
          </a:prstGeom>
        </p:spPr>
      </p:pic>
      <p:pic>
        <p:nvPicPr>
          <p:cNvPr id="3" name="Picture 2" descr="ash_alert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12" y="1600200"/>
            <a:ext cx="4208438" cy="5118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7100" y="368300"/>
            <a:ext cx="6997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90"/>
                </a:solidFill>
              </a:rPr>
              <a:t>Automated Ash Cloud Alerts</a:t>
            </a:r>
            <a:endParaRPr lang="en-US" sz="44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228600"/>
            <a:ext cx="8915400" cy="1371600"/>
          </a:xfrm>
        </p:spPr>
        <p:txBody>
          <a:bodyPr/>
          <a:lstStyle/>
          <a:p>
            <a:r>
              <a:rPr lang="en-US" sz="4000" b="1" dirty="0">
                <a:solidFill>
                  <a:srgbClr val="FFFF00"/>
                </a:solidFill>
              </a:rPr>
              <a:t>The Advanced Baseline Imager: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6200" y="838200"/>
            <a:ext cx="9144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568325"/>
            <a:r>
              <a:rPr lang="en-US" b="1" dirty="0">
                <a:solidFill>
                  <a:srgbClr val="FFFF00"/>
                </a:solidFill>
              </a:rPr>
              <a:t>				  		</a:t>
            </a:r>
            <a:r>
              <a:rPr lang="en-US" sz="2000" b="1" dirty="0">
                <a:solidFill>
                  <a:srgbClr val="FFFF00"/>
                </a:solidFill>
              </a:rPr>
              <a:t>	ABI				</a:t>
            </a:r>
            <a:r>
              <a:rPr lang="en-US" sz="2000" b="1" dirty="0">
                <a:solidFill>
                  <a:schemeClr val="bg1"/>
                </a:solidFill>
              </a:rPr>
              <a:t>Current</a:t>
            </a:r>
          </a:p>
          <a:p>
            <a:pPr defTabSz="568325"/>
            <a:endParaRPr lang="en-US" sz="2000" b="1" dirty="0">
              <a:solidFill>
                <a:schemeClr val="bg1"/>
              </a:solidFill>
            </a:endParaRPr>
          </a:p>
          <a:p>
            <a:pPr defTabSz="568325"/>
            <a:r>
              <a:rPr lang="en-US" sz="2000" b="1" dirty="0">
                <a:solidFill>
                  <a:srgbClr val="FFFF00"/>
                </a:solidFill>
              </a:rPr>
              <a:t>Spectral Coverage</a:t>
            </a:r>
            <a:r>
              <a:rPr lang="en-US" sz="2000" dirty="0">
                <a:solidFill>
                  <a:srgbClr val="FFFF00"/>
                </a:solidFill>
              </a:rPr>
              <a:t>				</a:t>
            </a:r>
          </a:p>
          <a:p>
            <a:pPr defTabSz="568325"/>
            <a:r>
              <a:rPr lang="en-US" sz="2000" dirty="0">
                <a:solidFill>
                  <a:srgbClr val="FFFF00"/>
                </a:solidFill>
              </a:rPr>
              <a:t>							16 bands	</a:t>
            </a:r>
            <a:r>
              <a:rPr lang="en-US" sz="2000" dirty="0" smtClean="0">
                <a:solidFill>
                  <a:srgbClr val="FFFF00"/>
                </a:solidFill>
              </a:rPr>
              <a:t>	           </a:t>
            </a:r>
            <a:r>
              <a:rPr lang="en-US" sz="2000" dirty="0" smtClean="0">
                <a:solidFill>
                  <a:schemeClr val="bg1"/>
                </a:solidFill>
              </a:rPr>
              <a:t>5 </a:t>
            </a:r>
            <a:r>
              <a:rPr lang="en-US" sz="2000" dirty="0">
                <a:solidFill>
                  <a:schemeClr val="bg1"/>
                </a:solidFill>
              </a:rPr>
              <a:t>bands</a:t>
            </a:r>
          </a:p>
          <a:p>
            <a:pPr defTabSz="568325"/>
            <a:endParaRPr lang="en-US" sz="2000" b="1" dirty="0">
              <a:solidFill>
                <a:srgbClr val="FFFF00"/>
              </a:solidFill>
            </a:endParaRPr>
          </a:p>
          <a:p>
            <a:pPr defTabSz="568325"/>
            <a:r>
              <a:rPr lang="en-US" sz="2000" b="1" dirty="0">
                <a:solidFill>
                  <a:srgbClr val="FFFF00"/>
                </a:solidFill>
              </a:rPr>
              <a:t>Spatial resolution </a:t>
            </a:r>
            <a:r>
              <a:rPr lang="en-US" sz="2000" dirty="0">
                <a:solidFill>
                  <a:srgbClr val="FFFF00"/>
                </a:solidFill>
              </a:rPr>
              <a:t>	</a:t>
            </a:r>
          </a:p>
          <a:p>
            <a:pPr defTabSz="568325"/>
            <a:r>
              <a:rPr lang="en-US" sz="2000" dirty="0">
                <a:solidFill>
                  <a:srgbClr val="FFFF00"/>
                </a:solidFill>
              </a:rPr>
              <a:t>	0.64 </a:t>
            </a:r>
            <a:r>
              <a:rPr lang="en-US" sz="2000" dirty="0">
                <a:solidFill>
                  <a:srgbClr val="FFFF00"/>
                </a:solidFill>
                <a:latin typeface="Symbol" charset="2"/>
              </a:rPr>
              <a:t>m</a:t>
            </a:r>
            <a:r>
              <a:rPr lang="en-US" sz="2000" dirty="0">
                <a:solidFill>
                  <a:srgbClr val="FFFF00"/>
                </a:solidFill>
              </a:rPr>
              <a:t>m Visible 		</a:t>
            </a:r>
            <a:r>
              <a:rPr lang="en-US" sz="2000" dirty="0" smtClean="0">
                <a:solidFill>
                  <a:srgbClr val="FFFF00"/>
                </a:solidFill>
              </a:rPr>
              <a:t>	           0.5 </a:t>
            </a:r>
            <a:r>
              <a:rPr lang="en-US" sz="2000" dirty="0">
                <a:solidFill>
                  <a:srgbClr val="FFFF00"/>
                </a:solidFill>
              </a:rPr>
              <a:t>km 			</a:t>
            </a:r>
            <a:r>
              <a:rPr lang="en-US" sz="2000" dirty="0">
                <a:solidFill>
                  <a:schemeClr val="bg1"/>
                </a:solidFill>
              </a:rPr>
              <a:t>Approx. 1 km</a:t>
            </a:r>
          </a:p>
          <a:p>
            <a:pPr defTabSz="568325"/>
            <a:r>
              <a:rPr lang="en-US" sz="2000" dirty="0">
                <a:solidFill>
                  <a:srgbClr val="FFFF00"/>
                </a:solidFill>
              </a:rPr>
              <a:t>	Other Visible/near-IR</a:t>
            </a:r>
            <a:r>
              <a:rPr lang="en-US" sz="2000" dirty="0" smtClean="0">
                <a:solidFill>
                  <a:srgbClr val="FFFF00"/>
                </a:solidFill>
              </a:rPr>
              <a:t>	                      1.0 </a:t>
            </a:r>
            <a:r>
              <a:rPr lang="en-US" sz="2000" dirty="0">
                <a:solidFill>
                  <a:srgbClr val="FFFF00"/>
                </a:solidFill>
              </a:rPr>
              <a:t>km			</a:t>
            </a:r>
            <a:r>
              <a:rPr lang="en-US" sz="2000" dirty="0">
                <a:solidFill>
                  <a:schemeClr val="bg1"/>
                </a:solidFill>
              </a:rPr>
              <a:t>n/a</a:t>
            </a:r>
          </a:p>
          <a:p>
            <a:pPr defTabSz="568325"/>
            <a:r>
              <a:rPr lang="en-US" sz="2000" dirty="0">
                <a:solidFill>
                  <a:srgbClr val="FFFF00"/>
                </a:solidFill>
              </a:rPr>
              <a:t>	Bands (&gt;2 </a:t>
            </a:r>
            <a:r>
              <a:rPr lang="en-US" sz="2000" dirty="0">
                <a:solidFill>
                  <a:srgbClr val="FFFF00"/>
                </a:solidFill>
                <a:latin typeface="Symbol" charset="2"/>
              </a:rPr>
              <a:t>m</a:t>
            </a:r>
            <a:r>
              <a:rPr lang="en-US" sz="2000" dirty="0">
                <a:solidFill>
                  <a:srgbClr val="FFFF00"/>
                </a:solidFill>
              </a:rPr>
              <a:t>m)		</a:t>
            </a:r>
            <a:r>
              <a:rPr lang="en-US" sz="2000" dirty="0" smtClean="0">
                <a:solidFill>
                  <a:srgbClr val="FFFF00"/>
                </a:solidFill>
              </a:rPr>
              <a:t>	           2 </a:t>
            </a:r>
            <a:r>
              <a:rPr lang="en-US" sz="2000" dirty="0">
                <a:solidFill>
                  <a:srgbClr val="FFFF00"/>
                </a:solidFill>
              </a:rPr>
              <a:t>km		</a:t>
            </a:r>
            <a:r>
              <a:rPr lang="en-US" sz="2000" dirty="0" smtClean="0">
                <a:solidFill>
                  <a:srgbClr val="FFFF00"/>
                </a:solidFill>
              </a:rPr>
              <a:t>	          </a:t>
            </a:r>
            <a:r>
              <a:rPr lang="en-US" sz="2000" dirty="0" smtClean="0">
                <a:solidFill>
                  <a:schemeClr val="bg1"/>
                </a:solidFill>
              </a:rPr>
              <a:t>Approx</a:t>
            </a:r>
            <a:r>
              <a:rPr lang="en-US" sz="2000" dirty="0">
                <a:solidFill>
                  <a:schemeClr val="bg1"/>
                </a:solidFill>
              </a:rPr>
              <a:t>. 4 km</a:t>
            </a:r>
          </a:p>
          <a:p>
            <a:pPr defTabSz="568325"/>
            <a:endParaRPr lang="en-US" sz="2000" dirty="0">
              <a:solidFill>
                <a:schemeClr val="bg1"/>
              </a:solidFill>
            </a:endParaRPr>
          </a:p>
          <a:p>
            <a:pPr defTabSz="568325"/>
            <a:r>
              <a:rPr lang="en-US" sz="2000" b="1" dirty="0">
                <a:solidFill>
                  <a:srgbClr val="FFFF00"/>
                </a:solidFill>
              </a:rPr>
              <a:t>Spatial coverage	</a:t>
            </a:r>
          </a:p>
          <a:p>
            <a:pPr defTabSz="568325"/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dirty="0">
                <a:solidFill>
                  <a:srgbClr val="FFFF00"/>
                </a:solidFill>
              </a:rPr>
              <a:t>Full disk			</a:t>
            </a:r>
            <a:r>
              <a:rPr lang="en-US" sz="2000" dirty="0" smtClean="0">
                <a:solidFill>
                  <a:srgbClr val="FFFF00"/>
                </a:solidFill>
              </a:rPr>
              <a:t>	          4 </a:t>
            </a:r>
            <a:r>
              <a:rPr lang="en-US" sz="2000" dirty="0">
                <a:solidFill>
                  <a:srgbClr val="FFFF00"/>
                </a:solidFill>
              </a:rPr>
              <a:t>per hour	</a:t>
            </a:r>
            <a:r>
              <a:rPr lang="en-US" sz="2000" dirty="0" smtClean="0">
                <a:solidFill>
                  <a:srgbClr val="FFFF00"/>
                </a:solidFill>
              </a:rPr>
              <a:t>	          </a:t>
            </a:r>
            <a:r>
              <a:rPr lang="en-US" sz="2000" dirty="0" smtClean="0">
                <a:solidFill>
                  <a:schemeClr val="bg1"/>
                </a:solidFill>
              </a:rPr>
              <a:t>Every </a:t>
            </a:r>
            <a:r>
              <a:rPr lang="en-US" sz="2000" dirty="0">
                <a:solidFill>
                  <a:schemeClr val="bg1"/>
                </a:solidFill>
              </a:rPr>
              <a:t>3 hours</a:t>
            </a:r>
          </a:p>
          <a:p>
            <a:pPr defTabSz="568325"/>
            <a:r>
              <a:rPr lang="en-US" sz="2000" dirty="0">
                <a:solidFill>
                  <a:srgbClr val="FFFF00"/>
                </a:solidFill>
              </a:rPr>
              <a:t>	CONUS        		</a:t>
            </a:r>
            <a:r>
              <a:rPr lang="en-US" sz="2000" dirty="0" smtClean="0">
                <a:solidFill>
                  <a:srgbClr val="FFFF00"/>
                </a:solidFill>
              </a:rPr>
              <a:t>	          12 </a:t>
            </a:r>
            <a:r>
              <a:rPr lang="en-US" sz="2000" dirty="0">
                <a:solidFill>
                  <a:srgbClr val="FFFF00"/>
                </a:solidFill>
              </a:rPr>
              <a:t>per hour	</a:t>
            </a:r>
            <a:r>
              <a:rPr lang="en-US" sz="2000" dirty="0" smtClean="0">
                <a:solidFill>
                  <a:srgbClr val="FFFF00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~</a:t>
            </a:r>
            <a:r>
              <a:rPr lang="en-US" sz="2000" dirty="0">
                <a:solidFill>
                  <a:schemeClr val="bg1"/>
                </a:solidFill>
              </a:rPr>
              <a:t>4 per hour</a:t>
            </a:r>
          </a:p>
          <a:p>
            <a:pPr defTabSz="568325"/>
            <a:r>
              <a:rPr lang="en-US" sz="2000" dirty="0">
                <a:solidFill>
                  <a:srgbClr val="FFFF00"/>
                </a:solidFill>
              </a:rPr>
              <a:t>	</a:t>
            </a:r>
            <a:r>
              <a:rPr lang="en-US" sz="2000" dirty="0" err="1">
                <a:solidFill>
                  <a:srgbClr val="FFFF00"/>
                </a:solidFill>
              </a:rPr>
              <a:t>Mesoscale</a:t>
            </a:r>
            <a:r>
              <a:rPr lang="en-US" sz="2000" dirty="0">
                <a:solidFill>
                  <a:srgbClr val="FFFF00"/>
                </a:solidFill>
              </a:rPr>
              <a:t>			</a:t>
            </a:r>
            <a:r>
              <a:rPr lang="en-US" sz="2000" dirty="0" smtClean="0">
                <a:solidFill>
                  <a:srgbClr val="FFFF00"/>
                </a:solidFill>
              </a:rPr>
              <a:t>	          Every </a:t>
            </a:r>
            <a:r>
              <a:rPr lang="en-US" sz="2000" dirty="0">
                <a:solidFill>
                  <a:srgbClr val="FFFF00"/>
                </a:solidFill>
              </a:rPr>
              <a:t>30 sec</a:t>
            </a:r>
            <a:r>
              <a:rPr lang="en-US" sz="2000" dirty="0" smtClean="0">
                <a:solidFill>
                  <a:srgbClr val="FFFF00"/>
                </a:solidFill>
              </a:rPr>
              <a:t>	          </a:t>
            </a:r>
            <a:r>
              <a:rPr lang="en-US" sz="2000" dirty="0" smtClean="0">
                <a:solidFill>
                  <a:schemeClr val="bg1"/>
                </a:solidFill>
              </a:rPr>
              <a:t>n</a:t>
            </a:r>
            <a:r>
              <a:rPr lang="en-US" sz="2000" dirty="0">
                <a:solidFill>
                  <a:schemeClr val="bg1"/>
                </a:solidFill>
              </a:rPr>
              <a:t>/a</a:t>
            </a:r>
          </a:p>
          <a:p>
            <a:pPr defTabSz="568325"/>
            <a:endParaRPr lang="en-US" sz="2000" dirty="0">
              <a:solidFill>
                <a:schemeClr val="bg1"/>
              </a:solidFill>
            </a:endParaRPr>
          </a:p>
          <a:p>
            <a:pPr defTabSz="568325"/>
            <a:r>
              <a:rPr lang="en-US" sz="2000" b="1" dirty="0">
                <a:solidFill>
                  <a:srgbClr val="FFFF00"/>
                </a:solidFill>
              </a:rPr>
              <a:t>Visible (reflective bands) 	</a:t>
            </a:r>
          </a:p>
          <a:p>
            <a:pPr defTabSz="568325"/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dirty="0">
                <a:solidFill>
                  <a:srgbClr val="FFFF00"/>
                </a:solidFill>
              </a:rPr>
              <a:t>On-orbit calibration</a:t>
            </a:r>
            <a:r>
              <a:rPr lang="en-US" sz="2000" b="1" dirty="0">
                <a:solidFill>
                  <a:srgbClr val="FFFF00"/>
                </a:solidFill>
              </a:rPr>
              <a:t>	</a:t>
            </a:r>
            <a:r>
              <a:rPr lang="en-US" sz="2000" b="1" dirty="0" smtClean="0">
                <a:solidFill>
                  <a:srgbClr val="FFFF00"/>
                </a:solidFill>
              </a:rPr>
              <a:t>	          </a:t>
            </a:r>
            <a:r>
              <a:rPr lang="en-US" sz="2000" dirty="0" smtClean="0">
                <a:solidFill>
                  <a:srgbClr val="FFFF00"/>
                </a:solidFill>
              </a:rPr>
              <a:t>Yes</a:t>
            </a:r>
            <a:r>
              <a:rPr lang="en-US" sz="2000" dirty="0">
                <a:solidFill>
                  <a:srgbClr val="FFFF00"/>
                </a:solidFill>
              </a:rPr>
              <a:t>		</a:t>
            </a:r>
            <a:r>
              <a:rPr lang="en-US" sz="2000" dirty="0" smtClean="0">
                <a:solidFill>
                  <a:srgbClr val="FFFF00"/>
                </a:solidFill>
              </a:rPr>
              <a:t>	          </a:t>
            </a:r>
            <a:r>
              <a:rPr lang="en-US" sz="2000" dirty="0" smtClean="0">
                <a:solidFill>
                  <a:schemeClr val="bg1"/>
                </a:solidFill>
              </a:rPr>
              <a:t>No</a:t>
            </a:r>
            <a:r>
              <a:rPr lang="en-US" dirty="0">
                <a:solidFill>
                  <a:srgbClr val="FFFF00"/>
                </a:solidFill>
              </a:rPr>
              <a:t>	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64770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Slide courtesy of Tim Schmit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Automatically differentiating between meteorological and volcanic convection is important, as volcanic convection often contains volcanic ash, which is a significant additional aviation hazard.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The temporal evolution of the cloud “top” temperature is critical for identifying volcanic convection.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We are using the analysis techniques described in this talk to develop metrics aimed at predicting convective initiation and severe weather events in advance of radar signatures.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We welcome collaboration.</a:t>
            </a:r>
            <a:endParaRPr lang="en-US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Bonus Material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et-9_iceland_05-06-2010_1200.gif"/>
          <p:cNvPicPr>
            <a:picLocks noChangeAspect="1"/>
          </p:cNvPicPr>
          <p:nvPr/>
        </p:nvPicPr>
        <p:blipFill>
          <a:blip r:embed="rId3"/>
          <a:srcRect r="50137" b="54884"/>
          <a:stretch>
            <a:fillRect/>
          </a:stretch>
        </p:blipFill>
        <p:spPr>
          <a:xfrm>
            <a:off x="131550" y="1850088"/>
            <a:ext cx="5053803" cy="4040338"/>
          </a:xfrm>
          <a:prstGeom prst="rect">
            <a:avLst/>
          </a:prstGeom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False Color Image Interpretation</a:t>
            </a:r>
            <a:endParaRPr lang="en-US" dirty="0"/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5334000" y="3202423"/>
            <a:ext cx="38100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Volcanic ash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4953000" y="1651650"/>
            <a:ext cx="40386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Ice topped</a:t>
            </a:r>
            <a:r>
              <a:rPr lang="en-US" sz="2000" b="1" dirty="0" smtClean="0">
                <a:solidFill>
                  <a:schemeClr val="bg1"/>
                </a:solidFill>
              </a:rPr>
              <a:t> clouds</a:t>
            </a:r>
            <a:endParaRPr lang="en-US" sz="2000" b="1" dirty="0"/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146619" y="6372220"/>
            <a:ext cx="3505200" cy="396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Liquid water clouds</a:t>
            </a:r>
            <a:endParaRPr lang="en-US" sz="2000" b="1" dirty="0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 flipV="1">
            <a:off x="4472268" y="5319222"/>
            <a:ext cx="0" cy="1052998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846688" y="4309654"/>
            <a:ext cx="3625579" cy="2062566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3202231" y="3386934"/>
            <a:ext cx="2131767" cy="499355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2529219" y="1850088"/>
            <a:ext cx="2423779" cy="635835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>
            <a:off x="4472267" y="1850088"/>
            <a:ext cx="480731" cy="635835"/>
          </a:xfrm>
          <a:prstGeom prst="line">
            <a:avLst/>
          </a:prstGeom>
          <a:noFill/>
          <a:ln w="57150">
            <a:solidFill>
              <a:srgbClr val="00009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What happens when volcanic ash and thunderstorms interact?</a:t>
            </a:r>
            <a:endParaRPr lang="en-US"/>
          </a:p>
        </p:txBody>
      </p:sp>
      <p:pic>
        <p:nvPicPr>
          <p:cNvPr id="86027" name="Picture 11" descr="/Users/mpav/mpav_ppts/aos801_convection/2005_11_24-25_1700-2300_rgb_10-09_09-07_09_loop_15min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778000" y="1600200"/>
            <a:ext cx="60198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60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602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ills_loop_15mi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51" y="274789"/>
            <a:ext cx="7219932" cy="6379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" y="1295400"/>
            <a:ext cx="4800600" cy="1604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/>
              <a:t>The </a:t>
            </a:r>
            <a:r>
              <a:rPr lang="en-US" sz="1800" b="1" dirty="0" err="1"/>
              <a:t>Eyjafjallajökull</a:t>
            </a:r>
            <a:r>
              <a:rPr lang="en-US" sz="1800" b="1" dirty="0"/>
              <a:t> Eruption: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/>
              <a:t>Nearly 100,000 canceled flights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/>
              <a:t>Airlines were losing $200 million/day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800" b="1" dirty="0"/>
              <a:t>Total economic impact - $2 billion</a:t>
            </a:r>
          </a:p>
        </p:txBody>
      </p:sp>
      <p:pic>
        <p:nvPicPr>
          <p:cNvPr id="18435" name="Picture 3" descr="Flights17April2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114800"/>
            <a:ext cx="4314825" cy="2465388"/>
          </a:xfrm>
          <a:prstGeom prst="rect">
            <a:avLst/>
          </a:prstGeom>
          <a:noFill/>
        </p:spPr>
      </p:pic>
      <p:pic>
        <p:nvPicPr>
          <p:cNvPr id="18436" name="Picture 4" descr="Flights20April2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114800"/>
            <a:ext cx="4295775" cy="2401888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295400" y="3733800"/>
            <a:ext cx="2286000" cy="3667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/>
              <a:t>Before Ash Event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791200" y="3733800"/>
            <a:ext cx="2286000" cy="3667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/>
              <a:t>During Ash Event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33400" y="304800"/>
            <a:ext cx="800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Why is Volcanic</a:t>
            </a:r>
            <a:r>
              <a:rPr lang="en-US" sz="2800" b="1" dirty="0" smtClean="0">
                <a:solidFill>
                  <a:srgbClr val="FF0000"/>
                </a:solidFill>
              </a:rPr>
              <a:t> Ash </a:t>
            </a:r>
            <a:r>
              <a:rPr lang="en-US" sz="2800" b="1" dirty="0">
                <a:solidFill>
                  <a:srgbClr val="FF0000"/>
                </a:solidFill>
              </a:rPr>
              <a:t>Monitoring Important?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441" name="Picture 9" descr="arni_sigurosson_imo_may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1066800"/>
            <a:ext cx="3505200" cy="2333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ta_ana_loo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0" y="1291790"/>
            <a:ext cx="8786544" cy="35822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00FF"/>
                </a:solidFill>
              </a:rPr>
              <a:t>Which cloud is volcanic in nature?</a:t>
            </a:r>
            <a:endParaRPr lang="en-US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nta_ana_loo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00" y="1291790"/>
            <a:ext cx="8786544" cy="358220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0000FF"/>
                </a:solidFill>
              </a:rPr>
              <a:t>Which cloud is volcanic in nature?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15900" y="4878388"/>
            <a:ext cx="87630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 dirty="0">
                <a:latin typeface="Arial Unicode MS" charset="0"/>
              </a:rPr>
              <a:t>From the 1544 UTC VAAC message: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FF0000"/>
                </a:solidFill>
                <a:latin typeface="Arial Unicode MS" charset="0"/>
              </a:rPr>
              <a:t>“REMARKS: WE HAVE RECEIVED A REPORT FROM NAVY AVIATION IN THE AREA INDICATING AN ERUPTION OF SANTA ANA TO FL460.”</a:t>
            </a:r>
            <a:endParaRPr lang="en-US" sz="1400" b="1" dirty="0">
              <a:solidFill>
                <a:srgbClr val="FF0000"/>
              </a:solidFill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600" b="1" dirty="0">
                <a:latin typeface="Arial Unicode MS" charset="0"/>
              </a:rPr>
              <a:t>From the 1601 UTC VAAC message:</a:t>
            </a:r>
            <a:endParaRPr lang="en-US" sz="1600" dirty="0">
              <a:solidFill>
                <a:srgbClr val="CC3300"/>
              </a:solidFill>
              <a:latin typeface="Arial Unicode MS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1400" b="1" dirty="0">
                <a:solidFill>
                  <a:srgbClr val="FF0000"/>
                </a:solidFill>
                <a:latin typeface="Arial Unicode MS" charset="0"/>
              </a:rPr>
              <a:t>“REMARKS: THE ERUPTION IS NOW BELIEVED TO HAVE STARTED AT ABOUT 1400Z AND AN AREA PREVIOUSLY THOUGHT TO BE THUNDERSTORMS IS NOW IDENTIFIED AS THICK ASH. A FORECAST WILL BE ISSUED AS SOON AS POSSIBLE”</a:t>
            </a:r>
          </a:p>
        </p:txBody>
      </p:sp>
      <p:sp>
        <p:nvSpPr>
          <p:cNvPr id="6" name="Oval 5"/>
          <p:cNvSpPr/>
          <p:nvPr/>
        </p:nvSpPr>
        <p:spPr>
          <a:xfrm>
            <a:off x="6883400" y="2857500"/>
            <a:ext cx="4191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Can Volcanic and Meteorological Convection Be Differentiated?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841500"/>
            <a:ext cx="8229600" cy="4525963"/>
          </a:xfrm>
        </p:spPr>
        <p:txBody>
          <a:bodyPr wrap="square">
            <a:normAutofit fontScale="92500" lnSpcReduction="20000"/>
          </a:bodyPr>
          <a:lstStyle/>
          <a:p>
            <a:r>
              <a:rPr lang="en-US" b="1" i="1" dirty="0" smtClean="0"/>
              <a:t>We have identified 3 relevant pieces of information</a:t>
            </a:r>
            <a:r>
              <a:rPr lang="en-US" b="1" i="1" dirty="0" smtClean="0"/>
              <a:t>:</a:t>
            </a:r>
          </a:p>
          <a:p>
            <a:pPr marL="1314450" lvl="2" indent="-514350">
              <a:buFont typeface="+mj-lt"/>
              <a:buAutoNum type="arabicPeriod"/>
            </a:pPr>
            <a:r>
              <a:rPr lang="en-US" sz="2595" b="1" dirty="0" smtClean="0">
                <a:solidFill>
                  <a:srgbClr val="FF0000"/>
                </a:solidFill>
              </a:rPr>
              <a:t>Temporal trend in cloud “top” temperature*</a:t>
            </a:r>
          </a:p>
          <a:p>
            <a:pPr marL="1314450" lvl="2" indent="-514350">
              <a:buFont typeface="+mj-lt"/>
              <a:buAutoNum type="arabicPeriod"/>
            </a:pPr>
            <a:endParaRPr lang="en-US" sz="2595" b="1" dirty="0" smtClean="0">
              <a:solidFill>
                <a:srgbClr val="FF0000"/>
              </a:solidFill>
            </a:endParaRPr>
          </a:p>
          <a:p>
            <a:pPr marL="1314450" lvl="2" indent="-514350">
              <a:buFont typeface="+mj-lt"/>
              <a:buAutoNum type="arabicPeriod"/>
            </a:pPr>
            <a:r>
              <a:rPr lang="en-US" sz="2595" b="1" dirty="0" smtClean="0">
                <a:solidFill>
                  <a:srgbClr val="FF0000"/>
                </a:solidFill>
              </a:rPr>
              <a:t>Effective particle size</a:t>
            </a:r>
          </a:p>
          <a:p>
            <a:pPr marL="1314450" lvl="2" indent="-514350">
              <a:buFont typeface="+mj-lt"/>
              <a:buAutoNum type="arabicPeriod"/>
            </a:pPr>
            <a:endParaRPr lang="en-US" sz="2595" b="1" dirty="0" smtClean="0">
              <a:solidFill>
                <a:srgbClr val="FF0000"/>
              </a:solidFill>
            </a:endParaRPr>
          </a:p>
          <a:p>
            <a:pPr marL="1314450" lvl="2" indent="-514350">
              <a:buFont typeface="+mj-lt"/>
              <a:buAutoNum type="arabicPeriod"/>
            </a:pPr>
            <a:r>
              <a:rPr lang="en-US" sz="2595" b="1" dirty="0" smtClean="0">
                <a:solidFill>
                  <a:srgbClr val="FF0000"/>
                </a:solidFill>
              </a:rPr>
              <a:t>Location of cloud relative to volcano</a:t>
            </a:r>
          </a:p>
          <a:p>
            <a:pPr marL="1314450" lvl="2" indent="-514350">
              <a:buFont typeface="+mj-lt"/>
              <a:buAutoNum type="arabicPeriod"/>
            </a:pP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/>
            <a:r>
              <a:rPr lang="en-US" b="1" i="1" dirty="0" smtClean="0"/>
              <a:t>To exploit the above properties, we identify convective cloud objects and track them in time.</a:t>
            </a:r>
            <a:endParaRPr lang="en-US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nta_ana_bt14_im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4" y="165100"/>
            <a:ext cx="8718667" cy="3554533"/>
          </a:xfrm>
          <a:prstGeom prst="rect">
            <a:avLst/>
          </a:prstGeom>
        </p:spPr>
      </p:pic>
      <p:pic>
        <p:nvPicPr>
          <p:cNvPr id="5" name="Picture 4" descr="santa_ana_bt14_img.tiff"/>
          <p:cNvPicPr>
            <a:picLocks noChangeAspect="1"/>
          </p:cNvPicPr>
          <p:nvPr/>
        </p:nvPicPr>
        <p:blipFill>
          <a:blip r:embed="rId2"/>
          <a:srcRect l="78846" t="25943" r="1923" b="30660"/>
          <a:stretch>
            <a:fillRect/>
          </a:stretch>
        </p:blipFill>
        <p:spPr>
          <a:xfrm>
            <a:off x="5733960" y="3934206"/>
            <a:ext cx="3108997" cy="2860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" y="4368800"/>
            <a:ext cx="4368800" cy="1631216"/>
          </a:xfrm>
          <a:prstGeom prst="rect">
            <a:avLst/>
          </a:prstGeom>
          <a:solidFill>
            <a:srgbClr val="DBF4FF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change in the minimum cloud object 11 </a:t>
            </a:r>
            <a:r>
              <a:rPr lang="en-US" sz="2000" b="1" dirty="0" err="1" smtClean="0"/>
              <a:t>μm</a:t>
            </a:r>
            <a:r>
              <a:rPr lang="en-US" sz="2000" b="1" dirty="0" smtClean="0"/>
              <a:t> brightness temperature over 30 minutes is much larger for the volcanic cloud than the other convective clouds in this scene. 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>
          <a:xfrm>
            <a:off x="7721600" y="1714500"/>
            <a:ext cx="342900" cy="317500"/>
          </a:xfrm>
          <a:prstGeom prst="ellipse">
            <a:avLst/>
          </a:prstGeom>
          <a:noFill/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40100" y="1714500"/>
            <a:ext cx="342900" cy="317500"/>
          </a:xfrm>
          <a:prstGeom prst="ellipse">
            <a:avLst/>
          </a:prstGeom>
          <a:noFill/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85000" y="5245100"/>
            <a:ext cx="342900" cy="317500"/>
          </a:xfrm>
          <a:prstGeom prst="ellipse">
            <a:avLst/>
          </a:prstGeom>
          <a:noFill/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nta_ana_reff_img.tiff"/>
          <p:cNvPicPr>
            <a:picLocks noChangeAspect="1"/>
          </p:cNvPicPr>
          <p:nvPr/>
        </p:nvPicPr>
        <p:blipFill>
          <a:blip r:embed="rId2"/>
          <a:srcRect l="78846" t="25943" r="1923" b="30660"/>
          <a:stretch>
            <a:fillRect/>
          </a:stretch>
        </p:blipFill>
        <p:spPr>
          <a:xfrm>
            <a:off x="5733288" y="3931920"/>
            <a:ext cx="3108997" cy="2860294"/>
          </a:xfrm>
          <a:prstGeom prst="rect">
            <a:avLst/>
          </a:prstGeom>
        </p:spPr>
      </p:pic>
      <p:pic>
        <p:nvPicPr>
          <p:cNvPr id="10" name="Picture 9" descr="santa_ana_reff_im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8" y="164592"/>
            <a:ext cx="8748979" cy="3566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288" y="3924300"/>
            <a:ext cx="5252212" cy="2862322"/>
          </a:xfrm>
          <a:prstGeom prst="rect">
            <a:avLst/>
          </a:prstGeom>
          <a:solidFill>
            <a:srgbClr val="DBF4FF"/>
          </a:solidFill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b="1" dirty="0" smtClean="0"/>
              <a:t>While small ice crystals are not unique to volcanic </a:t>
            </a:r>
            <a:r>
              <a:rPr lang="en-US" sz="2000" b="1" dirty="0" err="1" smtClean="0"/>
              <a:t>Cb</a:t>
            </a:r>
            <a:r>
              <a:rPr lang="en-US" sz="2000" b="1" dirty="0" smtClean="0"/>
              <a:t>, most volcanic </a:t>
            </a:r>
            <a:r>
              <a:rPr lang="en-US" sz="2000" b="1" dirty="0" err="1" smtClean="0"/>
              <a:t>Cb</a:t>
            </a:r>
            <a:r>
              <a:rPr lang="en-US" sz="2000" b="1" dirty="0" smtClean="0"/>
              <a:t> are characterized by small ice crystals (e.g. </a:t>
            </a:r>
            <a:r>
              <a:rPr lang="en-US" sz="2000" b="1" dirty="0" err="1" smtClean="0"/>
              <a:t>Pavolonis</a:t>
            </a:r>
            <a:r>
              <a:rPr lang="en-US" sz="2000" b="1" dirty="0" smtClean="0"/>
              <a:t> et al., 2006).</a:t>
            </a:r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Occasionally, a volcanic </a:t>
            </a:r>
            <a:r>
              <a:rPr lang="en-US" sz="2000" b="1" dirty="0" err="1" smtClean="0"/>
              <a:t>Cb</a:t>
            </a:r>
            <a:r>
              <a:rPr lang="en-US" sz="2000" b="1" dirty="0" smtClean="0"/>
              <a:t> will have an extreme small particle signature.</a:t>
            </a:r>
          </a:p>
          <a:p>
            <a:pPr>
              <a:buFont typeface="Arial"/>
              <a:buChar char="•"/>
            </a:pPr>
            <a:endParaRPr lang="en-US" sz="2000" b="1" dirty="0" smtClean="0"/>
          </a:p>
          <a:p>
            <a:pPr>
              <a:buFont typeface="Arial"/>
              <a:buChar char="•"/>
            </a:pPr>
            <a:r>
              <a:rPr lang="en-US" sz="2000" b="1" dirty="0" smtClean="0"/>
              <a:t>Not all meteorological </a:t>
            </a:r>
            <a:r>
              <a:rPr lang="en-US" sz="2000" b="1" dirty="0" err="1" smtClean="0"/>
              <a:t>Cb</a:t>
            </a:r>
            <a:r>
              <a:rPr lang="en-US" sz="2000" b="1" dirty="0" smtClean="0"/>
              <a:t> have small ice crystals. 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>
          <a:xfrm>
            <a:off x="7721600" y="1714500"/>
            <a:ext cx="342900" cy="317500"/>
          </a:xfrm>
          <a:prstGeom prst="ellipse">
            <a:avLst/>
          </a:prstGeom>
          <a:noFill/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40100" y="1714500"/>
            <a:ext cx="342900" cy="317500"/>
          </a:xfrm>
          <a:prstGeom prst="ellipse">
            <a:avLst/>
          </a:prstGeom>
          <a:noFill/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985000" y="5245100"/>
            <a:ext cx="342900" cy="317500"/>
          </a:xfrm>
          <a:prstGeom prst="ellipse">
            <a:avLst/>
          </a:prstGeom>
          <a:noFill/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_shills_loo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70" y="433707"/>
            <a:ext cx="6352170" cy="599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</TotalTime>
  <Words>957</Words>
  <Application>Microsoft Macintosh PowerPoint</Application>
  <PresentationFormat>On-screen Show (4:3)</PresentationFormat>
  <Paragraphs>100</Paragraphs>
  <Slides>29</Slides>
  <Notes>8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The Evolution of Convective Cloud Properties: Meteorological vs. Volcanically Driven Convection</vt:lpstr>
      <vt:lpstr>Volcanic Convection</vt:lpstr>
      <vt:lpstr>Slide 3</vt:lpstr>
      <vt:lpstr>Which cloud is volcanic in nature?</vt:lpstr>
      <vt:lpstr>Which cloud is volcanic in nature?</vt:lpstr>
      <vt:lpstr>Can Volcanic and Meteorological Convection Be Differentiated?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The Advanced Baseline Imager:</vt:lpstr>
      <vt:lpstr>Summary</vt:lpstr>
      <vt:lpstr>Bonus Material</vt:lpstr>
      <vt:lpstr>False Color Image Interpretation</vt:lpstr>
      <vt:lpstr>What happens when volcanic ash and thunderstorms interact?</vt:lpstr>
      <vt:lpstr>Slide 29</vt:lpstr>
    </vt:vector>
  </TitlesOfParts>
  <Company>SSEC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Automated Monitoring of Volcanic Ash Micro and Macro-Physical Properties: A comparison of Future and Current Satellite Instrument Capabilities</dc:title>
  <dc:creator>TC</dc:creator>
  <cp:lastModifiedBy>TC</cp:lastModifiedBy>
  <cp:revision>118</cp:revision>
  <dcterms:created xsi:type="dcterms:W3CDTF">2010-08-09T21:43:30Z</dcterms:created>
  <dcterms:modified xsi:type="dcterms:W3CDTF">2010-08-11T14:21:34Z</dcterms:modified>
</cp:coreProperties>
</file>