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10" r:id="rId6"/>
    <p:sldMasterId id="2147483722" r:id="rId7"/>
    <p:sldMasterId id="2147483735" r:id="rId8"/>
    <p:sldMasterId id="2147483748" r:id="rId9"/>
    <p:sldMasterId id="2147483760" r:id="rId10"/>
    <p:sldMasterId id="2147483773" r:id="rId11"/>
    <p:sldMasterId id="2147483786" r:id="rId12"/>
    <p:sldMasterId id="2147483798" r:id="rId13"/>
  </p:sldMasterIdLst>
  <p:notesMasterIdLst>
    <p:notesMasterId r:id="rId28"/>
  </p:notesMasterIdLst>
  <p:sldIdLst>
    <p:sldId id="258" r:id="rId14"/>
    <p:sldId id="272" r:id="rId15"/>
    <p:sldId id="260" r:id="rId16"/>
    <p:sldId id="273" r:id="rId17"/>
    <p:sldId id="274" r:id="rId18"/>
    <p:sldId id="263" r:id="rId19"/>
    <p:sldId id="264" r:id="rId20"/>
    <p:sldId id="265" r:id="rId21"/>
    <p:sldId id="266" r:id="rId22"/>
    <p:sldId id="267" r:id="rId23"/>
    <p:sldId id="268" r:id="rId24"/>
    <p:sldId id="269" r:id="rId25"/>
    <p:sldId id="270" r:id="rId26"/>
    <p:sldId id="27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mn-cs"/>
      </a:defRPr>
    </a:lvl5pPr>
    <a:lvl6pPr marL="2286000" algn="l" defTabSz="914400" rtl="0" eaLnBrk="1" latinLnBrk="0" hangingPunct="1">
      <a:defRPr kern="1200">
        <a:solidFill>
          <a:schemeClr val="tx1"/>
        </a:solidFill>
        <a:latin typeface="Arial" charset="0"/>
        <a:ea typeface="ＭＳ Ｐゴシック" pitchFamily="-105" charset="-128"/>
        <a:cs typeface="+mn-cs"/>
      </a:defRPr>
    </a:lvl6pPr>
    <a:lvl7pPr marL="2743200" algn="l" defTabSz="914400" rtl="0" eaLnBrk="1" latinLnBrk="0" hangingPunct="1">
      <a:defRPr kern="1200">
        <a:solidFill>
          <a:schemeClr val="tx1"/>
        </a:solidFill>
        <a:latin typeface="Arial" charset="0"/>
        <a:ea typeface="ＭＳ Ｐゴシック" pitchFamily="-105" charset="-128"/>
        <a:cs typeface="+mn-cs"/>
      </a:defRPr>
    </a:lvl7pPr>
    <a:lvl8pPr marL="3200400" algn="l" defTabSz="914400" rtl="0" eaLnBrk="1" latinLnBrk="0" hangingPunct="1">
      <a:defRPr kern="1200">
        <a:solidFill>
          <a:schemeClr val="tx1"/>
        </a:solidFill>
        <a:latin typeface="Arial" charset="0"/>
        <a:ea typeface="ＭＳ Ｐゴシック" pitchFamily="-105" charset="-128"/>
        <a:cs typeface="+mn-cs"/>
      </a:defRPr>
    </a:lvl8pPr>
    <a:lvl9pPr marL="3657600" algn="l" defTabSz="914400" rtl="0" eaLnBrk="1" latinLnBrk="0" hangingPunct="1">
      <a:defRPr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lrMapOvr bg1="dk1" tx1="lt1" bg2="dk2" tx2="lt2" accent1="accent1" accent2="accent2" accent3="accent3" accent4="accent4" accent5="accent5" accent6="accent6" hlink="hlink" folHlink="folHlink"/>
  <c:chart>
    <c:title>
      <c:tx>
        <c:rich>
          <a:bodyPr/>
          <a:lstStyle/>
          <a:p>
            <a:pPr>
              <a:defRPr/>
            </a:pPr>
            <a:r>
              <a:rPr lang="en-US"/>
              <a:t>Mean CWP vs. Mean AOD</a:t>
            </a:r>
          </a:p>
        </c:rich>
      </c:tx>
      <c:layout>
        <c:manualLayout>
          <c:xMode val="edge"/>
          <c:yMode val="edge"/>
          <c:x val="0.22522727272727291"/>
          <c:y val="0"/>
        </c:manualLayout>
      </c:layout>
    </c:title>
    <c:plotArea>
      <c:layout/>
      <c:scatterChart>
        <c:scatterStyle val="lineMarker"/>
        <c:ser>
          <c:idx val="0"/>
          <c:order val="0"/>
          <c:tx>
            <c:v>Full dataset</c:v>
          </c:tx>
          <c:xVal>
            <c:numRef>
              <c:f>Sheet1!$A$1:$A$12</c:f>
              <c:numCache>
                <c:formatCode>General</c:formatCode>
                <c:ptCount val="12"/>
                <c:pt idx="0">
                  <c:v>2.0000000000000014E-2</c:v>
                </c:pt>
                <c:pt idx="1">
                  <c:v>7.0000000000000034E-2</c:v>
                </c:pt>
                <c:pt idx="2">
                  <c:v>0.12000000000000002</c:v>
                </c:pt>
                <c:pt idx="3">
                  <c:v>0.17</c:v>
                </c:pt>
                <c:pt idx="4">
                  <c:v>0.22000000000000006</c:v>
                </c:pt>
                <c:pt idx="5">
                  <c:v>0.27</c:v>
                </c:pt>
                <c:pt idx="6">
                  <c:v>0.32000000000000034</c:v>
                </c:pt>
                <c:pt idx="7">
                  <c:v>0.37000000000000027</c:v>
                </c:pt>
                <c:pt idx="8">
                  <c:v>0.42000000000000026</c:v>
                </c:pt>
                <c:pt idx="9">
                  <c:v>0.47000000000000008</c:v>
                </c:pt>
                <c:pt idx="10">
                  <c:v>0.52</c:v>
                </c:pt>
                <c:pt idx="11">
                  <c:v>0.56999999999999995</c:v>
                </c:pt>
              </c:numCache>
            </c:numRef>
          </c:xVal>
          <c:yVal>
            <c:numRef>
              <c:f>Sheet1!$B$1:$B$12</c:f>
              <c:numCache>
                <c:formatCode>General</c:formatCode>
                <c:ptCount val="12"/>
                <c:pt idx="0">
                  <c:v>14</c:v>
                </c:pt>
                <c:pt idx="1">
                  <c:v>38.18</c:v>
                </c:pt>
                <c:pt idx="2">
                  <c:v>40.480000000000004</c:v>
                </c:pt>
                <c:pt idx="3">
                  <c:v>43.839999999999996</c:v>
                </c:pt>
                <c:pt idx="4">
                  <c:v>45.83</c:v>
                </c:pt>
                <c:pt idx="5">
                  <c:v>42.89</c:v>
                </c:pt>
                <c:pt idx="6">
                  <c:v>40.83</c:v>
                </c:pt>
                <c:pt idx="7">
                  <c:v>37.83</c:v>
                </c:pt>
                <c:pt idx="8">
                  <c:v>36.870000000000005</c:v>
                </c:pt>
                <c:pt idx="9">
                  <c:v>34.770000000000003</c:v>
                </c:pt>
                <c:pt idx="10">
                  <c:v>34.54</c:v>
                </c:pt>
                <c:pt idx="11">
                  <c:v>32.090000000000003</c:v>
                </c:pt>
              </c:numCache>
            </c:numRef>
          </c:yVal>
        </c:ser>
        <c:ser>
          <c:idx val="1"/>
          <c:order val="1"/>
          <c:tx>
            <c:v>Rain free dataset</c:v>
          </c:tx>
          <c:xVal>
            <c:numRef>
              <c:f>Sheet1!$A$1:$A$12</c:f>
              <c:numCache>
                <c:formatCode>General</c:formatCode>
                <c:ptCount val="12"/>
                <c:pt idx="0">
                  <c:v>2.0000000000000014E-2</c:v>
                </c:pt>
                <c:pt idx="1">
                  <c:v>7.0000000000000034E-2</c:v>
                </c:pt>
                <c:pt idx="2">
                  <c:v>0.12000000000000002</c:v>
                </c:pt>
                <c:pt idx="3">
                  <c:v>0.17</c:v>
                </c:pt>
                <c:pt idx="4">
                  <c:v>0.22000000000000006</c:v>
                </c:pt>
                <c:pt idx="5">
                  <c:v>0.27</c:v>
                </c:pt>
                <c:pt idx="6">
                  <c:v>0.32000000000000034</c:v>
                </c:pt>
                <c:pt idx="7">
                  <c:v>0.37000000000000027</c:v>
                </c:pt>
                <c:pt idx="8">
                  <c:v>0.42000000000000026</c:v>
                </c:pt>
                <c:pt idx="9">
                  <c:v>0.47000000000000008</c:v>
                </c:pt>
                <c:pt idx="10">
                  <c:v>0.52</c:v>
                </c:pt>
                <c:pt idx="11">
                  <c:v>0.56999999999999995</c:v>
                </c:pt>
              </c:numCache>
            </c:numRef>
          </c:xVal>
          <c:yVal>
            <c:numRef>
              <c:f>Sheet1!$C$1:$C$12</c:f>
              <c:numCache>
                <c:formatCode>General</c:formatCode>
                <c:ptCount val="12"/>
                <c:pt idx="0">
                  <c:v>24</c:v>
                </c:pt>
                <c:pt idx="1">
                  <c:v>25.1</c:v>
                </c:pt>
                <c:pt idx="2">
                  <c:v>27.67</c:v>
                </c:pt>
                <c:pt idx="3">
                  <c:v>28.2</c:v>
                </c:pt>
                <c:pt idx="4">
                  <c:v>29</c:v>
                </c:pt>
                <c:pt idx="5">
                  <c:v>28.62</c:v>
                </c:pt>
                <c:pt idx="6">
                  <c:v>33.83</c:v>
                </c:pt>
                <c:pt idx="7">
                  <c:v>25.57</c:v>
                </c:pt>
                <c:pt idx="8">
                  <c:v>25.5</c:v>
                </c:pt>
                <c:pt idx="9">
                  <c:v>12.6</c:v>
                </c:pt>
                <c:pt idx="10">
                  <c:v>7</c:v>
                </c:pt>
                <c:pt idx="11">
                  <c:v>2.09</c:v>
                </c:pt>
              </c:numCache>
            </c:numRef>
          </c:yVal>
        </c:ser>
        <c:axId val="95225344"/>
        <c:axId val="95240960"/>
      </c:scatterChart>
      <c:valAx>
        <c:axId val="95225344"/>
        <c:scaling>
          <c:orientation val="minMax"/>
        </c:scaling>
        <c:axPos val="b"/>
        <c:title>
          <c:tx>
            <c:rich>
              <a:bodyPr/>
              <a:lstStyle/>
              <a:p>
                <a:pPr>
                  <a:defRPr/>
                </a:pPr>
                <a:r>
                  <a:rPr lang="en-US"/>
                  <a:t>Mean AOD</a:t>
                </a:r>
              </a:p>
            </c:rich>
          </c:tx>
          <c:layout/>
        </c:title>
        <c:numFmt formatCode="General" sourceLinked="1"/>
        <c:majorTickMark val="none"/>
        <c:tickLblPos val="nextTo"/>
        <c:crossAx val="95240960"/>
        <c:crosses val="autoZero"/>
        <c:crossBetween val="midCat"/>
      </c:valAx>
      <c:valAx>
        <c:axId val="95240960"/>
        <c:scaling>
          <c:orientation val="minMax"/>
        </c:scaling>
        <c:axPos val="l"/>
        <c:majorGridlines/>
        <c:title>
          <c:tx>
            <c:rich>
              <a:bodyPr/>
              <a:lstStyle/>
              <a:p>
                <a:pPr>
                  <a:defRPr/>
                </a:pPr>
                <a:r>
                  <a:rPr lang="en-US"/>
                  <a:t>Mean CWP</a:t>
                </a:r>
              </a:p>
            </c:rich>
          </c:tx>
          <c:layout/>
        </c:title>
        <c:numFmt formatCode="General" sourceLinked="1"/>
        <c:majorTickMark val="none"/>
        <c:tickLblPos val="nextTo"/>
        <c:crossAx val="95225344"/>
        <c:crosses val="autoZero"/>
        <c:crossBetween val="midCat"/>
      </c:valAx>
    </c:plotArea>
    <c:legend>
      <c:legendPos val="r"/>
      <c:layout/>
    </c:legend>
    <c:plotVisOnly val="1"/>
  </c:chart>
  <c:txPr>
    <a:bodyPr/>
    <a:lstStyle/>
    <a:p>
      <a:pPr>
        <a:defRPr sz="1800"/>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8E56B72-B7F5-4CC9-BD5A-215DB17F9F0E}" type="datetime1">
              <a:rPr lang="en-US"/>
              <a:pPr/>
              <a:t>8/9/2010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D107906-8E70-40E7-B95B-CAEAE91588F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1C49F75B-D19D-4348-9E87-5440A3B455F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E2DEE-5237-4677-934A-A73343269718}"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E9BE71-4F6E-4C8C-A7BD-2160FF333134}" type="slidenum">
              <a:rPr lang="en-US" smtClean="0">
                <a:solidFill>
                  <a:prstClr val="black"/>
                </a:solidFill>
              </a:rPr>
              <a:pPr/>
              <a:t>11</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105" charset="-128"/>
            </a:endParaRPr>
          </a:p>
        </p:txBody>
      </p:sp>
      <p:sp>
        <p:nvSpPr>
          <p:cNvPr id="4100" name="Slide Number Placeholder 3"/>
          <p:cNvSpPr>
            <a:spLocks noGrp="1"/>
          </p:cNvSpPr>
          <p:nvPr>
            <p:ph type="sldNum" sz="quarter" idx="5"/>
          </p:nvPr>
        </p:nvSpPr>
        <p:spPr bwMode="auto">
          <a:noFill/>
          <a:ln>
            <a:miter lim="800000"/>
            <a:headEnd/>
            <a:tailEnd/>
          </a:ln>
        </p:spPr>
        <p:txBody>
          <a:bodyPr/>
          <a:lstStyle/>
          <a:p>
            <a:fld id="{AEE3F9DB-25FF-4B6E-951C-E0373AB6C29D}" type="slidenum">
              <a:rPr lang="en-US">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1C265F-65D1-457F-9C28-BC71C8E182ED}"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CA3216-DC39-43D2-BCD0-5FE76A992F91}" type="slidenum">
              <a:rPr lang="en-US">
                <a:solidFill>
                  <a:prstClr val="black"/>
                </a:solidFill>
              </a:rPr>
              <a:pPr/>
              <a:t>14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6B17BC-9E44-4D0C-888B-80CC3DF884B8}" type="slidenum">
              <a:rPr lang="en-US">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05"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6E2808E2-3A14-4940-8482-C287CF4A78EF}"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cs typeface="Times New Roman" pitchFamily="18" charset="0"/>
              </a:rPr>
              <a:t>Soil moisture is a key variable in hydrological processes. It exhibits significant temporal and spatial variation and therefore considerably affects evaporation and land exchange heat fluxes to the atmosphere. The use of satellite imagery based techniques to monitor this variability is crucial. </a:t>
            </a:r>
          </a:p>
          <a:p>
            <a:pPr>
              <a:spcBef>
                <a:spcPct val="0"/>
              </a:spcBef>
            </a:pPr>
            <a:endParaRPr lang="en-US" smtClean="0">
              <a:cs typeface="Times New Roman" pitchFamily="18" charset="0"/>
            </a:endParaRPr>
          </a:p>
          <a:p>
            <a:pPr>
              <a:spcBef>
                <a:spcPct val="0"/>
              </a:spcBef>
            </a:pPr>
            <a:r>
              <a:rPr lang="en-US" smtClean="0">
                <a:cs typeface="Times New Roman" pitchFamily="18" charset="0"/>
              </a:rPr>
              <a:t>Ultimately, a statistical combination of these two products would overcome their individual limitations and allows for better monitoring of soil moisture. </a:t>
            </a:r>
          </a:p>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72A8A1-D952-4314-90C0-479C63C9E5BA}"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519303-A6AF-46AF-947F-BEB45759D84F}"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8318CB-52D2-417B-BA55-0200E27BFAD6}" type="slidenum">
              <a:rPr lang="en-US">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D05891-599A-4A44-B651-8403A6C22A6D}"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CED81A-CF72-4870-B25F-96726640C8B7}"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D7FDE6-F224-4762-9A28-A9CF9ABE7F1E}"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4FA0DD-91E8-45AC-B9CD-F62304B115F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2947B7-2FA5-4B69-A3C3-6B1B01AABD2C}"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724D25-853B-4598-9CB1-FE1301A039D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79C90A-1242-43CF-9A4C-3B2C187CD61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393FEA-D174-4F1F-BA2F-C5FF473DD77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4D57F1-6FD0-4E08-AFEA-07F65604437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B3BB6E-B7B5-4DE6-BB8F-E15893E56FB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F1162F-A092-469A-9461-9E538FF99D6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C8BFC9-441D-4372-B438-812FD96E00B8}"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CE4250-BFE3-45E4-ACFB-D0485EA2E3A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53AACE-45D3-4114-AD67-26707EC3EE7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FDA847-95F7-4749-A703-14FCB7D6964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2211CD-8542-4F23-9613-18690B2EE75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5415C1-3E06-4D5C-8527-33739089490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73EA1F-8EBC-4519-87B3-D10C73E6EB5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A9AE79-F4F5-465C-8965-AA1CE7EC8DA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49DE1-5551-4322-B2EA-8C7D9957B3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C1431A-4DD7-4486-A253-708006A708F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8114D4-BEBD-4851-BFF8-DECA83CB89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040A2F0-4CAB-4B34-81B3-0C117161BF55}"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0E5B4C-4AC2-4A19-AEB8-4FED2D40ABF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C12F31-3EAB-4978-9AEC-4D0CFB92B82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1422C4-5E5D-402F-B198-60E3C9FD7E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A3A447-6A63-4FF1-9D00-E9C8D636D8F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03A6D1-910D-42FA-94C6-FC3EA54BE64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54C863-C5B6-46FB-9C76-6AD0085547F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02BBC-924D-458B-A849-14D0FF3AA2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95E049-68D4-46FD-B187-9693EC9A29E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605404B6-2376-4B2E-9703-7769FDCBB974}" type="datetimeFigureOut">
              <a:rPr lang="en-US"/>
              <a:pPr>
                <a:defRPr/>
              </a:pPr>
              <a:t>8/9/2010</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FFF39D"/>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37817F49-89A0-4799-995F-9D7F87FC9DD2}" type="slidenum">
              <a:rPr lang="en-US">
                <a:solidFill>
                  <a:srgbClr val="FFF39D"/>
                </a:solidFill>
              </a:rPr>
              <a:pPr>
                <a:defRPr/>
              </a:pPr>
              <a:t>‹#›</a:t>
            </a:fld>
            <a:endParaRPr lang="en-US">
              <a:solidFill>
                <a:srgbClr val="FFF39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4016909-F8EA-477C-9C2A-82224BEE7A07}" type="datetimeFigureOut">
              <a:rPr lang="en-US">
                <a:solidFill>
                  <a:srgbClr val="575F6D"/>
                </a:solidFill>
              </a:rPr>
              <a:pPr>
                <a:defRPr/>
              </a:pPr>
              <a:t>8/9/2010</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0B2B7C47-3241-47E3-ADE8-9B09FA0C7B9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C2629F-3AD7-4042-B9C3-E4D32DCA6217}" type="datetimeFigureOut">
              <a:rPr lang="en-US">
                <a:solidFill>
                  <a:prstClr val="white">
                    <a:tint val="75000"/>
                  </a:prstClr>
                </a:solidFill>
              </a:rPr>
              <a:pPr>
                <a:defRPr/>
              </a:pPr>
              <a:t>8/9/2010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F2DD8-4ECC-41FB-87C6-AF627C83D47A}"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DA65AE2F-4200-4138-8665-3EFE8EF6BCD7}" type="datetimeFigureOut">
              <a:rPr lang="en-US">
                <a:solidFill>
                  <a:srgbClr val="575F6D"/>
                </a:solidFill>
              </a:rPr>
              <a:pPr>
                <a:defRPr/>
              </a:pPr>
              <a:t>8/9/2010</a:t>
            </a:fld>
            <a:endParaRPr lang="en-US">
              <a:solidFill>
                <a:srgbClr val="575F6D"/>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884846E3-43F7-4F14-92AC-B93D52404B9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890FB626-0F01-4AA7-B970-3214B428F063}" type="datetimeFigureOut">
              <a:rPr lang="en-US">
                <a:solidFill>
                  <a:srgbClr val="575F6D"/>
                </a:solidFill>
              </a:rPr>
              <a:pPr>
                <a:defRPr/>
              </a:pPr>
              <a:t>8/9/2010</a:t>
            </a:fld>
            <a:endParaRPr lang="en-US">
              <a:solidFill>
                <a:srgbClr val="575F6D"/>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B6300775-71F0-4E84-AA73-F6C8F8EF16EC}"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82E33064-F8F0-4F88-AC3B-32431FAFDF2F}" type="datetimeFigureOut">
              <a:rPr lang="en-US">
                <a:solidFill>
                  <a:srgbClr val="575F6D"/>
                </a:solidFill>
              </a:rPr>
              <a:pPr>
                <a:defRPr/>
              </a:pPr>
              <a:t>8/9/2010</a:t>
            </a:fld>
            <a:endParaRPr lang="en-US">
              <a:solidFill>
                <a:srgbClr val="575F6D"/>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CA1B5629-0E13-4E9F-B1A3-43BDEB5C904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F32543A-85F5-4A2F-931E-C9DA221F9A33}" type="datetimeFigureOut">
              <a:rPr lang="en-US">
                <a:solidFill>
                  <a:srgbClr val="575F6D"/>
                </a:solidFill>
              </a:rPr>
              <a:pPr>
                <a:defRPr/>
              </a:pPr>
              <a:t>8/9/2010</a:t>
            </a:fld>
            <a:endParaRPr lang="en-US">
              <a:solidFill>
                <a:srgbClr val="575F6D"/>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5" name="Slide Number Placeholder 22"/>
          <p:cNvSpPr>
            <a:spLocks noGrp="1"/>
          </p:cNvSpPr>
          <p:nvPr>
            <p:ph type="sldNum" sz="quarter" idx="12"/>
          </p:nvPr>
        </p:nvSpPr>
        <p:spPr/>
        <p:txBody>
          <a:bodyPr/>
          <a:lstStyle>
            <a:lvl1pPr>
              <a:defRPr/>
            </a:lvl1pPr>
          </a:lstStyle>
          <a:p>
            <a:pPr>
              <a:defRPr/>
            </a:pPr>
            <a:fld id="{4A0B6990-4A67-44EE-B956-50D6B9387B0D}"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58745FC-F01C-49C6-B50B-FBEF5CF8D658}" type="datetimeFigureOut">
              <a:rPr lang="en-US">
                <a:solidFill>
                  <a:srgbClr val="575F6D"/>
                </a:solidFill>
              </a:rPr>
              <a:pPr>
                <a:defRPr/>
              </a:pPr>
              <a:t>8/9/2010</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8D70D6B8-11E2-4F47-B497-EEB64F891BEF}" type="slidenum">
              <a:rPr lang="en-US">
                <a:solidFill>
                  <a:srgbClr val="575F6D"/>
                </a:solidFill>
              </a:rPr>
              <a:pPr>
                <a:defRPr/>
              </a:pPr>
              <a:t>‹#›</a:t>
            </a:fld>
            <a:endParaRPr lang="en-US">
              <a:solidFill>
                <a:srgbClr val="575F6D"/>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1B47E5C-38CB-4590-9565-B1156EE5D303}" type="datetimeFigureOut">
              <a:rPr lang="en-US">
                <a:solidFill>
                  <a:srgbClr val="575F6D"/>
                </a:solidFill>
              </a:rPr>
              <a:pPr>
                <a:defRPr/>
              </a:pPr>
              <a:t>8/9/2010</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C2C27F02-6C30-4083-9E40-F3A928F42EE8}"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89BAE6B9-CE52-4BDC-8343-D33DF9E3FAC1}" type="datetimeFigureOut">
              <a:rPr lang="en-US">
                <a:solidFill>
                  <a:srgbClr val="575F6D"/>
                </a:solidFill>
              </a:rPr>
              <a:pPr>
                <a:defRPr/>
              </a:pPr>
              <a:t>8/9/2010</a:t>
            </a:fld>
            <a:endParaRPr lang="en-US">
              <a:solidFill>
                <a:srgbClr val="575F6D"/>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627329D4-FCD2-4C61-97E1-E359E23C87F9}"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286D156-895B-43DD-A80D-E05A7AD41045}" type="datetimeFigureOut">
              <a:rPr lang="en-US">
                <a:solidFill>
                  <a:srgbClr val="575F6D"/>
                </a:solidFill>
              </a:rPr>
              <a:pPr>
                <a:defRPr/>
              </a:pPr>
              <a:t>8/9/2010</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AD11F03B-D73A-4E54-BEF7-0C6563120008}"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D8134D0E-F64C-4C3A-9E35-E3F16AFF3A8C}" type="datetimeFigureOut">
              <a:rPr lang="en-US">
                <a:solidFill>
                  <a:srgbClr val="575F6D"/>
                </a:solidFill>
              </a:rPr>
              <a:pPr>
                <a:defRPr/>
              </a:pPr>
              <a:t>8/9/2010</a:t>
            </a:fld>
            <a:endParaRPr lang="en-US">
              <a:solidFill>
                <a:srgbClr val="575F6D"/>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575F6D"/>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810FF733-585B-4C3F-B180-EE6171897E4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Date Placeholder 14"/>
          <p:cNvSpPr>
            <a:spLocks noGrp="1"/>
          </p:cNvSpPr>
          <p:nvPr>
            <p:ph type="dt" sz="half" idx="10"/>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6FBFF84F-7C64-450E-976F-5EE60B00C782}"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endParaRPr lang="en-US">
              <a:solidFill>
                <a:srgbClr val="FEFAC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17D56-34C3-43E8-B813-912CB3E69F91}" type="datetimeFigureOut">
              <a:rPr lang="en-US">
                <a:solidFill>
                  <a:prstClr val="white">
                    <a:tint val="75000"/>
                  </a:prstClr>
                </a:solidFill>
              </a:rPr>
              <a:pPr>
                <a:defRPr/>
              </a:pPr>
              <a:t>8/9/2010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0B75FA-F0C3-49A8-87EA-77B4D15D11A7}"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6FBFF84F-7C64-450E-976F-5EE60B00C782}" type="slidenum">
              <a:rPr lang="en-US" smtClean="0">
                <a:solidFill>
                  <a:srgbClr val="FEFAC9"/>
                </a:solidFill>
              </a:rPr>
              <a:pPr/>
              <a:t>‹#›</a:t>
            </a:fld>
            <a:endParaRPr lang="en-US">
              <a:solidFill>
                <a:srgbClr val="FEFAC9"/>
              </a:solidFill>
            </a:endParaRPr>
          </a:p>
        </p:txBody>
      </p:sp>
      <p:sp>
        <p:nvSpPr>
          <p:cNvPr id="16" name="Footer Placeholder 15"/>
          <p:cNvSpPr>
            <a:spLocks noGrp="1"/>
          </p:cNvSpPr>
          <p:nvPr>
            <p:ph type="ftr" sz="quarter" idx="16"/>
          </p:nvPr>
        </p:nvSpPr>
        <p:spPr/>
        <p:txBody>
          <a:bodyPr/>
          <a:lstStyle/>
          <a:p>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6FBFF84F-7C64-450E-976F-5EE60B00C782}"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6" name="Footer Placeholder 5"/>
          <p:cNvSpPr>
            <a:spLocks noGrp="1"/>
          </p:cNvSpPr>
          <p:nvPr>
            <p:ph type="ftr" sz="quarter" idx="11"/>
          </p:nvPr>
        </p:nvSpPr>
        <p:spPr/>
        <p:txBody>
          <a:bodyPr/>
          <a:lstStyle/>
          <a:p>
            <a:endParaRPr lang="en-US">
              <a:solidFill>
                <a:srgbClr val="FEFAC9"/>
              </a:solidFill>
            </a:endParaRPr>
          </a:p>
        </p:txBody>
      </p:sp>
      <p:sp>
        <p:nvSpPr>
          <p:cNvPr id="7" name="Slide Number Placeholder 6"/>
          <p:cNvSpPr>
            <a:spLocks noGrp="1"/>
          </p:cNvSpPr>
          <p:nvPr>
            <p:ph type="sldNum" sz="quarter" idx="12"/>
          </p:nvPr>
        </p:nvSpPr>
        <p:spPr/>
        <p:txBody>
          <a:bodyPr/>
          <a:lstStyle/>
          <a:p>
            <a:fld id="{6FBFF84F-7C64-450E-976F-5EE60B00C782}"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FBFF84F-7C64-450E-976F-5EE60B00C782}"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endParaRPr lang="en-US">
              <a:solidFill>
                <a:srgbClr val="FEFAC9"/>
              </a:solidFill>
            </a:endParaRPr>
          </a:p>
        </p:txBody>
      </p:sp>
      <p:sp>
        <p:nvSpPr>
          <p:cNvPr id="7" name="Date Placeholder 6"/>
          <p:cNvSpPr>
            <a:spLocks noGrp="1"/>
          </p:cNvSpPr>
          <p:nvPr>
            <p:ph type="dt" sz="half" idx="10"/>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4" name="Footer Placeholder 3"/>
          <p:cNvSpPr>
            <a:spLocks noGrp="1"/>
          </p:cNvSpPr>
          <p:nvPr>
            <p:ph type="ftr" sz="quarter" idx="11"/>
          </p:nvPr>
        </p:nvSpPr>
        <p:spPr/>
        <p:txBody>
          <a:bodyPr/>
          <a:lstStyle/>
          <a:p>
            <a:endParaRPr lang="en-US">
              <a:solidFill>
                <a:srgbClr val="FEFAC9"/>
              </a:solidFill>
            </a:endParaRPr>
          </a:p>
        </p:txBody>
      </p:sp>
      <p:sp>
        <p:nvSpPr>
          <p:cNvPr id="5" name="Slide Number Placeholder 4"/>
          <p:cNvSpPr>
            <a:spLocks noGrp="1"/>
          </p:cNvSpPr>
          <p:nvPr>
            <p:ph type="sldNum" sz="quarter" idx="12"/>
          </p:nvPr>
        </p:nvSpPr>
        <p:spPr/>
        <p:txBody>
          <a:bodyPr/>
          <a:lstStyle/>
          <a:p>
            <a:fld id="{6FBFF84F-7C64-450E-976F-5EE60B00C782}"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3" name="Footer Placeholder 2"/>
          <p:cNvSpPr>
            <a:spLocks noGrp="1"/>
          </p:cNvSpPr>
          <p:nvPr>
            <p:ph type="ftr" sz="quarter" idx="11"/>
          </p:nvPr>
        </p:nvSpPr>
        <p:spPr/>
        <p:txBody>
          <a:bodyPr/>
          <a:lstStyle/>
          <a:p>
            <a:endParaRPr lang="en-US">
              <a:solidFill>
                <a:srgbClr val="FEFAC9"/>
              </a:solidFill>
            </a:endParaRPr>
          </a:p>
        </p:txBody>
      </p:sp>
      <p:sp>
        <p:nvSpPr>
          <p:cNvPr id="4" name="Slide Number Placeholder 3"/>
          <p:cNvSpPr>
            <a:spLocks noGrp="1"/>
          </p:cNvSpPr>
          <p:nvPr>
            <p:ph type="sldNum" sz="quarter" idx="12"/>
          </p:nvPr>
        </p:nvSpPr>
        <p:spPr/>
        <p:txBody>
          <a:bodyPr/>
          <a:lstStyle/>
          <a:p>
            <a:fld id="{6FBFF84F-7C64-450E-976F-5EE60B00C782}" type="slidenum">
              <a:rPr lang="en-US" smtClean="0">
                <a:solidFill>
                  <a:srgbClr val="FEFAC9"/>
                </a:solidFill>
              </a:rPr>
              <a:pPr/>
              <a:t>‹#›</a:t>
            </a:fld>
            <a:endParaRPr lang="en-US">
              <a:solidFill>
                <a:srgbClr val="FEFAC9"/>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9" name="Slide Number Placeholder 8"/>
          <p:cNvSpPr>
            <a:spLocks noGrp="1"/>
          </p:cNvSpPr>
          <p:nvPr>
            <p:ph type="sldNum" sz="quarter" idx="15"/>
          </p:nvPr>
        </p:nvSpPr>
        <p:spPr/>
        <p:txBody>
          <a:bodyPr/>
          <a:lstStyle/>
          <a:p>
            <a:fld id="{6FBFF84F-7C64-450E-976F-5EE60B00C782}"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endParaRPr lang="en-US">
              <a:solidFill>
                <a:srgbClr val="FEFAC9"/>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9" name="Slide Number Placeholder 8"/>
          <p:cNvSpPr>
            <a:spLocks noGrp="1"/>
          </p:cNvSpPr>
          <p:nvPr>
            <p:ph type="sldNum" sz="quarter" idx="11"/>
          </p:nvPr>
        </p:nvSpPr>
        <p:spPr/>
        <p:txBody>
          <a:bodyPr/>
          <a:lstStyle/>
          <a:p>
            <a:fld id="{6FBFF84F-7C64-450E-976F-5EE60B00C782}"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6FBFF84F-7C64-450E-976F-5EE60B00C782}" type="slidenum">
              <a:rPr lang="en-US" smtClean="0">
                <a:solidFill>
                  <a:srgbClr val="FEFAC9"/>
                </a:solidFill>
              </a:rPr>
              <a:pPr/>
              <a:t>‹#›</a:t>
            </a:fld>
            <a:endParaRPr lang="en-US">
              <a:solidFill>
                <a:srgbClr val="FEFAC9"/>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1D5F1F-1B59-4AC3-8BBB-43ABCA6DB638}" type="datetimeFigureOut">
              <a:rPr lang="en-US" smtClean="0">
                <a:solidFill>
                  <a:srgbClr val="FEFAC9"/>
                </a:solidFill>
              </a:rPr>
              <a:pPr/>
              <a:t>8/9/2010</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6FBFF84F-7C64-450E-976F-5EE60B00C782}" type="slidenum">
              <a:rPr lang="en-US" smtClean="0">
                <a:solidFill>
                  <a:srgbClr val="FEFAC9"/>
                </a:solidFill>
              </a:rPr>
              <a:pPr/>
              <a:t>‹#›</a:t>
            </a:fld>
            <a:endParaRPr lang="en-US">
              <a:solidFill>
                <a:srgbClr val="FEFAC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15DFDE-D586-424F-A457-0BDEA2368B21}" type="datetimeFigureOut">
              <a:rPr lang="en-US">
                <a:solidFill>
                  <a:prstClr val="white">
                    <a:tint val="75000"/>
                  </a:prstClr>
                </a:solidFill>
              </a:rPr>
              <a:pPr>
                <a:defRPr/>
              </a:pPr>
              <a:t>8/9/2010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4D7855-0605-4C1A-B6B2-6C1BFFA6EC87}"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D83F8D-E82D-4F6C-9EB8-25F97A2860C5}" type="datetimeFigureOut">
              <a:rPr lang="en-US">
                <a:solidFill>
                  <a:prstClr val="white">
                    <a:tint val="75000"/>
                  </a:prstClr>
                </a:solidFill>
              </a:rPr>
              <a:pPr>
                <a:defRPr/>
              </a:pPr>
              <a:t>8/9/2010</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8B8E8F-AA9C-47CC-85FD-BF3FF1BCDC3E}"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A4E997-F214-43A6-B4BE-33B54EA402BF}" type="datetimeFigureOut">
              <a:rPr lang="en-US">
                <a:solidFill>
                  <a:prstClr val="white">
                    <a:tint val="75000"/>
                  </a:prstClr>
                </a:solidFill>
              </a:rPr>
              <a:pPr>
                <a:defRPr/>
              </a:pPr>
              <a:t>8/9/2010</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1623A93-B624-4C63-95B0-E9EC5ECC8407}"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F1CE85-C260-4E37-9B81-83E9473772AD}" type="datetimeFigureOut">
              <a:rPr lang="en-US">
                <a:solidFill>
                  <a:prstClr val="white">
                    <a:tint val="75000"/>
                  </a:prstClr>
                </a:solidFill>
              </a:rPr>
              <a:pPr>
                <a:defRPr/>
              </a:pPr>
              <a:t>8/9/2010</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C35149-3192-4031-9F5C-D33DB2D92551}"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7F2B58-A880-4154-A614-B9E00C793008}" type="datetimeFigureOut">
              <a:rPr lang="en-US">
                <a:solidFill>
                  <a:prstClr val="white">
                    <a:tint val="75000"/>
                  </a:prstClr>
                </a:solidFill>
              </a:rPr>
              <a:pPr>
                <a:defRPr/>
              </a:pPr>
              <a:t>8/9/2010</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C6CD07F-E252-4486-BCCD-652B1F6FAF4D}"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E28795-AAEA-479E-BEC3-3578C6F6238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AE27B5-DBCC-4AF1-A0F6-165383011F22}" type="datetimeFigureOut">
              <a:rPr lang="en-US">
                <a:solidFill>
                  <a:prstClr val="white">
                    <a:tint val="75000"/>
                  </a:prstClr>
                </a:solidFill>
              </a:rPr>
              <a:pPr>
                <a:defRPr/>
              </a:pPr>
              <a:t>8/9/2010</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9EEAAE2-32E9-40EE-8AAB-1BDC4D08FB8D}"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CD7C7A-BC2E-4C2C-976E-B129AC0624BB}" type="datetimeFigureOut">
              <a:rPr lang="en-US">
                <a:solidFill>
                  <a:prstClr val="white">
                    <a:tint val="75000"/>
                  </a:prstClr>
                </a:solidFill>
              </a:rPr>
              <a:pPr>
                <a:defRPr/>
              </a:pPr>
              <a:t>8/9/2010</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B5D78E-772D-452B-A361-1EE765D1DA50}"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CC5AB6-D7C6-4B75-92E7-CF013ED4AEB9}" type="datetimeFigureOut">
              <a:rPr lang="en-US">
                <a:solidFill>
                  <a:prstClr val="white">
                    <a:tint val="75000"/>
                  </a:prstClr>
                </a:solidFill>
              </a:rPr>
              <a:pPr>
                <a:defRPr/>
              </a:pPr>
              <a:t>8/9/2010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851230-A1B9-4CC1-B97D-F40DA5F9355D}"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14CDDB-2280-455B-875F-9A12F38BD1BC}" type="datetimeFigureOut">
              <a:rPr lang="en-US">
                <a:solidFill>
                  <a:prstClr val="white">
                    <a:tint val="75000"/>
                  </a:prstClr>
                </a:solidFill>
              </a:rPr>
              <a:pPr>
                <a:defRPr/>
              </a:pPr>
              <a:t>8/9/2010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F04CB-C624-49D1-8782-95D377AAC768}" type="slidenum">
              <a:rPr lang="en-US">
                <a:solidFill>
                  <a:prstClr val="white">
                    <a:tint val="75000"/>
                  </a:prstClr>
                </a:solidFill>
              </a:rPr>
              <a:pPr>
                <a:defRPr/>
              </a:pPr>
              <a:t>‹#›</a:t>
            </a:fld>
            <a:endParaRPr lang="en-US">
              <a:solidFill>
                <a:prstClr val="white">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FECFCB-4D37-48DB-A7DD-31F12CB190A2}"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5AE187-502D-4AD5-831A-9250A11129EB}"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C01A6F-D64C-44C0-9EBC-73C167BDAAC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8760ABB-E8D2-47D6-BC5A-092EFD52F434}"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50F2-91D4-4BCD-AFAB-8AAADF8E68DB}"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632978-7DDC-494F-9DF5-7CA11C8D496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E1387-E108-4BBB-9036-F9311DB1E42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27BB3E-F2F6-49B1-8C7C-D125E345657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8A8A39-C3B6-4FD2-965B-2B1C33389C2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61AE6A-1297-4488-838E-1C8FC569D6B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906F001-E42B-46D0-9F26-EAC3ECCB897C}"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7645AF-9D8E-4853-ACBF-02B6E3FE472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A37266-6E4A-46C1-AAFC-09F07B9E3DF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AEDA64-35D4-44D2-BA0A-7DDA87DEF59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DC02F6-FAA2-4E3F-A147-84D0E1A76BB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CFE7DE-EA12-4156-91EB-AEC120EAC2E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9DD578-B4B7-45D0-80EB-260F66B625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593DBA-6799-4C46-A903-A452E86E123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669564-4E37-4F05-B05F-ABCA6C094EA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DA16B6C-82DA-4F21-9F0A-5B44768F4D41}"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D2735-180F-491E-BC6F-9F0D103DA1D5}"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636FDB-DB2E-4301-BF10-AEECBAC4FA5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95597-EE06-45F5-8094-F4C1FFBCD2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AAD0A5B-87B6-4E2E-800C-7FE0D0E83B50}"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EF7BDE-36F5-4801-BE82-0CC4F1674FB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8C107-5023-4DE5-A787-0EE3C77D100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25892A-1279-4F9A-9D70-CF14CAF4148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CFEBD7-F327-4680-8D0D-67C61FE3D5C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393D0B-8AA4-4A52-AD71-BB866B1BBA9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9FB1CD-B17E-485A-AD85-E2F966E4ECC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4CE60F-C1EA-4685-96DA-6B0916BBA7D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726E49-95FC-4310-8E8C-D7CE3FDF8E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C69C12-CEE1-4619-9DF5-724F68AFCAF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F38053-2A6E-41DD-9FB3-4B42EAF8E49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BF6A57-C063-4A05-BA26-4AD850366196}"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839A10-285C-4055-8B39-E914D5616AB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0C9DEF-1844-4F27-9045-E722FE47582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546FDD-2E98-4091-B46C-9AC21D272EB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316DE3-4C44-4128-8604-2AEAC8B2052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2E159D-8FB7-4A7B-B2AC-FE8917AFA2F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BCC13F-F56E-499E-A46A-7222E1D940D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4CD0CC-A927-400B-8E42-7EC66D1AB60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E825F9-48F9-4EB2-B11C-A2C3B54620B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AE5075-E191-46A4-9D51-A8AF77BF46B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114E59-9B5A-4E85-BDB7-F91ADE4BB79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478036-3824-4039-9B62-E55BF61ECD2B}"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C449BD-6088-4F5F-9912-4F9A4D41461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A667E-3120-4BB7-9A98-76E141F2C7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721BD3-0387-45A7-88AE-995D2CCFC17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F4BC9-176D-4417-853D-89FD48BDAE00}" type="datetimeFigureOut">
              <a:rPr lang="en-US" smtClean="0">
                <a:solidFill>
                  <a:prstClr val="black">
                    <a:tint val="75000"/>
                  </a:prstClr>
                </a:solidFill>
              </a:rPr>
              <a:pPr/>
              <a:t>8/9/2010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48E87D-69E6-437D-AB4E-A26DB86046C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9BDEEE-4910-4E36-A640-7A190E055B7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B7E7127-418C-4F34-8F67-8275F56D49D9}" type="slidenum">
              <a:rPr lang="en-US">
                <a:solidFill>
                  <a:srgbClr val="000000"/>
                </a:solidFill>
                <a:ea typeface="+mn-ea"/>
              </a:rPr>
              <a:pPr>
                <a:defRPr/>
              </a:pPr>
              <a:t>‹#›</a:t>
            </a:fld>
            <a:endParaRPr lang="en-US" dirty="0">
              <a:solidFill>
                <a:srgbClr val="000000"/>
              </a:solidFill>
              <a:ea typeface="+mn-ea"/>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AED594E-4FF8-4F92-9C08-A5490C08125D}" type="slidenum">
              <a:rPr lang="en-US">
                <a:solidFill>
                  <a:srgbClr val="000000"/>
                </a:solidFill>
                <a:ea typeface="+mn-ea"/>
              </a:rPr>
              <a:pPr>
                <a:defRPr/>
              </a:pPr>
              <a:t>‹#›</a:t>
            </a:fld>
            <a:endParaRPr lang="en-US">
              <a:solidFill>
                <a:srgbClr val="000000"/>
              </a:solidFill>
              <a:ea typeface="+mn-ea"/>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CC1AB134-6298-48BF-A6D9-E375FAA74D7B}" type="datetimeFigureOut">
              <a:rPr lang="en-US">
                <a:solidFill>
                  <a:srgbClr val="575F6D"/>
                </a:solidFill>
                <a:ea typeface="+mn-ea"/>
              </a:rPr>
              <a:pPr>
                <a:defRPr/>
              </a:pPr>
              <a:t>8/9/2010</a:t>
            </a:fld>
            <a:endParaRPr lang="en-US">
              <a:solidFill>
                <a:srgbClr val="575F6D"/>
              </a:solidFill>
              <a:ea typeface="+mn-ea"/>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solidFill>
                <a:srgbClr val="575F6D"/>
              </a:solidFill>
              <a:ea typeface="+mn-ea"/>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7DC8362A-F547-4A94-AE36-9BC529BD93BE}" type="slidenum">
              <a:rPr lang="en-US">
                <a:ea typeface="+mn-ea"/>
              </a:rPr>
              <a:pPr>
                <a:defRPr/>
              </a:pPr>
              <a:t>‹#›</a:t>
            </a:fld>
            <a:endParaRPr lang="en-US">
              <a:ea typeface="+mn-ea"/>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fld id="{491D5F1F-1B59-4AC3-8BBB-43ABCA6DB638}" type="datetimeFigureOut">
              <a:rPr lang="en-US" smtClean="0">
                <a:solidFill>
                  <a:srgbClr val="FEFAC9"/>
                </a:solidFill>
                <a:latin typeface="Constantia"/>
                <a:ea typeface="+mn-ea"/>
              </a:rPr>
              <a:pPr fontAlgn="auto">
                <a:spcBef>
                  <a:spcPts val="0"/>
                </a:spcBef>
                <a:spcAft>
                  <a:spcPts val="0"/>
                </a:spcAft>
              </a:pPr>
              <a:t>8/9/2010</a:t>
            </a:fld>
            <a:endParaRPr lang="en-US">
              <a:solidFill>
                <a:srgbClr val="FEFAC9"/>
              </a:solidFill>
              <a:latin typeface="Constantia"/>
              <a:ea typeface="+mn-ea"/>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endParaRPr lang="en-US">
              <a:solidFill>
                <a:srgbClr val="FEFAC9"/>
              </a:solidFill>
              <a:latin typeface="Constantia"/>
              <a:ea typeface="+mn-ea"/>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fontAlgn="auto">
              <a:spcBef>
                <a:spcPts val="0"/>
              </a:spcBef>
              <a:spcAft>
                <a:spcPts val="0"/>
              </a:spcAft>
            </a:pPr>
            <a:fld id="{6FBFF84F-7C64-450E-976F-5EE60B00C782}" type="slidenum">
              <a:rPr lang="en-US" smtClean="0">
                <a:solidFill>
                  <a:srgbClr val="FEFAC9"/>
                </a:solidFill>
                <a:latin typeface="Constantia"/>
                <a:ea typeface="+mn-ea"/>
              </a:rPr>
              <a:pPr fontAlgn="auto">
                <a:spcBef>
                  <a:spcPts val="0"/>
                </a:spcBef>
                <a:spcAft>
                  <a:spcPts val="0"/>
                </a:spcAft>
              </a:pPr>
              <a:t>‹#›</a:t>
            </a:fld>
            <a:endParaRPr lang="en-US">
              <a:solidFill>
                <a:srgbClr val="FEFAC9"/>
              </a:solidFill>
              <a:latin typeface="Constantia"/>
              <a:ea typeface="+mn-ea"/>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C19588B-1DFB-4ADE-9BE8-644C9964A139}" type="datetimeFigureOut">
              <a:rPr lang="en-US">
                <a:solidFill>
                  <a:prstClr val="white">
                    <a:tint val="75000"/>
                  </a:prstClr>
                </a:solidFill>
                <a:ea typeface="+mn-ea"/>
              </a:rPr>
              <a:pPr>
                <a:defRPr/>
              </a:pPr>
              <a:t>8/9/2010</a:t>
            </a:fld>
            <a:endParaRPr lang="en-US">
              <a:solidFill>
                <a:prstClr val="white">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2CB071A-607E-4897-A067-A7E368CEDC48}" type="slidenum">
              <a:rPr lang="en-US">
                <a:solidFill>
                  <a:prstClr val="white">
                    <a:tint val="75000"/>
                  </a:prstClr>
                </a:solidFill>
                <a:ea typeface="+mn-ea"/>
              </a:rPr>
              <a:pPr>
                <a:defRPr/>
              </a:pPr>
              <a:t>‹#›</a:t>
            </a:fld>
            <a:endParaRPr lang="en-US">
              <a:solidFill>
                <a:prstClr val="white">
                  <a:tint val="75000"/>
                </a:prstClr>
              </a:solidFill>
              <a:ea typeface="+mn-ea"/>
            </a:endParaRP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105" charset="0"/>
        </a:defRPr>
      </a:lvl2pPr>
      <a:lvl3pPr algn="ctr" rtl="0" fontAlgn="base">
        <a:spcBef>
          <a:spcPct val="0"/>
        </a:spcBef>
        <a:spcAft>
          <a:spcPct val="0"/>
        </a:spcAft>
        <a:defRPr sz="4400">
          <a:solidFill>
            <a:schemeClr val="tx1"/>
          </a:solidFill>
          <a:latin typeface="Calibri" pitchFamily="-105" charset="0"/>
        </a:defRPr>
      </a:lvl3pPr>
      <a:lvl4pPr algn="ctr" rtl="0" fontAlgn="base">
        <a:spcBef>
          <a:spcPct val="0"/>
        </a:spcBef>
        <a:spcAft>
          <a:spcPct val="0"/>
        </a:spcAft>
        <a:defRPr sz="4400">
          <a:solidFill>
            <a:schemeClr val="tx1"/>
          </a:solidFill>
          <a:latin typeface="Calibri" pitchFamily="-105" charset="0"/>
        </a:defRPr>
      </a:lvl4pPr>
      <a:lvl5pPr algn="ctr" rtl="0" fontAlgn="base">
        <a:spcBef>
          <a:spcPct val="0"/>
        </a:spcBef>
        <a:spcAft>
          <a:spcPct val="0"/>
        </a:spcAft>
        <a:defRPr sz="4400">
          <a:solidFill>
            <a:schemeClr val="tx1"/>
          </a:solidFill>
          <a:latin typeface="Calibri" pitchFamily="-105" charset="0"/>
        </a:defRPr>
      </a:lvl5pPr>
      <a:lvl6pPr marL="457200" algn="ctr" rtl="0" fontAlgn="base">
        <a:spcBef>
          <a:spcPct val="0"/>
        </a:spcBef>
        <a:spcAft>
          <a:spcPct val="0"/>
        </a:spcAft>
        <a:defRPr sz="4400">
          <a:solidFill>
            <a:schemeClr val="tx1"/>
          </a:solidFill>
          <a:latin typeface="Calibri" pitchFamily="-105" charset="0"/>
        </a:defRPr>
      </a:lvl6pPr>
      <a:lvl7pPr marL="914400" algn="ctr" rtl="0" fontAlgn="base">
        <a:spcBef>
          <a:spcPct val="0"/>
        </a:spcBef>
        <a:spcAft>
          <a:spcPct val="0"/>
        </a:spcAft>
        <a:defRPr sz="4400">
          <a:solidFill>
            <a:schemeClr val="tx1"/>
          </a:solidFill>
          <a:latin typeface="Calibri" pitchFamily="-105" charset="0"/>
        </a:defRPr>
      </a:lvl7pPr>
      <a:lvl8pPr marL="1371600" algn="ctr" rtl="0" fontAlgn="base">
        <a:spcBef>
          <a:spcPct val="0"/>
        </a:spcBef>
        <a:spcAft>
          <a:spcPct val="0"/>
        </a:spcAft>
        <a:defRPr sz="4400">
          <a:solidFill>
            <a:schemeClr val="tx1"/>
          </a:solidFill>
          <a:latin typeface="Calibri" pitchFamily="-105" charset="0"/>
        </a:defRPr>
      </a:lvl8pPr>
      <a:lvl9pPr marL="1828800" algn="ctr" rtl="0" fontAlgn="base">
        <a:spcBef>
          <a:spcPct val="0"/>
        </a:spcBef>
        <a:spcAft>
          <a:spcPct val="0"/>
        </a:spcAft>
        <a:defRPr sz="4400">
          <a:solidFill>
            <a:schemeClr val="tx1"/>
          </a:solidFill>
          <a:latin typeface="Calibri" pitchFamily="-105"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15AE187-502D-4AD5-831A-9250A11129EB}" type="datetimeFigureOut">
              <a:rPr lang="en-US" smtClean="0">
                <a:solidFill>
                  <a:prstClr val="black">
                    <a:tint val="75000"/>
                  </a:prstClr>
                </a:solidFill>
                <a:latin typeface="Calibri"/>
                <a:ea typeface="+mn-ea"/>
              </a:rPr>
              <a:pPr fontAlgn="auto">
                <a:spcBef>
                  <a:spcPts val="0"/>
                </a:spcBef>
                <a:spcAft>
                  <a:spcPts val="0"/>
                </a:spcAft>
              </a:pPr>
              <a:t>8/9/2010</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FC01A6F-D64C-44C0-9EBC-73C167BDAAC0}"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32850F2-91D4-4BCD-AFAB-8AAADF8E68DB}" type="datetimeFigureOut">
              <a:rPr lang="en-US" smtClean="0">
                <a:solidFill>
                  <a:prstClr val="black">
                    <a:tint val="75000"/>
                  </a:prstClr>
                </a:solidFill>
                <a:latin typeface="Calibri"/>
                <a:ea typeface="+mn-ea"/>
              </a:rPr>
              <a:pPr fontAlgn="auto">
                <a:spcBef>
                  <a:spcPts val="0"/>
                </a:spcBef>
                <a:spcAft>
                  <a:spcPts val="0"/>
                </a:spcAft>
              </a:pPr>
              <a:t>8/9/2010</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9632978-7DDC-494F-9DF5-7CA11C8D496E}"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F6437DE-5E4D-4F90-9213-98A3CDBE6754}" type="slidenum">
              <a:rPr lang="en-US">
                <a:solidFill>
                  <a:srgbClr val="000000"/>
                </a:solidFill>
                <a:ea typeface="+mn-ea"/>
              </a:rPr>
              <a:pPr>
                <a:defRPr/>
              </a:pPr>
              <a:t>‹#›</a:t>
            </a:fld>
            <a:endParaRPr lang="en-US">
              <a:solidFill>
                <a:srgbClr val="000000"/>
              </a:solidFill>
              <a:ea typeface="+mn-ea"/>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2D2735-180F-491E-BC6F-9F0D103DA1D5}" type="datetimeFigureOut">
              <a:rPr lang="en-US" smtClean="0">
                <a:solidFill>
                  <a:prstClr val="black">
                    <a:tint val="75000"/>
                  </a:prstClr>
                </a:solidFill>
                <a:latin typeface="Calibri"/>
                <a:ea typeface="+mn-ea"/>
              </a:rPr>
              <a:pPr fontAlgn="auto">
                <a:spcBef>
                  <a:spcPts val="0"/>
                </a:spcBef>
                <a:spcAft>
                  <a:spcPts val="0"/>
                </a:spcAft>
              </a:pPr>
              <a:t>8/9/2010</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F636FDB-DB2E-4301-BF10-AEECBAC4FA59}"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EFCAC7D-8F4D-4570-802B-91A094FE9D41}" type="slidenum">
              <a:rPr lang="en-US">
                <a:solidFill>
                  <a:srgbClr val="000000"/>
                </a:solidFill>
                <a:ea typeface="+mn-ea"/>
              </a:rPr>
              <a:pPr>
                <a:defRPr/>
              </a:pPr>
              <a:t>‹#›</a:t>
            </a:fld>
            <a:endParaRPr lang="en-US">
              <a:solidFill>
                <a:srgbClr val="000000"/>
              </a:solidFill>
              <a:ea typeface="+mn-ea"/>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a typeface="ＭＳ Ｐゴシック" charset="-128"/>
              </a:defRPr>
            </a:lvl1pPr>
          </a:lstStyle>
          <a:p>
            <a:pPr>
              <a:defRPr/>
            </a:pPr>
            <a:fld id="{9CBCFC7F-4572-4E3D-8E59-C963D113D130}"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05F4BC9-176D-4417-853D-89FD48BDAE00}" type="datetimeFigureOut">
              <a:rPr lang="en-US" smtClean="0">
                <a:solidFill>
                  <a:prstClr val="black">
                    <a:tint val="75000"/>
                  </a:prstClr>
                </a:solidFill>
                <a:latin typeface="Calibri"/>
                <a:ea typeface="+mn-ea"/>
              </a:rPr>
              <a:pPr fontAlgn="auto">
                <a:spcBef>
                  <a:spcPts val="0"/>
                </a:spcBef>
                <a:spcAft>
                  <a:spcPts val="0"/>
                </a:spcAft>
              </a:pPr>
              <a:t>8/9/2010</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948E87D-69E6-437D-AB4E-A26DB86046C1}"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80.xml"/><Relationship Id="rId5" Type="http://schemas.openxmlformats.org/officeDocument/2006/relationships/image" Target="../media/image35.gif"/><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9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93.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11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7.xml"/><Relationship Id="rId5" Type="http://schemas.openxmlformats.org/officeDocument/2006/relationships/image" Target="../media/image10.w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4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mailto:Osy_Savane@gc.cuny.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gif"/><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7"/>
          <p:cNvSpPr txBox="1">
            <a:spLocks noChangeArrowheads="1"/>
          </p:cNvSpPr>
          <p:nvPr/>
        </p:nvSpPr>
        <p:spPr bwMode="auto">
          <a:xfrm>
            <a:off x="838200" y="101600"/>
            <a:ext cx="7543800" cy="390525"/>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sz="2400" b="1">
                <a:solidFill>
                  <a:schemeClr val="accent2"/>
                </a:solidFill>
                <a:latin typeface="Times New Roman" pitchFamily="-105" charset="0"/>
              </a:rPr>
              <a:t>10-Years of MODIS Cloud Properties </a:t>
            </a:r>
          </a:p>
        </p:txBody>
      </p:sp>
      <p:sp>
        <p:nvSpPr>
          <p:cNvPr id="15363" name="Text Box 18"/>
          <p:cNvSpPr txBox="1">
            <a:spLocks noChangeArrowheads="1"/>
          </p:cNvSpPr>
          <p:nvPr/>
        </p:nvSpPr>
        <p:spPr bwMode="auto">
          <a:xfrm>
            <a:off x="762000" y="914400"/>
            <a:ext cx="7772400" cy="296863"/>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b="1">
                <a:solidFill>
                  <a:schemeClr val="tx2"/>
                </a:solidFill>
                <a:latin typeface="Times New Roman" pitchFamily="-105" charset="0"/>
              </a:rPr>
              <a:t>Brent Maddux, CIMSS/UW</a:t>
            </a:r>
            <a:endParaRPr lang="en-US" i="1">
              <a:solidFill>
                <a:schemeClr val="tx2"/>
              </a:solidFill>
              <a:latin typeface="Times New Roman" pitchFamily="-105" charset="0"/>
              <a:cs typeface="Times New Roman" pitchFamily="-105" charset="0"/>
            </a:endParaRPr>
          </a:p>
        </p:txBody>
      </p:sp>
      <p:sp>
        <p:nvSpPr>
          <p:cNvPr id="15364" name="Text Box 19"/>
          <p:cNvSpPr txBox="1">
            <a:spLocks noChangeArrowheads="1"/>
          </p:cNvSpPr>
          <p:nvPr/>
        </p:nvSpPr>
        <p:spPr bwMode="auto">
          <a:xfrm>
            <a:off x="762000" y="1219200"/>
            <a:ext cx="7772400" cy="296863"/>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b="1">
                <a:solidFill>
                  <a:schemeClr val="tx2"/>
                </a:solidFill>
                <a:latin typeface="Times New Roman" pitchFamily="-105" charset="0"/>
              </a:rPr>
              <a:t>Steve Ackerman, Paul Menzel, and Steven Platnick</a:t>
            </a:r>
            <a:endParaRPr lang="en-US" i="1">
              <a:solidFill>
                <a:schemeClr val="tx2"/>
              </a:solidFill>
              <a:latin typeface="Times New Roman" pitchFamily="-105" charset="0"/>
              <a:cs typeface="Times New Roman" pitchFamily="-105" charset="0"/>
            </a:endParaRPr>
          </a:p>
        </p:txBody>
      </p:sp>
      <p:sp>
        <p:nvSpPr>
          <p:cNvPr id="15365" name="Text Box 24"/>
          <p:cNvSpPr txBox="1">
            <a:spLocks noChangeArrowheads="1"/>
          </p:cNvSpPr>
          <p:nvPr/>
        </p:nvSpPr>
        <p:spPr bwMode="auto">
          <a:xfrm>
            <a:off x="228600" y="4495800"/>
            <a:ext cx="4267200" cy="2862263"/>
          </a:xfrm>
          <a:prstGeom prst="rect">
            <a:avLst/>
          </a:prstGeom>
          <a:noFill/>
          <a:ln w="9525">
            <a:noFill/>
            <a:miter lim="800000"/>
            <a:headEnd/>
            <a:tailEnd/>
          </a:ln>
        </p:spPr>
        <p:txBody>
          <a:bodyPr>
            <a:spAutoFit/>
          </a:bodyPr>
          <a:lstStyle/>
          <a:p>
            <a:pPr marL="228600" indent="-228600">
              <a:spcBef>
                <a:spcPct val="50000"/>
              </a:spcBef>
              <a:buFontTx/>
              <a:buChar char="•"/>
            </a:pPr>
            <a:r>
              <a:rPr lang="en-US">
                <a:latin typeface="Times New Roman" pitchFamily="-105" charset="0"/>
              </a:rPr>
              <a:t>Global cloud properties have been stable for ten years</a:t>
            </a:r>
          </a:p>
          <a:p>
            <a:pPr marL="685800" lvl="1" indent="-228600">
              <a:spcBef>
                <a:spcPct val="50000"/>
              </a:spcBef>
              <a:buFont typeface="Wingdings" pitchFamily="-105" charset="2"/>
              <a:buChar char="Ø"/>
            </a:pPr>
            <a:r>
              <a:rPr lang="en-US">
                <a:latin typeface="Times New Roman" pitchFamily="-105" charset="0"/>
              </a:rPr>
              <a:t>Cloud fraction global trend ~.35%/dec</a:t>
            </a:r>
          </a:p>
          <a:p>
            <a:pPr marL="228600" indent="-228600">
              <a:spcBef>
                <a:spcPct val="50000"/>
              </a:spcBef>
              <a:buFont typeface="Arial" charset="0"/>
              <a:buChar char="•"/>
            </a:pPr>
            <a:r>
              <a:rPr lang="en-US">
                <a:latin typeface="Times New Roman" pitchFamily="-105" charset="0"/>
              </a:rPr>
              <a:t>Variability is much greater on regional scales</a:t>
            </a:r>
          </a:p>
          <a:p>
            <a:pPr marL="685800" lvl="1" indent="-228600">
              <a:spcBef>
                <a:spcPct val="50000"/>
              </a:spcBef>
              <a:buFont typeface="Wingdings" pitchFamily="-105" charset="2"/>
              <a:buChar char="Ø"/>
            </a:pPr>
            <a:endParaRPr lang="en-US">
              <a:latin typeface="Times New Roman" pitchFamily="-105" charset="0"/>
            </a:endParaRPr>
          </a:p>
          <a:p>
            <a:pPr marL="228600" indent="-228600">
              <a:spcBef>
                <a:spcPct val="50000"/>
              </a:spcBef>
              <a:buFontTx/>
              <a:buChar char="•"/>
            </a:pPr>
            <a:endParaRPr lang="en-US">
              <a:latin typeface="Times New Roman" pitchFamily="-105" charset="0"/>
            </a:endParaRPr>
          </a:p>
        </p:txBody>
      </p:sp>
      <p:pic>
        <p:nvPicPr>
          <p:cNvPr id="15366" name="Content Placeholder 5" descr="CFD_trend-1.png"/>
          <p:cNvPicPr>
            <a:picLocks noGrp="1" noChangeAspect="1"/>
          </p:cNvPicPr>
          <p:nvPr>
            <p:ph idx="1"/>
          </p:nvPr>
        </p:nvPicPr>
        <p:blipFill>
          <a:blip r:embed="rId3" cstate="print"/>
          <a:srcRect t="-72302" b="-72302"/>
          <a:stretch>
            <a:fillRect/>
          </a:stretch>
        </p:blipFill>
        <p:spPr>
          <a:xfrm>
            <a:off x="0" y="457200"/>
            <a:ext cx="9144000" cy="5029200"/>
          </a:xfrm>
        </p:spPr>
      </p:pic>
      <p:sp>
        <p:nvSpPr>
          <p:cNvPr id="10" name="Rectangle 9"/>
          <p:cNvSpPr/>
          <p:nvPr/>
        </p:nvSpPr>
        <p:spPr>
          <a:xfrm>
            <a:off x="3352800" y="1828800"/>
            <a:ext cx="2895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8" name="TextBox 10"/>
          <p:cNvSpPr txBox="1">
            <a:spLocks noChangeArrowheads="1"/>
          </p:cNvSpPr>
          <p:nvPr/>
        </p:nvSpPr>
        <p:spPr bwMode="auto">
          <a:xfrm>
            <a:off x="762000" y="1752600"/>
            <a:ext cx="7543800" cy="369888"/>
          </a:xfrm>
          <a:prstGeom prst="rect">
            <a:avLst/>
          </a:prstGeom>
          <a:noFill/>
          <a:ln w="9525">
            <a:noFill/>
            <a:miter lim="800000"/>
            <a:headEnd/>
            <a:tailEnd/>
          </a:ln>
        </p:spPr>
        <p:txBody>
          <a:bodyPr>
            <a:spAutoFit/>
          </a:bodyPr>
          <a:lstStyle/>
          <a:p>
            <a:pPr algn="ctr"/>
            <a:r>
              <a:rPr lang="en-US"/>
              <a:t>Deseasonalized Global Cloud Fraction Anomaly</a:t>
            </a:r>
          </a:p>
        </p:txBody>
      </p:sp>
      <p:pic>
        <p:nvPicPr>
          <p:cNvPr id="15369" name="Picture 230" descr="CFD_t_mean.png"/>
          <p:cNvPicPr>
            <a:picLocks noChangeAspect="1"/>
          </p:cNvPicPr>
          <p:nvPr/>
        </p:nvPicPr>
        <p:blipFill>
          <a:blip r:embed="rId4" cstate="print"/>
          <a:srcRect l="15311" t="13617" r="11874" b="17171"/>
          <a:stretch>
            <a:fillRect/>
          </a:stretch>
        </p:blipFill>
        <p:spPr bwMode="auto">
          <a:xfrm>
            <a:off x="4802188" y="4419600"/>
            <a:ext cx="3835400" cy="1924050"/>
          </a:xfrm>
          <a:prstGeom prst="rect">
            <a:avLst/>
          </a:prstGeom>
          <a:noFill/>
          <a:ln w="9525">
            <a:noFill/>
            <a:miter lim="800000"/>
            <a:headEnd/>
            <a:tailEnd/>
          </a:ln>
        </p:spPr>
      </p:pic>
      <p:grpSp>
        <p:nvGrpSpPr>
          <p:cNvPr id="15370" name="Group 41"/>
          <p:cNvGrpSpPr>
            <a:grpSpLocks/>
          </p:cNvGrpSpPr>
          <p:nvPr/>
        </p:nvGrpSpPr>
        <p:grpSpPr bwMode="auto">
          <a:xfrm>
            <a:off x="3887788" y="6400800"/>
            <a:ext cx="5408612" cy="685800"/>
            <a:chOff x="3659188" y="5562600"/>
            <a:chExt cx="5408612" cy="1109663"/>
          </a:xfrm>
        </p:grpSpPr>
        <p:pic>
          <p:nvPicPr>
            <p:cNvPr id="15372" name="Picture 4" descr="Aqua_CFD.png"/>
            <p:cNvPicPr>
              <a:picLocks noChangeAspect="1"/>
            </p:cNvPicPr>
            <p:nvPr/>
          </p:nvPicPr>
          <p:blipFill>
            <a:blip r:embed="rId5" cstate="print"/>
            <a:srcRect t="69649"/>
            <a:stretch>
              <a:fillRect/>
            </a:stretch>
          </p:blipFill>
          <p:spPr bwMode="auto">
            <a:xfrm>
              <a:off x="3659188" y="5562600"/>
              <a:ext cx="5408612" cy="1109663"/>
            </a:xfrm>
            <a:prstGeom prst="rect">
              <a:avLst/>
            </a:prstGeom>
            <a:noFill/>
            <a:ln w="9525">
              <a:noFill/>
              <a:miter lim="800000"/>
              <a:headEnd/>
              <a:tailEnd/>
            </a:ln>
          </p:spPr>
        </p:pic>
        <p:sp>
          <p:nvSpPr>
            <p:cNvPr id="44" name="Rectangle 43"/>
            <p:cNvSpPr>
              <a:spLocks/>
            </p:cNvSpPr>
            <p:nvPr/>
          </p:nvSpPr>
          <p:spPr>
            <a:xfrm rot="10800000">
              <a:off x="4343400" y="5834878"/>
              <a:ext cx="4648200" cy="11559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74" name="TextBox 19"/>
            <p:cNvSpPr txBox="1">
              <a:spLocks noChangeArrowheads="1"/>
            </p:cNvSpPr>
            <p:nvPr/>
          </p:nvSpPr>
          <p:spPr bwMode="auto">
            <a:xfrm>
              <a:off x="4191000" y="5685896"/>
              <a:ext cx="4572000" cy="597600"/>
            </a:xfrm>
            <a:prstGeom prst="rect">
              <a:avLst/>
            </a:prstGeom>
            <a:noFill/>
            <a:ln w="9525">
              <a:noFill/>
              <a:miter lim="800000"/>
              <a:headEnd/>
              <a:tailEnd/>
            </a:ln>
          </p:spPr>
          <p:txBody>
            <a:bodyPr>
              <a:spAutoFit/>
            </a:bodyPr>
            <a:lstStyle/>
            <a:p>
              <a:r>
                <a:rPr lang="en-US">
                  <a:solidFill>
                    <a:srgbClr val="000000"/>
                  </a:solidFill>
                  <a:latin typeface="Calibri" pitchFamily="-105" charset="0"/>
                </a:rPr>
                <a:t> 0               .25 	     .5                .75              1.0 </a:t>
              </a:r>
            </a:p>
          </p:txBody>
        </p:sp>
      </p:grpSp>
      <p:sp>
        <p:nvSpPr>
          <p:cNvPr id="15371" name="TextBox 46"/>
          <p:cNvSpPr txBox="1">
            <a:spLocks noChangeArrowheads="1"/>
          </p:cNvSpPr>
          <p:nvPr/>
        </p:nvSpPr>
        <p:spPr bwMode="auto">
          <a:xfrm>
            <a:off x="2819400" y="4038600"/>
            <a:ext cx="7543800" cy="369888"/>
          </a:xfrm>
          <a:prstGeom prst="rect">
            <a:avLst/>
          </a:prstGeom>
          <a:noFill/>
          <a:ln w="9525">
            <a:noFill/>
            <a:miter lim="800000"/>
            <a:headEnd/>
            <a:tailEnd/>
          </a:ln>
        </p:spPr>
        <p:txBody>
          <a:bodyPr>
            <a:spAutoFit/>
          </a:bodyPr>
          <a:lstStyle/>
          <a:p>
            <a:pPr algn="ctr"/>
            <a:r>
              <a:rPr lang="en-US"/>
              <a:t>10 Year Mean Cloud Fraction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76200" y="1828800"/>
            <a:ext cx="6934200" cy="2667000"/>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6" name="Picture 575" descr="top-full"/>
          <p:cNvPicPr>
            <a:picLocks noChangeAspect="1" noChangeArrowheads="1" noCrop="1"/>
          </p:cNvPicPr>
          <p:nvPr/>
        </p:nvPicPr>
        <p:blipFill>
          <a:blip r:embed="rId3" cstate="print"/>
          <a:srcRect/>
          <a:stretch>
            <a:fillRect/>
          </a:stretch>
        </p:blipFill>
        <p:spPr bwMode="auto">
          <a:xfrm>
            <a:off x="3190209" y="0"/>
            <a:ext cx="5953791" cy="914399"/>
          </a:xfrm>
          <a:prstGeom prst="rect">
            <a:avLst/>
          </a:prstGeom>
          <a:noFill/>
          <a:ln w="9525">
            <a:noFill/>
            <a:miter lim="800000"/>
            <a:headEnd/>
            <a:tailEnd/>
          </a:ln>
        </p:spPr>
      </p:pic>
      <p:pic>
        <p:nvPicPr>
          <p:cNvPr id="7" name="Picture 4" descr="http://www.sci.ccny.cuny.edu/riskinlab/images/logo_ccny.jpg"/>
          <p:cNvPicPr>
            <a:picLocks noChangeAspect="1" noChangeArrowheads="1"/>
          </p:cNvPicPr>
          <p:nvPr/>
        </p:nvPicPr>
        <p:blipFill>
          <a:blip r:embed="rId4" cstate="print"/>
          <a:srcRect/>
          <a:stretch>
            <a:fillRect/>
          </a:stretch>
        </p:blipFill>
        <p:spPr bwMode="auto">
          <a:xfrm>
            <a:off x="76200" y="80100"/>
            <a:ext cx="838200" cy="758099"/>
          </a:xfrm>
          <a:prstGeom prst="rect">
            <a:avLst/>
          </a:prstGeom>
          <a:noFill/>
        </p:spPr>
      </p:pic>
      <p:sp>
        <p:nvSpPr>
          <p:cNvPr id="8" name="TextBox 7"/>
          <p:cNvSpPr txBox="1"/>
          <p:nvPr/>
        </p:nvSpPr>
        <p:spPr>
          <a:xfrm>
            <a:off x="381000" y="907703"/>
            <a:ext cx="8382000" cy="692497"/>
          </a:xfrm>
          <a:prstGeom prst="rect">
            <a:avLst/>
          </a:prstGeom>
          <a:noFill/>
        </p:spPr>
        <p:txBody>
          <a:bodyPr wrap="square" rtlCol="0">
            <a:spAutoFit/>
          </a:bodyPr>
          <a:lstStyle/>
          <a:p>
            <a:pPr algn="ctr" defTabSz="5119688" fontAlgn="auto">
              <a:spcBef>
                <a:spcPts val="0"/>
              </a:spcBef>
              <a:spcAft>
                <a:spcPts val="0"/>
              </a:spcAft>
            </a:pPr>
            <a:r>
              <a:rPr lang="en-US" sz="1500" b="1" dirty="0">
                <a:solidFill>
                  <a:srgbClr val="333399"/>
                </a:solidFill>
                <a:latin typeface="Calibri"/>
                <a:ea typeface="+mn-ea"/>
              </a:rPr>
              <a:t>Estimation of Surface Snowpack Properties using Multi-Frequency Microwave Remote Sensing Data</a:t>
            </a:r>
          </a:p>
          <a:p>
            <a:pPr algn="ctr" defTabSz="5119688" fontAlgn="auto">
              <a:spcBef>
                <a:spcPts val="0"/>
              </a:spcBef>
              <a:spcAft>
                <a:spcPts val="0"/>
              </a:spcAft>
            </a:pPr>
            <a:r>
              <a:rPr lang="en-US" sz="1200" b="1" dirty="0">
                <a:solidFill>
                  <a:prstClr val="black"/>
                </a:solidFill>
                <a:latin typeface="Calibri"/>
                <a:ea typeface="+mn-ea"/>
              </a:rPr>
              <a:t>Jonathan Muñoz</a:t>
            </a:r>
            <a:r>
              <a:rPr lang="en-US" sz="1200" b="1" baseline="30000" dirty="0">
                <a:solidFill>
                  <a:prstClr val="black"/>
                </a:solidFill>
                <a:latin typeface="Calibri"/>
                <a:ea typeface="+mn-ea"/>
              </a:rPr>
              <a:t>1</a:t>
            </a:r>
            <a:r>
              <a:rPr lang="en-US" sz="1200" b="1" dirty="0">
                <a:solidFill>
                  <a:prstClr val="black"/>
                </a:solidFill>
                <a:latin typeface="Calibri"/>
                <a:ea typeface="+mn-ea"/>
              </a:rPr>
              <a:t>, Tarendra Lakhankar</a:t>
            </a:r>
            <a:r>
              <a:rPr lang="en-US" sz="1200" b="1" baseline="30000" dirty="0">
                <a:solidFill>
                  <a:prstClr val="black"/>
                </a:solidFill>
                <a:latin typeface="Calibri"/>
                <a:ea typeface="+mn-ea"/>
              </a:rPr>
              <a:t>1</a:t>
            </a:r>
            <a:r>
              <a:rPr lang="en-US" sz="1200" b="1" dirty="0">
                <a:solidFill>
                  <a:prstClr val="black"/>
                </a:solidFill>
                <a:latin typeface="Calibri"/>
                <a:ea typeface="+mn-ea"/>
              </a:rPr>
              <a:t>, Peter Romanov</a:t>
            </a:r>
            <a:r>
              <a:rPr lang="en-US" sz="1200" b="1" baseline="30000" dirty="0">
                <a:solidFill>
                  <a:prstClr val="black"/>
                </a:solidFill>
                <a:latin typeface="Calibri"/>
                <a:ea typeface="+mn-ea"/>
              </a:rPr>
              <a:t> 2</a:t>
            </a:r>
            <a:r>
              <a:rPr lang="en-US" sz="1200" b="1" dirty="0">
                <a:solidFill>
                  <a:prstClr val="black"/>
                </a:solidFill>
                <a:latin typeface="Calibri"/>
                <a:ea typeface="+mn-ea"/>
              </a:rPr>
              <a:t> and Reza Khanbilvardi</a:t>
            </a:r>
            <a:r>
              <a:rPr lang="en-US" sz="1200" b="1" baseline="30000" dirty="0">
                <a:solidFill>
                  <a:prstClr val="black"/>
                </a:solidFill>
                <a:latin typeface="Calibri"/>
                <a:ea typeface="+mn-ea"/>
              </a:rPr>
              <a:t>1</a:t>
            </a:r>
            <a:endParaRPr lang="en-US" sz="1200" b="1" dirty="0">
              <a:solidFill>
                <a:prstClr val="black"/>
              </a:solidFill>
              <a:latin typeface="Calibri"/>
              <a:ea typeface="+mn-ea"/>
            </a:endParaRPr>
          </a:p>
          <a:p>
            <a:pPr algn="ctr" defTabSz="5119688" fontAlgn="auto">
              <a:spcBef>
                <a:spcPts val="0"/>
              </a:spcBef>
              <a:spcAft>
                <a:spcPts val="0"/>
              </a:spcAft>
            </a:pPr>
            <a:r>
              <a:rPr lang="en-US" sz="1200" b="1" baseline="30000" dirty="0">
                <a:solidFill>
                  <a:prstClr val="black"/>
                </a:solidFill>
                <a:latin typeface="Calibri"/>
                <a:ea typeface="+mn-ea"/>
              </a:rPr>
              <a:t>1 </a:t>
            </a:r>
            <a:r>
              <a:rPr lang="en-US" sz="1200" b="1" dirty="0">
                <a:solidFill>
                  <a:prstClr val="black"/>
                </a:solidFill>
                <a:latin typeface="Calibri"/>
                <a:ea typeface="+mn-ea"/>
              </a:rPr>
              <a:t>NOAA-CREST, City College of New York, </a:t>
            </a:r>
            <a:r>
              <a:rPr lang="en-US" sz="1200" b="1" baseline="30000" dirty="0">
                <a:solidFill>
                  <a:prstClr val="black"/>
                </a:solidFill>
                <a:latin typeface="Calibri"/>
                <a:ea typeface="+mn-ea"/>
              </a:rPr>
              <a:t>2</a:t>
            </a:r>
            <a:r>
              <a:rPr lang="en-US" sz="1200" b="1" dirty="0">
                <a:solidFill>
                  <a:prstClr val="black"/>
                </a:solidFill>
                <a:latin typeface="Calibri"/>
                <a:ea typeface="+mn-ea"/>
              </a:rPr>
              <a:t> NOAA/NESDIS Silver Spring, MD</a:t>
            </a:r>
            <a:endParaRPr lang="en-US" sz="1200" b="1" dirty="0">
              <a:solidFill>
                <a:prstClr val="black"/>
              </a:solidFill>
              <a:latin typeface="Calibri"/>
              <a:ea typeface="+mn-ea"/>
            </a:endParaRPr>
          </a:p>
        </p:txBody>
      </p:sp>
      <p:grpSp>
        <p:nvGrpSpPr>
          <p:cNvPr id="2" name="Group 47"/>
          <p:cNvGrpSpPr/>
          <p:nvPr/>
        </p:nvGrpSpPr>
        <p:grpSpPr>
          <a:xfrm>
            <a:off x="304800" y="1987550"/>
            <a:ext cx="6553200" cy="2355850"/>
            <a:chOff x="304800" y="2133600"/>
            <a:chExt cx="6553200" cy="2355850"/>
          </a:xfrm>
        </p:grpSpPr>
        <p:sp>
          <p:nvSpPr>
            <p:cNvPr id="1027" name="AutoShape 3"/>
            <p:cNvSpPr>
              <a:spLocks noChangeArrowheads="1"/>
            </p:cNvSpPr>
            <p:nvPr/>
          </p:nvSpPr>
          <p:spPr bwMode="auto">
            <a:xfrm>
              <a:off x="5505450" y="3365500"/>
              <a:ext cx="200025" cy="123825"/>
            </a:xfrm>
            <a:prstGeom prst="leftArrow">
              <a:avLst>
                <a:gd name="adj1" fmla="val 50000"/>
                <a:gd name="adj2" fmla="val 40385"/>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a typeface="+mn-ea"/>
              </a:endParaRPr>
            </a:p>
          </p:txBody>
        </p:sp>
        <p:sp>
          <p:nvSpPr>
            <p:cNvPr id="1029" name="Text Box 5"/>
            <p:cNvSpPr txBox="1">
              <a:spLocks noChangeArrowheads="1"/>
            </p:cNvSpPr>
            <p:nvPr/>
          </p:nvSpPr>
          <p:spPr bwMode="auto">
            <a:xfrm>
              <a:off x="1200150" y="2133600"/>
              <a:ext cx="774700" cy="203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800" b="1">
                  <a:solidFill>
                    <a:prstClr val="black"/>
                  </a:solidFill>
                  <a:latin typeface="Calibri" pitchFamily="34" charset="0"/>
                  <a:ea typeface="+mn-ea"/>
                  <a:cs typeface="Arial" pitchFamily="34" charset="0"/>
                </a:rPr>
                <a:t>Snow Depth</a:t>
              </a:r>
              <a:endParaRPr lang="en-US" sz="2000">
                <a:solidFill>
                  <a:prstClr val="black"/>
                </a:solidFill>
                <a:latin typeface="Arial" pitchFamily="34" charset="0"/>
                <a:ea typeface="+mn-ea"/>
                <a:cs typeface="Arial" pitchFamily="34" charset="0"/>
              </a:endParaRPr>
            </a:p>
          </p:txBody>
        </p:sp>
        <p:sp>
          <p:nvSpPr>
            <p:cNvPr id="1030" name="Text Box 6"/>
            <p:cNvSpPr txBox="1">
              <a:spLocks noChangeArrowheads="1"/>
            </p:cNvSpPr>
            <p:nvPr/>
          </p:nvSpPr>
          <p:spPr bwMode="auto">
            <a:xfrm>
              <a:off x="1200150" y="2393950"/>
              <a:ext cx="781050" cy="1968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700" b="1" dirty="0">
                  <a:solidFill>
                    <a:prstClr val="black"/>
                  </a:solidFill>
                  <a:latin typeface="Calibri" pitchFamily="34" charset="0"/>
                  <a:ea typeface="+mn-ea"/>
                  <a:cs typeface="Arial" pitchFamily="34" charset="0"/>
                </a:rPr>
                <a:t>Snow Grain Size</a:t>
              </a:r>
              <a:endParaRPr lang="en-US" dirty="0">
                <a:solidFill>
                  <a:prstClr val="black"/>
                </a:solidFill>
                <a:latin typeface="Arial" pitchFamily="34" charset="0"/>
                <a:ea typeface="+mn-ea"/>
                <a:cs typeface="Arial" pitchFamily="34" charset="0"/>
              </a:endParaRPr>
            </a:p>
          </p:txBody>
        </p:sp>
        <p:sp>
          <p:nvSpPr>
            <p:cNvPr id="1031" name="Text Box 7"/>
            <p:cNvSpPr txBox="1">
              <a:spLocks noChangeArrowheads="1"/>
            </p:cNvSpPr>
            <p:nvPr/>
          </p:nvSpPr>
          <p:spPr bwMode="auto">
            <a:xfrm>
              <a:off x="1200150" y="2660650"/>
              <a:ext cx="774700" cy="203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800" b="1">
                  <a:solidFill>
                    <a:prstClr val="black"/>
                  </a:solidFill>
                  <a:latin typeface="Calibri" pitchFamily="34" charset="0"/>
                  <a:ea typeface="+mn-ea"/>
                  <a:cs typeface="Arial" pitchFamily="34" charset="0"/>
                </a:rPr>
                <a:t>Snow Density</a:t>
              </a:r>
              <a:endParaRPr lang="en-US" sz="2000">
                <a:solidFill>
                  <a:prstClr val="black"/>
                </a:solidFill>
                <a:latin typeface="Arial" pitchFamily="34" charset="0"/>
                <a:ea typeface="+mn-ea"/>
                <a:cs typeface="Arial" pitchFamily="34" charset="0"/>
              </a:endParaRPr>
            </a:p>
          </p:txBody>
        </p:sp>
        <p:sp>
          <p:nvSpPr>
            <p:cNvPr id="1032" name="Text Box 8"/>
            <p:cNvSpPr txBox="1">
              <a:spLocks noChangeArrowheads="1"/>
            </p:cNvSpPr>
            <p:nvPr/>
          </p:nvSpPr>
          <p:spPr bwMode="auto">
            <a:xfrm>
              <a:off x="1200150" y="2914650"/>
              <a:ext cx="774700" cy="203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800" b="1">
                  <a:solidFill>
                    <a:prstClr val="black"/>
                  </a:solidFill>
                  <a:latin typeface="Calibri" pitchFamily="34" charset="0"/>
                  <a:ea typeface="+mn-ea"/>
                  <a:cs typeface="Arial" pitchFamily="34" charset="0"/>
                </a:rPr>
                <a:t>Temperature</a:t>
              </a:r>
              <a:endParaRPr lang="en-US" sz="2000">
                <a:solidFill>
                  <a:prstClr val="black"/>
                </a:solidFill>
                <a:latin typeface="Arial" pitchFamily="34" charset="0"/>
                <a:ea typeface="+mn-ea"/>
                <a:cs typeface="Arial" pitchFamily="34" charset="0"/>
              </a:endParaRPr>
            </a:p>
          </p:txBody>
        </p:sp>
        <p:sp>
          <p:nvSpPr>
            <p:cNvPr id="1033" name="AutoShape 9"/>
            <p:cNvSpPr>
              <a:spLocks noChangeArrowheads="1"/>
            </p:cNvSpPr>
            <p:nvPr/>
          </p:nvSpPr>
          <p:spPr bwMode="auto">
            <a:xfrm>
              <a:off x="3048000" y="2565400"/>
              <a:ext cx="133350" cy="95250"/>
            </a:xfrm>
            <a:prstGeom prst="rightArrow">
              <a:avLst>
                <a:gd name="adj1" fmla="val 50000"/>
                <a:gd name="adj2" fmla="val 3500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a typeface="+mn-ea"/>
              </a:endParaRPr>
            </a:p>
          </p:txBody>
        </p:sp>
        <p:sp>
          <p:nvSpPr>
            <p:cNvPr id="1034" name="AutoShape 10"/>
            <p:cNvSpPr>
              <a:spLocks noChangeArrowheads="1"/>
            </p:cNvSpPr>
            <p:nvPr/>
          </p:nvSpPr>
          <p:spPr bwMode="auto">
            <a:xfrm>
              <a:off x="5810250" y="2482850"/>
              <a:ext cx="895350" cy="488950"/>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800" i="1" dirty="0">
                  <a:solidFill>
                    <a:prstClr val="black"/>
                  </a:solidFill>
                  <a:latin typeface="Calibri" pitchFamily="34" charset="0"/>
                  <a:ea typeface="+mn-ea"/>
                  <a:cs typeface="Arial" pitchFamily="34" charset="0"/>
                </a:rPr>
                <a:t>In Situ Data</a:t>
              </a:r>
              <a:endParaRPr lang="en-US" sz="2400" dirty="0">
                <a:solidFill>
                  <a:prstClr val="black"/>
                </a:solidFill>
                <a:latin typeface="Arial" pitchFamily="34" charset="0"/>
                <a:ea typeface="+mn-ea"/>
                <a:cs typeface="Arial" pitchFamily="34" charset="0"/>
              </a:endParaRPr>
            </a:p>
          </p:txBody>
        </p:sp>
        <p:cxnSp>
          <p:nvCxnSpPr>
            <p:cNvPr id="1035" name="AutoShape 11"/>
            <p:cNvCxnSpPr>
              <a:cxnSpLocks noChangeShapeType="1"/>
            </p:cNvCxnSpPr>
            <p:nvPr/>
          </p:nvCxnSpPr>
          <p:spPr bwMode="auto">
            <a:xfrm>
              <a:off x="6324600" y="2997200"/>
              <a:ext cx="0" cy="203200"/>
            </a:xfrm>
            <a:prstGeom prst="straightConnector1">
              <a:avLst/>
            </a:prstGeom>
            <a:noFill/>
            <a:ln w="9525">
              <a:solidFill>
                <a:srgbClr val="000000"/>
              </a:solidFill>
              <a:round/>
              <a:headEnd/>
              <a:tailEnd type="triangle" w="med" len="med"/>
            </a:ln>
          </p:spPr>
        </p:cxnSp>
        <p:sp>
          <p:nvSpPr>
            <p:cNvPr id="1036" name="Text Box 12"/>
            <p:cNvSpPr txBox="1">
              <a:spLocks noChangeArrowheads="1"/>
            </p:cNvSpPr>
            <p:nvPr/>
          </p:nvSpPr>
          <p:spPr bwMode="auto">
            <a:xfrm>
              <a:off x="304800" y="2457450"/>
              <a:ext cx="730250" cy="374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900" b="1" dirty="0">
                  <a:solidFill>
                    <a:prstClr val="black"/>
                  </a:solidFill>
                  <a:latin typeface="Calibri" pitchFamily="34" charset="0"/>
                  <a:ea typeface="+mn-ea"/>
                  <a:cs typeface="Arial" pitchFamily="34" charset="0"/>
                </a:rPr>
                <a:t>Snow-Pack</a:t>
              </a:r>
              <a:br>
                <a:rPr lang="en-US" sz="900" b="1" dirty="0">
                  <a:solidFill>
                    <a:prstClr val="black"/>
                  </a:solidFill>
                  <a:latin typeface="Calibri" pitchFamily="34" charset="0"/>
                  <a:ea typeface="+mn-ea"/>
                  <a:cs typeface="Arial" pitchFamily="34" charset="0"/>
                </a:rPr>
              </a:br>
              <a:r>
                <a:rPr lang="en-US" sz="900" b="1" dirty="0">
                  <a:solidFill>
                    <a:prstClr val="black"/>
                  </a:solidFill>
                  <a:latin typeface="Calibri" pitchFamily="34" charset="0"/>
                  <a:ea typeface="+mn-ea"/>
                  <a:cs typeface="Arial" pitchFamily="34" charset="0"/>
                </a:rPr>
                <a:t>Properties</a:t>
              </a:r>
              <a:endParaRPr lang="en-US" sz="2000" dirty="0">
                <a:solidFill>
                  <a:prstClr val="black"/>
                </a:solidFill>
                <a:latin typeface="Arial" pitchFamily="34" charset="0"/>
                <a:ea typeface="+mn-ea"/>
                <a:cs typeface="Arial" pitchFamily="34" charset="0"/>
              </a:endParaRPr>
            </a:p>
          </p:txBody>
        </p:sp>
        <p:cxnSp>
          <p:nvCxnSpPr>
            <p:cNvPr id="1037" name="AutoShape 13"/>
            <p:cNvCxnSpPr>
              <a:cxnSpLocks noChangeShapeType="1"/>
            </p:cNvCxnSpPr>
            <p:nvPr/>
          </p:nvCxnSpPr>
          <p:spPr bwMode="auto">
            <a:xfrm flipV="1">
              <a:off x="1035050" y="2228850"/>
              <a:ext cx="165100" cy="400050"/>
            </a:xfrm>
            <a:prstGeom prst="straightConnector1">
              <a:avLst/>
            </a:prstGeom>
            <a:noFill/>
            <a:ln w="9525">
              <a:solidFill>
                <a:srgbClr val="000000"/>
              </a:solidFill>
              <a:round/>
              <a:headEnd/>
              <a:tailEnd type="triangle" w="med" len="med"/>
            </a:ln>
          </p:spPr>
        </p:cxnSp>
        <p:cxnSp>
          <p:nvCxnSpPr>
            <p:cNvPr id="1038" name="AutoShape 14"/>
            <p:cNvCxnSpPr>
              <a:cxnSpLocks noChangeShapeType="1"/>
            </p:cNvCxnSpPr>
            <p:nvPr/>
          </p:nvCxnSpPr>
          <p:spPr bwMode="auto">
            <a:xfrm flipV="1">
              <a:off x="1035050" y="2457450"/>
              <a:ext cx="165100" cy="171450"/>
            </a:xfrm>
            <a:prstGeom prst="straightConnector1">
              <a:avLst/>
            </a:prstGeom>
            <a:noFill/>
            <a:ln w="9525">
              <a:solidFill>
                <a:srgbClr val="000000"/>
              </a:solidFill>
              <a:round/>
              <a:headEnd/>
              <a:tailEnd type="triangle" w="med" len="med"/>
            </a:ln>
          </p:spPr>
        </p:cxnSp>
        <p:cxnSp>
          <p:nvCxnSpPr>
            <p:cNvPr id="1039" name="AutoShape 15"/>
            <p:cNvCxnSpPr>
              <a:cxnSpLocks noChangeShapeType="1"/>
            </p:cNvCxnSpPr>
            <p:nvPr/>
          </p:nvCxnSpPr>
          <p:spPr bwMode="auto">
            <a:xfrm>
              <a:off x="1035050" y="2628900"/>
              <a:ext cx="165100" cy="114300"/>
            </a:xfrm>
            <a:prstGeom prst="straightConnector1">
              <a:avLst/>
            </a:prstGeom>
            <a:noFill/>
            <a:ln w="9525">
              <a:solidFill>
                <a:srgbClr val="000000"/>
              </a:solidFill>
              <a:round/>
              <a:headEnd/>
              <a:tailEnd type="triangle" w="med" len="med"/>
            </a:ln>
          </p:spPr>
        </p:cxnSp>
        <p:cxnSp>
          <p:nvCxnSpPr>
            <p:cNvPr id="1040" name="AutoShape 16"/>
            <p:cNvCxnSpPr>
              <a:cxnSpLocks noChangeShapeType="1"/>
            </p:cNvCxnSpPr>
            <p:nvPr/>
          </p:nvCxnSpPr>
          <p:spPr bwMode="auto">
            <a:xfrm>
              <a:off x="1035050" y="2628900"/>
              <a:ext cx="165100" cy="393700"/>
            </a:xfrm>
            <a:prstGeom prst="straightConnector1">
              <a:avLst/>
            </a:prstGeom>
            <a:noFill/>
            <a:ln w="9525">
              <a:solidFill>
                <a:srgbClr val="000000"/>
              </a:solidFill>
              <a:round/>
              <a:headEnd/>
              <a:tailEnd type="triangle" w="med" len="med"/>
            </a:ln>
          </p:spPr>
        </p:cxnSp>
        <p:sp>
          <p:nvSpPr>
            <p:cNvPr id="1041" name="AutoShape 17"/>
            <p:cNvSpPr>
              <a:spLocks noChangeArrowheads="1"/>
            </p:cNvSpPr>
            <p:nvPr/>
          </p:nvSpPr>
          <p:spPr bwMode="auto">
            <a:xfrm>
              <a:off x="2000250" y="2565400"/>
              <a:ext cx="133350" cy="95250"/>
            </a:xfrm>
            <a:prstGeom prst="rightArrow">
              <a:avLst>
                <a:gd name="adj1" fmla="val 50000"/>
                <a:gd name="adj2" fmla="val 3500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a typeface="+mn-ea"/>
              </a:endParaRPr>
            </a:p>
          </p:txBody>
        </p:sp>
        <p:sp>
          <p:nvSpPr>
            <p:cNvPr id="1042" name="Text Box 18"/>
            <p:cNvSpPr txBox="1">
              <a:spLocks noChangeArrowheads="1"/>
            </p:cNvSpPr>
            <p:nvPr/>
          </p:nvSpPr>
          <p:spPr bwMode="auto">
            <a:xfrm>
              <a:off x="2165350" y="2343150"/>
              <a:ext cx="882650" cy="549275"/>
            </a:xfrm>
            <a:prstGeom prst="rect">
              <a:avLst/>
            </a:prstGeom>
            <a:solidFill>
              <a:srgbClr val="FFFFFF"/>
            </a:solidFill>
            <a:ln w="12700">
              <a:solidFill>
                <a:srgbClr val="C0504D"/>
              </a:solidFill>
              <a:prstDash val="dash"/>
              <a:miter lim="800000"/>
              <a:headEnd/>
              <a:tailEnd/>
            </a:ln>
            <a:effectLst/>
          </p:spPr>
          <p:txBody>
            <a:bodyPr vert="horz" wrap="square" lIns="91440" tIns="45720" rIns="91440" bIns="45720" numCol="1" anchor="t" anchorCtr="0" compatLnSpc="1">
              <a:prstTxWarp prst="textNoShape">
                <a:avLst/>
              </a:prstTxWarp>
            </a:bodyPr>
            <a:lstStyle/>
            <a:p>
              <a:pPr algn="ctr">
                <a:spcAft>
                  <a:spcPts val="1000"/>
                </a:spcAft>
              </a:pPr>
              <a:r>
                <a:rPr lang="en-US" sz="900" b="1" dirty="0">
                  <a:solidFill>
                    <a:prstClr val="black"/>
                  </a:solidFill>
                  <a:latin typeface="Calibri" pitchFamily="34" charset="0"/>
                  <a:ea typeface="+mn-ea"/>
                  <a:cs typeface="Arial" pitchFamily="34" charset="0"/>
                </a:rPr>
                <a:t>HUT</a:t>
              </a:r>
              <a:r>
                <a:rPr lang="en-US" sz="800" b="1" dirty="0">
                  <a:solidFill>
                    <a:prstClr val="black"/>
                  </a:solidFill>
                  <a:latin typeface="Times New Roman" pitchFamily="18" charset="0"/>
                  <a:ea typeface="+mn-ea"/>
                  <a:cs typeface="Arial" pitchFamily="34" charset="0"/>
                </a:rPr>
                <a:t/>
              </a:r>
              <a:br>
                <a:rPr lang="en-US" sz="800" b="1" dirty="0">
                  <a:solidFill>
                    <a:prstClr val="black"/>
                  </a:solidFill>
                  <a:latin typeface="Times New Roman" pitchFamily="18" charset="0"/>
                  <a:ea typeface="+mn-ea"/>
                  <a:cs typeface="Arial" pitchFamily="34" charset="0"/>
                </a:rPr>
              </a:br>
              <a:r>
                <a:rPr lang="en-US" sz="900" b="1" dirty="0">
                  <a:solidFill>
                    <a:prstClr val="black"/>
                  </a:solidFill>
                  <a:latin typeface="Calibri" pitchFamily="34" charset="0"/>
                  <a:ea typeface="+mn-ea"/>
                  <a:cs typeface="Arial" pitchFamily="34" charset="0"/>
                </a:rPr>
                <a:t>(Emissivity Model</a:t>
              </a:r>
              <a:r>
                <a:rPr lang="en-US" sz="900" dirty="0">
                  <a:solidFill>
                    <a:prstClr val="black"/>
                  </a:solidFill>
                  <a:latin typeface="Calibri" pitchFamily="34" charset="0"/>
                  <a:ea typeface="+mn-ea"/>
                  <a:cs typeface="Arial" pitchFamily="34" charset="0"/>
                </a:rPr>
                <a:t>)</a:t>
              </a:r>
              <a:endParaRPr lang="en-US" sz="800" dirty="0">
                <a:solidFill>
                  <a:prstClr val="black"/>
                </a:solidFill>
                <a:latin typeface="Times New Roman" pitchFamily="18" charset="0"/>
                <a:ea typeface="+mn-ea"/>
                <a:cs typeface="Arial" pitchFamily="34" charset="0"/>
              </a:endParaRPr>
            </a:p>
            <a:p>
              <a:endParaRPr lang="en-US" sz="2000" dirty="0">
                <a:solidFill>
                  <a:prstClr val="black"/>
                </a:solidFill>
                <a:latin typeface="Arial" pitchFamily="34" charset="0"/>
                <a:ea typeface="+mn-ea"/>
                <a:cs typeface="Arial" pitchFamily="34" charset="0"/>
              </a:endParaRPr>
            </a:p>
          </p:txBody>
        </p:sp>
        <p:sp>
          <p:nvSpPr>
            <p:cNvPr id="1043" name="Rectangle 19"/>
            <p:cNvSpPr>
              <a:spLocks noChangeArrowheads="1"/>
            </p:cNvSpPr>
            <p:nvPr/>
          </p:nvSpPr>
          <p:spPr bwMode="auto">
            <a:xfrm>
              <a:off x="3206750" y="2457450"/>
              <a:ext cx="879475" cy="317500"/>
            </a:xfrm>
            <a:prstGeom prst="rect">
              <a:avLst/>
            </a:prstGeom>
            <a:solidFill>
              <a:srgbClr val="FFFFFF"/>
            </a:solidFill>
            <a:ln w="3175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algn="ctr">
                <a:spcAft>
                  <a:spcPts val="1000"/>
                </a:spcAft>
              </a:pPr>
              <a:r>
                <a:rPr lang="en-US" sz="1000" b="1" dirty="0">
                  <a:solidFill>
                    <a:prstClr val="black"/>
                  </a:solidFill>
                  <a:latin typeface="Calibri" pitchFamily="34" charset="0"/>
                  <a:ea typeface="+mn-ea"/>
                  <a:cs typeface="Arial" pitchFamily="34" charset="0"/>
                </a:rPr>
                <a:t>Emissivity</a:t>
              </a:r>
              <a:endParaRPr lang="en-US" dirty="0">
                <a:solidFill>
                  <a:prstClr val="black"/>
                </a:solidFill>
                <a:latin typeface="Arial" pitchFamily="34" charset="0"/>
                <a:ea typeface="+mn-ea"/>
                <a:cs typeface="Arial" pitchFamily="34" charset="0"/>
              </a:endParaRPr>
            </a:p>
          </p:txBody>
        </p:sp>
        <p:sp>
          <p:nvSpPr>
            <p:cNvPr id="1044" name="Rectangle 20"/>
            <p:cNvSpPr>
              <a:spLocks noChangeArrowheads="1"/>
            </p:cNvSpPr>
            <p:nvPr/>
          </p:nvSpPr>
          <p:spPr bwMode="auto">
            <a:xfrm>
              <a:off x="2867025" y="3238500"/>
              <a:ext cx="1562100" cy="431800"/>
            </a:xfrm>
            <a:prstGeom prst="rect">
              <a:avLst/>
            </a:prstGeom>
            <a:solidFill>
              <a:srgbClr val="FFFFFF"/>
            </a:solidFill>
            <a:ln w="31750">
              <a:solidFill>
                <a:srgbClr val="C0504D"/>
              </a:solidFill>
              <a:miter lim="800000"/>
              <a:headEnd/>
              <a:tailEnd/>
            </a:ln>
            <a:effectLst/>
          </p:spPr>
          <p:txBody>
            <a:bodyPr vert="horz" wrap="square" lIns="91440" tIns="45720" rIns="91440" bIns="45720" numCol="1" anchor="t" anchorCtr="0" compatLnSpc="1">
              <a:prstTxWarp prst="textNoShape">
                <a:avLst/>
              </a:prstTxWarp>
            </a:bodyPr>
            <a:lstStyle/>
            <a:p>
              <a:pPr algn="ctr">
                <a:spcAft>
                  <a:spcPts val="0"/>
                </a:spcAft>
              </a:pPr>
              <a:r>
                <a:rPr lang="en-US" sz="1000" b="1" dirty="0">
                  <a:solidFill>
                    <a:prstClr val="black"/>
                  </a:solidFill>
                  <a:latin typeface="Calibri" pitchFamily="34" charset="0"/>
                  <a:ea typeface="+mn-ea"/>
                  <a:cs typeface="Arial" pitchFamily="34" charset="0"/>
                </a:rPr>
                <a:t>Analysis Validation &amp; Improvement</a:t>
              </a:r>
              <a:endParaRPr lang="en-US" sz="2000" dirty="0">
                <a:solidFill>
                  <a:prstClr val="black"/>
                </a:solidFill>
                <a:latin typeface="Arial" pitchFamily="34" charset="0"/>
                <a:ea typeface="+mn-ea"/>
                <a:cs typeface="Arial" pitchFamily="34" charset="0"/>
              </a:endParaRPr>
            </a:p>
          </p:txBody>
        </p:sp>
        <p:cxnSp>
          <p:nvCxnSpPr>
            <p:cNvPr id="1045" name="AutoShape 21"/>
            <p:cNvCxnSpPr>
              <a:cxnSpLocks noChangeShapeType="1"/>
            </p:cNvCxnSpPr>
            <p:nvPr/>
          </p:nvCxnSpPr>
          <p:spPr bwMode="auto">
            <a:xfrm>
              <a:off x="3619500" y="2832100"/>
              <a:ext cx="0" cy="352425"/>
            </a:xfrm>
            <a:prstGeom prst="straightConnector1">
              <a:avLst/>
            </a:prstGeom>
            <a:noFill/>
            <a:ln w="9525">
              <a:solidFill>
                <a:srgbClr val="000000"/>
              </a:solidFill>
              <a:round/>
              <a:headEnd/>
              <a:tailEnd type="triangle" w="med" len="med"/>
            </a:ln>
          </p:spPr>
        </p:cxnSp>
        <p:sp>
          <p:nvSpPr>
            <p:cNvPr id="1046" name="AutoShape 22"/>
            <p:cNvSpPr>
              <a:spLocks noChangeArrowheads="1"/>
            </p:cNvSpPr>
            <p:nvPr/>
          </p:nvSpPr>
          <p:spPr bwMode="auto">
            <a:xfrm>
              <a:off x="1981200" y="4203700"/>
              <a:ext cx="133350" cy="95250"/>
            </a:xfrm>
            <a:prstGeom prst="rightArrow">
              <a:avLst>
                <a:gd name="adj1" fmla="val 50000"/>
                <a:gd name="adj2" fmla="val 3500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a typeface="+mn-ea"/>
              </a:endParaRPr>
            </a:p>
          </p:txBody>
        </p:sp>
        <p:sp>
          <p:nvSpPr>
            <p:cNvPr id="1047" name="AutoShape 23"/>
            <p:cNvSpPr>
              <a:spLocks noChangeArrowheads="1"/>
            </p:cNvSpPr>
            <p:nvPr/>
          </p:nvSpPr>
          <p:spPr bwMode="auto">
            <a:xfrm>
              <a:off x="3048000" y="4194175"/>
              <a:ext cx="133350" cy="95250"/>
            </a:xfrm>
            <a:prstGeom prst="rightArrow">
              <a:avLst>
                <a:gd name="adj1" fmla="val 50000"/>
                <a:gd name="adj2" fmla="val 3500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ea typeface="+mn-ea"/>
              </a:endParaRPr>
            </a:p>
          </p:txBody>
        </p:sp>
        <p:sp>
          <p:nvSpPr>
            <p:cNvPr id="1048" name="Text Box 24"/>
            <p:cNvSpPr txBox="1">
              <a:spLocks noChangeArrowheads="1"/>
            </p:cNvSpPr>
            <p:nvPr/>
          </p:nvSpPr>
          <p:spPr bwMode="auto">
            <a:xfrm>
              <a:off x="304800" y="4038600"/>
              <a:ext cx="730250" cy="374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900" b="1" dirty="0">
                  <a:solidFill>
                    <a:prstClr val="black"/>
                  </a:solidFill>
                  <a:latin typeface="Calibri" pitchFamily="34" charset="0"/>
                  <a:ea typeface="+mn-ea"/>
                  <a:cs typeface="Arial" pitchFamily="34" charset="0"/>
                </a:rPr>
                <a:t>Snow-Pack</a:t>
              </a:r>
              <a:br>
                <a:rPr lang="en-US" sz="900" b="1" dirty="0">
                  <a:solidFill>
                    <a:prstClr val="black"/>
                  </a:solidFill>
                  <a:latin typeface="Calibri" pitchFamily="34" charset="0"/>
                  <a:ea typeface="+mn-ea"/>
                  <a:cs typeface="Arial" pitchFamily="34" charset="0"/>
                </a:rPr>
              </a:br>
              <a:r>
                <a:rPr lang="en-US" sz="900" b="1" dirty="0">
                  <a:solidFill>
                    <a:prstClr val="black"/>
                  </a:solidFill>
                  <a:latin typeface="Calibri" pitchFamily="34" charset="0"/>
                  <a:ea typeface="+mn-ea"/>
                  <a:cs typeface="Arial" pitchFamily="34" charset="0"/>
                </a:rPr>
                <a:t>Properties</a:t>
              </a:r>
              <a:endParaRPr lang="en-US" sz="2000" dirty="0">
                <a:solidFill>
                  <a:prstClr val="black"/>
                </a:solidFill>
                <a:latin typeface="Arial" pitchFamily="34" charset="0"/>
                <a:ea typeface="+mn-ea"/>
                <a:cs typeface="Arial" pitchFamily="34" charset="0"/>
              </a:endParaRPr>
            </a:p>
          </p:txBody>
        </p:sp>
        <p:sp>
          <p:nvSpPr>
            <p:cNvPr id="1049" name="Text Box 25"/>
            <p:cNvSpPr txBox="1">
              <a:spLocks noChangeArrowheads="1"/>
            </p:cNvSpPr>
            <p:nvPr/>
          </p:nvSpPr>
          <p:spPr bwMode="auto">
            <a:xfrm>
              <a:off x="1209675" y="4000500"/>
              <a:ext cx="774700" cy="203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800" b="1">
                  <a:solidFill>
                    <a:prstClr val="black"/>
                  </a:solidFill>
                  <a:latin typeface="Calibri" pitchFamily="34" charset="0"/>
                  <a:ea typeface="+mn-ea"/>
                  <a:cs typeface="Arial" pitchFamily="34" charset="0"/>
                </a:rPr>
                <a:t>Snow Depth</a:t>
              </a:r>
              <a:endParaRPr lang="en-US" sz="2000">
                <a:solidFill>
                  <a:prstClr val="black"/>
                </a:solidFill>
                <a:latin typeface="Arial" pitchFamily="34" charset="0"/>
                <a:ea typeface="+mn-ea"/>
                <a:cs typeface="Arial" pitchFamily="34" charset="0"/>
              </a:endParaRPr>
            </a:p>
          </p:txBody>
        </p:sp>
        <p:sp>
          <p:nvSpPr>
            <p:cNvPr id="1050" name="Text Box 26"/>
            <p:cNvSpPr txBox="1">
              <a:spLocks noChangeArrowheads="1"/>
            </p:cNvSpPr>
            <p:nvPr/>
          </p:nvSpPr>
          <p:spPr bwMode="auto">
            <a:xfrm>
              <a:off x="1200150" y="4286250"/>
              <a:ext cx="774700" cy="203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800" b="1">
                  <a:solidFill>
                    <a:prstClr val="black"/>
                  </a:solidFill>
                  <a:latin typeface="Calibri" pitchFamily="34" charset="0"/>
                  <a:ea typeface="+mn-ea"/>
                  <a:cs typeface="Arial" pitchFamily="34" charset="0"/>
                </a:rPr>
                <a:t>Temperature</a:t>
              </a:r>
              <a:endParaRPr lang="en-US" sz="2000">
                <a:solidFill>
                  <a:prstClr val="black"/>
                </a:solidFill>
                <a:latin typeface="Arial" pitchFamily="34" charset="0"/>
                <a:ea typeface="+mn-ea"/>
                <a:cs typeface="Arial" pitchFamily="34" charset="0"/>
              </a:endParaRPr>
            </a:p>
          </p:txBody>
        </p:sp>
        <p:cxnSp>
          <p:nvCxnSpPr>
            <p:cNvPr id="1051" name="AutoShape 27"/>
            <p:cNvCxnSpPr>
              <a:cxnSpLocks noChangeShapeType="1"/>
            </p:cNvCxnSpPr>
            <p:nvPr/>
          </p:nvCxnSpPr>
          <p:spPr bwMode="auto">
            <a:xfrm flipV="1">
              <a:off x="1035050" y="4098925"/>
              <a:ext cx="174625" cy="104775"/>
            </a:xfrm>
            <a:prstGeom prst="straightConnector1">
              <a:avLst/>
            </a:prstGeom>
            <a:noFill/>
            <a:ln w="9525">
              <a:solidFill>
                <a:srgbClr val="000000"/>
              </a:solidFill>
              <a:round/>
              <a:headEnd/>
              <a:tailEnd type="triangle" w="med" len="med"/>
            </a:ln>
          </p:spPr>
        </p:cxnSp>
        <p:cxnSp>
          <p:nvCxnSpPr>
            <p:cNvPr id="1052" name="AutoShape 28"/>
            <p:cNvCxnSpPr>
              <a:cxnSpLocks noChangeShapeType="1"/>
            </p:cNvCxnSpPr>
            <p:nvPr/>
          </p:nvCxnSpPr>
          <p:spPr bwMode="auto">
            <a:xfrm>
              <a:off x="1035050" y="4203700"/>
              <a:ext cx="165100" cy="209550"/>
            </a:xfrm>
            <a:prstGeom prst="straightConnector1">
              <a:avLst/>
            </a:prstGeom>
            <a:noFill/>
            <a:ln w="9525">
              <a:solidFill>
                <a:srgbClr val="000000"/>
              </a:solidFill>
              <a:round/>
              <a:headEnd/>
              <a:tailEnd type="triangle" w="med" len="med"/>
            </a:ln>
          </p:spPr>
        </p:cxnSp>
        <p:sp>
          <p:nvSpPr>
            <p:cNvPr id="1053" name="Text Box 29"/>
            <p:cNvSpPr txBox="1">
              <a:spLocks noChangeArrowheads="1"/>
            </p:cNvSpPr>
            <p:nvPr/>
          </p:nvSpPr>
          <p:spPr bwMode="auto">
            <a:xfrm>
              <a:off x="2133600" y="4086225"/>
              <a:ext cx="917575" cy="352425"/>
            </a:xfrm>
            <a:prstGeom prst="rect">
              <a:avLst/>
            </a:prstGeom>
            <a:solidFill>
              <a:srgbClr val="FFFFFF"/>
            </a:solidFill>
            <a:ln w="12700">
              <a:solidFill>
                <a:srgbClr val="C0504D"/>
              </a:solidFill>
              <a:prstDash val="dash"/>
              <a:miter lim="800000"/>
              <a:headEnd/>
              <a:tailEnd/>
            </a:ln>
            <a:effectLst/>
          </p:spPr>
          <p:txBody>
            <a:bodyPr vert="horz" wrap="square" lIns="91440" tIns="45720" rIns="91440" bIns="45720" numCol="1" anchor="t" anchorCtr="0" compatLnSpc="1">
              <a:prstTxWarp prst="textNoShape">
                <a:avLst/>
              </a:prstTxWarp>
            </a:bodyPr>
            <a:lstStyle/>
            <a:p>
              <a:pPr algn="ctr">
                <a:spcAft>
                  <a:spcPts val="1000"/>
                </a:spcAft>
              </a:pPr>
              <a:r>
                <a:rPr lang="en-US" sz="900" b="1" dirty="0">
                  <a:solidFill>
                    <a:prstClr val="black"/>
                  </a:solidFill>
                  <a:latin typeface="Calibri" pitchFamily="34" charset="0"/>
                  <a:ea typeface="+mn-ea"/>
                  <a:cs typeface="Arial" pitchFamily="34" charset="0"/>
                </a:rPr>
                <a:t>CRTM </a:t>
              </a:r>
              <a:br>
                <a:rPr lang="en-US" sz="900" b="1" dirty="0">
                  <a:solidFill>
                    <a:prstClr val="black"/>
                  </a:solidFill>
                  <a:latin typeface="Calibri" pitchFamily="34" charset="0"/>
                  <a:ea typeface="+mn-ea"/>
                  <a:cs typeface="Arial" pitchFamily="34" charset="0"/>
                </a:rPr>
              </a:br>
              <a:r>
                <a:rPr lang="en-US" sz="800" b="1" dirty="0">
                  <a:solidFill>
                    <a:prstClr val="black"/>
                  </a:solidFill>
                  <a:latin typeface="Calibri" pitchFamily="34" charset="0"/>
                  <a:ea typeface="+mn-ea"/>
                  <a:cs typeface="Arial" pitchFamily="34" charset="0"/>
                </a:rPr>
                <a:t>(</a:t>
              </a:r>
              <a:r>
                <a:rPr lang="en-US" sz="900" b="1" dirty="0">
                  <a:solidFill>
                    <a:prstClr val="black"/>
                  </a:solidFill>
                  <a:latin typeface="Calibri" pitchFamily="34" charset="0"/>
                  <a:ea typeface="+mn-ea"/>
                  <a:cs typeface="Arial" pitchFamily="34" charset="0"/>
                </a:rPr>
                <a:t>Snow Module)</a:t>
              </a:r>
              <a:endParaRPr lang="en-US" sz="2000" dirty="0">
                <a:solidFill>
                  <a:prstClr val="black"/>
                </a:solidFill>
                <a:latin typeface="Arial" pitchFamily="34" charset="0"/>
                <a:ea typeface="+mn-ea"/>
                <a:cs typeface="Arial" pitchFamily="34" charset="0"/>
              </a:endParaRPr>
            </a:p>
          </p:txBody>
        </p:sp>
        <p:cxnSp>
          <p:nvCxnSpPr>
            <p:cNvPr id="1054" name="AutoShape 30"/>
            <p:cNvCxnSpPr>
              <a:cxnSpLocks noChangeShapeType="1"/>
            </p:cNvCxnSpPr>
            <p:nvPr/>
          </p:nvCxnSpPr>
          <p:spPr bwMode="auto">
            <a:xfrm flipV="1">
              <a:off x="3619500" y="3689350"/>
              <a:ext cx="0" cy="368300"/>
            </a:xfrm>
            <a:prstGeom prst="straightConnector1">
              <a:avLst/>
            </a:prstGeom>
            <a:noFill/>
            <a:ln w="9525">
              <a:solidFill>
                <a:srgbClr val="000000"/>
              </a:solidFill>
              <a:round/>
              <a:headEnd/>
              <a:tailEnd type="triangle" w="med" len="med"/>
            </a:ln>
          </p:spPr>
        </p:cxnSp>
        <p:sp>
          <p:nvSpPr>
            <p:cNvPr id="1055" name="Rectangle 31"/>
            <p:cNvSpPr>
              <a:spLocks noChangeArrowheads="1"/>
            </p:cNvSpPr>
            <p:nvPr/>
          </p:nvSpPr>
          <p:spPr bwMode="auto">
            <a:xfrm>
              <a:off x="5724525" y="3181350"/>
              <a:ext cx="1133475" cy="488950"/>
            </a:xfrm>
            <a:prstGeom prst="rect">
              <a:avLst/>
            </a:prstGeom>
            <a:solidFill>
              <a:srgbClr val="FFFFFF"/>
            </a:solidFill>
            <a:ln w="12700">
              <a:solidFill>
                <a:srgbClr val="4F81BD"/>
              </a:solidFill>
              <a:prstDash val="dash"/>
              <a:miter lim="800000"/>
              <a:headEnd/>
              <a:tailEnd/>
            </a:ln>
            <a:effectLst/>
          </p:spPr>
          <p:txBody>
            <a:bodyPr vert="horz" wrap="square" lIns="91440" tIns="45720" rIns="91440" bIns="45720" numCol="1" anchor="t" anchorCtr="0" compatLnSpc="1">
              <a:prstTxWarp prst="textNoShape">
                <a:avLst/>
              </a:prstTxWarp>
            </a:bodyPr>
            <a:lstStyle/>
            <a:p>
              <a:pPr algn="ctr">
                <a:spcAft>
                  <a:spcPts val="1000"/>
                </a:spcAft>
              </a:pPr>
              <a:r>
                <a:rPr lang="en-US" sz="900" dirty="0">
                  <a:solidFill>
                    <a:prstClr val="black"/>
                  </a:solidFill>
                  <a:latin typeface="Calibri" pitchFamily="34" charset="0"/>
                  <a:ea typeface="+mn-ea"/>
                  <a:cs typeface="Arial" pitchFamily="34" charset="0"/>
                </a:rPr>
                <a:t>NOAA CREST</a:t>
              </a:r>
              <a:br>
                <a:rPr lang="en-US" sz="900" dirty="0">
                  <a:solidFill>
                    <a:prstClr val="black"/>
                  </a:solidFill>
                  <a:latin typeface="Calibri" pitchFamily="34" charset="0"/>
                  <a:ea typeface="+mn-ea"/>
                  <a:cs typeface="Arial" pitchFamily="34" charset="0"/>
                </a:rPr>
              </a:br>
              <a:r>
                <a:rPr lang="en-US" sz="900" dirty="0">
                  <a:solidFill>
                    <a:prstClr val="black"/>
                  </a:solidFill>
                  <a:latin typeface="Calibri" pitchFamily="34" charset="0"/>
                  <a:ea typeface="+mn-ea"/>
                  <a:cs typeface="Arial" pitchFamily="34" charset="0"/>
                </a:rPr>
                <a:t>Multi-Frequency</a:t>
              </a:r>
              <a:br>
                <a:rPr lang="en-US" sz="900" dirty="0">
                  <a:solidFill>
                    <a:prstClr val="black"/>
                  </a:solidFill>
                  <a:latin typeface="Calibri" pitchFamily="34" charset="0"/>
                  <a:ea typeface="+mn-ea"/>
                  <a:cs typeface="Arial" pitchFamily="34" charset="0"/>
                </a:rPr>
              </a:br>
              <a:r>
                <a:rPr lang="en-US" sz="900" dirty="0">
                  <a:solidFill>
                    <a:prstClr val="black"/>
                  </a:solidFill>
                  <a:latin typeface="Calibri" pitchFamily="34" charset="0"/>
                  <a:ea typeface="+mn-ea"/>
                  <a:cs typeface="Arial" pitchFamily="34" charset="0"/>
                </a:rPr>
                <a:t>Radiometer</a:t>
              </a:r>
              <a:endParaRPr lang="en-US" sz="2000" dirty="0">
                <a:solidFill>
                  <a:prstClr val="black"/>
                </a:solidFill>
                <a:latin typeface="Arial" pitchFamily="34" charset="0"/>
                <a:ea typeface="+mn-ea"/>
                <a:cs typeface="Arial" pitchFamily="34" charset="0"/>
              </a:endParaRPr>
            </a:p>
          </p:txBody>
        </p:sp>
        <p:sp>
          <p:nvSpPr>
            <p:cNvPr id="1056" name="Rectangle 32"/>
            <p:cNvSpPr>
              <a:spLocks noChangeArrowheads="1"/>
            </p:cNvSpPr>
            <p:nvPr/>
          </p:nvSpPr>
          <p:spPr bwMode="auto">
            <a:xfrm>
              <a:off x="4667250" y="3241675"/>
              <a:ext cx="819150" cy="4191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en-US" sz="900" dirty="0">
                  <a:solidFill>
                    <a:prstClr val="black"/>
                  </a:solidFill>
                  <a:latin typeface="Calibri" pitchFamily="34" charset="0"/>
                  <a:ea typeface="+mn-ea"/>
                  <a:cs typeface="Arial" pitchFamily="34" charset="0"/>
                </a:rPr>
                <a:t>Brightness</a:t>
              </a:r>
              <a:br>
                <a:rPr lang="en-US" sz="900" dirty="0">
                  <a:solidFill>
                    <a:prstClr val="black"/>
                  </a:solidFill>
                  <a:latin typeface="Calibri" pitchFamily="34" charset="0"/>
                  <a:ea typeface="+mn-ea"/>
                  <a:cs typeface="Arial" pitchFamily="34" charset="0"/>
                </a:rPr>
              </a:br>
              <a:r>
                <a:rPr lang="en-US" sz="900" dirty="0">
                  <a:solidFill>
                    <a:prstClr val="black"/>
                  </a:solidFill>
                  <a:latin typeface="Calibri" pitchFamily="34" charset="0"/>
                  <a:ea typeface="+mn-ea"/>
                  <a:cs typeface="Arial" pitchFamily="34" charset="0"/>
                </a:rPr>
                <a:t>Temperature</a:t>
              </a:r>
              <a:endParaRPr lang="en-US" sz="2000" dirty="0">
                <a:solidFill>
                  <a:prstClr val="black"/>
                </a:solidFill>
                <a:latin typeface="Arial" pitchFamily="34" charset="0"/>
                <a:ea typeface="+mn-ea"/>
                <a:cs typeface="Arial" pitchFamily="34" charset="0"/>
              </a:endParaRPr>
            </a:p>
          </p:txBody>
        </p:sp>
        <p:cxnSp>
          <p:nvCxnSpPr>
            <p:cNvPr id="1057" name="AutoShape 33"/>
            <p:cNvCxnSpPr>
              <a:cxnSpLocks noChangeShapeType="1"/>
            </p:cNvCxnSpPr>
            <p:nvPr/>
          </p:nvCxnSpPr>
          <p:spPr bwMode="auto">
            <a:xfrm flipH="1">
              <a:off x="4429125" y="3432175"/>
              <a:ext cx="238125" cy="0"/>
            </a:xfrm>
            <a:prstGeom prst="straightConnector1">
              <a:avLst/>
            </a:prstGeom>
            <a:noFill/>
            <a:ln w="9525">
              <a:solidFill>
                <a:srgbClr val="000000"/>
              </a:solidFill>
              <a:round/>
              <a:headEnd/>
              <a:tailEnd type="triangle" w="med" len="med"/>
            </a:ln>
          </p:spPr>
        </p:cxnSp>
        <p:sp>
          <p:nvSpPr>
            <p:cNvPr id="1058" name="Rectangle 34"/>
            <p:cNvSpPr>
              <a:spLocks noChangeArrowheads="1"/>
            </p:cNvSpPr>
            <p:nvPr/>
          </p:nvSpPr>
          <p:spPr bwMode="auto">
            <a:xfrm>
              <a:off x="3208655" y="4102100"/>
              <a:ext cx="879475" cy="317500"/>
            </a:xfrm>
            <a:prstGeom prst="rect">
              <a:avLst/>
            </a:prstGeom>
            <a:solidFill>
              <a:srgbClr val="FFFFFF"/>
            </a:solidFill>
            <a:ln w="31750">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algn="ctr">
                <a:spcAft>
                  <a:spcPts val="1000"/>
                </a:spcAft>
              </a:pPr>
              <a:r>
                <a:rPr lang="en-US" sz="1050" b="1" dirty="0">
                  <a:solidFill>
                    <a:prstClr val="black"/>
                  </a:solidFill>
                  <a:latin typeface="Calibri" pitchFamily="34" charset="0"/>
                  <a:ea typeface="+mn-ea"/>
                  <a:cs typeface="Arial" pitchFamily="34" charset="0"/>
                </a:rPr>
                <a:t>Emissivity</a:t>
              </a:r>
              <a:endParaRPr lang="en-US" sz="2000" dirty="0">
                <a:solidFill>
                  <a:prstClr val="black"/>
                </a:solidFill>
                <a:latin typeface="Arial" pitchFamily="34" charset="0"/>
                <a:ea typeface="+mn-ea"/>
                <a:cs typeface="Arial" pitchFamily="34" charset="0"/>
              </a:endParaRPr>
            </a:p>
          </p:txBody>
        </p:sp>
      </p:grpSp>
      <p:pic>
        <p:nvPicPr>
          <p:cNvPr id="42" name="Picture 4" descr="H:\J\sample Poster\DSC_0555.JPG"/>
          <p:cNvPicPr>
            <a:picLocks noChangeAspect="1" noChangeArrowheads="1"/>
          </p:cNvPicPr>
          <p:nvPr/>
        </p:nvPicPr>
        <p:blipFill>
          <a:blip r:embed="rId5" cstate="print"/>
          <a:srcRect/>
          <a:stretch>
            <a:fillRect/>
          </a:stretch>
        </p:blipFill>
        <p:spPr bwMode="auto">
          <a:xfrm>
            <a:off x="7110434" y="3183827"/>
            <a:ext cx="1881166" cy="1159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6" name="Straight Connector 45"/>
          <p:cNvCxnSpPr/>
          <p:nvPr/>
        </p:nvCxnSpPr>
        <p:spPr>
          <a:xfrm>
            <a:off x="0" y="1676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239000" y="4343400"/>
            <a:ext cx="1676400" cy="461665"/>
          </a:xfrm>
          <a:prstGeom prst="rect">
            <a:avLst/>
          </a:prstGeom>
          <a:noFill/>
        </p:spPr>
        <p:txBody>
          <a:bodyPr wrap="square" rtlCol="0">
            <a:spAutoFit/>
          </a:bodyPr>
          <a:lstStyle/>
          <a:p>
            <a:pPr algn="ctr" fontAlgn="auto">
              <a:spcBef>
                <a:spcPts val="0"/>
              </a:spcBef>
              <a:spcAft>
                <a:spcPts val="0"/>
              </a:spcAft>
            </a:pPr>
            <a:r>
              <a:rPr lang="en-US" sz="1200" b="1" dirty="0">
                <a:solidFill>
                  <a:prstClr val="black"/>
                </a:solidFill>
                <a:latin typeface="Calibri"/>
                <a:ea typeface="+mn-ea"/>
              </a:rPr>
              <a:t>Radiometer Site </a:t>
            </a:r>
          </a:p>
          <a:p>
            <a:pPr algn="ctr" fontAlgn="auto">
              <a:spcBef>
                <a:spcPts val="0"/>
              </a:spcBef>
              <a:spcAft>
                <a:spcPts val="0"/>
              </a:spcAft>
            </a:pPr>
            <a:r>
              <a:rPr lang="en-US" sz="1200" b="1" dirty="0">
                <a:solidFill>
                  <a:prstClr val="black"/>
                </a:solidFill>
                <a:latin typeface="Calibri"/>
                <a:ea typeface="+mn-ea"/>
              </a:rPr>
              <a:t>Caribou, ME</a:t>
            </a:r>
            <a:endParaRPr lang="en-US" sz="1200" b="1" dirty="0">
              <a:solidFill>
                <a:prstClr val="black"/>
              </a:solidFill>
              <a:latin typeface="Calibri"/>
              <a:ea typeface="+mn-ea"/>
            </a:endParaRPr>
          </a:p>
        </p:txBody>
      </p:sp>
      <p:sp>
        <p:nvSpPr>
          <p:cNvPr id="50" name="TextBox 49"/>
          <p:cNvSpPr txBox="1"/>
          <p:nvPr/>
        </p:nvSpPr>
        <p:spPr>
          <a:xfrm>
            <a:off x="228600" y="4875074"/>
            <a:ext cx="8763000" cy="1754326"/>
          </a:xfrm>
          <a:prstGeom prst="rect">
            <a:avLst/>
          </a:prstGeom>
          <a:noFill/>
        </p:spPr>
        <p:txBody>
          <a:bodyPr wrap="square" rtlCol="0">
            <a:spAutoFit/>
          </a:bodyPr>
          <a:lstStyle/>
          <a:p>
            <a:pPr marL="342900" indent="-342900" algn="just" fontAlgn="auto">
              <a:spcBef>
                <a:spcPts val="0"/>
              </a:spcBef>
              <a:spcAft>
                <a:spcPts val="600"/>
              </a:spcAft>
              <a:buFont typeface="Arial" pitchFamily="34" charset="0"/>
              <a:buChar char="•"/>
            </a:pPr>
            <a:r>
              <a:rPr lang="en-US" sz="1400" dirty="0">
                <a:solidFill>
                  <a:prstClr val="black"/>
                </a:solidFill>
                <a:latin typeface="Calibri"/>
                <a:ea typeface="+mn-ea"/>
              </a:rPr>
              <a:t>Validation of satellite microwave remote sensing data using the NOAA-CREST Multi </a:t>
            </a:r>
            <a:r>
              <a:rPr lang="en-US" sz="1400" dirty="0">
                <a:solidFill>
                  <a:prstClr val="black"/>
                </a:solidFill>
                <a:latin typeface="Calibri"/>
                <a:ea typeface="+mn-ea"/>
              </a:rPr>
              <a:t>Frequency Microwave Radiometer for </a:t>
            </a:r>
            <a:r>
              <a:rPr lang="en-US" sz="1400" dirty="0">
                <a:solidFill>
                  <a:prstClr val="black"/>
                </a:solidFill>
                <a:latin typeface="Calibri"/>
                <a:ea typeface="+mn-ea"/>
              </a:rPr>
              <a:t>Snowpack  properties.</a:t>
            </a:r>
          </a:p>
          <a:p>
            <a:pPr marL="342900" indent="-342900" algn="just" fontAlgn="auto">
              <a:spcBef>
                <a:spcPts val="0"/>
              </a:spcBef>
              <a:spcAft>
                <a:spcPts val="600"/>
              </a:spcAft>
              <a:buFont typeface="Arial" pitchFamily="34" charset="0"/>
              <a:buChar char="•"/>
            </a:pPr>
            <a:r>
              <a:rPr lang="en-US" sz="1400" dirty="0">
                <a:solidFill>
                  <a:prstClr val="black"/>
                </a:solidFill>
                <a:latin typeface="Calibri"/>
                <a:ea typeface="+mn-ea"/>
              </a:rPr>
              <a:t>Temporal analysis of in-situ snow-covered microwave </a:t>
            </a:r>
            <a:r>
              <a:rPr lang="en-US" sz="1400" dirty="0">
                <a:solidFill>
                  <a:prstClr val="black"/>
                </a:solidFill>
                <a:latin typeface="Calibri"/>
                <a:ea typeface="+mn-ea"/>
              </a:rPr>
              <a:t>brightness temperature </a:t>
            </a:r>
            <a:r>
              <a:rPr lang="en-US" sz="1400" dirty="0">
                <a:solidFill>
                  <a:prstClr val="black"/>
                </a:solidFill>
                <a:latin typeface="Calibri"/>
                <a:ea typeface="+mn-ea"/>
              </a:rPr>
              <a:t>to improve  </a:t>
            </a:r>
            <a:r>
              <a:rPr lang="en-US" sz="1400" dirty="0">
                <a:solidFill>
                  <a:prstClr val="black"/>
                </a:solidFill>
                <a:latin typeface="Calibri"/>
                <a:ea typeface="+mn-ea"/>
              </a:rPr>
              <a:t>previously developed algorithm for snow cover and snow emission </a:t>
            </a:r>
            <a:r>
              <a:rPr lang="en-US" sz="1400" dirty="0">
                <a:solidFill>
                  <a:prstClr val="black"/>
                </a:solidFill>
                <a:latin typeface="Calibri"/>
                <a:ea typeface="+mn-ea"/>
              </a:rPr>
              <a:t>models for early and mid-winter, spring (melt-freeze period) and melting period.</a:t>
            </a:r>
          </a:p>
          <a:p>
            <a:pPr marL="342900" indent="-342900" algn="just" fontAlgn="auto">
              <a:spcBef>
                <a:spcPts val="0"/>
              </a:spcBef>
              <a:spcAft>
                <a:spcPts val="600"/>
              </a:spcAft>
              <a:buFont typeface="Arial" pitchFamily="34" charset="0"/>
              <a:buChar char="•"/>
            </a:pPr>
            <a:r>
              <a:rPr lang="en-US" sz="1400" dirty="0">
                <a:solidFill>
                  <a:prstClr val="black"/>
                </a:solidFill>
                <a:latin typeface="Calibri"/>
                <a:ea typeface="+mn-ea"/>
              </a:rPr>
              <a:t>Sensitivity Analysis of HUT snow model (Helsinki University of Technology) and CRTM (Community </a:t>
            </a:r>
            <a:r>
              <a:rPr lang="en-US" sz="1400" dirty="0" err="1">
                <a:solidFill>
                  <a:prstClr val="black"/>
                </a:solidFill>
                <a:latin typeface="Calibri"/>
                <a:ea typeface="+mn-ea"/>
              </a:rPr>
              <a:t>Radiative</a:t>
            </a:r>
            <a:r>
              <a:rPr lang="en-US" sz="1400" dirty="0">
                <a:solidFill>
                  <a:prstClr val="black"/>
                </a:solidFill>
                <a:latin typeface="Calibri"/>
                <a:ea typeface="+mn-ea"/>
              </a:rPr>
              <a:t> Transfer Model) Snow module for snow pack parameters.</a:t>
            </a:r>
            <a:endParaRPr lang="en-US" dirty="0">
              <a:solidFill>
                <a:prstClr val="black"/>
              </a:solidFill>
              <a:latin typeface="Calibri"/>
              <a:ea typeface="+mn-ea"/>
            </a:endParaRPr>
          </a:p>
        </p:txBody>
      </p:sp>
      <p:pic>
        <p:nvPicPr>
          <p:cNvPr id="51" name="Picture 2" descr="H:\J\sample Poster\DSC_0426.JPG"/>
          <p:cNvPicPr>
            <a:picLocks noGrp="1" noChangeAspect="1" noChangeArrowheads="1"/>
          </p:cNvPicPr>
          <p:nvPr>
            <p:ph idx="1"/>
          </p:nvPr>
        </p:nvPicPr>
        <p:blipFill>
          <a:blip r:embed="rId6" cstate="print"/>
          <a:srcRect/>
          <a:stretch>
            <a:fillRect/>
          </a:stretch>
        </p:blipFill>
        <p:spPr bwMode="auto">
          <a:xfrm>
            <a:off x="7110434" y="1918747"/>
            <a:ext cx="1881165" cy="1205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7"/>
          <p:cNvSpPr txBox="1">
            <a:spLocks noChangeArrowheads="1"/>
          </p:cNvSpPr>
          <p:nvPr/>
        </p:nvSpPr>
        <p:spPr bwMode="auto">
          <a:xfrm>
            <a:off x="228600" y="890588"/>
            <a:ext cx="8458200" cy="298450"/>
          </a:xfrm>
          <a:prstGeom prst="rect">
            <a:avLst/>
          </a:prstGeom>
          <a:noFill/>
          <a:ln w="9525">
            <a:noFill/>
            <a:miter lim="800000"/>
            <a:headEnd/>
            <a:tailEnd/>
          </a:ln>
        </p:spPr>
        <p:txBody>
          <a:bodyPr lIns="21223" tIns="10612" rIns="21223" bIns="10612">
            <a:spAutoFit/>
          </a:bodyPr>
          <a:lstStyle/>
          <a:p>
            <a:pPr algn="ctr" defTabSz="212725">
              <a:spcBef>
                <a:spcPct val="50000"/>
              </a:spcBef>
              <a:defRPr/>
            </a:pPr>
            <a:r>
              <a:rPr lang="en-US" b="1" dirty="0">
                <a:solidFill>
                  <a:srgbClr val="333399"/>
                </a:solidFill>
                <a:latin typeface="Arial"/>
                <a:ea typeface="+mn-ea"/>
              </a:rPr>
              <a:t>Validation of NOAA IMS product with NCDC and EC Ground-based Data</a:t>
            </a:r>
            <a:endParaRPr lang="en-US" b="1" i="1" dirty="0">
              <a:solidFill>
                <a:srgbClr val="333399"/>
              </a:solidFill>
              <a:latin typeface="Arial"/>
              <a:ea typeface="+mn-ea"/>
              <a:cs typeface="Times New Roman" pitchFamily="18" charset="0"/>
            </a:endParaRPr>
          </a:p>
        </p:txBody>
      </p:sp>
      <p:sp>
        <p:nvSpPr>
          <p:cNvPr id="2051" name="Text Box 18"/>
          <p:cNvSpPr txBox="1">
            <a:spLocks noChangeArrowheads="1"/>
          </p:cNvSpPr>
          <p:nvPr/>
        </p:nvSpPr>
        <p:spPr bwMode="auto">
          <a:xfrm>
            <a:off x="685800" y="1295400"/>
            <a:ext cx="7772400" cy="490791"/>
          </a:xfrm>
          <a:prstGeom prst="rect">
            <a:avLst/>
          </a:prstGeom>
          <a:noFill/>
          <a:ln w="9525">
            <a:noFill/>
            <a:miter lim="800000"/>
            <a:headEnd/>
            <a:tailEnd/>
          </a:ln>
        </p:spPr>
        <p:txBody>
          <a:bodyPr lIns="21223" tIns="10612" rIns="21223" bIns="10612">
            <a:spAutoFit/>
          </a:bodyPr>
          <a:lstStyle/>
          <a:p>
            <a:pPr algn="ctr" defTabSz="212725">
              <a:spcBef>
                <a:spcPts val="0"/>
              </a:spcBef>
              <a:spcAft>
                <a:spcPts val="300"/>
              </a:spcAft>
              <a:defRPr/>
            </a:pPr>
            <a:r>
              <a:rPr lang="en-US" sz="1400" dirty="0">
                <a:solidFill>
                  <a:srgbClr val="000000"/>
                </a:solidFill>
                <a:latin typeface="Arial"/>
                <a:ea typeface="+mn-ea"/>
              </a:rPr>
              <a:t>Christine Chen</a:t>
            </a:r>
            <a:r>
              <a:rPr lang="en-US" sz="1400" baseline="30000" dirty="0">
                <a:solidFill>
                  <a:srgbClr val="000000"/>
                </a:solidFill>
                <a:latin typeface="Arial"/>
                <a:ea typeface="+mn-ea"/>
              </a:rPr>
              <a:t>1</a:t>
            </a:r>
            <a:r>
              <a:rPr lang="en-US" sz="1400" dirty="0">
                <a:solidFill>
                  <a:srgbClr val="000000"/>
                </a:solidFill>
                <a:latin typeface="Arial"/>
                <a:ea typeface="+mn-ea"/>
              </a:rPr>
              <a:t>, Tarendra Lakhankar</a:t>
            </a:r>
            <a:r>
              <a:rPr lang="en-US" sz="1400" baseline="30000" dirty="0">
                <a:solidFill>
                  <a:srgbClr val="000000"/>
                </a:solidFill>
                <a:latin typeface="Arial"/>
                <a:ea typeface="+mn-ea"/>
              </a:rPr>
              <a:t>1</a:t>
            </a:r>
            <a:r>
              <a:rPr lang="en-US" sz="1400" dirty="0">
                <a:solidFill>
                  <a:srgbClr val="000000"/>
                </a:solidFill>
                <a:latin typeface="Arial"/>
                <a:ea typeface="+mn-ea"/>
              </a:rPr>
              <a:t>, Peter Romanov</a:t>
            </a:r>
            <a:r>
              <a:rPr lang="en-US" sz="1400" baseline="30000" dirty="0">
                <a:solidFill>
                  <a:srgbClr val="000000"/>
                </a:solidFill>
                <a:latin typeface="Arial"/>
                <a:ea typeface="+mn-ea"/>
              </a:rPr>
              <a:t>2</a:t>
            </a:r>
            <a:r>
              <a:rPr lang="en-US" sz="1400" dirty="0">
                <a:solidFill>
                  <a:srgbClr val="000000"/>
                </a:solidFill>
                <a:latin typeface="Arial"/>
                <a:ea typeface="+mn-ea"/>
              </a:rPr>
              <a:t>, and Reza Khanbilvardi</a:t>
            </a:r>
            <a:r>
              <a:rPr lang="en-US" sz="1400" baseline="30000" dirty="0">
                <a:solidFill>
                  <a:srgbClr val="000000"/>
                </a:solidFill>
                <a:latin typeface="Arial"/>
                <a:ea typeface="+mn-ea"/>
              </a:rPr>
              <a:t>1</a:t>
            </a:r>
            <a:endParaRPr lang="en-US" sz="1400" i="1" dirty="0">
              <a:solidFill>
                <a:srgbClr val="000000"/>
              </a:solidFill>
              <a:latin typeface="Arial"/>
              <a:ea typeface="+mn-ea"/>
              <a:cs typeface="Times New Roman" pitchFamily="18" charset="0"/>
            </a:endParaRPr>
          </a:p>
          <a:p>
            <a:pPr algn="ctr" defTabSz="212725">
              <a:spcBef>
                <a:spcPts val="0"/>
              </a:spcBef>
              <a:spcAft>
                <a:spcPts val="300"/>
              </a:spcAft>
              <a:defRPr/>
            </a:pPr>
            <a:r>
              <a:rPr lang="en-US" sz="1400" baseline="30000" dirty="0">
                <a:solidFill>
                  <a:srgbClr val="000000"/>
                </a:solidFill>
                <a:latin typeface="Arial"/>
                <a:ea typeface="+mn-ea"/>
              </a:rPr>
              <a:t>1 </a:t>
            </a:r>
            <a:r>
              <a:rPr lang="en-US" sz="1400" dirty="0">
                <a:solidFill>
                  <a:srgbClr val="000000"/>
                </a:solidFill>
                <a:latin typeface="Arial"/>
                <a:ea typeface="+mn-ea"/>
              </a:rPr>
              <a:t>NOAA-CREST, The City College of New York, </a:t>
            </a:r>
            <a:r>
              <a:rPr lang="en-US" sz="1400" baseline="30000" dirty="0">
                <a:solidFill>
                  <a:srgbClr val="000000"/>
                </a:solidFill>
                <a:latin typeface="Arial"/>
                <a:ea typeface="+mn-ea"/>
              </a:rPr>
              <a:t>2 </a:t>
            </a:r>
            <a:r>
              <a:rPr lang="en-US" sz="1400" dirty="0">
                <a:solidFill>
                  <a:srgbClr val="000000"/>
                </a:solidFill>
                <a:ea typeface="+mn-ea"/>
              </a:rPr>
              <a:t>NOAA/NESDIS/ORA  Silver Spring, Maryland</a:t>
            </a:r>
            <a:endParaRPr lang="en-US" sz="1400" i="1" dirty="0">
              <a:solidFill>
                <a:srgbClr val="000000"/>
              </a:solidFill>
              <a:latin typeface="Arial"/>
              <a:ea typeface="+mn-ea"/>
              <a:cs typeface="Times New Roman" pitchFamily="18" charset="0"/>
            </a:endParaRPr>
          </a:p>
        </p:txBody>
      </p:sp>
      <p:sp>
        <p:nvSpPr>
          <p:cNvPr id="2053" name="Text Box 24"/>
          <p:cNvSpPr txBox="1">
            <a:spLocks noChangeArrowheads="1"/>
          </p:cNvSpPr>
          <p:nvPr/>
        </p:nvSpPr>
        <p:spPr bwMode="auto">
          <a:xfrm>
            <a:off x="304800" y="4752975"/>
            <a:ext cx="8610600" cy="1724025"/>
          </a:xfrm>
          <a:prstGeom prst="rect">
            <a:avLst/>
          </a:prstGeom>
          <a:noFill/>
          <a:ln w="9525">
            <a:noFill/>
            <a:miter lim="800000"/>
            <a:headEnd/>
            <a:tailEnd/>
          </a:ln>
        </p:spPr>
        <p:txBody>
          <a:bodyPr>
            <a:spAutoFit/>
          </a:bodyPr>
          <a:lstStyle/>
          <a:p>
            <a:pPr marL="285750" indent="-285750">
              <a:spcBef>
                <a:spcPct val="50000"/>
              </a:spcBef>
              <a:buFont typeface="Arial" charset="0"/>
              <a:buChar char="•"/>
              <a:defRPr/>
            </a:pPr>
            <a:r>
              <a:rPr lang="en-US" sz="1600" dirty="0">
                <a:solidFill>
                  <a:srgbClr val="000000"/>
                </a:solidFill>
                <a:latin typeface="Arial"/>
                <a:ea typeface="+mn-ea"/>
                <a:cs typeface="Times New Roman" pitchFamily="18" charset="0"/>
              </a:rPr>
              <a:t>Validation of NOAA’s interactive multisensory snow and ice mapping system (IMS) product using National Climatic Data Center (NCDC) and Environment Canada (EC) snow depth</a:t>
            </a:r>
            <a:r>
              <a:rPr lang="en-US" sz="1600" dirty="0">
                <a:solidFill>
                  <a:srgbClr val="333399"/>
                </a:solidFill>
                <a:latin typeface="Arial"/>
                <a:ea typeface="+mn-ea"/>
                <a:cs typeface="Times New Roman" pitchFamily="18" charset="0"/>
              </a:rPr>
              <a:t>.</a:t>
            </a:r>
            <a:endParaRPr lang="en-US" sz="1600" dirty="0">
              <a:solidFill>
                <a:srgbClr val="000000"/>
              </a:solidFill>
              <a:latin typeface="Arial"/>
              <a:ea typeface="+mn-ea"/>
              <a:cs typeface="Times New Roman" pitchFamily="18" charset="0"/>
            </a:endParaRPr>
          </a:p>
          <a:p>
            <a:pPr marL="285750" indent="-285750">
              <a:spcBef>
                <a:spcPts val="300"/>
              </a:spcBef>
              <a:buFont typeface="Arial" charset="0"/>
              <a:buChar char="•"/>
              <a:defRPr/>
            </a:pPr>
            <a:r>
              <a:rPr lang="en-US" sz="1600" dirty="0">
                <a:solidFill>
                  <a:srgbClr val="000000"/>
                </a:solidFill>
                <a:latin typeface="Arial"/>
                <a:ea typeface="+mn-ea"/>
                <a:cs typeface="Times New Roman" pitchFamily="18" charset="0"/>
              </a:rPr>
              <a:t>Statistical analysis of validation process using:</a:t>
            </a:r>
          </a:p>
          <a:p>
            <a:pPr marL="857250" lvl="1" indent="-342900">
              <a:spcBef>
                <a:spcPts val="300"/>
              </a:spcBef>
              <a:buFont typeface="Wingdings" pitchFamily="2" charset="2"/>
              <a:buChar char="Ø"/>
              <a:defRPr/>
            </a:pPr>
            <a:r>
              <a:rPr lang="en-US" sz="1600" dirty="0">
                <a:solidFill>
                  <a:srgbClr val="000000"/>
                </a:solidFill>
                <a:latin typeface="Arial"/>
                <a:ea typeface="+mn-ea"/>
                <a:cs typeface="Times New Roman" pitchFamily="18" charset="0"/>
              </a:rPr>
              <a:t>Snow classification (e.g. ephemeral, prairie, warm taiga) data,</a:t>
            </a:r>
          </a:p>
          <a:p>
            <a:pPr marL="857250" lvl="1" indent="-342900">
              <a:spcBef>
                <a:spcPts val="300"/>
              </a:spcBef>
              <a:buFont typeface="Wingdings" pitchFamily="2" charset="2"/>
              <a:buChar char="Ø"/>
              <a:defRPr/>
            </a:pPr>
            <a:r>
              <a:rPr lang="en-US" sz="1600" dirty="0">
                <a:solidFill>
                  <a:srgbClr val="000000"/>
                </a:solidFill>
                <a:latin typeface="Arial"/>
                <a:ea typeface="+mn-ea"/>
                <a:cs typeface="Times New Roman" pitchFamily="18" charset="0"/>
              </a:rPr>
              <a:t>Land classification (e.g. forest, mountain, flat plains) data, and</a:t>
            </a:r>
          </a:p>
          <a:p>
            <a:pPr marL="857250" lvl="1" indent="-342900">
              <a:spcBef>
                <a:spcPts val="300"/>
              </a:spcBef>
              <a:buFont typeface="Wingdings" pitchFamily="2" charset="2"/>
              <a:buChar char="Ø"/>
              <a:defRPr/>
            </a:pPr>
            <a:r>
              <a:rPr lang="en-US" sz="1600" dirty="0">
                <a:solidFill>
                  <a:srgbClr val="000000"/>
                </a:solidFill>
                <a:latin typeface="Arial"/>
                <a:ea typeface="+mn-ea"/>
                <a:cs typeface="Times New Roman" pitchFamily="18" charset="0"/>
              </a:rPr>
              <a:t>Snow depth (e.g. 1 inch, 2 inches, 3 inches).</a:t>
            </a:r>
          </a:p>
        </p:txBody>
      </p:sp>
      <p:pic>
        <p:nvPicPr>
          <p:cNvPr id="2" name="Picture 6"/>
          <p:cNvPicPr>
            <a:picLocks noChangeAspect="1" noChangeArrowheads="1"/>
          </p:cNvPicPr>
          <p:nvPr/>
        </p:nvPicPr>
        <p:blipFill>
          <a:blip r:embed="rId3" cstate="print"/>
          <a:srcRect/>
          <a:stretch>
            <a:fillRect/>
          </a:stretch>
        </p:blipFill>
        <p:spPr bwMode="auto">
          <a:xfrm>
            <a:off x="1325563" y="2106613"/>
            <a:ext cx="6523037" cy="2389187"/>
          </a:xfrm>
          <a:prstGeom prst="rect">
            <a:avLst/>
          </a:prstGeom>
          <a:noFill/>
          <a:ln w="9525">
            <a:noFill/>
            <a:miter lim="800000"/>
            <a:headEnd/>
            <a:tailEnd/>
          </a:ln>
        </p:spPr>
      </p:pic>
      <p:cxnSp>
        <p:nvCxnSpPr>
          <p:cNvPr id="10" name="Straight Connector 9"/>
          <p:cNvCxnSpPr/>
          <p:nvPr/>
        </p:nvCxnSpPr>
        <p:spPr>
          <a:xfrm>
            <a:off x="0" y="1828800"/>
            <a:ext cx="9144000" cy="0"/>
          </a:xfrm>
          <a:prstGeom prst="line">
            <a:avLst/>
          </a:prstGeom>
        </p:spPr>
        <p:style>
          <a:lnRef idx="2">
            <a:schemeClr val="dk1"/>
          </a:lnRef>
          <a:fillRef idx="0">
            <a:schemeClr val="dk1"/>
          </a:fillRef>
          <a:effectRef idx="1">
            <a:schemeClr val="dk1"/>
          </a:effectRef>
          <a:fontRef idx="minor">
            <a:schemeClr val="tx1"/>
          </a:fontRef>
        </p:style>
      </p:cxnSp>
      <p:pic>
        <p:nvPicPr>
          <p:cNvPr id="2056" name="Picture 4" descr="http://www.sci.ccny.cuny.edu/riskinlab/images/logo_ccny.jpg"/>
          <p:cNvPicPr>
            <a:picLocks noChangeAspect="1" noChangeArrowheads="1"/>
          </p:cNvPicPr>
          <p:nvPr/>
        </p:nvPicPr>
        <p:blipFill>
          <a:blip r:embed="rId4" cstate="print"/>
          <a:srcRect/>
          <a:stretch>
            <a:fillRect/>
          </a:stretch>
        </p:blipFill>
        <p:spPr bwMode="auto">
          <a:xfrm>
            <a:off x="76200" y="76200"/>
            <a:ext cx="842963" cy="762000"/>
          </a:xfrm>
          <a:prstGeom prst="rect">
            <a:avLst/>
          </a:prstGeom>
          <a:noFill/>
          <a:ln w="9525">
            <a:noFill/>
            <a:miter lim="800000"/>
            <a:headEnd/>
            <a:tailEnd/>
          </a:ln>
        </p:spPr>
      </p:pic>
      <p:pic>
        <p:nvPicPr>
          <p:cNvPr id="9" name="Picture 575" descr="top-full"/>
          <p:cNvPicPr>
            <a:picLocks noChangeAspect="1" noChangeArrowheads="1" noCrop="1"/>
          </p:cNvPicPr>
          <p:nvPr/>
        </p:nvPicPr>
        <p:blipFill>
          <a:blip r:embed="rId5" cstate="print"/>
          <a:srcRect/>
          <a:stretch>
            <a:fillRect/>
          </a:stretch>
        </p:blipFill>
        <p:spPr bwMode="auto">
          <a:xfrm>
            <a:off x="3733800" y="0"/>
            <a:ext cx="5410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7"/>
          <p:cNvSpPr txBox="1">
            <a:spLocks noChangeArrowheads="1"/>
          </p:cNvSpPr>
          <p:nvPr/>
        </p:nvSpPr>
        <p:spPr bwMode="auto">
          <a:xfrm>
            <a:off x="838200" y="101600"/>
            <a:ext cx="7543800" cy="760413"/>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sz="2400" b="1">
                <a:solidFill>
                  <a:srgbClr val="333399"/>
                </a:solidFill>
                <a:latin typeface="Times New Roman" pitchFamily="-105" charset="0"/>
              </a:rPr>
              <a:t>Calibration and Validation of CASA Radar Rainfall Estimation</a:t>
            </a:r>
            <a:endParaRPr lang="en-US" sz="2400" i="1">
              <a:solidFill>
                <a:srgbClr val="333399"/>
              </a:solidFill>
              <a:cs typeface="Times New Roman" pitchFamily="-105" charset="0"/>
            </a:endParaRPr>
          </a:p>
        </p:txBody>
      </p:sp>
      <p:sp>
        <p:nvSpPr>
          <p:cNvPr id="2051" name="Text Box 18"/>
          <p:cNvSpPr txBox="1">
            <a:spLocks noChangeArrowheads="1"/>
          </p:cNvSpPr>
          <p:nvPr/>
        </p:nvSpPr>
        <p:spPr bwMode="auto">
          <a:xfrm>
            <a:off x="762000" y="914400"/>
            <a:ext cx="7772400" cy="296863"/>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b="1">
                <a:solidFill>
                  <a:srgbClr val="000000"/>
                </a:solidFill>
                <a:latin typeface="Times New Roman" pitchFamily="-105" charset="0"/>
              </a:rPr>
              <a:t>Sionel A. Arocho-Meaux, UPRM NOAA-CREST</a:t>
            </a:r>
            <a:endParaRPr lang="en-US" i="1">
              <a:solidFill>
                <a:srgbClr val="000000"/>
              </a:solidFill>
              <a:latin typeface="Times New Roman" pitchFamily="-105" charset="0"/>
              <a:cs typeface="Times New Roman" pitchFamily="-105" charset="0"/>
            </a:endParaRPr>
          </a:p>
        </p:txBody>
      </p:sp>
      <p:sp>
        <p:nvSpPr>
          <p:cNvPr id="2052" name="Text Box 19"/>
          <p:cNvSpPr txBox="1">
            <a:spLocks noChangeArrowheads="1"/>
          </p:cNvSpPr>
          <p:nvPr/>
        </p:nvSpPr>
        <p:spPr bwMode="auto">
          <a:xfrm>
            <a:off x="762000" y="1219200"/>
            <a:ext cx="7772400" cy="574675"/>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b="1">
                <a:solidFill>
                  <a:srgbClr val="000000"/>
                </a:solidFill>
                <a:latin typeface="Times New Roman" pitchFamily="-105" charset="0"/>
              </a:rPr>
              <a:t>Ariel Mercado-Vargas, Gianni A. Pablos-Vega, Eric W. Harmsen, Sandra Cruz-Pol, and José Colom-Ustáriz</a:t>
            </a:r>
            <a:endParaRPr lang="en-US" i="1">
              <a:solidFill>
                <a:srgbClr val="000000"/>
              </a:solidFill>
              <a:latin typeface="Times New Roman" pitchFamily="-105" charset="0"/>
              <a:cs typeface="Times New Roman" pitchFamily="-105" charset="0"/>
            </a:endParaRPr>
          </a:p>
        </p:txBody>
      </p:sp>
      <p:sp>
        <p:nvSpPr>
          <p:cNvPr id="2053" name="Text Box 24"/>
          <p:cNvSpPr txBox="1">
            <a:spLocks noChangeArrowheads="1"/>
          </p:cNvSpPr>
          <p:nvPr/>
        </p:nvSpPr>
        <p:spPr bwMode="auto">
          <a:xfrm>
            <a:off x="228600" y="4038600"/>
            <a:ext cx="8610600" cy="2492375"/>
          </a:xfrm>
          <a:prstGeom prst="rect">
            <a:avLst/>
          </a:prstGeom>
          <a:noFill/>
          <a:ln w="9525">
            <a:noFill/>
            <a:miter lim="800000"/>
            <a:headEnd/>
            <a:tailEnd/>
          </a:ln>
        </p:spPr>
        <p:txBody>
          <a:bodyPr>
            <a:spAutoFit/>
          </a:bodyPr>
          <a:lstStyle/>
          <a:p>
            <a:pPr marL="228600" indent="-228600">
              <a:spcBef>
                <a:spcPct val="50000"/>
              </a:spcBef>
              <a:buFontTx/>
              <a:buChar char="•"/>
            </a:pPr>
            <a:r>
              <a:rPr lang="en-US" sz="1300">
                <a:solidFill>
                  <a:srgbClr val="000000"/>
                </a:solidFill>
              </a:rPr>
              <a:t>Reliable and consistent weather data is needed in order to evaluate potential climate change and be able to take informed decisions in order to lessen the negative effects of natural disasters.  Events like flash floods can be predicted by using models, however these require current and consistent rainfall information. </a:t>
            </a:r>
          </a:p>
          <a:p>
            <a:pPr marL="228600" indent="-228600">
              <a:spcBef>
                <a:spcPct val="50000"/>
              </a:spcBef>
              <a:buFontTx/>
              <a:buChar char="•"/>
            </a:pPr>
            <a:r>
              <a:rPr lang="en-US" sz="1300">
                <a:solidFill>
                  <a:srgbClr val="000000"/>
                </a:solidFill>
              </a:rPr>
              <a:t>The Collaborative Adaptive Sensing of the Atmosphere (CASA) program at the University of Puerto Rico-Mayaguez is currently working with compact and low cost radars in order to estimate rainfall in western Puerto Rico. </a:t>
            </a:r>
          </a:p>
          <a:p>
            <a:pPr marL="228600" indent="-228600">
              <a:spcBef>
                <a:spcPct val="50000"/>
              </a:spcBef>
              <a:buFontTx/>
              <a:buChar char="•"/>
            </a:pPr>
            <a:r>
              <a:rPr lang="en-US" sz="1300">
                <a:solidFill>
                  <a:srgbClr val="000000"/>
                </a:solidFill>
              </a:rPr>
              <a:t>These radars provide very high-resolution rainfall information; however, this method requires validation and calibration in order to be useful for monitoring weather events. For this purpose, a 28 rain gauge network in a 16-km</a:t>
            </a:r>
            <a:r>
              <a:rPr lang="en-US" sz="1300" baseline="30000">
                <a:solidFill>
                  <a:srgbClr val="000000"/>
                </a:solidFill>
              </a:rPr>
              <a:t>2</a:t>
            </a:r>
            <a:r>
              <a:rPr lang="en-US" sz="1300">
                <a:solidFill>
                  <a:srgbClr val="000000"/>
                </a:solidFill>
              </a:rPr>
              <a:t> area near the radar location was used as ground truth measurements. Various rain events were compared to the radar rainfall estimates and a mean bias correction factor of 0.8 was developed for total storm rainfall. </a:t>
            </a:r>
            <a:endParaRPr lang="en-US" sz="1300">
              <a:solidFill>
                <a:srgbClr val="000000"/>
              </a:solidFill>
              <a:latin typeface="Times New Roman" pitchFamily="-105" charset="0"/>
            </a:endParaRPr>
          </a:p>
        </p:txBody>
      </p:sp>
      <p:pic>
        <p:nvPicPr>
          <p:cNvPr id="2054" name="Picture 8"/>
          <p:cNvPicPr>
            <a:picLocks noChangeAspect="1" noChangeArrowheads="1"/>
          </p:cNvPicPr>
          <p:nvPr/>
        </p:nvPicPr>
        <p:blipFill>
          <a:blip r:embed="rId3" cstate="print"/>
          <a:srcRect l="24680" t="21844" r="33495" b="43887"/>
          <a:stretch>
            <a:fillRect/>
          </a:stretch>
        </p:blipFill>
        <p:spPr bwMode="auto">
          <a:xfrm>
            <a:off x="381000" y="1905000"/>
            <a:ext cx="3581400" cy="2133600"/>
          </a:xfrm>
          <a:prstGeom prst="rect">
            <a:avLst/>
          </a:prstGeom>
          <a:noFill/>
          <a:ln w="9525">
            <a:noFill/>
            <a:miter lim="800000"/>
            <a:headEnd/>
            <a:tailEnd/>
          </a:ln>
        </p:spPr>
      </p:pic>
      <p:pic>
        <p:nvPicPr>
          <p:cNvPr id="2055" name="Picture 9" descr="::Pictures:Storm comparisons table.tiff"/>
          <p:cNvPicPr>
            <a:picLocks noChangeAspect="1" noChangeArrowheads="1"/>
          </p:cNvPicPr>
          <p:nvPr/>
        </p:nvPicPr>
        <p:blipFill>
          <a:blip r:embed="rId4" cstate="print"/>
          <a:srcRect/>
          <a:stretch>
            <a:fillRect/>
          </a:stretch>
        </p:blipFill>
        <p:spPr bwMode="auto">
          <a:xfrm>
            <a:off x="4038600" y="1905000"/>
            <a:ext cx="4876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r>
              <a:rPr lang="en-US" sz="3200" dirty="0" smtClean="0"/>
              <a:t>Geometry of the Sea Surface Temperature Front off the Oregon Coast</a:t>
            </a:r>
            <a:endParaRPr lang="en-US" sz="3200" dirty="0"/>
          </a:p>
        </p:txBody>
      </p:sp>
      <p:sp>
        <p:nvSpPr>
          <p:cNvPr id="5" name="Title 1"/>
          <p:cNvSpPr txBox="1">
            <a:spLocks/>
          </p:cNvSpPr>
          <p:nvPr/>
        </p:nvSpPr>
        <p:spPr>
          <a:xfrm>
            <a:off x="0" y="1219201"/>
            <a:ext cx="9144000" cy="1828799"/>
          </a:xfrm>
          <a:prstGeom prst="rect">
            <a:avLst/>
          </a:prstGeom>
        </p:spPr>
        <p:txBody>
          <a:bodyPr vert="horz" lIns="91440" tIns="45720" rIns="91440" bIns="45720" numCol="2" rtlCol="0" anchor="ctr">
            <a:normAutofit fontScale="92500" lnSpcReduction="10000"/>
          </a:bodyPr>
          <a:lstStyle/>
          <a:p>
            <a:pPr fontAlgn="auto">
              <a:spcAft>
                <a:spcPts val="0"/>
              </a:spcAft>
              <a:defRPr/>
            </a:pPr>
            <a:r>
              <a:rPr lang="en-US" sz="2000" dirty="0">
                <a:solidFill>
                  <a:prstClr val="black"/>
                </a:solidFill>
                <a:latin typeface="Calibri"/>
                <a:ea typeface="+mn-ea"/>
              </a:rPr>
              <a:t>Comparisons are made between observed sea surface temperature and various models over . A 3- km horizontal resolution model performs as well or better than 1-km models. For the 1-km models, models with tidal forcing are qualitative improvements over the winds-alone model. </a:t>
            </a:r>
          </a:p>
          <a:p>
            <a:pPr fontAlgn="auto">
              <a:spcAft>
                <a:spcPts val="0"/>
              </a:spcAft>
              <a:defRPr/>
            </a:pPr>
            <a:r>
              <a:rPr lang="en-US" sz="2000" dirty="0">
                <a:solidFill>
                  <a:prstClr val="black"/>
                </a:solidFill>
                <a:latin typeface="Calibri"/>
                <a:ea typeface="+mn-ea"/>
              </a:rPr>
              <a:t>	</a:t>
            </a:r>
            <a:r>
              <a:rPr lang="en-US" sz="2000" dirty="0" err="1">
                <a:solidFill>
                  <a:prstClr val="black"/>
                </a:solidFill>
                <a:latin typeface="Calibri"/>
                <a:ea typeface="+mn-ea"/>
              </a:rPr>
              <a:t>Lagrangian</a:t>
            </a:r>
            <a:r>
              <a:rPr lang="en-US" sz="2000" dirty="0">
                <a:solidFill>
                  <a:prstClr val="black"/>
                </a:solidFill>
                <a:latin typeface="Calibri"/>
                <a:ea typeface="+mn-ea"/>
              </a:rPr>
              <a:t> particle tracking analysis is done to study the potential effect of near-surface internal tides on cross-shore transport.</a:t>
            </a:r>
            <a:endParaRPr lang="en-US" sz="2000" dirty="0">
              <a:solidFill>
                <a:prstClr val="black"/>
              </a:solidFill>
              <a:latin typeface="Calibri"/>
              <a:ea typeface="+mn-ea"/>
            </a:endParaRPr>
          </a:p>
        </p:txBody>
      </p:sp>
      <p:grpSp>
        <p:nvGrpSpPr>
          <p:cNvPr id="3" name="Group 112"/>
          <p:cNvGrpSpPr/>
          <p:nvPr/>
        </p:nvGrpSpPr>
        <p:grpSpPr>
          <a:xfrm>
            <a:off x="99017" y="3352802"/>
            <a:ext cx="5865728" cy="3578235"/>
            <a:chOff x="3206857" y="17068766"/>
            <a:chExt cx="5865728" cy="3547638"/>
          </a:xfrm>
        </p:grpSpPr>
        <p:sp>
          <p:nvSpPr>
            <p:cNvPr id="66" name="TextBox 65"/>
            <p:cNvSpPr txBox="1"/>
            <p:nvPr/>
          </p:nvSpPr>
          <p:spPr>
            <a:xfrm>
              <a:off x="4217502" y="17215141"/>
              <a:ext cx="1664208" cy="244116"/>
            </a:xfrm>
            <a:prstGeom prst="rect">
              <a:avLst/>
            </a:prstGeom>
            <a:noFill/>
          </p:spPr>
          <p:txBody>
            <a:bodyPr wrap="square" rtlCol="0">
              <a:spAutoFit/>
            </a:bodyPr>
            <a:lstStyle/>
            <a:p>
              <a:pPr algn="ctr" fontAlgn="auto">
                <a:spcBef>
                  <a:spcPts val="0"/>
                </a:spcBef>
                <a:spcAft>
                  <a:spcPts val="0"/>
                </a:spcAft>
              </a:pPr>
              <a:r>
                <a:rPr lang="en-US" sz="1000" dirty="0">
                  <a:solidFill>
                    <a:prstClr val="black"/>
                  </a:solidFill>
                  <a:latin typeface="Calibri"/>
                  <a:ea typeface="+mn-ea"/>
                </a:rPr>
                <a:t>3 km Winds-Only </a:t>
              </a:r>
              <a:endParaRPr lang="en-US" sz="1000" dirty="0">
                <a:solidFill>
                  <a:prstClr val="black"/>
                </a:solidFill>
                <a:latin typeface="Calibri"/>
                <a:ea typeface="+mn-ea"/>
              </a:endParaRPr>
            </a:p>
          </p:txBody>
        </p:sp>
        <p:sp>
          <p:nvSpPr>
            <p:cNvPr id="67" name="TextBox 66"/>
            <p:cNvSpPr txBox="1"/>
            <p:nvPr/>
          </p:nvSpPr>
          <p:spPr>
            <a:xfrm>
              <a:off x="5531952" y="17068766"/>
              <a:ext cx="1054608" cy="395213"/>
            </a:xfrm>
            <a:prstGeom prst="rect">
              <a:avLst/>
            </a:prstGeom>
            <a:noFill/>
          </p:spPr>
          <p:txBody>
            <a:bodyPr wrap="square" rtlCol="0">
              <a:spAutoFit/>
            </a:bodyPr>
            <a:lstStyle/>
            <a:p>
              <a:pPr algn="ctr" fontAlgn="auto">
                <a:spcBef>
                  <a:spcPts val="0"/>
                </a:spcBef>
                <a:spcAft>
                  <a:spcPts val="0"/>
                </a:spcAft>
              </a:pPr>
              <a:r>
                <a:rPr lang="en-US" sz="1000" dirty="0">
                  <a:solidFill>
                    <a:prstClr val="black"/>
                  </a:solidFill>
                  <a:latin typeface="Calibri"/>
                  <a:ea typeface="+mn-ea"/>
                </a:rPr>
                <a:t>1 km Winds-Only </a:t>
              </a:r>
              <a:endParaRPr lang="en-US" sz="1000" dirty="0">
                <a:solidFill>
                  <a:prstClr val="black"/>
                </a:solidFill>
                <a:latin typeface="Calibri"/>
                <a:ea typeface="+mn-ea"/>
              </a:endParaRPr>
            </a:p>
          </p:txBody>
        </p:sp>
        <p:sp>
          <p:nvSpPr>
            <p:cNvPr id="68" name="TextBox 67"/>
            <p:cNvSpPr txBox="1"/>
            <p:nvPr/>
          </p:nvSpPr>
          <p:spPr>
            <a:xfrm>
              <a:off x="6136790" y="17092375"/>
              <a:ext cx="1892808" cy="396689"/>
            </a:xfrm>
            <a:prstGeom prst="rect">
              <a:avLst/>
            </a:prstGeom>
            <a:noFill/>
          </p:spPr>
          <p:txBody>
            <a:bodyPr wrap="square" rtlCol="0">
              <a:spAutoFit/>
            </a:bodyPr>
            <a:lstStyle/>
            <a:p>
              <a:pPr algn="ctr" fontAlgn="auto">
                <a:spcBef>
                  <a:spcPts val="0"/>
                </a:spcBef>
                <a:spcAft>
                  <a:spcPts val="0"/>
                </a:spcAft>
              </a:pPr>
              <a:r>
                <a:rPr lang="en-US" sz="1000" dirty="0">
                  <a:solidFill>
                    <a:prstClr val="black"/>
                  </a:solidFill>
                  <a:latin typeface="Calibri"/>
                  <a:ea typeface="+mn-ea"/>
                </a:rPr>
                <a:t>1 km Winds +</a:t>
              </a:r>
            </a:p>
            <a:p>
              <a:pPr algn="ctr" fontAlgn="auto">
                <a:spcBef>
                  <a:spcPts val="0"/>
                </a:spcBef>
                <a:spcAft>
                  <a:spcPts val="0"/>
                </a:spcAft>
              </a:pPr>
              <a:r>
                <a:rPr lang="en-US" sz="1000" dirty="0">
                  <a:solidFill>
                    <a:prstClr val="black"/>
                  </a:solidFill>
                  <a:latin typeface="Calibri"/>
                  <a:ea typeface="+mn-ea"/>
                </a:rPr>
                <a:t> M</a:t>
              </a:r>
              <a:r>
                <a:rPr lang="en-US" sz="1000" baseline="-25000" dirty="0">
                  <a:solidFill>
                    <a:prstClr val="black"/>
                  </a:solidFill>
                  <a:latin typeface="Calibri"/>
                  <a:ea typeface="+mn-ea"/>
                </a:rPr>
                <a:t>2</a:t>
              </a:r>
              <a:r>
                <a:rPr lang="en-US" sz="1000" dirty="0">
                  <a:solidFill>
                    <a:prstClr val="black"/>
                  </a:solidFill>
                  <a:latin typeface="Calibri"/>
                  <a:ea typeface="+mn-ea"/>
                </a:rPr>
                <a:t> Tide</a:t>
              </a:r>
              <a:endParaRPr lang="en-US" sz="1000" dirty="0">
                <a:solidFill>
                  <a:prstClr val="black"/>
                </a:solidFill>
                <a:latin typeface="Calibri"/>
                <a:ea typeface="+mn-ea"/>
              </a:endParaRPr>
            </a:p>
          </p:txBody>
        </p:sp>
        <p:sp>
          <p:nvSpPr>
            <p:cNvPr id="69" name="TextBox 68"/>
            <p:cNvSpPr txBox="1"/>
            <p:nvPr/>
          </p:nvSpPr>
          <p:spPr>
            <a:xfrm>
              <a:off x="7027377" y="17087653"/>
              <a:ext cx="2045208" cy="396689"/>
            </a:xfrm>
            <a:prstGeom prst="rect">
              <a:avLst/>
            </a:prstGeom>
            <a:noFill/>
          </p:spPr>
          <p:txBody>
            <a:bodyPr wrap="square" rtlCol="0">
              <a:spAutoFit/>
            </a:bodyPr>
            <a:lstStyle/>
            <a:p>
              <a:pPr algn="ctr" fontAlgn="auto">
                <a:spcBef>
                  <a:spcPts val="0"/>
                </a:spcBef>
                <a:spcAft>
                  <a:spcPts val="0"/>
                </a:spcAft>
              </a:pPr>
              <a:r>
                <a:rPr lang="en-US" sz="1000" dirty="0">
                  <a:solidFill>
                    <a:prstClr val="black"/>
                  </a:solidFill>
                  <a:latin typeface="Calibri"/>
                  <a:ea typeface="+mn-ea"/>
                </a:rPr>
                <a:t>1 km Winds + </a:t>
              </a:r>
            </a:p>
            <a:p>
              <a:pPr algn="ctr" fontAlgn="auto">
                <a:spcBef>
                  <a:spcPts val="0"/>
                </a:spcBef>
                <a:spcAft>
                  <a:spcPts val="0"/>
                </a:spcAft>
              </a:pPr>
              <a:r>
                <a:rPr lang="en-US" sz="1000" dirty="0">
                  <a:solidFill>
                    <a:prstClr val="black"/>
                  </a:solidFill>
                  <a:latin typeface="Calibri"/>
                  <a:ea typeface="+mn-ea"/>
                </a:rPr>
                <a:t>8 Tidal Cons.</a:t>
              </a:r>
              <a:endParaRPr lang="en-US" sz="1000" dirty="0">
                <a:solidFill>
                  <a:prstClr val="black"/>
                </a:solidFill>
                <a:latin typeface="Calibri"/>
                <a:ea typeface="+mn-ea"/>
              </a:endParaRPr>
            </a:p>
          </p:txBody>
        </p:sp>
        <p:pic>
          <p:nvPicPr>
            <p:cNvPr id="70" name="Picture 69" descr="3.jpg"/>
            <p:cNvPicPr>
              <a:picLocks noChangeAspect="1"/>
            </p:cNvPicPr>
            <p:nvPr/>
          </p:nvPicPr>
          <p:blipFill>
            <a:blip r:embed="rId3" cstate="print"/>
            <a:srcRect l="34500" t="7200" r="31500" b="10800"/>
            <a:stretch>
              <a:fillRect/>
            </a:stretch>
          </p:blipFill>
          <p:spPr>
            <a:xfrm>
              <a:off x="3657600" y="17446508"/>
              <a:ext cx="725424" cy="1300944"/>
            </a:xfrm>
            <a:prstGeom prst="rect">
              <a:avLst/>
            </a:prstGeom>
          </p:spPr>
        </p:pic>
        <p:pic>
          <p:nvPicPr>
            <p:cNvPr id="71" name="Picture 70" descr="4.jpg"/>
            <p:cNvPicPr>
              <a:picLocks noChangeAspect="1"/>
            </p:cNvPicPr>
            <p:nvPr/>
          </p:nvPicPr>
          <p:blipFill>
            <a:blip r:embed="rId4" cstate="print"/>
            <a:srcRect l="34500" t="7200" r="31500" b="10800"/>
            <a:stretch>
              <a:fillRect/>
            </a:stretch>
          </p:blipFill>
          <p:spPr>
            <a:xfrm>
              <a:off x="3657600" y="18829044"/>
              <a:ext cx="725424" cy="1300944"/>
            </a:xfrm>
            <a:prstGeom prst="rect">
              <a:avLst/>
            </a:prstGeom>
          </p:spPr>
        </p:pic>
        <p:pic>
          <p:nvPicPr>
            <p:cNvPr id="72" name="Picture 71" descr="7.jpg"/>
            <p:cNvPicPr>
              <a:picLocks noChangeAspect="1"/>
            </p:cNvPicPr>
            <p:nvPr/>
          </p:nvPicPr>
          <p:blipFill>
            <a:blip r:embed="rId5" cstate="print"/>
            <a:srcRect l="34500" t="7200" r="31500" b="10800"/>
            <a:stretch>
              <a:fillRect/>
            </a:stretch>
          </p:blipFill>
          <p:spPr>
            <a:xfrm>
              <a:off x="4668416" y="17446508"/>
              <a:ext cx="725424" cy="1300944"/>
            </a:xfrm>
            <a:prstGeom prst="rect">
              <a:avLst/>
            </a:prstGeom>
          </p:spPr>
        </p:pic>
        <p:pic>
          <p:nvPicPr>
            <p:cNvPr id="73" name="Picture 72" descr="11.jpg"/>
            <p:cNvPicPr>
              <a:picLocks noChangeAspect="1"/>
            </p:cNvPicPr>
            <p:nvPr/>
          </p:nvPicPr>
          <p:blipFill>
            <a:blip r:embed="rId6" cstate="print"/>
            <a:srcRect l="34500" t="7200" r="31500" b="10800"/>
            <a:stretch>
              <a:fillRect/>
            </a:stretch>
          </p:blipFill>
          <p:spPr>
            <a:xfrm>
              <a:off x="5659016" y="17446508"/>
              <a:ext cx="725424" cy="1300944"/>
            </a:xfrm>
            <a:prstGeom prst="rect">
              <a:avLst/>
            </a:prstGeom>
          </p:spPr>
        </p:pic>
        <p:pic>
          <p:nvPicPr>
            <p:cNvPr id="74" name="Picture 73" descr="15.jpg"/>
            <p:cNvPicPr>
              <a:picLocks noChangeAspect="1"/>
            </p:cNvPicPr>
            <p:nvPr/>
          </p:nvPicPr>
          <p:blipFill>
            <a:blip r:embed="rId7" cstate="print"/>
            <a:srcRect l="34500" t="7200" r="31500" b="10800"/>
            <a:stretch>
              <a:fillRect/>
            </a:stretch>
          </p:blipFill>
          <p:spPr>
            <a:xfrm>
              <a:off x="6664856" y="17446508"/>
              <a:ext cx="725424" cy="1300944"/>
            </a:xfrm>
            <a:prstGeom prst="rect">
              <a:avLst/>
            </a:prstGeom>
          </p:spPr>
        </p:pic>
        <p:pic>
          <p:nvPicPr>
            <p:cNvPr id="75" name="Picture 74" descr="19.jpg"/>
            <p:cNvPicPr>
              <a:picLocks noChangeAspect="1"/>
            </p:cNvPicPr>
            <p:nvPr/>
          </p:nvPicPr>
          <p:blipFill>
            <a:blip r:embed="rId8" cstate="print"/>
            <a:srcRect l="34500" t="7200" r="31500" b="10800"/>
            <a:stretch>
              <a:fillRect/>
            </a:stretch>
          </p:blipFill>
          <p:spPr>
            <a:xfrm>
              <a:off x="7640216" y="17446508"/>
              <a:ext cx="725424" cy="1300944"/>
            </a:xfrm>
            <a:prstGeom prst="rect">
              <a:avLst/>
            </a:prstGeom>
          </p:spPr>
        </p:pic>
        <p:sp>
          <p:nvSpPr>
            <p:cNvPr id="77" name="TextBox 76"/>
            <p:cNvSpPr txBox="1"/>
            <p:nvPr/>
          </p:nvSpPr>
          <p:spPr>
            <a:xfrm>
              <a:off x="3565040" y="17068766"/>
              <a:ext cx="990600" cy="396689"/>
            </a:xfrm>
            <a:prstGeom prst="rect">
              <a:avLst/>
            </a:prstGeom>
            <a:noFill/>
          </p:spPr>
          <p:txBody>
            <a:bodyPr wrap="square" rtlCol="0">
              <a:spAutoFit/>
            </a:bodyPr>
            <a:lstStyle/>
            <a:p>
              <a:pPr algn="ctr" fontAlgn="auto">
                <a:spcBef>
                  <a:spcPts val="0"/>
                </a:spcBef>
                <a:spcAft>
                  <a:spcPts val="0"/>
                </a:spcAft>
              </a:pPr>
              <a:endParaRPr lang="en-US" sz="1000" dirty="0">
                <a:solidFill>
                  <a:prstClr val="black"/>
                </a:solidFill>
                <a:latin typeface="Calibri"/>
                <a:ea typeface="+mn-ea"/>
              </a:endParaRPr>
            </a:p>
            <a:p>
              <a:pPr algn="ctr" fontAlgn="auto">
                <a:spcBef>
                  <a:spcPts val="0"/>
                </a:spcBef>
                <a:spcAft>
                  <a:spcPts val="0"/>
                </a:spcAft>
              </a:pPr>
              <a:r>
                <a:rPr lang="en-US" sz="1000" dirty="0">
                  <a:solidFill>
                    <a:prstClr val="black"/>
                  </a:solidFill>
                  <a:latin typeface="Calibri"/>
                  <a:ea typeface="+mn-ea"/>
                </a:rPr>
                <a:t>GOES </a:t>
              </a:r>
              <a:endParaRPr lang="en-US" sz="1000" dirty="0">
                <a:solidFill>
                  <a:prstClr val="black"/>
                </a:solidFill>
                <a:latin typeface="Calibri"/>
                <a:ea typeface="+mn-ea"/>
              </a:endParaRPr>
            </a:p>
          </p:txBody>
        </p:sp>
        <p:pic>
          <p:nvPicPr>
            <p:cNvPr id="78" name="Picture 77" descr="8.jpg"/>
            <p:cNvPicPr>
              <a:picLocks noChangeAspect="1"/>
            </p:cNvPicPr>
            <p:nvPr/>
          </p:nvPicPr>
          <p:blipFill>
            <a:blip r:embed="rId9" cstate="print"/>
            <a:srcRect l="34500" t="7200" r="31500" b="10800"/>
            <a:stretch>
              <a:fillRect/>
            </a:stretch>
          </p:blipFill>
          <p:spPr>
            <a:xfrm>
              <a:off x="4668416" y="18829044"/>
              <a:ext cx="725424" cy="1300944"/>
            </a:xfrm>
            <a:prstGeom prst="rect">
              <a:avLst/>
            </a:prstGeom>
          </p:spPr>
        </p:pic>
        <p:pic>
          <p:nvPicPr>
            <p:cNvPr id="79" name="Picture 78" descr="12.jpg"/>
            <p:cNvPicPr>
              <a:picLocks noChangeAspect="1"/>
            </p:cNvPicPr>
            <p:nvPr/>
          </p:nvPicPr>
          <p:blipFill>
            <a:blip r:embed="rId10" cstate="print"/>
            <a:srcRect l="34500" t="7200" r="31500" b="10800"/>
            <a:stretch>
              <a:fillRect/>
            </a:stretch>
          </p:blipFill>
          <p:spPr>
            <a:xfrm>
              <a:off x="5659016" y="18829044"/>
              <a:ext cx="725424" cy="1300944"/>
            </a:xfrm>
            <a:prstGeom prst="rect">
              <a:avLst/>
            </a:prstGeom>
          </p:spPr>
        </p:pic>
        <p:pic>
          <p:nvPicPr>
            <p:cNvPr id="80" name="Picture 79" descr="16.jpg"/>
            <p:cNvPicPr>
              <a:picLocks noChangeAspect="1"/>
            </p:cNvPicPr>
            <p:nvPr/>
          </p:nvPicPr>
          <p:blipFill>
            <a:blip r:embed="rId11" cstate="print"/>
            <a:srcRect l="34500" t="7200" r="31500" b="10800"/>
            <a:stretch>
              <a:fillRect/>
            </a:stretch>
          </p:blipFill>
          <p:spPr>
            <a:xfrm>
              <a:off x="6664856" y="18829044"/>
              <a:ext cx="725424" cy="1300944"/>
            </a:xfrm>
            <a:prstGeom prst="rect">
              <a:avLst/>
            </a:prstGeom>
          </p:spPr>
        </p:pic>
        <p:pic>
          <p:nvPicPr>
            <p:cNvPr id="81" name="Picture 80" descr="20.jpg"/>
            <p:cNvPicPr>
              <a:picLocks noChangeAspect="1"/>
            </p:cNvPicPr>
            <p:nvPr/>
          </p:nvPicPr>
          <p:blipFill>
            <a:blip r:embed="rId12" cstate="print"/>
            <a:srcRect l="34500" t="7200" r="31500" b="10800"/>
            <a:stretch>
              <a:fillRect/>
            </a:stretch>
          </p:blipFill>
          <p:spPr>
            <a:xfrm>
              <a:off x="7640216" y="18829044"/>
              <a:ext cx="725424" cy="1300944"/>
            </a:xfrm>
            <a:prstGeom prst="rect">
              <a:avLst/>
            </a:prstGeom>
          </p:spPr>
        </p:pic>
        <p:grpSp>
          <p:nvGrpSpPr>
            <p:cNvPr id="4" name="Group 75"/>
            <p:cNvGrpSpPr/>
            <p:nvPr/>
          </p:nvGrpSpPr>
          <p:grpSpPr>
            <a:xfrm>
              <a:off x="3206857" y="17408721"/>
              <a:ext cx="1846625" cy="2729193"/>
              <a:chOff x="3206857" y="11007917"/>
              <a:chExt cx="1846625" cy="2729193"/>
            </a:xfrm>
          </p:grpSpPr>
          <p:sp>
            <p:nvSpPr>
              <p:cNvPr id="88" name="Rectangle 87"/>
              <p:cNvSpPr/>
              <p:nvPr/>
            </p:nvSpPr>
            <p:spPr>
              <a:xfrm rot="16200000">
                <a:off x="2688031" y="12966898"/>
                <a:ext cx="1283874" cy="246221"/>
              </a:xfrm>
              <a:prstGeom prst="rect">
                <a:avLst/>
              </a:prstGeom>
            </p:spPr>
            <p:txBody>
              <a:bodyPr wrap="square">
                <a:spAutoFit/>
              </a:bodyPr>
              <a:lstStyle/>
              <a:p>
                <a:pPr algn="ctr" fontAlgn="auto">
                  <a:spcBef>
                    <a:spcPts val="0"/>
                  </a:spcBef>
                  <a:spcAft>
                    <a:spcPts val="0"/>
                  </a:spcAft>
                </a:pPr>
                <a:r>
                  <a:rPr lang="en-US" sz="1000" dirty="0">
                    <a:solidFill>
                      <a:prstClr val="black"/>
                    </a:solidFill>
                    <a:latin typeface="Calibri"/>
                    <a:ea typeface="+mn-ea"/>
                  </a:rPr>
                  <a:t>August</a:t>
                </a:r>
                <a:endParaRPr lang="en-US" sz="1000" dirty="0">
                  <a:solidFill>
                    <a:prstClr val="black"/>
                  </a:solidFill>
                  <a:latin typeface="Calibri"/>
                  <a:ea typeface="+mn-ea"/>
                </a:endParaRPr>
              </a:p>
            </p:txBody>
          </p:sp>
          <p:grpSp>
            <p:nvGrpSpPr>
              <p:cNvPr id="6" name="Group 122"/>
              <p:cNvGrpSpPr/>
              <p:nvPr/>
            </p:nvGrpSpPr>
            <p:grpSpPr>
              <a:xfrm>
                <a:off x="3278257" y="11007917"/>
                <a:ext cx="1775225" cy="2729193"/>
                <a:chOff x="11957929" y="33813863"/>
                <a:chExt cx="1775215" cy="2043949"/>
              </a:xfrm>
            </p:grpSpPr>
            <p:sp>
              <p:nvSpPr>
                <p:cNvPr id="91" name="TextBox 90"/>
                <p:cNvSpPr txBox="1"/>
                <p:nvPr/>
              </p:nvSpPr>
              <p:spPr>
                <a:xfrm>
                  <a:off x="12107552" y="34103839"/>
                  <a:ext cx="1625592" cy="182823"/>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45</a:t>
                  </a:r>
                </a:p>
              </p:txBody>
            </p:sp>
            <p:sp>
              <p:nvSpPr>
                <p:cNvPr id="93" name="TextBox 92"/>
                <p:cNvSpPr txBox="1"/>
                <p:nvPr/>
              </p:nvSpPr>
              <p:spPr>
                <a:xfrm>
                  <a:off x="12107552" y="34383199"/>
                  <a:ext cx="1625592" cy="182823"/>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43</a:t>
                  </a:r>
                </a:p>
              </p:txBody>
            </p:sp>
            <p:sp>
              <p:nvSpPr>
                <p:cNvPr id="95" name="TextBox 94"/>
                <p:cNvSpPr txBox="1"/>
                <p:nvPr/>
              </p:nvSpPr>
              <p:spPr>
                <a:xfrm>
                  <a:off x="12107552" y="34662565"/>
                  <a:ext cx="1625592" cy="182823"/>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41</a:t>
                  </a:r>
                </a:p>
              </p:txBody>
            </p:sp>
            <p:sp>
              <p:nvSpPr>
                <p:cNvPr id="96" name="TextBox 95"/>
                <p:cNvSpPr txBox="1"/>
                <p:nvPr/>
              </p:nvSpPr>
              <p:spPr>
                <a:xfrm>
                  <a:off x="12107552" y="33813863"/>
                  <a:ext cx="1625591" cy="182823"/>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47</a:t>
                  </a:r>
                </a:p>
              </p:txBody>
            </p:sp>
            <p:sp>
              <p:nvSpPr>
                <p:cNvPr id="97" name="TextBox 96"/>
                <p:cNvSpPr txBox="1"/>
                <p:nvPr/>
              </p:nvSpPr>
              <p:spPr>
                <a:xfrm rot="16200000">
                  <a:off x="11073210" y="34726874"/>
                  <a:ext cx="2015657" cy="246220"/>
                </a:xfrm>
                <a:prstGeom prst="rect">
                  <a:avLst/>
                </a:prstGeom>
                <a:noFill/>
              </p:spPr>
              <p:txBody>
                <a:bodyPr wrap="square" rtlCol="0">
                  <a:spAutoFit/>
                </a:bodyPr>
                <a:lstStyle/>
                <a:p>
                  <a:pPr algn="ctr" fontAlgn="auto">
                    <a:spcBef>
                      <a:spcPts val="0"/>
                    </a:spcBef>
                    <a:spcAft>
                      <a:spcPts val="0"/>
                    </a:spcAft>
                  </a:pPr>
                  <a:r>
                    <a:rPr lang="en-US" sz="1000" dirty="0">
                      <a:solidFill>
                        <a:prstClr val="black"/>
                      </a:solidFill>
                      <a:latin typeface="Calibri"/>
                      <a:ea typeface="+mn-ea"/>
                    </a:rPr>
                    <a:t>Latitude [</a:t>
                  </a:r>
                  <a:r>
                    <a:rPr lang="en-US" sz="1000" baseline="30000" dirty="0" err="1">
                      <a:solidFill>
                        <a:prstClr val="black"/>
                      </a:solidFill>
                      <a:latin typeface="Calibri"/>
                      <a:ea typeface="+mn-ea"/>
                    </a:rPr>
                    <a:t>o</a:t>
                  </a:r>
                  <a:r>
                    <a:rPr lang="en-US" sz="1000" dirty="0" err="1">
                      <a:solidFill>
                        <a:prstClr val="black"/>
                      </a:solidFill>
                      <a:latin typeface="Calibri"/>
                      <a:ea typeface="+mn-ea"/>
                    </a:rPr>
                    <a:t>N</a:t>
                  </a:r>
                  <a:r>
                    <a:rPr lang="en-US" sz="1000" dirty="0">
                      <a:solidFill>
                        <a:prstClr val="black"/>
                      </a:solidFill>
                      <a:latin typeface="Calibri"/>
                      <a:ea typeface="+mn-ea"/>
                    </a:rPr>
                    <a:t>]</a:t>
                  </a:r>
                </a:p>
              </p:txBody>
            </p:sp>
          </p:grpSp>
        </p:grpSp>
        <p:sp>
          <p:nvSpPr>
            <p:cNvPr id="83" name="TextBox 82"/>
            <p:cNvSpPr txBox="1"/>
            <p:nvPr/>
          </p:nvSpPr>
          <p:spPr>
            <a:xfrm>
              <a:off x="3443290" y="20067143"/>
              <a:ext cx="1121875" cy="549261"/>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      128             124</a:t>
              </a:r>
            </a:p>
            <a:p>
              <a:pPr algn="ctr" fontAlgn="auto">
                <a:spcBef>
                  <a:spcPts val="0"/>
                </a:spcBef>
                <a:spcAft>
                  <a:spcPts val="0"/>
                </a:spcAft>
              </a:pPr>
              <a:r>
                <a:rPr lang="en-US" sz="1000" dirty="0">
                  <a:solidFill>
                    <a:prstClr val="black"/>
                  </a:solidFill>
                  <a:latin typeface="Calibri"/>
                  <a:ea typeface="+mn-ea"/>
                </a:rPr>
                <a:t>Longitude [</a:t>
              </a:r>
              <a:r>
                <a:rPr lang="en-US" sz="1000" baseline="30000" dirty="0" err="1">
                  <a:solidFill>
                    <a:prstClr val="black"/>
                  </a:solidFill>
                  <a:latin typeface="Calibri"/>
                  <a:ea typeface="+mn-ea"/>
                </a:rPr>
                <a:t>o</a:t>
              </a:r>
              <a:r>
                <a:rPr lang="en-US" sz="1000" dirty="0" err="1">
                  <a:solidFill>
                    <a:prstClr val="black"/>
                  </a:solidFill>
                  <a:latin typeface="Calibri"/>
                  <a:ea typeface="+mn-ea"/>
                </a:rPr>
                <a:t>W</a:t>
              </a:r>
              <a:r>
                <a:rPr lang="en-US" sz="1000" dirty="0">
                  <a:solidFill>
                    <a:prstClr val="black"/>
                  </a:solidFill>
                  <a:latin typeface="Calibri"/>
                  <a:ea typeface="+mn-ea"/>
                </a:rPr>
                <a:t>]</a:t>
              </a:r>
            </a:p>
            <a:p>
              <a:pPr fontAlgn="auto">
                <a:spcBef>
                  <a:spcPts val="0"/>
                </a:spcBef>
                <a:spcAft>
                  <a:spcPts val="0"/>
                </a:spcAft>
              </a:pPr>
              <a:endParaRPr lang="en-US" sz="1000" dirty="0">
                <a:solidFill>
                  <a:prstClr val="black"/>
                </a:solidFill>
                <a:latin typeface="Calibri"/>
                <a:ea typeface="+mn-ea"/>
              </a:endParaRPr>
            </a:p>
          </p:txBody>
        </p:sp>
      </p:grpSp>
      <p:sp>
        <p:nvSpPr>
          <p:cNvPr id="108" name="Rectangle 107"/>
          <p:cNvSpPr/>
          <p:nvPr/>
        </p:nvSpPr>
        <p:spPr>
          <a:xfrm rot="16200000">
            <a:off x="-415820" y="4267688"/>
            <a:ext cx="1294947" cy="246221"/>
          </a:xfrm>
          <a:prstGeom prst="rect">
            <a:avLst/>
          </a:prstGeom>
        </p:spPr>
        <p:txBody>
          <a:bodyPr wrap="square">
            <a:spAutoFit/>
          </a:bodyPr>
          <a:lstStyle/>
          <a:p>
            <a:pPr algn="ctr" fontAlgn="auto">
              <a:spcBef>
                <a:spcPts val="0"/>
              </a:spcBef>
              <a:spcAft>
                <a:spcPts val="0"/>
              </a:spcAft>
            </a:pPr>
            <a:r>
              <a:rPr lang="en-US" sz="1000" dirty="0">
                <a:solidFill>
                  <a:prstClr val="black"/>
                </a:solidFill>
                <a:latin typeface="Calibri"/>
                <a:ea typeface="+mn-ea"/>
              </a:rPr>
              <a:t>July</a:t>
            </a:r>
            <a:endParaRPr lang="en-US" sz="1000" dirty="0">
              <a:solidFill>
                <a:prstClr val="black"/>
              </a:solidFill>
              <a:latin typeface="Calibri"/>
              <a:ea typeface="+mn-ea"/>
            </a:endParaRPr>
          </a:p>
        </p:txBody>
      </p:sp>
      <p:sp>
        <p:nvSpPr>
          <p:cNvPr id="109" name="TextBox 108"/>
          <p:cNvSpPr txBox="1"/>
          <p:nvPr/>
        </p:nvSpPr>
        <p:spPr>
          <a:xfrm>
            <a:off x="1359388" y="6375440"/>
            <a:ext cx="1121875" cy="553998"/>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      128             124</a:t>
            </a:r>
          </a:p>
          <a:p>
            <a:pPr algn="ctr" fontAlgn="auto">
              <a:spcBef>
                <a:spcPts val="0"/>
              </a:spcBef>
              <a:spcAft>
                <a:spcPts val="0"/>
              </a:spcAft>
            </a:pPr>
            <a:r>
              <a:rPr lang="en-US" sz="1000" dirty="0">
                <a:solidFill>
                  <a:prstClr val="black"/>
                </a:solidFill>
                <a:latin typeface="Calibri"/>
                <a:ea typeface="+mn-ea"/>
              </a:rPr>
              <a:t>Longitude [</a:t>
            </a:r>
            <a:r>
              <a:rPr lang="en-US" sz="1000" baseline="30000" dirty="0" err="1">
                <a:solidFill>
                  <a:prstClr val="black"/>
                </a:solidFill>
                <a:latin typeface="Calibri"/>
                <a:ea typeface="+mn-ea"/>
              </a:rPr>
              <a:t>o</a:t>
            </a:r>
            <a:r>
              <a:rPr lang="en-US" sz="1000" dirty="0" err="1">
                <a:solidFill>
                  <a:prstClr val="black"/>
                </a:solidFill>
                <a:latin typeface="Calibri"/>
                <a:ea typeface="+mn-ea"/>
              </a:rPr>
              <a:t>W</a:t>
            </a:r>
            <a:r>
              <a:rPr lang="en-US" sz="1000" dirty="0">
                <a:solidFill>
                  <a:prstClr val="black"/>
                </a:solidFill>
                <a:latin typeface="Calibri"/>
                <a:ea typeface="+mn-ea"/>
              </a:rPr>
              <a:t>]</a:t>
            </a:r>
          </a:p>
          <a:p>
            <a:pPr fontAlgn="auto">
              <a:spcBef>
                <a:spcPts val="0"/>
              </a:spcBef>
              <a:spcAft>
                <a:spcPts val="0"/>
              </a:spcAft>
            </a:pPr>
            <a:endParaRPr lang="en-US" sz="1000" dirty="0">
              <a:solidFill>
                <a:prstClr val="black"/>
              </a:solidFill>
              <a:latin typeface="Calibri"/>
              <a:ea typeface="+mn-ea"/>
            </a:endParaRPr>
          </a:p>
        </p:txBody>
      </p:sp>
      <p:sp>
        <p:nvSpPr>
          <p:cNvPr id="110" name="TextBox 109"/>
          <p:cNvSpPr txBox="1"/>
          <p:nvPr/>
        </p:nvSpPr>
        <p:spPr>
          <a:xfrm>
            <a:off x="2388088" y="6384964"/>
            <a:ext cx="1121875" cy="553998"/>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    128              124</a:t>
            </a:r>
          </a:p>
          <a:p>
            <a:pPr algn="ctr" fontAlgn="auto">
              <a:spcBef>
                <a:spcPts val="0"/>
              </a:spcBef>
              <a:spcAft>
                <a:spcPts val="0"/>
              </a:spcAft>
            </a:pPr>
            <a:r>
              <a:rPr lang="en-US" sz="1000" dirty="0">
                <a:solidFill>
                  <a:prstClr val="black"/>
                </a:solidFill>
                <a:latin typeface="Calibri"/>
                <a:ea typeface="+mn-ea"/>
              </a:rPr>
              <a:t>Longitude [</a:t>
            </a:r>
            <a:r>
              <a:rPr lang="en-US" sz="1000" baseline="30000" dirty="0" err="1">
                <a:solidFill>
                  <a:prstClr val="black"/>
                </a:solidFill>
                <a:latin typeface="Calibri"/>
                <a:ea typeface="+mn-ea"/>
              </a:rPr>
              <a:t>o</a:t>
            </a:r>
            <a:r>
              <a:rPr lang="en-US" sz="1000" dirty="0" err="1">
                <a:solidFill>
                  <a:prstClr val="black"/>
                </a:solidFill>
                <a:latin typeface="Calibri"/>
                <a:ea typeface="+mn-ea"/>
              </a:rPr>
              <a:t>W</a:t>
            </a:r>
            <a:r>
              <a:rPr lang="en-US" sz="1000" dirty="0">
                <a:solidFill>
                  <a:prstClr val="black"/>
                </a:solidFill>
                <a:latin typeface="Calibri"/>
                <a:ea typeface="+mn-ea"/>
              </a:rPr>
              <a:t>]</a:t>
            </a:r>
          </a:p>
          <a:p>
            <a:pPr fontAlgn="auto">
              <a:spcBef>
                <a:spcPts val="0"/>
              </a:spcBef>
              <a:spcAft>
                <a:spcPts val="0"/>
              </a:spcAft>
            </a:pPr>
            <a:endParaRPr lang="en-US" sz="1000" dirty="0">
              <a:solidFill>
                <a:prstClr val="black"/>
              </a:solidFill>
              <a:latin typeface="Calibri"/>
              <a:ea typeface="+mn-ea"/>
            </a:endParaRPr>
          </a:p>
        </p:txBody>
      </p:sp>
      <p:sp>
        <p:nvSpPr>
          <p:cNvPr id="111" name="TextBox 110"/>
          <p:cNvSpPr txBox="1"/>
          <p:nvPr/>
        </p:nvSpPr>
        <p:spPr>
          <a:xfrm>
            <a:off x="3388210" y="6375447"/>
            <a:ext cx="1121875" cy="553998"/>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    128              124</a:t>
            </a:r>
          </a:p>
          <a:p>
            <a:pPr algn="ctr" fontAlgn="auto">
              <a:spcBef>
                <a:spcPts val="0"/>
              </a:spcBef>
              <a:spcAft>
                <a:spcPts val="0"/>
              </a:spcAft>
            </a:pPr>
            <a:r>
              <a:rPr lang="en-US" sz="1000" dirty="0">
                <a:solidFill>
                  <a:prstClr val="black"/>
                </a:solidFill>
                <a:latin typeface="Calibri"/>
                <a:ea typeface="+mn-ea"/>
              </a:rPr>
              <a:t>Longitude [</a:t>
            </a:r>
            <a:r>
              <a:rPr lang="en-US" sz="1000" baseline="30000" dirty="0" err="1">
                <a:solidFill>
                  <a:prstClr val="black"/>
                </a:solidFill>
                <a:latin typeface="Calibri"/>
                <a:ea typeface="+mn-ea"/>
              </a:rPr>
              <a:t>o</a:t>
            </a:r>
            <a:r>
              <a:rPr lang="en-US" sz="1000" dirty="0" err="1">
                <a:solidFill>
                  <a:prstClr val="black"/>
                </a:solidFill>
                <a:latin typeface="Calibri"/>
                <a:ea typeface="+mn-ea"/>
              </a:rPr>
              <a:t>W</a:t>
            </a:r>
            <a:r>
              <a:rPr lang="en-US" sz="1000" dirty="0">
                <a:solidFill>
                  <a:prstClr val="black"/>
                </a:solidFill>
                <a:latin typeface="Calibri"/>
                <a:ea typeface="+mn-ea"/>
              </a:rPr>
              <a:t>]</a:t>
            </a:r>
          </a:p>
          <a:p>
            <a:pPr fontAlgn="auto">
              <a:spcBef>
                <a:spcPts val="0"/>
              </a:spcBef>
              <a:spcAft>
                <a:spcPts val="0"/>
              </a:spcAft>
            </a:pPr>
            <a:endParaRPr lang="en-US" sz="1000" dirty="0">
              <a:solidFill>
                <a:prstClr val="black"/>
              </a:solidFill>
              <a:latin typeface="Calibri"/>
              <a:ea typeface="+mn-ea"/>
            </a:endParaRPr>
          </a:p>
        </p:txBody>
      </p:sp>
      <p:sp>
        <p:nvSpPr>
          <p:cNvPr id="112" name="TextBox 111"/>
          <p:cNvSpPr txBox="1"/>
          <p:nvPr/>
        </p:nvSpPr>
        <p:spPr>
          <a:xfrm>
            <a:off x="4388335" y="6384971"/>
            <a:ext cx="1121875" cy="553998"/>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    128              124</a:t>
            </a:r>
          </a:p>
          <a:p>
            <a:pPr algn="ctr" fontAlgn="auto">
              <a:spcBef>
                <a:spcPts val="0"/>
              </a:spcBef>
              <a:spcAft>
                <a:spcPts val="0"/>
              </a:spcAft>
            </a:pPr>
            <a:r>
              <a:rPr lang="en-US" sz="1000" dirty="0">
                <a:solidFill>
                  <a:prstClr val="black"/>
                </a:solidFill>
                <a:latin typeface="Calibri"/>
                <a:ea typeface="+mn-ea"/>
              </a:rPr>
              <a:t>Longitude [</a:t>
            </a:r>
            <a:r>
              <a:rPr lang="en-US" sz="1000" baseline="30000" dirty="0" err="1">
                <a:solidFill>
                  <a:prstClr val="black"/>
                </a:solidFill>
                <a:latin typeface="Calibri"/>
                <a:ea typeface="+mn-ea"/>
              </a:rPr>
              <a:t>o</a:t>
            </a:r>
            <a:r>
              <a:rPr lang="en-US" sz="1000" dirty="0" err="1">
                <a:solidFill>
                  <a:prstClr val="black"/>
                </a:solidFill>
                <a:latin typeface="Calibri"/>
                <a:ea typeface="+mn-ea"/>
              </a:rPr>
              <a:t>W</a:t>
            </a:r>
            <a:r>
              <a:rPr lang="en-US" sz="1000" dirty="0">
                <a:solidFill>
                  <a:prstClr val="black"/>
                </a:solidFill>
                <a:latin typeface="Calibri"/>
                <a:ea typeface="+mn-ea"/>
              </a:rPr>
              <a:t>]</a:t>
            </a:r>
          </a:p>
          <a:p>
            <a:pPr fontAlgn="auto">
              <a:spcBef>
                <a:spcPts val="0"/>
              </a:spcBef>
              <a:spcAft>
                <a:spcPts val="0"/>
              </a:spcAft>
            </a:pPr>
            <a:endParaRPr lang="en-US" sz="1000" dirty="0">
              <a:solidFill>
                <a:prstClr val="black"/>
              </a:solidFill>
              <a:latin typeface="Calibri"/>
              <a:ea typeface="+mn-ea"/>
            </a:endParaRPr>
          </a:p>
        </p:txBody>
      </p:sp>
      <p:sp>
        <p:nvSpPr>
          <p:cNvPr id="113" name="TextBox 112"/>
          <p:cNvSpPr txBox="1"/>
          <p:nvPr/>
        </p:nvSpPr>
        <p:spPr>
          <a:xfrm>
            <a:off x="5719762" y="3619500"/>
            <a:ext cx="313124" cy="246222"/>
          </a:xfrm>
          <a:prstGeom prst="rect">
            <a:avLst/>
          </a:prstGeom>
          <a:noFill/>
        </p:spPr>
        <p:txBody>
          <a:bodyPr vert="horz" wrap="square" rtlCol="0">
            <a:spAutoFit/>
          </a:bodyPr>
          <a:lstStyle/>
          <a:p>
            <a:pPr fontAlgn="auto">
              <a:spcBef>
                <a:spcPts val="0"/>
              </a:spcBef>
              <a:spcAft>
                <a:spcPts val="0"/>
              </a:spcAft>
            </a:pPr>
            <a:r>
              <a:rPr lang="en-US" sz="1000" dirty="0">
                <a:solidFill>
                  <a:prstClr val="black"/>
                </a:solidFill>
                <a:latin typeface="Calibri"/>
                <a:ea typeface="+mn-ea"/>
              </a:rPr>
              <a:t>18</a:t>
            </a:r>
          </a:p>
        </p:txBody>
      </p:sp>
      <p:grpSp>
        <p:nvGrpSpPr>
          <p:cNvPr id="9" name="Group 119"/>
          <p:cNvGrpSpPr>
            <a:grpSpLocks noChangeAspect="1"/>
          </p:cNvGrpSpPr>
          <p:nvPr/>
        </p:nvGrpSpPr>
        <p:grpSpPr>
          <a:xfrm>
            <a:off x="6023031" y="3285722"/>
            <a:ext cx="2816169" cy="3272221"/>
            <a:chOff x="6695921" y="3242779"/>
            <a:chExt cx="4203237" cy="4883912"/>
          </a:xfrm>
        </p:grpSpPr>
        <p:pic>
          <p:nvPicPr>
            <p:cNvPr id="114" name="Picture 113" descr="dis.jpeg"/>
            <p:cNvPicPr>
              <a:picLocks noChangeAspect="1"/>
            </p:cNvPicPr>
            <p:nvPr/>
          </p:nvPicPr>
          <p:blipFill>
            <a:blip r:embed="rId13" cstate="print"/>
            <a:srcRect l="25117" t="6790" r="21538" b="10543"/>
            <a:stretch>
              <a:fillRect/>
            </a:stretch>
          </p:blipFill>
          <p:spPr>
            <a:xfrm>
              <a:off x="7570487" y="3304129"/>
              <a:ext cx="3147026" cy="4064000"/>
            </a:xfrm>
            <a:prstGeom prst="rect">
              <a:avLst/>
            </a:prstGeom>
          </p:spPr>
        </p:pic>
        <p:sp>
          <p:nvSpPr>
            <p:cNvPr id="115" name="TextBox 114"/>
            <p:cNvSpPr txBox="1"/>
            <p:nvPr/>
          </p:nvSpPr>
          <p:spPr>
            <a:xfrm>
              <a:off x="6990264" y="3242779"/>
              <a:ext cx="1250942" cy="367494"/>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44.5</a:t>
              </a:r>
            </a:p>
          </p:txBody>
        </p:sp>
        <p:sp>
          <p:nvSpPr>
            <p:cNvPr id="116" name="TextBox 115"/>
            <p:cNvSpPr txBox="1"/>
            <p:nvPr/>
          </p:nvSpPr>
          <p:spPr>
            <a:xfrm>
              <a:off x="6962694" y="5201022"/>
              <a:ext cx="1625601" cy="367494"/>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44</a:t>
              </a:r>
            </a:p>
          </p:txBody>
        </p:sp>
        <p:sp>
          <p:nvSpPr>
            <p:cNvPr id="117" name="TextBox 116"/>
            <p:cNvSpPr txBox="1"/>
            <p:nvPr/>
          </p:nvSpPr>
          <p:spPr>
            <a:xfrm>
              <a:off x="6976477" y="7181082"/>
              <a:ext cx="1625601" cy="367494"/>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43.5</a:t>
              </a:r>
            </a:p>
          </p:txBody>
        </p:sp>
        <p:sp>
          <p:nvSpPr>
            <p:cNvPr id="118" name="TextBox 117"/>
            <p:cNvSpPr txBox="1"/>
            <p:nvPr/>
          </p:nvSpPr>
          <p:spPr>
            <a:xfrm rot="16200000">
              <a:off x="4836298" y="5141013"/>
              <a:ext cx="4086739" cy="367494"/>
            </a:xfrm>
            <a:prstGeom prst="rect">
              <a:avLst/>
            </a:prstGeom>
            <a:noFill/>
          </p:spPr>
          <p:txBody>
            <a:bodyPr wrap="square" rtlCol="0">
              <a:spAutoFit/>
            </a:bodyPr>
            <a:lstStyle/>
            <a:p>
              <a:pPr algn="ctr" fontAlgn="auto">
                <a:spcBef>
                  <a:spcPts val="0"/>
                </a:spcBef>
                <a:spcAft>
                  <a:spcPts val="0"/>
                </a:spcAft>
              </a:pPr>
              <a:r>
                <a:rPr lang="en-US" sz="1000" dirty="0">
                  <a:solidFill>
                    <a:prstClr val="black"/>
                  </a:solidFill>
                  <a:latin typeface="Calibri"/>
                  <a:ea typeface="+mn-ea"/>
                </a:rPr>
                <a:t>Latitude [</a:t>
              </a:r>
              <a:r>
                <a:rPr lang="en-US" sz="1000" baseline="30000" dirty="0" err="1">
                  <a:solidFill>
                    <a:prstClr val="black"/>
                  </a:solidFill>
                  <a:latin typeface="Calibri"/>
                  <a:ea typeface="+mn-ea"/>
                </a:rPr>
                <a:t>o</a:t>
              </a:r>
              <a:r>
                <a:rPr lang="en-US" sz="1000" dirty="0" err="1">
                  <a:solidFill>
                    <a:prstClr val="black"/>
                  </a:solidFill>
                  <a:latin typeface="Calibri"/>
                  <a:ea typeface="+mn-ea"/>
                </a:rPr>
                <a:t>N</a:t>
              </a:r>
              <a:r>
                <a:rPr lang="en-US" sz="1000" dirty="0">
                  <a:solidFill>
                    <a:prstClr val="black"/>
                  </a:solidFill>
                  <a:latin typeface="Calibri"/>
                  <a:ea typeface="+mn-ea"/>
                </a:rPr>
                <a:t>]</a:t>
              </a:r>
            </a:p>
          </p:txBody>
        </p:sp>
        <p:sp>
          <p:nvSpPr>
            <p:cNvPr id="119" name="TextBox 118"/>
            <p:cNvSpPr txBox="1"/>
            <p:nvPr/>
          </p:nvSpPr>
          <p:spPr>
            <a:xfrm>
              <a:off x="7191285" y="7299828"/>
              <a:ext cx="3707873" cy="826863"/>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ea typeface="+mn-ea"/>
                </a:rPr>
                <a:t>         125                       124.5                      124</a:t>
              </a:r>
            </a:p>
            <a:p>
              <a:pPr algn="ctr" fontAlgn="auto">
                <a:spcBef>
                  <a:spcPts val="0"/>
                </a:spcBef>
                <a:spcAft>
                  <a:spcPts val="0"/>
                </a:spcAft>
              </a:pPr>
              <a:r>
                <a:rPr lang="en-US" sz="1000" dirty="0">
                  <a:solidFill>
                    <a:prstClr val="black"/>
                  </a:solidFill>
                  <a:latin typeface="Calibri"/>
                  <a:ea typeface="+mn-ea"/>
                </a:rPr>
                <a:t>Longitude [</a:t>
              </a:r>
              <a:r>
                <a:rPr lang="en-US" sz="1000" baseline="30000" dirty="0" err="1">
                  <a:solidFill>
                    <a:prstClr val="black"/>
                  </a:solidFill>
                  <a:latin typeface="Calibri"/>
                  <a:ea typeface="+mn-ea"/>
                </a:rPr>
                <a:t>o</a:t>
              </a:r>
              <a:r>
                <a:rPr lang="en-US" sz="1000" dirty="0" err="1">
                  <a:solidFill>
                    <a:prstClr val="black"/>
                  </a:solidFill>
                  <a:latin typeface="Calibri"/>
                  <a:ea typeface="+mn-ea"/>
                </a:rPr>
                <a:t>W</a:t>
              </a:r>
              <a:r>
                <a:rPr lang="en-US" sz="1000" dirty="0">
                  <a:solidFill>
                    <a:prstClr val="black"/>
                  </a:solidFill>
                  <a:latin typeface="Calibri"/>
                  <a:ea typeface="+mn-ea"/>
                </a:rPr>
                <a:t>]</a:t>
              </a:r>
            </a:p>
            <a:p>
              <a:pPr fontAlgn="auto">
                <a:spcBef>
                  <a:spcPts val="0"/>
                </a:spcBef>
                <a:spcAft>
                  <a:spcPts val="0"/>
                </a:spcAft>
              </a:pPr>
              <a:endParaRPr lang="en-US" sz="1000" dirty="0">
                <a:solidFill>
                  <a:prstClr val="black"/>
                </a:solidFill>
                <a:latin typeface="Calibri"/>
                <a:ea typeface="+mn-ea"/>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7"/>
          <p:cNvSpPr txBox="1">
            <a:spLocks noChangeArrowheads="1"/>
          </p:cNvSpPr>
          <p:nvPr/>
        </p:nvSpPr>
        <p:spPr bwMode="auto">
          <a:xfrm>
            <a:off x="1295400" y="153988"/>
            <a:ext cx="6019800" cy="760412"/>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sz="2400" b="1">
                <a:solidFill>
                  <a:srgbClr val="000000"/>
                </a:solidFill>
                <a:ea typeface="+mn-ea"/>
              </a:rPr>
              <a:t>A History of RAMMB-NOAA at CSU: Cooperating in Atmospheric Science</a:t>
            </a:r>
            <a:r>
              <a:rPr lang="en-US" sz="2400">
                <a:solidFill>
                  <a:srgbClr val="333399"/>
                </a:solidFill>
                <a:latin typeface="Times New Roman" pitchFamily="-105" charset="0"/>
                <a:ea typeface="+mn-ea"/>
              </a:rPr>
              <a:t> </a:t>
            </a:r>
            <a:endParaRPr lang="en-US" sz="2400" i="1">
              <a:solidFill>
                <a:srgbClr val="333399"/>
              </a:solidFill>
              <a:ea typeface="+mn-ea"/>
              <a:cs typeface="Times New Roman" pitchFamily="-105" charset="0"/>
            </a:endParaRPr>
          </a:p>
        </p:txBody>
      </p:sp>
      <p:sp>
        <p:nvSpPr>
          <p:cNvPr id="2051" name="Text Box 18"/>
          <p:cNvSpPr txBox="1">
            <a:spLocks noChangeArrowheads="1"/>
          </p:cNvSpPr>
          <p:nvPr/>
        </p:nvSpPr>
        <p:spPr bwMode="auto">
          <a:xfrm>
            <a:off x="1524000" y="998538"/>
            <a:ext cx="5486400" cy="296862"/>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b="1">
                <a:solidFill>
                  <a:srgbClr val="000000"/>
                </a:solidFill>
                <a:latin typeface="Times New Roman" pitchFamily="-105" charset="0"/>
                <a:ea typeface="+mn-ea"/>
              </a:rPr>
              <a:t>Don Hillger, NOAA/NESDIS/STAR/RAMMB</a:t>
            </a:r>
            <a:endParaRPr lang="en-US" i="1">
              <a:solidFill>
                <a:srgbClr val="000000"/>
              </a:solidFill>
              <a:latin typeface="Times New Roman" pitchFamily="-105" charset="0"/>
              <a:ea typeface="+mn-ea"/>
              <a:cs typeface="Times New Roman" pitchFamily="-105" charset="0"/>
            </a:endParaRPr>
          </a:p>
        </p:txBody>
      </p:sp>
      <p:sp>
        <p:nvSpPr>
          <p:cNvPr id="2052" name="Text Box 19"/>
          <p:cNvSpPr txBox="1">
            <a:spLocks noChangeArrowheads="1"/>
          </p:cNvSpPr>
          <p:nvPr/>
        </p:nvSpPr>
        <p:spPr bwMode="auto">
          <a:xfrm>
            <a:off x="1371600" y="1303338"/>
            <a:ext cx="6019800" cy="296862"/>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b="1">
                <a:solidFill>
                  <a:srgbClr val="000000"/>
                </a:solidFill>
                <a:latin typeface="Times New Roman" pitchFamily="-105" charset="0"/>
                <a:ea typeface="+mn-ea"/>
              </a:rPr>
              <a:t>(with contributions from the remainder of the RAMMB)</a:t>
            </a:r>
            <a:endParaRPr lang="en-US" i="1">
              <a:solidFill>
                <a:srgbClr val="000000"/>
              </a:solidFill>
              <a:latin typeface="Times New Roman" pitchFamily="-105" charset="0"/>
              <a:ea typeface="+mn-ea"/>
              <a:cs typeface="Times New Roman" pitchFamily="-105" charset="0"/>
            </a:endParaRPr>
          </a:p>
        </p:txBody>
      </p:sp>
      <p:sp>
        <p:nvSpPr>
          <p:cNvPr id="2053" name="Text Box 24"/>
          <p:cNvSpPr txBox="1">
            <a:spLocks noChangeArrowheads="1"/>
          </p:cNvSpPr>
          <p:nvPr/>
        </p:nvSpPr>
        <p:spPr bwMode="auto">
          <a:xfrm>
            <a:off x="533400" y="5029200"/>
            <a:ext cx="8077200" cy="1477963"/>
          </a:xfrm>
          <a:prstGeom prst="rect">
            <a:avLst/>
          </a:prstGeom>
          <a:noFill/>
          <a:ln w="9525">
            <a:noFill/>
            <a:miter lim="800000"/>
            <a:headEnd/>
            <a:tailEnd/>
          </a:ln>
        </p:spPr>
        <p:txBody>
          <a:bodyPr>
            <a:spAutoFit/>
          </a:bodyPr>
          <a:lstStyle/>
          <a:p>
            <a:pPr marL="228600" indent="-228600">
              <a:spcBef>
                <a:spcPct val="50000"/>
              </a:spcBef>
              <a:buFontTx/>
              <a:buChar char="•"/>
            </a:pPr>
            <a:r>
              <a:rPr lang="en-US">
                <a:solidFill>
                  <a:srgbClr val="000000"/>
                </a:solidFill>
                <a:latin typeface="Times New Roman" pitchFamily="-105" charset="0"/>
                <a:ea typeface="+mn-ea"/>
              </a:rPr>
              <a:t>The</a:t>
            </a:r>
            <a:r>
              <a:rPr lang="en-US" b="1">
                <a:solidFill>
                  <a:srgbClr val="000000"/>
                </a:solidFill>
                <a:latin typeface="Times New Roman" pitchFamily="-105" charset="0"/>
                <a:ea typeface="+mn-ea"/>
              </a:rPr>
              <a:t> Regional and Mesoscale Meteorology Branch (RAMMB</a:t>
            </a:r>
            <a:r>
              <a:rPr lang="en-US">
                <a:solidFill>
                  <a:srgbClr val="000000"/>
                </a:solidFill>
                <a:latin typeface="Times New Roman" pitchFamily="-105" charset="0"/>
                <a:ea typeface="+mn-ea"/>
              </a:rPr>
              <a:t>) has been at Colorado State University since </a:t>
            </a:r>
            <a:r>
              <a:rPr lang="en-US" b="1">
                <a:solidFill>
                  <a:srgbClr val="000000"/>
                </a:solidFill>
                <a:latin typeface="Times New Roman" pitchFamily="-105" charset="0"/>
                <a:ea typeface="+mn-ea"/>
              </a:rPr>
              <a:t>1980,</a:t>
            </a:r>
            <a:r>
              <a:rPr lang="en-US">
                <a:solidFill>
                  <a:srgbClr val="000000"/>
                </a:solidFill>
                <a:latin typeface="Times New Roman" pitchFamily="-105" charset="0"/>
                <a:ea typeface="+mn-ea"/>
              </a:rPr>
              <a:t> at the inception of </a:t>
            </a:r>
            <a:r>
              <a:rPr lang="en-US" b="1">
                <a:solidFill>
                  <a:srgbClr val="000000"/>
                </a:solidFill>
                <a:latin typeface="Times New Roman" pitchFamily="-105" charset="0"/>
                <a:ea typeface="+mn-ea"/>
              </a:rPr>
              <a:t>CIRA*</a:t>
            </a:r>
          </a:p>
          <a:p>
            <a:pPr marL="228600" indent="-228600">
              <a:spcBef>
                <a:spcPct val="50000"/>
              </a:spcBef>
              <a:buFontTx/>
              <a:buChar char="•"/>
            </a:pPr>
            <a:r>
              <a:rPr lang="en-US">
                <a:solidFill>
                  <a:srgbClr val="000000"/>
                </a:solidFill>
                <a:latin typeface="Times New Roman" pitchFamily="-105" charset="0"/>
                <a:ea typeface="+mn-ea"/>
              </a:rPr>
              <a:t>All 5 original RAMMB feds are retired, replaced one-by-one by a new set of 5 feds</a:t>
            </a:r>
          </a:p>
          <a:p>
            <a:pPr marL="228600" indent="-228600">
              <a:spcBef>
                <a:spcPct val="50000"/>
              </a:spcBef>
              <a:buFontTx/>
              <a:buChar char="•"/>
            </a:pPr>
            <a:r>
              <a:rPr lang="en-US">
                <a:solidFill>
                  <a:srgbClr val="000000"/>
                </a:solidFill>
                <a:latin typeface="Times New Roman" pitchFamily="-105" charset="0"/>
                <a:ea typeface="+mn-ea"/>
              </a:rPr>
              <a:t>A </a:t>
            </a:r>
            <a:r>
              <a:rPr lang="en-US" b="1">
                <a:solidFill>
                  <a:srgbClr val="000000"/>
                </a:solidFill>
                <a:latin typeface="Times New Roman" pitchFamily="-105" charset="0"/>
                <a:ea typeface="+mn-ea"/>
              </a:rPr>
              <a:t>timeline</a:t>
            </a:r>
            <a:r>
              <a:rPr lang="en-US">
                <a:solidFill>
                  <a:srgbClr val="000000"/>
                </a:solidFill>
                <a:latin typeface="Times New Roman" pitchFamily="-105" charset="0"/>
                <a:ea typeface="+mn-ea"/>
              </a:rPr>
              <a:t> with RAMMB </a:t>
            </a:r>
            <a:r>
              <a:rPr lang="en-US" b="1">
                <a:solidFill>
                  <a:srgbClr val="000000"/>
                </a:solidFill>
                <a:latin typeface="Times New Roman" pitchFamily="-105" charset="0"/>
                <a:ea typeface="+mn-ea"/>
              </a:rPr>
              <a:t>history and events </a:t>
            </a:r>
            <a:r>
              <a:rPr lang="en-US">
                <a:solidFill>
                  <a:srgbClr val="000000"/>
                </a:solidFill>
                <a:latin typeface="Times New Roman" pitchFamily="-105" charset="0"/>
                <a:ea typeface="+mn-ea"/>
              </a:rPr>
              <a:t>is provided</a:t>
            </a:r>
          </a:p>
        </p:txBody>
      </p:sp>
      <p:grpSp>
        <p:nvGrpSpPr>
          <p:cNvPr id="2" name="Group 23"/>
          <p:cNvGrpSpPr>
            <a:grpSpLocks/>
          </p:cNvGrpSpPr>
          <p:nvPr/>
        </p:nvGrpSpPr>
        <p:grpSpPr bwMode="auto">
          <a:xfrm>
            <a:off x="5486400" y="1676400"/>
            <a:ext cx="2819400" cy="3354388"/>
            <a:chOff x="5486399" y="1676399"/>
            <a:chExt cx="2819401" cy="3354971"/>
          </a:xfrm>
        </p:grpSpPr>
        <p:pic>
          <p:nvPicPr>
            <p:cNvPr id="2068" name="Picture 23" descr="C:\RAMMB-CORP-STAR\RAMMB_FTEs_cropped.jpg"/>
            <p:cNvPicPr>
              <a:picLocks noChangeAspect="1" noChangeArrowheads="1"/>
            </p:cNvPicPr>
            <p:nvPr/>
          </p:nvPicPr>
          <p:blipFill>
            <a:blip r:embed="rId3" cstate="print"/>
            <a:srcRect/>
            <a:stretch>
              <a:fillRect/>
            </a:stretch>
          </p:blipFill>
          <p:spPr bwMode="auto">
            <a:xfrm>
              <a:off x="5486399" y="1676399"/>
              <a:ext cx="2819401" cy="3339905"/>
            </a:xfrm>
            <a:prstGeom prst="rect">
              <a:avLst/>
            </a:prstGeom>
            <a:noFill/>
            <a:ln w="9525">
              <a:noFill/>
              <a:miter lim="800000"/>
              <a:headEnd/>
              <a:tailEnd/>
            </a:ln>
          </p:spPr>
        </p:pic>
        <p:sp>
          <p:nvSpPr>
            <p:cNvPr id="2069" name="Text Box 242"/>
            <p:cNvSpPr txBox="1">
              <a:spLocks noChangeArrowheads="1"/>
            </p:cNvSpPr>
            <p:nvPr/>
          </p:nvSpPr>
          <p:spPr bwMode="auto">
            <a:xfrm>
              <a:off x="5486400" y="1678802"/>
              <a:ext cx="838200" cy="292424"/>
            </a:xfrm>
            <a:prstGeom prst="rect">
              <a:avLst/>
            </a:prstGeom>
            <a:noFill/>
            <a:ln w="9525">
              <a:noFill/>
              <a:miter lim="800000"/>
              <a:headEnd/>
              <a:tailEnd/>
            </a:ln>
          </p:spPr>
          <p:txBody>
            <a:bodyPr>
              <a:spAutoFit/>
            </a:bodyPr>
            <a:lstStyle/>
            <a:p>
              <a:pPr algn="ctr">
                <a:spcBef>
                  <a:spcPct val="50000"/>
                </a:spcBef>
              </a:pPr>
              <a:r>
                <a:rPr lang="en-US" sz="1200" b="1">
                  <a:solidFill>
                    <a:srgbClr val="000000"/>
                  </a:solidFill>
                  <a:ea typeface="+mn-ea"/>
                </a:rPr>
                <a:t>Oct 2009</a:t>
              </a:r>
            </a:p>
          </p:txBody>
        </p:sp>
        <p:sp>
          <p:nvSpPr>
            <p:cNvPr id="2070" name="Text Box 244"/>
            <p:cNvSpPr txBox="1">
              <a:spLocks noChangeArrowheads="1"/>
            </p:cNvSpPr>
            <p:nvPr/>
          </p:nvSpPr>
          <p:spPr bwMode="auto">
            <a:xfrm>
              <a:off x="5715000" y="4706437"/>
              <a:ext cx="2438400" cy="324933"/>
            </a:xfrm>
            <a:prstGeom prst="rect">
              <a:avLst/>
            </a:prstGeom>
            <a:noFill/>
            <a:ln w="9525">
              <a:noFill/>
              <a:miter lim="800000"/>
              <a:headEnd/>
              <a:tailEnd/>
            </a:ln>
          </p:spPr>
          <p:txBody>
            <a:bodyPr>
              <a:spAutoFit/>
            </a:bodyPr>
            <a:lstStyle/>
            <a:p>
              <a:pPr algn="ctr">
                <a:spcBef>
                  <a:spcPct val="50000"/>
                </a:spcBef>
              </a:pPr>
              <a:r>
                <a:rPr lang="en-US" sz="1400">
                  <a:solidFill>
                    <a:srgbClr val="FFFFFF"/>
                  </a:solidFill>
                  <a:ea typeface="+mn-ea"/>
                </a:rPr>
                <a:t>John, Dan, Mark, Don, Deb</a:t>
              </a:r>
            </a:p>
          </p:txBody>
        </p:sp>
      </p:grpSp>
      <p:grpSp>
        <p:nvGrpSpPr>
          <p:cNvPr id="3" name="Group 17"/>
          <p:cNvGrpSpPr>
            <a:grpSpLocks/>
          </p:cNvGrpSpPr>
          <p:nvPr/>
        </p:nvGrpSpPr>
        <p:grpSpPr bwMode="auto">
          <a:xfrm>
            <a:off x="4572000" y="3733800"/>
            <a:ext cx="990600" cy="685800"/>
            <a:chOff x="3886200" y="3733800"/>
            <a:chExt cx="990600" cy="685800"/>
          </a:xfrm>
        </p:grpSpPr>
        <p:sp>
          <p:nvSpPr>
            <p:cNvPr id="2066" name="TextBox 10"/>
            <p:cNvSpPr txBox="1">
              <a:spLocks noChangeArrowheads="1"/>
            </p:cNvSpPr>
            <p:nvPr/>
          </p:nvSpPr>
          <p:spPr bwMode="auto">
            <a:xfrm>
              <a:off x="3886200" y="3733800"/>
              <a:ext cx="990600" cy="369888"/>
            </a:xfrm>
            <a:prstGeom prst="rect">
              <a:avLst/>
            </a:prstGeom>
            <a:noFill/>
            <a:ln w="9525">
              <a:noFill/>
              <a:miter lim="800000"/>
              <a:headEnd/>
              <a:tailEnd/>
            </a:ln>
          </p:spPr>
          <p:txBody>
            <a:bodyPr>
              <a:spAutoFit/>
            </a:bodyPr>
            <a:lstStyle/>
            <a:p>
              <a:pPr algn="ctr"/>
              <a:r>
                <a:rPr lang="en-US" b="1">
                  <a:solidFill>
                    <a:srgbClr val="000000"/>
                  </a:solidFill>
                  <a:ea typeface="+mn-ea"/>
                </a:rPr>
                <a:t>Now</a:t>
              </a:r>
            </a:p>
          </p:txBody>
        </p:sp>
        <p:sp>
          <p:nvSpPr>
            <p:cNvPr id="13" name="Right Arrow 12"/>
            <p:cNvSpPr/>
            <p:nvPr/>
          </p:nvSpPr>
          <p:spPr>
            <a:xfrm>
              <a:off x="4191000" y="4114800"/>
              <a:ext cx="4445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nvGrpSpPr>
          <p:cNvPr id="4" name="Group 16"/>
          <p:cNvGrpSpPr>
            <a:grpSpLocks/>
          </p:cNvGrpSpPr>
          <p:nvPr/>
        </p:nvGrpSpPr>
        <p:grpSpPr bwMode="auto">
          <a:xfrm>
            <a:off x="4572000" y="2286000"/>
            <a:ext cx="990600" cy="685800"/>
            <a:chOff x="3810000" y="2133600"/>
            <a:chExt cx="990600" cy="685800"/>
          </a:xfrm>
        </p:grpSpPr>
        <p:sp>
          <p:nvSpPr>
            <p:cNvPr id="2064" name="TextBox 11"/>
            <p:cNvSpPr txBox="1">
              <a:spLocks noChangeArrowheads="1"/>
            </p:cNvSpPr>
            <p:nvPr/>
          </p:nvSpPr>
          <p:spPr bwMode="auto">
            <a:xfrm>
              <a:off x="3810000" y="2133600"/>
              <a:ext cx="990600" cy="369888"/>
            </a:xfrm>
            <a:prstGeom prst="rect">
              <a:avLst/>
            </a:prstGeom>
            <a:noFill/>
            <a:ln w="9525">
              <a:noFill/>
              <a:miter lim="800000"/>
              <a:headEnd/>
              <a:tailEnd/>
            </a:ln>
          </p:spPr>
          <p:txBody>
            <a:bodyPr>
              <a:spAutoFit/>
            </a:bodyPr>
            <a:lstStyle/>
            <a:p>
              <a:pPr algn="ctr"/>
              <a:r>
                <a:rPr lang="en-US" b="1">
                  <a:solidFill>
                    <a:srgbClr val="000000"/>
                  </a:solidFill>
                  <a:ea typeface="+mn-ea"/>
                </a:rPr>
                <a:t>Then</a:t>
              </a:r>
            </a:p>
          </p:txBody>
        </p:sp>
        <p:sp>
          <p:nvSpPr>
            <p:cNvPr id="14" name="Right Arrow 13"/>
            <p:cNvSpPr/>
            <p:nvPr/>
          </p:nvSpPr>
          <p:spPr>
            <a:xfrm rot="10800000">
              <a:off x="4038600" y="2514600"/>
              <a:ext cx="4445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pic>
        <p:nvPicPr>
          <p:cNvPr id="2057" name="Picture 36" descr="noaalogo"/>
          <p:cNvPicPr>
            <a:picLocks noChangeAspect="1" noChangeArrowheads="1"/>
          </p:cNvPicPr>
          <p:nvPr/>
        </p:nvPicPr>
        <p:blipFill>
          <a:blip r:embed="rId4" cstate="print"/>
          <a:srcRect/>
          <a:stretch>
            <a:fillRect/>
          </a:stretch>
        </p:blipFill>
        <p:spPr bwMode="auto">
          <a:xfrm>
            <a:off x="152400" y="228600"/>
            <a:ext cx="1231900" cy="1231900"/>
          </a:xfrm>
          <a:prstGeom prst="rect">
            <a:avLst/>
          </a:prstGeom>
          <a:noFill/>
          <a:ln w="9525">
            <a:noFill/>
            <a:miter lim="800000"/>
            <a:headEnd/>
            <a:tailEnd/>
          </a:ln>
        </p:spPr>
      </p:pic>
      <p:pic>
        <p:nvPicPr>
          <p:cNvPr id="2058" name="Picture 15" descr="C:\GOES-13\images\CIRA-CSU_logo.jpg"/>
          <p:cNvPicPr>
            <a:picLocks noChangeAspect="1" noChangeArrowheads="1"/>
          </p:cNvPicPr>
          <p:nvPr/>
        </p:nvPicPr>
        <p:blipFill>
          <a:blip r:embed="rId5" cstate="print"/>
          <a:srcRect/>
          <a:stretch>
            <a:fillRect/>
          </a:stretch>
        </p:blipFill>
        <p:spPr bwMode="auto">
          <a:xfrm>
            <a:off x="6929438" y="228600"/>
            <a:ext cx="2214562" cy="1143000"/>
          </a:xfrm>
          <a:prstGeom prst="rect">
            <a:avLst/>
          </a:prstGeom>
          <a:noFill/>
          <a:ln w="9525">
            <a:noFill/>
            <a:miter lim="800000"/>
            <a:headEnd/>
            <a:tailEnd/>
          </a:ln>
        </p:spPr>
      </p:pic>
      <p:grpSp>
        <p:nvGrpSpPr>
          <p:cNvPr id="5" name="Group 20"/>
          <p:cNvGrpSpPr>
            <a:grpSpLocks/>
          </p:cNvGrpSpPr>
          <p:nvPr/>
        </p:nvGrpSpPr>
        <p:grpSpPr bwMode="auto">
          <a:xfrm>
            <a:off x="914400" y="1981200"/>
            <a:ext cx="3657600" cy="2895600"/>
            <a:chOff x="914400" y="1981200"/>
            <a:chExt cx="3657600" cy="2895600"/>
          </a:xfrm>
        </p:grpSpPr>
        <p:pic>
          <p:nvPicPr>
            <p:cNvPr id="2061" name="Picture 22" descr="C:\RAMMB-CORP-STAR\RAMMB12Mar1987ax_cropped.jpg"/>
            <p:cNvPicPr>
              <a:picLocks noChangeAspect="1" noChangeArrowheads="1"/>
            </p:cNvPicPr>
            <p:nvPr/>
          </p:nvPicPr>
          <p:blipFill>
            <a:blip r:embed="rId6" cstate="print"/>
            <a:srcRect/>
            <a:stretch>
              <a:fillRect/>
            </a:stretch>
          </p:blipFill>
          <p:spPr bwMode="auto">
            <a:xfrm>
              <a:off x="914400" y="1981200"/>
              <a:ext cx="3651250" cy="2895600"/>
            </a:xfrm>
            <a:prstGeom prst="rect">
              <a:avLst/>
            </a:prstGeom>
            <a:noFill/>
            <a:ln w="9525">
              <a:noFill/>
              <a:miter lim="800000"/>
              <a:headEnd/>
              <a:tailEnd/>
            </a:ln>
          </p:spPr>
        </p:pic>
        <p:sp>
          <p:nvSpPr>
            <p:cNvPr id="2062" name="Text Box 244"/>
            <p:cNvSpPr txBox="1">
              <a:spLocks noChangeArrowheads="1"/>
            </p:cNvSpPr>
            <p:nvPr/>
          </p:nvSpPr>
          <p:spPr bwMode="auto">
            <a:xfrm>
              <a:off x="1295400" y="4568825"/>
              <a:ext cx="3048000" cy="307975"/>
            </a:xfrm>
            <a:prstGeom prst="rect">
              <a:avLst/>
            </a:prstGeom>
            <a:noFill/>
            <a:ln w="9525">
              <a:noFill/>
              <a:miter lim="800000"/>
              <a:headEnd/>
              <a:tailEnd/>
            </a:ln>
          </p:spPr>
          <p:txBody>
            <a:bodyPr>
              <a:spAutoFit/>
            </a:bodyPr>
            <a:lstStyle/>
            <a:p>
              <a:pPr algn="ctr">
                <a:spcBef>
                  <a:spcPct val="50000"/>
                </a:spcBef>
              </a:pPr>
              <a:r>
                <a:rPr lang="en-US" sz="1400">
                  <a:solidFill>
                    <a:srgbClr val="FFFFFF"/>
                  </a:solidFill>
                  <a:ea typeface="+mn-ea"/>
                </a:rPr>
                <a:t>Roger, Jim, John, </a:t>
              </a:r>
              <a:r>
                <a:rPr lang="en-US" sz="1400">
                  <a:solidFill>
                    <a:srgbClr val="000000"/>
                  </a:solidFill>
                  <a:ea typeface="+mn-ea"/>
                </a:rPr>
                <a:t>Deb</a:t>
              </a:r>
              <a:r>
                <a:rPr lang="en-US" sz="1400">
                  <a:solidFill>
                    <a:srgbClr val="FFFFFF"/>
                  </a:solidFill>
                  <a:ea typeface="+mn-ea"/>
                </a:rPr>
                <a:t>, Bob, Ray</a:t>
              </a:r>
            </a:p>
          </p:txBody>
        </p:sp>
        <p:sp>
          <p:nvSpPr>
            <p:cNvPr id="2063" name="Text Box 242"/>
            <p:cNvSpPr txBox="1">
              <a:spLocks noChangeArrowheads="1"/>
            </p:cNvSpPr>
            <p:nvPr/>
          </p:nvSpPr>
          <p:spPr bwMode="auto">
            <a:xfrm>
              <a:off x="3733800" y="1981200"/>
              <a:ext cx="838200" cy="276225"/>
            </a:xfrm>
            <a:prstGeom prst="rect">
              <a:avLst/>
            </a:prstGeom>
            <a:noFill/>
            <a:ln w="9525">
              <a:noFill/>
              <a:miter lim="800000"/>
              <a:headEnd/>
              <a:tailEnd/>
            </a:ln>
          </p:spPr>
          <p:txBody>
            <a:bodyPr>
              <a:spAutoFit/>
            </a:bodyPr>
            <a:lstStyle/>
            <a:p>
              <a:pPr algn="ctr">
                <a:spcBef>
                  <a:spcPct val="50000"/>
                </a:spcBef>
              </a:pPr>
              <a:r>
                <a:rPr lang="en-US" sz="1200" b="1">
                  <a:solidFill>
                    <a:srgbClr val="000000"/>
                  </a:solidFill>
                  <a:ea typeface="+mn-ea"/>
                </a:rPr>
                <a:t>Mar 1987</a:t>
              </a:r>
            </a:p>
          </p:txBody>
        </p:sp>
      </p:grpSp>
      <p:sp>
        <p:nvSpPr>
          <p:cNvPr id="2060" name="TextBox 21"/>
          <p:cNvSpPr txBox="1">
            <a:spLocks noChangeArrowheads="1"/>
          </p:cNvSpPr>
          <p:nvPr/>
        </p:nvSpPr>
        <p:spPr bwMode="auto">
          <a:xfrm>
            <a:off x="3505200" y="6581775"/>
            <a:ext cx="5638800" cy="276225"/>
          </a:xfrm>
          <a:prstGeom prst="rect">
            <a:avLst/>
          </a:prstGeom>
          <a:noFill/>
          <a:ln w="9525">
            <a:noFill/>
            <a:miter lim="800000"/>
            <a:headEnd/>
            <a:tailEnd/>
          </a:ln>
        </p:spPr>
        <p:txBody>
          <a:bodyPr>
            <a:spAutoFit/>
          </a:bodyPr>
          <a:lstStyle/>
          <a:p>
            <a:r>
              <a:rPr lang="en-US" sz="1200">
                <a:solidFill>
                  <a:srgbClr val="000000"/>
                </a:solidFill>
                <a:ea typeface="+mn-ea"/>
              </a:rPr>
              <a:t>*RAMMB works closely with many others at CIRA, to accomplish their research.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7"/>
          <p:cNvSpPr txBox="1">
            <a:spLocks noChangeArrowheads="1"/>
          </p:cNvSpPr>
          <p:nvPr/>
        </p:nvSpPr>
        <p:spPr bwMode="auto">
          <a:xfrm>
            <a:off x="1219200" y="161925"/>
            <a:ext cx="6553200" cy="1484313"/>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sz="3200" b="1">
                <a:solidFill>
                  <a:srgbClr val="333399"/>
                </a:solidFill>
                <a:latin typeface="Times New Roman" pitchFamily="-105" charset="0"/>
                <a:ea typeface="+mn-ea"/>
              </a:rPr>
              <a:t>Selecting AIRS Channels for Data Assimilation : An Application for Convective Initiation Forecast</a:t>
            </a:r>
            <a:endParaRPr lang="en-US" sz="3200" i="1">
              <a:solidFill>
                <a:srgbClr val="333399"/>
              </a:solidFill>
              <a:ea typeface="+mn-ea"/>
              <a:cs typeface="Times New Roman" pitchFamily="-105" charset="0"/>
            </a:endParaRPr>
          </a:p>
        </p:txBody>
      </p:sp>
      <p:sp>
        <p:nvSpPr>
          <p:cNvPr id="2051" name="Text Box 18"/>
          <p:cNvSpPr txBox="1">
            <a:spLocks noChangeArrowheads="1"/>
          </p:cNvSpPr>
          <p:nvPr/>
        </p:nvSpPr>
        <p:spPr bwMode="auto">
          <a:xfrm>
            <a:off x="762000" y="1608138"/>
            <a:ext cx="7772400" cy="296862"/>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b="1">
                <a:solidFill>
                  <a:srgbClr val="000000"/>
                </a:solidFill>
                <a:latin typeface="Times New Roman" pitchFamily="-105" charset="0"/>
                <a:ea typeface="+mn-ea"/>
              </a:rPr>
              <a:t>Agnes LIM, Allen HUANG, Elisabeth WEISZ, Steve ACKERMAN</a:t>
            </a:r>
          </a:p>
        </p:txBody>
      </p:sp>
      <p:pic>
        <p:nvPicPr>
          <p:cNvPr id="2060" name="Picture 12" descr="AIRS_conv_channel_selection_DFS_crtm_v1_moIB_poster"/>
          <p:cNvPicPr>
            <a:picLocks noChangeAspect="1" noChangeArrowheads="1"/>
          </p:cNvPicPr>
          <p:nvPr/>
        </p:nvPicPr>
        <p:blipFill>
          <a:blip r:embed="rId3" cstate="print"/>
          <a:srcRect r="6248"/>
          <a:stretch>
            <a:fillRect/>
          </a:stretch>
        </p:blipFill>
        <p:spPr bwMode="auto">
          <a:xfrm>
            <a:off x="4953000" y="2438400"/>
            <a:ext cx="3771900" cy="3016250"/>
          </a:xfrm>
          <a:prstGeom prst="rect">
            <a:avLst/>
          </a:prstGeom>
          <a:noFill/>
        </p:spPr>
      </p:pic>
      <p:pic>
        <p:nvPicPr>
          <p:cNvPr id="2061" name="Picture 13" descr="cimss-logo-small-transp"/>
          <p:cNvPicPr>
            <a:picLocks noChangeAspect="1" noChangeArrowheads="1"/>
          </p:cNvPicPr>
          <p:nvPr/>
        </p:nvPicPr>
        <p:blipFill>
          <a:blip r:embed="rId4" cstate="print"/>
          <a:srcRect/>
          <a:stretch>
            <a:fillRect/>
          </a:stretch>
        </p:blipFill>
        <p:spPr bwMode="auto">
          <a:xfrm>
            <a:off x="284163" y="687388"/>
            <a:ext cx="1087437" cy="796925"/>
          </a:xfrm>
          <a:prstGeom prst="rect">
            <a:avLst/>
          </a:prstGeom>
          <a:noFill/>
        </p:spPr>
      </p:pic>
      <p:pic>
        <p:nvPicPr>
          <p:cNvPr id="2062" name="Picture 14" descr="UW_logo_4color_pc"/>
          <p:cNvPicPr>
            <a:picLocks noChangeAspect="1" noChangeArrowheads="1"/>
          </p:cNvPicPr>
          <p:nvPr/>
        </p:nvPicPr>
        <p:blipFill>
          <a:blip r:embed="rId5" cstate="print"/>
          <a:srcRect/>
          <a:stretch>
            <a:fillRect/>
          </a:stretch>
        </p:blipFill>
        <p:spPr bwMode="auto">
          <a:xfrm>
            <a:off x="7696200" y="458788"/>
            <a:ext cx="1096963" cy="1065212"/>
          </a:xfrm>
          <a:prstGeom prst="rect">
            <a:avLst/>
          </a:prstGeom>
          <a:noFill/>
        </p:spPr>
      </p:pic>
      <p:sp>
        <p:nvSpPr>
          <p:cNvPr id="2063" name="Text Box 18"/>
          <p:cNvSpPr txBox="1">
            <a:spLocks noChangeArrowheads="1"/>
          </p:cNvSpPr>
          <p:nvPr/>
        </p:nvSpPr>
        <p:spPr bwMode="auto">
          <a:xfrm>
            <a:off x="685800" y="1905000"/>
            <a:ext cx="7772400" cy="296863"/>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b="1">
                <a:solidFill>
                  <a:srgbClr val="000000"/>
                </a:solidFill>
                <a:latin typeface="Times New Roman" pitchFamily="-105" charset="0"/>
                <a:ea typeface="+mn-ea"/>
              </a:rPr>
              <a:t>Cooperative Institute for Meteorological Satellite Studies</a:t>
            </a:r>
            <a:r>
              <a:rPr lang="en-US">
                <a:solidFill>
                  <a:srgbClr val="000000"/>
                </a:solidFill>
                <a:latin typeface="Times New Roman" pitchFamily="-105" charset="0"/>
                <a:ea typeface="+mn-ea"/>
              </a:rPr>
              <a:t> (</a:t>
            </a:r>
            <a:r>
              <a:rPr lang="en-US" b="1">
                <a:solidFill>
                  <a:srgbClr val="000000"/>
                </a:solidFill>
                <a:latin typeface="Times New Roman" pitchFamily="-105" charset="0"/>
                <a:ea typeface="+mn-ea"/>
              </a:rPr>
              <a:t>CIMSS)</a:t>
            </a:r>
          </a:p>
        </p:txBody>
      </p:sp>
      <p:sp>
        <p:nvSpPr>
          <p:cNvPr id="2064" name="Text Box 16"/>
          <p:cNvSpPr txBox="1">
            <a:spLocks noChangeArrowheads="1"/>
          </p:cNvSpPr>
          <p:nvPr/>
        </p:nvSpPr>
        <p:spPr bwMode="auto">
          <a:xfrm>
            <a:off x="5257800" y="5562600"/>
            <a:ext cx="3276600" cy="779463"/>
          </a:xfrm>
          <a:prstGeom prst="rect">
            <a:avLst/>
          </a:prstGeom>
          <a:noFill/>
          <a:ln w="9525">
            <a:noFill/>
            <a:miter lim="800000"/>
            <a:headEnd/>
            <a:tailEnd/>
          </a:ln>
          <a:effectLst/>
        </p:spPr>
        <p:txBody>
          <a:bodyPr>
            <a:spAutoFit/>
          </a:bodyPr>
          <a:lstStyle/>
          <a:p>
            <a:pPr>
              <a:spcBef>
                <a:spcPct val="50000"/>
              </a:spcBef>
            </a:pPr>
            <a:r>
              <a:rPr lang="en-US">
                <a:solidFill>
                  <a:srgbClr val="FF0000"/>
                </a:solidFill>
                <a:latin typeface="Times New Roman" pitchFamily="-105" charset="0"/>
                <a:ea typeface="+mn-ea"/>
              </a:rPr>
              <a:t>AIRS Near Real Time Channels</a:t>
            </a:r>
          </a:p>
          <a:p>
            <a:pPr>
              <a:spcBef>
                <a:spcPct val="50000"/>
              </a:spcBef>
            </a:pPr>
            <a:r>
              <a:rPr lang="en-US">
                <a:solidFill>
                  <a:srgbClr val="3333FF"/>
                </a:solidFill>
                <a:latin typeface="Times New Roman" pitchFamily="-105" charset="0"/>
                <a:ea typeface="+mn-ea"/>
              </a:rPr>
              <a:t>DFS Selected Channels</a:t>
            </a:r>
          </a:p>
        </p:txBody>
      </p:sp>
      <p:grpSp>
        <p:nvGrpSpPr>
          <p:cNvPr id="2" name="Group 24"/>
          <p:cNvGrpSpPr>
            <a:grpSpLocks/>
          </p:cNvGrpSpPr>
          <p:nvPr/>
        </p:nvGrpSpPr>
        <p:grpSpPr bwMode="auto">
          <a:xfrm>
            <a:off x="381000" y="2286000"/>
            <a:ext cx="4419600" cy="4267200"/>
            <a:chOff x="192" y="1488"/>
            <a:chExt cx="2784" cy="2688"/>
          </a:xfrm>
        </p:grpSpPr>
        <p:sp>
          <p:nvSpPr>
            <p:cNvPr id="2065" name="Text Box 17"/>
            <p:cNvSpPr txBox="1">
              <a:spLocks noChangeArrowheads="1"/>
            </p:cNvSpPr>
            <p:nvPr/>
          </p:nvSpPr>
          <p:spPr bwMode="auto">
            <a:xfrm>
              <a:off x="192" y="1488"/>
              <a:ext cx="2784" cy="577"/>
            </a:xfrm>
            <a:prstGeom prst="rect">
              <a:avLst/>
            </a:prstGeom>
            <a:noFill/>
            <a:ln w="9525">
              <a:noFill/>
              <a:miter lim="800000"/>
              <a:headEnd/>
              <a:tailEnd/>
            </a:ln>
            <a:effectLst/>
          </p:spPr>
          <p:txBody>
            <a:bodyPr>
              <a:spAutoFit/>
            </a:bodyPr>
            <a:lstStyle/>
            <a:p>
              <a:pPr algn="just">
                <a:spcBef>
                  <a:spcPct val="50000"/>
                </a:spcBef>
                <a:buClr>
                  <a:srgbClr val="660033"/>
                </a:buClr>
                <a:buFontTx/>
                <a:buChar char="•"/>
              </a:pPr>
              <a:r>
                <a:rPr lang="en-US">
                  <a:solidFill>
                    <a:srgbClr val="000000"/>
                  </a:solidFill>
                  <a:latin typeface="Times New Roman" pitchFamily="-105" charset="0"/>
                  <a:ea typeface="+mn-ea"/>
                </a:rPr>
                <a:t> Iterative channel selection based maximizing a figure of merit, the Degrees of Freedom of Signal</a:t>
              </a:r>
            </a:p>
          </p:txBody>
        </p:sp>
        <p:sp>
          <p:nvSpPr>
            <p:cNvPr id="2066" name="Text Box 18"/>
            <p:cNvSpPr txBox="1">
              <a:spLocks noChangeArrowheads="1"/>
            </p:cNvSpPr>
            <p:nvPr/>
          </p:nvSpPr>
          <p:spPr bwMode="auto">
            <a:xfrm>
              <a:off x="192" y="2064"/>
              <a:ext cx="2784" cy="404"/>
            </a:xfrm>
            <a:prstGeom prst="rect">
              <a:avLst/>
            </a:prstGeom>
            <a:noFill/>
            <a:ln w="9525">
              <a:noFill/>
              <a:miter lim="800000"/>
              <a:headEnd/>
              <a:tailEnd/>
            </a:ln>
            <a:effectLst/>
          </p:spPr>
          <p:txBody>
            <a:bodyPr>
              <a:spAutoFit/>
            </a:bodyPr>
            <a:lstStyle/>
            <a:p>
              <a:pPr>
                <a:spcBef>
                  <a:spcPct val="50000"/>
                </a:spcBef>
                <a:buFontTx/>
                <a:buChar char="•"/>
              </a:pPr>
              <a:r>
                <a:rPr lang="en-US">
                  <a:solidFill>
                    <a:srgbClr val="000000"/>
                  </a:solidFill>
                  <a:latin typeface="Times New Roman" pitchFamily="-105" charset="0"/>
                  <a:ea typeface="+mn-ea"/>
                </a:rPr>
                <a:t> A channel is selected if the calculated DFS is maximum when this channel is added.</a:t>
              </a:r>
            </a:p>
          </p:txBody>
        </p:sp>
        <p:sp>
          <p:nvSpPr>
            <p:cNvPr id="2067" name="Text Box 19"/>
            <p:cNvSpPr txBox="1">
              <a:spLocks noChangeArrowheads="1"/>
            </p:cNvSpPr>
            <p:nvPr/>
          </p:nvSpPr>
          <p:spPr bwMode="auto">
            <a:xfrm>
              <a:off x="192" y="2448"/>
              <a:ext cx="2784" cy="404"/>
            </a:xfrm>
            <a:prstGeom prst="rect">
              <a:avLst/>
            </a:prstGeom>
            <a:noFill/>
            <a:ln w="9525">
              <a:noFill/>
              <a:miter lim="800000"/>
              <a:headEnd/>
              <a:tailEnd/>
            </a:ln>
            <a:effectLst/>
          </p:spPr>
          <p:txBody>
            <a:bodyPr>
              <a:spAutoFit/>
            </a:bodyPr>
            <a:lstStyle/>
            <a:p>
              <a:pPr>
                <a:spcBef>
                  <a:spcPct val="50000"/>
                </a:spcBef>
                <a:buFontTx/>
                <a:buChar char="•"/>
              </a:pPr>
              <a:r>
                <a:rPr lang="en-US">
                  <a:solidFill>
                    <a:srgbClr val="000000"/>
                  </a:solidFill>
                  <a:latin typeface="Times New Roman" pitchFamily="-105" charset="0"/>
                  <a:ea typeface="+mn-ea"/>
                </a:rPr>
                <a:t> Increase in information is taken into consideration in the next channel selection</a:t>
              </a:r>
            </a:p>
          </p:txBody>
        </p:sp>
        <p:sp>
          <p:nvSpPr>
            <p:cNvPr id="2068" name="Rectangle 20"/>
            <p:cNvSpPr>
              <a:spLocks noChangeArrowheads="1"/>
            </p:cNvSpPr>
            <p:nvPr/>
          </p:nvSpPr>
          <p:spPr bwMode="auto">
            <a:xfrm>
              <a:off x="192" y="2832"/>
              <a:ext cx="2784" cy="404"/>
            </a:xfrm>
            <a:prstGeom prst="rect">
              <a:avLst/>
            </a:prstGeom>
            <a:noFill/>
            <a:ln w="9525">
              <a:noFill/>
              <a:miter lim="800000"/>
              <a:headEnd/>
              <a:tailEnd/>
            </a:ln>
            <a:effectLst/>
          </p:spPr>
          <p:txBody>
            <a:bodyPr>
              <a:spAutoFit/>
            </a:bodyPr>
            <a:lstStyle/>
            <a:p>
              <a:pPr>
                <a:spcBef>
                  <a:spcPct val="50000"/>
                </a:spcBef>
                <a:buClr>
                  <a:srgbClr val="660033"/>
                </a:buClr>
                <a:buFontTx/>
                <a:buChar char="•"/>
              </a:pPr>
              <a:r>
                <a:rPr lang="en-US">
                  <a:solidFill>
                    <a:srgbClr val="000000"/>
                  </a:solidFill>
                  <a:latin typeface="Times New Roman" pitchFamily="-105" charset="0"/>
                  <a:ea typeface="+mn-ea"/>
                </a:rPr>
                <a:t> Channel selection trained using potentially convective soundings</a:t>
              </a:r>
            </a:p>
          </p:txBody>
        </p:sp>
        <p:sp>
          <p:nvSpPr>
            <p:cNvPr id="2069" name="Rectangle 21"/>
            <p:cNvSpPr>
              <a:spLocks noChangeArrowheads="1"/>
            </p:cNvSpPr>
            <p:nvPr/>
          </p:nvSpPr>
          <p:spPr bwMode="auto">
            <a:xfrm>
              <a:off x="192" y="3216"/>
              <a:ext cx="2784" cy="231"/>
            </a:xfrm>
            <a:prstGeom prst="rect">
              <a:avLst/>
            </a:prstGeom>
            <a:noFill/>
            <a:ln w="9525">
              <a:noFill/>
              <a:miter lim="800000"/>
              <a:headEnd/>
              <a:tailEnd/>
            </a:ln>
            <a:effectLst/>
          </p:spPr>
          <p:txBody>
            <a:bodyPr>
              <a:spAutoFit/>
            </a:bodyPr>
            <a:lstStyle/>
            <a:p>
              <a:pPr>
                <a:buFontTx/>
                <a:buChar char="•"/>
              </a:pPr>
              <a:r>
                <a:rPr lang="en-US">
                  <a:solidFill>
                    <a:srgbClr val="000000"/>
                  </a:solidFill>
                  <a:latin typeface="Times New Roman" pitchFamily="-105" charset="0"/>
                  <a:ea typeface="+mn-ea"/>
                </a:rPr>
                <a:t> 324 most significant channels selected.</a:t>
              </a:r>
            </a:p>
          </p:txBody>
        </p:sp>
        <p:sp>
          <p:nvSpPr>
            <p:cNvPr id="2070" name="Rectangle 22"/>
            <p:cNvSpPr>
              <a:spLocks noChangeArrowheads="1"/>
            </p:cNvSpPr>
            <p:nvPr/>
          </p:nvSpPr>
          <p:spPr bwMode="auto">
            <a:xfrm>
              <a:off x="192" y="3408"/>
              <a:ext cx="2784" cy="231"/>
            </a:xfrm>
            <a:prstGeom prst="rect">
              <a:avLst/>
            </a:prstGeom>
            <a:noFill/>
            <a:ln w="9525">
              <a:noFill/>
              <a:miter lim="800000"/>
              <a:headEnd/>
              <a:tailEnd/>
            </a:ln>
            <a:effectLst/>
          </p:spPr>
          <p:txBody>
            <a:bodyPr>
              <a:spAutoFit/>
            </a:bodyPr>
            <a:lstStyle/>
            <a:p>
              <a:pPr>
                <a:spcBef>
                  <a:spcPct val="50000"/>
                </a:spcBef>
                <a:buClr>
                  <a:srgbClr val="660033"/>
                </a:buClr>
                <a:buFontTx/>
                <a:buChar char="•"/>
              </a:pPr>
              <a:r>
                <a:rPr lang="en-US">
                  <a:solidFill>
                    <a:srgbClr val="000000"/>
                  </a:solidFill>
                  <a:latin typeface="Times New Roman" pitchFamily="-105" charset="0"/>
                  <a:ea typeface="+mn-ea"/>
                </a:rPr>
                <a:t> 88 overlapping channels</a:t>
              </a:r>
            </a:p>
          </p:txBody>
        </p:sp>
        <p:sp>
          <p:nvSpPr>
            <p:cNvPr id="2071" name="Rectangle 23"/>
            <p:cNvSpPr>
              <a:spLocks noChangeArrowheads="1"/>
            </p:cNvSpPr>
            <p:nvPr/>
          </p:nvSpPr>
          <p:spPr bwMode="auto">
            <a:xfrm>
              <a:off x="192" y="3599"/>
              <a:ext cx="2784" cy="577"/>
            </a:xfrm>
            <a:prstGeom prst="rect">
              <a:avLst/>
            </a:prstGeom>
            <a:noFill/>
            <a:ln w="9525">
              <a:noFill/>
              <a:miter lim="800000"/>
              <a:headEnd/>
              <a:tailEnd/>
            </a:ln>
            <a:effectLst/>
          </p:spPr>
          <p:txBody>
            <a:bodyPr>
              <a:spAutoFit/>
            </a:bodyPr>
            <a:lstStyle/>
            <a:p>
              <a:pPr>
                <a:spcBef>
                  <a:spcPct val="50000"/>
                </a:spcBef>
                <a:buClr>
                  <a:srgbClr val="660033"/>
                </a:buClr>
                <a:buFontTx/>
                <a:buChar char="•"/>
              </a:pPr>
              <a:r>
                <a:rPr lang="en-US">
                  <a:solidFill>
                    <a:srgbClr val="000000"/>
                  </a:solidFill>
                  <a:latin typeface="Times New Roman" pitchFamily="-105" charset="0"/>
                  <a:ea typeface="+mn-ea"/>
                </a:rPr>
                <a:t> Comparison of analysis and forecast due to the assimilation of the AIRS NRT  and the DFS selected channel set.</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7"/>
          <p:cNvSpPr txBox="1">
            <a:spLocks noChangeArrowheads="1"/>
          </p:cNvSpPr>
          <p:nvPr/>
        </p:nvSpPr>
        <p:spPr bwMode="auto">
          <a:xfrm>
            <a:off x="838200" y="101600"/>
            <a:ext cx="7543800" cy="760413"/>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sz="2400" b="1">
                <a:solidFill>
                  <a:srgbClr val="A50021"/>
                </a:solidFill>
                <a:latin typeface="Times New Roman" pitchFamily="-105" charset="0"/>
                <a:cs typeface="Times New Roman" pitchFamily="-105" charset="0"/>
              </a:rPr>
              <a:t>Validation of Microwave Emissivities of Land Surfaces: Detection of Snow and Surface Matters</a:t>
            </a:r>
          </a:p>
          <a:p>
            <a:pPr algn="ctr" defTabSz="212725">
              <a:spcBef>
                <a:spcPct val="50000"/>
              </a:spcBef>
            </a:pPr>
            <a:endParaRPr lang="en-US" sz="2400" i="1">
              <a:solidFill>
                <a:schemeClr val="accent2"/>
              </a:solidFill>
              <a:cs typeface="Times New Roman" pitchFamily="-105" charset="0"/>
            </a:endParaRPr>
          </a:p>
        </p:txBody>
      </p:sp>
      <p:sp>
        <p:nvSpPr>
          <p:cNvPr id="15363" name="Text Box 18"/>
          <p:cNvSpPr txBox="1">
            <a:spLocks noChangeArrowheads="1"/>
          </p:cNvSpPr>
          <p:nvPr/>
        </p:nvSpPr>
        <p:spPr bwMode="auto">
          <a:xfrm>
            <a:off x="762000" y="914400"/>
            <a:ext cx="7772400" cy="296863"/>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b="1">
                <a:solidFill>
                  <a:schemeClr val="tx2"/>
                </a:solidFill>
                <a:latin typeface="Times New Roman" pitchFamily="-105" charset="0"/>
              </a:rPr>
              <a:t>Narges Shahroudi, NOAA-CREST</a:t>
            </a:r>
            <a:endParaRPr lang="en-US" i="1">
              <a:solidFill>
                <a:schemeClr val="tx2"/>
              </a:solidFill>
              <a:latin typeface="Times New Roman" pitchFamily="-105" charset="0"/>
              <a:cs typeface="Times New Roman" pitchFamily="-105" charset="0"/>
            </a:endParaRPr>
          </a:p>
        </p:txBody>
      </p:sp>
      <p:sp>
        <p:nvSpPr>
          <p:cNvPr id="15364" name="Text Box 19"/>
          <p:cNvSpPr txBox="1">
            <a:spLocks noChangeArrowheads="1"/>
          </p:cNvSpPr>
          <p:nvPr/>
        </p:nvSpPr>
        <p:spPr bwMode="auto">
          <a:xfrm>
            <a:off x="762000" y="1219200"/>
            <a:ext cx="7772400" cy="296863"/>
          </a:xfrm>
          <a:prstGeom prst="rect">
            <a:avLst/>
          </a:prstGeom>
          <a:noFill/>
          <a:ln w="9525">
            <a:noFill/>
            <a:miter lim="800000"/>
            <a:headEnd/>
            <a:tailEnd/>
          </a:ln>
        </p:spPr>
        <p:txBody>
          <a:bodyPr lIns="21223" tIns="10612" rIns="21223" bIns="10612">
            <a:spAutoFit/>
          </a:bodyPr>
          <a:lstStyle/>
          <a:p>
            <a:pPr algn="ctr" defTabSz="212725">
              <a:spcBef>
                <a:spcPct val="50000"/>
              </a:spcBef>
            </a:pPr>
            <a:r>
              <a:rPr lang="en-US" b="1">
                <a:solidFill>
                  <a:schemeClr val="tx2"/>
                </a:solidFill>
                <a:latin typeface="Times New Roman" pitchFamily="-105" charset="0"/>
              </a:rPr>
              <a:t>Advisor: Dr. William Rossow, NOAA-CREST </a:t>
            </a:r>
            <a:endParaRPr lang="en-US" i="1">
              <a:solidFill>
                <a:schemeClr val="tx2"/>
              </a:solidFill>
              <a:latin typeface="Times New Roman" pitchFamily="-105" charset="0"/>
              <a:cs typeface="Times New Roman" pitchFamily="-105" charset="0"/>
            </a:endParaRPr>
          </a:p>
        </p:txBody>
      </p:sp>
      <p:sp>
        <p:nvSpPr>
          <p:cNvPr id="15365" name="Text Box 24"/>
          <p:cNvSpPr txBox="1">
            <a:spLocks noChangeArrowheads="1"/>
          </p:cNvSpPr>
          <p:nvPr/>
        </p:nvSpPr>
        <p:spPr bwMode="auto">
          <a:xfrm>
            <a:off x="304800" y="4572000"/>
            <a:ext cx="8610600" cy="1477963"/>
          </a:xfrm>
          <a:prstGeom prst="rect">
            <a:avLst/>
          </a:prstGeom>
          <a:noFill/>
          <a:ln w="9525">
            <a:noFill/>
            <a:miter lim="800000"/>
            <a:headEnd/>
            <a:tailEnd/>
          </a:ln>
        </p:spPr>
        <p:txBody>
          <a:bodyPr>
            <a:spAutoFit/>
          </a:bodyPr>
          <a:lstStyle/>
          <a:p>
            <a:pPr marL="228600" indent="-228600">
              <a:spcBef>
                <a:spcPct val="50000"/>
              </a:spcBef>
              <a:buFontTx/>
              <a:buChar char="•"/>
            </a:pPr>
            <a:r>
              <a:rPr lang="en-US">
                <a:latin typeface="Times New Roman" pitchFamily="-105" charset="0"/>
              </a:rPr>
              <a:t>Objective: Detect Snow Cover using Microwave Emissivity data</a:t>
            </a:r>
          </a:p>
          <a:p>
            <a:pPr marL="228600" indent="-228600">
              <a:spcBef>
                <a:spcPct val="50000"/>
              </a:spcBef>
              <a:buFontTx/>
              <a:buChar char="•"/>
            </a:pPr>
            <a:r>
              <a:rPr lang="en-US">
                <a:latin typeface="Times New Roman" pitchFamily="-105" charset="0"/>
              </a:rPr>
              <a:t>Snow cover flag and Vegetation flag was used to separate the emissivity and their behavior at each vegetation has been observed.</a:t>
            </a:r>
          </a:p>
          <a:p>
            <a:pPr marL="228600" indent="-228600">
              <a:spcBef>
                <a:spcPct val="50000"/>
              </a:spcBef>
              <a:buFontTx/>
              <a:buChar char="•"/>
            </a:pPr>
            <a:r>
              <a:rPr lang="en-US">
                <a:latin typeface="Times New Roman" pitchFamily="-105" charset="0"/>
              </a:rPr>
              <a:t>A snow cover classification has been proposed.</a:t>
            </a:r>
          </a:p>
        </p:txBody>
      </p:sp>
      <p:pic>
        <p:nvPicPr>
          <p:cNvPr id="15366" name="Picture 735" descr="histef"/>
          <p:cNvPicPr>
            <a:picLocks noChangeAspect="1" noChangeArrowheads="1"/>
          </p:cNvPicPr>
          <p:nvPr/>
        </p:nvPicPr>
        <p:blipFill>
          <a:blip r:embed="rId3" cstate="print"/>
          <a:srcRect l="8926" t="1849" r="6093" b="6551"/>
          <a:stretch>
            <a:fillRect/>
          </a:stretch>
        </p:blipFill>
        <p:spPr bwMode="auto">
          <a:xfrm>
            <a:off x="601663" y="1905000"/>
            <a:ext cx="3541712" cy="2286000"/>
          </a:xfrm>
          <a:prstGeom prst="rect">
            <a:avLst/>
          </a:prstGeom>
          <a:noFill/>
          <a:ln w="9525">
            <a:noFill/>
            <a:miter lim="800000"/>
            <a:headEnd/>
            <a:tailEnd/>
          </a:ln>
        </p:spPr>
      </p:pic>
      <p:pic>
        <p:nvPicPr>
          <p:cNvPr id="15367" name="Picture 748" descr="scef85"/>
          <p:cNvPicPr>
            <a:picLocks noChangeAspect="1" noChangeArrowheads="1"/>
          </p:cNvPicPr>
          <p:nvPr/>
        </p:nvPicPr>
        <p:blipFill>
          <a:blip r:embed="rId4" cstate="print"/>
          <a:srcRect l="3542" t="1889" r="6522" b="1987"/>
          <a:stretch>
            <a:fillRect/>
          </a:stretch>
        </p:blipFill>
        <p:spPr bwMode="auto">
          <a:xfrm>
            <a:off x="5324475" y="1828800"/>
            <a:ext cx="3394075" cy="2438400"/>
          </a:xfrm>
          <a:prstGeom prst="rect">
            <a:avLst/>
          </a:prstGeom>
          <a:noFill/>
          <a:ln w="9525">
            <a:noFill/>
            <a:miter lim="800000"/>
            <a:headEnd/>
            <a:tailEnd/>
          </a:ln>
        </p:spPr>
      </p:pic>
      <p:sp>
        <p:nvSpPr>
          <p:cNvPr id="15368" name="TextBox 7"/>
          <p:cNvSpPr txBox="1">
            <a:spLocks noChangeArrowheads="1"/>
          </p:cNvSpPr>
          <p:nvPr/>
        </p:nvSpPr>
        <p:spPr bwMode="auto">
          <a:xfrm>
            <a:off x="1930400" y="1819275"/>
            <a:ext cx="812800" cy="238125"/>
          </a:xfrm>
          <a:prstGeom prst="rect">
            <a:avLst/>
          </a:prstGeom>
          <a:solidFill>
            <a:schemeClr val="bg1"/>
          </a:solidFill>
          <a:ln w="9525">
            <a:noFill/>
            <a:miter lim="800000"/>
            <a:headEnd/>
            <a:tailEnd/>
          </a:ln>
        </p:spPr>
        <p:txBody>
          <a:bodyPr>
            <a:spAutoFit/>
          </a:bodyPr>
          <a:lstStyle/>
          <a:p>
            <a:pPr algn="ctr"/>
            <a:r>
              <a:rPr lang="en-US" sz="900">
                <a:latin typeface="Times New Roman" pitchFamily="-105" charset="0"/>
                <a:cs typeface="Times New Roman" pitchFamily="-105" charset="0"/>
              </a:rPr>
              <a:t>E19V-E85V</a:t>
            </a:r>
          </a:p>
        </p:txBody>
      </p:sp>
      <p:sp>
        <p:nvSpPr>
          <p:cNvPr id="15369" name="TextBox 8"/>
          <p:cNvSpPr txBox="1">
            <a:spLocks noChangeArrowheads="1"/>
          </p:cNvSpPr>
          <p:nvPr/>
        </p:nvSpPr>
        <p:spPr bwMode="auto">
          <a:xfrm>
            <a:off x="2006600" y="2971800"/>
            <a:ext cx="812800" cy="238125"/>
          </a:xfrm>
          <a:prstGeom prst="rect">
            <a:avLst/>
          </a:prstGeom>
          <a:solidFill>
            <a:schemeClr val="bg1"/>
          </a:solidFill>
          <a:ln w="9525">
            <a:noFill/>
            <a:miter lim="800000"/>
            <a:headEnd/>
            <a:tailEnd/>
          </a:ln>
        </p:spPr>
        <p:txBody>
          <a:bodyPr>
            <a:spAutoFit/>
          </a:bodyPr>
          <a:lstStyle/>
          <a:p>
            <a:r>
              <a:rPr lang="en-US" sz="900">
                <a:latin typeface="Times New Roman" pitchFamily="-105" charset="0"/>
                <a:cs typeface="Times New Roman" pitchFamily="-105" charset="0"/>
              </a:rPr>
              <a:t>E85V-E85H</a:t>
            </a:r>
          </a:p>
        </p:txBody>
      </p:sp>
      <p:sp>
        <p:nvSpPr>
          <p:cNvPr id="15370" name="TextBox 9"/>
          <p:cNvSpPr txBox="1">
            <a:spLocks noChangeArrowheads="1"/>
          </p:cNvSpPr>
          <p:nvPr/>
        </p:nvSpPr>
        <p:spPr bwMode="auto">
          <a:xfrm>
            <a:off x="6400800" y="1735138"/>
            <a:ext cx="1524000" cy="230187"/>
          </a:xfrm>
          <a:prstGeom prst="rect">
            <a:avLst/>
          </a:prstGeom>
          <a:solidFill>
            <a:schemeClr val="bg1"/>
          </a:solidFill>
          <a:ln w="9525">
            <a:noFill/>
            <a:miter lim="800000"/>
            <a:headEnd/>
            <a:tailEnd/>
          </a:ln>
        </p:spPr>
        <p:txBody>
          <a:bodyPr>
            <a:spAutoFit/>
          </a:bodyPr>
          <a:lstStyle/>
          <a:p>
            <a:pPr algn="ctr"/>
            <a:r>
              <a:rPr lang="en-US" sz="900">
                <a:latin typeface="Times New Roman" pitchFamily="-105" charset="0"/>
                <a:cs typeface="Times New Roman" pitchFamily="-105" charset="0"/>
              </a:rPr>
              <a:t>Temp vs.E85V-E85H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60" name="Picture 4"/>
          <p:cNvPicPr>
            <a:picLocks noChangeAspect="1" noChangeArrowheads="1"/>
          </p:cNvPicPr>
          <p:nvPr/>
        </p:nvPicPr>
        <p:blipFill>
          <a:blip r:embed="rId3" cstate="print"/>
          <a:srcRect/>
          <a:stretch>
            <a:fillRect/>
          </a:stretch>
        </p:blipFill>
        <p:spPr bwMode="auto">
          <a:xfrm>
            <a:off x="6705600" y="0"/>
            <a:ext cx="2438400" cy="671513"/>
          </a:xfrm>
          <a:prstGeom prst="rect">
            <a:avLst/>
          </a:prstGeom>
          <a:noFill/>
          <a:ln w="9525" algn="in">
            <a:noFill/>
            <a:miter lim="800000"/>
            <a:headEnd/>
            <a:tailEnd/>
          </a:ln>
        </p:spPr>
      </p:pic>
      <p:pic>
        <p:nvPicPr>
          <p:cNvPr id="14359" name="Picture 3"/>
          <p:cNvPicPr>
            <a:picLocks noChangeAspect="1" noChangeArrowheads="1"/>
          </p:cNvPicPr>
          <p:nvPr/>
        </p:nvPicPr>
        <p:blipFill>
          <a:blip r:embed="rId4" cstate="print"/>
          <a:srcRect/>
          <a:stretch>
            <a:fillRect/>
          </a:stretch>
        </p:blipFill>
        <p:spPr bwMode="auto">
          <a:xfrm>
            <a:off x="0" y="0"/>
            <a:ext cx="762000" cy="666750"/>
          </a:xfrm>
          <a:prstGeom prst="rect">
            <a:avLst/>
          </a:prstGeom>
          <a:noFill/>
          <a:ln w="9525">
            <a:noFill/>
            <a:miter lim="800000"/>
            <a:headEnd/>
            <a:tailEnd/>
          </a:ln>
        </p:spPr>
      </p:pic>
      <p:sp>
        <p:nvSpPr>
          <p:cNvPr id="14337" name="Title 1"/>
          <p:cNvSpPr>
            <a:spLocks noGrp="1"/>
          </p:cNvSpPr>
          <p:nvPr>
            <p:ph type="title"/>
          </p:nvPr>
        </p:nvSpPr>
        <p:spPr>
          <a:xfrm>
            <a:off x="76200" y="152400"/>
            <a:ext cx="8839200" cy="1143000"/>
          </a:xfrm>
        </p:spPr>
        <p:txBody>
          <a:bodyPr/>
          <a:lstStyle/>
          <a:p>
            <a:pPr algn="ctr"/>
            <a:r>
              <a:rPr lang="en-US" sz="2000" b="1" smtClean="0">
                <a:solidFill>
                  <a:srgbClr val="000000"/>
                </a:solidFill>
                <a:cs typeface="Times New Roman" pitchFamily="18" charset="0"/>
              </a:rPr>
              <a:t>Towards a Better Monitoring of Soil Moisture Using a Combination of </a:t>
            </a:r>
            <a:br>
              <a:rPr lang="en-US" sz="2000" b="1" smtClean="0">
                <a:solidFill>
                  <a:srgbClr val="000000"/>
                </a:solidFill>
                <a:cs typeface="Times New Roman" pitchFamily="18" charset="0"/>
              </a:rPr>
            </a:br>
            <a:r>
              <a:rPr lang="en-US" sz="2000" b="1" smtClean="0">
                <a:solidFill>
                  <a:srgbClr val="000000"/>
                </a:solidFill>
                <a:cs typeface="Times New Roman" pitchFamily="18" charset="0"/>
              </a:rPr>
              <a:t>Estimates from Passive Microwave and Thermal Observations</a:t>
            </a:r>
            <a:r>
              <a:rPr lang="en-US" sz="2000" smtClean="0">
                <a:solidFill>
                  <a:schemeClr val="tx1"/>
                </a:solidFill>
              </a:rPr>
              <a:t/>
            </a:r>
            <a:br>
              <a:rPr lang="en-US" sz="2000" smtClean="0">
                <a:solidFill>
                  <a:schemeClr val="tx1"/>
                </a:solidFill>
              </a:rPr>
            </a:br>
            <a:endParaRPr lang="en-US" sz="2000" smtClean="0"/>
          </a:p>
        </p:txBody>
      </p:sp>
      <p:sp>
        <p:nvSpPr>
          <p:cNvPr id="14338" name="Content Placeholder 2"/>
          <p:cNvSpPr>
            <a:spLocks noGrp="1"/>
          </p:cNvSpPr>
          <p:nvPr>
            <p:ph sz="quarter" idx="1"/>
          </p:nvPr>
        </p:nvSpPr>
        <p:spPr>
          <a:xfrm>
            <a:off x="76200" y="4313238"/>
            <a:ext cx="8915400" cy="1173162"/>
          </a:xfrm>
        </p:spPr>
        <p:txBody>
          <a:bodyPr/>
          <a:lstStyle/>
          <a:p>
            <a:pPr marL="182563" indent="-182563" algn="just">
              <a:spcBef>
                <a:spcPct val="0"/>
              </a:spcBef>
              <a:buClr>
                <a:schemeClr val="tx2"/>
              </a:buClr>
              <a:buSzPct val="80000"/>
              <a:buFont typeface="Wingdings" pitchFamily="2" charset="2"/>
              <a:buChar char="v"/>
            </a:pPr>
            <a:r>
              <a:rPr lang="en-US" sz="1400" dirty="0" smtClean="0">
                <a:cs typeface="Times New Roman" pitchFamily="18" charset="0"/>
              </a:rPr>
              <a:t>The main objective of this work is to implement a multi-satellite approach which combines soil moisture estimates from passive microwave and thermal observations to improve the monitoring of its variability on a continental scale. </a:t>
            </a:r>
          </a:p>
          <a:p>
            <a:pPr marL="182563" indent="-182563" algn="just">
              <a:spcBef>
                <a:spcPct val="0"/>
              </a:spcBef>
              <a:buClr>
                <a:schemeClr val="tx2"/>
              </a:buClr>
              <a:buNone/>
            </a:pPr>
            <a:endParaRPr lang="en-US" sz="1400" dirty="0" smtClean="0">
              <a:cs typeface="Times New Roman" pitchFamily="18" charset="0"/>
            </a:endParaRPr>
          </a:p>
          <a:p>
            <a:pPr marL="182563" indent="-182563" algn="just">
              <a:buClr>
                <a:schemeClr val="tx2"/>
              </a:buClr>
              <a:buSzPct val="80000"/>
              <a:buFont typeface="Wingdings" pitchFamily="2" charset="2"/>
              <a:buChar char="v"/>
            </a:pPr>
            <a:r>
              <a:rPr lang="en-US" sz="1400" dirty="0" smtClean="0">
                <a:cs typeface="Times New Roman" pitchFamily="18" charset="0"/>
              </a:rPr>
              <a:t>ALEXI mainly uses GOES data to calculate soil moisture in clear sky days on a continental scale. In cloudy days, when visual imagery is affected by clouds, it estimates the soil moisture based on gap filling technique.</a:t>
            </a:r>
          </a:p>
          <a:p>
            <a:pPr marL="182563" indent="-182563" algn="just">
              <a:buClr>
                <a:schemeClr val="tx2"/>
              </a:buClr>
              <a:buSzPct val="80000"/>
              <a:buFont typeface="Wingdings" pitchFamily="2" charset="2"/>
              <a:buChar char="v"/>
            </a:pPr>
            <a:endParaRPr lang="en-US" sz="1400" dirty="0" smtClean="0">
              <a:cs typeface="Times New Roman" pitchFamily="18" charset="0"/>
            </a:endParaRPr>
          </a:p>
          <a:p>
            <a:pPr marL="182563" indent="-182563" algn="just">
              <a:buClr>
                <a:schemeClr val="tx2"/>
              </a:buClr>
              <a:buSzPct val="80000"/>
              <a:buFont typeface="Wingdings" pitchFamily="2" charset="2"/>
              <a:buChar char="v"/>
            </a:pPr>
            <a:r>
              <a:rPr lang="en-US" sz="1400" dirty="0" smtClean="0">
                <a:cs typeface="Times New Roman" pitchFamily="18" charset="0"/>
              </a:rPr>
              <a:t>This project aims to use AMSR-E product to enhance ALEXI sensitively to soil moisture over cloud covered pixels. A preliminary visualization of the soil moisture products from ALEXI and AMSR-E have been conducted including daily evaluations for the different combinations of data at different regions. </a:t>
            </a:r>
          </a:p>
        </p:txBody>
      </p:sp>
      <p:sp>
        <p:nvSpPr>
          <p:cNvPr id="14339" name="Rectangle 4"/>
          <p:cNvSpPr>
            <a:spLocks noChangeArrowheads="1"/>
          </p:cNvSpPr>
          <p:nvPr/>
        </p:nvSpPr>
        <p:spPr bwMode="auto">
          <a:xfrm>
            <a:off x="152400" y="803275"/>
            <a:ext cx="8839200" cy="438582"/>
          </a:xfrm>
          <a:prstGeom prst="rect">
            <a:avLst/>
          </a:prstGeom>
          <a:noFill/>
          <a:ln w="9525">
            <a:noFill/>
            <a:miter lim="800000"/>
            <a:headEnd/>
            <a:tailEnd/>
          </a:ln>
        </p:spPr>
        <p:txBody>
          <a:bodyPr>
            <a:spAutoFit/>
          </a:bodyPr>
          <a:lstStyle/>
          <a:p>
            <a:pPr algn="ctr" eaLnBrk="0" hangingPunct="0"/>
            <a:r>
              <a:rPr lang="en-US" sz="1200" dirty="0" err="1">
                <a:solidFill>
                  <a:srgbClr val="000000"/>
                </a:solidFill>
                <a:latin typeface="Tw Cen MT" pitchFamily="34" charset="0"/>
                <a:ea typeface="+mn-ea"/>
                <a:cs typeface="Times New Roman" pitchFamily="18" charset="0"/>
              </a:rPr>
              <a:t>Zulamet</a:t>
            </a:r>
            <a:r>
              <a:rPr lang="en-US" sz="1200" dirty="0">
                <a:solidFill>
                  <a:srgbClr val="000000"/>
                </a:solidFill>
                <a:latin typeface="Tw Cen MT" pitchFamily="34" charset="0"/>
                <a:ea typeface="+mn-ea"/>
                <a:cs typeface="Times New Roman" pitchFamily="18" charset="0"/>
              </a:rPr>
              <a:t> Vega-Martinez</a:t>
            </a:r>
            <a:r>
              <a:rPr lang="en-US" sz="1200" baseline="30000" dirty="0">
                <a:solidFill>
                  <a:srgbClr val="000000"/>
                </a:solidFill>
                <a:latin typeface="Tw Cen MT" pitchFamily="34" charset="0"/>
                <a:ea typeface="+mn-ea"/>
                <a:cs typeface="Times New Roman" pitchFamily="18" charset="0"/>
              </a:rPr>
              <a:t>1</a:t>
            </a:r>
            <a:r>
              <a:rPr lang="en-US" sz="1200" dirty="0">
                <a:solidFill>
                  <a:srgbClr val="000000"/>
                </a:solidFill>
                <a:latin typeface="Tw Cen MT" pitchFamily="34" charset="0"/>
                <a:ea typeface="+mn-ea"/>
                <a:cs typeface="Times New Roman" pitchFamily="18" charset="0"/>
              </a:rPr>
              <a:t>, </a:t>
            </a:r>
            <a:r>
              <a:rPr lang="en-US" sz="1200" dirty="0" err="1">
                <a:solidFill>
                  <a:srgbClr val="000000"/>
                </a:solidFill>
                <a:latin typeface="Tw Cen MT" pitchFamily="34" charset="0"/>
                <a:ea typeface="+mn-ea"/>
                <a:cs typeface="Times New Roman" pitchFamily="18" charset="0"/>
              </a:rPr>
              <a:t>Marouane</a:t>
            </a:r>
            <a:r>
              <a:rPr lang="en-US" sz="1200" dirty="0">
                <a:solidFill>
                  <a:srgbClr val="000000"/>
                </a:solidFill>
                <a:latin typeface="Tw Cen MT" pitchFamily="34" charset="0"/>
                <a:ea typeface="+mn-ea"/>
                <a:cs typeface="Times New Roman" pitchFamily="18" charset="0"/>
              </a:rPr>
              <a:t> Temimi</a:t>
            </a:r>
            <a:r>
              <a:rPr lang="en-US" sz="1200" baseline="30000" dirty="0">
                <a:solidFill>
                  <a:srgbClr val="000000"/>
                </a:solidFill>
                <a:latin typeface="Tw Cen MT" pitchFamily="34" charset="0"/>
                <a:ea typeface="+mn-ea"/>
                <a:cs typeface="Times New Roman" pitchFamily="18" charset="0"/>
              </a:rPr>
              <a:t>1</a:t>
            </a:r>
            <a:r>
              <a:rPr lang="en-US" sz="1200" dirty="0">
                <a:solidFill>
                  <a:srgbClr val="000000"/>
                </a:solidFill>
                <a:latin typeface="Tw Cen MT" pitchFamily="34" charset="0"/>
                <a:ea typeface="+mn-ea"/>
                <a:cs typeface="Times New Roman" pitchFamily="18" charset="0"/>
              </a:rPr>
              <a:t>, Martha C. Anderson</a:t>
            </a:r>
            <a:r>
              <a:rPr lang="en-US" sz="1200" baseline="30000" dirty="0">
                <a:solidFill>
                  <a:srgbClr val="000000"/>
                </a:solidFill>
                <a:latin typeface="Tw Cen MT" pitchFamily="34" charset="0"/>
                <a:ea typeface="+mn-ea"/>
                <a:cs typeface="Times New Roman" pitchFamily="18" charset="0"/>
              </a:rPr>
              <a:t>2</a:t>
            </a:r>
            <a:r>
              <a:rPr lang="en-US" sz="1200" dirty="0">
                <a:solidFill>
                  <a:srgbClr val="000000"/>
                </a:solidFill>
                <a:latin typeface="Tw Cen MT" pitchFamily="34" charset="0"/>
                <a:ea typeface="+mn-ea"/>
                <a:cs typeface="Times New Roman" pitchFamily="18" charset="0"/>
              </a:rPr>
              <a:t>, Christopher Hain</a:t>
            </a:r>
            <a:r>
              <a:rPr lang="en-US" sz="1200" baseline="30000" dirty="0">
                <a:solidFill>
                  <a:srgbClr val="000000"/>
                </a:solidFill>
                <a:latin typeface="Tw Cen MT" pitchFamily="34" charset="0"/>
                <a:ea typeface="+mn-ea"/>
                <a:cs typeface="Times New Roman" pitchFamily="18" charset="0"/>
              </a:rPr>
              <a:t>3</a:t>
            </a:r>
            <a:r>
              <a:rPr lang="en-US" sz="1200" dirty="0">
                <a:solidFill>
                  <a:srgbClr val="000000"/>
                </a:solidFill>
                <a:latin typeface="Tw Cen MT" pitchFamily="34" charset="0"/>
                <a:ea typeface="+mn-ea"/>
                <a:cs typeface="Times New Roman" pitchFamily="18" charset="0"/>
              </a:rPr>
              <a:t>, </a:t>
            </a:r>
            <a:r>
              <a:rPr lang="en-US" sz="1200" dirty="0" err="1">
                <a:solidFill>
                  <a:srgbClr val="000000"/>
                </a:solidFill>
                <a:latin typeface="Tw Cen MT" pitchFamily="34" charset="0"/>
                <a:ea typeface="+mn-ea"/>
                <a:cs typeface="Times New Roman" pitchFamily="18" charset="0"/>
              </a:rPr>
              <a:t>Nir</a:t>
            </a:r>
            <a:r>
              <a:rPr lang="en-US" sz="1200" dirty="0">
                <a:solidFill>
                  <a:srgbClr val="000000"/>
                </a:solidFill>
                <a:latin typeface="Tw Cen MT" pitchFamily="34" charset="0"/>
                <a:ea typeface="+mn-ea"/>
                <a:cs typeface="Times New Roman" pitchFamily="18" charset="0"/>
              </a:rPr>
              <a:t> Krakauer</a:t>
            </a:r>
            <a:r>
              <a:rPr lang="en-US" sz="1200" baseline="30000" dirty="0">
                <a:solidFill>
                  <a:srgbClr val="000000"/>
                </a:solidFill>
                <a:latin typeface="Tw Cen MT" pitchFamily="34" charset="0"/>
                <a:ea typeface="+mn-ea"/>
                <a:cs typeface="Times New Roman" pitchFamily="18" charset="0"/>
              </a:rPr>
              <a:t>1</a:t>
            </a:r>
            <a:r>
              <a:rPr lang="en-US" sz="1200" dirty="0">
                <a:solidFill>
                  <a:srgbClr val="000000"/>
                </a:solidFill>
                <a:latin typeface="Tw Cen MT" pitchFamily="34" charset="0"/>
                <a:ea typeface="+mn-ea"/>
                <a:cs typeface="Times New Roman" pitchFamily="18" charset="0"/>
              </a:rPr>
              <a:t>, Reza Khanbilvardi</a:t>
            </a:r>
            <a:r>
              <a:rPr lang="en-US" sz="1200" baseline="30000" dirty="0">
                <a:solidFill>
                  <a:srgbClr val="000000"/>
                </a:solidFill>
                <a:latin typeface="Tw Cen MT" pitchFamily="34" charset="0"/>
                <a:ea typeface="+mn-ea"/>
                <a:cs typeface="Times New Roman" pitchFamily="18" charset="0"/>
              </a:rPr>
              <a:t>1</a:t>
            </a:r>
            <a:endParaRPr lang="en-US" sz="1200" dirty="0">
              <a:solidFill>
                <a:prstClr val="black"/>
              </a:solidFill>
              <a:latin typeface="Tw Cen MT" pitchFamily="34" charset="0"/>
              <a:ea typeface="+mn-ea"/>
            </a:endParaRPr>
          </a:p>
          <a:p>
            <a:pPr algn="ctr" eaLnBrk="0" hangingPunct="0"/>
            <a:r>
              <a:rPr lang="en-US" sz="1050" baseline="30000" dirty="0">
                <a:solidFill>
                  <a:prstClr val="black"/>
                </a:solidFill>
                <a:latin typeface="Tw Cen MT" pitchFamily="34" charset="0"/>
                <a:ea typeface="+mn-ea"/>
                <a:cs typeface="Times New Roman" pitchFamily="18" charset="0"/>
              </a:rPr>
              <a:t>1</a:t>
            </a:r>
            <a:r>
              <a:rPr lang="en-US" sz="1050" dirty="0">
                <a:solidFill>
                  <a:prstClr val="black"/>
                </a:solidFill>
                <a:latin typeface="Tw Cen MT" pitchFamily="34" charset="0"/>
                <a:ea typeface="+mn-ea"/>
                <a:cs typeface="Times New Roman" pitchFamily="18" charset="0"/>
              </a:rPr>
              <a:t>NOAA-CREST, City University of New York|</a:t>
            </a:r>
            <a:r>
              <a:rPr lang="en-US" sz="1050" baseline="30000" dirty="0">
                <a:solidFill>
                  <a:prstClr val="black"/>
                </a:solidFill>
                <a:latin typeface="Tw Cen MT" pitchFamily="34" charset="0"/>
                <a:ea typeface="+mn-ea"/>
                <a:cs typeface="Times New Roman" pitchFamily="18" charset="0"/>
              </a:rPr>
              <a:t>2</a:t>
            </a:r>
            <a:r>
              <a:rPr lang="en-US" sz="1050" dirty="0">
                <a:solidFill>
                  <a:prstClr val="black"/>
                </a:solidFill>
                <a:latin typeface="Tw Cen MT" pitchFamily="34" charset="0"/>
                <a:ea typeface="+mn-ea"/>
                <a:cs typeface="Times New Roman" pitchFamily="18" charset="0"/>
              </a:rPr>
              <a:t> USDA-ARS-Hydrology and Remote Sensing Lab|</a:t>
            </a:r>
            <a:r>
              <a:rPr lang="en-US" sz="1050" baseline="30000" dirty="0">
                <a:solidFill>
                  <a:prstClr val="black"/>
                </a:solidFill>
                <a:latin typeface="Tw Cen MT" pitchFamily="34" charset="0"/>
                <a:ea typeface="+mn-ea"/>
                <a:cs typeface="Times New Roman" pitchFamily="18" charset="0"/>
              </a:rPr>
              <a:t>3 </a:t>
            </a:r>
            <a:r>
              <a:rPr lang="en-US" sz="1050" dirty="0">
                <a:solidFill>
                  <a:prstClr val="black"/>
                </a:solidFill>
                <a:latin typeface="Tw Cen MT" pitchFamily="34" charset="0"/>
                <a:ea typeface="+mn-ea"/>
                <a:cs typeface="Times New Roman" pitchFamily="18" charset="0"/>
              </a:rPr>
              <a:t>The University of Alabama in Huntsville</a:t>
            </a:r>
            <a:endParaRPr lang="en-US" sz="1050" dirty="0">
              <a:solidFill>
                <a:prstClr val="black"/>
              </a:solidFill>
              <a:latin typeface="Tw Cen MT" pitchFamily="34" charset="0"/>
              <a:ea typeface="+mn-ea"/>
            </a:endParaRPr>
          </a:p>
        </p:txBody>
      </p:sp>
      <p:grpSp>
        <p:nvGrpSpPr>
          <p:cNvPr id="2" name="Group 28"/>
          <p:cNvGrpSpPr>
            <a:grpSpLocks/>
          </p:cNvGrpSpPr>
          <p:nvPr/>
        </p:nvGrpSpPr>
        <p:grpSpPr bwMode="auto">
          <a:xfrm>
            <a:off x="152400" y="1828800"/>
            <a:ext cx="4495800" cy="2286000"/>
            <a:chOff x="304800" y="1828800"/>
            <a:chExt cx="4343400" cy="2057400"/>
          </a:xfrm>
        </p:grpSpPr>
        <p:pic>
          <p:nvPicPr>
            <p:cNvPr id="14350" name="Picture 7" descr="Apr29_SM_USA_July14.png"/>
            <p:cNvPicPr>
              <a:picLocks noChangeAspect="1"/>
            </p:cNvPicPr>
            <p:nvPr/>
          </p:nvPicPr>
          <p:blipFill>
            <a:blip r:embed="rId5" cstate="print"/>
            <a:srcRect t="24998" r="16667" b="26387"/>
            <a:stretch>
              <a:fillRect/>
            </a:stretch>
          </p:blipFill>
          <p:spPr bwMode="auto">
            <a:xfrm>
              <a:off x="531019" y="1828800"/>
              <a:ext cx="3257550" cy="1540705"/>
            </a:xfrm>
            <a:prstGeom prst="rect">
              <a:avLst/>
            </a:prstGeom>
            <a:noFill/>
            <a:ln w="9525">
              <a:noFill/>
              <a:miter lim="800000"/>
              <a:headEnd/>
              <a:tailEnd/>
            </a:ln>
          </p:spPr>
        </p:pic>
        <p:sp>
          <p:nvSpPr>
            <p:cNvPr id="14351" name="Rectangle 7"/>
            <p:cNvSpPr>
              <a:spLocks noChangeArrowheads="1"/>
            </p:cNvSpPr>
            <p:nvPr/>
          </p:nvSpPr>
          <p:spPr bwMode="auto">
            <a:xfrm>
              <a:off x="304800" y="3207335"/>
              <a:ext cx="4343400" cy="678865"/>
            </a:xfrm>
            <a:prstGeom prst="rect">
              <a:avLst/>
            </a:prstGeom>
            <a:noFill/>
            <a:ln w="9525">
              <a:noFill/>
              <a:miter lim="800000"/>
              <a:headEnd/>
              <a:tailEnd/>
            </a:ln>
          </p:spPr>
          <p:txBody>
            <a:bodyPr lIns="428460" tIns="214230" rIns="428460" bIns="214230">
              <a:spAutoFit/>
            </a:bodyPr>
            <a:lstStyle/>
            <a:p>
              <a:pPr algn="ctr"/>
              <a:r>
                <a:rPr lang="en-US" sz="800">
                  <a:solidFill>
                    <a:prstClr val="black"/>
                  </a:solidFill>
                  <a:latin typeface="Tw Cen MT" pitchFamily="34" charset="0"/>
                  <a:ea typeface="+mn-ea"/>
                </a:rPr>
                <a:t>Figure 1. AMSR-E Soil Moisture in July 14th, 2003 (cloudless day of the month). This data is in gcm-</a:t>
              </a:r>
              <a:r>
                <a:rPr lang="en-US" sz="800" baseline="30000">
                  <a:solidFill>
                    <a:prstClr val="black"/>
                  </a:solidFill>
                  <a:latin typeface="Tw Cen MT" pitchFamily="34" charset="0"/>
                  <a:ea typeface="+mn-ea"/>
                </a:rPr>
                <a:t>3</a:t>
              </a:r>
            </a:p>
          </p:txBody>
        </p:sp>
        <p:sp>
          <p:nvSpPr>
            <p:cNvPr id="14352" name="TextBox 7"/>
            <p:cNvSpPr txBox="1">
              <a:spLocks noChangeArrowheads="1"/>
            </p:cNvSpPr>
            <p:nvPr/>
          </p:nvSpPr>
          <p:spPr bwMode="auto">
            <a:xfrm>
              <a:off x="1187053" y="1975534"/>
              <a:ext cx="407194" cy="246944"/>
            </a:xfrm>
            <a:prstGeom prst="rect">
              <a:avLst/>
            </a:prstGeom>
            <a:noFill/>
            <a:ln w="44450">
              <a:solidFill>
                <a:srgbClr val="F608C9"/>
              </a:solidFill>
              <a:miter lim="800000"/>
              <a:headEnd/>
              <a:tailEnd/>
            </a:ln>
          </p:spPr>
          <p:txBody>
            <a:bodyPr>
              <a:spAutoFit/>
            </a:bodyPr>
            <a:lstStyle/>
            <a:p>
              <a:endParaRPr lang="en-US" sz="4400">
                <a:solidFill>
                  <a:prstClr val="black"/>
                </a:solidFill>
                <a:latin typeface="Tw Cen MT" pitchFamily="34" charset="0"/>
                <a:ea typeface="+mn-ea"/>
              </a:endParaRPr>
            </a:p>
          </p:txBody>
        </p:sp>
        <p:sp>
          <p:nvSpPr>
            <p:cNvPr id="14353" name="TextBox 8"/>
            <p:cNvSpPr txBox="1">
              <a:spLocks noChangeArrowheads="1"/>
            </p:cNvSpPr>
            <p:nvPr/>
          </p:nvSpPr>
          <p:spPr bwMode="auto">
            <a:xfrm>
              <a:off x="1187053" y="2293457"/>
              <a:ext cx="475059" cy="503767"/>
            </a:xfrm>
            <a:prstGeom prst="rect">
              <a:avLst/>
            </a:prstGeom>
            <a:noFill/>
            <a:ln w="44450">
              <a:solidFill>
                <a:srgbClr val="F608C9"/>
              </a:solidFill>
              <a:miter lim="800000"/>
              <a:headEnd/>
              <a:tailEnd/>
            </a:ln>
          </p:spPr>
          <p:txBody>
            <a:bodyPr>
              <a:spAutoFit/>
            </a:bodyPr>
            <a:lstStyle/>
            <a:p>
              <a:endParaRPr lang="en-US" sz="9600">
                <a:solidFill>
                  <a:prstClr val="black"/>
                </a:solidFill>
                <a:latin typeface="Tw Cen MT" pitchFamily="34" charset="0"/>
                <a:ea typeface="+mn-ea"/>
              </a:endParaRPr>
            </a:p>
          </p:txBody>
        </p:sp>
        <p:sp>
          <p:nvSpPr>
            <p:cNvPr id="14354" name="TextBox 9"/>
            <p:cNvSpPr txBox="1">
              <a:spLocks noChangeArrowheads="1"/>
            </p:cNvSpPr>
            <p:nvPr/>
          </p:nvSpPr>
          <p:spPr bwMode="auto">
            <a:xfrm>
              <a:off x="2024063" y="2582148"/>
              <a:ext cx="520303" cy="493889"/>
            </a:xfrm>
            <a:prstGeom prst="rect">
              <a:avLst/>
            </a:prstGeom>
            <a:noFill/>
            <a:ln w="44450">
              <a:solidFill>
                <a:srgbClr val="F608C9"/>
              </a:solidFill>
              <a:miter lim="800000"/>
              <a:headEnd/>
              <a:tailEnd/>
            </a:ln>
          </p:spPr>
          <p:txBody>
            <a:bodyPr>
              <a:spAutoFit/>
            </a:bodyPr>
            <a:lstStyle/>
            <a:p>
              <a:endParaRPr lang="en-US" sz="9400">
                <a:solidFill>
                  <a:prstClr val="black"/>
                </a:solidFill>
                <a:latin typeface="Tw Cen MT" pitchFamily="34" charset="0"/>
                <a:ea typeface="+mn-ea"/>
              </a:endParaRPr>
            </a:p>
          </p:txBody>
        </p:sp>
        <p:sp>
          <p:nvSpPr>
            <p:cNvPr id="14355" name="TextBox 10"/>
            <p:cNvSpPr txBox="1">
              <a:spLocks noChangeArrowheads="1"/>
            </p:cNvSpPr>
            <p:nvPr/>
          </p:nvSpPr>
          <p:spPr bwMode="auto">
            <a:xfrm>
              <a:off x="2861072" y="2798982"/>
              <a:ext cx="271463" cy="325967"/>
            </a:xfrm>
            <a:prstGeom prst="rect">
              <a:avLst/>
            </a:prstGeom>
            <a:noFill/>
            <a:ln w="44450">
              <a:solidFill>
                <a:srgbClr val="F608C9"/>
              </a:solidFill>
              <a:miter lim="800000"/>
              <a:headEnd/>
              <a:tailEnd/>
            </a:ln>
          </p:spPr>
          <p:txBody>
            <a:bodyPr>
              <a:spAutoFit/>
            </a:bodyPr>
            <a:lstStyle/>
            <a:p>
              <a:endParaRPr lang="en-US" sz="6000">
                <a:solidFill>
                  <a:prstClr val="black"/>
                </a:solidFill>
                <a:latin typeface="Tw Cen MT" pitchFamily="34" charset="0"/>
                <a:ea typeface="+mn-ea"/>
              </a:endParaRPr>
            </a:p>
          </p:txBody>
        </p:sp>
        <p:sp>
          <p:nvSpPr>
            <p:cNvPr id="14356" name="TextBox 11"/>
            <p:cNvSpPr txBox="1">
              <a:spLocks noChangeArrowheads="1"/>
            </p:cNvSpPr>
            <p:nvPr/>
          </p:nvSpPr>
          <p:spPr bwMode="auto">
            <a:xfrm>
              <a:off x="3109913" y="2164091"/>
              <a:ext cx="294084" cy="246944"/>
            </a:xfrm>
            <a:prstGeom prst="rect">
              <a:avLst/>
            </a:prstGeom>
            <a:noFill/>
            <a:ln w="44450">
              <a:solidFill>
                <a:srgbClr val="F608C9"/>
              </a:solidFill>
              <a:miter lim="800000"/>
              <a:headEnd/>
              <a:tailEnd/>
            </a:ln>
          </p:spPr>
          <p:txBody>
            <a:bodyPr>
              <a:spAutoFit/>
            </a:bodyPr>
            <a:lstStyle/>
            <a:p>
              <a:endParaRPr lang="en-US" sz="4400">
                <a:solidFill>
                  <a:prstClr val="black"/>
                </a:solidFill>
                <a:latin typeface="Tw Cen MT" pitchFamily="34" charset="0"/>
                <a:ea typeface="+mn-ea"/>
              </a:endParaRPr>
            </a:p>
          </p:txBody>
        </p:sp>
        <p:pic>
          <p:nvPicPr>
            <p:cNvPr id="14357" name="Picture 2"/>
            <p:cNvPicPr>
              <a:picLocks noChangeAspect="1" noChangeArrowheads="1"/>
            </p:cNvPicPr>
            <p:nvPr/>
          </p:nvPicPr>
          <p:blipFill>
            <a:blip r:embed="rId6" cstate="print"/>
            <a:srcRect/>
            <a:stretch>
              <a:fillRect/>
            </a:stretch>
          </p:blipFill>
          <p:spPr bwMode="auto">
            <a:xfrm>
              <a:off x="3811191" y="1951078"/>
              <a:ext cx="310737" cy="1247237"/>
            </a:xfrm>
            <a:prstGeom prst="rect">
              <a:avLst/>
            </a:prstGeom>
            <a:noFill/>
            <a:ln w="9525">
              <a:noFill/>
              <a:miter lim="800000"/>
              <a:headEnd/>
              <a:tailEnd/>
            </a:ln>
          </p:spPr>
        </p:pic>
      </p:grpSp>
      <p:grpSp>
        <p:nvGrpSpPr>
          <p:cNvPr id="3" name="Group 30"/>
          <p:cNvGrpSpPr>
            <a:grpSpLocks/>
          </p:cNvGrpSpPr>
          <p:nvPr/>
        </p:nvGrpSpPr>
        <p:grpSpPr bwMode="auto">
          <a:xfrm>
            <a:off x="4191000" y="1752600"/>
            <a:ext cx="4724400" cy="2355850"/>
            <a:chOff x="4267200" y="1752600"/>
            <a:chExt cx="4648200" cy="2126665"/>
          </a:xfrm>
        </p:grpSpPr>
        <p:pic>
          <p:nvPicPr>
            <p:cNvPr id="14342" name="Picture 20" descr="May7_ALEXI_USA.png"/>
            <p:cNvPicPr>
              <a:picLocks noChangeAspect="1"/>
            </p:cNvPicPr>
            <p:nvPr/>
          </p:nvPicPr>
          <p:blipFill>
            <a:blip r:embed="rId7" cstate="print"/>
            <a:srcRect l="5205" t="20831" r="3120" b="23608"/>
            <a:stretch>
              <a:fillRect/>
            </a:stretch>
          </p:blipFill>
          <p:spPr bwMode="auto">
            <a:xfrm>
              <a:off x="4719834" y="1752600"/>
              <a:ext cx="3753606" cy="1668320"/>
            </a:xfrm>
            <a:prstGeom prst="rect">
              <a:avLst/>
            </a:prstGeom>
            <a:noFill/>
            <a:ln w="9525">
              <a:noFill/>
              <a:miter lim="800000"/>
              <a:headEnd/>
              <a:tailEnd/>
            </a:ln>
          </p:spPr>
        </p:pic>
        <p:grpSp>
          <p:nvGrpSpPr>
            <p:cNvPr id="4" name="Group 29"/>
            <p:cNvGrpSpPr>
              <a:grpSpLocks/>
            </p:cNvGrpSpPr>
            <p:nvPr/>
          </p:nvGrpSpPr>
          <p:grpSpPr bwMode="auto">
            <a:xfrm>
              <a:off x="4267200" y="1958961"/>
              <a:ext cx="4648200" cy="1920304"/>
              <a:chOff x="4267200" y="1958961"/>
              <a:chExt cx="4648200" cy="1920304"/>
            </a:xfrm>
          </p:grpSpPr>
          <p:sp>
            <p:nvSpPr>
              <p:cNvPr id="14344" name="Rectangle 7"/>
              <p:cNvSpPr>
                <a:spLocks noChangeArrowheads="1"/>
              </p:cNvSpPr>
              <p:nvPr/>
            </p:nvSpPr>
            <p:spPr bwMode="auto">
              <a:xfrm>
                <a:off x="4267200" y="3200400"/>
                <a:ext cx="4648200" cy="678865"/>
              </a:xfrm>
              <a:prstGeom prst="rect">
                <a:avLst/>
              </a:prstGeom>
              <a:noFill/>
              <a:ln w="9525">
                <a:noFill/>
                <a:miter lim="800000"/>
                <a:headEnd/>
                <a:tailEnd/>
              </a:ln>
            </p:spPr>
            <p:txBody>
              <a:bodyPr lIns="428460" tIns="214230" rIns="428460" bIns="214230">
                <a:spAutoFit/>
              </a:bodyPr>
              <a:lstStyle/>
              <a:p>
                <a:pPr algn="ctr"/>
                <a:r>
                  <a:rPr lang="en-US" sz="800">
                    <a:solidFill>
                      <a:prstClr val="black"/>
                    </a:solidFill>
                    <a:latin typeface="Tw Cen MT" pitchFamily="34" charset="0"/>
                    <a:ea typeface="+mn-ea"/>
                  </a:rPr>
                  <a:t>Figure 2. ALEXI Average Soil Moisture data at the surface in July 14</a:t>
                </a:r>
                <a:r>
                  <a:rPr lang="en-US" sz="800" baseline="30000">
                    <a:solidFill>
                      <a:prstClr val="black"/>
                    </a:solidFill>
                    <a:latin typeface="Tw Cen MT" pitchFamily="34" charset="0"/>
                    <a:ea typeface="+mn-ea"/>
                  </a:rPr>
                  <a:t>th</a:t>
                </a:r>
                <a:r>
                  <a:rPr lang="en-US" sz="800">
                    <a:solidFill>
                      <a:prstClr val="black"/>
                    </a:solidFill>
                    <a:latin typeface="Tw Cen MT" pitchFamily="34" charset="0"/>
                    <a:ea typeface="+mn-ea"/>
                  </a:rPr>
                  <a:t> , 2003. This data is in inches of water per foot of soil</a:t>
                </a:r>
                <a:endParaRPr lang="en-US" sz="800" baseline="30000">
                  <a:solidFill>
                    <a:prstClr val="black"/>
                  </a:solidFill>
                  <a:latin typeface="Tw Cen MT" pitchFamily="34" charset="0"/>
                  <a:ea typeface="+mn-ea"/>
                </a:endParaRPr>
              </a:p>
            </p:txBody>
          </p:sp>
          <p:sp>
            <p:nvSpPr>
              <p:cNvPr id="14345" name="TextBox 22"/>
              <p:cNvSpPr txBox="1">
                <a:spLocks noChangeArrowheads="1"/>
              </p:cNvSpPr>
              <p:nvPr/>
            </p:nvSpPr>
            <p:spPr bwMode="auto">
              <a:xfrm>
                <a:off x="5078002" y="1958961"/>
                <a:ext cx="382046" cy="221119"/>
              </a:xfrm>
              <a:prstGeom prst="rect">
                <a:avLst/>
              </a:prstGeom>
              <a:noFill/>
              <a:ln w="38100">
                <a:solidFill>
                  <a:srgbClr val="00B050"/>
                </a:solidFill>
                <a:miter lim="800000"/>
                <a:headEnd/>
                <a:tailEnd/>
              </a:ln>
            </p:spPr>
            <p:txBody>
              <a:bodyPr>
                <a:spAutoFit/>
              </a:bodyPr>
              <a:lstStyle/>
              <a:p>
                <a:endParaRPr lang="en-US" sz="4000">
                  <a:solidFill>
                    <a:prstClr val="black"/>
                  </a:solidFill>
                  <a:latin typeface="Tw Cen MT" pitchFamily="34" charset="0"/>
                  <a:ea typeface="+mn-ea"/>
                </a:endParaRPr>
              </a:p>
            </p:txBody>
          </p:sp>
          <p:sp>
            <p:nvSpPr>
              <p:cNvPr id="14346" name="TextBox 23"/>
              <p:cNvSpPr txBox="1">
                <a:spLocks noChangeArrowheads="1"/>
              </p:cNvSpPr>
              <p:nvPr/>
            </p:nvSpPr>
            <p:spPr bwMode="auto">
              <a:xfrm>
                <a:off x="5078002" y="2373622"/>
                <a:ext cx="405924" cy="413396"/>
              </a:xfrm>
              <a:prstGeom prst="rect">
                <a:avLst/>
              </a:prstGeom>
              <a:noFill/>
              <a:ln w="38100">
                <a:solidFill>
                  <a:srgbClr val="00B050"/>
                </a:solidFill>
                <a:miter lim="800000"/>
                <a:headEnd/>
                <a:tailEnd/>
              </a:ln>
            </p:spPr>
            <p:txBody>
              <a:bodyPr>
                <a:spAutoFit/>
              </a:bodyPr>
              <a:lstStyle/>
              <a:p>
                <a:endParaRPr lang="en-US" sz="8000">
                  <a:solidFill>
                    <a:prstClr val="black"/>
                  </a:solidFill>
                  <a:latin typeface="Tw Cen MT" pitchFamily="34" charset="0"/>
                  <a:ea typeface="+mn-ea"/>
                </a:endParaRPr>
              </a:p>
            </p:txBody>
          </p:sp>
          <p:sp>
            <p:nvSpPr>
              <p:cNvPr id="14347" name="TextBox 24"/>
              <p:cNvSpPr txBox="1">
                <a:spLocks noChangeArrowheads="1"/>
              </p:cNvSpPr>
              <p:nvPr/>
            </p:nvSpPr>
            <p:spPr bwMode="auto">
              <a:xfrm>
                <a:off x="5937607" y="2706854"/>
                <a:ext cx="596948" cy="413395"/>
              </a:xfrm>
              <a:prstGeom prst="rect">
                <a:avLst/>
              </a:prstGeom>
              <a:noFill/>
              <a:ln w="38100">
                <a:solidFill>
                  <a:srgbClr val="00B050"/>
                </a:solidFill>
                <a:miter lim="800000"/>
                <a:headEnd/>
                <a:tailEnd/>
              </a:ln>
            </p:spPr>
            <p:txBody>
              <a:bodyPr>
                <a:spAutoFit/>
              </a:bodyPr>
              <a:lstStyle/>
              <a:p>
                <a:endParaRPr lang="en-US" sz="8000">
                  <a:solidFill>
                    <a:prstClr val="black"/>
                  </a:solidFill>
                  <a:latin typeface="Tw Cen MT" pitchFamily="34" charset="0"/>
                  <a:ea typeface="+mn-ea"/>
                </a:endParaRPr>
              </a:p>
            </p:txBody>
          </p:sp>
          <p:sp>
            <p:nvSpPr>
              <p:cNvPr id="14348" name="TextBox 25"/>
              <p:cNvSpPr txBox="1">
                <a:spLocks noChangeArrowheads="1"/>
              </p:cNvSpPr>
              <p:nvPr/>
            </p:nvSpPr>
            <p:spPr bwMode="auto">
              <a:xfrm>
                <a:off x="6868845" y="2841838"/>
                <a:ext cx="334291" cy="317258"/>
              </a:xfrm>
              <a:prstGeom prst="rect">
                <a:avLst/>
              </a:prstGeom>
              <a:noFill/>
              <a:ln w="38100">
                <a:solidFill>
                  <a:srgbClr val="00B050"/>
                </a:solidFill>
                <a:miter lim="800000"/>
                <a:headEnd/>
                <a:tailEnd/>
              </a:ln>
            </p:spPr>
            <p:txBody>
              <a:bodyPr>
                <a:spAutoFit/>
              </a:bodyPr>
              <a:lstStyle/>
              <a:p>
                <a:endParaRPr lang="en-US" sz="6000">
                  <a:solidFill>
                    <a:prstClr val="black"/>
                  </a:solidFill>
                  <a:latin typeface="Tw Cen MT" pitchFamily="34" charset="0"/>
                  <a:ea typeface="+mn-ea"/>
                </a:endParaRPr>
              </a:p>
            </p:txBody>
          </p:sp>
          <p:sp>
            <p:nvSpPr>
              <p:cNvPr id="14349" name="TextBox 26"/>
              <p:cNvSpPr txBox="1">
                <a:spLocks noChangeArrowheads="1"/>
              </p:cNvSpPr>
              <p:nvPr/>
            </p:nvSpPr>
            <p:spPr bwMode="auto">
              <a:xfrm>
                <a:off x="7191068" y="2219351"/>
                <a:ext cx="310413" cy="221119"/>
              </a:xfrm>
              <a:prstGeom prst="rect">
                <a:avLst/>
              </a:prstGeom>
              <a:noFill/>
              <a:ln w="38100">
                <a:solidFill>
                  <a:srgbClr val="00B050"/>
                </a:solidFill>
                <a:miter lim="800000"/>
                <a:headEnd/>
                <a:tailEnd/>
              </a:ln>
            </p:spPr>
            <p:txBody>
              <a:bodyPr>
                <a:spAutoFit/>
              </a:bodyPr>
              <a:lstStyle/>
              <a:p>
                <a:endParaRPr lang="en-US" sz="4000">
                  <a:solidFill>
                    <a:prstClr val="black"/>
                  </a:solidFill>
                  <a:latin typeface="Tw Cen MT" pitchFamily="34" charset="0"/>
                  <a:ea typeface="+mn-ea"/>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p:cNvSpPr>
            <a:spLocks noGrp="1"/>
          </p:cNvSpPr>
          <p:nvPr>
            <p:ph type="title"/>
          </p:nvPr>
        </p:nvSpPr>
        <p:spPr>
          <a:xfrm>
            <a:off x="457200" y="304800"/>
            <a:ext cx="8686800" cy="1143000"/>
          </a:xfrm>
        </p:spPr>
        <p:txBody>
          <a:bodyPr anchor="t">
            <a:normAutofit fontScale="90000"/>
          </a:bodyPr>
          <a:lstStyle/>
          <a:p>
            <a:pPr defTabSz="212725">
              <a:spcBef>
                <a:spcPct val="50000"/>
              </a:spcBef>
            </a:pPr>
            <a:r>
              <a:rPr lang="de-DE" sz="3600" dirty="0" smtClean="0">
                <a:solidFill>
                  <a:schemeClr val="accent2">
                    <a:lumMod val="75000"/>
                  </a:schemeClr>
                </a:solidFill>
              </a:rPr>
              <a:t>Lake Ice Phenology Analysis Using AVHRR Data </a:t>
            </a:r>
            <a:endParaRPr lang="en-US" sz="3600" dirty="0">
              <a:solidFill>
                <a:schemeClr val="accent2">
                  <a:lumMod val="75000"/>
                </a:schemeClr>
              </a:solidFill>
            </a:endParaRPr>
          </a:p>
        </p:txBody>
      </p:sp>
      <p:sp>
        <p:nvSpPr>
          <p:cNvPr id="16" name="Text Box 18"/>
          <p:cNvSpPr txBox="1">
            <a:spLocks noChangeArrowheads="1"/>
          </p:cNvSpPr>
          <p:nvPr/>
        </p:nvSpPr>
        <p:spPr bwMode="auto">
          <a:xfrm>
            <a:off x="457200" y="1069449"/>
            <a:ext cx="7772400" cy="929372"/>
          </a:xfrm>
          <a:prstGeom prst="rect">
            <a:avLst/>
          </a:prstGeom>
          <a:noFill/>
          <a:ln w="9525">
            <a:noFill/>
            <a:miter lim="800000"/>
            <a:headEnd/>
            <a:tailEnd/>
          </a:ln>
        </p:spPr>
        <p:txBody>
          <a:bodyPr lIns="21223" tIns="10612" rIns="21223" bIns="10612">
            <a:spAutoFit/>
          </a:bodyPr>
          <a:lstStyle/>
          <a:p>
            <a:pPr algn="ctr" defTabSz="212725" fontAlgn="auto">
              <a:spcBef>
                <a:spcPct val="50000"/>
              </a:spcBef>
              <a:spcAft>
                <a:spcPts val="0"/>
              </a:spcAft>
            </a:pPr>
            <a:r>
              <a:rPr lang="en-US" sz="1600" dirty="0" err="1">
                <a:solidFill>
                  <a:prstClr val="white"/>
                </a:solidFill>
                <a:latin typeface="Constantia"/>
                <a:ea typeface="+mn-ea"/>
              </a:rPr>
              <a:t>Roya</a:t>
            </a:r>
            <a:r>
              <a:rPr lang="en-US" sz="1600" dirty="0">
                <a:solidFill>
                  <a:prstClr val="white"/>
                </a:solidFill>
                <a:latin typeface="Constantia"/>
                <a:ea typeface="+mn-ea"/>
              </a:rPr>
              <a:t> </a:t>
            </a:r>
            <a:r>
              <a:rPr lang="en-US" sz="1600" dirty="0" err="1">
                <a:solidFill>
                  <a:prstClr val="white"/>
                </a:solidFill>
                <a:latin typeface="Constantia"/>
                <a:ea typeface="+mn-ea"/>
              </a:rPr>
              <a:t>Nazari</a:t>
            </a:r>
            <a:r>
              <a:rPr lang="en-US" sz="1600" dirty="0">
                <a:solidFill>
                  <a:prstClr val="white"/>
                </a:solidFill>
                <a:latin typeface="Constantia"/>
                <a:ea typeface="+mn-ea"/>
              </a:rPr>
              <a:t>, Dr. </a:t>
            </a:r>
            <a:r>
              <a:rPr lang="en-US" sz="1600" dirty="0" err="1">
                <a:solidFill>
                  <a:prstClr val="white"/>
                </a:solidFill>
                <a:latin typeface="Constantia"/>
                <a:ea typeface="+mn-ea"/>
              </a:rPr>
              <a:t>Marouane</a:t>
            </a:r>
            <a:r>
              <a:rPr lang="en-US" sz="1600" dirty="0">
                <a:solidFill>
                  <a:prstClr val="white"/>
                </a:solidFill>
                <a:latin typeface="Constantia"/>
                <a:ea typeface="+mn-ea"/>
              </a:rPr>
              <a:t> </a:t>
            </a:r>
            <a:r>
              <a:rPr lang="en-US" sz="1600" dirty="0" err="1">
                <a:solidFill>
                  <a:prstClr val="white"/>
                </a:solidFill>
                <a:latin typeface="Constantia"/>
                <a:ea typeface="+mn-ea"/>
              </a:rPr>
              <a:t>Temimi</a:t>
            </a:r>
            <a:r>
              <a:rPr lang="en-US" sz="1600" dirty="0">
                <a:solidFill>
                  <a:prstClr val="white"/>
                </a:solidFill>
                <a:latin typeface="Constantia"/>
                <a:ea typeface="+mn-ea"/>
              </a:rPr>
              <a:t>, Dr. Naira </a:t>
            </a:r>
            <a:r>
              <a:rPr lang="en-US" sz="1600" dirty="0" err="1">
                <a:solidFill>
                  <a:prstClr val="white"/>
                </a:solidFill>
                <a:latin typeface="Constantia"/>
                <a:ea typeface="+mn-ea"/>
              </a:rPr>
              <a:t>Chaouch</a:t>
            </a:r>
            <a:r>
              <a:rPr lang="en-US" sz="1600" dirty="0">
                <a:solidFill>
                  <a:prstClr val="white"/>
                </a:solidFill>
                <a:latin typeface="Constantia"/>
                <a:ea typeface="+mn-ea"/>
              </a:rPr>
              <a:t> and Dr. Reza </a:t>
            </a:r>
            <a:r>
              <a:rPr lang="en-US" sz="1600" dirty="0" err="1">
                <a:solidFill>
                  <a:prstClr val="white"/>
                </a:solidFill>
                <a:latin typeface="Constantia"/>
                <a:ea typeface="+mn-ea"/>
              </a:rPr>
              <a:t>Khanbilvardi</a:t>
            </a:r>
            <a:r>
              <a:rPr lang="en-US" sz="1600" dirty="0">
                <a:solidFill>
                  <a:prstClr val="white"/>
                </a:solidFill>
                <a:latin typeface="Constantia"/>
                <a:ea typeface="+mn-ea"/>
              </a:rPr>
              <a:t>, NOAA-CREST</a:t>
            </a:r>
            <a:endParaRPr lang="en-US" sz="1600" i="1" dirty="0">
              <a:solidFill>
                <a:srgbClr val="FEFAC9"/>
              </a:solidFill>
              <a:latin typeface="Times New Roman" pitchFamily="18" charset="0"/>
              <a:ea typeface="+mn-ea"/>
              <a:cs typeface="Times New Roman" pitchFamily="18" charset="0"/>
            </a:endParaRPr>
          </a:p>
          <a:p>
            <a:pPr algn="ctr" defTabSz="212725" fontAlgn="auto">
              <a:spcBef>
                <a:spcPct val="50000"/>
              </a:spcBef>
              <a:spcAft>
                <a:spcPts val="0"/>
              </a:spcAft>
            </a:pPr>
            <a:endParaRPr lang="en-US" i="1" dirty="0">
              <a:solidFill>
                <a:srgbClr val="FEFAC9"/>
              </a:solidFill>
              <a:latin typeface="Times New Roman" pitchFamily="18" charset="0"/>
              <a:ea typeface="+mn-ea"/>
              <a:cs typeface="Times New Roman" pitchFamily="18" charset="0"/>
            </a:endParaRPr>
          </a:p>
        </p:txBody>
      </p:sp>
      <p:sp>
        <p:nvSpPr>
          <p:cNvPr id="18" name="Text Box 24"/>
          <p:cNvSpPr txBox="1">
            <a:spLocks noChangeArrowheads="1"/>
          </p:cNvSpPr>
          <p:nvPr/>
        </p:nvSpPr>
        <p:spPr bwMode="auto">
          <a:xfrm>
            <a:off x="381000" y="4509462"/>
            <a:ext cx="8305800" cy="1077218"/>
          </a:xfrm>
          <a:prstGeom prst="rect">
            <a:avLst/>
          </a:prstGeom>
          <a:noFill/>
          <a:ln w="9525">
            <a:noFill/>
            <a:miter lim="800000"/>
            <a:headEnd/>
            <a:tailEnd/>
          </a:ln>
        </p:spPr>
        <p:txBody>
          <a:bodyPr wrap="square">
            <a:spAutoFit/>
          </a:bodyPr>
          <a:lstStyle/>
          <a:p>
            <a:pPr marL="228600" indent="-228600" fontAlgn="auto">
              <a:spcBef>
                <a:spcPct val="50000"/>
              </a:spcBef>
              <a:spcAft>
                <a:spcPts val="0"/>
              </a:spcAft>
              <a:buFont typeface="Arial" charset="0"/>
              <a:buChar char="•"/>
            </a:pPr>
            <a:r>
              <a:rPr lang="en-US" sz="1600">
                <a:solidFill>
                  <a:prstClr val="white"/>
                </a:solidFill>
                <a:latin typeface="Times New Roman" pitchFamily="18" charset="0"/>
                <a:ea typeface="+mn-ea"/>
              </a:rPr>
              <a:t>The </a:t>
            </a:r>
            <a:r>
              <a:rPr lang="en-US" sz="1600" dirty="0">
                <a:solidFill>
                  <a:prstClr val="white"/>
                </a:solidFill>
                <a:latin typeface="Times New Roman" pitchFamily="18" charset="0"/>
                <a:ea typeface="+mn-ea"/>
              </a:rPr>
              <a:t>influences of lake </a:t>
            </a:r>
            <a:r>
              <a:rPr lang="en-US" sz="1600" dirty="0">
                <a:solidFill>
                  <a:prstClr val="white"/>
                </a:solidFill>
                <a:latin typeface="Times New Roman" pitchFamily="18" charset="0"/>
                <a:ea typeface="+mn-ea"/>
              </a:rPr>
              <a:t>ice on the environment </a:t>
            </a:r>
            <a:endParaRPr lang="en-US" sz="1600" dirty="0">
              <a:solidFill>
                <a:prstClr val="white"/>
              </a:solidFill>
              <a:latin typeface="Times New Roman" pitchFamily="18" charset="0"/>
              <a:ea typeface="+mn-ea"/>
            </a:endParaRPr>
          </a:p>
          <a:p>
            <a:pPr marL="228600" indent="-228600" fontAlgn="auto">
              <a:spcBef>
                <a:spcPct val="50000"/>
              </a:spcBef>
              <a:spcAft>
                <a:spcPts val="0"/>
              </a:spcAft>
              <a:buFont typeface="Arial" charset="0"/>
              <a:buChar char="•"/>
            </a:pPr>
            <a:r>
              <a:rPr lang="en-US" sz="1600" dirty="0">
                <a:solidFill>
                  <a:prstClr val="white"/>
                </a:solidFill>
                <a:latin typeface="Times New Roman" pitchFamily="18" charset="0"/>
                <a:ea typeface="+mn-ea"/>
              </a:rPr>
              <a:t>Ice </a:t>
            </a:r>
            <a:r>
              <a:rPr lang="en-US" sz="1600" dirty="0">
                <a:solidFill>
                  <a:prstClr val="white"/>
                </a:solidFill>
                <a:latin typeface="Times New Roman" pitchFamily="18" charset="0"/>
                <a:ea typeface="+mn-ea"/>
              </a:rPr>
              <a:t>identification methods</a:t>
            </a:r>
            <a:endParaRPr lang="en-US" sz="1600" dirty="0">
              <a:solidFill>
                <a:prstClr val="white"/>
              </a:solidFill>
              <a:latin typeface="Times New Roman" pitchFamily="18" charset="0"/>
              <a:ea typeface="+mn-ea"/>
            </a:endParaRPr>
          </a:p>
          <a:p>
            <a:pPr marL="228600" indent="-228600" algn="ctr" fontAlgn="auto">
              <a:spcBef>
                <a:spcPct val="50000"/>
              </a:spcBef>
              <a:spcAft>
                <a:spcPts val="0"/>
              </a:spcAft>
            </a:pPr>
            <a:endParaRPr lang="en-US" sz="1600" b="1" dirty="0">
              <a:solidFill>
                <a:srgbClr val="F3A447"/>
              </a:solidFill>
              <a:latin typeface="Times New Roman" pitchFamily="18" charset="0"/>
              <a:ea typeface="+mn-ea"/>
            </a:endParaRPr>
          </a:p>
        </p:txBody>
      </p:sp>
      <p:grpSp>
        <p:nvGrpSpPr>
          <p:cNvPr id="2" name="Group 18"/>
          <p:cNvGrpSpPr/>
          <p:nvPr/>
        </p:nvGrpSpPr>
        <p:grpSpPr>
          <a:xfrm>
            <a:off x="609600" y="2019300"/>
            <a:ext cx="7970838" cy="2171700"/>
            <a:chOff x="831850" y="2767013"/>
            <a:chExt cx="7970838" cy="1447800"/>
          </a:xfrm>
        </p:grpSpPr>
        <p:pic>
          <p:nvPicPr>
            <p:cNvPr id="20" name="Picture 11" descr="Web_Columbia_Lake_Open_Water_Patches_Mar_2006IMG_0929"/>
            <p:cNvPicPr>
              <a:picLocks noChangeAspect="1" noChangeArrowheads="1"/>
            </p:cNvPicPr>
            <p:nvPr/>
          </p:nvPicPr>
          <p:blipFill>
            <a:blip r:embed="rId3" cstate="print"/>
            <a:srcRect/>
            <a:stretch>
              <a:fillRect/>
            </a:stretch>
          </p:blipFill>
          <p:spPr bwMode="auto">
            <a:xfrm>
              <a:off x="831850" y="2770188"/>
              <a:ext cx="1671638" cy="1409700"/>
            </a:xfrm>
            <a:prstGeom prst="rect">
              <a:avLst/>
            </a:prstGeom>
            <a:noFill/>
            <a:ln w="9525">
              <a:noFill/>
              <a:miter lim="800000"/>
              <a:headEnd/>
              <a:tailEnd/>
            </a:ln>
          </p:spPr>
        </p:pic>
        <p:pic>
          <p:nvPicPr>
            <p:cNvPr id="21" name="Picture 12" descr="lakes_nh_latlon"/>
            <p:cNvPicPr>
              <a:picLocks noChangeAspect="1" noChangeArrowheads="1"/>
            </p:cNvPicPr>
            <p:nvPr/>
          </p:nvPicPr>
          <p:blipFill>
            <a:blip r:embed="rId4" cstate="print"/>
            <a:srcRect/>
            <a:stretch>
              <a:fillRect/>
            </a:stretch>
          </p:blipFill>
          <p:spPr bwMode="auto">
            <a:xfrm>
              <a:off x="2714625" y="2767013"/>
              <a:ext cx="6088063" cy="14478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152400" y="1724025"/>
            <a:ext cx="8763000" cy="1323975"/>
          </a:xfrm>
          <a:prstGeom prst="rect">
            <a:avLst/>
          </a:prstGeom>
          <a:noFill/>
          <a:ln w="9525">
            <a:noFill/>
            <a:miter lim="800000"/>
            <a:headEnd/>
            <a:tailEnd/>
          </a:ln>
        </p:spPr>
        <p:txBody>
          <a:bodyPr>
            <a:spAutoFit/>
          </a:bodyPr>
          <a:lstStyle/>
          <a:p>
            <a:r>
              <a:rPr lang="en-US" sz="1600" b="1" dirty="0">
                <a:solidFill>
                  <a:prstClr val="white"/>
                </a:solidFill>
                <a:latin typeface="Calibri" pitchFamily="-105" charset="0"/>
                <a:ea typeface="+mn-ea"/>
              </a:rPr>
              <a:t>Objectives</a:t>
            </a:r>
            <a:r>
              <a:rPr lang="en-US" sz="1600" dirty="0">
                <a:solidFill>
                  <a:prstClr val="white"/>
                </a:solidFill>
                <a:latin typeface="Calibri" pitchFamily="-105" charset="0"/>
                <a:ea typeface="+mn-ea"/>
              </a:rPr>
              <a:t>: </a:t>
            </a:r>
          </a:p>
          <a:p>
            <a:r>
              <a:rPr lang="en-US" sz="1600" dirty="0">
                <a:solidFill>
                  <a:prstClr val="white"/>
                </a:solidFill>
                <a:latin typeface="Calibri" pitchFamily="-105" charset="0"/>
                <a:ea typeface="+mn-ea"/>
              </a:rPr>
              <a:t>Assess the </a:t>
            </a:r>
            <a:r>
              <a:rPr lang="en-US" sz="1600" b="1" dirty="0">
                <a:solidFill>
                  <a:prstClr val="white"/>
                </a:solidFill>
                <a:latin typeface="Calibri" pitchFamily="-105" charset="0"/>
                <a:ea typeface="+mn-ea"/>
              </a:rPr>
              <a:t>response</a:t>
            </a:r>
            <a:r>
              <a:rPr lang="en-US" sz="1600" dirty="0">
                <a:solidFill>
                  <a:prstClr val="white"/>
                </a:solidFill>
                <a:latin typeface="Calibri" pitchFamily="-105" charset="0"/>
                <a:ea typeface="+mn-ea"/>
              </a:rPr>
              <a:t> of </a:t>
            </a:r>
            <a:r>
              <a:rPr lang="en-US" sz="1600" b="1" dirty="0">
                <a:solidFill>
                  <a:prstClr val="white"/>
                </a:solidFill>
                <a:latin typeface="Calibri" pitchFamily="-105" charset="0"/>
                <a:ea typeface="+mn-ea"/>
              </a:rPr>
              <a:t>Cloud Liquid Water Path(</a:t>
            </a:r>
            <a:r>
              <a:rPr lang="en-US" sz="1600" b="1" dirty="0" err="1">
                <a:solidFill>
                  <a:prstClr val="white"/>
                </a:solidFill>
                <a:latin typeface="Calibri" pitchFamily="-105" charset="0"/>
                <a:ea typeface="+mn-ea"/>
              </a:rPr>
              <a:t>CWP</a:t>
            </a:r>
            <a:r>
              <a:rPr lang="en-US" sz="1600" b="1" dirty="0">
                <a:solidFill>
                  <a:prstClr val="white"/>
                </a:solidFill>
                <a:latin typeface="Calibri" pitchFamily="-105" charset="0"/>
                <a:ea typeface="+mn-ea"/>
              </a:rPr>
              <a:t>)</a:t>
            </a:r>
            <a:r>
              <a:rPr lang="en-US" sz="1600" dirty="0">
                <a:solidFill>
                  <a:prstClr val="white"/>
                </a:solidFill>
                <a:latin typeface="Calibri" pitchFamily="-105" charset="0"/>
                <a:ea typeface="+mn-ea"/>
              </a:rPr>
              <a:t>  in term in term of </a:t>
            </a:r>
            <a:r>
              <a:rPr lang="en-US" sz="1600" b="1" dirty="0">
                <a:solidFill>
                  <a:prstClr val="white"/>
                </a:solidFill>
                <a:latin typeface="Calibri" pitchFamily="-105" charset="0"/>
                <a:ea typeface="+mn-ea"/>
              </a:rPr>
              <a:t>Aerosol(</a:t>
            </a:r>
            <a:r>
              <a:rPr lang="en-US" sz="1600" b="1" dirty="0" err="1">
                <a:solidFill>
                  <a:prstClr val="white"/>
                </a:solidFill>
                <a:latin typeface="Calibri" pitchFamily="-105" charset="0"/>
                <a:ea typeface="+mn-ea"/>
              </a:rPr>
              <a:t>AOD</a:t>
            </a:r>
            <a:r>
              <a:rPr lang="en-US" sz="1600" b="1" dirty="0">
                <a:solidFill>
                  <a:prstClr val="white"/>
                </a:solidFill>
                <a:latin typeface="Calibri" pitchFamily="-105" charset="0"/>
                <a:ea typeface="+mn-ea"/>
              </a:rPr>
              <a:t>) loading for 2 pairs of  meteorological conditions:</a:t>
            </a:r>
          </a:p>
          <a:p>
            <a:r>
              <a:rPr lang="en-US" sz="1600" b="1" dirty="0">
                <a:solidFill>
                  <a:prstClr val="white"/>
                </a:solidFill>
                <a:latin typeface="Calibri" pitchFamily="-105" charset="0"/>
                <a:ea typeface="+mn-ea"/>
              </a:rPr>
              <a:t> </a:t>
            </a:r>
            <a:r>
              <a:rPr lang="en-US" sz="1600" b="1" dirty="0">
                <a:solidFill>
                  <a:schemeClr val="bg2">
                    <a:lumMod val="40000"/>
                    <a:lumOff val="60000"/>
                  </a:schemeClr>
                </a:solidFill>
                <a:latin typeface="Calibri" pitchFamily="-105" charset="0"/>
                <a:ea typeface="+mn-ea"/>
              </a:rPr>
              <a:t>1) Full dataset vs. Rain free dataset</a:t>
            </a:r>
          </a:p>
          <a:p>
            <a:r>
              <a:rPr lang="en-US" sz="1600" b="1" dirty="0">
                <a:solidFill>
                  <a:schemeClr val="bg2">
                    <a:lumMod val="40000"/>
                    <a:lumOff val="60000"/>
                  </a:schemeClr>
                </a:solidFill>
                <a:latin typeface="Calibri" pitchFamily="-105" charset="0"/>
                <a:ea typeface="+mn-ea"/>
              </a:rPr>
              <a:t> 2) High Water Vapor Ranges vs. Low or Moderate Water Vapor Ranges</a:t>
            </a:r>
            <a:r>
              <a:rPr lang="en-US" sz="1600" b="1" dirty="0">
                <a:solidFill>
                  <a:srgbClr val="7030A0"/>
                </a:solidFill>
                <a:latin typeface="Calibri" pitchFamily="-105" charset="0"/>
                <a:ea typeface="+mn-ea"/>
              </a:rPr>
              <a:t> </a:t>
            </a:r>
            <a:r>
              <a:rPr lang="en-US" sz="1600" b="1" dirty="0">
                <a:solidFill>
                  <a:prstClr val="white"/>
                </a:solidFill>
                <a:latin typeface="Calibri" pitchFamily="-105" charset="0"/>
                <a:ea typeface="+mn-ea"/>
              </a:rPr>
              <a:t> </a:t>
            </a:r>
          </a:p>
        </p:txBody>
      </p:sp>
      <p:sp>
        <p:nvSpPr>
          <p:cNvPr id="2051" name="TextBox 2"/>
          <p:cNvSpPr txBox="1">
            <a:spLocks noChangeArrowheads="1"/>
          </p:cNvSpPr>
          <p:nvPr/>
        </p:nvSpPr>
        <p:spPr bwMode="auto">
          <a:xfrm>
            <a:off x="2286000" y="2906713"/>
            <a:ext cx="4495800" cy="369887"/>
          </a:xfrm>
          <a:prstGeom prst="rect">
            <a:avLst/>
          </a:prstGeom>
          <a:noFill/>
          <a:ln w="9525">
            <a:noFill/>
            <a:miter lim="800000"/>
            <a:headEnd/>
            <a:tailEnd/>
          </a:ln>
        </p:spPr>
        <p:txBody>
          <a:bodyPr>
            <a:spAutoFit/>
          </a:bodyPr>
          <a:lstStyle/>
          <a:p>
            <a:r>
              <a:rPr lang="en-US" b="1">
                <a:solidFill>
                  <a:prstClr val="white"/>
                </a:solidFill>
                <a:latin typeface="Calibri" pitchFamily="-105" charset="0"/>
                <a:ea typeface="+mn-ea"/>
              </a:rPr>
              <a:t>Cloud Water Path Response to Aerosol</a:t>
            </a:r>
          </a:p>
        </p:txBody>
      </p:sp>
      <p:graphicFrame>
        <p:nvGraphicFramePr>
          <p:cNvPr id="6" name="Chart 5"/>
          <p:cNvGraphicFramePr/>
          <p:nvPr/>
        </p:nvGraphicFramePr>
        <p:xfrm>
          <a:off x="1905000" y="3276600"/>
          <a:ext cx="51054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2053" name="TextBox 6"/>
          <p:cNvSpPr txBox="1">
            <a:spLocks noChangeArrowheads="1"/>
          </p:cNvSpPr>
          <p:nvPr/>
        </p:nvSpPr>
        <p:spPr bwMode="auto">
          <a:xfrm>
            <a:off x="304800" y="5934075"/>
            <a:ext cx="8534400" cy="831850"/>
          </a:xfrm>
          <a:prstGeom prst="rect">
            <a:avLst/>
          </a:prstGeom>
          <a:noFill/>
          <a:ln w="9525">
            <a:noFill/>
            <a:miter lim="800000"/>
            <a:headEnd/>
            <a:tailEnd/>
          </a:ln>
        </p:spPr>
        <p:txBody>
          <a:bodyPr>
            <a:spAutoFit/>
          </a:bodyPr>
          <a:lstStyle/>
          <a:p>
            <a:r>
              <a:rPr lang="en-US" sz="1600">
                <a:solidFill>
                  <a:prstClr val="white"/>
                </a:solidFill>
                <a:latin typeface="Calibri" pitchFamily="-105" charset="0"/>
                <a:ea typeface="+mn-ea"/>
              </a:rPr>
              <a:t>Cloud Liquid Water Response to Aerosol loading is the result of two conflicting processes</a:t>
            </a:r>
          </a:p>
          <a:p>
            <a:r>
              <a:rPr lang="en-US" sz="1600">
                <a:solidFill>
                  <a:prstClr val="white"/>
                </a:solidFill>
                <a:latin typeface="Calibri" pitchFamily="-105" charset="0"/>
                <a:ea typeface="+mn-ea"/>
              </a:rPr>
              <a:t>(</a:t>
            </a:r>
            <a:r>
              <a:rPr lang="en-US" sz="1600" b="1">
                <a:solidFill>
                  <a:prstClr val="white"/>
                </a:solidFill>
                <a:latin typeface="Calibri" pitchFamily="-105" charset="0"/>
                <a:ea typeface="+mn-ea"/>
              </a:rPr>
              <a:t>Droplet moistening</a:t>
            </a:r>
            <a:r>
              <a:rPr lang="en-US" sz="1600">
                <a:solidFill>
                  <a:prstClr val="white"/>
                </a:solidFill>
                <a:latin typeface="Calibri" pitchFamily="-105" charset="0"/>
                <a:ea typeface="+mn-ea"/>
              </a:rPr>
              <a:t> which allow it to grow and its </a:t>
            </a:r>
            <a:r>
              <a:rPr lang="en-US" sz="1600" b="1">
                <a:solidFill>
                  <a:prstClr val="white"/>
                </a:solidFill>
                <a:latin typeface="Calibri" pitchFamily="-105" charset="0"/>
                <a:ea typeface="+mn-ea"/>
              </a:rPr>
              <a:t>evaporation</a:t>
            </a:r>
            <a:r>
              <a:rPr lang="en-US" sz="1600">
                <a:solidFill>
                  <a:prstClr val="white"/>
                </a:solidFill>
                <a:latin typeface="Calibri" pitchFamily="-105" charset="0"/>
                <a:ea typeface="+mn-ea"/>
              </a:rPr>
              <a:t> which tends to destroy it)</a:t>
            </a:r>
          </a:p>
          <a:p>
            <a:r>
              <a:rPr lang="en-US" sz="1600">
                <a:solidFill>
                  <a:prstClr val="white"/>
                </a:solidFill>
                <a:latin typeface="Calibri" pitchFamily="-105" charset="0"/>
                <a:ea typeface="+mn-ea"/>
              </a:rPr>
              <a:t>Their respective strength may be dictate by the prevailing  meteorological conditions</a:t>
            </a:r>
          </a:p>
        </p:txBody>
      </p:sp>
      <p:sp>
        <p:nvSpPr>
          <p:cNvPr id="8" name="Title 1"/>
          <p:cNvSpPr txBox="1">
            <a:spLocks/>
          </p:cNvSpPr>
          <p:nvPr/>
        </p:nvSpPr>
        <p:spPr>
          <a:xfrm>
            <a:off x="685800" y="76200"/>
            <a:ext cx="7772400" cy="762000"/>
          </a:xfrm>
          <a:prstGeom prst="rect">
            <a:avLst/>
          </a:prstGeom>
        </p:spPr>
        <p:txBody>
          <a:bodyPr/>
          <a:lstStyle/>
          <a:p>
            <a:pPr algn="ctr" fontAlgn="auto">
              <a:spcAft>
                <a:spcPts val="0"/>
              </a:spcAft>
              <a:defRPr/>
            </a:pPr>
            <a:r>
              <a:rPr lang="en-US" sz="3200" b="1" dirty="0">
                <a:solidFill>
                  <a:prstClr val="white"/>
                </a:solidFill>
                <a:latin typeface="Calibri"/>
                <a:ea typeface="+mn-ea"/>
              </a:rPr>
              <a:t>Aerosol Impact on Cloud Water Path</a:t>
            </a:r>
            <a:endParaRPr lang="en-US" sz="3200" dirty="0">
              <a:solidFill>
                <a:prstClr val="white"/>
              </a:solidFill>
              <a:latin typeface="Calibri"/>
              <a:ea typeface="+mn-ea"/>
            </a:endParaRPr>
          </a:p>
        </p:txBody>
      </p:sp>
      <p:sp>
        <p:nvSpPr>
          <p:cNvPr id="2055" name="Text Box 4"/>
          <p:cNvSpPr txBox="1">
            <a:spLocks noChangeArrowheads="1"/>
          </p:cNvSpPr>
          <p:nvPr/>
        </p:nvSpPr>
        <p:spPr bwMode="auto">
          <a:xfrm>
            <a:off x="1447800" y="712788"/>
            <a:ext cx="6172200" cy="1039812"/>
          </a:xfrm>
          <a:prstGeom prst="rect">
            <a:avLst/>
          </a:prstGeom>
          <a:solidFill>
            <a:schemeClr val="tx1"/>
          </a:solidFill>
          <a:ln w="9525">
            <a:noFill/>
            <a:miter lim="800000"/>
            <a:headEnd/>
            <a:tailEnd/>
          </a:ln>
        </p:spPr>
        <p:txBody>
          <a:bodyPr>
            <a:spAutoFit/>
          </a:bodyPr>
          <a:lstStyle/>
          <a:p>
            <a:pPr marL="342900" indent="-342900">
              <a:spcBef>
                <a:spcPct val="20000"/>
              </a:spcBef>
              <a:buFont typeface="Arial" charset="0"/>
              <a:buChar char="•"/>
            </a:pPr>
            <a:r>
              <a:rPr lang="en-US" sz="1400" b="1">
                <a:solidFill>
                  <a:srgbClr val="003399"/>
                </a:solidFill>
                <a:latin typeface="Calibri" pitchFamily="-105" charset="0"/>
                <a:ea typeface="+mn-ea"/>
              </a:rPr>
              <a:t>Ousmane Sy Savane, Brian Vant- Hull, Shayesteh Mahani, Reza Khanbilvardi </a:t>
            </a:r>
          </a:p>
          <a:p>
            <a:pPr marL="342900" indent="-342900" eaLnBrk="0" hangingPunct="0">
              <a:spcBef>
                <a:spcPct val="20000"/>
              </a:spcBef>
              <a:buFont typeface="Arial" charset="0"/>
              <a:buChar char="•"/>
            </a:pPr>
            <a:r>
              <a:rPr lang="en-US" sz="1400">
                <a:solidFill>
                  <a:srgbClr val="003399"/>
                </a:solidFill>
                <a:latin typeface="Calibri" pitchFamily="-105" charset="0"/>
                <a:ea typeface="+mn-ea"/>
              </a:rPr>
              <a:t>CE Dept at  City College of New York 140 St at Convent  Avenue, Steinman Hall  e-mail: </a:t>
            </a:r>
            <a:r>
              <a:rPr lang="en-US" sz="1400">
                <a:solidFill>
                  <a:srgbClr val="003399"/>
                </a:solidFill>
                <a:latin typeface="Calibri" pitchFamily="-105" charset="0"/>
                <a:ea typeface="+mn-ea"/>
                <a:hlinkClick r:id="rId4"/>
              </a:rPr>
              <a:t>Osy_Savane@gc.cuny.edu</a:t>
            </a:r>
            <a:endParaRPr lang="en-US" sz="1400">
              <a:solidFill>
                <a:srgbClr val="003399"/>
              </a:solidFill>
              <a:latin typeface="Calibri" pitchFamily="-105" charset="0"/>
              <a:ea typeface="+mn-ea"/>
            </a:endParaRPr>
          </a:p>
          <a:p>
            <a:pPr marL="342900" indent="-342900" eaLnBrk="0" hangingPunct="0">
              <a:spcBef>
                <a:spcPct val="20000"/>
              </a:spcBef>
              <a:buFont typeface="Arial" charset="0"/>
              <a:buChar char="•"/>
            </a:pPr>
            <a:r>
              <a:rPr lang="en-US" sz="1400">
                <a:solidFill>
                  <a:srgbClr val="003399"/>
                </a:solidFill>
                <a:latin typeface="Calibri" pitchFamily="-105" charset="0"/>
                <a:ea typeface="+mn-ea"/>
              </a:rPr>
              <a:t>NOAA Collaborators:  Robert Rabin (NSSL)</a:t>
            </a:r>
            <a:endParaRPr lang="en-US" sz="1400">
              <a:solidFill>
                <a:prstClr val="white"/>
              </a:solidFill>
              <a:ea typeface="+mn-ea"/>
            </a:endParaRPr>
          </a:p>
        </p:txBody>
      </p:sp>
      <p:pic>
        <p:nvPicPr>
          <p:cNvPr id="2056" name="Picture 52"/>
          <p:cNvPicPr>
            <a:picLocks noChangeAspect="1" noChangeArrowheads="1"/>
          </p:cNvPicPr>
          <p:nvPr/>
        </p:nvPicPr>
        <p:blipFill>
          <a:blip r:embed="rId5" cstate="print"/>
          <a:srcRect/>
          <a:stretch>
            <a:fillRect/>
          </a:stretch>
        </p:blipFill>
        <p:spPr bwMode="auto">
          <a:xfrm>
            <a:off x="7696200" y="0"/>
            <a:ext cx="1447800" cy="1184275"/>
          </a:xfrm>
          <a:prstGeom prst="rect">
            <a:avLst/>
          </a:prstGeom>
          <a:noFill/>
          <a:ln w="9525">
            <a:noFill/>
            <a:miter lim="800000"/>
            <a:headEnd/>
            <a:tailEnd/>
          </a:ln>
        </p:spPr>
      </p:pic>
      <p:pic>
        <p:nvPicPr>
          <p:cNvPr id="2057" name="Picture 413"/>
          <p:cNvPicPr>
            <a:picLocks noChangeAspect="1" noChangeArrowheads="1"/>
          </p:cNvPicPr>
          <p:nvPr/>
        </p:nvPicPr>
        <p:blipFill>
          <a:blip r:embed="rId6" cstate="print"/>
          <a:srcRect/>
          <a:stretch>
            <a:fillRect/>
          </a:stretch>
        </p:blipFill>
        <p:spPr bwMode="auto">
          <a:xfrm>
            <a:off x="0" y="0"/>
            <a:ext cx="1371600"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
            <a:ext cx="8229600" cy="1538883"/>
          </a:xfrm>
          <a:prstGeom prst="rect">
            <a:avLst/>
          </a:prstGeom>
        </p:spPr>
        <p:txBody>
          <a:bodyPr wrap="square">
            <a:spAutoFit/>
          </a:bodyPr>
          <a:lstStyle/>
          <a:p>
            <a:pPr algn="ctr" fontAlgn="auto">
              <a:spcBef>
                <a:spcPts val="0"/>
              </a:spcBef>
              <a:spcAft>
                <a:spcPts val="0"/>
              </a:spcAft>
            </a:pPr>
            <a:r>
              <a:rPr lang="en-US" sz="2400" b="1" dirty="0">
                <a:solidFill>
                  <a:prstClr val="black"/>
                </a:solidFill>
                <a:latin typeface="Calibri"/>
                <a:ea typeface="+mn-ea"/>
              </a:rPr>
              <a:t>A neural network approach to retrieve the IOPs of the OCEAN from the MODIS sensor</a:t>
            </a:r>
          </a:p>
          <a:p>
            <a:pPr algn="ctr" fontAlgn="auto">
              <a:spcBef>
                <a:spcPts val="0"/>
              </a:spcBef>
              <a:spcAft>
                <a:spcPts val="0"/>
              </a:spcAft>
            </a:pPr>
            <a:r>
              <a:rPr lang="en-US" sz="1400" b="1" dirty="0">
                <a:solidFill>
                  <a:srgbClr val="FF0000"/>
                </a:solidFill>
                <a:latin typeface="Calibri"/>
                <a:ea typeface="+mn-ea"/>
              </a:rPr>
              <a:t>I. </a:t>
            </a:r>
            <a:r>
              <a:rPr lang="en-US" sz="1400" b="1" dirty="0" err="1">
                <a:solidFill>
                  <a:srgbClr val="FF0000"/>
                </a:solidFill>
                <a:latin typeface="Calibri"/>
                <a:ea typeface="+mn-ea"/>
              </a:rPr>
              <a:t>Ioannou</a:t>
            </a:r>
            <a:r>
              <a:rPr lang="en-US" sz="1400" b="1" dirty="0">
                <a:solidFill>
                  <a:srgbClr val="FF0000"/>
                </a:solidFill>
                <a:latin typeface="Calibri"/>
                <a:ea typeface="+mn-ea"/>
              </a:rPr>
              <a:t>, A. </a:t>
            </a:r>
            <a:r>
              <a:rPr lang="en-US" sz="1400" b="1" dirty="0" err="1">
                <a:solidFill>
                  <a:srgbClr val="FF0000"/>
                </a:solidFill>
                <a:latin typeface="Calibri"/>
                <a:ea typeface="+mn-ea"/>
              </a:rPr>
              <a:t>Gilerson</a:t>
            </a:r>
            <a:r>
              <a:rPr lang="en-US" sz="1400" b="1" dirty="0">
                <a:solidFill>
                  <a:srgbClr val="FF0000"/>
                </a:solidFill>
                <a:latin typeface="Calibri"/>
                <a:ea typeface="+mn-ea"/>
              </a:rPr>
              <a:t>, B. Gross, F. </a:t>
            </a:r>
            <a:r>
              <a:rPr lang="en-US" sz="1400" b="1" dirty="0" err="1">
                <a:solidFill>
                  <a:srgbClr val="FF0000"/>
                </a:solidFill>
                <a:latin typeface="Calibri"/>
                <a:ea typeface="+mn-ea"/>
              </a:rPr>
              <a:t>Moshary</a:t>
            </a:r>
            <a:r>
              <a:rPr lang="en-US" sz="1400" b="1" dirty="0">
                <a:solidFill>
                  <a:srgbClr val="FF0000"/>
                </a:solidFill>
                <a:latin typeface="Calibri"/>
                <a:ea typeface="+mn-ea"/>
              </a:rPr>
              <a:t>, S. Ahmed</a:t>
            </a:r>
          </a:p>
          <a:p>
            <a:pPr algn="ctr" fontAlgn="auto">
              <a:spcBef>
                <a:spcPts val="0"/>
              </a:spcBef>
              <a:spcAft>
                <a:spcPts val="0"/>
              </a:spcAft>
            </a:pPr>
            <a:r>
              <a:rPr lang="en-US" sz="1600" b="1" dirty="0">
                <a:solidFill>
                  <a:srgbClr val="0000FF"/>
                </a:solidFill>
                <a:latin typeface="Calibri"/>
                <a:ea typeface="+mn-ea"/>
                <a:cs typeface="Times New Roman" pitchFamily="18" charset="0"/>
              </a:rPr>
              <a:t>Optical Remote Sensing Laboratory</a:t>
            </a:r>
          </a:p>
          <a:p>
            <a:pPr algn="ctr" fontAlgn="auto">
              <a:spcBef>
                <a:spcPts val="0"/>
              </a:spcBef>
              <a:spcAft>
                <a:spcPts val="0"/>
              </a:spcAft>
            </a:pPr>
            <a:r>
              <a:rPr lang="en-US" sz="1600" b="1" dirty="0">
                <a:solidFill>
                  <a:srgbClr val="0000FF"/>
                </a:solidFill>
                <a:latin typeface="Calibri"/>
                <a:ea typeface="+mn-ea"/>
                <a:cs typeface="Times New Roman" pitchFamily="18" charset="0"/>
              </a:rPr>
              <a:t> The City College of the City University of New York</a:t>
            </a:r>
            <a:endParaRPr lang="en-US" sz="1600" dirty="0">
              <a:solidFill>
                <a:prstClr val="black"/>
              </a:solidFill>
              <a:latin typeface="Calibri"/>
              <a:ea typeface="+mn-ea"/>
            </a:endParaRPr>
          </a:p>
        </p:txBody>
      </p:sp>
      <p:pic>
        <p:nvPicPr>
          <p:cNvPr id="35" name="Picture 479"/>
          <p:cNvPicPr>
            <a:picLocks noChangeAspect="1" noChangeArrowheads="1"/>
          </p:cNvPicPr>
          <p:nvPr/>
        </p:nvPicPr>
        <p:blipFill>
          <a:blip r:embed="rId3" cstate="print"/>
          <a:srcRect/>
          <a:stretch>
            <a:fillRect/>
          </a:stretch>
        </p:blipFill>
        <p:spPr bwMode="auto">
          <a:xfrm>
            <a:off x="76200" y="2453645"/>
            <a:ext cx="4419600" cy="1892932"/>
          </a:xfrm>
          <a:prstGeom prst="rect">
            <a:avLst/>
          </a:prstGeom>
          <a:noFill/>
          <a:ln w="9525">
            <a:noFill/>
            <a:miter lim="800000"/>
            <a:headEnd/>
            <a:tailEnd/>
          </a:ln>
        </p:spPr>
      </p:pic>
      <p:pic>
        <p:nvPicPr>
          <p:cNvPr id="36" name="Picture 475"/>
          <p:cNvPicPr>
            <a:picLocks noChangeAspect="1" noChangeArrowheads="1"/>
          </p:cNvPicPr>
          <p:nvPr/>
        </p:nvPicPr>
        <p:blipFill>
          <a:blip r:embed="rId4" cstate="print"/>
          <a:srcRect/>
          <a:stretch>
            <a:fillRect/>
          </a:stretch>
        </p:blipFill>
        <p:spPr bwMode="auto">
          <a:xfrm>
            <a:off x="4572000" y="2546031"/>
            <a:ext cx="4419600" cy="1736414"/>
          </a:xfrm>
          <a:prstGeom prst="rect">
            <a:avLst/>
          </a:prstGeom>
          <a:noFill/>
          <a:ln w="9525">
            <a:noFill/>
            <a:miter lim="800000"/>
            <a:headEnd/>
            <a:tailEnd/>
          </a:ln>
        </p:spPr>
      </p:pic>
      <p:graphicFrame>
        <p:nvGraphicFramePr>
          <p:cNvPr id="37" name="Group 436"/>
          <p:cNvGraphicFramePr>
            <a:graphicFrameLocks noGrp="1"/>
          </p:cNvGraphicFramePr>
          <p:nvPr/>
        </p:nvGraphicFramePr>
        <p:xfrm>
          <a:off x="228600" y="4511045"/>
          <a:ext cx="6248400" cy="2118355"/>
        </p:xfrm>
        <a:graphic>
          <a:graphicData uri="http://schemas.openxmlformats.org/drawingml/2006/table">
            <a:tbl>
              <a:tblPr/>
              <a:tblGrid>
                <a:gridCol w="1524000"/>
                <a:gridCol w="1016000"/>
                <a:gridCol w="1132449"/>
                <a:gridCol w="1301750"/>
                <a:gridCol w="1274201"/>
              </a:tblGrid>
              <a:tr h="973299">
                <a:tc>
                  <a:txBody>
                    <a:body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Simulated dataset </a:t>
                      </a: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α</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known vs.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α</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retrieved</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Simulated dataset bb known vs.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bb retrieved</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Field dataset</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α</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known vs.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α</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retrieved</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Field dataset</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α</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known vs.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Times New Roman" pitchFamily="18" charset="0"/>
                          <a:cs typeface="Times New Roman" pitchFamily="18" charset="0"/>
                        </a:rPr>
                        <a:t>α</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retrieved</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6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R</a:t>
                      </a:r>
                      <a:r>
                        <a:rPr kumimoji="0" lang="en-US" sz="1200" b="0"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(log10)</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0.9951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0.9945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0.9489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0.9306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6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slope(log10)</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0.9968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0.9978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0.8978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1.0260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6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Intercept(log10)</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- 0.0024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-0.0042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0.0598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6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RMSE(log10)</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0.0569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0.0576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0.1720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0.1573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 name="Rectangle 38"/>
          <p:cNvSpPr/>
          <p:nvPr/>
        </p:nvSpPr>
        <p:spPr>
          <a:xfrm>
            <a:off x="1600200" y="2225045"/>
            <a:ext cx="1909818" cy="369332"/>
          </a:xfrm>
          <a:prstGeom prst="rect">
            <a:avLst/>
          </a:prstGeom>
        </p:spPr>
        <p:txBody>
          <a:bodyPr wrap="none">
            <a:spAutoFit/>
          </a:bodyPr>
          <a:lstStyle/>
          <a:p>
            <a:pPr fontAlgn="auto">
              <a:spcBef>
                <a:spcPts val="0"/>
              </a:spcBef>
              <a:spcAft>
                <a:spcPts val="0"/>
              </a:spcAft>
            </a:pPr>
            <a:r>
              <a:rPr lang="en-US" b="1" dirty="0">
                <a:solidFill>
                  <a:srgbClr val="0000FF"/>
                </a:solidFill>
                <a:latin typeface="Calibri"/>
                <a:ea typeface="+mn-ea"/>
                <a:cs typeface="Times New Roman" pitchFamily="18" charset="0"/>
              </a:rPr>
              <a:t>Simulated dataset</a:t>
            </a:r>
            <a:endParaRPr lang="en-US" dirty="0">
              <a:solidFill>
                <a:prstClr val="black"/>
              </a:solidFill>
              <a:latin typeface="Calibri"/>
              <a:ea typeface="+mn-ea"/>
            </a:endParaRPr>
          </a:p>
        </p:txBody>
      </p:sp>
      <p:sp>
        <p:nvSpPr>
          <p:cNvPr id="40" name="Rectangle 39"/>
          <p:cNvSpPr/>
          <p:nvPr/>
        </p:nvSpPr>
        <p:spPr>
          <a:xfrm>
            <a:off x="6172200" y="2225045"/>
            <a:ext cx="1406604" cy="369332"/>
          </a:xfrm>
          <a:prstGeom prst="rect">
            <a:avLst/>
          </a:prstGeom>
        </p:spPr>
        <p:txBody>
          <a:bodyPr wrap="none">
            <a:spAutoFit/>
          </a:bodyPr>
          <a:lstStyle/>
          <a:p>
            <a:pPr fontAlgn="auto">
              <a:spcBef>
                <a:spcPts val="0"/>
              </a:spcBef>
              <a:spcAft>
                <a:spcPts val="0"/>
              </a:spcAft>
            </a:pPr>
            <a:r>
              <a:rPr lang="en-US" b="1" dirty="0">
                <a:solidFill>
                  <a:srgbClr val="0000FF"/>
                </a:solidFill>
                <a:latin typeface="Calibri"/>
                <a:ea typeface="+mn-ea"/>
                <a:cs typeface="Times New Roman" pitchFamily="18" charset="0"/>
              </a:rPr>
              <a:t>Field dataset</a:t>
            </a:r>
            <a:endParaRPr lang="en-US" dirty="0">
              <a:solidFill>
                <a:prstClr val="black"/>
              </a:solidFill>
              <a:latin typeface="Calibri"/>
              <a:ea typeface="+mn-ea"/>
            </a:endParaRPr>
          </a:p>
        </p:txBody>
      </p:sp>
      <p:sp>
        <p:nvSpPr>
          <p:cNvPr id="41" name="Rectangle 40"/>
          <p:cNvSpPr/>
          <p:nvPr/>
        </p:nvSpPr>
        <p:spPr>
          <a:xfrm>
            <a:off x="908533" y="1547336"/>
            <a:ext cx="6863867" cy="738664"/>
          </a:xfrm>
          <a:prstGeom prst="rect">
            <a:avLst/>
          </a:prstGeom>
        </p:spPr>
        <p:txBody>
          <a:bodyPr wrap="none">
            <a:spAutoFit/>
          </a:bodyPr>
          <a:lstStyle/>
          <a:p>
            <a:pPr fontAlgn="auto">
              <a:spcBef>
                <a:spcPts val="0"/>
              </a:spcBef>
              <a:spcAft>
                <a:spcPts val="0"/>
              </a:spcAft>
            </a:pPr>
            <a:r>
              <a:rPr lang="en-US" sz="1400" b="1" dirty="0">
                <a:solidFill>
                  <a:srgbClr val="0000FF"/>
                </a:solidFill>
                <a:latin typeface="Calibri"/>
                <a:ea typeface="+mn-ea"/>
                <a:cs typeface="Times New Roman" pitchFamily="18" charset="0"/>
              </a:rPr>
              <a:t>Objective</a:t>
            </a:r>
          </a:p>
          <a:p>
            <a:pPr fontAlgn="auto">
              <a:spcBef>
                <a:spcPts val="0"/>
              </a:spcBef>
              <a:spcAft>
                <a:spcPts val="0"/>
              </a:spcAft>
            </a:pPr>
            <a:r>
              <a:rPr lang="en-US" sz="1400" b="1" dirty="0">
                <a:solidFill>
                  <a:srgbClr val="0000FF"/>
                </a:solidFill>
                <a:latin typeface="Calibri"/>
                <a:ea typeface="+mn-ea"/>
                <a:cs typeface="Times New Roman" pitchFamily="18" charset="0"/>
              </a:rPr>
              <a:t>We design a Neural Network to retrieve the total absorption and backscattering at 442nm </a:t>
            </a:r>
          </a:p>
          <a:p>
            <a:pPr fontAlgn="auto">
              <a:spcBef>
                <a:spcPts val="0"/>
              </a:spcBef>
              <a:spcAft>
                <a:spcPts val="0"/>
              </a:spcAft>
            </a:pPr>
            <a:r>
              <a:rPr lang="en-US" sz="1400" b="1" dirty="0">
                <a:solidFill>
                  <a:srgbClr val="0000FF"/>
                </a:solidFill>
                <a:latin typeface="Calibri"/>
                <a:ea typeface="+mn-ea"/>
                <a:cs typeface="Times New Roman" pitchFamily="18" charset="0"/>
              </a:rPr>
              <a:t>from the above water Reflectance as measured from the MODIS sensor</a:t>
            </a:r>
            <a:endParaRPr lang="en-US" sz="1400" dirty="0">
              <a:solidFill>
                <a:prstClr val="black"/>
              </a:solidFill>
              <a:latin typeface="Calibri"/>
              <a:ea typeface="+mn-ea"/>
            </a:endParaRPr>
          </a:p>
        </p:txBody>
      </p:sp>
      <p:pic>
        <p:nvPicPr>
          <p:cNvPr id="42" name="Picture 474"/>
          <p:cNvPicPr>
            <a:picLocks noChangeAspect="1" noChangeArrowheads="1"/>
          </p:cNvPicPr>
          <p:nvPr/>
        </p:nvPicPr>
        <p:blipFill>
          <a:blip r:embed="rId5" cstate="print"/>
          <a:srcRect/>
          <a:stretch>
            <a:fillRect/>
          </a:stretch>
        </p:blipFill>
        <p:spPr bwMode="auto">
          <a:xfrm>
            <a:off x="6934200" y="4267200"/>
            <a:ext cx="1803112" cy="2190000"/>
          </a:xfrm>
          <a:prstGeom prst="rect">
            <a:avLst/>
          </a:prstGeom>
          <a:noFill/>
          <a:ln w="9525">
            <a:noFill/>
            <a:miter lim="800000"/>
            <a:headEnd/>
            <a:tailEnd/>
          </a:ln>
        </p:spPr>
      </p:pic>
      <p:sp>
        <p:nvSpPr>
          <p:cNvPr id="43" name="Rectangle 42"/>
          <p:cNvSpPr/>
          <p:nvPr/>
        </p:nvSpPr>
        <p:spPr>
          <a:xfrm>
            <a:off x="7000250" y="6397823"/>
            <a:ext cx="1305550" cy="307777"/>
          </a:xfrm>
          <a:prstGeom prst="rect">
            <a:avLst/>
          </a:prstGeom>
        </p:spPr>
        <p:txBody>
          <a:bodyPr wrap="none">
            <a:spAutoFit/>
          </a:bodyPr>
          <a:lstStyle/>
          <a:p>
            <a:pPr fontAlgn="auto">
              <a:spcBef>
                <a:spcPts val="0"/>
              </a:spcBef>
              <a:spcAft>
                <a:spcPts val="0"/>
              </a:spcAft>
            </a:pPr>
            <a:r>
              <a:rPr lang="en-US" sz="1400" b="1" dirty="0">
                <a:solidFill>
                  <a:srgbClr val="0000FF"/>
                </a:solidFill>
                <a:latin typeface="Calibri"/>
                <a:ea typeface="+mn-ea"/>
                <a:cs typeface="Times New Roman" pitchFamily="18" charset="0"/>
              </a:rPr>
              <a:t>Lee et. al. 2002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Ruhul\My Documents\K_brevis_movie.gif"/>
          <p:cNvPicPr>
            <a:picLocks noGrp="1" noChangeAspect="1" noChangeArrowheads="1" noCrop="1"/>
          </p:cNvPicPr>
          <p:nvPr>
            <p:ph idx="1"/>
          </p:nvPr>
        </p:nvPicPr>
        <p:blipFill>
          <a:blip r:embed="rId3" cstate="print"/>
          <a:srcRect/>
          <a:stretch>
            <a:fillRect/>
          </a:stretch>
        </p:blipFill>
        <p:spPr>
          <a:xfrm>
            <a:off x="-457200" y="2482913"/>
            <a:ext cx="5638800" cy="4298887"/>
          </a:xfrm>
          <a:noFill/>
        </p:spPr>
      </p:pic>
      <p:pic>
        <p:nvPicPr>
          <p:cNvPr id="15367" name="Picture 14" descr="noaa-right"/>
          <p:cNvPicPr>
            <a:picLocks noChangeAspect="1" noChangeArrowheads="1"/>
          </p:cNvPicPr>
          <p:nvPr/>
        </p:nvPicPr>
        <p:blipFill>
          <a:blip r:embed="rId4" cstate="print">
            <a:lum bright="-6000" contrast="36000"/>
          </a:blip>
          <a:srcRect/>
          <a:stretch>
            <a:fillRect/>
          </a:stretch>
        </p:blipFill>
        <p:spPr bwMode="auto">
          <a:xfrm>
            <a:off x="6248400" y="0"/>
            <a:ext cx="2895600" cy="1066800"/>
          </a:xfrm>
          <a:prstGeom prst="rect">
            <a:avLst/>
          </a:prstGeom>
          <a:noFill/>
          <a:ln w="9525">
            <a:noFill/>
            <a:miter lim="800000"/>
            <a:headEnd/>
            <a:tailEnd/>
          </a:ln>
        </p:spPr>
      </p:pic>
      <p:sp>
        <p:nvSpPr>
          <p:cNvPr id="9" name="Rectangle 16"/>
          <p:cNvSpPr txBox="1">
            <a:spLocks noChangeArrowheads="1"/>
          </p:cNvSpPr>
          <p:nvPr/>
        </p:nvSpPr>
        <p:spPr>
          <a:xfrm>
            <a:off x="304800" y="1371600"/>
            <a:ext cx="8382000" cy="533400"/>
          </a:xfrm>
          <a:prstGeom prst="rect">
            <a:avLst/>
          </a:prstGeom>
        </p:spPr>
        <p:txBody>
          <a:bodyPr anchor="ctr"/>
          <a:lstStyle/>
          <a:p>
            <a:pPr algn="ctr" fontAlgn="auto">
              <a:spcBef>
                <a:spcPts val="0"/>
              </a:spcBef>
              <a:spcAft>
                <a:spcPts val="0"/>
              </a:spcAft>
              <a:defRPr/>
            </a:pPr>
            <a:r>
              <a:rPr lang="en-US" sz="2400" b="1" u="sng" dirty="0">
                <a:solidFill>
                  <a:prstClr val="black"/>
                </a:solidFill>
                <a:effectLst>
                  <a:outerShdw blurRad="38100" dist="38100" dir="2700000" algn="tl">
                    <a:srgbClr val="C0C0C0"/>
                  </a:outerShdw>
                </a:effectLst>
                <a:latin typeface="Times New Roman" pitchFamily="18" charset="0"/>
                <a:ea typeface="+mn-ea"/>
                <a:cs typeface="Times New Roman" pitchFamily="18" charset="0"/>
              </a:rPr>
              <a:t>Tracing of </a:t>
            </a:r>
            <a:r>
              <a:rPr lang="en-US" sz="2400" b="1" i="1" u="sng" dirty="0">
                <a:solidFill>
                  <a:prstClr val="black"/>
                </a:solidFill>
                <a:effectLst>
                  <a:outerShdw blurRad="38100" dist="38100" dir="2700000" algn="tl">
                    <a:srgbClr val="C0C0C0"/>
                  </a:outerShdw>
                </a:effectLst>
                <a:latin typeface="Times New Roman" pitchFamily="18" charset="0"/>
                <a:ea typeface="+mn-ea"/>
                <a:cs typeface="Times New Roman" pitchFamily="18" charset="0"/>
              </a:rPr>
              <a:t>Harmful Algae </a:t>
            </a:r>
            <a:r>
              <a:rPr lang="en-US" sz="2400" b="1" u="sng" dirty="0">
                <a:solidFill>
                  <a:prstClr val="black"/>
                </a:solidFill>
                <a:effectLst>
                  <a:outerShdw blurRad="38100" dist="38100" dir="2700000" algn="tl">
                    <a:srgbClr val="C0C0C0"/>
                  </a:outerShdw>
                </a:effectLst>
                <a:latin typeface="Times New Roman" pitchFamily="18" charset="0"/>
                <a:ea typeface="+mn-ea"/>
                <a:cs typeface="Times New Roman" pitchFamily="18" charset="0"/>
              </a:rPr>
              <a:t>Bloom</a:t>
            </a:r>
            <a:endParaRPr lang="en-US" sz="2400" b="1" u="sng" dirty="0">
              <a:solidFill>
                <a:prstClr val="black"/>
              </a:solidFill>
              <a:effectLst>
                <a:outerShdw blurRad="38100" dist="38100" dir="2700000" algn="tl">
                  <a:srgbClr val="C0C0C0"/>
                </a:outerShdw>
              </a:effectLst>
              <a:latin typeface="Times New Roman" pitchFamily="18" charset="0"/>
              <a:ea typeface="+mn-ea"/>
              <a:cs typeface="Times New Roman" pitchFamily="18" charset="0"/>
            </a:endParaRPr>
          </a:p>
        </p:txBody>
      </p:sp>
      <p:sp>
        <p:nvSpPr>
          <p:cNvPr id="12" name="TextBox 11"/>
          <p:cNvSpPr txBox="1"/>
          <p:nvPr/>
        </p:nvSpPr>
        <p:spPr>
          <a:xfrm>
            <a:off x="4648200" y="1981200"/>
            <a:ext cx="4495800" cy="461665"/>
          </a:xfrm>
          <a:prstGeom prst="rect">
            <a:avLst/>
          </a:prstGeom>
          <a:noFill/>
        </p:spPr>
        <p:txBody>
          <a:bodyPr wrap="square" rtlCol="0">
            <a:spAutoFit/>
          </a:bodyPr>
          <a:lstStyle/>
          <a:p>
            <a:pPr algn="ctr" fontAlgn="auto">
              <a:spcBef>
                <a:spcPts val="0"/>
              </a:spcBef>
              <a:spcAft>
                <a:spcPts val="0"/>
              </a:spcAft>
            </a:pPr>
            <a:r>
              <a:rPr lang="en-US" sz="1200" b="1" u="sng" dirty="0">
                <a:solidFill>
                  <a:prstClr val="black"/>
                </a:solidFill>
                <a:latin typeface="Calibri"/>
                <a:ea typeface="+mn-ea"/>
              </a:rPr>
              <a:t>Blooms of 18 Nov – 02 Dec 2004 identified by in-situ measurements</a:t>
            </a:r>
          </a:p>
        </p:txBody>
      </p:sp>
      <p:pic>
        <p:nvPicPr>
          <p:cNvPr id="15372" name="Picture 12"/>
          <p:cNvPicPr>
            <a:picLocks noChangeAspect="1" noChangeArrowheads="1"/>
          </p:cNvPicPr>
          <p:nvPr/>
        </p:nvPicPr>
        <p:blipFill>
          <a:blip r:embed="rId5" cstate="print"/>
          <a:srcRect/>
          <a:stretch>
            <a:fillRect/>
          </a:stretch>
        </p:blipFill>
        <p:spPr bwMode="auto">
          <a:xfrm>
            <a:off x="4721454" y="2791028"/>
            <a:ext cx="1831746" cy="1628572"/>
          </a:xfrm>
          <a:prstGeom prst="rect">
            <a:avLst/>
          </a:prstGeom>
          <a:noFill/>
          <a:ln w="9525">
            <a:noFill/>
            <a:miter lim="800000"/>
            <a:headEnd/>
            <a:tailEnd/>
          </a:ln>
        </p:spPr>
      </p:pic>
      <p:pic>
        <p:nvPicPr>
          <p:cNvPr id="15373" name="Picture 13"/>
          <p:cNvPicPr>
            <a:picLocks noChangeAspect="1" noChangeArrowheads="1"/>
          </p:cNvPicPr>
          <p:nvPr/>
        </p:nvPicPr>
        <p:blipFill>
          <a:blip r:embed="rId6" cstate="print"/>
          <a:srcRect/>
          <a:stretch>
            <a:fillRect/>
          </a:stretch>
        </p:blipFill>
        <p:spPr bwMode="auto">
          <a:xfrm>
            <a:off x="6940787" y="2775155"/>
            <a:ext cx="1898413" cy="1644445"/>
          </a:xfrm>
          <a:prstGeom prst="rect">
            <a:avLst/>
          </a:prstGeom>
          <a:noFill/>
          <a:ln w="9525">
            <a:noFill/>
            <a:miter lim="800000"/>
            <a:headEnd/>
            <a:tailEnd/>
          </a:ln>
        </p:spPr>
      </p:pic>
      <p:pic>
        <p:nvPicPr>
          <p:cNvPr id="15374" name="Picture 14"/>
          <p:cNvPicPr>
            <a:picLocks noChangeAspect="1" noChangeArrowheads="1"/>
          </p:cNvPicPr>
          <p:nvPr/>
        </p:nvPicPr>
        <p:blipFill>
          <a:blip r:embed="rId7" cstate="print"/>
          <a:srcRect/>
          <a:stretch>
            <a:fillRect/>
          </a:stretch>
        </p:blipFill>
        <p:spPr bwMode="auto">
          <a:xfrm>
            <a:off x="4724400" y="4667447"/>
            <a:ext cx="1869842" cy="1580953"/>
          </a:xfrm>
          <a:prstGeom prst="rect">
            <a:avLst/>
          </a:prstGeom>
          <a:noFill/>
          <a:ln w="9525">
            <a:noFill/>
            <a:miter lim="800000"/>
            <a:headEnd/>
            <a:tailEnd/>
          </a:ln>
        </p:spPr>
      </p:pic>
      <p:pic>
        <p:nvPicPr>
          <p:cNvPr id="15375" name="Picture 15"/>
          <p:cNvPicPr>
            <a:picLocks noChangeAspect="1" noChangeArrowheads="1"/>
          </p:cNvPicPr>
          <p:nvPr/>
        </p:nvPicPr>
        <p:blipFill>
          <a:blip r:embed="rId8" cstate="print"/>
          <a:srcRect/>
          <a:stretch>
            <a:fillRect/>
          </a:stretch>
        </p:blipFill>
        <p:spPr bwMode="auto">
          <a:xfrm>
            <a:off x="6934200" y="4705543"/>
            <a:ext cx="1844445" cy="1542857"/>
          </a:xfrm>
          <a:prstGeom prst="rect">
            <a:avLst/>
          </a:prstGeom>
          <a:noFill/>
          <a:ln w="9525">
            <a:noFill/>
            <a:miter lim="800000"/>
            <a:headEnd/>
            <a:tailEnd/>
          </a:ln>
        </p:spPr>
      </p:pic>
      <p:sp>
        <p:nvSpPr>
          <p:cNvPr id="18" name="TextBox 17"/>
          <p:cNvSpPr txBox="1"/>
          <p:nvPr/>
        </p:nvSpPr>
        <p:spPr>
          <a:xfrm>
            <a:off x="5181600" y="4447401"/>
            <a:ext cx="1066800" cy="276999"/>
          </a:xfrm>
          <a:prstGeom prst="rect">
            <a:avLst/>
          </a:prstGeom>
          <a:noFill/>
        </p:spPr>
        <p:txBody>
          <a:bodyPr wrap="square" rtlCol="0">
            <a:spAutoFit/>
          </a:bodyPr>
          <a:lstStyle/>
          <a:p>
            <a:pPr fontAlgn="auto">
              <a:spcBef>
                <a:spcPts val="0"/>
              </a:spcBef>
              <a:spcAft>
                <a:spcPts val="0"/>
              </a:spcAft>
            </a:pPr>
            <a:r>
              <a:rPr lang="en-US" sz="1200" dirty="0">
                <a:solidFill>
                  <a:prstClr val="black"/>
                </a:solidFill>
                <a:latin typeface="Calibri"/>
                <a:ea typeface="+mn-ea"/>
              </a:rPr>
              <a:t>22 Nov 2004</a:t>
            </a:r>
            <a:endParaRPr lang="en-US" sz="1200" dirty="0">
              <a:solidFill>
                <a:prstClr val="black"/>
              </a:solidFill>
              <a:latin typeface="Calibri"/>
              <a:ea typeface="+mn-ea"/>
            </a:endParaRPr>
          </a:p>
        </p:txBody>
      </p:sp>
      <p:sp>
        <p:nvSpPr>
          <p:cNvPr id="19" name="TextBox 18"/>
          <p:cNvSpPr txBox="1"/>
          <p:nvPr/>
        </p:nvSpPr>
        <p:spPr>
          <a:xfrm>
            <a:off x="7315200" y="4447401"/>
            <a:ext cx="1066800" cy="276999"/>
          </a:xfrm>
          <a:prstGeom prst="rect">
            <a:avLst/>
          </a:prstGeom>
          <a:noFill/>
        </p:spPr>
        <p:txBody>
          <a:bodyPr wrap="square" rtlCol="0">
            <a:spAutoFit/>
          </a:bodyPr>
          <a:lstStyle/>
          <a:p>
            <a:pPr fontAlgn="auto">
              <a:spcBef>
                <a:spcPts val="0"/>
              </a:spcBef>
              <a:spcAft>
                <a:spcPts val="0"/>
              </a:spcAft>
            </a:pPr>
            <a:r>
              <a:rPr lang="en-US" sz="1200" dirty="0">
                <a:solidFill>
                  <a:prstClr val="black"/>
                </a:solidFill>
                <a:latin typeface="Calibri"/>
                <a:ea typeface="+mn-ea"/>
              </a:rPr>
              <a:t>02 Dec 2004</a:t>
            </a:r>
            <a:endParaRPr lang="en-US" sz="1200" dirty="0">
              <a:solidFill>
                <a:prstClr val="black"/>
              </a:solidFill>
              <a:latin typeface="Calibri"/>
              <a:ea typeface="+mn-ea"/>
            </a:endParaRPr>
          </a:p>
        </p:txBody>
      </p:sp>
      <p:sp>
        <p:nvSpPr>
          <p:cNvPr id="20" name="TextBox 19"/>
          <p:cNvSpPr txBox="1"/>
          <p:nvPr/>
        </p:nvSpPr>
        <p:spPr>
          <a:xfrm>
            <a:off x="5181600" y="2514600"/>
            <a:ext cx="1066800" cy="276999"/>
          </a:xfrm>
          <a:prstGeom prst="rect">
            <a:avLst/>
          </a:prstGeom>
          <a:noFill/>
        </p:spPr>
        <p:txBody>
          <a:bodyPr wrap="square" rtlCol="0">
            <a:spAutoFit/>
          </a:bodyPr>
          <a:lstStyle/>
          <a:p>
            <a:pPr fontAlgn="auto">
              <a:spcBef>
                <a:spcPts val="0"/>
              </a:spcBef>
              <a:spcAft>
                <a:spcPts val="0"/>
              </a:spcAft>
            </a:pPr>
            <a:r>
              <a:rPr lang="en-US" sz="1200" dirty="0">
                <a:solidFill>
                  <a:prstClr val="black"/>
                </a:solidFill>
                <a:latin typeface="Calibri"/>
                <a:ea typeface="+mn-ea"/>
              </a:rPr>
              <a:t>18 Nov 2004</a:t>
            </a:r>
            <a:endParaRPr lang="en-US" sz="1200" dirty="0">
              <a:solidFill>
                <a:prstClr val="black"/>
              </a:solidFill>
              <a:latin typeface="Calibri"/>
              <a:ea typeface="+mn-ea"/>
            </a:endParaRPr>
          </a:p>
        </p:txBody>
      </p:sp>
      <p:sp>
        <p:nvSpPr>
          <p:cNvPr id="21" name="TextBox 20"/>
          <p:cNvSpPr txBox="1"/>
          <p:nvPr/>
        </p:nvSpPr>
        <p:spPr>
          <a:xfrm>
            <a:off x="7315200" y="2542401"/>
            <a:ext cx="1066800" cy="276999"/>
          </a:xfrm>
          <a:prstGeom prst="rect">
            <a:avLst/>
          </a:prstGeom>
          <a:noFill/>
        </p:spPr>
        <p:txBody>
          <a:bodyPr wrap="square" rtlCol="0">
            <a:spAutoFit/>
          </a:bodyPr>
          <a:lstStyle/>
          <a:p>
            <a:pPr fontAlgn="auto">
              <a:spcBef>
                <a:spcPts val="0"/>
              </a:spcBef>
              <a:spcAft>
                <a:spcPts val="0"/>
              </a:spcAft>
            </a:pPr>
            <a:r>
              <a:rPr lang="en-US" sz="1200" dirty="0">
                <a:solidFill>
                  <a:prstClr val="black"/>
                </a:solidFill>
                <a:latin typeface="Calibri"/>
                <a:ea typeface="+mn-ea"/>
              </a:rPr>
              <a:t>22 Nov 2004</a:t>
            </a:r>
            <a:endParaRPr lang="en-US" sz="1200" dirty="0">
              <a:solidFill>
                <a:prstClr val="black"/>
              </a:solidFill>
              <a:latin typeface="Calibri"/>
              <a:ea typeface="+mn-ea"/>
            </a:endParaRPr>
          </a:p>
        </p:txBody>
      </p:sp>
      <p:sp>
        <p:nvSpPr>
          <p:cNvPr id="22" name="TextBox 21"/>
          <p:cNvSpPr txBox="1"/>
          <p:nvPr/>
        </p:nvSpPr>
        <p:spPr>
          <a:xfrm>
            <a:off x="4495800" y="6304002"/>
            <a:ext cx="4604146" cy="553998"/>
          </a:xfrm>
          <a:prstGeom prst="rect">
            <a:avLst/>
          </a:prstGeom>
          <a:noFill/>
        </p:spPr>
        <p:txBody>
          <a:bodyPr wrap="none" rtlCol="0">
            <a:spAutoFit/>
          </a:bodyPr>
          <a:lstStyle/>
          <a:p>
            <a:pPr algn="ctr" fontAlgn="auto">
              <a:spcBef>
                <a:spcPts val="0"/>
              </a:spcBef>
              <a:spcAft>
                <a:spcPts val="0"/>
              </a:spcAft>
            </a:pPr>
            <a:r>
              <a:rPr lang="en-US" sz="1200" b="1" i="1" dirty="0">
                <a:solidFill>
                  <a:prstClr val="black"/>
                </a:solidFill>
                <a:latin typeface="Calibri"/>
                <a:ea typeface="+mn-ea"/>
              </a:rPr>
              <a:t>Source: http://tidesandcurrents.noaa.gov/hab/bulletins.html </a:t>
            </a:r>
          </a:p>
          <a:p>
            <a:pPr fontAlgn="auto">
              <a:spcBef>
                <a:spcPts val="0"/>
              </a:spcBef>
              <a:spcAft>
                <a:spcPts val="0"/>
              </a:spcAft>
            </a:pPr>
            <a:endParaRPr lang="en-US" dirty="0">
              <a:solidFill>
                <a:prstClr val="black"/>
              </a:solidFill>
              <a:latin typeface="Calibri"/>
              <a:ea typeface="+mn-ea"/>
            </a:endParaRPr>
          </a:p>
        </p:txBody>
      </p:sp>
      <p:sp>
        <p:nvSpPr>
          <p:cNvPr id="23" name="TextBox 22"/>
          <p:cNvSpPr txBox="1"/>
          <p:nvPr/>
        </p:nvSpPr>
        <p:spPr>
          <a:xfrm>
            <a:off x="152400" y="1981200"/>
            <a:ext cx="4495800" cy="461665"/>
          </a:xfrm>
          <a:prstGeom prst="rect">
            <a:avLst/>
          </a:prstGeom>
          <a:noFill/>
        </p:spPr>
        <p:txBody>
          <a:bodyPr wrap="square" rtlCol="0">
            <a:spAutoFit/>
          </a:bodyPr>
          <a:lstStyle/>
          <a:p>
            <a:pPr algn="ctr" fontAlgn="auto">
              <a:spcBef>
                <a:spcPts val="0"/>
              </a:spcBef>
              <a:spcAft>
                <a:spcPts val="0"/>
              </a:spcAft>
            </a:pPr>
            <a:r>
              <a:rPr lang="en-US" sz="1200" b="1" u="sng" dirty="0">
                <a:solidFill>
                  <a:prstClr val="black"/>
                </a:solidFill>
                <a:latin typeface="Calibri"/>
                <a:ea typeface="+mn-ea"/>
              </a:rPr>
              <a:t>Animation of the Blooms of 13 Nov – 06 Dec 2004 detected by RBD technique</a:t>
            </a:r>
          </a:p>
        </p:txBody>
      </p:sp>
      <p:sp>
        <p:nvSpPr>
          <p:cNvPr id="24" name="Rectangle 171"/>
          <p:cNvSpPr>
            <a:spLocks noChangeArrowheads="1"/>
          </p:cNvSpPr>
          <p:nvPr/>
        </p:nvSpPr>
        <p:spPr bwMode="auto">
          <a:xfrm>
            <a:off x="-76200" y="76200"/>
            <a:ext cx="9220200" cy="838200"/>
          </a:xfrm>
          <a:prstGeom prst="rect">
            <a:avLst/>
          </a:prstGeom>
          <a:noFill/>
          <a:ln w="9525">
            <a:noFill/>
            <a:miter lim="800000"/>
            <a:headEnd/>
            <a:tailEnd/>
          </a:ln>
          <a:effectLst/>
        </p:spPr>
        <p:txBody>
          <a:bodyPr lIns="91405" tIns="45702" rIns="91405" bIns="45702"/>
          <a:lstStyle/>
          <a:p>
            <a:pPr algn="ctr" defTabSz="912813" fontAlgn="auto">
              <a:spcBef>
                <a:spcPts val="0"/>
              </a:spcBef>
              <a:spcAft>
                <a:spcPts val="0"/>
              </a:spcAft>
              <a:defRPr/>
            </a:pPr>
            <a:r>
              <a:rPr lang="en-US" sz="2000" b="1" dirty="0">
                <a:solidFill>
                  <a:prstClr val="black"/>
                </a:solidFill>
                <a:effectLst>
                  <a:outerShdw blurRad="38100" dist="38100" dir="2700000" algn="tl">
                    <a:srgbClr val="C0C0C0"/>
                  </a:outerShdw>
                </a:effectLst>
                <a:latin typeface="Calibri"/>
                <a:ea typeface="+mn-ea"/>
              </a:rPr>
              <a:t>Enhanced Bio-Optical Algorithm and Statistical Classifier </a:t>
            </a:r>
          </a:p>
          <a:p>
            <a:pPr algn="ctr" defTabSz="912813" fontAlgn="auto">
              <a:spcBef>
                <a:spcPts val="0"/>
              </a:spcBef>
              <a:spcAft>
                <a:spcPts val="0"/>
              </a:spcAft>
              <a:defRPr/>
            </a:pPr>
            <a:r>
              <a:rPr lang="en-US" sz="2000" b="1" dirty="0">
                <a:solidFill>
                  <a:prstClr val="black"/>
                </a:solidFill>
                <a:effectLst>
                  <a:outerShdw blurRad="38100" dist="38100" dir="2700000" algn="tl">
                    <a:srgbClr val="C0C0C0"/>
                  </a:outerShdw>
                </a:effectLst>
                <a:latin typeface="Calibri"/>
                <a:ea typeface="+mn-ea"/>
              </a:rPr>
              <a:t>for Detections of Harmful Algal Blooms: </a:t>
            </a:r>
          </a:p>
          <a:p>
            <a:pPr algn="ctr" defTabSz="912813" fontAlgn="auto">
              <a:spcBef>
                <a:spcPts val="0"/>
              </a:spcBef>
              <a:spcAft>
                <a:spcPts val="0"/>
              </a:spcAft>
              <a:defRPr/>
            </a:pPr>
            <a:r>
              <a:rPr lang="en-US" sz="2000" b="1" dirty="0">
                <a:solidFill>
                  <a:prstClr val="black"/>
                </a:solidFill>
                <a:effectLst>
                  <a:outerShdw blurRad="38100" dist="38100" dir="2700000" algn="tl">
                    <a:srgbClr val="C0C0C0"/>
                  </a:outerShdw>
                </a:effectLst>
                <a:latin typeface="Calibri"/>
                <a:ea typeface="+mn-ea"/>
              </a:rPr>
              <a:t>Evaluating the Retrieval Accuracies</a:t>
            </a:r>
          </a:p>
          <a:p>
            <a:pPr algn="ctr" defTabSz="912813" fontAlgn="auto">
              <a:spcBef>
                <a:spcPts val="0"/>
              </a:spcBef>
              <a:spcAft>
                <a:spcPts val="0"/>
              </a:spcAft>
              <a:defRPr/>
            </a:pPr>
            <a:r>
              <a:rPr lang="en-US" sz="2000" b="1" dirty="0" err="1">
                <a:solidFill>
                  <a:srgbClr val="110AA6"/>
                </a:solidFill>
                <a:effectLst>
                  <a:outerShdw blurRad="38100" dist="38100" dir="2700000" algn="tl">
                    <a:srgbClr val="C0C0C0"/>
                  </a:outerShdw>
                </a:effectLst>
                <a:latin typeface="Arial" pitchFamily="34" charset="0"/>
                <a:ea typeface="+mn-ea"/>
                <a:cs typeface="Arial" pitchFamily="34" charset="0"/>
              </a:rPr>
              <a:t>Soe</a:t>
            </a:r>
            <a:r>
              <a:rPr lang="en-US" sz="2000" b="1" dirty="0">
                <a:solidFill>
                  <a:srgbClr val="110AA6"/>
                </a:solidFill>
                <a:effectLst>
                  <a:outerShdw blurRad="38100" dist="38100" dir="2700000" algn="tl">
                    <a:srgbClr val="C0C0C0"/>
                  </a:outerShdw>
                </a:effectLst>
                <a:latin typeface="Arial" pitchFamily="34" charset="0"/>
                <a:ea typeface="+mn-ea"/>
                <a:cs typeface="Arial" pitchFamily="34" charset="0"/>
              </a:rPr>
              <a:t> </a:t>
            </a:r>
            <a:r>
              <a:rPr lang="en-US" sz="2000" b="1" dirty="0" err="1">
                <a:solidFill>
                  <a:srgbClr val="110AA6"/>
                </a:solidFill>
                <a:effectLst>
                  <a:outerShdw blurRad="38100" dist="38100" dir="2700000" algn="tl">
                    <a:srgbClr val="C0C0C0"/>
                  </a:outerShdw>
                </a:effectLst>
                <a:latin typeface="Arial" pitchFamily="34" charset="0"/>
                <a:ea typeface="+mn-ea"/>
                <a:cs typeface="Arial" pitchFamily="34" charset="0"/>
              </a:rPr>
              <a:t>Hlaing</a:t>
            </a:r>
            <a:endParaRPr lang="en-US" sz="2000" b="1" i="1" dirty="0">
              <a:solidFill>
                <a:srgbClr val="110AA6"/>
              </a:solidFill>
              <a:effectLst>
                <a:outerShdw blurRad="38100" dist="38100" dir="2700000" algn="tl">
                  <a:srgbClr val="C0C0C0"/>
                </a:outerShdw>
              </a:effectLst>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VA1_ST1"/>
          <p:cNvPicPr>
            <a:picLocks noChangeAspect="1" noChangeArrowheads="1"/>
          </p:cNvPicPr>
          <p:nvPr/>
        </p:nvPicPr>
        <p:blipFill>
          <a:blip r:embed="rId3" cstate="print"/>
          <a:srcRect/>
          <a:stretch>
            <a:fillRect/>
          </a:stretch>
        </p:blipFill>
        <p:spPr bwMode="auto">
          <a:xfrm>
            <a:off x="2362200" y="1600200"/>
            <a:ext cx="1981200" cy="1585913"/>
          </a:xfrm>
          <a:prstGeom prst="rect">
            <a:avLst/>
          </a:prstGeom>
          <a:noFill/>
          <a:ln w="9525">
            <a:noFill/>
            <a:miter lim="800000"/>
            <a:headEnd/>
            <a:tailEnd/>
          </a:ln>
        </p:spPr>
      </p:pic>
      <p:sp>
        <p:nvSpPr>
          <p:cNvPr id="2053" name="Text Box 24"/>
          <p:cNvSpPr txBox="1">
            <a:spLocks noChangeArrowheads="1"/>
          </p:cNvSpPr>
          <p:nvPr/>
        </p:nvSpPr>
        <p:spPr bwMode="auto">
          <a:xfrm>
            <a:off x="152400" y="3810000"/>
            <a:ext cx="8610600" cy="1674813"/>
          </a:xfrm>
          <a:prstGeom prst="rect">
            <a:avLst/>
          </a:prstGeom>
          <a:noFill/>
          <a:ln w="9525">
            <a:noFill/>
            <a:miter lim="800000"/>
            <a:headEnd/>
            <a:tailEnd/>
          </a:ln>
        </p:spPr>
        <p:txBody>
          <a:bodyPr>
            <a:spAutoFit/>
          </a:bodyPr>
          <a:lstStyle/>
          <a:p>
            <a:pPr marL="228600" indent="-228600">
              <a:spcBef>
                <a:spcPct val="50000"/>
              </a:spcBef>
              <a:buFontTx/>
              <a:buChar char="•"/>
            </a:pPr>
            <a:r>
              <a:rPr lang="en-US" sz="1400" b="1">
                <a:solidFill>
                  <a:srgbClr val="000000"/>
                </a:solidFill>
                <a:ea typeface="+mn-ea"/>
              </a:rPr>
              <a:t>A new hyperspectral multiangular polarimeter was developed to accurately measure the underwater polarized light field.</a:t>
            </a:r>
          </a:p>
          <a:p>
            <a:pPr marL="228600" indent="-228600">
              <a:spcBef>
                <a:spcPct val="50000"/>
              </a:spcBef>
              <a:buFontTx/>
              <a:buChar char="•"/>
            </a:pPr>
            <a:r>
              <a:rPr lang="en-US" sz="1400" b="1">
                <a:solidFill>
                  <a:srgbClr val="000000"/>
                </a:solidFill>
                <a:ea typeface="+mn-ea"/>
              </a:rPr>
              <a:t>Polarization characteristics of under and above water light contain useful additional information on inherent optical properties (IOP), which can be accurately measured using Seaborne or Spaceborne instruments that can greatly contribute to the Research of Ocean Color community.</a:t>
            </a:r>
          </a:p>
          <a:p>
            <a:pPr marL="228600" indent="-228600">
              <a:spcBef>
                <a:spcPct val="50000"/>
              </a:spcBef>
              <a:buFontTx/>
              <a:buChar char="•"/>
            </a:pPr>
            <a:r>
              <a:rPr lang="en-US" sz="1400" b="1">
                <a:solidFill>
                  <a:srgbClr val="000000"/>
                </a:solidFill>
                <a:ea typeface="+mn-ea"/>
              </a:rPr>
              <a:t>The results were confirmed by the Monte Carlo simulations.</a:t>
            </a:r>
            <a:r>
              <a:rPr lang="en-US" b="1">
                <a:solidFill>
                  <a:srgbClr val="000000"/>
                </a:solidFill>
                <a:ea typeface="+mn-ea"/>
              </a:rPr>
              <a:t>	</a:t>
            </a:r>
          </a:p>
        </p:txBody>
      </p:sp>
      <p:sp>
        <p:nvSpPr>
          <p:cNvPr id="2056" name="Rectangle 8"/>
          <p:cNvSpPr>
            <a:spLocks noChangeArrowheads="1"/>
          </p:cNvSpPr>
          <p:nvPr/>
        </p:nvSpPr>
        <p:spPr bwMode="auto">
          <a:xfrm>
            <a:off x="-2844800" y="215900"/>
            <a:ext cx="14901863" cy="1484313"/>
          </a:xfrm>
          <a:prstGeom prst="rect">
            <a:avLst/>
          </a:prstGeom>
          <a:noFill/>
          <a:ln w="9525">
            <a:noFill/>
            <a:miter lim="800000"/>
            <a:headEnd/>
            <a:tailEnd/>
          </a:ln>
          <a:effectLst/>
        </p:spPr>
        <p:txBody>
          <a:bodyPr lIns="109728" tIns="54864" rIns="109728" bIns="54864" anchor="ctr">
            <a:spAutoFit/>
          </a:bodyPr>
          <a:lstStyle/>
          <a:p>
            <a:pPr marL="342900" indent="-342900" algn="ctr" defTabSz="1096963"/>
            <a:r>
              <a:rPr lang="en-US" b="1">
                <a:solidFill>
                  <a:srgbClr val="000000"/>
                </a:solidFill>
                <a:ea typeface="+mn-ea"/>
              </a:rPr>
              <a:t>Polarization Measurements and Analysis of Case I &amp; II Water</a:t>
            </a:r>
          </a:p>
          <a:p>
            <a:pPr marL="342900" indent="-342900" algn="ctr" defTabSz="1096963"/>
            <a:r>
              <a:rPr lang="en-US" b="1">
                <a:solidFill>
                  <a:srgbClr val="FF0000"/>
                </a:solidFill>
                <a:ea typeface="+mn-ea"/>
              </a:rPr>
              <a:t>A. Ibrahim,</a:t>
            </a:r>
            <a:r>
              <a:rPr lang="en-US" b="1" baseline="42000">
                <a:solidFill>
                  <a:srgbClr val="FF0000"/>
                </a:solidFill>
                <a:ea typeface="+mn-ea"/>
              </a:rPr>
              <a:t> </a:t>
            </a:r>
            <a:r>
              <a:rPr lang="en-US" b="1">
                <a:solidFill>
                  <a:srgbClr val="FF0000"/>
                </a:solidFill>
                <a:ea typeface="+mn-ea"/>
              </a:rPr>
              <a:t>A.Tonizzo, A. Gilerson, B. Gross, F. Moshary, and S. Ahmed</a:t>
            </a:r>
            <a:endParaRPr lang="en-US" b="1" baseline="30000">
              <a:solidFill>
                <a:srgbClr val="FF0000"/>
              </a:solidFill>
              <a:ea typeface="+mn-ea"/>
            </a:endParaRPr>
          </a:p>
          <a:p>
            <a:pPr marL="342900" indent="-342900" algn="ctr" defTabSz="1096963"/>
            <a:r>
              <a:rPr lang="en-US" b="1">
                <a:solidFill>
                  <a:srgbClr val="0033CC"/>
                </a:solidFill>
                <a:ea typeface="+mn-ea"/>
                <a:cs typeface="Times New Roman" pitchFamily="-105" charset="0"/>
              </a:rPr>
              <a:t>Optical Remote Sensing Laboratory, the City College of the City University of NY,</a:t>
            </a:r>
          </a:p>
          <a:p>
            <a:pPr marL="342900" indent="-342900" algn="ctr" defTabSz="1096963"/>
            <a:r>
              <a:rPr lang="en-US" b="1">
                <a:solidFill>
                  <a:srgbClr val="0033CC"/>
                </a:solidFill>
                <a:ea typeface="+mn-ea"/>
                <a:cs typeface="Times New Roman" pitchFamily="-105" charset="0"/>
              </a:rPr>
              <a:t> New York, NY, 10031, United States</a:t>
            </a:r>
          </a:p>
          <a:p>
            <a:pPr marL="342900" indent="-342900" algn="ctr" defTabSz="1096963"/>
            <a:endParaRPr lang="en-US" b="1">
              <a:solidFill>
                <a:srgbClr val="0033CC"/>
              </a:solidFill>
              <a:ea typeface="+mn-ea"/>
              <a:cs typeface="Times New Roman" pitchFamily="-105" charset="0"/>
            </a:endParaRPr>
          </a:p>
        </p:txBody>
      </p:sp>
      <p:pic>
        <p:nvPicPr>
          <p:cNvPr id="2057" name="Picture 9" descr="IMG_0694"/>
          <p:cNvPicPr>
            <a:picLocks noChangeAspect="1" noChangeArrowheads="1"/>
          </p:cNvPicPr>
          <p:nvPr/>
        </p:nvPicPr>
        <p:blipFill>
          <a:blip r:embed="rId4" cstate="print"/>
          <a:srcRect/>
          <a:stretch>
            <a:fillRect/>
          </a:stretch>
        </p:blipFill>
        <p:spPr bwMode="auto">
          <a:xfrm>
            <a:off x="152400" y="1600200"/>
            <a:ext cx="2057400" cy="1543050"/>
          </a:xfrm>
          <a:prstGeom prst="rect">
            <a:avLst/>
          </a:prstGeom>
          <a:noFill/>
          <a:ln w="9525">
            <a:solidFill>
              <a:schemeClr val="tx1"/>
            </a:solidFill>
            <a:miter lim="800000"/>
            <a:headEnd/>
            <a:tailEnd/>
          </a:ln>
        </p:spPr>
      </p:pic>
      <p:pic>
        <p:nvPicPr>
          <p:cNvPr id="2069" name="Picture 21"/>
          <p:cNvPicPr>
            <a:picLocks noChangeAspect="1" noChangeArrowheads="1"/>
          </p:cNvPicPr>
          <p:nvPr/>
        </p:nvPicPr>
        <p:blipFill>
          <a:blip r:embed="rId5" cstate="print"/>
          <a:srcRect/>
          <a:stretch>
            <a:fillRect/>
          </a:stretch>
        </p:blipFill>
        <p:spPr bwMode="auto">
          <a:xfrm>
            <a:off x="4343400" y="1600200"/>
            <a:ext cx="1981200" cy="1587500"/>
          </a:xfrm>
          <a:prstGeom prst="rect">
            <a:avLst/>
          </a:prstGeom>
          <a:noFill/>
          <a:ln w="9525">
            <a:noFill/>
            <a:miter lim="800000"/>
            <a:headEnd/>
            <a:tailEnd/>
          </a:ln>
        </p:spPr>
      </p:pic>
      <p:sp>
        <p:nvSpPr>
          <p:cNvPr id="2070" name="Text Box 22"/>
          <p:cNvSpPr txBox="1">
            <a:spLocks noChangeArrowheads="1"/>
          </p:cNvSpPr>
          <p:nvPr/>
        </p:nvSpPr>
        <p:spPr bwMode="auto">
          <a:xfrm>
            <a:off x="2362200" y="3200400"/>
            <a:ext cx="2209800" cy="274638"/>
          </a:xfrm>
          <a:prstGeom prst="rect">
            <a:avLst/>
          </a:prstGeom>
          <a:noFill/>
          <a:ln w="9525">
            <a:noFill/>
            <a:miter lim="800000"/>
            <a:headEnd/>
            <a:tailEnd/>
          </a:ln>
          <a:effectLst/>
        </p:spPr>
        <p:txBody>
          <a:bodyPr>
            <a:spAutoFit/>
          </a:bodyPr>
          <a:lstStyle/>
          <a:p>
            <a:pPr algn="ctr">
              <a:spcBef>
                <a:spcPct val="50000"/>
              </a:spcBef>
            </a:pPr>
            <a:r>
              <a:rPr lang="en-US" sz="1200">
                <a:solidFill>
                  <a:srgbClr val="333399"/>
                </a:solidFill>
                <a:ea typeface="+mn-ea"/>
              </a:rPr>
              <a:t>Case I water</a:t>
            </a:r>
          </a:p>
        </p:txBody>
      </p:sp>
      <p:sp>
        <p:nvSpPr>
          <p:cNvPr id="2071" name="Text Box 23"/>
          <p:cNvSpPr txBox="1">
            <a:spLocks noChangeArrowheads="1"/>
          </p:cNvSpPr>
          <p:nvPr/>
        </p:nvSpPr>
        <p:spPr bwMode="auto">
          <a:xfrm>
            <a:off x="4324350" y="3200400"/>
            <a:ext cx="2209800" cy="274638"/>
          </a:xfrm>
          <a:prstGeom prst="rect">
            <a:avLst/>
          </a:prstGeom>
          <a:noFill/>
          <a:ln w="9525">
            <a:noFill/>
            <a:miter lim="800000"/>
            <a:headEnd/>
            <a:tailEnd/>
          </a:ln>
          <a:effectLst/>
        </p:spPr>
        <p:txBody>
          <a:bodyPr>
            <a:spAutoFit/>
          </a:bodyPr>
          <a:lstStyle/>
          <a:p>
            <a:pPr algn="ctr">
              <a:spcBef>
                <a:spcPct val="50000"/>
              </a:spcBef>
            </a:pPr>
            <a:r>
              <a:rPr lang="en-US" sz="1200">
                <a:solidFill>
                  <a:srgbClr val="333399"/>
                </a:solidFill>
                <a:ea typeface="+mn-ea"/>
              </a:rPr>
              <a:t>Case II water</a:t>
            </a:r>
          </a:p>
        </p:txBody>
      </p:sp>
      <p:pic>
        <p:nvPicPr>
          <p:cNvPr id="2073" name="Picture 25" descr="Fig12a"/>
          <p:cNvPicPr>
            <a:picLocks noChangeAspect="1" noChangeArrowheads="1"/>
          </p:cNvPicPr>
          <p:nvPr/>
        </p:nvPicPr>
        <p:blipFill>
          <a:blip r:embed="rId6" cstate="print"/>
          <a:srcRect/>
          <a:stretch>
            <a:fillRect/>
          </a:stretch>
        </p:blipFill>
        <p:spPr bwMode="auto">
          <a:xfrm>
            <a:off x="6248400" y="1524000"/>
            <a:ext cx="2514600" cy="1752600"/>
          </a:xfrm>
          <a:prstGeom prst="rect">
            <a:avLst/>
          </a:prstGeom>
          <a:noFill/>
          <a:ln w="9525">
            <a:noFill/>
            <a:miter lim="800000"/>
            <a:headEnd/>
            <a:tailEnd/>
          </a:ln>
        </p:spPr>
      </p:pic>
      <p:sp>
        <p:nvSpPr>
          <p:cNvPr id="2074" name="Text Box 26"/>
          <p:cNvSpPr txBox="1">
            <a:spLocks noChangeArrowheads="1"/>
          </p:cNvSpPr>
          <p:nvPr/>
        </p:nvSpPr>
        <p:spPr bwMode="auto">
          <a:xfrm>
            <a:off x="6400800" y="3209925"/>
            <a:ext cx="2209800" cy="549275"/>
          </a:xfrm>
          <a:prstGeom prst="rect">
            <a:avLst/>
          </a:prstGeom>
          <a:noFill/>
          <a:ln w="9525">
            <a:noFill/>
            <a:miter lim="800000"/>
            <a:headEnd/>
            <a:tailEnd/>
          </a:ln>
          <a:effectLst/>
        </p:spPr>
        <p:txBody>
          <a:bodyPr>
            <a:spAutoFit/>
          </a:bodyPr>
          <a:lstStyle/>
          <a:p>
            <a:pPr algn="ctr">
              <a:spcBef>
                <a:spcPct val="50000"/>
              </a:spcBef>
            </a:pPr>
            <a:r>
              <a:rPr lang="en-US" sz="1000">
                <a:solidFill>
                  <a:srgbClr val="333399"/>
                </a:solidFill>
                <a:ea typeface="+mn-ea"/>
              </a:rPr>
              <a:t>Comparison between MC simulations and measurements of DOP</a:t>
            </a:r>
          </a:p>
        </p:txBody>
      </p:sp>
    </p:spTree>
  </p:cSld>
  <p:clrMapOvr>
    <a:masterClrMapping/>
  </p:clrMapOvr>
  <p:timing>
    <p:tnLst>
      <p:par>
        <p:cTn id="1" dur="indefinite" restart="never" nodeType="tmRoot"/>
      </p:par>
    </p:tnLst>
  </p:timing>
</p:sld>
</file>

<file path=ppt/theme/_rels/them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Media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183</TotalTime>
  <Words>1758</Words>
  <Application>Microsoft Office PowerPoint</Application>
  <PresentationFormat>On-screen Show (4:3)</PresentationFormat>
  <Paragraphs>224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14</vt:i4>
      </vt:variant>
    </vt:vector>
  </HeadingPairs>
  <TitlesOfParts>
    <vt:vector size="32" baseType="lpstr">
      <vt:lpstr>Arial</vt:lpstr>
      <vt:lpstr>ＭＳ Ｐゴシック</vt:lpstr>
      <vt:lpstr>Calibri</vt:lpstr>
      <vt:lpstr>Times New Roman</vt:lpstr>
      <vt:lpstr>Wingdings</vt:lpstr>
      <vt:lpstr>Default Design</vt:lpstr>
      <vt:lpstr>Office Theme</vt:lpstr>
      <vt:lpstr>1_Office Theme</vt:lpstr>
      <vt:lpstr>2_Office Theme</vt:lpstr>
      <vt:lpstr>1_Default Design</vt:lpstr>
      <vt:lpstr>3_Office Theme</vt:lpstr>
      <vt:lpstr>2_Default Design</vt:lpstr>
      <vt:lpstr>3_Default Design</vt:lpstr>
      <vt:lpstr>4_Office Theme</vt:lpstr>
      <vt:lpstr>4_Default Design</vt:lpstr>
      <vt:lpstr>5_Default Design</vt:lpstr>
      <vt:lpstr>Median</vt:lpstr>
      <vt:lpstr>Paper</vt:lpstr>
      <vt:lpstr>Slide 1</vt:lpstr>
      <vt:lpstr>Slide 2</vt:lpstr>
      <vt:lpstr>Slide 3</vt:lpstr>
      <vt:lpstr>Towards a Better Monitoring of Soil Moisture Using a Combination of  Estimates from Passive Microwave and Thermal Observations </vt:lpstr>
      <vt:lpstr>Lake Ice Phenology Analysis Using AVHRR Data </vt:lpstr>
      <vt:lpstr>Slide 6</vt:lpstr>
      <vt:lpstr>Slide 7</vt:lpstr>
      <vt:lpstr>Slide 8</vt:lpstr>
      <vt:lpstr>Slide 9</vt:lpstr>
      <vt:lpstr>Slide 10</vt:lpstr>
      <vt:lpstr>Slide 11</vt:lpstr>
      <vt:lpstr>Slide 12</vt:lpstr>
      <vt:lpstr>Geometry of the Sea Surface Temperature Front off the Oregon Coast</vt:lpstr>
      <vt:lpstr>Slide 14</vt:lpstr>
    </vt:vector>
  </TitlesOfParts>
  <Company>SSEC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GOES-R Users’ Conference: The ABI (Advanced Baseline Imager) on GOES-R Timothy J. Schmit, W. P. Menzel, J. Gurka, and M. M. Gunshor</dc:title>
  <dc:creator>tims</dc:creator>
  <cp:lastModifiedBy>Dan Lindsey</cp:lastModifiedBy>
  <cp:revision>10</cp:revision>
  <dcterms:created xsi:type="dcterms:W3CDTF">2010-08-06T14:27:23Z</dcterms:created>
  <dcterms:modified xsi:type="dcterms:W3CDTF">2010-08-09T15:48:35Z</dcterms:modified>
</cp:coreProperties>
</file>