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300" r:id="rId5"/>
    <p:sldId id="264" r:id="rId6"/>
    <p:sldId id="290" r:id="rId7"/>
    <p:sldId id="285" r:id="rId8"/>
    <p:sldId id="298" r:id="rId9"/>
    <p:sldId id="287" r:id="rId10"/>
    <p:sldId id="288" r:id="rId11"/>
    <p:sldId id="292" r:id="rId12"/>
    <p:sldId id="296" r:id="rId13"/>
    <p:sldId id="274" r:id="rId14"/>
    <p:sldId id="275" r:id="rId15"/>
    <p:sldId id="293" r:id="rId16"/>
    <p:sldId id="294" r:id="rId17"/>
    <p:sldId id="295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758" autoAdjust="0"/>
    <p:restoredTop sz="77824" autoAdjust="0"/>
  </p:normalViewPr>
  <p:slideViewPr>
    <p:cSldViewPr snapToGrid="0" snapToObjects="1">
      <p:cViewPr varScale="1">
        <p:scale>
          <a:sx n="98" d="100"/>
          <a:sy n="98" d="100"/>
        </p:scale>
        <p:origin x="-7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4A85A-4734-EA4A-8D4C-260BFE2086D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2ADCD-BFEC-7443-B544-C8BC4F458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3AF1C-3777-2A4E-A9B6-7A0583706A61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D88A-448F-BF4A-AB52-1A7FAC970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D88A-448F-BF4A-AB52-1A7FAC9708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idea is that a region ‘inherits’ water with certain initial conditions (Alk</a:t>
            </a:r>
            <a:r>
              <a:rPr lang="en-US" baseline="-25000" dirty="0" smtClean="0"/>
              <a:t>0</a:t>
            </a:r>
            <a:r>
              <a:rPr lang="en-US" dirty="0" smtClean="0"/>
              <a:t>, TCO</a:t>
            </a:r>
            <a:r>
              <a:rPr lang="en-US" baseline="-25000" dirty="0" smtClean="0"/>
              <a:t>2,0</a:t>
            </a:r>
            <a:r>
              <a:rPr lang="en-US" dirty="0" smtClean="0"/>
              <a:t>, T</a:t>
            </a:r>
            <a:r>
              <a:rPr lang="en-US" baseline="-25000" dirty="0" smtClean="0"/>
              <a:t>0</a:t>
            </a:r>
            <a:r>
              <a:rPr lang="en-US" dirty="0" smtClean="0"/>
              <a:t>) and then biology, mixing, and thermal processes act to change the pCO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Five parameters (Alk</a:t>
            </a:r>
            <a:r>
              <a:rPr lang="en-US" baseline="-25000" dirty="0" smtClean="0"/>
              <a:t>0</a:t>
            </a:r>
            <a:r>
              <a:rPr lang="en-US" dirty="0" smtClean="0"/>
              <a:t>, TCO</a:t>
            </a:r>
            <a:r>
              <a:rPr lang="en-US" baseline="-25000" dirty="0" smtClean="0"/>
              <a:t>2,0</a:t>
            </a:r>
            <a:r>
              <a:rPr lang="en-US" dirty="0" smtClean="0"/>
              <a:t>, T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-112" charset="2"/>
                <a:sym typeface="Symbol" pitchFamily="-112" charset="2"/>
              </a:rPr>
              <a:t></a:t>
            </a:r>
            <a:r>
              <a:rPr lang="en-US" dirty="0" smtClean="0"/>
              <a:t>) are optimize-able, and can be time- and space dependent.</a:t>
            </a:r>
          </a:p>
          <a:p>
            <a:endParaRPr lang="en-US" dirty="0" smtClean="0"/>
          </a:p>
          <a:p>
            <a:r>
              <a:rPr lang="en-US" dirty="0" smtClean="0"/>
              <a:t>Limiting to no Lon dependence; Lat dependence only for Alk</a:t>
            </a:r>
            <a:r>
              <a:rPr lang="en-US" baseline="-25000" dirty="0" smtClean="0"/>
              <a:t>0</a:t>
            </a:r>
            <a:r>
              <a:rPr lang="en-US" dirty="0" smtClean="0"/>
              <a:t>, and TCO</a:t>
            </a:r>
            <a:r>
              <a:rPr lang="en-US" baseline="-25000" dirty="0" smtClean="0"/>
              <a:t>2,0</a:t>
            </a:r>
            <a:r>
              <a:rPr lang="en-US" dirty="0" smtClean="0"/>
              <a:t>; no seasonality dependence in </a:t>
            </a:r>
            <a:r>
              <a:rPr lang="en-US" dirty="0" err="1" smtClean="0"/>
              <a:t>b</a:t>
            </a:r>
            <a:r>
              <a:rPr lang="en-US" dirty="0" smtClean="0"/>
              <a:t> yields </a:t>
            </a:r>
            <a:r>
              <a:rPr lang="en-US" dirty="0" err="1" smtClean="0"/>
              <a:t>areally</a:t>
            </a:r>
            <a:r>
              <a:rPr lang="en-US" dirty="0" smtClean="0"/>
              <a:t>-weighted</a:t>
            </a:r>
          </a:p>
          <a:p>
            <a:endParaRPr lang="en-US" dirty="0" smtClean="0"/>
          </a:p>
          <a:p>
            <a:r>
              <a:rPr lang="en-US" dirty="0" smtClean="0"/>
              <a:t>;%</a:t>
            </a:r>
            <a:r>
              <a:rPr lang="en-US" dirty="0" err="1" smtClean="0"/>
              <a:t>intial</a:t>
            </a:r>
            <a:r>
              <a:rPr lang="en-US" dirty="0" smtClean="0"/>
              <a:t> guesses ('</a:t>
            </a:r>
            <a:r>
              <a:rPr lang="en-US" dirty="0" err="1" smtClean="0"/>
              <a:t>g</a:t>
            </a:r>
            <a:r>
              <a:rPr lang="en-US" dirty="0" smtClean="0"/>
              <a:t>_' for </a:t>
            </a:r>
            <a:r>
              <a:rPr lang="en-US" dirty="0" err="1" smtClean="0"/>
              <a:t>intial</a:t>
            </a:r>
            <a:r>
              <a:rPr lang="en-US" dirty="0" smtClean="0"/>
              <a:t> guess) for parameters: A+B*</a:t>
            </a:r>
            <a:r>
              <a:rPr lang="en-US" dirty="0" err="1" smtClean="0"/>
              <a:t>lat+C</a:t>
            </a:r>
            <a:r>
              <a:rPr lang="en-US" dirty="0" smtClean="0"/>
              <a:t>*</a:t>
            </a:r>
            <a:r>
              <a:rPr lang="en-US" dirty="0" err="1" smtClean="0"/>
              <a:t>lon+D</a:t>
            </a:r>
            <a:r>
              <a:rPr lang="en-US" dirty="0" smtClean="0"/>
              <a:t>*</a:t>
            </a:r>
            <a:r>
              <a:rPr lang="en-US" dirty="0" err="1" smtClean="0"/>
              <a:t>sin(sesn+phase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;%__________________________________________________________________________</a:t>
            </a:r>
          </a:p>
          <a:p>
            <a:r>
              <a:rPr lang="en-US" dirty="0" smtClean="0"/>
              <a:t>;% g_alk0_a=2250; g_alk0_b=0; g_alk0_c=0; g_alk0_d=0; ALKALINITY</a:t>
            </a:r>
          </a:p>
          <a:p>
            <a:r>
              <a:rPr lang="en-US" dirty="0" smtClean="0"/>
              <a:t>;% g_TCO20_a=2000; g_TCO20_b=0; g_TCO20_c=0; g_TCO20_d=0; TOTAL CO2 OR DIC</a:t>
            </a:r>
          </a:p>
          <a:p>
            <a:r>
              <a:rPr lang="en-US" dirty="0" smtClean="0"/>
              <a:t>;% g_T0_a=20; g_T0_b=0; g_T0_c=0; g_T0_d=0; INITIAL TEMPERATURE</a:t>
            </a:r>
          </a:p>
          <a:p>
            <a:r>
              <a:rPr lang="en-US" dirty="0" smtClean="0"/>
              <a:t>;% </a:t>
            </a:r>
            <a:r>
              <a:rPr lang="en-US" dirty="0" err="1" smtClean="0"/>
              <a:t>g_phi_a</a:t>
            </a:r>
            <a:r>
              <a:rPr lang="en-US" dirty="0" smtClean="0"/>
              <a:t>=0.5; </a:t>
            </a:r>
            <a:r>
              <a:rPr lang="en-US" dirty="0" err="1" smtClean="0"/>
              <a:t>g_phi_b</a:t>
            </a:r>
            <a:r>
              <a:rPr lang="en-US" dirty="0" smtClean="0"/>
              <a:t>=0; </a:t>
            </a:r>
            <a:r>
              <a:rPr lang="en-US" dirty="0" err="1" smtClean="0"/>
              <a:t>g_phi_c</a:t>
            </a:r>
            <a:r>
              <a:rPr lang="en-US" dirty="0" smtClean="0"/>
              <a:t>=0; </a:t>
            </a:r>
            <a:r>
              <a:rPr lang="en-US" dirty="0" err="1" smtClean="0"/>
              <a:t>g_phi_d</a:t>
            </a:r>
            <a:r>
              <a:rPr lang="en-US" dirty="0" smtClean="0"/>
              <a:t>=0; Value of 0.0 means NO</a:t>
            </a:r>
          </a:p>
          <a:p>
            <a:r>
              <a:rPr lang="en-US" dirty="0" smtClean="0"/>
              <a:t>;% heating; 1 means no mixing.</a:t>
            </a:r>
          </a:p>
          <a:p>
            <a:r>
              <a:rPr lang="en-US" dirty="0" smtClean="0"/>
              <a:t>;% </a:t>
            </a:r>
            <a:r>
              <a:rPr lang="en-US" dirty="0" err="1" smtClean="0"/>
              <a:t>g_gradmix_a</a:t>
            </a:r>
            <a:r>
              <a:rPr lang="en-US" dirty="0" smtClean="0"/>
              <a:t>=-10; </a:t>
            </a:r>
            <a:r>
              <a:rPr lang="en-US" dirty="0" err="1" smtClean="0"/>
              <a:t>g_gradmix_b</a:t>
            </a:r>
            <a:r>
              <a:rPr lang="en-US" dirty="0" smtClean="0"/>
              <a:t>=0; </a:t>
            </a:r>
            <a:r>
              <a:rPr lang="en-US" dirty="0" err="1" smtClean="0"/>
              <a:t>g_gradmix_c</a:t>
            </a:r>
            <a:r>
              <a:rPr lang="en-US" dirty="0" smtClean="0"/>
              <a:t>=0; </a:t>
            </a:r>
            <a:r>
              <a:rPr lang="en-US" dirty="0" err="1" smtClean="0"/>
              <a:t>g_gradmix_d</a:t>
            </a:r>
            <a:r>
              <a:rPr lang="en-US" dirty="0" smtClean="0"/>
              <a:t>=0;value of 0</a:t>
            </a:r>
          </a:p>
          <a:p>
            <a:r>
              <a:rPr lang="en-US" dirty="0" smtClean="0"/>
              <a:t>;%  </a:t>
            </a:r>
          </a:p>
          <a:p>
            <a:r>
              <a:rPr lang="en-US" dirty="0" smtClean="0"/>
              <a:t>;% will give no mixing effect.</a:t>
            </a:r>
          </a:p>
          <a:p>
            <a:r>
              <a:rPr lang="en-US" dirty="0" smtClean="0"/>
              <a:t>;% </a:t>
            </a:r>
            <a:r>
              <a:rPr lang="en-US" dirty="0" err="1" smtClean="0"/>
              <a:t>g_Tc_a</a:t>
            </a:r>
            <a:r>
              <a:rPr lang="en-US" dirty="0" smtClean="0"/>
              <a:t>=28; </a:t>
            </a:r>
            <a:r>
              <a:rPr lang="en-US" dirty="0" err="1" smtClean="0"/>
              <a:t>g_Tc_b</a:t>
            </a:r>
            <a:r>
              <a:rPr lang="en-US" dirty="0" smtClean="0"/>
              <a:t>=0; </a:t>
            </a:r>
            <a:r>
              <a:rPr lang="en-US" dirty="0" err="1" smtClean="0"/>
              <a:t>g_Tc_c</a:t>
            </a:r>
            <a:r>
              <a:rPr lang="en-US" dirty="0" smtClean="0"/>
              <a:t>=0; </a:t>
            </a:r>
            <a:r>
              <a:rPr lang="en-US" dirty="0" err="1" smtClean="0"/>
              <a:t>g_Tc_d</a:t>
            </a:r>
            <a:r>
              <a:rPr lang="en-US" dirty="0" smtClean="0"/>
              <a:t>=0; CRITICAL TEMPERATURE</a:t>
            </a:r>
          </a:p>
          <a:p>
            <a:r>
              <a:rPr lang="en-US" dirty="0" smtClean="0"/>
              <a:t>;% </a:t>
            </a:r>
            <a:r>
              <a:rPr lang="en-US" dirty="0" err="1" smtClean="0"/>
              <a:t>g_sqru_a</a:t>
            </a:r>
            <a:r>
              <a:rPr lang="en-US" dirty="0" smtClean="0"/>
              <a:t>=-7; </a:t>
            </a:r>
            <a:r>
              <a:rPr lang="en-US" dirty="0" err="1" smtClean="0"/>
              <a:t>g_sqru_b</a:t>
            </a:r>
            <a:r>
              <a:rPr lang="en-US" dirty="0" smtClean="0"/>
              <a:t>=0; </a:t>
            </a:r>
            <a:r>
              <a:rPr lang="en-US" dirty="0" err="1" smtClean="0"/>
              <a:t>g_sqru_c</a:t>
            </a:r>
            <a:r>
              <a:rPr lang="en-US" dirty="0" smtClean="0"/>
              <a:t>=0; </a:t>
            </a:r>
            <a:r>
              <a:rPr lang="en-US" dirty="0" err="1" smtClean="0"/>
              <a:t>g_sqru_d</a:t>
            </a:r>
            <a:r>
              <a:rPr lang="en-US" dirty="0" smtClean="0"/>
              <a:t>=0; BETA</a:t>
            </a:r>
          </a:p>
          <a:p>
            <a:r>
              <a:rPr lang="en-US" dirty="0" smtClean="0"/>
              <a:t>;% </a:t>
            </a:r>
            <a:r>
              <a:rPr lang="en-US" dirty="0" err="1" smtClean="0"/>
              <a:t>g_Rf_a</a:t>
            </a:r>
            <a:r>
              <a:rPr lang="en-US" dirty="0" smtClean="0"/>
              <a:t>=0; </a:t>
            </a:r>
            <a:r>
              <a:rPr lang="en-US" dirty="0" err="1" smtClean="0"/>
              <a:t>g_Rf_b</a:t>
            </a:r>
            <a:r>
              <a:rPr lang="en-US" dirty="0" smtClean="0"/>
              <a:t>=0; </a:t>
            </a:r>
            <a:r>
              <a:rPr lang="en-US" dirty="0" err="1" smtClean="0"/>
              <a:t>g_Rf_c</a:t>
            </a:r>
            <a:r>
              <a:rPr lang="en-US" dirty="0" smtClean="0"/>
              <a:t>=0; </a:t>
            </a:r>
            <a:r>
              <a:rPr lang="en-US" dirty="0" err="1" smtClean="0"/>
              <a:t>g_Rf_d</a:t>
            </a:r>
            <a:r>
              <a:rPr lang="en-US" dirty="0" smtClean="0"/>
              <a:t>=0; REVELLE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D88A-448F-BF4A-AB52-1A7FAC9708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F8BC3-034A-AE40-B373-A592F15D30D8}" type="slidenum">
              <a:rPr lang="en-US"/>
              <a:pPr/>
              <a:t>11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1" y="4343400"/>
            <a:ext cx="5031278" cy="41163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Seasonal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climatologies</a:t>
            </a:r>
            <a:endParaRPr lang="en-US" baseline="0" dirty="0" smtClean="0"/>
          </a:p>
          <a:p>
            <a:r>
              <a:rPr lang="en-US" baseline="0" dirty="0" smtClean="0"/>
              <a:t>White about atmospheric, red is a source, blue is a sink.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F8BC3-034A-AE40-B373-A592F15D30D8}" type="slidenum">
              <a:rPr lang="en-US"/>
              <a:pPr/>
              <a:t>12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1" y="4343400"/>
            <a:ext cx="5031278" cy="41163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D88A-448F-BF4A-AB52-1A7FAC9708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F8BC3-034A-AE40-B373-A592F15D30D8}" type="slidenum">
              <a:rPr lang="en-US"/>
              <a:pPr/>
              <a:t>14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1" y="4343400"/>
            <a:ext cx="5031278" cy="41163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1st step, SOM: Rather than one algorithm for the whole area, we use SOM to break it down.</a:t>
            </a:r>
          </a:p>
          <a:p>
            <a:r>
              <a:rPr lang="en-US" dirty="0"/>
              <a:t>SOM regions make sense</a:t>
            </a:r>
          </a:p>
          <a:p>
            <a:r>
              <a:rPr lang="en-US" dirty="0"/>
              <a:t>Within each SOM region we match CO2 data with potential predictors (SST and </a:t>
            </a:r>
            <a:r>
              <a:rPr lang="en-US" dirty="0" err="1"/>
              <a:t>chl</a:t>
            </a:r>
            <a:r>
              <a:rPr lang="en-US" dirty="0"/>
              <a:t>)</a:t>
            </a:r>
          </a:p>
          <a:p>
            <a:r>
              <a:rPr lang="en-US" dirty="0"/>
              <a:t>Develop relationships between predictors and CO2</a:t>
            </a:r>
          </a:p>
          <a:p>
            <a:r>
              <a:rPr lang="en-US" dirty="0"/>
              <a:t>Then use satellite data, say </a:t>
            </a:r>
            <a:r>
              <a:rPr lang="en-US" dirty="0" err="1"/>
              <a:t>climatologies</a:t>
            </a:r>
            <a:r>
              <a:rPr lang="en-US" dirty="0"/>
              <a:t>, or seasonal, or monthly to apply algorithms</a:t>
            </a:r>
          </a:p>
          <a:p>
            <a:r>
              <a:rPr lang="en-US" dirty="0"/>
              <a:t>Use satellite winds to calculate fluxes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F8BC3-034A-AE40-B373-A592F15D30D8}" type="slidenum">
              <a:rPr lang="en-US"/>
              <a:pPr/>
              <a:t>15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1" y="4343400"/>
            <a:ext cx="5031278" cy="41163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March</a:t>
            </a:r>
            <a:r>
              <a:rPr lang="en-US" baseline="0" dirty="0" smtClean="0"/>
              <a:t> 20008 estimate of pCO2 from </a:t>
            </a:r>
            <a:r>
              <a:rPr lang="en-US" baseline="0" dirty="0" err="1" smtClean="0"/>
              <a:t>SOgasEX</a:t>
            </a:r>
            <a:r>
              <a:rPr lang="en-US" baseline="0" dirty="0" smtClean="0"/>
              <a:t>, images provided from Pete, places estimating</a:t>
            </a:r>
          </a:p>
          <a:p>
            <a:r>
              <a:rPr lang="en-US" baseline="0" dirty="0" smtClean="0"/>
              <a:t>South </a:t>
            </a:r>
            <a:r>
              <a:rPr lang="en-US" baseline="0" dirty="0" err="1" smtClean="0"/>
              <a:t>georgia</a:t>
            </a:r>
            <a:r>
              <a:rPr lang="en-US" baseline="0" dirty="0" smtClean="0"/>
              <a:t> and underway co2 measurements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F8BC3-034A-AE40-B373-A592F15D30D8}" type="slidenum">
              <a:rPr lang="en-US"/>
              <a:pPr/>
              <a:t>16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1" y="4343400"/>
            <a:ext cx="5031278" cy="41163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err="1" smtClean="0"/>
              <a:t>Mcneil</a:t>
            </a:r>
            <a:r>
              <a:rPr lang="en-US" baseline="0" dirty="0" smtClean="0"/>
              <a:t> there are places where it is closer, lower spatial resolution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F8BC3-034A-AE40-B373-A592F15D30D8}" type="slidenum">
              <a:rPr lang="en-US"/>
              <a:pPr/>
              <a:t>17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1" y="4343400"/>
            <a:ext cx="5031278" cy="41163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err="1" smtClean="0"/>
              <a:t>Trueer</a:t>
            </a:r>
            <a:r>
              <a:rPr lang="en-US" dirty="0" smtClean="0"/>
              <a:t> of </a:t>
            </a:r>
            <a:r>
              <a:rPr lang="en-US" dirty="0" err="1" smtClean="0"/>
              <a:t>takahashi</a:t>
            </a:r>
            <a:r>
              <a:rPr lang="en-US" dirty="0" smtClean="0"/>
              <a:t> and underestimating in many of the cases.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</a:t>
            </a:r>
            <a:r>
              <a:rPr lang="en-US" dirty="0" smtClean="0"/>
              <a:t>overs</a:t>
            </a:r>
            <a:r>
              <a:rPr lang="en-US" baseline="0" dirty="0" smtClean="0"/>
              <a:t> 18% of the global oceans and the contemporary measurements of (</a:t>
            </a:r>
            <a:r>
              <a:rPr lang="en-US" baseline="0" dirty="0" err="1" smtClean="0"/>
              <a:t>anth</a:t>
            </a:r>
            <a:r>
              <a:rPr lang="en-US" baseline="0" dirty="0" smtClean="0"/>
              <a:t> + natural CO2 fluxes), with the anthropogenic co2 going in everywhere over the SO, but the natural CO2 export </a:t>
            </a:r>
            <a:r>
              <a:rPr lang="en-US" baseline="0" dirty="0" err="1" smtClean="0"/>
              <a:t>outgassing</a:t>
            </a:r>
            <a:r>
              <a:rPr lang="en-US" baseline="0" dirty="0" smtClean="0"/>
              <a:t> in the tropics and </a:t>
            </a:r>
            <a:r>
              <a:rPr lang="en-US" baseline="0" dirty="0" err="1" smtClean="0"/>
              <a:t>uplake</a:t>
            </a:r>
            <a:r>
              <a:rPr lang="en-US" baseline="0" dirty="0" smtClean="0"/>
              <a:t> in the mid and northern high latitudes. </a:t>
            </a:r>
            <a:r>
              <a:rPr lang="en-US" dirty="0" smtClean="0"/>
              <a:t>Southern Ocean takes up a third of the </a:t>
            </a:r>
            <a:r>
              <a:rPr lang="en-US" dirty="0" err="1" smtClean="0"/>
              <a:t>glboal</a:t>
            </a:r>
            <a:r>
              <a:rPr lang="en-US" dirty="0" smtClean="0"/>
              <a:t> anthropogenic CO2. </a:t>
            </a:r>
            <a:r>
              <a:rPr lang="en-US" baseline="0" dirty="0" smtClean="0"/>
              <a:t>This is almost equally balanced by the </a:t>
            </a:r>
            <a:r>
              <a:rPr lang="en-US" baseline="0" dirty="0" err="1" smtClean="0"/>
              <a:t>natraul</a:t>
            </a:r>
            <a:r>
              <a:rPr lang="en-US" baseline="0" dirty="0" smtClean="0"/>
              <a:t> co2 </a:t>
            </a:r>
            <a:r>
              <a:rPr lang="en-US" baseline="0" dirty="0" err="1" smtClean="0"/>
              <a:t>outgassed</a:t>
            </a:r>
            <a:r>
              <a:rPr lang="en-US" baseline="0" dirty="0" smtClean="0"/>
              <a:t> to the atmosphere.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SOUTHERN OCEAN, CONTEMPORY A SINK, SMALLER, DISAGREE BETWEEN MODEL AND OBSERVATION, check taka 2009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Taka 02 paper was revised with 10 meter wind speeds to .35 to .45 </a:t>
            </a:r>
            <a:r>
              <a:rPr lang="en-US" baseline="0" dirty="0" err="1" smtClean="0"/>
              <a:t>PgC</a:t>
            </a:r>
            <a:r>
              <a:rPr lang="en-US" baseline="0" dirty="0" smtClean="0"/>
              <a:t>/yr sink instead of the overestimated values.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By better harnessing the temporal and spatial variability of CO2 fluxes we can :</a:t>
            </a:r>
          </a:p>
          <a:p>
            <a:pPr marL="228600" indent="-228600">
              <a:buAutoNum type="arabicParenBoth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 improve our estimates of regional and total CO2 fluxes</a:t>
            </a:r>
          </a:p>
          <a:p>
            <a:pPr marL="228600" indent="-228600">
              <a:buAutoNum type="arabicParenBoth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 as a validation products for current and future models of Southern Ocean biogeochemistry.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Influenced</a:t>
            </a:r>
            <a:r>
              <a:rPr lang="en-US" baseline="0" dirty="0" smtClean="0"/>
              <a:t> by a combination of physical, biological and chemical processes on varying spatial and temporal scales.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D88A-448F-BF4A-AB52-1A7FAC9708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7EA1F-4849-1F41-AB05-711FDC708E27}" type="slidenum">
              <a:rPr lang="en-US"/>
              <a:pPr/>
              <a:t>2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1" y="4343400"/>
            <a:ext cx="5031278" cy="41163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Turn towards a 4</a:t>
            </a:r>
            <a:r>
              <a:rPr lang="en-US" baseline="0" dirty="0" smtClean="0"/>
              <a:t> by 5 degree data set instead of 1 degree, we can compare the </a:t>
            </a:r>
            <a:r>
              <a:rPr lang="en-US" baseline="0" dirty="0" err="1" smtClean="0"/>
              <a:t>climatological</a:t>
            </a:r>
            <a:r>
              <a:rPr lang="en-US" baseline="0" dirty="0" smtClean="0"/>
              <a:t> observations by Takahashi from 3 million </a:t>
            </a:r>
            <a:r>
              <a:rPr lang="en-US" baseline="0" dirty="0" err="1" smtClean="0"/>
              <a:t>datapoints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even though he has monthly estimates of CO2 fluxes, our goal is to provide monthly and </a:t>
            </a:r>
            <a:r>
              <a:rPr lang="en-US" baseline="0" dirty="0" err="1" smtClean="0"/>
              <a:t>interannual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esitmates</a:t>
            </a:r>
            <a:r>
              <a:rPr lang="en-US" baseline="0" dirty="0" smtClean="0"/>
              <a:t> of CO2 flues from .25 degree resolution.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Furthermore, this data set also has inherent gaps in data coverage for the southern ocean.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D4D44-A573-B94B-A3CC-32AA14141E2D}" type="slidenum">
              <a:rPr lang="en-US"/>
              <a:pPr/>
              <a:t>3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76275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099" y="4360624"/>
            <a:ext cx="5060892" cy="41335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92" tIns="46047" rIns="92092" bIns="46047">
            <a:prstTxWarp prst="textNoShape">
              <a:avLst/>
            </a:prstTxWarp>
          </a:bodyPr>
          <a:lstStyle/>
          <a:p>
            <a:r>
              <a:rPr lang="en-US" dirty="0"/>
              <a:t>Data coverage poor</a:t>
            </a:r>
          </a:p>
          <a:p>
            <a:r>
              <a:rPr lang="en-US" dirty="0"/>
              <a:t>Coasts ignored</a:t>
            </a:r>
            <a:endParaRPr lang="en-US" dirty="0" smtClean="0"/>
          </a:p>
          <a:p>
            <a:r>
              <a:rPr lang="en-US" dirty="0" smtClean="0"/>
              <a:t>Only 1 or 2 for calendar month.. </a:t>
            </a:r>
          </a:p>
          <a:p>
            <a:r>
              <a:rPr lang="en-US" dirty="0"/>
              <a:t>At least 2 ways to rectify: more measurements and satellite proxies. We’re doing both.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</a:t>
            </a:r>
            <a:r>
              <a:rPr lang="en-US" dirty="0" smtClean="0"/>
              <a:t>overs</a:t>
            </a:r>
            <a:r>
              <a:rPr lang="en-US" baseline="0" dirty="0" smtClean="0"/>
              <a:t> 18% of the global oceans and the contemporary measurements of (</a:t>
            </a:r>
            <a:r>
              <a:rPr lang="en-US" baseline="0" dirty="0" err="1" smtClean="0"/>
              <a:t>anth</a:t>
            </a:r>
            <a:r>
              <a:rPr lang="en-US" baseline="0" dirty="0" smtClean="0"/>
              <a:t> + natural CO2 fluxes), with the anthropogenic co2 going in everywhere over the SO, but the natural CO2 export </a:t>
            </a:r>
            <a:r>
              <a:rPr lang="en-US" baseline="0" dirty="0" err="1" smtClean="0"/>
              <a:t>outgassing</a:t>
            </a:r>
            <a:r>
              <a:rPr lang="en-US" baseline="0" dirty="0" smtClean="0"/>
              <a:t> in the tropics and </a:t>
            </a:r>
            <a:r>
              <a:rPr lang="en-US" baseline="0" dirty="0" err="1" smtClean="0"/>
              <a:t>uplake</a:t>
            </a:r>
            <a:r>
              <a:rPr lang="en-US" baseline="0" dirty="0" smtClean="0"/>
              <a:t> in the mid and northern high latitudes. </a:t>
            </a:r>
            <a:r>
              <a:rPr lang="en-US" dirty="0" smtClean="0"/>
              <a:t>Southern Ocean takes up a third of the </a:t>
            </a:r>
            <a:r>
              <a:rPr lang="en-US" dirty="0" err="1" smtClean="0"/>
              <a:t>glboal</a:t>
            </a:r>
            <a:r>
              <a:rPr lang="en-US" dirty="0" smtClean="0"/>
              <a:t> anthropogenic CO2. </a:t>
            </a:r>
            <a:r>
              <a:rPr lang="en-US" baseline="0" dirty="0" smtClean="0"/>
              <a:t>This is almost equally balanced by the </a:t>
            </a:r>
            <a:r>
              <a:rPr lang="en-US" baseline="0" dirty="0" err="1" smtClean="0"/>
              <a:t>natraul</a:t>
            </a:r>
            <a:r>
              <a:rPr lang="en-US" baseline="0" dirty="0" smtClean="0"/>
              <a:t> co2 </a:t>
            </a:r>
            <a:r>
              <a:rPr lang="en-US" baseline="0" dirty="0" err="1" smtClean="0"/>
              <a:t>outgassed</a:t>
            </a:r>
            <a:r>
              <a:rPr lang="en-US" baseline="0" dirty="0" smtClean="0"/>
              <a:t> to the atmosphere.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SOUTHERN OCEAN IS POOREST IN THE SOUTHERN OCEAN, CONTEMPORY A SINK, SMALLER, DISAGREE BETWEEN MODEL AND OBSERVATION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Taka 02 paper was revised with 10 meter wind speeds to .35 to .45 </a:t>
            </a:r>
            <a:r>
              <a:rPr lang="en-US" baseline="0" dirty="0" err="1" smtClean="0"/>
              <a:t>PgC</a:t>
            </a:r>
            <a:r>
              <a:rPr lang="en-US" baseline="0" dirty="0" smtClean="0"/>
              <a:t>/yr sink instead of the overestimated values.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By better harnessing the temporal and spatial variability of CO2 fluxes we can :</a:t>
            </a:r>
          </a:p>
          <a:p>
            <a:pPr marL="228600" indent="-228600">
              <a:buAutoNum type="arabicParenBoth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 improve our estimates of regional and total CO2 fluxes</a:t>
            </a:r>
          </a:p>
          <a:p>
            <a:pPr marL="228600" indent="-228600">
              <a:buAutoNum type="arabicParenBoth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 as a validation products for current and future models of Southern Ocean biogeochemistry.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Influenced</a:t>
            </a:r>
            <a:r>
              <a:rPr lang="en-US" baseline="0" dirty="0" smtClean="0"/>
              <a:t> by a combination of physical, biological and chemical processes on varying spatial and temporal scales.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D88A-448F-BF4A-AB52-1A7FAC9708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5A8AB-19EA-474B-B257-6D0996AA0566}" type="slidenum">
              <a:rPr lang="en-US"/>
              <a:pPr/>
              <a:t>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1" y="4343400"/>
            <a:ext cx="5031278" cy="41163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interannual</a:t>
            </a:r>
            <a:r>
              <a:rPr lang="en-US" baseline="0" dirty="0" smtClean="0"/>
              <a:t> variability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Classically</a:t>
            </a:r>
            <a:r>
              <a:rPr lang="en-US" baseline="0" dirty="0" smtClean="0"/>
              <a:t> MLR techniques have been used as we have seen with McNeil’s </a:t>
            </a:r>
            <a:r>
              <a:rPr lang="en-US" baseline="0" dirty="0" err="1" smtClean="0"/>
              <a:t>climatologies</a:t>
            </a:r>
            <a:r>
              <a:rPr lang="en-US" baseline="0" dirty="0" smtClean="0"/>
              <a:t>. To get at CO2 also from parameters that we can measure from satellite but chlorophyll in general is not a good predictor of CO2, even when added with temperature measurements from satellite. Here we have developed a predictive algorithm for co2 using shipboard data and then applying these algorithms to the satellite data.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Using Powell’s optimization to minimize the particular function based upon a set of directions that are </a:t>
            </a:r>
            <a:r>
              <a:rPr lang="en-US" baseline="0" dirty="0" err="1" smtClean="0"/>
              <a:t>preprescribed</a:t>
            </a:r>
            <a:r>
              <a:rPr lang="en-US" baseline="0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K=gas</a:t>
            </a:r>
            <a:r>
              <a:rPr lang="en-US" baseline="0" dirty="0" smtClean="0"/>
              <a:t> transfer coefficient</a:t>
            </a:r>
          </a:p>
          <a:p>
            <a:r>
              <a:rPr lang="en-US" baseline="0" dirty="0" smtClean="0"/>
              <a:t>s=solubility of CO2 in seawater</a:t>
            </a:r>
          </a:p>
          <a:p>
            <a:r>
              <a:rPr lang="en-US" dirty="0" smtClean="0"/>
              <a:t>Deltapco2=difference between</a:t>
            </a:r>
            <a:r>
              <a:rPr lang="en-US" baseline="0" dirty="0" smtClean="0"/>
              <a:t> ocean and atmospheric CO2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D88A-448F-BF4A-AB52-1A7FAC9708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AVISO– </a:t>
            </a:r>
            <a:r>
              <a:rPr lang="en-US" dirty="0" err="1" smtClean="0"/>
              <a:t>Topex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Posieden</a:t>
            </a:r>
            <a:r>
              <a:rPr lang="en-US" baseline="0" dirty="0" smtClean="0"/>
              <a:t> ERS 1 and 2 satellite altimeters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D88A-448F-BF4A-AB52-1A7FAC9708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D88A-448F-BF4A-AB52-1A7FAC9708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going to apply similar techniques to the southern ocean</a:t>
            </a:r>
          </a:p>
          <a:p>
            <a:r>
              <a:rPr lang="en-US" dirty="0" smtClean="0"/>
              <a:t>So far we’ve done the SOM, this version uses </a:t>
            </a:r>
            <a:r>
              <a:rPr lang="en-US" dirty="0" err="1" smtClean="0"/>
              <a:t>sst</a:t>
            </a:r>
            <a:r>
              <a:rPr lang="en-US" dirty="0" smtClean="0"/>
              <a:t>, </a:t>
            </a:r>
            <a:r>
              <a:rPr lang="en-US" dirty="0" err="1" smtClean="0"/>
              <a:t>chl</a:t>
            </a:r>
            <a:r>
              <a:rPr lang="en-US" dirty="0" smtClean="0"/>
              <a:t>, winds and </a:t>
            </a:r>
            <a:r>
              <a:rPr lang="en-US" dirty="0" err="1" smtClean="0"/>
              <a:t>ssh</a:t>
            </a:r>
            <a:r>
              <a:rPr lang="en-US" dirty="0" smtClean="0"/>
              <a:t>, note big ice band due to </a:t>
            </a:r>
            <a:r>
              <a:rPr lang="en-US" dirty="0" err="1" smtClean="0"/>
              <a:t>ssh</a:t>
            </a:r>
            <a:endParaRPr lang="en-US" dirty="0" smtClean="0"/>
          </a:p>
          <a:p>
            <a:r>
              <a:rPr lang="en-US" dirty="0" smtClean="0"/>
              <a:t>Have also done another </a:t>
            </a:r>
            <a:r>
              <a:rPr lang="en-US" dirty="0" err="1" smtClean="0"/>
              <a:t>som</a:t>
            </a:r>
            <a:r>
              <a:rPr lang="en-US" dirty="0" smtClean="0"/>
              <a:t> without </a:t>
            </a:r>
            <a:r>
              <a:rPr lang="en-US" dirty="0" err="1" smtClean="0"/>
              <a:t>ssh</a:t>
            </a:r>
            <a:r>
              <a:rPr lang="en-US" dirty="0" smtClean="0"/>
              <a:t> that gets closer to the coast, and will compare with just using </a:t>
            </a:r>
            <a:r>
              <a:rPr lang="en-US" dirty="0" err="1" smtClean="0"/>
              <a:t>Orsi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D88A-448F-BF4A-AB52-1A7FAC9708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D674-F946-A240-86A9-491CB013CD1F}" type="datetimeFigureOut">
              <a:rPr lang="en-US" smtClean="0"/>
              <a:pPr/>
              <a:t>8/8/10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946A-AAA9-F54D-8A2C-7A0EA840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jpeg"/><Relationship Id="rId4" Type="http://schemas.openxmlformats.org/officeDocument/2006/relationships/image" Target="../media/image16.pd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Relationship Id="rId5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Relationship Id="rId6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7" Type="http://schemas.openxmlformats.org/officeDocument/2006/relationships/image" Target="../media/image14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9" Type="http://schemas.openxmlformats.org/officeDocument/2006/relationships/image" Target="../media/image15.png"/><Relationship Id="rId3" Type="http://schemas.openxmlformats.org/officeDocument/2006/relationships/image" Target="../media/image1.jpe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54951"/>
          <a:stretch>
            <a:fillRect/>
          </a:stretch>
        </p:blipFill>
        <p:spPr>
          <a:xfrm>
            <a:off x="0" y="-1"/>
            <a:ext cx="9144000" cy="3743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932" y="1830724"/>
            <a:ext cx="7295699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Light"/>
                <a:cs typeface="Copperplate Light"/>
              </a:rPr>
              <a:t>REMOTE SENSING </a:t>
            </a:r>
            <a:r>
              <a:rPr lang="en-US" dirty="0">
                <a:latin typeface="Copperplate Light"/>
                <a:cs typeface="Copperplate Light"/>
              </a:rPr>
              <a:t>OF SOUTHERN OCEAN AIR-SEA CO</a:t>
            </a:r>
            <a:r>
              <a:rPr lang="en-US" baseline="-25000" dirty="0">
                <a:latin typeface="Copperplate Light"/>
                <a:cs typeface="Copperplate Light"/>
              </a:rPr>
              <a:t>2</a:t>
            </a:r>
            <a:r>
              <a:rPr lang="en-US" dirty="0">
                <a:latin typeface="Copperplate Light"/>
                <a:cs typeface="Copperplate Light"/>
              </a:rPr>
              <a:t> </a:t>
            </a:r>
            <a:r>
              <a:rPr lang="en-US" dirty="0" smtClean="0">
                <a:latin typeface="Copperplate Light"/>
                <a:cs typeface="Copperplate Light"/>
              </a:rPr>
              <a:t>FLUXES</a:t>
            </a:r>
            <a:endParaRPr lang="en-US" dirty="0">
              <a:latin typeface="Copperplate Light"/>
              <a:cs typeface="Copperplate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43913"/>
            <a:ext cx="91440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pperplate Light"/>
                <a:cs typeface="Copperplate Light"/>
              </a:rPr>
              <a:t>A.J. Vander Woude</a:t>
            </a:r>
          </a:p>
          <a:p>
            <a:r>
              <a:rPr lang="en-US" sz="2400" dirty="0" smtClean="0">
                <a:latin typeface="Copperplate Light"/>
                <a:cs typeface="Copperplate Light"/>
              </a:rPr>
              <a:t>Pete </a:t>
            </a:r>
            <a:r>
              <a:rPr lang="en-US" sz="2400" dirty="0" err="1" smtClean="0">
                <a:latin typeface="Copperplate Light"/>
                <a:cs typeface="Copperplate Light"/>
              </a:rPr>
              <a:t>Strutton</a:t>
            </a:r>
            <a:r>
              <a:rPr lang="en-US" sz="2400" dirty="0" smtClean="0">
                <a:latin typeface="Copperplate Light"/>
                <a:cs typeface="Copperplate Light"/>
              </a:rPr>
              <a:t>  and  Burke Hales</a:t>
            </a:r>
            <a:endParaRPr lang="en-US" sz="2400" dirty="0">
              <a:latin typeface="Copperplate Light"/>
              <a:cs typeface="Copperplate Light"/>
            </a:endParaRPr>
          </a:p>
        </p:txBody>
      </p:sp>
      <p:pic>
        <p:nvPicPr>
          <p:cNvPr id="6" name="Picture 5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t="29557" b="45168"/>
          <a:stretch>
            <a:fillRect/>
          </a:stretch>
        </p:blipFill>
        <p:spPr>
          <a:xfrm>
            <a:off x="0" y="4733494"/>
            <a:ext cx="9144000" cy="2124506"/>
          </a:xfrm>
          <a:prstGeom prst="rect">
            <a:avLst/>
          </a:prstGeom>
        </p:spPr>
      </p:pic>
      <p:pic>
        <p:nvPicPr>
          <p:cNvPr id="9" name="Picture 8" descr="nasa_logo.jpg"/>
          <p:cNvPicPr>
            <a:picLocks noChangeAspect="1"/>
          </p:cNvPicPr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934932" y="3743913"/>
            <a:ext cx="934932" cy="934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59520" y="838200"/>
            <a:ext cx="284480" cy="6019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687388" y="0"/>
            <a:ext cx="7769225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atin typeface="Copperplate Light"/>
                <a:ea typeface="+mj-ea"/>
                <a:cs typeface="Copperplate Light"/>
              </a:rPr>
              <a:t>Overview of Predictive Satellite Algorithms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Light"/>
              <a:ea typeface="+mj-ea"/>
              <a:cs typeface="Copperplate Light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838200"/>
            <a:ext cx="8763000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30129" y="373027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1209" y="4360317"/>
            <a:ext cx="3198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Alkalinity and DIC from the McNeil </a:t>
            </a:r>
            <a:r>
              <a:rPr lang="en-US" sz="1200" dirty="0" err="1" smtClean="0">
                <a:solidFill>
                  <a:schemeClr val="bg1"/>
                </a:solidFill>
              </a:rPr>
              <a:t>climatologies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1413" y="5174793"/>
            <a:ext cx="193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Optimizing: </a:t>
            </a:r>
            <a:r>
              <a:rPr lang="en-US" sz="1200" dirty="0" err="1" smtClean="0">
                <a:solidFill>
                  <a:srgbClr val="000000"/>
                </a:solidFill>
              </a:rPr>
              <a:t>Alk</a:t>
            </a:r>
            <a:r>
              <a:rPr lang="en-US" sz="1200" dirty="0" smtClean="0">
                <a:solidFill>
                  <a:srgbClr val="000000"/>
                </a:solidFill>
              </a:rPr>
              <a:t>, DIC, T</a:t>
            </a:r>
            <a:r>
              <a:rPr lang="en-US" sz="1200" baseline="-25000" dirty="0" smtClean="0">
                <a:solidFill>
                  <a:srgbClr val="000000"/>
                </a:solidFill>
              </a:rPr>
              <a:t>i,</a:t>
            </a:r>
            <a:r>
              <a:rPr lang="en-US" sz="1200" dirty="0" smtClean="0">
                <a:solidFill>
                  <a:srgbClr val="000000"/>
                </a:solidFill>
              </a:rPr>
              <a:t> Heating/Mixing term, </a:t>
            </a:r>
            <a:r>
              <a:rPr lang="en-US" sz="1200" dirty="0" err="1" smtClean="0">
                <a:solidFill>
                  <a:srgbClr val="000000"/>
                </a:solidFill>
              </a:rPr>
              <a:t>T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cr</a:t>
            </a:r>
            <a:endParaRPr lang="en-US" sz="1200" baseline="-250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Chlorophyll term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Each has a constant, longitude, latitude &amp; seasonal signal 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8871" y="3064216"/>
            <a:ext cx="1570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Powell’s Optimization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7388" y="176857"/>
            <a:ext cx="7769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Copperplate Light"/>
                <a:cs typeface="Copperplate Light"/>
              </a:rPr>
              <a:t>pCO</a:t>
            </a:r>
            <a:r>
              <a:rPr lang="en-US" sz="3600" b="1" baseline="-25000" dirty="0" smtClean="0">
                <a:solidFill>
                  <a:srgbClr val="FFFFFF"/>
                </a:solidFill>
                <a:latin typeface="Copperplate Light"/>
                <a:cs typeface="Copperplate Light"/>
              </a:rPr>
              <a:t>2</a:t>
            </a:r>
            <a:r>
              <a:rPr lang="en-US" sz="3600" b="1" dirty="0" smtClean="0">
                <a:solidFill>
                  <a:srgbClr val="FFFFFF"/>
                </a:solidFill>
                <a:latin typeface="Copperplate Light"/>
                <a:cs typeface="Copperplate Light"/>
              </a:rPr>
              <a:t> Results &amp; Accuracy of Regional Model</a:t>
            </a:r>
            <a:endParaRPr lang="en-US" sz="3600" b="1" baseline="-25000" dirty="0">
              <a:solidFill>
                <a:srgbClr val="FFFFFF"/>
              </a:solidFill>
              <a:latin typeface="Copperplate Light"/>
              <a:cs typeface="Copperplat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915" y="1494087"/>
            <a:ext cx="5564385" cy="53488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539" y="1509110"/>
            <a:ext cx="4783569" cy="5348890"/>
            <a:chOff x="1751585" y="1509110"/>
            <a:chExt cx="4783569" cy="5348890"/>
          </a:xfrm>
        </p:grpSpPr>
        <p:sp>
          <p:nvSpPr>
            <p:cNvPr id="6" name="TextBox 5"/>
            <p:cNvSpPr txBox="1"/>
            <p:nvPr/>
          </p:nvSpPr>
          <p:spPr>
            <a:xfrm>
              <a:off x="4511208" y="1509110"/>
              <a:ext cx="712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Summer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87860" y="1509110"/>
              <a:ext cx="578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Spring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51585" y="4233668"/>
              <a:ext cx="690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Autumn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3667" y="4233668"/>
              <a:ext cx="6164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Winter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1732" y="3891533"/>
              <a:ext cx="938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pCO</a:t>
              </a:r>
              <a:r>
                <a:rPr lang="en-US" sz="12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200" dirty="0" smtClean="0">
                  <a:solidFill>
                    <a:srgbClr val="000000"/>
                  </a:solidFill>
                </a:rPr>
                <a:t> (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ppm</a:t>
              </a:r>
              <a:r>
                <a:rPr lang="en-US" sz="1200" dirty="0" smtClean="0">
                  <a:solidFill>
                    <a:srgbClr val="000000"/>
                  </a:solidFill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96300" y="3902389"/>
              <a:ext cx="938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pCO</a:t>
              </a:r>
              <a:r>
                <a:rPr lang="en-US" sz="12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200" dirty="0" smtClean="0">
                  <a:solidFill>
                    <a:srgbClr val="000000"/>
                  </a:solidFill>
                </a:rPr>
                <a:t> (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ppm</a:t>
              </a:r>
              <a:r>
                <a:rPr lang="en-US" sz="1200" dirty="0" smtClean="0">
                  <a:solidFill>
                    <a:srgbClr val="000000"/>
                  </a:solidFill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61732" y="6581001"/>
              <a:ext cx="938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pCO</a:t>
              </a:r>
              <a:r>
                <a:rPr lang="en-US" sz="12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200" dirty="0" smtClean="0">
                  <a:solidFill>
                    <a:srgbClr val="000000"/>
                  </a:solidFill>
                </a:rPr>
                <a:t> (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ppm</a:t>
              </a:r>
              <a:r>
                <a:rPr lang="en-US" sz="1200" dirty="0" smtClean="0">
                  <a:solidFill>
                    <a:srgbClr val="000000"/>
                  </a:solidFill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96300" y="6581001"/>
              <a:ext cx="938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pCO</a:t>
              </a:r>
              <a:r>
                <a:rPr lang="en-US" sz="12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200" dirty="0" smtClean="0">
                  <a:solidFill>
                    <a:srgbClr val="000000"/>
                  </a:solidFill>
                </a:rPr>
                <a:t> (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ppm</a:t>
              </a:r>
              <a:r>
                <a:rPr lang="en-US" sz="1200" dirty="0" smtClean="0">
                  <a:solidFill>
                    <a:srgbClr val="000000"/>
                  </a:solidFill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96301" y="1502260"/>
            <a:ext cx="3536543" cy="1310870"/>
            <a:chOff x="2950080" y="2402547"/>
            <a:chExt cx="6233604" cy="2318662"/>
          </a:xfrm>
        </p:grpSpPr>
        <p:pic>
          <p:nvPicPr>
            <p:cNvPr id="18" name="Picture 6" descr="pred_vs_obs_plot_som4"/>
            <p:cNvPicPr>
              <a:picLocks noChangeAspect="1" noChangeArrowheads="1"/>
            </p:cNvPicPr>
            <p:nvPr/>
          </p:nvPicPr>
          <p:blipFill>
            <a:blip r:embed="rId6"/>
            <a:srcRect l="36793" t="27263" r="3900" b="50450"/>
            <a:stretch>
              <a:fillRect/>
            </a:stretch>
          </p:blipFill>
          <p:spPr bwMode="auto">
            <a:xfrm>
              <a:off x="2950082" y="2402547"/>
              <a:ext cx="6233602" cy="1976518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2950080" y="4379065"/>
              <a:ext cx="6233603" cy="3031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Obo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5911" y="4312914"/>
              <a:ext cx="1421216" cy="40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Observed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8187790" y="2955242"/>
              <a:ext cx="1384354" cy="43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Predicted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49291" y="2791103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Region 4</a:t>
            </a:r>
          </a:p>
          <a:p>
            <a:r>
              <a:rPr lang="en-US" b="1" dirty="0" smtClean="0"/>
              <a:t>May and June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49291" y="3902389"/>
            <a:ext cx="3509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Red is a source to the atmosphere</a:t>
            </a:r>
          </a:p>
          <a:p>
            <a:endParaRPr lang="en-US" b="1" dirty="0" smtClean="0"/>
          </a:p>
          <a:p>
            <a:r>
              <a:rPr lang="en-US" b="1" dirty="0" smtClean="0"/>
              <a:t>White is at atmospheric</a:t>
            </a:r>
          </a:p>
          <a:p>
            <a:endParaRPr lang="en-US" b="1" dirty="0" smtClean="0"/>
          </a:p>
          <a:p>
            <a:r>
              <a:rPr lang="en-US" b="1" dirty="0" smtClean="0"/>
              <a:t>Blue is a sink, into the ocean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7388" y="86848"/>
            <a:ext cx="7769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latin typeface="Copperplate Light"/>
                <a:cs typeface="Copperplate Light"/>
              </a:rPr>
              <a:t>Conclusions </a:t>
            </a:r>
          </a:p>
          <a:p>
            <a:pPr algn="ctr"/>
            <a:r>
              <a:rPr lang="en-US" sz="4400" b="1" dirty="0" smtClean="0">
                <a:latin typeface="Copperplate Light"/>
                <a:cs typeface="Copperplate Light"/>
              </a:rPr>
              <a:t>and future work</a:t>
            </a:r>
            <a:endParaRPr lang="en-US" sz="4400" b="1" baseline="-25000" dirty="0">
              <a:latin typeface="Copperplate Light"/>
              <a:cs typeface="Copperplat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2467" y="2084268"/>
            <a:ext cx="66151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cs typeface="Copperplate Light"/>
              </a:rPr>
              <a:t>Satellite algorithms offer a way to fill gaps and better quantify spatial and temporal variability of CO</a:t>
            </a:r>
            <a:r>
              <a:rPr lang="en-US" sz="2000" b="1" baseline="-25000" dirty="0" smtClean="0">
                <a:solidFill>
                  <a:srgbClr val="FFFFFF"/>
                </a:solidFill>
                <a:cs typeface="Copperplate Light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cs typeface="Copperplate Light"/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cs typeface="Copperplate Light"/>
              </a:rPr>
            </a:br>
            <a:endParaRPr lang="en-US" sz="2000" b="1" dirty="0" smtClean="0">
              <a:solidFill>
                <a:srgbClr val="FFFFFF"/>
              </a:solidFill>
              <a:cs typeface="Copperplate Light"/>
            </a:endParaRPr>
          </a:p>
          <a:p>
            <a:r>
              <a:rPr lang="en-US" sz="2000" b="1" dirty="0" smtClean="0">
                <a:solidFill>
                  <a:srgbClr val="FFFFFF"/>
                </a:solidFill>
                <a:cs typeface="Copperplate Light"/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cs typeface="Copperplate Light"/>
              </a:rPr>
            </a:br>
            <a:r>
              <a:rPr lang="en-US" sz="2000" b="1" dirty="0" smtClean="0">
                <a:solidFill>
                  <a:srgbClr val="FFFFFF"/>
                </a:solidFill>
                <a:cs typeface="Copperplate Light"/>
              </a:rPr>
              <a:t>Next:	</a:t>
            </a:r>
          </a:p>
          <a:p>
            <a:r>
              <a:rPr lang="en-US" sz="2000" b="1" dirty="0" smtClean="0">
                <a:solidFill>
                  <a:srgbClr val="FFFFFF"/>
                </a:solidFill>
                <a:cs typeface="Copperplate Light"/>
              </a:rPr>
              <a:t>-- Finishing the monthly algorithms, by region as well as Seasonal and </a:t>
            </a:r>
            <a:r>
              <a:rPr lang="en-US" sz="2000" b="1" dirty="0" err="1" smtClean="0">
                <a:solidFill>
                  <a:srgbClr val="FFFFFF"/>
                </a:solidFill>
                <a:cs typeface="Copperplate Light"/>
              </a:rPr>
              <a:t>interannual</a:t>
            </a:r>
            <a:r>
              <a:rPr lang="en-US" sz="2000" b="1" dirty="0" smtClean="0">
                <a:solidFill>
                  <a:srgbClr val="FFFFFF"/>
                </a:solidFill>
                <a:cs typeface="Copperplate Light"/>
              </a:rPr>
              <a:t> variability and produce maps of CO</a:t>
            </a:r>
            <a:r>
              <a:rPr lang="en-US" sz="2000" b="1" baseline="-25000" dirty="0" smtClean="0">
                <a:solidFill>
                  <a:srgbClr val="FFFFFF"/>
                </a:solidFill>
                <a:cs typeface="Copperplate Light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cs typeface="Copperplate Light"/>
              </a:rPr>
              <a:t> fluxes for the Southern Ocean</a:t>
            </a:r>
            <a:br>
              <a:rPr lang="en-US" sz="2000" b="1" dirty="0" smtClean="0">
                <a:solidFill>
                  <a:srgbClr val="FFFFFF"/>
                </a:solidFill>
                <a:cs typeface="Copperplate Light"/>
              </a:rPr>
            </a:br>
            <a:endParaRPr lang="en-US" sz="2000" b="1" dirty="0" smtClean="0">
              <a:solidFill>
                <a:srgbClr val="FFFFFF"/>
              </a:solidFill>
              <a:cs typeface="Copperplate Light"/>
            </a:endParaRPr>
          </a:p>
          <a:p>
            <a:r>
              <a:rPr lang="en-US" sz="2000" b="1" dirty="0" smtClean="0">
                <a:solidFill>
                  <a:srgbClr val="FFFFFF"/>
                </a:solidFill>
                <a:cs typeface="Copperplate Light"/>
              </a:rPr>
              <a:t>	</a:t>
            </a:r>
          </a:p>
          <a:p>
            <a:r>
              <a:rPr lang="en-US" sz="2000" b="1" dirty="0" smtClean="0">
                <a:solidFill>
                  <a:srgbClr val="FFFFFF"/>
                </a:solidFill>
                <a:cs typeface="Copperplate Light"/>
              </a:rPr>
              <a:t>-- More rigorous comparison with </a:t>
            </a:r>
            <a:r>
              <a:rPr lang="en-US" sz="2000" b="1" dirty="0" err="1" smtClean="0">
                <a:solidFill>
                  <a:srgbClr val="FFFFFF"/>
                </a:solidFill>
                <a:cs typeface="Copperplate Light"/>
              </a:rPr>
              <a:t>climatologies</a:t>
            </a:r>
            <a:r>
              <a:rPr lang="en-US" sz="2000" b="1" dirty="0" smtClean="0">
                <a:solidFill>
                  <a:srgbClr val="FFFFFF"/>
                </a:solidFill>
                <a:cs typeface="Copperplate Light"/>
              </a:rPr>
              <a:t> and</a:t>
            </a:r>
          </a:p>
          <a:p>
            <a:r>
              <a:rPr lang="en-US" sz="2000" b="1" dirty="0" smtClean="0">
                <a:solidFill>
                  <a:srgbClr val="FFFFFF"/>
                </a:solidFill>
                <a:cs typeface="Copperplate Light"/>
              </a:rPr>
              <a:t>models.</a:t>
            </a:r>
            <a:endParaRPr lang="en-US" sz="2000" b="1" baseline="30000" dirty="0">
              <a:solidFill>
                <a:srgbClr val="FFFFFF"/>
              </a:solidFill>
              <a:cs typeface="Copperplat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206246" y="171156"/>
            <a:ext cx="8781714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Light"/>
                <a:ea typeface="+mj-ea"/>
                <a:cs typeface="Copperplate Light"/>
              </a:rPr>
              <a:t>Thank you! </a:t>
            </a:r>
            <a:endParaRPr kumimoji="0" lang="en-US" sz="36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Light"/>
              <a:ea typeface="+mj-ea"/>
              <a:cs typeface="Copperplat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599" y="28115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246" y="2262297"/>
            <a:ext cx="80002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sz="2400" dirty="0" smtClean="0"/>
              <a:t>  NASA for funding for this project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  Maria </a:t>
            </a:r>
            <a:r>
              <a:rPr lang="en-US" sz="2400" dirty="0" err="1" smtClean="0"/>
              <a:t>Kavanaugh</a:t>
            </a:r>
            <a:r>
              <a:rPr lang="en-US" sz="2400" dirty="0" smtClean="0"/>
              <a:t> for her help with the PRSOM analysis and  Ricardo </a:t>
            </a:r>
            <a:r>
              <a:rPr lang="en-US" sz="2400" dirty="0" err="1" smtClean="0"/>
              <a:t>Letelier’s</a:t>
            </a:r>
            <a:r>
              <a:rPr lang="en-US" sz="2400" dirty="0" smtClean="0"/>
              <a:t> lab use of their PRSOM/HAC code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7388" y="86848"/>
            <a:ext cx="7769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000" b="1" dirty="0" smtClean="0">
                <a:solidFill>
                  <a:srgbClr val="FFFFFF"/>
                </a:solidFill>
                <a:latin typeface="Copperplate Light"/>
                <a:cs typeface="Copperplate Light"/>
              </a:rPr>
              <a:t>CDIAC in situ pCO</a:t>
            </a:r>
            <a:r>
              <a:rPr lang="en-US" sz="3000" b="1" baseline="-25000" dirty="0" smtClean="0">
                <a:solidFill>
                  <a:srgbClr val="FFFFFF"/>
                </a:solidFill>
                <a:latin typeface="Copperplate Light"/>
                <a:cs typeface="Copperplate Light"/>
              </a:rPr>
              <a:t>2</a:t>
            </a:r>
            <a:r>
              <a:rPr lang="en-US" sz="3000" b="1" dirty="0" smtClean="0">
                <a:solidFill>
                  <a:srgbClr val="FFFFFF"/>
                </a:solidFill>
                <a:latin typeface="Copperplate Light"/>
                <a:cs typeface="Copperplate Light"/>
              </a:rPr>
              <a:t> Coverage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0685" y="5612321"/>
            <a:ext cx="595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1.4 million data points in the Southern Ocean, south of 40° S</a:t>
            </a:r>
            <a:endParaRPr lang="en-US" b="1" dirty="0"/>
          </a:p>
        </p:txBody>
      </p:sp>
      <p:pic>
        <p:nvPicPr>
          <p:cNvPr id="6" name="Picture 5" descr="cdi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509110"/>
            <a:ext cx="5462016" cy="410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7388" y="86848"/>
            <a:ext cx="7769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latin typeface="Copperplate Light"/>
                <a:cs typeface="Copperplate Light"/>
              </a:rPr>
              <a:t>SO </a:t>
            </a:r>
            <a:r>
              <a:rPr lang="en-US" sz="3200" b="1" dirty="0" err="1" smtClean="0">
                <a:latin typeface="Copperplate Light"/>
                <a:cs typeface="Copperplate Light"/>
              </a:rPr>
              <a:t>GasEx</a:t>
            </a:r>
            <a:r>
              <a:rPr lang="en-US" sz="3200" b="1" dirty="0" smtClean="0">
                <a:latin typeface="Copperplate Light"/>
                <a:cs typeface="Copperplate Light"/>
              </a:rPr>
              <a:t> observations and satellite predictions</a:t>
            </a:r>
            <a:endParaRPr lang="en-US" sz="4400" b="1" baseline="-25000" dirty="0">
              <a:latin typeface="Copperplate Light"/>
              <a:cs typeface="Copperplate Light"/>
            </a:endParaRPr>
          </a:p>
        </p:txBody>
      </p:sp>
      <p:pic>
        <p:nvPicPr>
          <p:cNvPr id="4" name="Picture 12" descr="gasex_modis_uway_satco2_comp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0484" y="1677583"/>
            <a:ext cx="6399213" cy="479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7388" y="86848"/>
            <a:ext cx="7769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latin typeface="Copperplate Light"/>
                <a:cs typeface="Copperplate Light"/>
              </a:rPr>
              <a:t>SO </a:t>
            </a:r>
            <a:r>
              <a:rPr lang="en-US" sz="3200" b="1" dirty="0" err="1" smtClean="0">
                <a:latin typeface="Copperplate Light"/>
                <a:cs typeface="Copperplate Light"/>
              </a:rPr>
              <a:t>GasEx</a:t>
            </a:r>
            <a:r>
              <a:rPr lang="en-US" sz="3200" b="1" dirty="0" smtClean="0">
                <a:latin typeface="Copperplate Light"/>
                <a:cs typeface="Copperplate Light"/>
              </a:rPr>
              <a:t> observations and </a:t>
            </a:r>
          </a:p>
          <a:p>
            <a:pPr algn="ctr"/>
            <a:r>
              <a:rPr lang="en-US" sz="3200" b="1" dirty="0" smtClean="0">
                <a:latin typeface="Copperplate Light"/>
                <a:cs typeface="Copperplate Light"/>
              </a:rPr>
              <a:t>McNeil predictions</a:t>
            </a:r>
            <a:endParaRPr lang="en-US" sz="4400" b="1" baseline="-25000" dirty="0">
              <a:latin typeface="Copperplate Light"/>
              <a:cs typeface="Copperplate Light"/>
            </a:endParaRPr>
          </a:p>
        </p:txBody>
      </p:sp>
      <p:pic>
        <p:nvPicPr>
          <p:cNvPr id="5" name="Picture 5" descr="gasex_mcneil_uway_satco2_comp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355" y="1664067"/>
            <a:ext cx="6399213" cy="479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7388" y="86848"/>
            <a:ext cx="7769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latin typeface="Copperplate Light"/>
                <a:cs typeface="Copperplate Light"/>
              </a:rPr>
              <a:t>SO </a:t>
            </a:r>
            <a:r>
              <a:rPr lang="en-US" sz="3200" b="1" dirty="0" err="1" smtClean="0">
                <a:latin typeface="Copperplate Light"/>
                <a:cs typeface="Copperplate Light"/>
              </a:rPr>
              <a:t>GasEx</a:t>
            </a:r>
            <a:r>
              <a:rPr lang="en-US" sz="3200" b="1" dirty="0" smtClean="0">
                <a:latin typeface="Copperplate Light"/>
                <a:cs typeface="Copperplate Light"/>
              </a:rPr>
              <a:t> observations and </a:t>
            </a:r>
          </a:p>
          <a:p>
            <a:pPr algn="ctr"/>
            <a:r>
              <a:rPr lang="en-US" sz="3200" b="1" dirty="0" smtClean="0">
                <a:latin typeface="Copperplate Light"/>
                <a:cs typeface="Copperplate Light"/>
              </a:rPr>
              <a:t>Takahashi predictions</a:t>
            </a:r>
            <a:endParaRPr lang="en-US" sz="4400" b="1" baseline="-25000" dirty="0">
              <a:latin typeface="Copperplate Light"/>
              <a:cs typeface="Copperplate Light"/>
            </a:endParaRPr>
          </a:p>
        </p:txBody>
      </p:sp>
      <p:pic>
        <p:nvPicPr>
          <p:cNvPr id="6" name="Picture 5" descr="gasex_taka_uway_satco2_comp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791354"/>
            <a:ext cx="6399213" cy="479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206246" y="171156"/>
            <a:ext cx="8781714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Copperplate Light"/>
                <a:ea typeface="+mj-ea"/>
                <a:cs typeface="Copperplate Light"/>
              </a:rPr>
              <a:t>Southern Ocean &amp; atmospheric CO</a:t>
            </a:r>
            <a:r>
              <a:rPr lang="en-US" sz="3600" b="1" baseline="-25000" dirty="0" smtClean="0">
                <a:latin typeface="Copperplate Light"/>
                <a:ea typeface="+mj-ea"/>
                <a:cs typeface="Copperplate Light"/>
              </a:rPr>
              <a:t>2</a:t>
            </a:r>
            <a:endParaRPr kumimoji="0" lang="en-US" sz="36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Light"/>
              <a:ea typeface="+mj-ea"/>
              <a:cs typeface="Copperplate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6" y="1350352"/>
            <a:ext cx="5789992" cy="5348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66275" y="6502478"/>
            <a:ext cx="188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Gruber et al. 2009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24996" y="1878904"/>
            <a:ext cx="276296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Contemporary sink of:</a:t>
            </a:r>
          </a:p>
          <a:p>
            <a:endParaRPr lang="en-US" b="1" u="sng" dirty="0" smtClean="0"/>
          </a:p>
          <a:p>
            <a:r>
              <a:rPr lang="en-US" sz="2000" b="1" dirty="0" smtClean="0"/>
              <a:t>.1 to .5 </a:t>
            </a:r>
            <a:r>
              <a:rPr lang="en-US" sz="2000" b="1" dirty="0" err="1" smtClean="0"/>
              <a:t>PgC</a:t>
            </a:r>
            <a:r>
              <a:rPr lang="en-US" sz="2000" b="1" dirty="0" smtClean="0"/>
              <a:t>/yr </a:t>
            </a:r>
          </a:p>
          <a:p>
            <a:r>
              <a:rPr lang="en-US" sz="1600" b="1" dirty="0" smtClean="0"/>
              <a:t>(circulation models &amp; </a:t>
            </a:r>
            <a:r>
              <a:rPr lang="en-US" sz="1600" b="1" dirty="0" err="1" smtClean="0"/>
              <a:t>atm</a:t>
            </a:r>
            <a:r>
              <a:rPr lang="en-US" sz="1600" b="1" dirty="0" smtClean="0"/>
              <a:t> and oceanic inversion models)</a:t>
            </a:r>
          </a:p>
          <a:p>
            <a:endParaRPr lang="en-US" b="1" dirty="0" smtClean="0"/>
          </a:p>
          <a:p>
            <a:r>
              <a:rPr lang="en-US" sz="2000" b="1" dirty="0" smtClean="0"/>
              <a:t>.5 to .7 </a:t>
            </a:r>
            <a:r>
              <a:rPr lang="en-US" sz="2000" b="1" dirty="0" err="1" smtClean="0"/>
              <a:t>PgC</a:t>
            </a:r>
            <a:r>
              <a:rPr lang="en-US" sz="2000" b="1" dirty="0" smtClean="0"/>
              <a:t>/yr</a:t>
            </a:r>
          </a:p>
          <a:p>
            <a:r>
              <a:rPr lang="en-US" sz="1600" b="1" dirty="0" smtClean="0"/>
              <a:t>(pCO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measurements, Takahashi et al. 2002)</a:t>
            </a:r>
          </a:p>
          <a:p>
            <a:endParaRPr lang="en-US" sz="1600" b="1" dirty="0" smtClean="0"/>
          </a:p>
          <a:p>
            <a:r>
              <a:rPr lang="en-US" sz="2000" b="1" dirty="0" smtClean="0"/>
              <a:t>.15  to .65 </a:t>
            </a:r>
            <a:r>
              <a:rPr lang="en-US" sz="2000" b="1" dirty="0" err="1" smtClean="0"/>
              <a:t>PgC</a:t>
            </a:r>
            <a:r>
              <a:rPr lang="en-US" sz="2000" b="1" dirty="0" smtClean="0"/>
              <a:t>/yr</a:t>
            </a:r>
          </a:p>
          <a:p>
            <a:r>
              <a:rPr lang="en-US" sz="1600" b="1" dirty="0" smtClean="0"/>
              <a:t>(empirical estimated pCO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, McNeil et al., 2007)</a:t>
            </a:r>
            <a:endParaRPr lang="en-US" sz="1600" b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389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7388" y="0"/>
            <a:ext cx="7769225" cy="914400"/>
          </a:xfrm>
          <a:noFill/>
        </p:spPr>
        <p:txBody>
          <a:bodyPr>
            <a:normAutofit/>
          </a:bodyPr>
          <a:lstStyle/>
          <a:p>
            <a:r>
              <a:rPr lang="en-US" sz="3600" b="1" dirty="0">
                <a:latin typeface="Copperplate Light"/>
                <a:cs typeface="Copperplate Light"/>
              </a:rPr>
              <a:t>Global CO</a:t>
            </a:r>
            <a:r>
              <a:rPr lang="en-US" sz="3600" b="1" baseline="-25000" dirty="0">
                <a:latin typeface="Copperplate Light"/>
                <a:cs typeface="Copperplate Light"/>
              </a:rPr>
              <a:t>2</a:t>
            </a:r>
            <a:r>
              <a:rPr lang="en-US" sz="3600" b="1" dirty="0">
                <a:latin typeface="Copperplate Light"/>
                <a:cs typeface="Copperplate Light"/>
              </a:rPr>
              <a:t> flux</a:t>
            </a:r>
          </a:p>
        </p:txBody>
      </p:sp>
      <p:pic>
        <p:nvPicPr>
          <p:cNvPr id="389124" name="Picture 1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0505"/>
            <a:ext cx="9144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25" name="Text Box 1029"/>
          <p:cNvSpPr txBox="1">
            <a:spLocks noChangeArrowheads="1"/>
          </p:cNvSpPr>
          <p:nvPr/>
        </p:nvSpPr>
        <p:spPr bwMode="auto">
          <a:xfrm>
            <a:off x="0" y="5562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 Narrow" charset="0"/>
              </a:rPr>
              <a:t>Takahashi </a:t>
            </a:r>
            <a:r>
              <a:rPr lang="en-US" i="1" dirty="0">
                <a:latin typeface="Arial Narrow" charset="0"/>
              </a:rPr>
              <a:t>et al</a:t>
            </a:r>
            <a:r>
              <a:rPr lang="en-US" dirty="0">
                <a:latin typeface="Arial Narrow" charset="0"/>
              </a:rPr>
              <a:t>., DSR I, 2009:</a:t>
            </a:r>
            <a:r>
              <a:rPr lang="en-US" dirty="0" smtClean="0">
                <a:latin typeface="Arial Narrow" charset="0"/>
              </a:rPr>
              <a:t> 4.5 </a:t>
            </a:r>
            <a:r>
              <a:rPr lang="en-US" dirty="0">
                <a:latin typeface="Arial Narrow" charset="0"/>
              </a:rPr>
              <a:t>million data points</a:t>
            </a: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571469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 Narrow" charset="0"/>
              </a:rPr>
              <a:t>Takahashi </a:t>
            </a:r>
            <a:r>
              <a:rPr lang="en-US" i="1" dirty="0">
                <a:solidFill>
                  <a:schemeClr val="bg1"/>
                </a:solidFill>
                <a:latin typeface="Arial Narrow" charset="0"/>
              </a:rPr>
              <a:t>et al</a:t>
            </a:r>
            <a:r>
              <a:rPr lang="en-US" dirty="0">
                <a:solidFill>
                  <a:schemeClr val="bg1"/>
                </a:solidFill>
                <a:latin typeface="Arial Narrow" charset="0"/>
              </a:rPr>
              <a:t>., DSR I, 2009: 3 million data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53469"/>
            <a:ext cx="9144000" cy="560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687388" y="0"/>
            <a:ext cx="7769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opperplate Light"/>
                <a:cs typeface="Copperplate Light"/>
              </a:rPr>
              <a:t>Global CO</a:t>
            </a:r>
            <a:r>
              <a:rPr lang="en-US" sz="3600" b="1" baseline="-25000" dirty="0">
                <a:solidFill>
                  <a:srgbClr val="FFFFFF"/>
                </a:solidFill>
                <a:latin typeface="Copperplate Light"/>
                <a:cs typeface="Copperplate Light"/>
              </a:rPr>
              <a:t>2</a:t>
            </a:r>
            <a:r>
              <a:rPr lang="en-US" sz="3600" b="1" dirty="0">
                <a:solidFill>
                  <a:srgbClr val="FFFFFF"/>
                </a:solidFill>
                <a:latin typeface="Copperplate Light"/>
                <a:cs typeface="Copperplate Light"/>
              </a:rPr>
              <a:t> data coverage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206246" y="171156"/>
            <a:ext cx="8781714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Copperplate Light"/>
                <a:ea typeface="+mj-ea"/>
                <a:cs typeface="Copperplate Light"/>
              </a:rPr>
              <a:t>Southern Ocean &amp; atmospheric CO</a:t>
            </a:r>
            <a:r>
              <a:rPr lang="en-US" sz="3600" b="1" baseline="-25000" dirty="0" smtClean="0">
                <a:latin typeface="Copperplate Light"/>
                <a:ea typeface="+mj-ea"/>
                <a:cs typeface="Copperplate Light"/>
              </a:rPr>
              <a:t>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Light"/>
                <a:ea typeface="+mj-ea"/>
                <a:cs typeface="Copperplate Light"/>
              </a:rPr>
              <a:t>Observations versus models</a:t>
            </a:r>
            <a:endParaRPr kumimoji="0" lang="en-US" sz="36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Light"/>
              <a:ea typeface="+mj-ea"/>
              <a:cs typeface="Copperplate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6275" y="6502478"/>
            <a:ext cx="188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Gruber et al. 2009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6" y="1509110"/>
            <a:ext cx="8781714" cy="515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367013" y="1800131"/>
            <a:ext cx="8229600" cy="475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FFFF"/>
                </a:solidFill>
                <a:cs typeface="Copperplate Gothic Light"/>
              </a:rPr>
              <a:t>In some</a:t>
            </a:r>
            <a:r>
              <a:rPr lang="en-US" sz="2400" b="1" dirty="0" smtClean="0">
                <a:solidFill>
                  <a:srgbClr val="FFFFFF"/>
                </a:solidFill>
                <a:cs typeface="Copperplate Gothic Light"/>
              </a:rPr>
              <a:t> places </a:t>
            </a:r>
            <a:r>
              <a:rPr lang="en-US" sz="2400" b="1" dirty="0">
                <a:solidFill>
                  <a:srgbClr val="FFFFFF"/>
                </a:solidFill>
                <a:cs typeface="Copperplate Gothic Light"/>
              </a:rPr>
              <a:t>there </a:t>
            </a:r>
            <a:r>
              <a:rPr lang="en-US" sz="2400" b="1" u="sng" dirty="0">
                <a:solidFill>
                  <a:srgbClr val="FFFFFF"/>
                </a:solidFill>
                <a:cs typeface="Copperplate Gothic Light"/>
              </a:rPr>
              <a:t>are no </a:t>
            </a:r>
            <a:r>
              <a:rPr lang="en-US" sz="2400" b="1" u="sng" dirty="0" smtClean="0">
                <a:solidFill>
                  <a:srgbClr val="FFFFFF"/>
                </a:solidFill>
                <a:cs typeface="Copperplate Gothic Light"/>
              </a:rPr>
              <a:t>observations: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FFFF"/>
                </a:solidFill>
                <a:cs typeface="Copperplate Gothic Light"/>
              </a:rPr>
              <a:t>	pCO</a:t>
            </a:r>
            <a:r>
              <a:rPr lang="en-US" sz="2400" b="1" baseline="-25000" dirty="0" smtClean="0">
                <a:solidFill>
                  <a:srgbClr val="FFFFFF"/>
                </a:solidFill>
                <a:cs typeface="Copperplate Gothic Light"/>
              </a:rPr>
              <a:t>2</a:t>
            </a:r>
            <a:r>
              <a:rPr lang="en-US" sz="2400" b="1" dirty="0" smtClean="0">
                <a:solidFill>
                  <a:srgbClr val="FFFFFF"/>
                </a:solidFill>
                <a:cs typeface="Copperplate Gothic Light"/>
              </a:rPr>
              <a:t> </a:t>
            </a:r>
            <a:r>
              <a:rPr lang="en-US" sz="2400" b="1" dirty="0">
                <a:solidFill>
                  <a:srgbClr val="FFFFFF"/>
                </a:solidFill>
                <a:cs typeface="Copperplate Gothic Light"/>
              </a:rPr>
              <a:t>from co-varying parameters is a way forward</a:t>
            </a:r>
            <a:r>
              <a:rPr lang="en-US" sz="2400" b="1" dirty="0" smtClean="0">
                <a:solidFill>
                  <a:srgbClr val="FFFFFF"/>
                </a:solidFill>
                <a:cs typeface="Copperplate Gothic Light"/>
              </a:rPr>
              <a:t/>
            </a:r>
            <a:br>
              <a:rPr lang="en-US" sz="2400" b="1" dirty="0" smtClean="0">
                <a:solidFill>
                  <a:srgbClr val="FFFFFF"/>
                </a:solidFill>
                <a:cs typeface="Copperplate Gothic Light"/>
              </a:rPr>
            </a:br>
            <a:endParaRPr lang="en-US" sz="2400" b="1" dirty="0" smtClean="0">
              <a:solidFill>
                <a:srgbClr val="FFFFFF"/>
              </a:solidFill>
              <a:cs typeface="Copperplate Gothic Light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FFFF"/>
                </a:solidFill>
                <a:cs typeface="Copperplate Gothic Light"/>
              </a:rPr>
              <a:t/>
            </a:r>
            <a:br>
              <a:rPr lang="en-US" sz="2400" b="1" dirty="0" smtClean="0">
                <a:solidFill>
                  <a:srgbClr val="FFFFFF"/>
                </a:solidFill>
                <a:cs typeface="Copperplate Gothic Light"/>
              </a:rPr>
            </a:br>
            <a:r>
              <a:rPr lang="en-US" sz="2400" b="1" dirty="0">
                <a:solidFill>
                  <a:srgbClr val="FFFFFF"/>
                </a:solidFill>
                <a:cs typeface="Copperplate Gothic Light"/>
              </a:rPr>
              <a:t>We can investigate smaller spatial scales:</a:t>
            </a:r>
            <a:br>
              <a:rPr lang="en-US" sz="2400" b="1" dirty="0">
                <a:solidFill>
                  <a:srgbClr val="FFFFFF"/>
                </a:solidFill>
                <a:cs typeface="Copperplate Gothic Light"/>
              </a:rPr>
            </a:br>
            <a:r>
              <a:rPr lang="en-US" sz="2400" b="1" dirty="0">
                <a:solidFill>
                  <a:srgbClr val="FFFFFF"/>
                </a:solidFill>
                <a:cs typeface="Copperplate Gothic Light"/>
              </a:rPr>
              <a:t>	Limited by the resolution of the satellite data (kilometers), not 	sparse observations (~10</a:t>
            </a:r>
            <a:r>
              <a:rPr lang="en-US" sz="2400" b="1" baseline="30000" dirty="0">
                <a:solidFill>
                  <a:srgbClr val="FFFFFF"/>
                </a:solidFill>
                <a:cs typeface="Copperplate Gothic Light"/>
              </a:rPr>
              <a:t>2</a:t>
            </a:r>
            <a:r>
              <a:rPr lang="en-US" sz="2400" b="1" dirty="0">
                <a:solidFill>
                  <a:srgbClr val="FFFFFF"/>
                </a:solidFill>
                <a:cs typeface="Copperplate Gothic Light"/>
              </a:rPr>
              <a:t> to 10</a:t>
            </a:r>
            <a:r>
              <a:rPr lang="en-US" sz="2400" b="1" baseline="30000" dirty="0">
                <a:solidFill>
                  <a:srgbClr val="FFFFFF"/>
                </a:solidFill>
                <a:cs typeface="Copperplate Gothic Light"/>
              </a:rPr>
              <a:t>3</a:t>
            </a:r>
            <a:r>
              <a:rPr lang="en-US" sz="2400" b="1" dirty="0">
                <a:solidFill>
                  <a:srgbClr val="FFFFFF"/>
                </a:solidFill>
                <a:cs typeface="Copperplate Gothic Light"/>
              </a:rPr>
              <a:t> km)</a:t>
            </a:r>
            <a:r>
              <a:rPr lang="en-US" sz="2400" b="1" dirty="0" smtClean="0">
                <a:solidFill>
                  <a:srgbClr val="FFFFFF"/>
                </a:solidFill>
                <a:cs typeface="Copperplate Gothic Light"/>
              </a:rPr>
              <a:t/>
            </a:r>
            <a:br>
              <a:rPr lang="en-US" sz="2400" b="1" dirty="0" smtClean="0">
                <a:solidFill>
                  <a:srgbClr val="FFFFFF"/>
                </a:solidFill>
                <a:cs typeface="Copperplate Gothic Light"/>
              </a:rPr>
            </a:br>
            <a:endParaRPr lang="en-US" sz="2400" b="1" dirty="0" smtClean="0">
              <a:solidFill>
                <a:srgbClr val="FFFFFF"/>
              </a:solidFill>
              <a:cs typeface="Copperplate Gothic Light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FFFF"/>
                </a:solidFill>
                <a:cs typeface="Copperplate Gothic Light"/>
              </a:rPr>
              <a:t/>
            </a:r>
            <a:br>
              <a:rPr lang="en-US" sz="2400" b="1" dirty="0" smtClean="0">
                <a:solidFill>
                  <a:srgbClr val="FFFFFF"/>
                </a:solidFill>
                <a:cs typeface="Copperplate Gothic Light"/>
              </a:rPr>
            </a:br>
            <a:r>
              <a:rPr lang="en-US" sz="2400" b="1" dirty="0">
                <a:solidFill>
                  <a:srgbClr val="FFFFFF"/>
                </a:solidFill>
                <a:cs typeface="Copperplate Gothic Light"/>
              </a:rPr>
              <a:t>We can investigate seasonal and </a:t>
            </a:r>
            <a:r>
              <a:rPr lang="en-US" sz="2400" b="1" dirty="0" err="1">
                <a:solidFill>
                  <a:srgbClr val="FFFFFF"/>
                </a:solidFill>
                <a:cs typeface="Copperplate Gothic Light"/>
              </a:rPr>
              <a:t>interannual</a:t>
            </a:r>
            <a:r>
              <a:rPr lang="en-US" sz="2400" b="1" dirty="0">
                <a:solidFill>
                  <a:srgbClr val="FFFFFF"/>
                </a:solidFill>
                <a:cs typeface="Copperplate Gothic Light"/>
              </a:rPr>
              <a:t> variability:</a:t>
            </a:r>
            <a:br>
              <a:rPr lang="en-US" sz="2400" b="1" dirty="0">
                <a:solidFill>
                  <a:srgbClr val="FFFFFF"/>
                </a:solidFill>
                <a:cs typeface="Copperplate Gothic Light"/>
              </a:rPr>
            </a:br>
            <a:r>
              <a:rPr lang="en-US" sz="2400" b="1" dirty="0">
                <a:solidFill>
                  <a:srgbClr val="FFFFFF"/>
                </a:solidFill>
                <a:cs typeface="Copperplate Gothic Light"/>
              </a:rPr>
              <a:t>	Links to long term changes in forcing: Southern Ocean</a:t>
            </a:r>
            <a:r>
              <a:rPr lang="en-US" sz="2400" b="1" dirty="0" smtClean="0">
                <a:solidFill>
                  <a:srgbClr val="FFFFFF"/>
                </a:solidFill>
                <a:cs typeface="Copperplate Gothic Light"/>
              </a:rPr>
              <a:t>  	winds</a:t>
            </a:r>
            <a:endParaRPr lang="en-US" sz="2400" b="1" baseline="30000" dirty="0">
              <a:solidFill>
                <a:srgbClr val="FFFFFF"/>
              </a:solidFill>
              <a:cs typeface="Copperplate Gothic Light"/>
            </a:endParaRPr>
          </a:p>
        </p:txBody>
      </p:sp>
      <p:pic>
        <p:nvPicPr>
          <p:cNvPr id="6" name="Picture 5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7388" y="304507"/>
            <a:ext cx="7769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000" b="1" dirty="0" smtClean="0">
                <a:solidFill>
                  <a:srgbClr val="FFFFFF"/>
                </a:solidFill>
                <a:latin typeface="Copperplate Light"/>
                <a:cs typeface="Copperplate Light"/>
              </a:rPr>
              <a:t>Why this may be better than observational methods? </a:t>
            </a:r>
            <a:endParaRPr lang="en-US" sz="4400" b="1" dirty="0">
              <a:solidFill>
                <a:srgbClr val="FFFFFF"/>
              </a:solidFill>
              <a:latin typeface="Copperplate Light"/>
              <a:cs typeface="Copperplat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687388" y="0"/>
            <a:ext cx="7769225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Copperplate Light"/>
                <a:ea typeface="+mj-ea"/>
                <a:cs typeface="Copperplate Light"/>
              </a:rPr>
              <a:t>Steps to Create </a:t>
            </a:r>
            <a:r>
              <a:rPr lang="en-US" sz="3600" b="1" noProof="0" dirty="0" smtClean="0">
                <a:latin typeface="Copperplate Light"/>
                <a:ea typeface="+mj-ea"/>
                <a:cs typeface="Copperplate Light"/>
              </a:rPr>
              <a:t>Predictive Satellite Algorithms: West Coast Example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Light"/>
              <a:ea typeface="+mj-ea"/>
              <a:cs typeface="Copperplate Light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8763000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96679" y="914400"/>
            <a:ext cx="4389120" cy="5943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667103"/>
            <a:ext cx="4268080" cy="31908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210"/>
          <p:cNvSpPr/>
          <p:nvPr/>
        </p:nvSpPr>
        <p:spPr>
          <a:xfrm>
            <a:off x="2600204" y="1509110"/>
            <a:ext cx="6543796" cy="53488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687388" y="0"/>
            <a:ext cx="7769225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Copperplate Light"/>
                <a:ea typeface="+mj-ea"/>
                <a:cs typeface="Copperplate Light"/>
              </a:rPr>
              <a:t>Remote Sensing Climatology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-25000" dirty="0" smtClean="0">
                <a:latin typeface="Copperplate Light"/>
                <a:ea typeface="+mj-ea"/>
                <a:cs typeface="Copperplate Light"/>
              </a:rPr>
              <a:t>Monthly Data</a:t>
            </a:r>
          </a:p>
        </p:txBody>
      </p:sp>
      <p:grpSp>
        <p:nvGrpSpPr>
          <p:cNvPr id="210" name="Group 209"/>
          <p:cNvGrpSpPr>
            <a:grpSpLocks noChangeAspect="1"/>
          </p:cNvGrpSpPr>
          <p:nvPr/>
        </p:nvGrpSpPr>
        <p:grpSpPr>
          <a:xfrm>
            <a:off x="2725149" y="1566932"/>
            <a:ext cx="6594730" cy="5062620"/>
            <a:chOff x="-707017" y="314667"/>
            <a:chExt cx="13089540" cy="10048533"/>
          </a:xfrm>
        </p:grpSpPr>
        <p:pic>
          <p:nvPicPr>
            <p:cNvPr id="177" name="Picture 176" descr="tes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08000" y="990600"/>
              <a:ext cx="5118100" cy="4495800"/>
            </a:xfrm>
            <a:prstGeom prst="rect">
              <a:avLst/>
            </a:prstGeom>
          </p:spPr>
        </p:pic>
        <p:pic>
          <p:nvPicPr>
            <p:cNvPr id="178" name="Picture 177" descr="wsp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95300" y="5867400"/>
              <a:ext cx="5067300" cy="4495800"/>
            </a:xfrm>
            <a:prstGeom prst="rect">
              <a:avLst/>
            </a:prstGeom>
          </p:spPr>
        </p:pic>
        <p:pic>
          <p:nvPicPr>
            <p:cNvPr id="179" name="Picture 178" descr="chl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0200" y="914400"/>
              <a:ext cx="5105400" cy="4495800"/>
            </a:xfrm>
            <a:prstGeom prst="rect">
              <a:avLst/>
            </a:prstGeom>
          </p:spPr>
        </p:pic>
        <p:pic>
          <p:nvPicPr>
            <p:cNvPr id="180" name="Picture 179" descr="sst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48300" y="5867400"/>
              <a:ext cx="5067300" cy="4495800"/>
            </a:xfrm>
            <a:prstGeom prst="rect">
              <a:avLst/>
            </a:prstGeom>
          </p:spPr>
        </p:pic>
        <p:sp>
          <p:nvSpPr>
            <p:cNvPr id="181" name="TextBox 180"/>
            <p:cNvSpPr txBox="1"/>
            <p:nvPr/>
          </p:nvSpPr>
          <p:spPr>
            <a:xfrm>
              <a:off x="4830182" y="314667"/>
              <a:ext cx="4571999" cy="67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Chlorophyll </a:t>
              </a:r>
              <a:r>
                <a:rPr lang="en-US" sz="1600" i="1" dirty="0" smtClean="0">
                  <a:solidFill>
                    <a:srgbClr val="000000"/>
                  </a:solidFill>
                </a:rPr>
                <a:t>a </a:t>
              </a:r>
              <a:r>
                <a:rPr lang="en-US" sz="1600" dirty="0" smtClean="0">
                  <a:solidFill>
                    <a:srgbClr val="000000"/>
                  </a:solidFill>
                </a:rPr>
                <a:t>(mg/m</a:t>
              </a:r>
              <a:r>
                <a:rPr lang="en-US" sz="1600" baseline="30000" dirty="0" smtClean="0">
                  <a:solidFill>
                    <a:srgbClr val="000000"/>
                  </a:solidFill>
                </a:rPr>
                <a:t>3</a:t>
              </a:r>
              <a:r>
                <a:rPr lang="en-US" sz="1600" dirty="0" smtClean="0">
                  <a:solidFill>
                    <a:srgbClr val="000000"/>
                  </a:solidFill>
                </a:rPr>
                <a:t>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-707017" y="5267668"/>
              <a:ext cx="4571999" cy="67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Wind speed (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m/s</a:t>
              </a:r>
              <a:r>
                <a:rPr lang="en-US" sz="1600" dirty="0" smtClean="0">
                  <a:solidFill>
                    <a:srgbClr val="000000"/>
                  </a:solidFill>
                </a:rPr>
                <a:t>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-707017" y="314667"/>
              <a:ext cx="4571999" cy="67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Sea Surface Height (cm)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830182" y="5267668"/>
              <a:ext cx="7552341" cy="67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OI Reynolds Sea Surface Temperature (°C)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447800" y="972235"/>
              <a:ext cx="366534" cy="64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447800" y="1429435"/>
              <a:ext cx="366534" cy="64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447800" y="1886635"/>
              <a:ext cx="366534" cy="64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447800" y="2343835"/>
              <a:ext cx="366534" cy="64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447800" y="2743200"/>
              <a:ext cx="366534" cy="64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500" dirty="0">
                <a:solidFill>
                  <a:schemeClr val="bg1"/>
                </a:solidFill>
              </a:endParaRP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7391400" y="877670"/>
              <a:ext cx="366534" cy="2412398"/>
              <a:chOff x="2971800" y="10802035"/>
              <a:chExt cx="366534" cy="2412398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971800" y="10802035"/>
                <a:ext cx="366534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2971800" y="11259235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2971800" y="11716435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2971800" y="12173634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2971800" y="12573000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1485900" y="5867400"/>
              <a:ext cx="366534" cy="2412398"/>
              <a:chOff x="2971800" y="10802035"/>
              <a:chExt cx="366534" cy="2412398"/>
            </a:xfrm>
          </p:grpSpPr>
          <p:sp>
            <p:nvSpPr>
              <p:cNvPr id="197" name="TextBox 196"/>
              <p:cNvSpPr txBox="1"/>
              <p:nvPr/>
            </p:nvSpPr>
            <p:spPr>
              <a:xfrm>
                <a:off x="2971800" y="10802035"/>
                <a:ext cx="366534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2971800" y="11259235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2971800" y="11716435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2971800" y="12173635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2971800" y="12573000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7391400" y="5830670"/>
              <a:ext cx="366534" cy="2412398"/>
              <a:chOff x="2971800" y="10802035"/>
              <a:chExt cx="366534" cy="2412398"/>
            </a:xfrm>
          </p:grpSpPr>
          <p:sp>
            <p:nvSpPr>
              <p:cNvPr id="203" name="TextBox 202"/>
              <p:cNvSpPr txBox="1"/>
              <p:nvPr/>
            </p:nvSpPr>
            <p:spPr>
              <a:xfrm>
                <a:off x="2971800" y="10802035"/>
                <a:ext cx="366534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2971800" y="11259235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2971800" y="11716435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971800" y="12173635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2971800" y="12573000"/>
                <a:ext cx="366533" cy="64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2" name="Rectangle 211"/>
          <p:cNvSpPr/>
          <p:nvPr/>
        </p:nvSpPr>
        <p:spPr>
          <a:xfrm>
            <a:off x="66846" y="1850583"/>
            <a:ext cx="2417603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/>
              <a:t>Sea Surface Height: </a:t>
            </a:r>
          </a:p>
          <a:p>
            <a:r>
              <a:rPr lang="en-US" sz="1600" dirty="0" smtClean="0"/>
              <a:t>AVISO </a:t>
            </a:r>
            <a:r>
              <a:rPr lang="en-US" sz="1600" dirty="0" err="1" smtClean="0"/>
              <a:t>Multimission</a:t>
            </a:r>
            <a:r>
              <a:rPr lang="en-US" sz="1600" dirty="0" smtClean="0"/>
              <a:t> 1999-2008</a:t>
            </a:r>
          </a:p>
          <a:p>
            <a:endParaRPr lang="en-US" sz="1600" u="sng" dirty="0" smtClean="0"/>
          </a:p>
          <a:p>
            <a:r>
              <a:rPr lang="en-US" sz="1600" u="sng" dirty="0" smtClean="0"/>
              <a:t>Chlorophyll: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SeaWiFS</a:t>
            </a:r>
            <a:r>
              <a:rPr lang="en-US" sz="1600" dirty="0" smtClean="0"/>
              <a:t> 1999-2002, MODIS/Aqua + </a:t>
            </a:r>
            <a:r>
              <a:rPr lang="en-US" sz="1600" dirty="0" err="1" smtClean="0"/>
              <a:t>SeaWiFS</a:t>
            </a:r>
            <a:r>
              <a:rPr lang="en-US" sz="1600" dirty="0" smtClean="0"/>
              <a:t> Merged 2003-2007, MODIS/Aqua 2007-2008</a:t>
            </a:r>
          </a:p>
          <a:p>
            <a:endParaRPr lang="en-US" sz="1600" dirty="0" smtClean="0"/>
          </a:p>
          <a:p>
            <a:r>
              <a:rPr lang="en-US" sz="1600" u="sng" dirty="0" smtClean="0"/>
              <a:t>Wind speed: </a:t>
            </a:r>
          </a:p>
          <a:p>
            <a:r>
              <a:rPr lang="en-US" sz="1600" dirty="0" err="1" smtClean="0"/>
              <a:t>QuickSCAT</a:t>
            </a:r>
            <a:r>
              <a:rPr lang="en-US" sz="1600" dirty="0" smtClean="0"/>
              <a:t> 1999-2008</a:t>
            </a:r>
          </a:p>
          <a:p>
            <a:endParaRPr lang="en-US" sz="1600" dirty="0" smtClean="0"/>
          </a:p>
          <a:p>
            <a:r>
              <a:rPr lang="en-US" sz="1600" u="sng" dirty="0" smtClean="0"/>
              <a:t>OI Reynolds SST: </a:t>
            </a:r>
          </a:p>
          <a:p>
            <a:r>
              <a:rPr lang="en-US" sz="1600" dirty="0" smtClean="0"/>
              <a:t>AVHRR 1999-2002, AVHRR+AMSR 2002-2008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687388" y="0"/>
            <a:ext cx="7769225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Copperplate Light"/>
                <a:ea typeface="+mj-ea"/>
                <a:cs typeface="Copperplate Light"/>
              </a:rPr>
              <a:t>Steps to Create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atin typeface="Copperplate Light"/>
                <a:ea typeface="+mj-ea"/>
                <a:cs typeface="Copperplate Light"/>
              </a:rPr>
              <a:t>Predictive Satellite Algorithms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Light"/>
              <a:ea typeface="+mj-ea"/>
              <a:cs typeface="Copperplate Light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8763000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688130" y="914400"/>
            <a:ext cx="4756834" cy="5943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667103"/>
            <a:ext cx="5459530" cy="31908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960145"/>
            <a:ext cx="9144000" cy="362072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quere_southern_ocean.jpg"/>
          <p:cNvPicPr>
            <a:picLocks/>
          </p:cNvPicPr>
          <p:nvPr/>
        </p:nvPicPr>
        <p:blipFill>
          <a:blip r:embed="rId3">
            <a:lum bright="-34000" contrast="-8000"/>
            <a:alphaModFix amt="59000"/>
          </a:blip>
          <a:srcRect b="45168"/>
          <a:stretch>
            <a:fillRect/>
          </a:stretch>
        </p:blipFill>
        <p:spPr>
          <a:xfrm>
            <a:off x="0" y="0"/>
            <a:ext cx="9144000" cy="1509110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687388" y="32568"/>
            <a:ext cx="7769225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Copperplate Light"/>
                <a:ea typeface="+mj-ea"/>
                <a:cs typeface="Copperplate Light"/>
              </a:rPr>
              <a:t>Probablistic</a:t>
            </a:r>
            <a:r>
              <a:rPr lang="en-US" sz="3600" b="1" dirty="0" smtClean="0">
                <a:latin typeface="Copperplate Light"/>
                <a:ea typeface="+mj-ea"/>
                <a:cs typeface="Copperplate Light"/>
              </a:rPr>
              <a:t> Self-Organizing Maps</a:t>
            </a:r>
          </a:p>
        </p:txBody>
      </p:sp>
      <p:pic>
        <p:nvPicPr>
          <p:cNvPr id="7" name="Picture 7" descr="som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260" y="2264101"/>
            <a:ext cx="2729448" cy="2729448"/>
          </a:xfrm>
          <a:prstGeom prst="rect">
            <a:avLst/>
          </a:prstGeom>
          <a:noFill/>
        </p:spPr>
      </p:pic>
      <p:pic>
        <p:nvPicPr>
          <p:cNvPr id="9" name="Picture 8" descr="som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3713" y="2249814"/>
            <a:ext cx="2729447" cy="2729447"/>
          </a:xfrm>
          <a:prstGeom prst="rect">
            <a:avLst/>
          </a:prstGeom>
          <a:noFill/>
        </p:spPr>
      </p:pic>
      <p:pic>
        <p:nvPicPr>
          <p:cNvPr id="10" name="Picture 9" descr="som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6188" y="2249814"/>
            <a:ext cx="2729447" cy="2729447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rcRect l="85415" r="450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rcRect l="85415" r="4508"/>
              <a:stretch>
                <a:fillRect/>
              </a:stretch>
            </p:blipFill>
          </mc:Fallback>
        </mc:AlternateContent>
        <p:spPr>
          <a:xfrm>
            <a:off x="8635636" y="1960145"/>
            <a:ext cx="424766" cy="3620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565" y="1904445"/>
            <a:ext cx="90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January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5337" y="1915585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February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6755" y="1904445"/>
            <a:ext cx="78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March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9082" y="5337287"/>
            <a:ext cx="111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region number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2611" y="5580866"/>
            <a:ext cx="6545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some correspondence between SOM regions and the fronts </a:t>
            </a:r>
          </a:p>
          <a:p>
            <a:endParaRPr lang="en-US" dirty="0" smtClean="0"/>
          </a:p>
          <a:p>
            <a:r>
              <a:rPr lang="en-US" dirty="0" smtClean="0"/>
              <a:t>Spatial and temporal coherence of the fronts from month to month</a:t>
            </a:r>
          </a:p>
          <a:p>
            <a:endParaRPr lang="en-US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204241"/>
            <a:ext cx="1496850" cy="15987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896" y="6524156"/>
            <a:ext cx="1884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Longhurst</a:t>
            </a:r>
            <a:r>
              <a:rPr lang="en-US" sz="1600" dirty="0" smtClean="0">
                <a:solidFill>
                  <a:schemeClr val="bg1"/>
                </a:solidFill>
              </a:rPr>
              <a:t> 1998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10085</TotalTime>
  <Words>1685</Words>
  <Application>Microsoft Macintosh PowerPoint</Application>
  <PresentationFormat>On-screen Show (4:3)</PresentationFormat>
  <Paragraphs>196</Paragraphs>
  <Slides>18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REMOTE SENSING OF SOUTHERN OCEAN AIR-SEA CO2 FLUXES</vt:lpstr>
      <vt:lpstr>Global CO2 flux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>OSU/COAS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OF SOUTHERN OCEAN AIR-SEA CO2 FLUXES</dc:title>
  <dc:subject/>
  <dc:creator>Andrea Vander Woude</dc:creator>
  <cp:keywords/>
  <dc:description/>
  <cp:lastModifiedBy>Andrea Vander Woude</cp:lastModifiedBy>
  <cp:revision>153</cp:revision>
  <cp:lastPrinted>2010-05-27T17:22:29Z</cp:lastPrinted>
  <dcterms:created xsi:type="dcterms:W3CDTF">2010-08-09T04:49:45Z</dcterms:created>
  <dcterms:modified xsi:type="dcterms:W3CDTF">2010-08-09T16:15:35Z</dcterms:modified>
  <cp:category/>
</cp:coreProperties>
</file>