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42976800"/>
  <p:notesSz cx="7010400" cy="9296400"/>
  <p:custDataLst>
    <p:tags r:id="rId4"/>
  </p:custDataLst>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397535" algn="l" rtl="0" fontAlgn="base">
      <a:spcBef>
        <a:spcPct val="0"/>
      </a:spcBef>
      <a:spcAft>
        <a:spcPct val="0"/>
      </a:spcAft>
      <a:defRPr sz="4800" kern="1200">
        <a:solidFill>
          <a:schemeClr val="tx1"/>
        </a:solidFill>
        <a:latin typeface="Arial" charset="0"/>
        <a:ea typeface="+mn-ea"/>
        <a:cs typeface="+mn-cs"/>
      </a:defRPr>
    </a:lvl2pPr>
    <a:lvl3pPr marL="795071" algn="l" rtl="0" fontAlgn="base">
      <a:spcBef>
        <a:spcPct val="0"/>
      </a:spcBef>
      <a:spcAft>
        <a:spcPct val="0"/>
      </a:spcAft>
      <a:defRPr sz="4800" kern="1200">
        <a:solidFill>
          <a:schemeClr val="tx1"/>
        </a:solidFill>
        <a:latin typeface="Arial" charset="0"/>
        <a:ea typeface="+mn-ea"/>
        <a:cs typeface="+mn-cs"/>
      </a:defRPr>
    </a:lvl3pPr>
    <a:lvl4pPr marL="1192606" algn="l" rtl="0" fontAlgn="base">
      <a:spcBef>
        <a:spcPct val="0"/>
      </a:spcBef>
      <a:spcAft>
        <a:spcPct val="0"/>
      </a:spcAft>
      <a:defRPr sz="4800" kern="1200">
        <a:solidFill>
          <a:schemeClr val="tx1"/>
        </a:solidFill>
        <a:latin typeface="Arial" charset="0"/>
        <a:ea typeface="+mn-ea"/>
        <a:cs typeface="+mn-cs"/>
      </a:defRPr>
    </a:lvl4pPr>
    <a:lvl5pPr marL="1590142" algn="l" rtl="0" fontAlgn="base">
      <a:spcBef>
        <a:spcPct val="0"/>
      </a:spcBef>
      <a:spcAft>
        <a:spcPct val="0"/>
      </a:spcAft>
      <a:defRPr sz="4800" kern="1200">
        <a:solidFill>
          <a:schemeClr val="tx1"/>
        </a:solidFill>
        <a:latin typeface="Arial" charset="0"/>
        <a:ea typeface="+mn-ea"/>
        <a:cs typeface="+mn-cs"/>
      </a:defRPr>
    </a:lvl5pPr>
    <a:lvl6pPr marL="1987677" algn="l" defTabSz="795071" rtl="0" eaLnBrk="1" latinLnBrk="0" hangingPunct="1">
      <a:defRPr sz="4800" kern="1200">
        <a:solidFill>
          <a:schemeClr val="tx1"/>
        </a:solidFill>
        <a:latin typeface="Arial" charset="0"/>
        <a:ea typeface="+mn-ea"/>
        <a:cs typeface="+mn-cs"/>
      </a:defRPr>
    </a:lvl6pPr>
    <a:lvl7pPr marL="2385212" algn="l" defTabSz="795071" rtl="0" eaLnBrk="1" latinLnBrk="0" hangingPunct="1">
      <a:defRPr sz="4800" kern="1200">
        <a:solidFill>
          <a:schemeClr val="tx1"/>
        </a:solidFill>
        <a:latin typeface="Arial" charset="0"/>
        <a:ea typeface="+mn-ea"/>
        <a:cs typeface="+mn-cs"/>
      </a:defRPr>
    </a:lvl7pPr>
    <a:lvl8pPr marL="2782748" algn="l" defTabSz="795071" rtl="0" eaLnBrk="1" latinLnBrk="0" hangingPunct="1">
      <a:defRPr sz="4800" kern="1200">
        <a:solidFill>
          <a:schemeClr val="tx1"/>
        </a:solidFill>
        <a:latin typeface="Arial" charset="0"/>
        <a:ea typeface="+mn-ea"/>
        <a:cs typeface="+mn-cs"/>
      </a:defRPr>
    </a:lvl8pPr>
    <a:lvl9pPr marL="3180283" algn="l" defTabSz="795071"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962" autoAdjust="0"/>
  </p:normalViewPr>
  <p:slideViewPr>
    <p:cSldViewPr>
      <p:cViewPr>
        <p:scale>
          <a:sx n="50" d="100"/>
          <a:sy n="50" d="100"/>
        </p:scale>
        <p:origin x="1192" y="4916"/>
      </p:cViewPr>
      <p:guideLst>
        <p:guide orient="horz" pos="13536"/>
        <p:guide pos="9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89CD87-5527-49AB-B145-0190D84EB4DB}" type="datetimeFigureOut">
              <a:rPr lang="en-US" smtClean="0"/>
              <a:t>3/3/2015</a:t>
            </a:fld>
            <a:endParaRPr lang="en-US"/>
          </a:p>
        </p:txBody>
      </p:sp>
      <p:sp>
        <p:nvSpPr>
          <p:cNvPr id="4" name="Slide Image Placeholder 3"/>
          <p:cNvSpPr>
            <a:spLocks noGrp="1" noRot="1" noChangeAspect="1"/>
          </p:cNvSpPr>
          <p:nvPr>
            <p:ph type="sldImg" idx="2"/>
          </p:nvPr>
        </p:nvSpPr>
        <p:spPr>
          <a:xfrm>
            <a:off x="2282825" y="696913"/>
            <a:ext cx="24447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A953D7-9B53-496F-8F1B-D02D46863BAD}" type="slidenum">
              <a:rPr lang="en-US" smtClean="0"/>
              <a:t>‹#›</a:t>
            </a:fld>
            <a:endParaRPr lang="en-US"/>
          </a:p>
        </p:txBody>
      </p:sp>
    </p:spTree>
    <p:extLst>
      <p:ext uri="{BB962C8B-B14F-4D97-AF65-F5344CB8AC3E}">
        <p14:creationId xmlns:p14="http://schemas.microsoft.com/office/powerpoint/2010/main" val="3987721631"/>
      </p:ext>
    </p:extLst>
  </p:cSld>
  <p:clrMap bg1="lt1" tx1="dk1" bg2="lt2" tx2="dk2" accent1="accent1" accent2="accent2" accent3="accent3" accent4="accent4" accent5="accent5" accent6="accent6" hlink="hlink" folHlink="folHlink"/>
  <p:notesStyle>
    <a:lvl1pPr marL="0" algn="l" defTabSz="795071" rtl="0" eaLnBrk="1" latinLnBrk="0" hangingPunct="1">
      <a:defRPr sz="1000" kern="1200">
        <a:solidFill>
          <a:schemeClr val="tx1"/>
        </a:solidFill>
        <a:latin typeface="+mn-lt"/>
        <a:ea typeface="+mn-ea"/>
        <a:cs typeface="+mn-cs"/>
      </a:defRPr>
    </a:lvl1pPr>
    <a:lvl2pPr marL="397535" algn="l" defTabSz="795071" rtl="0" eaLnBrk="1" latinLnBrk="0" hangingPunct="1">
      <a:defRPr sz="1000" kern="1200">
        <a:solidFill>
          <a:schemeClr val="tx1"/>
        </a:solidFill>
        <a:latin typeface="+mn-lt"/>
        <a:ea typeface="+mn-ea"/>
        <a:cs typeface="+mn-cs"/>
      </a:defRPr>
    </a:lvl2pPr>
    <a:lvl3pPr marL="795071" algn="l" defTabSz="795071" rtl="0" eaLnBrk="1" latinLnBrk="0" hangingPunct="1">
      <a:defRPr sz="1000" kern="1200">
        <a:solidFill>
          <a:schemeClr val="tx1"/>
        </a:solidFill>
        <a:latin typeface="+mn-lt"/>
        <a:ea typeface="+mn-ea"/>
        <a:cs typeface="+mn-cs"/>
      </a:defRPr>
    </a:lvl3pPr>
    <a:lvl4pPr marL="1192606" algn="l" defTabSz="795071" rtl="0" eaLnBrk="1" latinLnBrk="0" hangingPunct="1">
      <a:defRPr sz="1000" kern="1200">
        <a:solidFill>
          <a:schemeClr val="tx1"/>
        </a:solidFill>
        <a:latin typeface="+mn-lt"/>
        <a:ea typeface="+mn-ea"/>
        <a:cs typeface="+mn-cs"/>
      </a:defRPr>
    </a:lvl4pPr>
    <a:lvl5pPr marL="1590142" algn="l" defTabSz="795071" rtl="0" eaLnBrk="1" latinLnBrk="0" hangingPunct="1">
      <a:defRPr sz="1000" kern="1200">
        <a:solidFill>
          <a:schemeClr val="tx1"/>
        </a:solidFill>
        <a:latin typeface="+mn-lt"/>
        <a:ea typeface="+mn-ea"/>
        <a:cs typeface="+mn-cs"/>
      </a:defRPr>
    </a:lvl5pPr>
    <a:lvl6pPr marL="1987677" algn="l" defTabSz="795071" rtl="0" eaLnBrk="1" latinLnBrk="0" hangingPunct="1">
      <a:defRPr sz="1000" kern="1200">
        <a:solidFill>
          <a:schemeClr val="tx1"/>
        </a:solidFill>
        <a:latin typeface="+mn-lt"/>
        <a:ea typeface="+mn-ea"/>
        <a:cs typeface="+mn-cs"/>
      </a:defRPr>
    </a:lvl6pPr>
    <a:lvl7pPr marL="2385212" algn="l" defTabSz="795071" rtl="0" eaLnBrk="1" latinLnBrk="0" hangingPunct="1">
      <a:defRPr sz="1000" kern="1200">
        <a:solidFill>
          <a:schemeClr val="tx1"/>
        </a:solidFill>
        <a:latin typeface="+mn-lt"/>
        <a:ea typeface="+mn-ea"/>
        <a:cs typeface="+mn-cs"/>
      </a:defRPr>
    </a:lvl7pPr>
    <a:lvl8pPr marL="2782748" algn="l" defTabSz="795071" rtl="0" eaLnBrk="1" latinLnBrk="0" hangingPunct="1">
      <a:defRPr sz="1000" kern="1200">
        <a:solidFill>
          <a:schemeClr val="tx1"/>
        </a:solidFill>
        <a:latin typeface="+mn-lt"/>
        <a:ea typeface="+mn-ea"/>
        <a:cs typeface="+mn-cs"/>
      </a:defRPr>
    </a:lvl8pPr>
    <a:lvl9pPr marL="3180283" algn="l" defTabSz="7950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696913"/>
            <a:ext cx="24447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953D7-9B53-496F-8F1B-D02D46863BAD}" type="slidenum">
              <a:rPr lang="en-US" smtClean="0"/>
              <a:t>1</a:t>
            </a:fld>
            <a:endParaRPr lang="en-US"/>
          </a:p>
        </p:txBody>
      </p:sp>
    </p:spTree>
    <p:extLst>
      <p:ext uri="{BB962C8B-B14F-4D97-AF65-F5344CB8AC3E}">
        <p14:creationId xmlns:p14="http://schemas.microsoft.com/office/powerpoint/2010/main" val="206884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850" y="13350308"/>
            <a:ext cx="25649502" cy="9211979"/>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5698" y="24352987"/>
            <a:ext cx="21123804" cy="10984026"/>
          </a:xfrm>
        </p:spPr>
        <p:txBody>
          <a:bodyPr/>
          <a:lstStyle>
            <a:lvl1pPr marL="0" indent="0" algn="ctr">
              <a:buNone/>
              <a:defRPr/>
            </a:lvl1pPr>
            <a:lvl2pPr marL="397535" indent="0" algn="ctr">
              <a:buNone/>
              <a:defRPr/>
            </a:lvl2pPr>
            <a:lvl3pPr marL="795071" indent="0" algn="ctr">
              <a:buNone/>
              <a:defRPr/>
            </a:lvl3pPr>
            <a:lvl4pPr marL="1192606" indent="0" algn="ctr">
              <a:buNone/>
              <a:defRPr/>
            </a:lvl4pPr>
            <a:lvl5pPr marL="1590142" indent="0" algn="ctr">
              <a:buNone/>
              <a:defRPr/>
            </a:lvl5pPr>
            <a:lvl6pPr marL="1987677" indent="0" algn="ctr">
              <a:buNone/>
              <a:defRPr/>
            </a:lvl6pPr>
            <a:lvl7pPr marL="2385212" indent="0" algn="ctr">
              <a:buNone/>
              <a:defRPr/>
            </a:lvl7pPr>
            <a:lvl8pPr marL="2782748" indent="0" algn="ctr">
              <a:buNone/>
              <a:defRPr/>
            </a:lvl8pPr>
            <a:lvl9pPr marL="318028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650365-D01A-4E97-8402-8142A8B7668A}" type="slidenum">
              <a:rPr lang="en-US"/>
              <a:pPr/>
              <a:t>‹#›</a:t>
            </a:fld>
            <a:endParaRPr lang="en-US"/>
          </a:p>
        </p:txBody>
      </p:sp>
    </p:spTree>
    <p:extLst>
      <p:ext uri="{BB962C8B-B14F-4D97-AF65-F5344CB8AC3E}">
        <p14:creationId xmlns:p14="http://schemas.microsoft.com/office/powerpoint/2010/main" val="347960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639274-4C4A-429A-AF0D-F23FA73A9762}" type="slidenum">
              <a:rPr lang="en-US"/>
              <a:pPr/>
              <a:t>‹#›</a:t>
            </a:fld>
            <a:endParaRPr lang="en-US"/>
          </a:p>
        </p:txBody>
      </p:sp>
    </p:spTree>
    <p:extLst>
      <p:ext uri="{BB962C8B-B14F-4D97-AF65-F5344CB8AC3E}">
        <p14:creationId xmlns:p14="http://schemas.microsoft.com/office/powerpoint/2010/main" val="228902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602" y="1720085"/>
            <a:ext cx="6788547" cy="366707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9052" y="1720085"/>
            <a:ext cx="20228851" cy="366707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0F714D-6457-440C-97CB-B6E0A1E02708}" type="slidenum">
              <a:rPr lang="en-US"/>
              <a:pPr/>
              <a:t>‹#›</a:t>
            </a:fld>
            <a:endParaRPr lang="en-US"/>
          </a:p>
        </p:txBody>
      </p:sp>
    </p:spTree>
    <p:extLst>
      <p:ext uri="{BB962C8B-B14F-4D97-AF65-F5344CB8AC3E}">
        <p14:creationId xmlns:p14="http://schemas.microsoft.com/office/powerpoint/2010/main" val="406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76933A-2FCB-4EB2-B899-AECE25D4A498}" type="slidenum">
              <a:rPr lang="en-US"/>
              <a:pPr/>
              <a:t>‹#›</a:t>
            </a:fld>
            <a:endParaRPr lang="en-US"/>
          </a:p>
        </p:txBody>
      </p:sp>
    </p:spTree>
    <p:extLst>
      <p:ext uri="{BB962C8B-B14F-4D97-AF65-F5344CB8AC3E}">
        <p14:creationId xmlns:p14="http://schemas.microsoft.com/office/powerpoint/2010/main" val="39136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7615952"/>
            <a:ext cx="25649502" cy="8536469"/>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2" y="18214777"/>
            <a:ext cx="25649502" cy="9401175"/>
          </a:xfrm>
        </p:spPr>
        <p:txBody>
          <a:bodyPr anchor="b"/>
          <a:lstStyle>
            <a:lvl1pPr marL="0" indent="0">
              <a:buNone/>
              <a:defRPr sz="1700"/>
            </a:lvl1pPr>
            <a:lvl2pPr marL="397535" indent="0">
              <a:buNone/>
              <a:defRPr sz="1600"/>
            </a:lvl2pPr>
            <a:lvl3pPr marL="795071" indent="0">
              <a:buNone/>
              <a:defRPr sz="1400"/>
            </a:lvl3pPr>
            <a:lvl4pPr marL="1192606" indent="0">
              <a:buNone/>
              <a:defRPr sz="1200"/>
            </a:lvl4pPr>
            <a:lvl5pPr marL="1590142" indent="0">
              <a:buNone/>
              <a:defRPr sz="1200"/>
            </a:lvl5pPr>
            <a:lvl6pPr marL="1987677" indent="0">
              <a:buNone/>
              <a:defRPr sz="1200"/>
            </a:lvl6pPr>
            <a:lvl7pPr marL="2385212" indent="0">
              <a:buNone/>
              <a:defRPr sz="1200"/>
            </a:lvl7pPr>
            <a:lvl8pPr marL="2782748" indent="0">
              <a:buNone/>
              <a:defRPr sz="1200"/>
            </a:lvl8pPr>
            <a:lvl9pPr marL="3180283"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85DB8B-8597-4A30-8B81-B79076A3E02A}" type="slidenum">
              <a:rPr lang="en-US"/>
              <a:pPr/>
              <a:t>‹#›</a:t>
            </a:fld>
            <a:endParaRPr lang="en-US"/>
          </a:p>
        </p:txBody>
      </p:sp>
    </p:spTree>
    <p:extLst>
      <p:ext uri="{BB962C8B-B14F-4D97-AF65-F5344CB8AC3E}">
        <p14:creationId xmlns:p14="http://schemas.microsoft.com/office/powerpoint/2010/main" val="425981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90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574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0238C7-5A66-43C1-828D-8AC8AD864A6F}" type="slidenum">
              <a:rPr lang="en-US"/>
              <a:pPr/>
              <a:t>‹#›</a:t>
            </a:fld>
            <a:endParaRPr lang="en-US"/>
          </a:p>
        </p:txBody>
      </p:sp>
    </p:spTree>
    <p:extLst>
      <p:ext uri="{BB962C8B-B14F-4D97-AF65-F5344CB8AC3E}">
        <p14:creationId xmlns:p14="http://schemas.microsoft.com/office/powerpoint/2010/main" val="397307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21417"/>
            <a:ext cx="27157098"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9052" y="9619683"/>
            <a:ext cx="13332619"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509052" y="13628773"/>
            <a:ext cx="13332619"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9165" y="9619683"/>
            <a:ext cx="13336985"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15329165" y="13628773"/>
            <a:ext cx="13336985"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8E2735-1D7D-41FE-9C5F-14649B8B4539}" type="slidenum">
              <a:rPr lang="en-US"/>
              <a:pPr/>
              <a:t>‹#›</a:t>
            </a:fld>
            <a:endParaRPr lang="en-US"/>
          </a:p>
        </p:txBody>
      </p:sp>
    </p:spTree>
    <p:extLst>
      <p:ext uri="{BB962C8B-B14F-4D97-AF65-F5344CB8AC3E}">
        <p14:creationId xmlns:p14="http://schemas.microsoft.com/office/powerpoint/2010/main" val="36565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3CE4AC6-A6A0-49FE-B2CC-485919BDB31B}" type="slidenum">
              <a:rPr lang="en-US"/>
              <a:pPr/>
              <a:t>‹#›</a:t>
            </a:fld>
            <a:endParaRPr lang="en-US"/>
          </a:p>
        </p:txBody>
      </p:sp>
    </p:spTree>
    <p:extLst>
      <p:ext uri="{BB962C8B-B14F-4D97-AF65-F5344CB8AC3E}">
        <p14:creationId xmlns:p14="http://schemas.microsoft.com/office/powerpoint/2010/main" val="295308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DE2170-E41E-48A4-971D-91D97ED46794}" type="slidenum">
              <a:rPr lang="en-US"/>
              <a:pPr/>
              <a:t>‹#›</a:t>
            </a:fld>
            <a:endParaRPr lang="en-US"/>
          </a:p>
        </p:txBody>
      </p:sp>
    </p:spTree>
    <p:extLst>
      <p:ext uri="{BB962C8B-B14F-4D97-AF65-F5344CB8AC3E}">
        <p14:creationId xmlns:p14="http://schemas.microsoft.com/office/powerpoint/2010/main" val="306405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10758"/>
            <a:ext cx="9927431" cy="7282713"/>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1797374" y="1710758"/>
            <a:ext cx="16868775" cy="36680038"/>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9052" y="8993471"/>
            <a:ext cx="9927431" cy="2939732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254DE-A75C-4EB9-AD62-F08127FEA5F4}" type="slidenum">
              <a:rPr lang="en-US"/>
              <a:pPr/>
              <a:t>‹#›</a:t>
            </a:fld>
            <a:endParaRPr lang="en-US"/>
          </a:p>
        </p:txBody>
      </p:sp>
    </p:spTree>
    <p:extLst>
      <p:ext uri="{BB962C8B-B14F-4D97-AF65-F5344CB8AC3E}">
        <p14:creationId xmlns:p14="http://schemas.microsoft.com/office/powerpoint/2010/main" val="25285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3967" y="30083494"/>
            <a:ext cx="18105702" cy="3552088"/>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5913967" y="3839879"/>
            <a:ext cx="18105702" cy="25786613"/>
          </a:xfrm>
        </p:spPr>
        <p:txBody>
          <a:bodyPr/>
          <a:lstStyle>
            <a:lvl1pPr marL="0" indent="0">
              <a:buNone/>
              <a:defRPr sz="2800"/>
            </a:lvl1pPr>
            <a:lvl2pPr marL="397535" indent="0">
              <a:buNone/>
              <a:defRPr sz="2400"/>
            </a:lvl2pPr>
            <a:lvl3pPr marL="795071" indent="0">
              <a:buNone/>
              <a:defRPr sz="2100"/>
            </a:lvl3pPr>
            <a:lvl4pPr marL="1192606" indent="0">
              <a:buNone/>
              <a:defRPr sz="1700"/>
            </a:lvl4pPr>
            <a:lvl5pPr marL="1590142" indent="0">
              <a:buNone/>
              <a:defRPr sz="1700"/>
            </a:lvl5pPr>
            <a:lvl6pPr marL="1987677" indent="0">
              <a:buNone/>
              <a:defRPr sz="1700"/>
            </a:lvl6pPr>
            <a:lvl7pPr marL="2385212" indent="0">
              <a:buNone/>
              <a:defRPr sz="1700"/>
            </a:lvl7pPr>
            <a:lvl8pPr marL="2782748" indent="0">
              <a:buNone/>
              <a:defRPr sz="1700"/>
            </a:lvl8pPr>
            <a:lvl9pPr marL="3180283" indent="0">
              <a:buNone/>
              <a:defRPr sz="1700"/>
            </a:lvl9pPr>
          </a:lstStyle>
          <a:p>
            <a:endParaRPr lang="en-US"/>
          </a:p>
        </p:txBody>
      </p:sp>
      <p:sp>
        <p:nvSpPr>
          <p:cNvPr id="4" name="Text Placeholder 3"/>
          <p:cNvSpPr>
            <a:spLocks noGrp="1"/>
          </p:cNvSpPr>
          <p:nvPr>
            <p:ph type="body" sz="half" idx="2"/>
          </p:nvPr>
        </p:nvSpPr>
        <p:spPr>
          <a:xfrm>
            <a:off x="5913967" y="33635582"/>
            <a:ext cx="18105702" cy="504300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F2C28C-04E4-4BFA-8D40-BD6D297CBBA6}" type="slidenum">
              <a:rPr lang="en-US"/>
              <a:pPr/>
              <a:t>‹#›</a:t>
            </a:fld>
            <a:endParaRPr lang="en-US"/>
          </a:p>
        </p:txBody>
      </p:sp>
    </p:spTree>
    <p:extLst>
      <p:ext uri="{BB962C8B-B14F-4D97-AF65-F5344CB8AC3E}">
        <p14:creationId xmlns:p14="http://schemas.microsoft.com/office/powerpoint/2010/main" val="371672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052" y="1720085"/>
            <a:ext cx="27157098" cy="716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9052" y="10027387"/>
            <a:ext cx="27157098" cy="28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90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defTabSz="2426622">
              <a:defRPr sz="3700"/>
            </a:lvl1pPr>
          </a:lstStyle>
          <a:p>
            <a:endParaRPr lang="en-US"/>
          </a:p>
        </p:txBody>
      </p:sp>
      <p:sp>
        <p:nvSpPr>
          <p:cNvPr id="1029" name="Rectangle 5"/>
          <p:cNvSpPr>
            <a:spLocks noGrp="1" noChangeArrowheads="1"/>
          </p:cNvSpPr>
          <p:nvPr>
            <p:ph type="ftr" sz="quarter" idx="3"/>
          </p:nvPr>
        </p:nvSpPr>
        <p:spPr bwMode="auto">
          <a:xfrm>
            <a:off x="10310152" y="39136921"/>
            <a:ext cx="95548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ctr" defTabSz="2426622">
              <a:defRPr sz="3700"/>
            </a:lvl1pPr>
          </a:lstStyle>
          <a:p>
            <a:endParaRPr lang="en-US"/>
          </a:p>
        </p:txBody>
      </p:sp>
      <p:sp>
        <p:nvSpPr>
          <p:cNvPr id="1030" name="Rectangle 6"/>
          <p:cNvSpPr>
            <a:spLocks noGrp="1" noChangeArrowheads="1"/>
          </p:cNvSpPr>
          <p:nvPr>
            <p:ph type="sldNum" sz="quarter" idx="4"/>
          </p:nvPr>
        </p:nvSpPr>
        <p:spPr bwMode="auto">
          <a:xfrm>
            <a:off x="216258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r" defTabSz="2426622">
              <a:defRPr sz="3700"/>
            </a:lvl1pPr>
          </a:lstStyle>
          <a:p>
            <a:fld id="{A20A5AB5-3DD3-4B07-A704-D847C7B4D3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26622" rtl="0" fontAlgn="base">
        <a:spcBef>
          <a:spcPct val="0"/>
        </a:spcBef>
        <a:spcAft>
          <a:spcPct val="0"/>
        </a:spcAft>
        <a:defRPr sz="11700">
          <a:solidFill>
            <a:schemeClr val="tx2"/>
          </a:solidFill>
          <a:latin typeface="+mj-lt"/>
          <a:ea typeface="+mj-ea"/>
          <a:cs typeface="+mj-cs"/>
        </a:defRPr>
      </a:lvl1pPr>
      <a:lvl2pPr algn="ctr" defTabSz="2426622" rtl="0" fontAlgn="base">
        <a:spcBef>
          <a:spcPct val="0"/>
        </a:spcBef>
        <a:spcAft>
          <a:spcPct val="0"/>
        </a:spcAft>
        <a:defRPr sz="11700">
          <a:solidFill>
            <a:schemeClr val="tx2"/>
          </a:solidFill>
          <a:latin typeface="Arial" charset="0"/>
        </a:defRPr>
      </a:lvl2pPr>
      <a:lvl3pPr algn="ctr" defTabSz="2426622" rtl="0" fontAlgn="base">
        <a:spcBef>
          <a:spcPct val="0"/>
        </a:spcBef>
        <a:spcAft>
          <a:spcPct val="0"/>
        </a:spcAft>
        <a:defRPr sz="11700">
          <a:solidFill>
            <a:schemeClr val="tx2"/>
          </a:solidFill>
          <a:latin typeface="Arial" charset="0"/>
        </a:defRPr>
      </a:lvl3pPr>
      <a:lvl4pPr algn="ctr" defTabSz="2426622" rtl="0" fontAlgn="base">
        <a:spcBef>
          <a:spcPct val="0"/>
        </a:spcBef>
        <a:spcAft>
          <a:spcPct val="0"/>
        </a:spcAft>
        <a:defRPr sz="11700">
          <a:solidFill>
            <a:schemeClr val="tx2"/>
          </a:solidFill>
          <a:latin typeface="Arial" charset="0"/>
        </a:defRPr>
      </a:lvl4pPr>
      <a:lvl5pPr algn="ctr" defTabSz="2426622" rtl="0" fontAlgn="base">
        <a:spcBef>
          <a:spcPct val="0"/>
        </a:spcBef>
        <a:spcAft>
          <a:spcPct val="0"/>
        </a:spcAft>
        <a:defRPr sz="11700">
          <a:solidFill>
            <a:schemeClr val="tx2"/>
          </a:solidFill>
          <a:latin typeface="Arial" charset="0"/>
        </a:defRPr>
      </a:lvl5pPr>
      <a:lvl6pPr marL="397535" algn="ctr" defTabSz="2426622" rtl="0" fontAlgn="base">
        <a:spcBef>
          <a:spcPct val="0"/>
        </a:spcBef>
        <a:spcAft>
          <a:spcPct val="0"/>
        </a:spcAft>
        <a:defRPr sz="11700">
          <a:solidFill>
            <a:schemeClr val="tx2"/>
          </a:solidFill>
          <a:latin typeface="Arial" charset="0"/>
        </a:defRPr>
      </a:lvl6pPr>
      <a:lvl7pPr marL="795071" algn="ctr" defTabSz="2426622" rtl="0" fontAlgn="base">
        <a:spcBef>
          <a:spcPct val="0"/>
        </a:spcBef>
        <a:spcAft>
          <a:spcPct val="0"/>
        </a:spcAft>
        <a:defRPr sz="11700">
          <a:solidFill>
            <a:schemeClr val="tx2"/>
          </a:solidFill>
          <a:latin typeface="Arial" charset="0"/>
        </a:defRPr>
      </a:lvl7pPr>
      <a:lvl8pPr marL="1192606" algn="ctr" defTabSz="2426622" rtl="0" fontAlgn="base">
        <a:spcBef>
          <a:spcPct val="0"/>
        </a:spcBef>
        <a:spcAft>
          <a:spcPct val="0"/>
        </a:spcAft>
        <a:defRPr sz="11700">
          <a:solidFill>
            <a:schemeClr val="tx2"/>
          </a:solidFill>
          <a:latin typeface="Arial" charset="0"/>
        </a:defRPr>
      </a:lvl8pPr>
      <a:lvl9pPr marL="1590142" algn="ctr" defTabSz="2426622" rtl="0" fontAlgn="base">
        <a:spcBef>
          <a:spcPct val="0"/>
        </a:spcBef>
        <a:spcAft>
          <a:spcPct val="0"/>
        </a:spcAft>
        <a:defRPr sz="11700">
          <a:solidFill>
            <a:schemeClr val="tx2"/>
          </a:solidFill>
          <a:latin typeface="Arial" charset="0"/>
        </a:defRPr>
      </a:lvl9pPr>
    </p:titleStyle>
    <p:bodyStyle>
      <a:lvl1pPr marL="909639" indent="-909639" algn="l" defTabSz="2426622" rtl="0" fontAlgn="base">
        <a:spcBef>
          <a:spcPct val="20000"/>
        </a:spcBef>
        <a:spcAft>
          <a:spcPct val="0"/>
        </a:spcAft>
        <a:buChar char="•"/>
        <a:defRPr sz="8500">
          <a:solidFill>
            <a:schemeClr val="tx1"/>
          </a:solidFill>
          <a:latin typeface="+mn-lt"/>
          <a:ea typeface="+mn-ea"/>
          <a:cs typeface="+mn-cs"/>
        </a:defRPr>
      </a:lvl1pPr>
      <a:lvl2pPr marL="1971113" indent="-757802" algn="l" defTabSz="2426622" rtl="0" fontAlgn="base">
        <a:spcBef>
          <a:spcPct val="20000"/>
        </a:spcBef>
        <a:spcAft>
          <a:spcPct val="0"/>
        </a:spcAft>
        <a:buChar char="–"/>
        <a:defRPr sz="7400">
          <a:solidFill>
            <a:schemeClr val="tx1"/>
          </a:solidFill>
          <a:latin typeface="+mn-lt"/>
        </a:defRPr>
      </a:lvl2pPr>
      <a:lvl3pPr marL="3032588" indent="-605966" algn="l" defTabSz="2426622" rtl="0" fontAlgn="base">
        <a:spcBef>
          <a:spcPct val="20000"/>
        </a:spcBef>
        <a:spcAft>
          <a:spcPct val="0"/>
        </a:spcAft>
        <a:buChar char="•"/>
        <a:defRPr sz="6300">
          <a:solidFill>
            <a:schemeClr val="tx1"/>
          </a:solidFill>
          <a:latin typeface="+mn-lt"/>
        </a:defRPr>
      </a:lvl3pPr>
      <a:lvl4pPr marL="4245899" indent="-607346" algn="l" defTabSz="2426622" rtl="0" fontAlgn="base">
        <a:spcBef>
          <a:spcPct val="20000"/>
        </a:spcBef>
        <a:spcAft>
          <a:spcPct val="0"/>
        </a:spcAft>
        <a:buChar char="–"/>
        <a:defRPr sz="5300">
          <a:solidFill>
            <a:schemeClr val="tx1"/>
          </a:solidFill>
          <a:latin typeface="+mn-lt"/>
        </a:defRPr>
      </a:lvl4pPr>
      <a:lvl5pPr marL="5457830" indent="-605966" algn="l" defTabSz="2426622" rtl="0" fontAlgn="base">
        <a:spcBef>
          <a:spcPct val="20000"/>
        </a:spcBef>
        <a:spcAft>
          <a:spcPct val="0"/>
        </a:spcAft>
        <a:buChar char="»"/>
        <a:defRPr sz="5300">
          <a:solidFill>
            <a:schemeClr val="tx1"/>
          </a:solidFill>
          <a:latin typeface="+mn-lt"/>
        </a:defRPr>
      </a:lvl5pPr>
      <a:lvl6pPr marL="5855365" indent="-605966" algn="l" defTabSz="2426622" rtl="0" fontAlgn="base">
        <a:spcBef>
          <a:spcPct val="20000"/>
        </a:spcBef>
        <a:spcAft>
          <a:spcPct val="0"/>
        </a:spcAft>
        <a:buChar char="»"/>
        <a:defRPr sz="5300">
          <a:solidFill>
            <a:schemeClr val="tx1"/>
          </a:solidFill>
          <a:latin typeface="+mn-lt"/>
        </a:defRPr>
      </a:lvl6pPr>
      <a:lvl7pPr marL="6252901" indent="-605966" algn="l" defTabSz="2426622" rtl="0" fontAlgn="base">
        <a:spcBef>
          <a:spcPct val="20000"/>
        </a:spcBef>
        <a:spcAft>
          <a:spcPct val="0"/>
        </a:spcAft>
        <a:buChar char="»"/>
        <a:defRPr sz="5300">
          <a:solidFill>
            <a:schemeClr val="tx1"/>
          </a:solidFill>
          <a:latin typeface="+mn-lt"/>
        </a:defRPr>
      </a:lvl7pPr>
      <a:lvl8pPr marL="6650436" indent="-605966" algn="l" defTabSz="2426622" rtl="0" fontAlgn="base">
        <a:spcBef>
          <a:spcPct val="20000"/>
        </a:spcBef>
        <a:spcAft>
          <a:spcPct val="0"/>
        </a:spcAft>
        <a:buChar char="»"/>
        <a:defRPr sz="5300">
          <a:solidFill>
            <a:schemeClr val="tx1"/>
          </a:solidFill>
          <a:latin typeface="+mn-lt"/>
        </a:defRPr>
      </a:lvl8pPr>
      <a:lvl9pPr marL="7047971" indent="-605966" algn="l" defTabSz="2426622" rtl="0" fontAlgn="base">
        <a:spcBef>
          <a:spcPct val="20000"/>
        </a:spcBef>
        <a:spcAft>
          <a:spcPct val="0"/>
        </a:spcAft>
        <a:buChar char="»"/>
        <a:defRPr sz="5300">
          <a:solidFill>
            <a:schemeClr val="tx1"/>
          </a:solidFill>
          <a:latin typeface="+mn-lt"/>
        </a:defRPr>
      </a:lvl9pPr>
    </p:bodyStyle>
    <p:otherStyle>
      <a:defPPr>
        <a:defRPr lang="en-US"/>
      </a:defPPr>
      <a:lvl1pPr marL="0" algn="l" defTabSz="795071" rtl="0" eaLnBrk="1" latinLnBrk="0" hangingPunct="1">
        <a:defRPr sz="1600" kern="1200">
          <a:solidFill>
            <a:schemeClr val="tx1"/>
          </a:solidFill>
          <a:latin typeface="+mn-lt"/>
          <a:ea typeface="+mn-ea"/>
          <a:cs typeface="+mn-cs"/>
        </a:defRPr>
      </a:lvl1pPr>
      <a:lvl2pPr marL="397535" algn="l" defTabSz="795071" rtl="0" eaLnBrk="1" latinLnBrk="0" hangingPunct="1">
        <a:defRPr sz="1600" kern="1200">
          <a:solidFill>
            <a:schemeClr val="tx1"/>
          </a:solidFill>
          <a:latin typeface="+mn-lt"/>
          <a:ea typeface="+mn-ea"/>
          <a:cs typeface="+mn-cs"/>
        </a:defRPr>
      </a:lvl2pPr>
      <a:lvl3pPr marL="795071" algn="l" defTabSz="795071" rtl="0" eaLnBrk="1" latinLnBrk="0" hangingPunct="1">
        <a:defRPr sz="1600" kern="1200">
          <a:solidFill>
            <a:schemeClr val="tx1"/>
          </a:solidFill>
          <a:latin typeface="+mn-lt"/>
          <a:ea typeface="+mn-ea"/>
          <a:cs typeface="+mn-cs"/>
        </a:defRPr>
      </a:lvl3pPr>
      <a:lvl4pPr marL="1192606" algn="l" defTabSz="795071" rtl="0" eaLnBrk="1" latinLnBrk="0" hangingPunct="1">
        <a:defRPr sz="1600" kern="1200">
          <a:solidFill>
            <a:schemeClr val="tx1"/>
          </a:solidFill>
          <a:latin typeface="+mn-lt"/>
          <a:ea typeface="+mn-ea"/>
          <a:cs typeface="+mn-cs"/>
        </a:defRPr>
      </a:lvl4pPr>
      <a:lvl5pPr marL="1590142" algn="l" defTabSz="795071" rtl="0" eaLnBrk="1" latinLnBrk="0" hangingPunct="1">
        <a:defRPr sz="1600" kern="1200">
          <a:solidFill>
            <a:schemeClr val="tx1"/>
          </a:solidFill>
          <a:latin typeface="+mn-lt"/>
          <a:ea typeface="+mn-ea"/>
          <a:cs typeface="+mn-cs"/>
        </a:defRPr>
      </a:lvl5pPr>
      <a:lvl6pPr marL="1987677" algn="l" defTabSz="795071" rtl="0" eaLnBrk="1" latinLnBrk="0" hangingPunct="1">
        <a:defRPr sz="1600" kern="1200">
          <a:solidFill>
            <a:schemeClr val="tx1"/>
          </a:solidFill>
          <a:latin typeface="+mn-lt"/>
          <a:ea typeface="+mn-ea"/>
          <a:cs typeface="+mn-cs"/>
        </a:defRPr>
      </a:lvl6pPr>
      <a:lvl7pPr marL="2385212" algn="l" defTabSz="795071" rtl="0" eaLnBrk="1" latinLnBrk="0" hangingPunct="1">
        <a:defRPr sz="1600" kern="1200">
          <a:solidFill>
            <a:schemeClr val="tx1"/>
          </a:solidFill>
          <a:latin typeface="+mn-lt"/>
          <a:ea typeface="+mn-ea"/>
          <a:cs typeface="+mn-cs"/>
        </a:defRPr>
      </a:lvl7pPr>
      <a:lvl8pPr marL="2782748" algn="l" defTabSz="795071" rtl="0" eaLnBrk="1" latinLnBrk="0" hangingPunct="1">
        <a:defRPr sz="1600" kern="1200">
          <a:solidFill>
            <a:schemeClr val="tx1"/>
          </a:solidFill>
          <a:latin typeface="+mn-lt"/>
          <a:ea typeface="+mn-ea"/>
          <a:cs typeface="+mn-cs"/>
        </a:defRPr>
      </a:lvl8pPr>
      <a:lvl9pPr marL="3180283" algn="l" defTabSz="79507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3" Type="http://schemas.openxmlformats.org/officeDocument/2006/relationships/image" Target="../media/image1.png"/><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jpg"/><Relationship Id="rId10" Type="http://schemas.openxmlformats.org/officeDocument/2006/relationships/image" Target="../media/image7.gif"/><Relationship Id="rId4" Type="http://schemas.openxmlformats.org/officeDocument/2006/relationships/hyperlink" Target="mailto:Dan.Lindsey@noaa.gov" TargetMode="External"/><Relationship Id="rId9" Type="http://schemas.openxmlformats.org/officeDocument/2006/relationships/image" Target="../media/image6.gi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76400" y="1087211"/>
            <a:ext cx="27311350" cy="10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07" tIns="39754" rIns="79507" bIns="39754">
            <a:spAutoFit/>
          </a:bodyPr>
          <a:lstStyle/>
          <a:p>
            <a:pPr algn="ctr">
              <a:spcBef>
                <a:spcPct val="50000"/>
              </a:spcBef>
            </a:pPr>
            <a:r>
              <a:rPr lang="en-US" sz="6300" b="1" dirty="0" smtClean="0">
                <a:latin typeface="Times New Roman" pitchFamily="18" charset="0"/>
              </a:rPr>
              <a:t>GOES-R Synthetic Imagery over Alaska</a:t>
            </a:r>
            <a:endParaRPr lang="en-US" sz="6300" b="1" dirty="0">
              <a:latin typeface="Times New Roman" pitchFamily="18" charset="0"/>
            </a:endParaRPr>
          </a:p>
        </p:txBody>
      </p:sp>
      <p:sp>
        <p:nvSpPr>
          <p:cNvPr id="2054" name="Rectangle 6"/>
          <p:cNvSpPr>
            <a:spLocks noChangeArrowheads="1"/>
          </p:cNvSpPr>
          <p:nvPr/>
        </p:nvSpPr>
        <p:spPr bwMode="auto">
          <a:xfrm>
            <a:off x="977900" y="2494189"/>
            <a:ext cx="28219400" cy="319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507" tIns="39754" rIns="79507" bIns="39754" anchor="ctr"/>
          <a:lstStyle/>
          <a:p>
            <a:endParaRPr lang="en-US"/>
          </a:p>
        </p:txBody>
      </p:sp>
      <p:sp>
        <p:nvSpPr>
          <p:cNvPr id="2055" name="Text Box 7"/>
          <p:cNvSpPr txBox="1">
            <a:spLocks noChangeArrowheads="1"/>
          </p:cNvSpPr>
          <p:nvPr/>
        </p:nvSpPr>
        <p:spPr bwMode="auto">
          <a:xfrm>
            <a:off x="9772552" y="2657321"/>
            <a:ext cx="11811099" cy="309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800" dirty="0">
                <a:latin typeface="Times New Roman" pitchFamily="18" charset="0"/>
              </a:rPr>
              <a:t>Dan Lindsey </a:t>
            </a:r>
            <a:endParaRPr lang="en-US" sz="2800" dirty="0" smtClean="0">
              <a:latin typeface="Times New Roman" pitchFamily="18" charset="0"/>
            </a:endParaRPr>
          </a:p>
          <a:p>
            <a:pPr algn="ctr"/>
            <a:r>
              <a:rPr lang="en-US" sz="2800" dirty="0" smtClean="0">
                <a:latin typeface="Times New Roman" pitchFamily="18" charset="0"/>
              </a:rPr>
              <a:t>NOAA/NESDIS</a:t>
            </a:r>
            <a:r>
              <a:rPr lang="en-US" sz="2800" dirty="0">
                <a:latin typeface="Times New Roman" pitchFamily="18" charset="0"/>
              </a:rPr>
              <a:t>, </a:t>
            </a:r>
            <a:r>
              <a:rPr lang="en-US" sz="2800" dirty="0" err="1">
                <a:latin typeface="Times New Roman" pitchFamily="18" charset="0"/>
              </a:rPr>
              <a:t>SaTellite</a:t>
            </a:r>
            <a:r>
              <a:rPr lang="en-US" sz="2800" dirty="0">
                <a:latin typeface="Times New Roman" pitchFamily="18" charset="0"/>
              </a:rPr>
              <a:t> Applications and Research (STAR)</a:t>
            </a:r>
          </a:p>
          <a:p>
            <a:pPr algn="ctr"/>
            <a:r>
              <a:rPr lang="en-US" sz="2800" dirty="0">
                <a:latin typeface="Times New Roman" pitchFamily="18" charset="0"/>
              </a:rPr>
              <a:t>Regional And Mesoscale Meteorology Branch (RAMMB</a:t>
            </a:r>
            <a:r>
              <a:rPr lang="en-US" sz="2800" dirty="0" smtClean="0">
                <a:latin typeface="Times New Roman" pitchFamily="18" charset="0"/>
              </a:rPr>
              <a:t>)</a:t>
            </a:r>
          </a:p>
          <a:p>
            <a:pPr algn="ctr"/>
            <a:r>
              <a:rPr lang="en-US" sz="2800" dirty="0" smtClean="0">
                <a:latin typeface="Times New Roman" pitchFamily="18" charset="0"/>
              </a:rPr>
              <a:t>Louie Grasso</a:t>
            </a:r>
          </a:p>
          <a:p>
            <a:pPr algn="ctr"/>
            <a:r>
              <a:rPr lang="en-US" sz="2800" dirty="0" smtClean="0">
                <a:latin typeface="Times New Roman" pitchFamily="18" charset="0"/>
              </a:rPr>
              <a:t>CIRA/Colorado </a:t>
            </a:r>
            <a:r>
              <a:rPr lang="en-US" sz="2800" dirty="0">
                <a:latin typeface="Times New Roman" pitchFamily="18" charset="0"/>
              </a:rPr>
              <a:t>State University, Fort Collins, CO 80523-1375</a:t>
            </a:r>
          </a:p>
          <a:p>
            <a:pPr algn="ctr"/>
            <a:r>
              <a:rPr lang="en-US" sz="2800" dirty="0" smtClean="0">
                <a:latin typeface="Times New Roman" pitchFamily="18" charset="0"/>
              </a:rPr>
              <a:t>Fort </a:t>
            </a:r>
            <a:r>
              <a:rPr lang="en-US" sz="2800" dirty="0">
                <a:latin typeface="Times New Roman" pitchFamily="18" charset="0"/>
              </a:rPr>
              <a:t>Collins, CO 80523-1375</a:t>
            </a:r>
          </a:p>
          <a:p>
            <a:pPr algn="ctr"/>
            <a:r>
              <a:rPr lang="en-US" sz="2800" b="1" dirty="0">
                <a:latin typeface="Times New Roman" pitchFamily="18" charset="0"/>
              </a:rPr>
              <a:t>E-mail: </a:t>
            </a:r>
            <a:r>
              <a:rPr lang="en-US" sz="2800" b="1" dirty="0" err="1" smtClean="0">
                <a:latin typeface="Times New Roman" pitchFamily="18" charset="0"/>
              </a:rPr>
              <a:t>Dan.Lindsey@noaa.gov</a:t>
            </a:r>
            <a:endParaRPr lang="en-US" sz="2800" b="1" dirty="0">
              <a:latin typeface="Times New Roman" pitchFamily="18" charset="0"/>
            </a:endParaRPr>
          </a:p>
        </p:txBody>
      </p:sp>
      <p:pic>
        <p:nvPicPr>
          <p:cNvPr id="2057" name="Picture 9" descr="noa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1" y="2586123"/>
            <a:ext cx="3609988" cy="3105745"/>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 Box 10"/>
          <p:cNvSpPr txBox="1">
            <a:spLocks noChangeArrowheads="1"/>
          </p:cNvSpPr>
          <p:nvPr/>
        </p:nvSpPr>
        <p:spPr bwMode="auto">
          <a:xfrm>
            <a:off x="977899" y="6232807"/>
            <a:ext cx="13185844" cy="6635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400" b="1" dirty="0">
                <a:latin typeface="Times New Roman" pitchFamily="18" charset="0"/>
              </a:rPr>
              <a:t>Introduction</a:t>
            </a:r>
          </a:p>
          <a:p>
            <a:endParaRPr lang="en-US" sz="2400" dirty="0">
              <a:latin typeface="Times New Roman" pitchFamily="18" charset="0"/>
            </a:endParaRPr>
          </a:p>
          <a:p>
            <a:r>
              <a:rPr lang="en-US" sz="2100" dirty="0">
                <a:latin typeface="Times New Roman" panose="02020603050405020304" pitchFamily="18" charset="0"/>
                <a:ea typeface="Calibri"/>
                <a:cs typeface="Times New Roman" panose="02020603050405020304" pitchFamily="18" charset="0"/>
              </a:rPr>
              <a:t>The generation of GOES-R synthetic Advanced Baseline Imager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data over the Continental U.S. (</a:t>
            </a:r>
            <a:r>
              <a:rPr lang="en-US" sz="2100" dirty="0" err="1">
                <a:latin typeface="Times New Roman" panose="02020603050405020304" pitchFamily="18" charset="0"/>
                <a:ea typeface="Calibri"/>
                <a:cs typeface="Times New Roman" panose="02020603050405020304" pitchFamily="18" charset="0"/>
              </a:rPr>
              <a:t>CONUS</a:t>
            </a:r>
            <a:r>
              <a:rPr lang="en-US" sz="2100" dirty="0">
                <a:latin typeface="Times New Roman" panose="02020603050405020304" pitchFamily="18" charset="0"/>
                <a:ea typeface="Calibri"/>
                <a:cs typeface="Times New Roman" panose="02020603050405020304" pitchFamily="18" charset="0"/>
              </a:rPr>
              <a:t>) began a few years ago and has provided several major benefits, including: 1) It serves as proxy data for the GOES-R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and can therefore be used to develop GOES-R products using the new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spectral bands, 2) Forecasters have provided overwhelmingly positive feedback on the helpfulness of synthetic imagery in visualizing Numerical Weather Prediction (</a:t>
            </a:r>
            <a:r>
              <a:rPr lang="en-US" sz="2100" dirty="0" err="1">
                <a:latin typeface="Times New Roman" panose="02020603050405020304" pitchFamily="18" charset="0"/>
                <a:ea typeface="Calibri"/>
                <a:cs typeface="Times New Roman" panose="02020603050405020304" pitchFamily="18" charset="0"/>
              </a:rPr>
              <a:t>NWP</a:t>
            </a:r>
            <a:r>
              <a:rPr lang="en-US" sz="2100" dirty="0">
                <a:latin typeface="Times New Roman" panose="02020603050405020304" pitchFamily="18" charset="0"/>
                <a:ea typeface="Calibri"/>
                <a:cs typeface="Times New Roman" panose="02020603050405020304" pitchFamily="18" charset="0"/>
              </a:rPr>
              <a:t>) model forecast output, and 3) Forecasters can become accustomed to how the new bands on the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will look.  Up to this point, all synthetic imagery from high resolution </a:t>
            </a:r>
            <a:r>
              <a:rPr lang="en-US" sz="2100" dirty="0" err="1">
                <a:latin typeface="Times New Roman" panose="02020603050405020304" pitchFamily="18" charset="0"/>
                <a:ea typeface="Calibri"/>
                <a:cs typeface="Times New Roman" panose="02020603050405020304" pitchFamily="18" charset="0"/>
              </a:rPr>
              <a:t>NWP</a:t>
            </a:r>
            <a:r>
              <a:rPr lang="en-US" sz="2100" dirty="0">
                <a:latin typeface="Times New Roman" panose="02020603050405020304" pitchFamily="18" charset="0"/>
                <a:ea typeface="Calibri"/>
                <a:cs typeface="Times New Roman" panose="02020603050405020304" pitchFamily="18" charset="0"/>
              </a:rPr>
              <a:t> models has been over the </a:t>
            </a:r>
            <a:r>
              <a:rPr lang="en-US" sz="2100" dirty="0" err="1">
                <a:latin typeface="Times New Roman" panose="02020603050405020304" pitchFamily="18" charset="0"/>
                <a:ea typeface="Calibri"/>
                <a:cs typeface="Times New Roman" panose="02020603050405020304" pitchFamily="18" charset="0"/>
              </a:rPr>
              <a:t>CONUS</a:t>
            </a:r>
            <a:r>
              <a:rPr lang="en-US" sz="2100" dirty="0">
                <a:latin typeface="Times New Roman" panose="02020603050405020304" pitchFamily="18" charset="0"/>
                <a:ea typeface="Calibri"/>
                <a:cs typeface="Times New Roman" panose="02020603050405020304" pitchFamily="18" charset="0"/>
              </a:rPr>
              <a:t> and has excluded both Alaska and Hawaii.  Forecasters in Alaska asked for synthetic imagery over their region in 2013, and in 2014 GOES-R Risk Reduction funds were secured to do this.</a:t>
            </a:r>
            <a:r>
              <a:rPr lang="en-US" sz="2100" dirty="0" smtClean="0">
                <a:latin typeface="Times New Roman" panose="02020603050405020304" pitchFamily="18" charset="0"/>
                <a:cs typeface="Times New Roman" panose="02020603050405020304" pitchFamily="18" charset="0"/>
              </a:rPr>
              <a:t> </a:t>
            </a:r>
          </a:p>
          <a:p>
            <a:endParaRPr lang="en-US" sz="2100" dirty="0">
              <a:latin typeface="Times New Roman" pitchFamily="18" charset="0"/>
              <a:cs typeface="Times New Roman" panose="02020603050405020304" pitchFamily="18" charset="0"/>
            </a:endParaRPr>
          </a:p>
          <a:p>
            <a:pPr algn="ctr"/>
            <a:r>
              <a:rPr lang="en-US" sz="2100" b="1" dirty="0" smtClean="0">
                <a:latin typeface="Times New Roman" pitchFamily="18" charset="0"/>
                <a:cs typeface="Times New Roman" panose="02020603050405020304" pitchFamily="18" charset="0"/>
              </a:rPr>
              <a:t>Synthetic Imagery Production</a:t>
            </a:r>
            <a:endParaRPr lang="en-US" sz="2100" dirty="0" smtClean="0">
              <a:latin typeface="Times New Roman" pitchFamily="18" charset="0"/>
              <a:cs typeface="Times New Roman" panose="02020603050405020304" pitchFamily="18" charset="0"/>
            </a:endParaRPr>
          </a:p>
          <a:p>
            <a:pPr algn="ctr"/>
            <a:endParaRPr lang="en-US" sz="2100" b="1" dirty="0">
              <a:latin typeface="Times New Roman" pitchFamily="18" charset="0"/>
              <a:cs typeface="Times New Roman" panose="02020603050405020304" pitchFamily="18" charset="0"/>
            </a:endParaRP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Output from the 5-km NAM Alaska Nest, including geopotential height, temperature, water vapor, and microphysical variables such as cloud water and ice are sent to CIRA</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This data is used as input to the Community Radiative Transfer Model, which then outputs simulated satellite brightness temperatures at various wavelengths/bands</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The brightness temperature fields are converted to various formats to be used by the National Weather Service’s operational display software</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Currently the Alaska imagery is being converted to </a:t>
            </a:r>
            <a:r>
              <a:rPr lang="en-US" sz="2100" dirty="0" err="1" smtClean="0">
                <a:latin typeface="Times New Roman" pitchFamily="18" charset="0"/>
                <a:cs typeface="Times New Roman" panose="02020603050405020304" pitchFamily="18" charset="0"/>
              </a:rPr>
              <a:t>AWIPS</a:t>
            </a:r>
            <a:r>
              <a:rPr lang="en-US" sz="2100" dirty="0" smtClean="0">
                <a:latin typeface="Times New Roman" pitchFamily="18" charset="0"/>
                <a:cs typeface="Times New Roman" panose="02020603050405020304" pitchFamily="18" charset="0"/>
              </a:rPr>
              <a:t>-2 format and sent to the </a:t>
            </a:r>
            <a:r>
              <a:rPr lang="en-US" sz="2100" dirty="0" err="1" smtClean="0">
                <a:latin typeface="Times New Roman" pitchFamily="18" charset="0"/>
                <a:cs typeface="Times New Roman" panose="02020603050405020304" pitchFamily="18" charset="0"/>
              </a:rPr>
              <a:t>LDM</a:t>
            </a:r>
            <a:r>
              <a:rPr lang="en-US" sz="2100" dirty="0" smtClean="0">
                <a:latin typeface="Times New Roman" pitchFamily="18" charset="0"/>
                <a:cs typeface="Times New Roman" panose="02020603050405020304" pitchFamily="18" charset="0"/>
              </a:rPr>
              <a:t> for use by the NWS</a:t>
            </a:r>
            <a:endParaRPr lang="en-US" sz="2100" dirty="0">
              <a:latin typeface="Times New Roman" pitchFamily="18" charset="0"/>
              <a:cs typeface="Times New Roman" panose="02020603050405020304" pitchFamily="18" charset="0"/>
            </a:endParaRPr>
          </a:p>
        </p:txBody>
      </p:sp>
      <p:sp>
        <p:nvSpPr>
          <p:cNvPr id="2159" name="Text Box 111"/>
          <p:cNvSpPr txBox="1">
            <a:spLocks noChangeArrowheads="1"/>
          </p:cNvSpPr>
          <p:nvPr/>
        </p:nvSpPr>
        <p:spPr bwMode="auto">
          <a:xfrm>
            <a:off x="4937139" y="13106400"/>
            <a:ext cx="5657850" cy="4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07" tIns="39754" rIns="79507" bIns="39754">
            <a:spAutoFit/>
          </a:bodyPr>
          <a:lstStyle/>
          <a:p>
            <a:pPr algn="ctr">
              <a:spcBef>
                <a:spcPct val="50000"/>
              </a:spcBef>
            </a:pPr>
            <a:r>
              <a:rPr lang="en-US" sz="2400" b="1" dirty="0">
                <a:latin typeface="Times New Roman" pitchFamily="18" charset="0"/>
              </a:rPr>
              <a:t>Example Synthetic </a:t>
            </a:r>
            <a:r>
              <a:rPr lang="en-US" sz="2400" b="1" dirty="0" smtClean="0">
                <a:latin typeface="Times New Roman" pitchFamily="18" charset="0"/>
              </a:rPr>
              <a:t>Imagery over Alaska</a:t>
            </a:r>
            <a:r>
              <a:rPr lang="en-US" sz="2400" dirty="0" smtClean="0">
                <a:latin typeface="Times New Roman" pitchFamily="18" charset="0"/>
              </a:rPr>
              <a:t> </a:t>
            </a:r>
            <a:endParaRPr lang="en-US" sz="2400" dirty="0">
              <a:latin typeface="Times New Roman" pitchFamily="18" charset="0"/>
            </a:endParaRPr>
          </a:p>
        </p:txBody>
      </p:sp>
      <p:sp>
        <p:nvSpPr>
          <p:cNvPr id="2337" name="Text Box 289"/>
          <p:cNvSpPr txBox="1">
            <a:spLocks noChangeArrowheads="1"/>
          </p:cNvSpPr>
          <p:nvPr/>
        </p:nvSpPr>
        <p:spPr bwMode="auto">
          <a:xfrm>
            <a:off x="15468599" y="41193520"/>
            <a:ext cx="14392275" cy="557338"/>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spcBef>
                <a:spcPct val="50000"/>
              </a:spcBef>
            </a:pPr>
            <a:r>
              <a:rPr lang="en-US" sz="3100" b="1" dirty="0"/>
              <a:t>http://rammb.cira.colostate.edu/ramsdis/online/goes-r_proving_ground.asp</a:t>
            </a:r>
          </a:p>
        </p:txBody>
      </p:sp>
      <p:sp>
        <p:nvSpPr>
          <p:cNvPr id="19" name="Text Box 209"/>
          <p:cNvSpPr txBox="1">
            <a:spLocks noChangeArrowheads="1"/>
          </p:cNvSpPr>
          <p:nvPr/>
        </p:nvSpPr>
        <p:spPr bwMode="auto">
          <a:xfrm>
            <a:off x="590177" y="34518600"/>
            <a:ext cx="13894206" cy="10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1:  A comparison of the simulated 10.35 </a:t>
            </a:r>
            <a:r>
              <a:rPr lang="el-GR" sz="2100" dirty="0" smtClean="0">
                <a:latin typeface="Times New Roman" pitchFamily="18" charset="0"/>
              </a:rPr>
              <a:t>μ</a:t>
            </a:r>
            <a:r>
              <a:rPr lang="en-US" sz="2100" dirty="0" smtClean="0">
                <a:latin typeface="Times New Roman" pitchFamily="18" charset="0"/>
              </a:rPr>
              <a:t>m band (left column) with the corresponding observed GOES-15 10.7 </a:t>
            </a:r>
            <a:r>
              <a:rPr lang="el-GR" sz="2100" dirty="0">
                <a:latin typeface="Times New Roman" pitchFamily="18" charset="0"/>
              </a:rPr>
              <a:t>μ</a:t>
            </a:r>
            <a:r>
              <a:rPr lang="en-US" sz="2100" dirty="0" smtClean="0">
                <a:latin typeface="Times New Roman" pitchFamily="18" charset="0"/>
              </a:rPr>
              <a:t>m band (right column).  The images on the left are all based on forecasts from the NAM Alaska Nest from </a:t>
            </a:r>
            <a:r>
              <a:rPr lang="en-US" sz="2100" dirty="0" err="1" smtClean="0">
                <a:latin typeface="Times New Roman" pitchFamily="18" charset="0"/>
              </a:rPr>
              <a:t>00Z</a:t>
            </a:r>
            <a:r>
              <a:rPr lang="en-US" sz="2100" dirty="0" smtClean="0">
                <a:latin typeface="Times New Roman" pitchFamily="18" charset="0"/>
              </a:rPr>
              <a:t> on 15 Feb. 2015.  Some features of interest are denoted on the figure.</a:t>
            </a:r>
            <a:endParaRPr lang="en-US" sz="2100" dirty="0">
              <a:latin typeface="Times New Roman" pitchFamily="18" charset="0"/>
            </a:endParaRPr>
          </a:p>
        </p:txBody>
      </p:sp>
      <p:sp>
        <p:nvSpPr>
          <p:cNvPr id="29" name="Text Box 209"/>
          <p:cNvSpPr txBox="1">
            <a:spLocks noChangeArrowheads="1"/>
          </p:cNvSpPr>
          <p:nvPr/>
        </p:nvSpPr>
        <p:spPr bwMode="auto">
          <a:xfrm>
            <a:off x="15332075" y="41953543"/>
            <a:ext cx="14563725" cy="7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anose="02020603050405020304" pitchFamily="18" charset="0"/>
                <a:cs typeface="Times New Roman" panose="02020603050405020304" pitchFamily="18" charset="0"/>
              </a:rPr>
              <a:t>Questions?  Send email to  </a:t>
            </a:r>
            <a:r>
              <a:rPr lang="en-US" sz="2100" dirty="0">
                <a:latin typeface="Times New Roman" pitchFamily="18" charset="0"/>
                <a:cs typeface="Times New Roman" panose="02020603050405020304" pitchFamily="18" charset="0"/>
                <a:hlinkClick r:id="rId4"/>
              </a:rPr>
              <a:t>Dan.Lindsey@noaa.gov</a:t>
            </a:r>
            <a:r>
              <a:rPr lang="en-US" sz="2100" dirty="0">
                <a:latin typeface="Times New Roman" pitchFamily="18" charset="0"/>
                <a:cs typeface="Times New Roman" panose="02020603050405020304" pitchFamily="18" charset="0"/>
              </a:rPr>
              <a:t> . The views, opinions, and findings in this report are those of the authors, and should not be construed as an official NOAA and or U.S. Government position, policy, or decision.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9751" y="2941864"/>
            <a:ext cx="5662590" cy="239159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258" y="36163699"/>
            <a:ext cx="8486742" cy="6365057"/>
          </a:xfrm>
          <a:prstGeom prst="rect">
            <a:avLst/>
          </a:prstGeom>
        </p:spPr>
      </p:pic>
      <p:sp>
        <p:nvSpPr>
          <p:cNvPr id="38" name="Text Box 209"/>
          <p:cNvSpPr txBox="1">
            <a:spLocks noChangeArrowheads="1"/>
          </p:cNvSpPr>
          <p:nvPr/>
        </p:nvSpPr>
        <p:spPr bwMode="auto">
          <a:xfrm>
            <a:off x="9296399" y="36880800"/>
            <a:ext cx="5207033"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2</a:t>
            </a:r>
            <a:r>
              <a:rPr lang="en-US" sz="2100" dirty="0" smtClean="0">
                <a:latin typeface="Times New Roman" pitchFamily="18" charset="0"/>
              </a:rPr>
              <a:t>:  Synthetic 8.5 </a:t>
            </a:r>
            <a:r>
              <a:rPr lang="el-GR" sz="2100" dirty="0" smtClean="0">
                <a:latin typeface="Times New Roman" pitchFamily="18" charset="0"/>
              </a:rPr>
              <a:t>μ</a:t>
            </a:r>
            <a:r>
              <a:rPr lang="en-US" sz="2100" dirty="0" smtClean="0">
                <a:latin typeface="Times New Roman" pitchFamily="18" charset="0"/>
              </a:rPr>
              <a:t>m image from the NAM Alaska Nest based on the 51-hour forecast  from </a:t>
            </a:r>
            <a:r>
              <a:rPr lang="en-US" sz="2100" dirty="0" err="1" smtClean="0">
                <a:latin typeface="Times New Roman" pitchFamily="18" charset="0"/>
              </a:rPr>
              <a:t>00Z</a:t>
            </a:r>
            <a:r>
              <a:rPr lang="en-US" sz="2100" dirty="0" smtClean="0">
                <a:latin typeface="Times New Roman" pitchFamily="18" charset="0"/>
              </a:rPr>
              <a:t> run on 18 Feb. 2015.  This is an example of a band that does not currently exist on the operational GOES imagers but will be available on GOES-R.  Simulated data from these “new” bands will be used to assist algorithm developers in finding new an innovative uses of the additional spectral information.</a:t>
            </a:r>
            <a:endParaRPr lang="en-US" sz="2100" dirty="0">
              <a:latin typeface="Times New Roman" pitchFamily="18"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54249" y="6213756"/>
            <a:ext cx="7158191" cy="536864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23057" y="6232807"/>
            <a:ext cx="7132789" cy="534959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73300" y="11906249"/>
            <a:ext cx="7139140" cy="5354355"/>
          </a:xfrm>
          <a:prstGeom prst="rect">
            <a:avLst/>
          </a:prstGeom>
        </p:spPr>
      </p:pic>
      <p:sp>
        <p:nvSpPr>
          <p:cNvPr id="44" name="Text Box 209"/>
          <p:cNvSpPr txBox="1">
            <a:spLocks noChangeArrowheads="1"/>
          </p:cNvSpPr>
          <p:nvPr/>
        </p:nvSpPr>
        <p:spPr bwMode="auto">
          <a:xfrm>
            <a:off x="22707600" y="12773379"/>
            <a:ext cx="6948246"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3:  These 3 images show simulations of the 3 new water vapor bands on the </a:t>
            </a:r>
            <a:r>
              <a:rPr lang="en-US" sz="2100" dirty="0" err="1" smtClean="0">
                <a:latin typeface="Times New Roman" pitchFamily="18" charset="0"/>
              </a:rPr>
              <a:t>ABI</a:t>
            </a:r>
            <a:r>
              <a:rPr lang="en-US" sz="2100" dirty="0" smtClean="0">
                <a:latin typeface="Times New Roman" pitchFamily="18" charset="0"/>
              </a:rPr>
              <a:t>: 6.2 </a:t>
            </a:r>
            <a:r>
              <a:rPr lang="el-GR" sz="2100" dirty="0" smtClean="0">
                <a:latin typeface="Times New Roman" pitchFamily="18" charset="0"/>
              </a:rPr>
              <a:t>μ</a:t>
            </a:r>
            <a:r>
              <a:rPr lang="en-US" sz="2100" dirty="0" smtClean="0">
                <a:latin typeface="Times New Roman" pitchFamily="18" charset="0"/>
              </a:rPr>
              <a:t>m (top left), 6.95 </a:t>
            </a:r>
            <a:r>
              <a:rPr lang="el-GR" sz="2100" dirty="0">
                <a:latin typeface="Times New Roman" pitchFamily="18" charset="0"/>
              </a:rPr>
              <a:t>μ</a:t>
            </a:r>
            <a:r>
              <a:rPr lang="en-US" sz="2100" dirty="0" smtClean="0">
                <a:latin typeface="Times New Roman" pitchFamily="18" charset="0"/>
              </a:rPr>
              <a:t>m (top right), and 7.34 </a:t>
            </a:r>
            <a:r>
              <a:rPr lang="el-GR" sz="2100" dirty="0">
                <a:latin typeface="Times New Roman" pitchFamily="18" charset="0"/>
              </a:rPr>
              <a:t>μ</a:t>
            </a:r>
            <a:r>
              <a:rPr lang="en-US" sz="2100" dirty="0" smtClean="0">
                <a:latin typeface="Times New Roman" pitchFamily="18" charset="0"/>
              </a:rPr>
              <a:t>m (bottom left).  They are based on 36-hour forecasts of the NAM Alaska Nest from </a:t>
            </a:r>
            <a:r>
              <a:rPr lang="en-US" sz="2100" dirty="0" err="1" smtClean="0">
                <a:latin typeface="Times New Roman" pitchFamily="18" charset="0"/>
              </a:rPr>
              <a:t>00Z</a:t>
            </a:r>
            <a:r>
              <a:rPr lang="en-US" sz="2100" dirty="0" smtClean="0">
                <a:latin typeface="Times New Roman" pitchFamily="18" charset="0"/>
              </a:rPr>
              <a:t> on 18 Feb. 2015.  Note that the clear-sky region in the Gulf of Alaska is increasingly warmer as the wavelength increases.  This is because the weighting function shifts to lower (warmer) in the atmosphere as you go from 6.2 to 7.34 </a:t>
            </a:r>
            <a:r>
              <a:rPr lang="el-GR" sz="2100" dirty="0">
                <a:latin typeface="Times New Roman" pitchFamily="18" charset="0"/>
              </a:rPr>
              <a:t>μ</a:t>
            </a:r>
            <a:r>
              <a:rPr lang="en-US" sz="2100" dirty="0" smtClean="0">
                <a:latin typeface="Times New Roman" pitchFamily="18" charset="0"/>
              </a:rPr>
              <a:t>m.  Work is underway to fully understand what new information can be gleaned from the additional water vapor bands.</a:t>
            </a:r>
            <a:endParaRPr lang="en-US" sz="2100" dirty="0">
              <a:latin typeface="Times New Roman" pitchFamily="18" charset="0"/>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73299" y="17973418"/>
            <a:ext cx="6886321" cy="8914332"/>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2440" y="26922815"/>
            <a:ext cx="6875310" cy="890007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74340" y="17973418"/>
            <a:ext cx="6913410" cy="8949398"/>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11400" y="26922815"/>
            <a:ext cx="6875310" cy="8900078"/>
          </a:xfrm>
          <a:prstGeom prst="rect">
            <a:avLst/>
          </a:prstGeom>
        </p:spPr>
      </p:pic>
      <p:sp>
        <p:nvSpPr>
          <p:cNvPr id="49" name="Text Box 209"/>
          <p:cNvSpPr txBox="1">
            <a:spLocks noChangeArrowheads="1"/>
          </p:cNvSpPr>
          <p:nvPr/>
        </p:nvSpPr>
        <p:spPr bwMode="auto">
          <a:xfrm>
            <a:off x="15332075" y="36053339"/>
            <a:ext cx="13090525"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4:  As noted in Figure 1, synthetic infrared brightness temperatures of cirrus clouds appear to be too cold relative to observations.  Our hypothesis to explain this is that the assumed particle sizes are too small.  The Ferrier microphysics predicts the ice mass and riming rate, but not number concentration or particle size.  Instead, a parameterization is used to assign ice particle size based on temperature only.  To test our hypothesis, the minimum ice diameter in this parameterization was increased from 10 </a:t>
            </a:r>
            <a:r>
              <a:rPr lang="el-GR" sz="2100" dirty="0">
                <a:latin typeface="Times New Roman" pitchFamily="18" charset="0"/>
              </a:rPr>
              <a:t>μ</a:t>
            </a:r>
            <a:r>
              <a:rPr lang="en-US" sz="2100" dirty="0" smtClean="0">
                <a:latin typeface="Times New Roman" pitchFamily="18" charset="0"/>
              </a:rPr>
              <a:t>m (left figures above) to 70 </a:t>
            </a:r>
            <a:r>
              <a:rPr lang="el-GR" sz="2100" dirty="0">
                <a:latin typeface="Times New Roman" pitchFamily="18" charset="0"/>
              </a:rPr>
              <a:t>μ</a:t>
            </a:r>
            <a:r>
              <a:rPr lang="en-US" sz="2100" dirty="0" smtClean="0">
                <a:latin typeface="Times New Roman" pitchFamily="18" charset="0"/>
              </a:rPr>
              <a:t>m (right figures above).  The top row shows simulated 10.35 </a:t>
            </a:r>
            <a:r>
              <a:rPr lang="el-GR" sz="2100" dirty="0">
                <a:latin typeface="Times New Roman" pitchFamily="18" charset="0"/>
              </a:rPr>
              <a:t>μ</a:t>
            </a:r>
            <a:r>
              <a:rPr lang="en-US" sz="2100" dirty="0" smtClean="0">
                <a:latin typeface="Times New Roman" pitchFamily="18" charset="0"/>
              </a:rPr>
              <a:t>m and the bottom simulated 3.9 </a:t>
            </a:r>
            <a:r>
              <a:rPr lang="el-GR" sz="2100" dirty="0">
                <a:latin typeface="Times New Roman" pitchFamily="18" charset="0"/>
              </a:rPr>
              <a:t>μ</a:t>
            </a:r>
            <a:r>
              <a:rPr lang="en-US" sz="2100" dirty="0" smtClean="0">
                <a:latin typeface="Times New Roman" pitchFamily="18" charset="0"/>
              </a:rPr>
              <a:t>m at night.  Note the significant warming of the ice cloud brightness temperatures for both bands, but especially for 3.9 </a:t>
            </a:r>
            <a:r>
              <a:rPr lang="el-GR" sz="2100" dirty="0">
                <a:latin typeface="Times New Roman" pitchFamily="18" charset="0"/>
              </a:rPr>
              <a:t>μ</a:t>
            </a:r>
            <a:r>
              <a:rPr lang="en-US" sz="2100" dirty="0" smtClean="0">
                <a:latin typeface="Times New Roman" pitchFamily="18" charset="0"/>
              </a:rPr>
              <a:t>m, when a minimum of 70 </a:t>
            </a:r>
            <a:r>
              <a:rPr lang="el-GR" sz="2100" dirty="0">
                <a:latin typeface="Times New Roman" pitchFamily="18" charset="0"/>
              </a:rPr>
              <a:t>μ</a:t>
            </a:r>
            <a:r>
              <a:rPr lang="en-US" sz="2100" dirty="0" smtClean="0">
                <a:latin typeface="Times New Roman" pitchFamily="18" charset="0"/>
              </a:rPr>
              <a:t>m is used.  The plan to address this issue is to compare the simulated imagery to observed imagery at 3.9 </a:t>
            </a:r>
            <a:r>
              <a:rPr lang="el-GR" sz="2100" dirty="0">
                <a:latin typeface="Times New Roman" pitchFamily="18" charset="0"/>
              </a:rPr>
              <a:t>μ</a:t>
            </a:r>
            <a:r>
              <a:rPr lang="en-US" sz="2100" dirty="0" smtClean="0">
                <a:latin typeface="Times New Roman" pitchFamily="18" charset="0"/>
              </a:rPr>
              <a:t>m and 10.7 </a:t>
            </a:r>
            <a:r>
              <a:rPr lang="el-GR" sz="2100" dirty="0">
                <a:latin typeface="Times New Roman" pitchFamily="18" charset="0"/>
              </a:rPr>
              <a:t>μ</a:t>
            </a:r>
            <a:r>
              <a:rPr lang="en-US" sz="2100" dirty="0" smtClean="0">
                <a:latin typeface="Times New Roman" pitchFamily="18" charset="0"/>
              </a:rPr>
              <a:t>m from GOES-13; we can then constrain the particle size and select the parameterization that best matches observations.  Results from these tests will be shared with Brad Ferrier and the NAM developers.</a:t>
            </a:r>
            <a:endParaRPr lang="en-US" sz="2100" dirty="0">
              <a:latin typeface="Times New Roman" pitchFamily="18" charset="0"/>
            </a:endParaRPr>
          </a:p>
        </p:txBody>
      </p:sp>
      <p:pic>
        <p:nvPicPr>
          <p:cNvPr id="2240" name="Picture 22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7258" y="13669319"/>
            <a:ext cx="13700939" cy="20535367"/>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825</Words>
  <Application>Microsoft Office PowerPoint</Application>
  <PresentationFormat>Custom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CIRA/RAMM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CIRA/RAMM</dc:creator>
  <cp:lastModifiedBy>Fryer, Kathy</cp:lastModifiedBy>
  <cp:revision>68</cp:revision>
  <cp:lastPrinted>2013-09-11T17:58:35Z</cp:lastPrinted>
  <dcterms:created xsi:type="dcterms:W3CDTF">2007-09-12T21:16:18Z</dcterms:created>
  <dcterms:modified xsi:type="dcterms:W3CDTF">2015-03-03T22:52:43Z</dcterms:modified>
</cp:coreProperties>
</file>