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32918400" cy="51206400"/>
  <p:notesSz cx="6858000" cy="9144000"/>
  <p:defaultTextStyle>
    <a:defPPr>
      <a:defRPr lang="en-US"/>
    </a:defPPr>
    <a:lvl1pPr marL="0" algn="l" defTabSz="2403062" rtl="0" eaLnBrk="1" latinLnBrk="0" hangingPunct="1">
      <a:defRPr sz="9500" kern="1200">
        <a:solidFill>
          <a:schemeClr val="tx1"/>
        </a:solidFill>
        <a:latin typeface="+mn-lt"/>
        <a:ea typeface="+mn-ea"/>
        <a:cs typeface="+mn-cs"/>
      </a:defRPr>
    </a:lvl1pPr>
    <a:lvl2pPr marL="2403062" algn="l" defTabSz="2403062" rtl="0" eaLnBrk="1" latinLnBrk="0" hangingPunct="1">
      <a:defRPr sz="9500" kern="1200">
        <a:solidFill>
          <a:schemeClr val="tx1"/>
        </a:solidFill>
        <a:latin typeface="+mn-lt"/>
        <a:ea typeface="+mn-ea"/>
        <a:cs typeface="+mn-cs"/>
      </a:defRPr>
    </a:lvl2pPr>
    <a:lvl3pPr marL="4806135" algn="l" defTabSz="2403062" rtl="0" eaLnBrk="1" latinLnBrk="0" hangingPunct="1">
      <a:defRPr sz="9500" kern="1200">
        <a:solidFill>
          <a:schemeClr val="tx1"/>
        </a:solidFill>
        <a:latin typeface="+mn-lt"/>
        <a:ea typeface="+mn-ea"/>
        <a:cs typeface="+mn-cs"/>
      </a:defRPr>
    </a:lvl3pPr>
    <a:lvl4pPr marL="7209198" algn="l" defTabSz="2403062" rtl="0" eaLnBrk="1" latinLnBrk="0" hangingPunct="1">
      <a:defRPr sz="9500" kern="1200">
        <a:solidFill>
          <a:schemeClr val="tx1"/>
        </a:solidFill>
        <a:latin typeface="+mn-lt"/>
        <a:ea typeface="+mn-ea"/>
        <a:cs typeface="+mn-cs"/>
      </a:defRPr>
    </a:lvl4pPr>
    <a:lvl5pPr marL="9612271" algn="l" defTabSz="2403062" rtl="0" eaLnBrk="1" latinLnBrk="0" hangingPunct="1">
      <a:defRPr sz="9500" kern="1200">
        <a:solidFill>
          <a:schemeClr val="tx1"/>
        </a:solidFill>
        <a:latin typeface="+mn-lt"/>
        <a:ea typeface="+mn-ea"/>
        <a:cs typeface="+mn-cs"/>
      </a:defRPr>
    </a:lvl5pPr>
    <a:lvl6pPr marL="12015333" algn="l" defTabSz="2403062" rtl="0" eaLnBrk="1" latinLnBrk="0" hangingPunct="1">
      <a:defRPr sz="9500" kern="1200">
        <a:solidFill>
          <a:schemeClr val="tx1"/>
        </a:solidFill>
        <a:latin typeface="+mn-lt"/>
        <a:ea typeface="+mn-ea"/>
        <a:cs typeface="+mn-cs"/>
      </a:defRPr>
    </a:lvl6pPr>
    <a:lvl7pPr marL="14418406" algn="l" defTabSz="2403062" rtl="0" eaLnBrk="1" latinLnBrk="0" hangingPunct="1">
      <a:defRPr sz="9500" kern="1200">
        <a:solidFill>
          <a:schemeClr val="tx1"/>
        </a:solidFill>
        <a:latin typeface="+mn-lt"/>
        <a:ea typeface="+mn-ea"/>
        <a:cs typeface="+mn-cs"/>
      </a:defRPr>
    </a:lvl7pPr>
    <a:lvl8pPr marL="16821469" algn="l" defTabSz="2403062" rtl="0" eaLnBrk="1" latinLnBrk="0" hangingPunct="1">
      <a:defRPr sz="9500" kern="1200">
        <a:solidFill>
          <a:schemeClr val="tx1"/>
        </a:solidFill>
        <a:latin typeface="+mn-lt"/>
        <a:ea typeface="+mn-ea"/>
        <a:cs typeface="+mn-cs"/>
      </a:defRPr>
    </a:lvl8pPr>
    <a:lvl9pPr marL="19224542" algn="l" defTabSz="2403062" rtl="0" eaLnBrk="1" latinLnBrk="0" hangingPunct="1">
      <a:defRPr sz="9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1289" autoAdjust="0"/>
    <p:restoredTop sz="99544" autoAdjust="0"/>
  </p:normalViewPr>
  <p:slideViewPr>
    <p:cSldViewPr snapToGrid="0" snapToObjects="1">
      <p:cViewPr>
        <p:scale>
          <a:sx n="75" d="100"/>
          <a:sy n="75" d="100"/>
        </p:scale>
        <p:origin x="4228" y="10244"/>
      </p:cViewPr>
      <p:guideLst>
        <p:guide orient="horz" pos="16128"/>
        <p:guide pos="103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15907192"/>
            <a:ext cx="27980640" cy="10976187"/>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760" y="29016960"/>
            <a:ext cx="23042880" cy="13086080"/>
          </a:xfrm>
        </p:spPr>
        <p:txBody>
          <a:bodyPr/>
          <a:lstStyle>
            <a:lvl1pPr marL="0" indent="0" algn="ctr">
              <a:buNone/>
              <a:defRPr>
                <a:solidFill>
                  <a:schemeClr val="tx1">
                    <a:tint val="75000"/>
                  </a:schemeClr>
                </a:solidFill>
              </a:defRPr>
            </a:lvl1pPr>
            <a:lvl2pPr marL="2403062" indent="0" algn="ctr">
              <a:buNone/>
              <a:defRPr>
                <a:solidFill>
                  <a:schemeClr val="tx1">
                    <a:tint val="75000"/>
                  </a:schemeClr>
                </a:solidFill>
              </a:defRPr>
            </a:lvl2pPr>
            <a:lvl3pPr marL="4806135" indent="0" algn="ctr">
              <a:buNone/>
              <a:defRPr>
                <a:solidFill>
                  <a:schemeClr val="tx1">
                    <a:tint val="75000"/>
                  </a:schemeClr>
                </a:solidFill>
              </a:defRPr>
            </a:lvl3pPr>
            <a:lvl4pPr marL="7209198" indent="0" algn="ctr">
              <a:buNone/>
              <a:defRPr>
                <a:solidFill>
                  <a:schemeClr val="tx1">
                    <a:tint val="75000"/>
                  </a:schemeClr>
                </a:solidFill>
              </a:defRPr>
            </a:lvl4pPr>
            <a:lvl5pPr marL="9612271" indent="0" algn="ctr">
              <a:buNone/>
              <a:defRPr>
                <a:solidFill>
                  <a:schemeClr val="tx1">
                    <a:tint val="75000"/>
                  </a:schemeClr>
                </a:solidFill>
              </a:defRPr>
            </a:lvl5pPr>
            <a:lvl6pPr marL="12015333" indent="0" algn="ctr">
              <a:buNone/>
              <a:defRPr>
                <a:solidFill>
                  <a:schemeClr val="tx1">
                    <a:tint val="75000"/>
                  </a:schemeClr>
                </a:solidFill>
              </a:defRPr>
            </a:lvl6pPr>
            <a:lvl7pPr marL="14418406" indent="0" algn="ctr">
              <a:buNone/>
              <a:defRPr>
                <a:solidFill>
                  <a:schemeClr val="tx1">
                    <a:tint val="75000"/>
                  </a:schemeClr>
                </a:solidFill>
              </a:defRPr>
            </a:lvl7pPr>
            <a:lvl8pPr marL="16821469" indent="0" algn="ctr">
              <a:buNone/>
              <a:defRPr>
                <a:solidFill>
                  <a:schemeClr val="tx1">
                    <a:tint val="75000"/>
                  </a:schemeClr>
                </a:solidFill>
              </a:defRPr>
            </a:lvl8pPr>
            <a:lvl9pPr marL="1922454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BF837E-DE46-F64C-B49C-EB434CD051F1}"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882C0-3107-3145-B3E0-C60B8C3E67CC}" type="slidenum">
              <a:rPr lang="en-US" smtClean="0"/>
              <a:t>‹#›</a:t>
            </a:fld>
            <a:endParaRPr lang="en-US"/>
          </a:p>
        </p:txBody>
      </p:sp>
    </p:spTree>
    <p:extLst>
      <p:ext uri="{BB962C8B-B14F-4D97-AF65-F5344CB8AC3E}">
        <p14:creationId xmlns:p14="http://schemas.microsoft.com/office/powerpoint/2010/main" val="3743429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BF837E-DE46-F64C-B49C-EB434CD051F1}"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882C0-3107-3145-B3E0-C60B8C3E67CC}" type="slidenum">
              <a:rPr lang="en-US" smtClean="0"/>
              <a:t>‹#›</a:t>
            </a:fld>
            <a:endParaRPr lang="en-US"/>
          </a:p>
        </p:txBody>
      </p:sp>
    </p:spTree>
    <p:extLst>
      <p:ext uri="{BB962C8B-B14F-4D97-AF65-F5344CB8AC3E}">
        <p14:creationId xmlns:p14="http://schemas.microsoft.com/office/powerpoint/2010/main" val="4216604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919310" y="15314510"/>
            <a:ext cx="26660477" cy="32622744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26466" y="15314510"/>
            <a:ext cx="79444213" cy="32622744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BF837E-DE46-F64C-B49C-EB434CD051F1}"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882C0-3107-3145-B3E0-C60B8C3E67CC}" type="slidenum">
              <a:rPr lang="en-US" smtClean="0"/>
              <a:t>‹#›</a:t>
            </a:fld>
            <a:endParaRPr lang="en-US"/>
          </a:p>
        </p:txBody>
      </p:sp>
    </p:spTree>
    <p:extLst>
      <p:ext uri="{BB962C8B-B14F-4D97-AF65-F5344CB8AC3E}">
        <p14:creationId xmlns:p14="http://schemas.microsoft.com/office/powerpoint/2010/main" val="3966015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BF837E-DE46-F64C-B49C-EB434CD051F1}"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882C0-3107-3145-B3E0-C60B8C3E67CC}" type="slidenum">
              <a:rPr lang="en-US" smtClean="0"/>
              <a:t>‹#›</a:t>
            </a:fld>
            <a:endParaRPr lang="en-US"/>
          </a:p>
        </p:txBody>
      </p:sp>
    </p:spTree>
    <p:extLst>
      <p:ext uri="{BB962C8B-B14F-4D97-AF65-F5344CB8AC3E}">
        <p14:creationId xmlns:p14="http://schemas.microsoft.com/office/powerpoint/2010/main" val="3143274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7" y="32904857"/>
            <a:ext cx="27980640" cy="10170160"/>
          </a:xfrm>
        </p:spPr>
        <p:txBody>
          <a:bodyPr anchor="t"/>
          <a:lstStyle>
            <a:lvl1pPr algn="l">
              <a:defRPr sz="210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7" y="21703468"/>
            <a:ext cx="27980640" cy="11201396"/>
          </a:xfrm>
        </p:spPr>
        <p:txBody>
          <a:bodyPr anchor="b"/>
          <a:lstStyle>
            <a:lvl1pPr marL="0" indent="0">
              <a:buNone/>
              <a:defRPr sz="10500">
                <a:solidFill>
                  <a:schemeClr val="tx1">
                    <a:tint val="75000"/>
                  </a:schemeClr>
                </a:solidFill>
              </a:defRPr>
            </a:lvl1pPr>
            <a:lvl2pPr marL="2403062" indent="0">
              <a:buNone/>
              <a:defRPr sz="9500">
                <a:solidFill>
                  <a:schemeClr val="tx1">
                    <a:tint val="75000"/>
                  </a:schemeClr>
                </a:solidFill>
              </a:defRPr>
            </a:lvl2pPr>
            <a:lvl3pPr marL="4806135" indent="0">
              <a:buNone/>
              <a:defRPr sz="8400">
                <a:solidFill>
                  <a:schemeClr val="tx1">
                    <a:tint val="75000"/>
                  </a:schemeClr>
                </a:solidFill>
              </a:defRPr>
            </a:lvl3pPr>
            <a:lvl4pPr marL="7209198" indent="0">
              <a:buNone/>
              <a:defRPr sz="7400">
                <a:solidFill>
                  <a:schemeClr val="tx1">
                    <a:tint val="75000"/>
                  </a:schemeClr>
                </a:solidFill>
              </a:defRPr>
            </a:lvl4pPr>
            <a:lvl5pPr marL="9612271" indent="0">
              <a:buNone/>
              <a:defRPr sz="7400">
                <a:solidFill>
                  <a:schemeClr val="tx1">
                    <a:tint val="75000"/>
                  </a:schemeClr>
                </a:solidFill>
              </a:defRPr>
            </a:lvl5pPr>
            <a:lvl6pPr marL="12015333" indent="0">
              <a:buNone/>
              <a:defRPr sz="7400">
                <a:solidFill>
                  <a:schemeClr val="tx1">
                    <a:tint val="75000"/>
                  </a:schemeClr>
                </a:solidFill>
              </a:defRPr>
            </a:lvl6pPr>
            <a:lvl7pPr marL="14418406" indent="0">
              <a:buNone/>
              <a:defRPr sz="7400">
                <a:solidFill>
                  <a:schemeClr val="tx1">
                    <a:tint val="75000"/>
                  </a:schemeClr>
                </a:solidFill>
              </a:defRPr>
            </a:lvl7pPr>
            <a:lvl8pPr marL="16821469" indent="0">
              <a:buNone/>
              <a:defRPr sz="7400">
                <a:solidFill>
                  <a:schemeClr val="tx1">
                    <a:tint val="75000"/>
                  </a:schemeClr>
                </a:solidFill>
              </a:defRPr>
            </a:lvl8pPr>
            <a:lvl9pPr marL="19224542" indent="0">
              <a:buNone/>
              <a:defRPr sz="7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BF837E-DE46-F64C-B49C-EB434CD051F1}"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882C0-3107-3145-B3E0-C60B8C3E67CC}" type="slidenum">
              <a:rPr lang="en-US" smtClean="0"/>
              <a:t>‹#›</a:t>
            </a:fld>
            <a:endParaRPr lang="en-US"/>
          </a:p>
        </p:txBody>
      </p:sp>
    </p:spTree>
    <p:extLst>
      <p:ext uri="{BB962C8B-B14F-4D97-AF65-F5344CB8AC3E}">
        <p14:creationId xmlns:p14="http://schemas.microsoft.com/office/powerpoint/2010/main" val="1071867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926457" y="89208187"/>
            <a:ext cx="53052343" cy="252333760"/>
          </a:xfrm>
        </p:spPr>
        <p:txBody>
          <a:bodyPr/>
          <a:lstStyle>
            <a:lvl1pPr>
              <a:defRPr sz="14700"/>
            </a:lvl1pPr>
            <a:lvl2pPr>
              <a:defRPr sz="12600"/>
            </a:lvl2pPr>
            <a:lvl3pPr>
              <a:defRPr sz="10500"/>
            </a:lvl3pPr>
            <a:lvl4pPr>
              <a:defRPr sz="9500"/>
            </a:lvl4pPr>
            <a:lvl5pPr>
              <a:defRPr sz="9500"/>
            </a:lvl5pPr>
            <a:lvl6pPr>
              <a:defRPr sz="9500"/>
            </a:lvl6pPr>
            <a:lvl7pPr>
              <a:defRPr sz="9500"/>
            </a:lvl7pPr>
            <a:lvl8pPr>
              <a:defRPr sz="9500"/>
            </a:lvl8pPr>
            <a:lvl9pPr>
              <a:defRPr sz="9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527449" y="89208187"/>
            <a:ext cx="53052347" cy="252333760"/>
          </a:xfrm>
        </p:spPr>
        <p:txBody>
          <a:bodyPr/>
          <a:lstStyle>
            <a:lvl1pPr>
              <a:defRPr sz="14700"/>
            </a:lvl1pPr>
            <a:lvl2pPr>
              <a:defRPr sz="12600"/>
            </a:lvl2pPr>
            <a:lvl3pPr>
              <a:defRPr sz="10500"/>
            </a:lvl3pPr>
            <a:lvl4pPr>
              <a:defRPr sz="9500"/>
            </a:lvl4pPr>
            <a:lvl5pPr>
              <a:defRPr sz="9500"/>
            </a:lvl5pPr>
            <a:lvl6pPr>
              <a:defRPr sz="9500"/>
            </a:lvl6pPr>
            <a:lvl7pPr>
              <a:defRPr sz="9500"/>
            </a:lvl7pPr>
            <a:lvl8pPr>
              <a:defRPr sz="9500"/>
            </a:lvl8pPr>
            <a:lvl9pPr>
              <a:defRPr sz="9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BF837E-DE46-F64C-B49C-EB434CD051F1}" type="datetimeFigureOut">
              <a:rPr lang="en-US" smtClean="0"/>
              <a:t>3/3/2015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882C0-3107-3145-B3E0-C60B8C3E67CC}" type="slidenum">
              <a:rPr lang="en-US" smtClean="0"/>
              <a:t>‹#›</a:t>
            </a:fld>
            <a:endParaRPr lang="en-US"/>
          </a:p>
        </p:txBody>
      </p:sp>
    </p:spTree>
    <p:extLst>
      <p:ext uri="{BB962C8B-B14F-4D97-AF65-F5344CB8AC3E}">
        <p14:creationId xmlns:p14="http://schemas.microsoft.com/office/powerpoint/2010/main" val="1458527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2050630"/>
            <a:ext cx="29626560" cy="8534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920" y="11462177"/>
            <a:ext cx="14544677" cy="4776890"/>
          </a:xfrm>
        </p:spPr>
        <p:txBody>
          <a:bodyPr anchor="b"/>
          <a:lstStyle>
            <a:lvl1pPr marL="0" indent="0">
              <a:buNone/>
              <a:defRPr sz="12600" b="1"/>
            </a:lvl1pPr>
            <a:lvl2pPr marL="2403062" indent="0">
              <a:buNone/>
              <a:defRPr sz="10500" b="1"/>
            </a:lvl2pPr>
            <a:lvl3pPr marL="4806135" indent="0">
              <a:buNone/>
              <a:defRPr sz="9500" b="1"/>
            </a:lvl3pPr>
            <a:lvl4pPr marL="7209198" indent="0">
              <a:buNone/>
              <a:defRPr sz="8400" b="1"/>
            </a:lvl4pPr>
            <a:lvl5pPr marL="9612271" indent="0">
              <a:buNone/>
              <a:defRPr sz="8400" b="1"/>
            </a:lvl5pPr>
            <a:lvl6pPr marL="12015333" indent="0">
              <a:buNone/>
              <a:defRPr sz="8400" b="1"/>
            </a:lvl6pPr>
            <a:lvl7pPr marL="14418406" indent="0">
              <a:buNone/>
              <a:defRPr sz="8400" b="1"/>
            </a:lvl7pPr>
            <a:lvl8pPr marL="16821469" indent="0">
              <a:buNone/>
              <a:defRPr sz="8400" b="1"/>
            </a:lvl8pPr>
            <a:lvl9pPr marL="19224542" indent="0">
              <a:buNone/>
              <a:defRPr sz="8400" b="1"/>
            </a:lvl9pPr>
          </a:lstStyle>
          <a:p>
            <a:pPr lvl="0"/>
            <a:r>
              <a:rPr lang="en-US" smtClean="0"/>
              <a:t>Click to edit Master text styles</a:t>
            </a:r>
          </a:p>
        </p:txBody>
      </p:sp>
      <p:sp>
        <p:nvSpPr>
          <p:cNvPr id="4" name="Content Placeholder 3"/>
          <p:cNvSpPr>
            <a:spLocks noGrp="1"/>
          </p:cNvSpPr>
          <p:nvPr>
            <p:ph sz="half" idx="2"/>
          </p:nvPr>
        </p:nvSpPr>
        <p:spPr>
          <a:xfrm>
            <a:off x="1645920" y="16239067"/>
            <a:ext cx="14544677" cy="29502950"/>
          </a:xfrm>
        </p:spPr>
        <p:txBody>
          <a:bodyPr/>
          <a:lstStyle>
            <a:lvl1pPr>
              <a:defRPr sz="12600"/>
            </a:lvl1pPr>
            <a:lvl2pPr>
              <a:defRPr sz="10500"/>
            </a:lvl2pPr>
            <a:lvl3pPr>
              <a:defRPr sz="9500"/>
            </a:lvl3pPr>
            <a:lvl4pPr>
              <a:defRPr sz="8400"/>
            </a:lvl4pPr>
            <a:lvl5pPr>
              <a:defRPr sz="8400"/>
            </a:lvl5pPr>
            <a:lvl6pPr>
              <a:defRPr sz="8400"/>
            </a:lvl6pPr>
            <a:lvl7pPr>
              <a:defRPr sz="8400"/>
            </a:lvl7pPr>
            <a:lvl8pPr>
              <a:defRPr sz="8400"/>
            </a:lvl8pPr>
            <a:lvl9pPr>
              <a:defRPr sz="8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095" y="11462177"/>
            <a:ext cx="14550390" cy="4776890"/>
          </a:xfrm>
        </p:spPr>
        <p:txBody>
          <a:bodyPr anchor="b"/>
          <a:lstStyle>
            <a:lvl1pPr marL="0" indent="0">
              <a:buNone/>
              <a:defRPr sz="12600" b="1"/>
            </a:lvl1pPr>
            <a:lvl2pPr marL="2403062" indent="0">
              <a:buNone/>
              <a:defRPr sz="10500" b="1"/>
            </a:lvl2pPr>
            <a:lvl3pPr marL="4806135" indent="0">
              <a:buNone/>
              <a:defRPr sz="9500" b="1"/>
            </a:lvl3pPr>
            <a:lvl4pPr marL="7209198" indent="0">
              <a:buNone/>
              <a:defRPr sz="8400" b="1"/>
            </a:lvl4pPr>
            <a:lvl5pPr marL="9612271" indent="0">
              <a:buNone/>
              <a:defRPr sz="8400" b="1"/>
            </a:lvl5pPr>
            <a:lvl6pPr marL="12015333" indent="0">
              <a:buNone/>
              <a:defRPr sz="8400" b="1"/>
            </a:lvl6pPr>
            <a:lvl7pPr marL="14418406" indent="0">
              <a:buNone/>
              <a:defRPr sz="8400" b="1"/>
            </a:lvl7pPr>
            <a:lvl8pPr marL="16821469" indent="0">
              <a:buNone/>
              <a:defRPr sz="8400" b="1"/>
            </a:lvl8pPr>
            <a:lvl9pPr marL="19224542" indent="0">
              <a:buNone/>
              <a:defRPr sz="8400" b="1"/>
            </a:lvl9pPr>
          </a:lstStyle>
          <a:p>
            <a:pPr lvl="0"/>
            <a:r>
              <a:rPr lang="en-US" smtClean="0"/>
              <a:t>Click to edit Master text styles</a:t>
            </a:r>
          </a:p>
        </p:txBody>
      </p:sp>
      <p:sp>
        <p:nvSpPr>
          <p:cNvPr id="6" name="Content Placeholder 5"/>
          <p:cNvSpPr>
            <a:spLocks noGrp="1"/>
          </p:cNvSpPr>
          <p:nvPr>
            <p:ph sz="quarter" idx="4"/>
          </p:nvPr>
        </p:nvSpPr>
        <p:spPr>
          <a:xfrm>
            <a:off x="16722095" y="16239067"/>
            <a:ext cx="14550390" cy="29502950"/>
          </a:xfrm>
        </p:spPr>
        <p:txBody>
          <a:bodyPr/>
          <a:lstStyle>
            <a:lvl1pPr>
              <a:defRPr sz="12600"/>
            </a:lvl1pPr>
            <a:lvl2pPr>
              <a:defRPr sz="10500"/>
            </a:lvl2pPr>
            <a:lvl3pPr>
              <a:defRPr sz="9500"/>
            </a:lvl3pPr>
            <a:lvl4pPr>
              <a:defRPr sz="8400"/>
            </a:lvl4pPr>
            <a:lvl5pPr>
              <a:defRPr sz="8400"/>
            </a:lvl5pPr>
            <a:lvl6pPr>
              <a:defRPr sz="8400"/>
            </a:lvl6pPr>
            <a:lvl7pPr>
              <a:defRPr sz="8400"/>
            </a:lvl7pPr>
            <a:lvl8pPr>
              <a:defRPr sz="8400"/>
            </a:lvl8pPr>
            <a:lvl9pPr>
              <a:defRPr sz="8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BF837E-DE46-F64C-B49C-EB434CD051F1}" type="datetimeFigureOut">
              <a:rPr lang="en-US" smtClean="0"/>
              <a:t>3/3/2015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8882C0-3107-3145-B3E0-C60B8C3E67CC}" type="slidenum">
              <a:rPr lang="en-US" smtClean="0"/>
              <a:t>‹#›</a:t>
            </a:fld>
            <a:endParaRPr lang="en-US"/>
          </a:p>
        </p:txBody>
      </p:sp>
    </p:spTree>
    <p:extLst>
      <p:ext uri="{BB962C8B-B14F-4D97-AF65-F5344CB8AC3E}">
        <p14:creationId xmlns:p14="http://schemas.microsoft.com/office/powerpoint/2010/main" val="3817364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BF837E-DE46-F64C-B49C-EB434CD051F1}" type="datetimeFigureOut">
              <a:rPr lang="en-US" smtClean="0"/>
              <a:t>3/3/2015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8882C0-3107-3145-B3E0-C60B8C3E67CC}" type="slidenum">
              <a:rPr lang="en-US" smtClean="0"/>
              <a:t>‹#›</a:t>
            </a:fld>
            <a:endParaRPr lang="en-US"/>
          </a:p>
        </p:txBody>
      </p:sp>
    </p:spTree>
    <p:extLst>
      <p:ext uri="{BB962C8B-B14F-4D97-AF65-F5344CB8AC3E}">
        <p14:creationId xmlns:p14="http://schemas.microsoft.com/office/powerpoint/2010/main" val="2752666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BF837E-DE46-F64C-B49C-EB434CD051F1}" type="datetimeFigureOut">
              <a:rPr lang="en-US" smtClean="0"/>
              <a:t>3/3/2015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8882C0-3107-3145-B3E0-C60B8C3E67CC}" type="slidenum">
              <a:rPr lang="en-US" smtClean="0"/>
              <a:t>‹#›</a:t>
            </a:fld>
            <a:endParaRPr lang="en-US"/>
          </a:p>
        </p:txBody>
      </p:sp>
    </p:spTree>
    <p:extLst>
      <p:ext uri="{BB962C8B-B14F-4D97-AF65-F5344CB8AC3E}">
        <p14:creationId xmlns:p14="http://schemas.microsoft.com/office/powerpoint/2010/main" val="2165388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9" y="2038773"/>
            <a:ext cx="10829927" cy="8676640"/>
          </a:xfrm>
        </p:spPr>
        <p:txBody>
          <a:bodyPr anchor="b"/>
          <a:lstStyle>
            <a:lvl1pPr algn="l">
              <a:defRPr sz="10500" b="1"/>
            </a:lvl1pPr>
          </a:lstStyle>
          <a:p>
            <a:r>
              <a:rPr lang="en-US" smtClean="0"/>
              <a:t>Click to edit Master title style</a:t>
            </a:r>
            <a:endParaRPr lang="en-US"/>
          </a:p>
        </p:txBody>
      </p:sp>
      <p:sp>
        <p:nvSpPr>
          <p:cNvPr id="3" name="Content Placeholder 2"/>
          <p:cNvSpPr>
            <a:spLocks noGrp="1"/>
          </p:cNvSpPr>
          <p:nvPr>
            <p:ph idx="1"/>
          </p:nvPr>
        </p:nvSpPr>
        <p:spPr>
          <a:xfrm>
            <a:off x="12870180" y="2038784"/>
            <a:ext cx="18402300" cy="43703244"/>
          </a:xfrm>
        </p:spPr>
        <p:txBody>
          <a:bodyPr/>
          <a:lstStyle>
            <a:lvl1pPr>
              <a:defRPr sz="16800"/>
            </a:lvl1pPr>
            <a:lvl2pPr>
              <a:defRPr sz="14700"/>
            </a:lvl2pPr>
            <a:lvl3pPr>
              <a:defRPr sz="12600"/>
            </a:lvl3pPr>
            <a:lvl4pPr>
              <a:defRPr sz="10500"/>
            </a:lvl4pPr>
            <a:lvl5pPr>
              <a:defRPr sz="10500"/>
            </a:lvl5pPr>
            <a:lvl6pPr>
              <a:defRPr sz="10500"/>
            </a:lvl6pPr>
            <a:lvl7pPr>
              <a:defRPr sz="10500"/>
            </a:lvl7pPr>
            <a:lvl8pPr>
              <a:defRPr sz="10500"/>
            </a:lvl8pPr>
            <a:lvl9pPr>
              <a:defRPr sz="10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929" y="10715424"/>
            <a:ext cx="10829927" cy="35026604"/>
          </a:xfrm>
        </p:spPr>
        <p:txBody>
          <a:bodyPr/>
          <a:lstStyle>
            <a:lvl1pPr marL="0" indent="0">
              <a:buNone/>
              <a:defRPr sz="7400"/>
            </a:lvl1pPr>
            <a:lvl2pPr marL="2403062" indent="0">
              <a:buNone/>
              <a:defRPr sz="6300"/>
            </a:lvl2pPr>
            <a:lvl3pPr marL="4806135" indent="0">
              <a:buNone/>
              <a:defRPr sz="5300"/>
            </a:lvl3pPr>
            <a:lvl4pPr marL="7209198" indent="0">
              <a:buNone/>
              <a:defRPr sz="4700"/>
            </a:lvl4pPr>
            <a:lvl5pPr marL="9612271" indent="0">
              <a:buNone/>
              <a:defRPr sz="4700"/>
            </a:lvl5pPr>
            <a:lvl6pPr marL="12015333" indent="0">
              <a:buNone/>
              <a:defRPr sz="4700"/>
            </a:lvl6pPr>
            <a:lvl7pPr marL="14418406" indent="0">
              <a:buNone/>
              <a:defRPr sz="4700"/>
            </a:lvl7pPr>
            <a:lvl8pPr marL="16821469" indent="0">
              <a:buNone/>
              <a:defRPr sz="4700"/>
            </a:lvl8pPr>
            <a:lvl9pPr marL="19224542" indent="0">
              <a:buNone/>
              <a:defRPr sz="4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BF837E-DE46-F64C-B49C-EB434CD051F1}" type="datetimeFigureOut">
              <a:rPr lang="en-US" smtClean="0"/>
              <a:t>3/3/2015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882C0-3107-3145-B3E0-C60B8C3E67CC}" type="slidenum">
              <a:rPr lang="en-US" smtClean="0"/>
              <a:t>‹#›</a:t>
            </a:fld>
            <a:endParaRPr lang="en-US"/>
          </a:p>
        </p:txBody>
      </p:sp>
    </p:spTree>
    <p:extLst>
      <p:ext uri="{BB962C8B-B14F-4D97-AF65-F5344CB8AC3E}">
        <p14:creationId xmlns:p14="http://schemas.microsoft.com/office/powerpoint/2010/main" val="2820644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35844480"/>
            <a:ext cx="19751040" cy="4231644"/>
          </a:xfrm>
        </p:spPr>
        <p:txBody>
          <a:bodyPr anchor="b"/>
          <a:lstStyle>
            <a:lvl1pPr algn="l">
              <a:defRPr sz="10500" b="1"/>
            </a:lvl1pPr>
          </a:lstStyle>
          <a:p>
            <a:r>
              <a:rPr lang="en-US" smtClean="0"/>
              <a:t>Click to edit Master title style</a:t>
            </a:r>
            <a:endParaRPr lang="en-US"/>
          </a:p>
        </p:txBody>
      </p:sp>
      <p:sp>
        <p:nvSpPr>
          <p:cNvPr id="3" name="Picture Placeholder 2"/>
          <p:cNvSpPr>
            <a:spLocks noGrp="1"/>
          </p:cNvSpPr>
          <p:nvPr>
            <p:ph type="pic" idx="1"/>
          </p:nvPr>
        </p:nvSpPr>
        <p:spPr>
          <a:xfrm>
            <a:off x="6452237" y="4575387"/>
            <a:ext cx="19751040" cy="30723840"/>
          </a:xfrm>
        </p:spPr>
        <p:txBody>
          <a:bodyPr/>
          <a:lstStyle>
            <a:lvl1pPr marL="0" indent="0">
              <a:buNone/>
              <a:defRPr sz="16800"/>
            </a:lvl1pPr>
            <a:lvl2pPr marL="2403062" indent="0">
              <a:buNone/>
              <a:defRPr sz="14700"/>
            </a:lvl2pPr>
            <a:lvl3pPr marL="4806135" indent="0">
              <a:buNone/>
              <a:defRPr sz="12600"/>
            </a:lvl3pPr>
            <a:lvl4pPr marL="7209198" indent="0">
              <a:buNone/>
              <a:defRPr sz="10500"/>
            </a:lvl4pPr>
            <a:lvl5pPr marL="9612271" indent="0">
              <a:buNone/>
              <a:defRPr sz="10500"/>
            </a:lvl5pPr>
            <a:lvl6pPr marL="12015333" indent="0">
              <a:buNone/>
              <a:defRPr sz="10500"/>
            </a:lvl6pPr>
            <a:lvl7pPr marL="14418406" indent="0">
              <a:buNone/>
              <a:defRPr sz="10500"/>
            </a:lvl7pPr>
            <a:lvl8pPr marL="16821469" indent="0">
              <a:buNone/>
              <a:defRPr sz="10500"/>
            </a:lvl8pPr>
            <a:lvl9pPr marL="19224542" indent="0">
              <a:buNone/>
              <a:defRPr sz="10500"/>
            </a:lvl9pPr>
          </a:lstStyle>
          <a:p>
            <a:endParaRPr lang="en-US"/>
          </a:p>
        </p:txBody>
      </p:sp>
      <p:sp>
        <p:nvSpPr>
          <p:cNvPr id="4" name="Text Placeholder 3"/>
          <p:cNvSpPr>
            <a:spLocks noGrp="1"/>
          </p:cNvSpPr>
          <p:nvPr>
            <p:ph type="body" sz="half" idx="2"/>
          </p:nvPr>
        </p:nvSpPr>
        <p:spPr>
          <a:xfrm>
            <a:off x="6452237" y="40076124"/>
            <a:ext cx="19751040" cy="6009636"/>
          </a:xfrm>
        </p:spPr>
        <p:txBody>
          <a:bodyPr/>
          <a:lstStyle>
            <a:lvl1pPr marL="0" indent="0">
              <a:buNone/>
              <a:defRPr sz="7400"/>
            </a:lvl1pPr>
            <a:lvl2pPr marL="2403062" indent="0">
              <a:buNone/>
              <a:defRPr sz="6300"/>
            </a:lvl2pPr>
            <a:lvl3pPr marL="4806135" indent="0">
              <a:buNone/>
              <a:defRPr sz="5300"/>
            </a:lvl3pPr>
            <a:lvl4pPr marL="7209198" indent="0">
              <a:buNone/>
              <a:defRPr sz="4700"/>
            </a:lvl4pPr>
            <a:lvl5pPr marL="9612271" indent="0">
              <a:buNone/>
              <a:defRPr sz="4700"/>
            </a:lvl5pPr>
            <a:lvl6pPr marL="12015333" indent="0">
              <a:buNone/>
              <a:defRPr sz="4700"/>
            </a:lvl6pPr>
            <a:lvl7pPr marL="14418406" indent="0">
              <a:buNone/>
              <a:defRPr sz="4700"/>
            </a:lvl7pPr>
            <a:lvl8pPr marL="16821469" indent="0">
              <a:buNone/>
              <a:defRPr sz="4700"/>
            </a:lvl8pPr>
            <a:lvl9pPr marL="19224542" indent="0">
              <a:buNone/>
              <a:defRPr sz="4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BF837E-DE46-F64C-B49C-EB434CD051F1}" type="datetimeFigureOut">
              <a:rPr lang="en-US" smtClean="0"/>
              <a:t>3/3/2015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882C0-3107-3145-B3E0-C60B8C3E67CC}" type="slidenum">
              <a:rPr lang="en-US" smtClean="0"/>
              <a:t>‹#›</a:t>
            </a:fld>
            <a:endParaRPr lang="en-US"/>
          </a:p>
        </p:txBody>
      </p:sp>
    </p:spTree>
    <p:extLst>
      <p:ext uri="{BB962C8B-B14F-4D97-AF65-F5344CB8AC3E}">
        <p14:creationId xmlns:p14="http://schemas.microsoft.com/office/powerpoint/2010/main" val="3308786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2050630"/>
            <a:ext cx="29626560" cy="8534400"/>
          </a:xfrm>
          <a:prstGeom prst="rect">
            <a:avLst/>
          </a:prstGeom>
        </p:spPr>
        <p:txBody>
          <a:bodyPr vert="horz" lIns="480615" tIns="240313" rIns="480615" bIns="24031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45920" y="11948179"/>
            <a:ext cx="29626560" cy="33793857"/>
          </a:xfrm>
          <a:prstGeom prst="rect">
            <a:avLst/>
          </a:prstGeom>
        </p:spPr>
        <p:txBody>
          <a:bodyPr vert="horz" lIns="480615" tIns="240313" rIns="480615" bIns="2403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45920" y="47460765"/>
            <a:ext cx="7680960" cy="2726267"/>
          </a:xfrm>
          <a:prstGeom prst="rect">
            <a:avLst/>
          </a:prstGeom>
        </p:spPr>
        <p:txBody>
          <a:bodyPr vert="horz" lIns="480615" tIns="240313" rIns="480615" bIns="240313" rtlCol="0" anchor="ctr"/>
          <a:lstStyle>
            <a:lvl1pPr algn="l">
              <a:defRPr sz="6300">
                <a:solidFill>
                  <a:schemeClr val="tx1">
                    <a:tint val="75000"/>
                  </a:schemeClr>
                </a:solidFill>
              </a:defRPr>
            </a:lvl1pPr>
          </a:lstStyle>
          <a:p>
            <a:fld id="{66BF837E-DE46-F64C-B49C-EB434CD051F1}" type="datetimeFigureOut">
              <a:rPr lang="en-US" smtClean="0"/>
              <a:t>3/3/2015</a:t>
            </a:fld>
            <a:endParaRPr lang="en-US"/>
          </a:p>
        </p:txBody>
      </p:sp>
      <p:sp>
        <p:nvSpPr>
          <p:cNvPr id="5" name="Footer Placeholder 4"/>
          <p:cNvSpPr>
            <a:spLocks noGrp="1"/>
          </p:cNvSpPr>
          <p:nvPr>
            <p:ph type="ftr" sz="quarter" idx="3"/>
          </p:nvPr>
        </p:nvSpPr>
        <p:spPr>
          <a:xfrm>
            <a:off x="11247120" y="47460765"/>
            <a:ext cx="10424160" cy="2726267"/>
          </a:xfrm>
          <a:prstGeom prst="rect">
            <a:avLst/>
          </a:prstGeom>
        </p:spPr>
        <p:txBody>
          <a:bodyPr vert="horz" lIns="480615" tIns="240313" rIns="480615" bIns="240313" rtlCol="0" anchor="ctr"/>
          <a:lstStyle>
            <a:lvl1pPr algn="ctr">
              <a:defRPr sz="6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520" y="47460765"/>
            <a:ext cx="7680960" cy="2726267"/>
          </a:xfrm>
          <a:prstGeom prst="rect">
            <a:avLst/>
          </a:prstGeom>
        </p:spPr>
        <p:txBody>
          <a:bodyPr vert="horz" lIns="480615" tIns="240313" rIns="480615" bIns="240313" rtlCol="0" anchor="ctr"/>
          <a:lstStyle>
            <a:lvl1pPr algn="r">
              <a:defRPr sz="6300">
                <a:solidFill>
                  <a:schemeClr val="tx1">
                    <a:tint val="75000"/>
                  </a:schemeClr>
                </a:solidFill>
              </a:defRPr>
            </a:lvl1pPr>
          </a:lstStyle>
          <a:p>
            <a:fld id="{F38882C0-3107-3145-B3E0-C60B8C3E67CC}" type="slidenum">
              <a:rPr lang="en-US" smtClean="0"/>
              <a:t>‹#›</a:t>
            </a:fld>
            <a:endParaRPr lang="en-US"/>
          </a:p>
        </p:txBody>
      </p:sp>
    </p:spTree>
    <p:extLst>
      <p:ext uri="{BB962C8B-B14F-4D97-AF65-F5344CB8AC3E}">
        <p14:creationId xmlns:p14="http://schemas.microsoft.com/office/powerpoint/2010/main" val="2621945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403062" rtl="0" eaLnBrk="1" latinLnBrk="0" hangingPunct="1">
        <a:spcBef>
          <a:spcPct val="0"/>
        </a:spcBef>
        <a:buNone/>
        <a:defRPr sz="23100" kern="1200">
          <a:solidFill>
            <a:schemeClr val="tx1"/>
          </a:solidFill>
          <a:latin typeface="+mj-lt"/>
          <a:ea typeface="+mj-ea"/>
          <a:cs typeface="+mj-cs"/>
        </a:defRPr>
      </a:lvl1pPr>
    </p:titleStyle>
    <p:bodyStyle>
      <a:lvl1pPr marL="1802302" indent="-1802302" algn="l" defTabSz="2403062" rtl="0" eaLnBrk="1" latinLnBrk="0" hangingPunct="1">
        <a:spcBef>
          <a:spcPct val="20000"/>
        </a:spcBef>
        <a:buFont typeface="Arial"/>
        <a:buChar char="•"/>
        <a:defRPr sz="16800" kern="1200">
          <a:solidFill>
            <a:schemeClr val="tx1"/>
          </a:solidFill>
          <a:latin typeface="+mn-lt"/>
          <a:ea typeface="+mn-ea"/>
          <a:cs typeface="+mn-cs"/>
        </a:defRPr>
      </a:lvl1pPr>
      <a:lvl2pPr marL="3904984" indent="-1501917" algn="l" defTabSz="2403062" rtl="0" eaLnBrk="1" latinLnBrk="0" hangingPunct="1">
        <a:spcBef>
          <a:spcPct val="20000"/>
        </a:spcBef>
        <a:buFont typeface="Arial"/>
        <a:buChar char="–"/>
        <a:defRPr sz="14700" kern="1200">
          <a:solidFill>
            <a:schemeClr val="tx1"/>
          </a:solidFill>
          <a:latin typeface="+mn-lt"/>
          <a:ea typeface="+mn-ea"/>
          <a:cs typeface="+mn-cs"/>
        </a:defRPr>
      </a:lvl2pPr>
      <a:lvl3pPr marL="6007667" indent="-1201531" algn="l" defTabSz="2403062" rtl="0" eaLnBrk="1" latinLnBrk="0" hangingPunct="1">
        <a:spcBef>
          <a:spcPct val="20000"/>
        </a:spcBef>
        <a:buFont typeface="Arial"/>
        <a:buChar char="•"/>
        <a:defRPr sz="12600" kern="1200">
          <a:solidFill>
            <a:schemeClr val="tx1"/>
          </a:solidFill>
          <a:latin typeface="+mn-lt"/>
          <a:ea typeface="+mn-ea"/>
          <a:cs typeface="+mn-cs"/>
        </a:defRPr>
      </a:lvl3pPr>
      <a:lvl4pPr marL="8410740" indent="-1201531" algn="l" defTabSz="2403062" rtl="0" eaLnBrk="1" latinLnBrk="0" hangingPunct="1">
        <a:spcBef>
          <a:spcPct val="20000"/>
        </a:spcBef>
        <a:buFont typeface="Arial"/>
        <a:buChar char="–"/>
        <a:defRPr sz="10500" kern="1200">
          <a:solidFill>
            <a:schemeClr val="tx1"/>
          </a:solidFill>
          <a:latin typeface="+mn-lt"/>
          <a:ea typeface="+mn-ea"/>
          <a:cs typeface="+mn-cs"/>
        </a:defRPr>
      </a:lvl4pPr>
      <a:lvl5pPr marL="10813802" indent="-1201531" algn="l" defTabSz="2403062" rtl="0" eaLnBrk="1" latinLnBrk="0" hangingPunct="1">
        <a:spcBef>
          <a:spcPct val="20000"/>
        </a:spcBef>
        <a:buFont typeface="Arial"/>
        <a:buChar char="»"/>
        <a:defRPr sz="10500" kern="1200">
          <a:solidFill>
            <a:schemeClr val="tx1"/>
          </a:solidFill>
          <a:latin typeface="+mn-lt"/>
          <a:ea typeface="+mn-ea"/>
          <a:cs typeface="+mn-cs"/>
        </a:defRPr>
      </a:lvl5pPr>
      <a:lvl6pPr marL="13216875" indent="-1201531" algn="l" defTabSz="2403062" rtl="0" eaLnBrk="1" latinLnBrk="0" hangingPunct="1">
        <a:spcBef>
          <a:spcPct val="20000"/>
        </a:spcBef>
        <a:buFont typeface="Arial"/>
        <a:buChar char="•"/>
        <a:defRPr sz="10500" kern="1200">
          <a:solidFill>
            <a:schemeClr val="tx1"/>
          </a:solidFill>
          <a:latin typeface="+mn-lt"/>
          <a:ea typeface="+mn-ea"/>
          <a:cs typeface="+mn-cs"/>
        </a:defRPr>
      </a:lvl6pPr>
      <a:lvl7pPr marL="15619938" indent="-1201531" algn="l" defTabSz="2403062" rtl="0" eaLnBrk="1" latinLnBrk="0" hangingPunct="1">
        <a:spcBef>
          <a:spcPct val="20000"/>
        </a:spcBef>
        <a:buFont typeface="Arial"/>
        <a:buChar char="•"/>
        <a:defRPr sz="10500" kern="1200">
          <a:solidFill>
            <a:schemeClr val="tx1"/>
          </a:solidFill>
          <a:latin typeface="+mn-lt"/>
          <a:ea typeface="+mn-ea"/>
          <a:cs typeface="+mn-cs"/>
        </a:defRPr>
      </a:lvl7pPr>
      <a:lvl8pPr marL="18023011" indent="-1201531" algn="l" defTabSz="2403062" rtl="0" eaLnBrk="1" latinLnBrk="0" hangingPunct="1">
        <a:spcBef>
          <a:spcPct val="20000"/>
        </a:spcBef>
        <a:buFont typeface="Arial"/>
        <a:buChar char="•"/>
        <a:defRPr sz="10500" kern="1200">
          <a:solidFill>
            <a:schemeClr val="tx1"/>
          </a:solidFill>
          <a:latin typeface="+mn-lt"/>
          <a:ea typeface="+mn-ea"/>
          <a:cs typeface="+mn-cs"/>
        </a:defRPr>
      </a:lvl8pPr>
      <a:lvl9pPr marL="20426073" indent="-1201531" algn="l" defTabSz="2403062" rtl="0" eaLnBrk="1" latinLnBrk="0" hangingPunct="1">
        <a:spcBef>
          <a:spcPct val="20000"/>
        </a:spcBef>
        <a:buFont typeface="Arial"/>
        <a:buChar char="•"/>
        <a:defRPr sz="10500" kern="1200">
          <a:solidFill>
            <a:schemeClr val="tx1"/>
          </a:solidFill>
          <a:latin typeface="+mn-lt"/>
          <a:ea typeface="+mn-ea"/>
          <a:cs typeface="+mn-cs"/>
        </a:defRPr>
      </a:lvl9pPr>
    </p:bodyStyle>
    <p:otherStyle>
      <a:defPPr>
        <a:defRPr lang="en-US"/>
      </a:defPPr>
      <a:lvl1pPr marL="0" algn="l" defTabSz="2403062" rtl="0" eaLnBrk="1" latinLnBrk="0" hangingPunct="1">
        <a:defRPr sz="9500" kern="1200">
          <a:solidFill>
            <a:schemeClr val="tx1"/>
          </a:solidFill>
          <a:latin typeface="+mn-lt"/>
          <a:ea typeface="+mn-ea"/>
          <a:cs typeface="+mn-cs"/>
        </a:defRPr>
      </a:lvl1pPr>
      <a:lvl2pPr marL="2403062" algn="l" defTabSz="2403062" rtl="0" eaLnBrk="1" latinLnBrk="0" hangingPunct="1">
        <a:defRPr sz="9500" kern="1200">
          <a:solidFill>
            <a:schemeClr val="tx1"/>
          </a:solidFill>
          <a:latin typeface="+mn-lt"/>
          <a:ea typeface="+mn-ea"/>
          <a:cs typeface="+mn-cs"/>
        </a:defRPr>
      </a:lvl2pPr>
      <a:lvl3pPr marL="4806135" algn="l" defTabSz="2403062" rtl="0" eaLnBrk="1" latinLnBrk="0" hangingPunct="1">
        <a:defRPr sz="9500" kern="1200">
          <a:solidFill>
            <a:schemeClr val="tx1"/>
          </a:solidFill>
          <a:latin typeface="+mn-lt"/>
          <a:ea typeface="+mn-ea"/>
          <a:cs typeface="+mn-cs"/>
        </a:defRPr>
      </a:lvl3pPr>
      <a:lvl4pPr marL="7209198" algn="l" defTabSz="2403062" rtl="0" eaLnBrk="1" latinLnBrk="0" hangingPunct="1">
        <a:defRPr sz="9500" kern="1200">
          <a:solidFill>
            <a:schemeClr val="tx1"/>
          </a:solidFill>
          <a:latin typeface="+mn-lt"/>
          <a:ea typeface="+mn-ea"/>
          <a:cs typeface="+mn-cs"/>
        </a:defRPr>
      </a:lvl4pPr>
      <a:lvl5pPr marL="9612271" algn="l" defTabSz="2403062" rtl="0" eaLnBrk="1" latinLnBrk="0" hangingPunct="1">
        <a:defRPr sz="9500" kern="1200">
          <a:solidFill>
            <a:schemeClr val="tx1"/>
          </a:solidFill>
          <a:latin typeface="+mn-lt"/>
          <a:ea typeface="+mn-ea"/>
          <a:cs typeface="+mn-cs"/>
        </a:defRPr>
      </a:lvl5pPr>
      <a:lvl6pPr marL="12015333" algn="l" defTabSz="2403062" rtl="0" eaLnBrk="1" latinLnBrk="0" hangingPunct="1">
        <a:defRPr sz="9500" kern="1200">
          <a:solidFill>
            <a:schemeClr val="tx1"/>
          </a:solidFill>
          <a:latin typeface="+mn-lt"/>
          <a:ea typeface="+mn-ea"/>
          <a:cs typeface="+mn-cs"/>
        </a:defRPr>
      </a:lvl6pPr>
      <a:lvl7pPr marL="14418406" algn="l" defTabSz="2403062" rtl="0" eaLnBrk="1" latinLnBrk="0" hangingPunct="1">
        <a:defRPr sz="9500" kern="1200">
          <a:solidFill>
            <a:schemeClr val="tx1"/>
          </a:solidFill>
          <a:latin typeface="+mn-lt"/>
          <a:ea typeface="+mn-ea"/>
          <a:cs typeface="+mn-cs"/>
        </a:defRPr>
      </a:lvl7pPr>
      <a:lvl8pPr marL="16821469" algn="l" defTabSz="2403062" rtl="0" eaLnBrk="1" latinLnBrk="0" hangingPunct="1">
        <a:defRPr sz="9500" kern="1200">
          <a:solidFill>
            <a:schemeClr val="tx1"/>
          </a:solidFill>
          <a:latin typeface="+mn-lt"/>
          <a:ea typeface="+mn-ea"/>
          <a:cs typeface="+mn-cs"/>
        </a:defRPr>
      </a:lvl8pPr>
      <a:lvl9pPr marL="19224542" algn="l" defTabSz="2403062" rtl="0" eaLnBrk="1" latinLnBrk="0" hangingPunct="1">
        <a:defRPr sz="9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18" Type="http://schemas.openxmlformats.org/officeDocument/2006/relationships/image" Target="../media/image17.jp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jpg"/><Relationship Id="rId4" Type="http://schemas.openxmlformats.org/officeDocument/2006/relationships/image" Target="../media/image3.pn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p:cNvPicPr>
            <a:picLocks noChangeAspect="1"/>
          </p:cNvPicPr>
          <p:nvPr/>
        </p:nvPicPr>
        <p:blipFill>
          <a:blip r:embed="rId2"/>
          <a:stretch>
            <a:fillRect/>
          </a:stretch>
        </p:blipFill>
        <p:spPr>
          <a:xfrm>
            <a:off x="23049292" y="7301485"/>
            <a:ext cx="5651705" cy="6361264"/>
          </a:xfrm>
          <a:prstGeom prst="rect">
            <a:avLst/>
          </a:prstGeom>
        </p:spPr>
      </p:pic>
      <p:pic>
        <p:nvPicPr>
          <p:cNvPr id="38" name="Picture 37"/>
          <p:cNvPicPr>
            <a:picLocks noChangeAspect="1"/>
          </p:cNvPicPr>
          <p:nvPr/>
        </p:nvPicPr>
        <p:blipFill>
          <a:blip r:embed="rId3"/>
          <a:stretch>
            <a:fillRect/>
          </a:stretch>
        </p:blipFill>
        <p:spPr>
          <a:xfrm>
            <a:off x="23317391" y="13662738"/>
            <a:ext cx="4719370" cy="5256757"/>
          </a:xfrm>
          <a:prstGeom prst="rect">
            <a:avLst/>
          </a:prstGeom>
        </p:spPr>
      </p:pic>
      <p:sp>
        <p:nvSpPr>
          <p:cNvPr id="3" name="Text Box 12"/>
          <p:cNvSpPr txBox="1">
            <a:spLocks noChangeArrowheads="1"/>
          </p:cNvSpPr>
          <p:nvPr/>
        </p:nvSpPr>
        <p:spPr bwMode="auto">
          <a:xfrm>
            <a:off x="1524004" y="69059"/>
            <a:ext cx="27508201" cy="4385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1" tIns="45710" rIns="91421" bIns="4571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7400" b="1" dirty="0">
                <a:latin typeface="Times"/>
                <a:cs typeface="Times"/>
              </a:rPr>
              <a:t>An Update of CIRA’s GOES-R and JPSS Proving Ground Activities</a:t>
            </a:r>
          </a:p>
          <a:p>
            <a:pPr algn="ctr" eaLnBrk="1" hangingPunct="1"/>
            <a:r>
              <a:rPr lang="en-US" sz="4700" b="1" dirty="0">
                <a:latin typeface="Times"/>
                <a:cs typeface="Times"/>
              </a:rPr>
              <a:t>Ed Szoke</a:t>
            </a:r>
            <a:r>
              <a:rPr lang="en-US" sz="4700" b="1" baseline="30000" dirty="0">
                <a:latin typeface="Times"/>
                <a:cs typeface="Times"/>
              </a:rPr>
              <a:t>1,2</a:t>
            </a:r>
            <a:r>
              <a:rPr lang="en-US" sz="4700" b="1" dirty="0">
                <a:latin typeface="Times"/>
                <a:cs typeface="Times"/>
              </a:rPr>
              <a:t>, Dan Bikos</a:t>
            </a:r>
            <a:r>
              <a:rPr lang="en-US" sz="4700" b="1" baseline="30000" dirty="0">
                <a:latin typeface="Times"/>
                <a:cs typeface="Times"/>
              </a:rPr>
              <a:t>1</a:t>
            </a:r>
            <a:r>
              <a:rPr lang="en-US" sz="4700" b="1" dirty="0">
                <a:latin typeface="Times"/>
                <a:cs typeface="Times"/>
              </a:rPr>
              <a:t>, Renate Brummer</a:t>
            </a:r>
            <a:r>
              <a:rPr lang="en-US" sz="4700" b="1" baseline="30000" dirty="0">
                <a:latin typeface="Times"/>
                <a:cs typeface="Times"/>
              </a:rPr>
              <a:t>1</a:t>
            </a:r>
            <a:r>
              <a:rPr lang="en-US" sz="4700" b="1" dirty="0">
                <a:latin typeface="Times"/>
                <a:cs typeface="Times"/>
              </a:rPr>
              <a:t>, </a:t>
            </a:r>
            <a:r>
              <a:rPr lang="en-US" sz="4700" b="1" dirty="0" err="1">
                <a:latin typeface="Times"/>
                <a:cs typeface="Times"/>
              </a:rPr>
              <a:t>Hiro</a:t>
            </a:r>
            <a:r>
              <a:rPr lang="en-US" sz="4700" b="1" dirty="0">
                <a:latin typeface="Times"/>
                <a:cs typeface="Times"/>
              </a:rPr>
              <a:t> Gosden</a:t>
            </a:r>
            <a:r>
              <a:rPr lang="en-US" sz="4700" b="1" baseline="30000" dirty="0">
                <a:latin typeface="Times"/>
                <a:cs typeface="Times"/>
              </a:rPr>
              <a:t>1</a:t>
            </a:r>
            <a:r>
              <a:rPr lang="en-US" sz="4700" b="1" dirty="0">
                <a:latin typeface="Times"/>
                <a:cs typeface="Times"/>
              </a:rPr>
              <a:t>, Steve Miller</a:t>
            </a:r>
            <a:r>
              <a:rPr lang="en-US" sz="4700" b="1" baseline="30000" dirty="0">
                <a:latin typeface="Times"/>
                <a:cs typeface="Times"/>
              </a:rPr>
              <a:t>1</a:t>
            </a:r>
            <a:r>
              <a:rPr lang="en-US" sz="4700" b="1" dirty="0">
                <a:latin typeface="Times"/>
                <a:cs typeface="Times"/>
              </a:rPr>
              <a:t>, Curtis Seaman</a:t>
            </a:r>
            <a:r>
              <a:rPr lang="en-US" sz="4700" b="1" baseline="30000" dirty="0">
                <a:latin typeface="Times"/>
                <a:cs typeface="Times"/>
              </a:rPr>
              <a:t>1</a:t>
            </a:r>
            <a:r>
              <a:rPr lang="en-US" sz="4700" b="1" dirty="0">
                <a:latin typeface="Times"/>
                <a:cs typeface="Times"/>
              </a:rPr>
              <a:t>, Dan Lindsey</a:t>
            </a:r>
            <a:r>
              <a:rPr lang="en-US" sz="4700" b="1" baseline="30000" dirty="0">
                <a:latin typeface="Times"/>
                <a:cs typeface="Times"/>
              </a:rPr>
              <a:t>3</a:t>
            </a:r>
            <a:r>
              <a:rPr lang="en-US" sz="4700" b="1" dirty="0">
                <a:latin typeface="Times"/>
                <a:cs typeface="Times"/>
              </a:rPr>
              <a:t>, Don Hilger</a:t>
            </a:r>
            <a:r>
              <a:rPr lang="en-US" sz="4700" b="1" baseline="30000" dirty="0">
                <a:latin typeface="Times"/>
                <a:cs typeface="Times"/>
              </a:rPr>
              <a:t>3</a:t>
            </a:r>
            <a:r>
              <a:rPr lang="en-US" sz="4700" b="1" dirty="0">
                <a:latin typeface="Times"/>
                <a:cs typeface="Times"/>
              </a:rPr>
              <a:t> and Deb Molenar</a:t>
            </a:r>
            <a:r>
              <a:rPr lang="en-US" sz="4700" b="1" baseline="30000" dirty="0">
                <a:latin typeface="Times"/>
                <a:cs typeface="Times"/>
              </a:rPr>
              <a:t>3</a:t>
            </a:r>
          </a:p>
          <a:p>
            <a:pPr algn="ctr" eaLnBrk="1" hangingPunct="1"/>
            <a:r>
              <a:rPr lang="en-US" sz="3700" baseline="30000" dirty="0">
                <a:latin typeface="Times"/>
                <a:cs typeface="Times"/>
              </a:rPr>
              <a:t>1</a:t>
            </a:r>
            <a:r>
              <a:rPr lang="en-US" sz="3700" dirty="0">
                <a:latin typeface="Times"/>
                <a:cs typeface="Times"/>
              </a:rPr>
              <a:t>Cooperative Institute for Research in the Atmosphere (CIRA)</a:t>
            </a:r>
          </a:p>
          <a:p>
            <a:pPr algn="ctr" eaLnBrk="1" hangingPunct="1"/>
            <a:r>
              <a:rPr lang="en-US" sz="3700" baseline="30000" dirty="0">
                <a:latin typeface="Times"/>
                <a:cs typeface="Times"/>
              </a:rPr>
              <a:t>2</a:t>
            </a:r>
            <a:r>
              <a:rPr lang="en-US" sz="3700" dirty="0">
                <a:latin typeface="Times"/>
                <a:cs typeface="Times"/>
              </a:rPr>
              <a:t>NOAA/Earth System Research Laboratory (ESRL)/Global Systems Division (GSD) </a:t>
            </a:r>
            <a:r>
              <a:rPr lang="en-US" sz="3700" i="1" dirty="0">
                <a:latin typeface="Times"/>
                <a:cs typeface="Times"/>
              </a:rPr>
              <a:t>(email </a:t>
            </a:r>
            <a:r>
              <a:rPr lang="en-US" sz="3700" i="1" dirty="0" err="1">
                <a:latin typeface="Times"/>
                <a:cs typeface="Times"/>
              </a:rPr>
              <a:t>edward.j.szoke@noaa.gov</a:t>
            </a:r>
            <a:r>
              <a:rPr lang="en-US" sz="3700" i="1" dirty="0">
                <a:latin typeface="Times"/>
                <a:cs typeface="Times"/>
              </a:rPr>
              <a:t>)</a:t>
            </a:r>
          </a:p>
          <a:p>
            <a:pPr algn="ctr" eaLnBrk="1" hangingPunct="1"/>
            <a:r>
              <a:rPr lang="en-US" sz="3700" baseline="30000" dirty="0">
                <a:latin typeface="Times"/>
                <a:cs typeface="Times"/>
              </a:rPr>
              <a:t>3</a:t>
            </a:r>
            <a:r>
              <a:rPr lang="en-US" sz="3700" dirty="0">
                <a:latin typeface="Times"/>
                <a:cs typeface="Times"/>
              </a:rPr>
              <a:t>NOAA/National Environmental Satellite, Data, and Information Services, Center for Satellite Applications and Research (NESDIS/STAR)  </a:t>
            </a:r>
          </a:p>
        </p:txBody>
      </p:sp>
      <p:pic>
        <p:nvPicPr>
          <p:cNvPr id="7" name="Picture 6" descr="CIRA_logo.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409004" y="64284"/>
            <a:ext cx="3480882" cy="1334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Documents and Settings\osborn.FSL-NT.000\Desktop\My Documents\Misc. Graphics-Text\logos\NOAA-Logo_CircleWhite_RestTran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 y="0"/>
            <a:ext cx="1414775" cy="139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8"/>
          <p:cNvSpPr txBox="1">
            <a:spLocks noChangeArrowheads="1"/>
          </p:cNvSpPr>
          <p:nvPr/>
        </p:nvSpPr>
        <p:spPr bwMode="auto">
          <a:xfrm>
            <a:off x="861813" y="4968286"/>
            <a:ext cx="31206143" cy="203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1" tIns="45710" rIns="91421" bIns="45710">
            <a:spAutoFit/>
          </a:bodyPr>
          <a:lstStyle/>
          <a:p>
            <a:pPr eaLnBrk="1" hangingPunct="1"/>
            <a:r>
              <a:rPr lang="en-US" sz="4200" b="1" dirty="0">
                <a:latin typeface="Times"/>
                <a:cs typeface="Times"/>
              </a:rPr>
              <a:t>CIRA is an active Proving Ground (PG) partner along with CIMSS and </a:t>
            </a:r>
            <a:r>
              <a:rPr lang="en-US" sz="4200" b="1" dirty="0" err="1">
                <a:latin typeface="Times"/>
                <a:cs typeface="Times"/>
              </a:rPr>
              <a:t>SPoRT</a:t>
            </a:r>
            <a:r>
              <a:rPr lang="en-US" sz="4200" b="1" dirty="0">
                <a:latin typeface="Times"/>
                <a:cs typeface="Times"/>
              </a:rPr>
              <a:t>.  The groups interact with a number of National Weather Service (NWS) Weather Forecast Offices (WFOs), and National Centers.  This poster shows who we interact with, some of our products and forecaster feedback, and some thoughts on training as we prepare for the launch of GOES-R.</a:t>
            </a:r>
          </a:p>
        </p:txBody>
      </p:sp>
      <p:sp>
        <p:nvSpPr>
          <p:cNvPr id="11" name="Text Box 28"/>
          <p:cNvSpPr txBox="1">
            <a:spLocks noChangeArrowheads="1"/>
          </p:cNvSpPr>
          <p:nvPr/>
        </p:nvSpPr>
        <p:spPr bwMode="auto">
          <a:xfrm>
            <a:off x="17960239" y="42318687"/>
            <a:ext cx="14453241" cy="1037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1" tIns="45710" rIns="91421" bIns="45710">
            <a:spAutoFit/>
          </a:bodyPr>
          <a:lstStyle/>
          <a:p>
            <a:pPr algn="ctr" eaLnBrk="1" hangingPunct="1"/>
            <a:r>
              <a:rPr lang="en-US" sz="4000" b="1" dirty="0" smtClean="0">
                <a:solidFill>
                  <a:srgbClr val="0000FF"/>
                </a:solidFill>
                <a:latin typeface="Times"/>
                <a:cs typeface="Times"/>
              </a:rPr>
              <a:t>Training </a:t>
            </a:r>
            <a:r>
              <a:rPr lang="en-US" sz="4000" b="1" dirty="0">
                <a:solidFill>
                  <a:srgbClr val="0000FF"/>
                </a:solidFill>
                <a:latin typeface="Times"/>
                <a:cs typeface="Times"/>
              </a:rPr>
              <a:t>for the new satellite data</a:t>
            </a:r>
          </a:p>
          <a:p>
            <a:endParaRPr lang="en-US" sz="2800" b="1" dirty="0">
              <a:latin typeface="Times"/>
              <a:cs typeface="Times"/>
            </a:endParaRPr>
          </a:p>
          <a:p>
            <a:pPr marL="571500" indent="-571500">
              <a:buFont typeface="Arial"/>
              <a:buChar char="•"/>
            </a:pPr>
            <a:r>
              <a:rPr lang="en-US" sz="3600" b="1" dirty="0">
                <a:latin typeface="Times"/>
                <a:cs typeface="Times"/>
              </a:rPr>
              <a:t>A lot is </a:t>
            </a:r>
            <a:r>
              <a:rPr lang="en-US" sz="3600" b="1" dirty="0" smtClean="0">
                <a:latin typeface="Times"/>
                <a:cs typeface="Times"/>
              </a:rPr>
              <a:t>happening </a:t>
            </a:r>
            <a:r>
              <a:rPr lang="en-US" sz="3600" b="1" dirty="0">
                <a:latin typeface="Times"/>
                <a:cs typeface="Times"/>
              </a:rPr>
              <a:t>and will be ramping up as we approach the launch of GOES-R (and then JPSS-1).  </a:t>
            </a:r>
            <a:endParaRPr lang="en-US" sz="3600" b="1" dirty="0" smtClean="0">
              <a:latin typeface="Times"/>
              <a:cs typeface="Times"/>
            </a:endParaRPr>
          </a:p>
          <a:p>
            <a:pPr marL="571500" indent="-571500">
              <a:buFont typeface="Arial"/>
              <a:buChar char="•"/>
            </a:pPr>
            <a:r>
              <a:rPr lang="en-US" sz="3600" b="1" dirty="0" smtClean="0">
                <a:latin typeface="Times"/>
                <a:cs typeface="Times"/>
              </a:rPr>
              <a:t>We </a:t>
            </a:r>
            <a:r>
              <a:rPr lang="en-US" sz="3600" b="1" dirty="0">
                <a:latin typeface="Times"/>
                <a:cs typeface="Times"/>
              </a:rPr>
              <a:t>anticipate that several groups will be involved including VISIT, WDTB and COMET.  </a:t>
            </a:r>
            <a:endParaRPr lang="en-US" sz="3600" b="1" dirty="0" smtClean="0">
              <a:latin typeface="Times"/>
              <a:cs typeface="Times"/>
            </a:endParaRPr>
          </a:p>
          <a:p>
            <a:pPr marL="571500" indent="-571500">
              <a:buFont typeface="Arial"/>
              <a:buChar char="•"/>
            </a:pPr>
            <a:r>
              <a:rPr lang="en-US" sz="3600" b="1" dirty="0" smtClean="0">
                <a:latin typeface="Times"/>
                <a:cs typeface="Times"/>
              </a:rPr>
              <a:t>All the </a:t>
            </a:r>
            <a:r>
              <a:rPr lang="en-US" sz="3600" b="1" dirty="0">
                <a:latin typeface="Times"/>
                <a:cs typeface="Times"/>
              </a:rPr>
              <a:t>Proving Ground activities will make the transition easier for many forecasters who have seen some of the new products</a:t>
            </a:r>
            <a:r>
              <a:rPr lang="en-US" sz="3600" b="1" dirty="0" smtClean="0">
                <a:latin typeface="Times"/>
                <a:cs typeface="Times"/>
              </a:rPr>
              <a:t>.</a:t>
            </a:r>
          </a:p>
          <a:p>
            <a:pPr marL="571500" indent="-571500">
              <a:buFont typeface="Arial"/>
              <a:buChar char="•"/>
            </a:pPr>
            <a:r>
              <a:rPr lang="en-US" sz="3600" b="1" dirty="0" smtClean="0">
                <a:latin typeface="Times"/>
                <a:cs typeface="Times"/>
              </a:rPr>
              <a:t>Still to be decided is the type and extent of training required for NWS forecasters</a:t>
            </a:r>
          </a:p>
          <a:p>
            <a:pPr marL="571500" indent="-571500">
              <a:buFont typeface="Arial"/>
              <a:buChar char="•"/>
            </a:pPr>
            <a:r>
              <a:rPr lang="en-US" sz="3600" b="1" dirty="0" smtClean="0">
                <a:latin typeface="Times"/>
                <a:cs typeface="Times"/>
              </a:rPr>
              <a:t>CIRA has been part of the VISIT (Virtual Institute for Satellite Integration Training) program for many years</a:t>
            </a:r>
          </a:p>
          <a:p>
            <a:pPr marL="2974562" lvl="1" indent="-571500">
              <a:buFont typeface="Arial"/>
              <a:buChar char="•"/>
            </a:pPr>
            <a:r>
              <a:rPr lang="en-US" sz="3600" b="1" dirty="0" smtClean="0">
                <a:latin typeface="Times"/>
                <a:cs typeface="Times"/>
              </a:rPr>
              <a:t>Interacting directly with forecasters through live and recorded sessions and monthly “satellite chats”</a:t>
            </a:r>
          </a:p>
          <a:p>
            <a:pPr marL="2974562" lvl="1" indent="-571500">
              <a:buFont typeface="Arial"/>
              <a:buChar char="•"/>
            </a:pPr>
            <a:r>
              <a:rPr lang="en-US" sz="3600" b="1" dirty="0" smtClean="0">
                <a:latin typeface="Times"/>
                <a:cs typeface="Times"/>
              </a:rPr>
              <a:t>Including new GOES-R products</a:t>
            </a:r>
            <a:endParaRPr lang="en-US" sz="3600" b="1" dirty="0">
              <a:latin typeface="Times"/>
              <a:cs typeface="Times"/>
            </a:endParaRPr>
          </a:p>
          <a:p>
            <a:r>
              <a:rPr lang="en-US" sz="4400" b="1" dirty="0">
                <a:latin typeface="Times"/>
                <a:cs typeface="Times"/>
              </a:rPr>
              <a:t> </a:t>
            </a:r>
            <a:r>
              <a:rPr lang="en-US" sz="4800" b="1" i="1" dirty="0">
                <a:latin typeface="Times"/>
                <a:cs typeface="Times"/>
              </a:rPr>
              <a:t> </a:t>
            </a:r>
          </a:p>
          <a:p>
            <a:pPr eaLnBrk="1" hangingPunct="1"/>
            <a:endParaRPr lang="en-US" sz="4200" dirty="0">
              <a:latin typeface="Times"/>
              <a:cs typeface="Times"/>
            </a:endParaRPr>
          </a:p>
          <a:p>
            <a:pPr eaLnBrk="1" hangingPunct="1"/>
            <a:r>
              <a:rPr lang="en-US" sz="4200" dirty="0">
                <a:latin typeface="Arial" charset="0"/>
              </a:rPr>
              <a:t>  </a:t>
            </a:r>
          </a:p>
        </p:txBody>
      </p:sp>
      <p:sp>
        <p:nvSpPr>
          <p:cNvPr id="13" name="Rectangle 12"/>
          <p:cNvSpPr/>
          <p:nvPr/>
        </p:nvSpPr>
        <p:spPr>
          <a:xfrm>
            <a:off x="69444" y="15342514"/>
            <a:ext cx="9697162" cy="3062357"/>
          </a:xfrm>
          <a:prstGeom prst="rect">
            <a:avLst/>
          </a:prstGeom>
        </p:spPr>
        <p:txBody>
          <a:bodyPr wrap="square" lIns="91421" tIns="45710" rIns="91421" bIns="45710">
            <a:spAutoFit/>
          </a:bodyPr>
          <a:lstStyle/>
          <a:p>
            <a:pPr algn="ctr"/>
            <a:r>
              <a:rPr lang="en-US" sz="4200" b="1" dirty="0">
                <a:solidFill>
                  <a:srgbClr val="0000FF"/>
                </a:solidFill>
                <a:latin typeface="Times"/>
                <a:cs typeface="Times"/>
              </a:rPr>
              <a:t>CIRA JPSS Proving Ground Products</a:t>
            </a:r>
          </a:p>
          <a:p>
            <a:endParaRPr lang="en-US" sz="2100" dirty="0">
              <a:latin typeface="Times"/>
              <a:cs typeface="Times"/>
            </a:endParaRPr>
          </a:p>
          <a:p>
            <a:r>
              <a:rPr lang="en-US" sz="2600" b="1" dirty="0">
                <a:latin typeface="Times"/>
                <a:cs typeface="Times"/>
              </a:rPr>
              <a:t>CIRA uses data from the </a:t>
            </a:r>
            <a:r>
              <a:rPr lang="en-US" sz="2600" b="1" dirty="0" err="1">
                <a:latin typeface="Times"/>
                <a:cs typeface="Times"/>
              </a:rPr>
              <a:t>Suomi</a:t>
            </a:r>
            <a:r>
              <a:rPr lang="en-US" sz="2600" b="1" dirty="0">
                <a:latin typeface="Times"/>
                <a:cs typeface="Times"/>
              </a:rPr>
              <a:t> NPP satellite, which was launched in October 2011.  CIRA uses the VIIRS (Visible Infrared Imaging Radiometer Suite) to demonstrate JPSS-like products.  Real-time imagery can be found at </a:t>
            </a:r>
          </a:p>
          <a:p>
            <a:r>
              <a:rPr lang="en-US" sz="2600" b="1" dirty="0">
                <a:solidFill>
                  <a:srgbClr val="0000FF"/>
                </a:solidFill>
                <a:latin typeface="Times"/>
                <a:cs typeface="Times"/>
              </a:rPr>
              <a:t>http://</a:t>
            </a:r>
            <a:r>
              <a:rPr lang="en-US" sz="2600" b="1" dirty="0" err="1">
                <a:solidFill>
                  <a:srgbClr val="0000FF"/>
                </a:solidFill>
                <a:latin typeface="Times"/>
                <a:cs typeface="Times"/>
              </a:rPr>
              <a:t>rammb.cira.colostate.edu</a:t>
            </a:r>
            <a:r>
              <a:rPr lang="en-US" sz="2600" b="1" dirty="0">
                <a:solidFill>
                  <a:srgbClr val="0000FF"/>
                </a:solidFill>
                <a:latin typeface="Times"/>
                <a:cs typeface="Times"/>
              </a:rPr>
              <a:t>/</a:t>
            </a:r>
            <a:r>
              <a:rPr lang="en-US" sz="2600" b="1" dirty="0" err="1">
                <a:solidFill>
                  <a:srgbClr val="0000FF"/>
                </a:solidFill>
                <a:latin typeface="Times"/>
                <a:cs typeface="Times"/>
              </a:rPr>
              <a:t>ramsdis</a:t>
            </a:r>
            <a:r>
              <a:rPr lang="en-US" sz="2600" b="1" dirty="0">
                <a:solidFill>
                  <a:srgbClr val="0000FF"/>
                </a:solidFill>
                <a:latin typeface="Times"/>
                <a:cs typeface="Times"/>
              </a:rPr>
              <a:t>/online/</a:t>
            </a:r>
            <a:r>
              <a:rPr lang="en-US" sz="2600" b="1" dirty="0" err="1">
                <a:solidFill>
                  <a:srgbClr val="0000FF"/>
                </a:solidFill>
                <a:latin typeface="Times"/>
                <a:cs typeface="Times"/>
              </a:rPr>
              <a:t>npp_viirs.asp</a:t>
            </a:r>
            <a:endParaRPr lang="en-US" sz="2600" b="1" dirty="0">
              <a:solidFill>
                <a:srgbClr val="0000FF"/>
              </a:solidFill>
              <a:latin typeface="Times"/>
              <a:cs typeface="Times"/>
            </a:endParaRPr>
          </a:p>
        </p:txBody>
      </p:sp>
      <p:sp>
        <p:nvSpPr>
          <p:cNvPr id="14" name="TextBox 13"/>
          <p:cNvSpPr txBox="1"/>
          <p:nvPr/>
        </p:nvSpPr>
        <p:spPr>
          <a:xfrm>
            <a:off x="574374" y="42442455"/>
            <a:ext cx="16887737" cy="9448720"/>
          </a:xfrm>
          <a:prstGeom prst="rect">
            <a:avLst/>
          </a:prstGeom>
          <a:noFill/>
        </p:spPr>
        <p:txBody>
          <a:bodyPr wrap="square" lIns="91421" tIns="45710" rIns="91421" bIns="45710" rtlCol="0">
            <a:spAutoFit/>
          </a:bodyPr>
          <a:lstStyle/>
          <a:p>
            <a:r>
              <a:rPr lang="en-US" sz="3600" b="1" dirty="0" smtClean="0">
                <a:cs typeface="Times"/>
              </a:rPr>
              <a:t>Looking ahead: Evaluation </a:t>
            </a:r>
            <a:r>
              <a:rPr lang="en-US" sz="3600" b="1" dirty="0">
                <a:cs typeface="Times"/>
              </a:rPr>
              <a:t>of potential new products through the GOES-R and JPSS Proving Grounds will continue</a:t>
            </a:r>
            <a:r>
              <a:rPr lang="en-US" sz="3600" b="1" dirty="0" smtClean="0">
                <a:cs typeface="Times"/>
              </a:rPr>
              <a:t>.</a:t>
            </a:r>
            <a:endParaRPr lang="en-US" sz="3600" b="1" dirty="0">
              <a:cs typeface="Times"/>
            </a:endParaRPr>
          </a:p>
          <a:p>
            <a:r>
              <a:rPr lang="en-US" sz="3200" b="1" dirty="0">
                <a:cs typeface="Times"/>
              </a:rPr>
              <a:t>     </a:t>
            </a:r>
            <a:r>
              <a:rPr lang="en-US" sz="3200" b="1" dirty="0" smtClean="0">
                <a:cs typeface="Times"/>
              </a:rPr>
              <a:t>Some things we have learned in our interactions as part of the Proving Ground:</a:t>
            </a:r>
          </a:p>
          <a:p>
            <a:endParaRPr lang="en-US" sz="3200" b="1" dirty="0">
              <a:cs typeface="Times"/>
            </a:endParaRPr>
          </a:p>
          <a:p>
            <a:pPr marL="457200" indent="-457200">
              <a:buFont typeface="Arial"/>
              <a:buChar char="•"/>
            </a:pPr>
            <a:r>
              <a:rPr lang="en-US" sz="2800" b="1" dirty="0" smtClean="0">
                <a:cs typeface="Times"/>
              </a:rPr>
              <a:t> </a:t>
            </a:r>
            <a:r>
              <a:rPr lang="en-US" sz="3000" b="1" dirty="0" smtClean="0">
                <a:cs typeface="Times"/>
              </a:rPr>
              <a:t>Feedback - </a:t>
            </a:r>
            <a:r>
              <a:rPr lang="en-US" sz="3000" b="1" dirty="0" smtClean="0">
                <a:latin typeface="Times"/>
                <a:cs typeface="Times"/>
              </a:rPr>
              <a:t>Input </a:t>
            </a:r>
            <a:r>
              <a:rPr lang="en-US" sz="3000" b="1" dirty="0">
                <a:latin typeface="Times"/>
                <a:cs typeface="Times"/>
              </a:rPr>
              <a:t>from forecasters is critical to help improve products.  A variety of methods are used to gather feedback</a:t>
            </a:r>
            <a:r>
              <a:rPr lang="en-US" sz="3000" b="1" dirty="0" smtClean="0">
                <a:latin typeface="Times"/>
                <a:cs typeface="Times"/>
              </a:rPr>
              <a:t>.</a:t>
            </a:r>
            <a:r>
              <a:rPr lang="en-US" sz="2800" b="1" dirty="0" smtClean="0">
                <a:cs typeface="Times"/>
              </a:rPr>
              <a:t> </a:t>
            </a:r>
          </a:p>
          <a:p>
            <a:pPr marL="457200" indent="-457200">
              <a:buFont typeface="Arial"/>
              <a:buChar char="•"/>
            </a:pPr>
            <a:r>
              <a:rPr lang="en-US" sz="3000" b="1" dirty="0" smtClean="0">
                <a:cs typeface="Times"/>
              </a:rPr>
              <a:t>Forecasters </a:t>
            </a:r>
            <a:r>
              <a:rPr lang="en-US" sz="3000" b="1" dirty="0">
                <a:cs typeface="Times"/>
              </a:rPr>
              <a:t>do not all agree on the same look to a given product</a:t>
            </a:r>
          </a:p>
          <a:p>
            <a:r>
              <a:rPr lang="en-US" sz="3000" b="1" dirty="0">
                <a:cs typeface="Times"/>
              </a:rPr>
              <a:t>     </a:t>
            </a:r>
            <a:r>
              <a:rPr lang="en-US" sz="3000" b="1" dirty="0" smtClean="0">
                <a:cs typeface="Times"/>
              </a:rPr>
              <a:t> - </a:t>
            </a:r>
            <a:r>
              <a:rPr lang="en-US" sz="3000" b="1" dirty="0">
                <a:cs typeface="Times"/>
              </a:rPr>
              <a:t>Different RGB products, for example (like the dust products)</a:t>
            </a:r>
          </a:p>
          <a:p>
            <a:r>
              <a:rPr lang="en-US" sz="3000" b="1" dirty="0">
                <a:cs typeface="Times"/>
              </a:rPr>
              <a:t>      - We had differing reactions to the </a:t>
            </a:r>
            <a:r>
              <a:rPr lang="en-US" sz="3000" b="1" dirty="0" err="1">
                <a:cs typeface="Times"/>
              </a:rPr>
              <a:t>GeoColor</a:t>
            </a:r>
            <a:r>
              <a:rPr lang="en-US" sz="3000" b="1" dirty="0">
                <a:cs typeface="Times"/>
              </a:rPr>
              <a:t> product</a:t>
            </a:r>
          </a:p>
          <a:p>
            <a:r>
              <a:rPr lang="en-US" sz="3000" b="1" dirty="0">
                <a:cs typeface="Times"/>
              </a:rPr>
              <a:t>      - Color blind issues with certain RGB combinations</a:t>
            </a:r>
          </a:p>
          <a:p>
            <a:pPr marL="457105" indent="-457105">
              <a:buFont typeface="Arial"/>
              <a:buChar char="•"/>
            </a:pPr>
            <a:r>
              <a:rPr lang="en-US" sz="3000" b="1" dirty="0">
                <a:cs typeface="Times"/>
              </a:rPr>
              <a:t>We do not always anticipate the use of products</a:t>
            </a:r>
          </a:p>
          <a:p>
            <a:r>
              <a:rPr lang="en-US" sz="3000" b="1" dirty="0">
                <a:cs typeface="Times"/>
              </a:rPr>
              <a:t>     - An example is synthetic imagery – we initially introduced bands currently on AWIPS so forecasters could directly compare them to model imagery and gain confidence in the model’s ability to produce realistic imagery.  This worked so well that forecasters now like synthetic imagery as a new way to look at model output, akin to radar reflectivity from high-resolution models. </a:t>
            </a:r>
            <a:endParaRPr lang="en-US" sz="3000" b="1" dirty="0" smtClean="0">
              <a:cs typeface="Times"/>
            </a:endParaRPr>
          </a:p>
          <a:p>
            <a:pPr marL="457200" indent="-457200">
              <a:buFont typeface="Arial"/>
              <a:buChar char="•"/>
            </a:pPr>
            <a:r>
              <a:rPr lang="en-US" sz="3000" b="1" dirty="0" smtClean="0">
                <a:cs typeface="Times"/>
              </a:rPr>
              <a:t>Continue to work with the PG Liaisons to help evaluate products</a:t>
            </a:r>
          </a:p>
          <a:p>
            <a:r>
              <a:rPr lang="en-US" sz="3000" b="1" dirty="0">
                <a:cs typeface="Times"/>
              </a:rPr>
              <a:t> </a:t>
            </a:r>
            <a:r>
              <a:rPr lang="en-US" sz="3000" b="1" dirty="0" smtClean="0">
                <a:cs typeface="Times"/>
              </a:rPr>
              <a:t>     - Expected new push with Chad </a:t>
            </a:r>
            <a:r>
              <a:rPr lang="en-US" sz="3000" b="1" dirty="0" err="1" smtClean="0">
                <a:cs typeface="Times"/>
              </a:rPr>
              <a:t>Gravelle</a:t>
            </a:r>
            <a:r>
              <a:rPr lang="en-US" sz="3000" b="1" dirty="0" smtClean="0">
                <a:cs typeface="Times"/>
              </a:rPr>
              <a:t> to use synthetic imagery to expose forecasters to the new   </a:t>
            </a:r>
          </a:p>
          <a:p>
            <a:r>
              <a:rPr lang="en-US" sz="3000" b="1" dirty="0">
                <a:cs typeface="Times"/>
              </a:rPr>
              <a:t> </a:t>
            </a:r>
            <a:r>
              <a:rPr lang="en-US" sz="3000" b="1" dirty="0" smtClean="0">
                <a:cs typeface="Times"/>
              </a:rPr>
              <a:t>       water vapor bands that will be on GOES-R   </a:t>
            </a:r>
            <a:endParaRPr lang="en-US" sz="3000" b="1" dirty="0">
              <a:cs typeface="Times"/>
            </a:endParaRPr>
          </a:p>
          <a:p>
            <a:endParaRPr lang="en-US" sz="2600" b="1" dirty="0">
              <a:latin typeface="Times"/>
              <a:cs typeface="Times"/>
            </a:endParaRPr>
          </a:p>
          <a:p>
            <a:pPr algn="ctr"/>
            <a:r>
              <a:rPr lang="en-US" sz="2600" b="1" dirty="0">
                <a:latin typeface="Times"/>
                <a:cs typeface="Times"/>
              </a:rPr>
              <a:t>       </a:t>
            </a:r>
            <a:endParaRPr lang="en-US" sz="3200" b="1" i="1" dirty="0">
              <a:latin typeface="Times"/>
              <a:cs typeface="Times"/>
            </a:endParaRPr>
          </a:p>
        </p:txBody>
      </p:sp>
      <p:sp>
        <p:nvSpPr>
          <p:cNvPr id="15" name="Text Box 28"/>
          <p:cNvSpPr txBox="1">
            <a:spLocks noChangeArrowheads="1"/>
          </p:cNvSpPr>
          <p:nvPr/>
        </p:nvSpPr>
        <p:spPr bwMode="auto">
          <a:xfrm>
            <a:off x="5550062" y="18533517"/>
            <a:ext cx="20548570" cy="1138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1" tIns="45710" rIns="91421" bIns="45710">
            <a:spAutoFit/>
          </a:bodyPr>
          <a:lstStyle/>
          <a:p>
            <a:pPr algn="ctr" eaLnBrk="1" hangingPunct="1"/>
            <a:r>
              <a:rPr lang="en-US" sz="6800" b="1" dirty="0">
                <a:solidFill>
                  <a:srgbClr val="FF0000"/>
                </a:solidFill>
                <a:latin typeface="Times"/>
                <a:cs typeface="Times"/>
              </a:rPr>
              <a:t>Examples of CIRA Proving Ground Products</a:t>
            </a:r>
          </a:p>
        </p:txBody>
      </p:sp>
      <p:pic>
        <p:nvPicPr>
          <p:cNvPr id="16" name="Picture 15"/>
          <p:cNvPicPr>
            <a:picLocks noChangeAspect="1"/>
          </p:cNvPicPr>
          <p:nvPr/>
        </p:nvPicPr>
        <p:blipFill>
          <a:blip r:embed="rId6"/>
          <a:stretch>
            <a:fillRect/>
          </a:stretch>
        </p:blipFill>
        <p:spPr>
          <a:xfrm>
            <a:off x="1414781" y="20358784"/>
            <a:ext cx="7166333" cy="5501657"/>
          </a:xfrm>
          <a:prstGeom prst="rect">
            <a:avLst/>
          </a:prstGeom>
        </p:spPr>
      </p:pic>
      <p:pic>
        <p:nvPicPr>
          <p:cNvPr id="17" name="Picture 16"/>
          <p:cNvPicPr>
            <a:picLocks noChangeAspect="1"/>
          </p:cNvPicPr>
          <p:nvPr/>
        </p:nvPicPr>
        <p:blipFill>
          <a:blip r:embed="rId7"/>
          <a:stretch>
            <a:fillRect/>
          </a:stretch>
        </p:blipFill>
        <p:spPr>
          <a:xfrm>
            <a:off x="9507096" y="20416514"/>
            <a:ext cx="7705411" cy="5501657"/>
          </a:xfrm>
          <a:prstGeom prst="rect">
            <a:avLst/>
          </a:prstGeom>
        </p:spPr>
      </p:pic>
      <p:sp>
        <p:nvSpPr>
          <p:cNvPr id="19" name="Text Box 28"/>
          <p:cNvSpPr txBox="1">
            <a:spLocks noChangeArrowheads="1"/>
          </p:cNvSpPr>
          <p:nvPr/>
        </p:nvSpPr>
        <p:spPr bwMode="auto">
          <a:xfrm>
            <a:off x="13071935" y="19591598"/>
            <a:ext cx="5521649" cy="73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1" tIns="45710" rIns="91421" bIns="45710">
            <a:spAutoFit/>
          </a:bodyPr>
          <a:lstStyle/>
          <a:p>
            <a:pPr eaLnBrk="1" hangingPunct="1"/>
            <a:r>
              <a:rPr lang="en-US" sz="4200" b="1" dirty="0">
                <a:solidFill>
                  <a:srgbClr val="0000FF"/>
                </a:solidFill>
                <a:latin typeface="Times"/>
                <a:cs typeface="Times"/>
              </a:rPr>
              <a:t>Overview Products</a:t>
            </a:r>
            <a:endParaRPr lang="en-US" sz="3700" dirty="0">
              <a:solidFill>
                <a:srgbClr val="0000FF"/>
              </a:solidFill>
              <a:latin typeface="Times"/>
              <a:cs typeface="Times"/>
            </a:endParaRPr>
          </a:p>
        </p:txBody>
      </p:sp>
      <p:sp>
        <p:nvSpPr>
          <p:cNvPr id="22" name="Text Box 28"/>
          <p:cNvSpPr txBox="1">
            <a:spLocks noChangeArrowheads="1"/>
          </p:cNvSpPr>
          <p:nvPr/>
        </p:nvSpPr>
        <p:spPr bwMode="auto">
          <a:xfrm>
            <a:off x="753712" y="25982373"/>
            <a:ext cx="16853151" cy="1292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1" tIns="45710" rIns="91421" bIns="45710">
            <a:spAutoFit/>
          </a:bodyPr>
          <a:lstStyle/>
          <a:p>
            <a:r>
              <a:rPr lang="en-US" sz="2600" i="1" dirty="0" err="1"/>
              <a:t>GeoColor</a:t>
            </a:r>
            <a:r>
              <a:rPr lang="en-US" sz="2600" i="1" dirty="0"/>
              <a:t> imagery is an overview product that provides a seamless transition from daytime (visible) to nighttime (IR) imagery.  The background is true color (daytime) or nighttime lights.  In addition, low clouds and fog are highlighted during the night (pinkish color) while other clouds appear white.  Compare to the IR image at about the same time.   </a:t>
            </a:r>
          </a:p>
        </p:txBody>
      </p:sp>
      <p:sp>
        <p:nvSpPr>
          <p:cNvPr id="23" name="Text Box 28"/>
          <p:cNvSpPr txBox="1">
            <a:spLocks noChangeArrowheads="1"/>
          </p:cNvSpPr>
          <p:nvPr/>
        </p:nvSpPr>
        <p:spPr bwMode="auto">
          <a:xfrm>
            <a:off x="9507097" y="41073158"/>
            <a:ext cx="7002904" cy="830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1" tIns="45710" rIns="91421" bIns="4571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dirty="0" smtClean="0">
                <a:solidFill>
                  <a:srgbClr val="800000"/>
                </a:solidFill>
                <a:latin typeface="Times"/>
                <a:cs typeface="Times"/>
              </a:rPr>
              <a:t>Aurora over Alaska in the Day</a:t>
            </a:r>
            <a:r>
              <a:rPr lang="en-US" b="1" dirty="0">
                <a:solidFill>
                  <a:srgbClr val="800000"/>
                </a:solidFill>
                <a:latin typeface="Times"/>
                <a:cs typeface="Times"/>
              </a:rPr>
              <a:t>/night band </a:t>
            </a:r>
            <a:r>
              <a:rPr lang="en-US" b="1" dirty="0" smtClean="0">
                <a:solidFill>
                  <a:srgbClr val="800000"/>
                </a:solidFill>
                <a:latin typeface="Times"/>
                <a:cs typeface="Times"/>
              </a:rPr>
              <a:t>imagery </a:t>
            </a:r>
            <a:r>
              <a:rPr lang="en-US" b="1" dirty="0">
                <a:solidFill>
                  <a:srgbClr val="800000"/>
                </a:solidFill>
                <a:latin typeface="Times"/>
                <a:cs typeface="Times"/>
              </a:rPr>
              <a:t>at </a:t>
            </a:r>
            <a:r>
              <a:rPr lang="en-US" b="1" dirty="0" smtClean="0">
                <a:solidFill>
                  <a:srgbClr val="800000"/>
                </a:solidFill>
                <a:latin typeface="Times"/>
                <a:cs typeface="Times"/>
              </a:rPr>
              <a:t>1205z </a:t>
            </a:r>
            <a:r>
              <a:rPr lang="en-US" b="1" dirty="0">
                <a:solidFill>
                  <a:srgbClr val="800000"/>
                </a:solidFill>
                <a:latin typeface="Times"/>
                <a:cs typeface="Times"/>
              </a:rPr>
              <a:t>on </a:t>
            </a:r>
            <a:r>
              <a:rPr lang="en-US" b="1" dirty="0" smtClean="0">
                <a:solidFill>
                  <a:srgbClr val="800000"/>
                </a:solidFill>
                <a:latin typeface="Times"/>
                <a:cs typeface="Times"/>
              </a:rPr>
              <a:t>16 Feb 2015</a:t>
            </a:r>
            <a:endParaRPr lang="en-US" b="1" dirty="0">
              <a:solidFill>
                <a:srgbClr val="800000"/>
              </a:solidFill>
              <a:latin typeface="Times"/>
              <a:cs typeface="Times"/>
            </a:endParaRPr>
          </a:p>
        </p:txBody>
      </p:sp>
      <p:sp>
        <p:nvSpPr>
          <p:cNvPr id="27" name="Text Box 28"/>
          <p:cNvSpPr txBox="1">
            <a:spLocks noChangeArrowheads="1"/>
          </p:cNvSpPr>
          <p:nvPr/>
        </p:nvSpPr>
        <p:spPr bwMode="auto">
          <a:xfrm>
            <a:off x="27036169" y="35451416"/>
            <a:ext cx="5691875" cy="449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1" tIns="45710" rIns="91421" bIns="45710">
            <a:spAutoFit/>
          </a:bodyPr>
          <a:lstStyle/>
          <a:p>
            <a:r>
              <a:rPr lang="en-US" sz="2600" i="1" dirty="0"/>
              <a:t>A visible image at night</a:t>
            </a:r>
            <a:r>
              <a:rPr lang="en-US" sz="2600" i="1" dirty="0" smtClean="0"/>
              <a:t>.  An </a:t>
            </a:r>
            <a:r>
              <a:rPr lang="en-US" sz="2600" i="1" dirty="0"/>
              <a:t>algorithm developed at CIRA uses the </a:t>
            </a:r>
            <a:r>
              <a:rPr lang="en-US" sz="2600" i="1" dirty="0" err="1"/>
              <a:t>Suomi</a:t>
            </a:r>
            <a:r>
              <a:rPr lang="en-US" sz="2600" i="1" dirty="0"/>
              <a:t> NPP VIIRS instrument and moonlight to produce this image that has all the benefits of a visible image but at </a:t>
            </a:r>
            <a:r>
              <a:rPr lang="en-US" sz="2600" i="1" dirty="0" smtClean="0"/>
              <a:t>night.</a:t>
            </a:r>
          </a:p>
          <a:p>
            <a:endParaRPr lang="en-US" sz="2600" i="1" dirty="0"/>
          </a:p>
          <a:p>
            <a:r>
              <a:rPr lang="en-US" sz="2600" i="1" dirty="0" smtClean="0"/>
              <a:t>Here we see the rapidly deepening low off of Cape Cod on Sunday morning, 15 Feb, as yet another storm brings heavy snow and blizzard conditions to New England. </a:t>
            </a:r>
            <a:endParaRPr lang="en-US" sz="2600" i="1" dirty="0"/>
          </a:p>
        </p:txBody>
      </p:sp>
      <p:sp>
        <p:nvSpPr>
          <p:cNvPr id="28" name="Text Box 28"/>
          <p:cNvSpPr txBox="1">
            <a:spLocks noChangeArrowheads="1"/>
          </p:cNvSpPr>
          <p:nvPr/>
        </p:nvSpPr>
        <p:spPr bwMode="auto">
          <a:xfrm>
            <a:off x="3436247" y="27171011"/>
            <a:ext cx="23599922" cy="73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1" tIns="45710" rIns="91421" bIns="45710">
            <a:spAutoFit/>
          </a:bodyPr>
          <a:lstStyle/>
          <a:p>
            <a:pPr eaLnBrk="1" hangingPunct="1"/>
            <a:r>
              <a:rPr lang="en-US" sz="4200" b="1" dirty="0" smtClean="0">
                <a:solidFill>
                  <a:srgbClr val="0000FF"/>
                </a:solidFill>
                <a:latin typeface="Times"/>
                <a:cs typeface="Times"/>
              </a:rPr>
              <a:t>Problem</a:t>
            </a:r>
            <a:r>
              <a:rPr lang="en-US" sz="4200" b="1" dirty="0">
                <a:solidFill>
                  <a:srgbClr val="0000FF"/>
                </a:solidFill>
                <a:latin typeface="Times"/>
                <a:cs typeface="Times"/>
              </a:rPr>
              <a:t>-specific products created with Polar (</a:t>
            </a:r>
            <a:r>
              <a:rPr lang="en-US" sz="4200" b="1" dirty="0" err="1">
                <a:solidFill>
                  <a:srgbClr val="0000FF"/>
                </a:solidFill>
                <a:latin typeface="Times"/>
                <a:cs typeface="Times"/>
              </a:rPr>
              <a:t>Suomi</a:t>
            </a:r>
            <a:r>
              <a:rPr lang="en-US" sz="4200" b="1" dirty="0">
                <a:solidFill>
                  <a:srgbClr val="0000FF"/>
                </a:solidFill>
                <a:latin typeface="Times"/>
                <a:cs typeface="Times"/>
              </a:rPr>
              <a:t> NPP or MODIS) imagery</a:t>
            </a:r>
          </a:p>
        </p:txBody>
      </p:sp>
      <p:pic>
        <p:nvPicPr>
          <p:cNvPr id="29" name="Picture 28" descr="Slide3.jpg"/>
          <p:cNvPicPr>
            <a:picLocks noChangeAspect="1"/>
          </p:cNvPicPr>
          <p:nvPr/>
        </p:nvPicPr>
        <p:blipFill rotWithShape="1">
          <a:blip r:embed="rId8">
            <a:extLst>
              <a:ext uri="{28A0092B-C50C-407E-A947-70E740481C1C}">
                <a14:useLocalDpi xmlns:a14="http://schemas.microsoft.com/office/drawing/2010/main" val="0"/>
              </a:ext>
            </a:extLst>
          </a:blip>
          <a:srcRect t="13330" r="26986" b="14571"/>
          <a:stretch/>
        </p:blipFill>
        <p:spPr>
          <a:xfrm>
            <a:off x="23221859" y="28164447"/>
            <a:ext cx="4853310" cy="3594329"/>
          </a:xfrm>
          <a:prstGeom prst="rect">
            <a:avLst/>
          </a:prstGeom>
        </p:spPr>
      </p:pic>
      <p:sp>
        <p:nvSpPr>
          <p:cNvPr id="30" name="Text Box 28"/>
          <p:cNvSpPr txBox="1">
            <a:spLocks noChangeArrowheads="1"/>
          </p:cNvSpPr>
          <p:nvPr/>
        </p:nvSpPr>
        <p:spPr bwMode="auto">
          <a:xfrm>
            <a:off x="24146933" y="27443572"/>
            <a:ext cx="8266547" cy="584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1" tIns="45710" rIns="91421" bIns="45710">
            <a:spAutoFit/>
          </a:bodyPr>
          <a:lstStyle/>
          <a:p>
            <a:pPr algn="ctr" eaLnBrk="1" hangingPunct="1"/>
            <a:r>
              <a:rPr lang="en-US" sz="3200" b="1" dirty="0">
                <a:solidFill>
                  <a:srgbClr val="800000"/>
                </a:solidFill>
                <a:latin typeface="Times"/>
                <a:cs typeface="Times"/>
              </a:rPr>
              <a:t>Dust storm near Lubbock on 18 </a:t>
            </a:r>
            <a:r>
              <a:rPr lang="en-US" sz="3200" b="1" dirty="0" smtClean="0">
                <a:solidFill>
                  <a:srgbClr val="800000"/>
                </a:solidFill>
                <a:latin typeface="Times"/>
                <a:cs typeface="Times"/>
              </a:rPr>
              <a:t>Mar 2014</a:t>
            </a:r>
            <a:endParaRPr lang="en-US" sz="3200" b="1" dirty="0">
              <a:solidFill>
                <a:srgbClr val="800000"/>
              </a:solidFill>
              <a:latin typeface="Times"/>
              <a:cs typeface="Times"/>
            </a:endParaRPr>
          </a:p>
        </p:txBody>
      </p:sp>
      <p:pic>
        <p:nvPicPr>
          <p:cNvPr id="31" name="Picture 30" descr="Slide2.jpg"/>
          <p:cNvPicPr>
            <a:picLocks noChangeAspect="1"/>
          </p:cNvPicPr>
          <p:nvPr/>
        </p:nvPicPr>
        <p:blipFill rotWithShape="1">
          <a:blip r:embed="rId9">
            <a:extLst>
              <a:ext uri="{28A0092B-C50C-407E-A947-70E740481C1C}">
                <a14:useLocalDpi xmlns:a14="http://schemas.microsoft.com/office/drawing/2010/main" val="0"/>
              </a:ext>
            </a:extLst>
          </a:blip>
          <a:srcRect l="2492" t="8119" r="2323" b="4720"/>
          <a:stretch/>
        </p:blipFill>
        <p:spPr>
          <a:xfrm>
            <a:off x="14850828" y="27927071"/>
            <a:ext cx="8413888" cy="5778409"/>
          </a:xfrm>
          <a:prstGeom prst="rect">
            <a:avLst/>
          </a:prstGeom>
        </p:spPr>
      </p:pic>
      <p:sp>
        <p:nvSpPr>
          <p:cNvPr id="32" name="Text Box 28"/>
          <p:cNvSpPr txBox="1">
            <a:spLocks noChangeArrowheads="1"/>
          </p:cNvSpPr>
          <p:nvPr/>
        </p:nvSpPr>
        <p:spPr bwMode="auto">
          <a:xfrm>
            <a:off x="15153978" y="33802866"/>
            <a:ext cx="8067881" cy="461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1" tIns="45710" rIns="91421" bIns="45710">
            <a:spAutoFit/>
          </a:bodyPr>
          <a:lstStyle/>
          <a:p>
            <a:pPr algn="ctr" eaLnBrk="1" hangingPunct="1"/>
            <a:r>
              <a:rPr lang="en-US" sz="2400" b="1" dirty="0">
                <a:solidFill>
                  <a:srgbClr val="800000"/>
                </a:solidFill>
                <a:latin typeface="Times"/>
                <a:cs typeface="Times"/>
              </a:rPr>
              <a:t>Visible image at 2000z on 18 Mar 2014</a:t>
            </a:r>
          </a:p>
        </p:txBody>
      </p:sp>
      <p:pic>
        <p:nvPicPr>
          <p:cNvPr id="34" name="Picture 33" descr="Slide1.jpg"/>
          <p:cNvPicPr>
            <a:picLocks noChangeAspect="1"/>
          </p:cNvPicPr>
          <p:nvPr/>
        </p:nvPicPr>
        <p:blipFill rotWithShape="1">
          <a:blip r:embed="rId10">
            <a:extLst>
              <a:ext uri="{28A0092B-C50C-407E-A947-70E740481C1C}">
                <a14:useLocalDpi xmlns:a14="http://schemas.microsoft.com/office/drawing/2010/main" val="0"/>
              </a:ext>
            </a:extLst>
          </a:blip>
          <a:srcRect l="5887" t="5892" r="6210" b="5961"/>
          <a:stretch/>
        </p:blipFill>
        <p:spPr>
          <a:xfrm>
            <a:off x="278759" y="27948142"/>
            <a:ext cx="7655044" cy="5757338"/>
          </a:xfrm>
          <a:prstGeom prst="rect">
            <a:avLst/>
          </a:prstGeom>
        </p:spPr>
      </p:pic>
      <p:sp>
        <p:nvSpPr>
          <p:cNvPr id="35" name="Text Box 28"/>
          <p:cNvSpPr txBox="1">
            <a:spLocks noChangeArrowheads="1"/>
          </p:cNvSpPr>
          <p:nvPr/>
        </p:nvSpPr>
        <p:spPr bwMode="auto">
          <a:xfrm>
            <a:off x="76309" y="33645480"/>
            <a:ext cx="8067881" cy="830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1" tIns="45710" rIns="91421" bIns="45710">
            <a:spAutoFit/>
          </a:bodyPr>
          <a:lstStyle/>
          <a:p>
            <a:pPr algn="ctr" eaLnBrk="1" hangingPunct="1"/>
            <a:r>
              <a:rPr lang="en-US" sz="2400" b="1" dirty="0">
                <a:solidFill>
                  <a:srgbClr val="800000"/>
                </a:solidFill>
                <a:latin typeface="Times"/>
                <a:cs typeface="Times"/>
              </a:rPr>
              <a:t>CIRA </a:t>
            </a:r>
            <a:r>
              <a:rPr lang="en-US" sz="2400" b="1" dirty="0" smtClean="0">
                <a:solidFill>
                  <a:srgbClr val="800000"/>
                </a:solidFill>
                <a:latin typeface="Times"/>
                <a:cs typeface="Times"/>
              </a:rPr>
              <a:t>MODIS-based Yellow </a:t>
            </a:r>
            <a:r>
              <a:rPr lang="en-US" sz="2400" b="1" dirty="0">
                <a:solidFill>
                  <a:srgbClr val="800000"/>
                </a:solidFill>
                <a:latin typeface="Times"/>
                <a:cs typeface="Times"/>
              </a:rPr>
              <a:t>Dust Discrimination </a:t>
            </a:r>
            <a:r>
              <a:rPr lang="en-US" sz="2400" b="1" dirty="0" smtClean="0">
                <a:solidFill>
                  <a:srgbClr val="800000"/>
                </a:solidFill>
                <a:latin typeface="Times"/>
                <a:cs typeface="Times"/>
              </a:rPr>
              <a:t>from product </a:t>
            </a:r>
            <a:r>
              <a:rPr lang="en-US" sz="2400" b="1" dirty="0">
                <a:solidFill>
                  <a:srgbClr val="800000"/>
                </a:solidFill>
                <a:latin typeface="Times"/>
                <a:cs typeface="Times"/>
              </a:rPr>
              <a:t>on AWIPS at 1948z on 18 Mar 2014</a:t>
            </a:r>
          </a:p>
        </p:txBody>
      </p:sp>
      <p:sp>
        <p:nvSpPr>
          <p:cNvPr id="2" name="TextBox 1"/>
          <p:cNvSpPr txBox="1"/>
          <p:nvPr/>
        </p:nvSpPr>
        <p:spPr>
          <a:xfrm>
            <a:off x="13670377" y="7170748"/>
            <a:ext cx="6737347" cy="661699"/>
          </a:xfrm>
          <a:prstGeom prst="rect">
            <a:avLst/>
          </a:prstGeom>
          <a:noFill/>
        </p:spPr>
        <p:txBody>
          <a:bodyPr wrap="none" lIns="91421" tIns="45710" rIns="91421" bIns="45710" rtlCol="0">
            <a:spAutoFit/>
          </a:bodyPr>
          <a:lstStyle/>
          <a:p>
            <a:r>
              <a:rPr lang="en-US" sz="3700" b="1" dirty="0">
                <a:solidFill>
                  <a:srgbClr val="0000FF"/>
                </a:solidFill>
                <a:latin typeface="Times"/>
                <a:cs typeface="Times"/>
              </a:rPr>
              <a:t>CIRA Proving Ground Products</a:t>
            </a:r>
          </a:p>
        </p:txBody>
      </p:sp>
      <p:pic>
        <p:nvPicPr>
          <p:cNvPr id="36" name="Picture 35"/>
          <p:cNvPicPr>
            <a:picLocks noChangeAspect="1"/>
          </p:cNvPicPr>
          <p:nvPr/>
        </p:nvPicPr>
        <p:blipFill>
          <a:blip r:embed="rId11"/>
          <a:stretch>
            <a:fillRect/>
          </a:stretch>
        </p:blipFill>
        <p:spPr>
          <a:xfrm>
            <a:off x="10464800" y="7894051"/>
            <a:ext cx="13061153" cy="10757092"/>
          </a:xfrm>
          <a:prstGeom prst="rect">
            <a:avLst/>
          </a:prstGeom>
        </p:spPr>
      </p:pic>
      <p:sp>
        <p:nvSpPr>
          <p:cNvPr id="40" name="TextBox 39"/>
          <p:cNvSpPr txBox="1"/>
          <p:nvPr/>
        </p:nvSpPr>
        <p:spPr>
          <a:xfrm>
            <a:off x="28691577" y="7827478"/>
            <a:ext cx="4020512" cy="5832347"/>
          </a:xfrm>
          <a:prstGeom prst="rect">
            <a:avLst/>
          </a:prstGeom>
          <a:noFill/>
        </p:spPr>
        <p:txBody>
          <a:bodyPr wrap="square" lIns="91421" tIns="45710" rIns="91421" bIns="45710" rtlCol="0">
            <a:spAutoFit/>
          </a:bodyPr>
          <a:lstStyle/>
          <a:p>
            <a:pPr algn="ctr" defTabSz="914220"/>
            <a:r>
              <a:rPr lang="en-US" sz="2100" b="1" kern="0" dirty="0">
                <a:solidFill>
                  <a:sysClr val="windowText" lastClr="000000"/>
                </a:solidFill>
              </a:rPr>
              <a:t>CIRA Synthetic Imagery</a:t>
            </a:r>
          </a:p>
          <a:p>
            <a:pPr algn="ctr" defTabSz="914220"/>
            <a:r>
              <a:rPr lang="en-US" sz="1600" b="1" kern="0" dirty="0">
                <a:solidFill>
                  <a:sysClr val="windowText" lastClr="000000"/>
                </a:solidFill>
              </a:rPr>
              <a:t>(Dan Lindsey and others)</a:t>
            </a:r>
          </a:p>
          <a:p>
            <a:pPr defTabSz="914220"/>
            <a:endParaRPr lang="en-US" sz="1600" kern="0" dirty="0">
              <a:solidFill>
                <a:sysClr val="windowText" lastClr="000000"/>
              </a:solidFill>
            </a:endParaRPr>
          </a:p>
          <a:p>
            <a:pPr defTabSz="914220"/>
            <a:r>
              <a:rPr lang="en-US" sz="1600" kern="0" dirty="0">
                <a:solidFill>
                  <a:sysClr val="windowText" lastClr="000000"/>
                </a:solidFill>
              </a:rPr>
              <a:t>Intent is to use model generated imagery to replicate GOES-R bands.</a:t>
            </a:r>
          </a:p>
          <a:p>
            <a:pPr defTabSz="914220"/>
            <a:endParaRPr lang="en-US" sz="1600" kern="0" dirty="0">
              <a:solidFill>
                <a:sysClr val="windowText" lastClr="000000"/>
              </a:solidFill>
            </a:endParaRPr>
          </a:p>
          <a:p>
            <a:pPr defTabSz="914220"/>
            <a:r>
              <a:rPr lang="en-US" sz="1600" b="1" kern="0" dirty="0">
                <a:solidFill>
                  <a:sysClr val="windowText" lastClr="000000"/>
                </a:solidFill>
              </a:rPr>
              <a:t>Strategy:</a:t>
            </a:r>
            <a:r>
              <a:rPr lang="en-US" sz="1600" kern="0" dirty="0">
                <a:solidFill>
                  <a:sysClr val="windowText" lastClr="000000"/>
                </a:solidFill>
              </a:rPr>
              <a:t> </a:t>
            </a:r>
          </a:p>
          <a:p>
            <a:pPr marL="285697" indent="-285697" defTabSz="914220">
              <a:buFontTx/>
              <a:buChar char="-"/>
            </a:pPr>
            <a:r>
              <a:rPr lang="en-US" sz="1600" kern="0" dirty="0">
                <a:solidFill>
                  <a:sysClr val="windowText" lastClr="000000"/>
                </a:solidFill>
              </a:rPr>
              <a:t>Introduce forecasters to bands that they are familiar with (IR and Water Vapor currently from GOES on AWIPS).</a:t>
            </a:r>
          </a:p>
          <a:p>
            <a:pPr marL="285697" indent="-285697" defTabSz="914220">
              <a:buFontTx/>
              <a:buChar char="-"/>
            </a:pPr>
            <a:r>
              <a:rPr lang="en-US" sz="1600" kern="0" dirty="0">
                <a:solidFill>
                  <a:sysClr val="windowText" lastClr="000000"/>
                </a:solidFill>
              </a:rPr>
              <a:t>Then add different bands and band differences to mimic GOES-R.</a:t>
            </a:r>
          </a:p>
          <a:p>
            <a:pPr defTabSz="914220"/>
            <a:r>
              <a:rPr lang="en-US" sz="1600" kern="0" dirty="0">
                <a:solidFill>
                  <a:sysClr val="windowText" lastClr="000000"/>
                </a:solidFill>
              </a:rPr>
              <a:t>    </a:t>
            </a:r>
          </a:p>
          <a:p>
            <a:pPr defTabSz="914220"/>
            <a:r>
              <a:rPr lang="en-US" sz="1600" b="1" kern="0" dirty="0">
                <a:solidFill>
                  <a:sysClr val="windowText" lastClr="000000"/>
                </a:solidFill>
              </a:rPr>
              <a:t>What happened:  </a:t>
            </a:r>
          </a:p>
          <a:p>
            <a:pPr marL="285697" indent="-285697" defTabSz="914220">
              <a:buFontTx/>
              <a:buChar char="-"/>
            </a:pPr>
            <a:r>
              <a:rPr lang="en-US" sz="1600" kern="0" dirty="0">
                <a:solidFill>
                  <a:sysClr val="windowText" lastClr="000000"/>
                </a:solidFill>
              </a:rPr>
              <a:t>The basic synthetic imagery became very popular as a way to visualize model output (akin to model radar reflectivity).</a:t>
            </a:r>
          </a:p>
          <a:p>
            <a:pPr marL="285697" indent="-285697" defTabSz="914220">
              <a:buFontTx/>
              <a:buChar char="-"/>
            </a:pPr>
            <a:r>
              <a:rPr lang="en-US" sz="1600" kern="0" dirty="0">
                <a:solidFill>
                  <a:sysClr val="windowText" lastClr="000000"/>
                </a:solidFill>
              </a:rPr>
              <a:t>Useful for forecasting clouds &amp; helping to populate sky cover grids</a:t>
            </a:r>
          </a:p>
          <a:p>
            <a:pPr marL="285697" indent="-285697" defTabSz="914220">
              <a:buFontTx/>
              <a:buChar char="-"/>
            </a:pPr>
            <a:r>
              <a:rPr lang="en-US" sz="1600" kern="0" dirty="0">
                <a:solidFill>
                  <a:sysClr val="windowText" lastClr="000000"/>
                </a:solidFill>
              </a:rPr>
              <a:t>Not so much interest in using “other” </a:t>
            </a:r>
            <a:r>
              <a:rPr lang="en-US" sz="1600" kern="0" dirty="0" smtClean="0">
                <a:solidFill>
                  <a:sysClr val="windowText" lastClr="000000"/>
                </a:solidFill>
              </a:rPr>
              <a:t>bands”, but hope to improve on this with an effort to be launched by Chad </a:t>
            </a:r>
            <a:r>
              <a:rPr lang="en-US" sz="1600" kern="0" dirty="0" err="1" smtClean="0">
                <a:solidFill>
                  <a:sysClr val="windowText" lastClr="000000"/>
                </a:solidFill>
              </a:rPr>
              <a:t>Gravelle</a:t>
            </a:r>
            <a:r>
              <a:rPr lang="en-US" sz="1600" kern="0" dirty="0" smtClean="0">
                <a:solidFill>
                  <a:sysClr val="windowText" lastClr="000000"/>
                </a:solidFill>
              </a:rPr>
              <a:t>. </a:t>
            </a:r>
            <a:endParaRPr lang="en-US" sz="1600" kern="0" dirty="0">
              <a:solidFill>
                <a:sysClr val="windowText" lastClr="000000"/>
              </a:solidFill>
            </a:endParaRPr>
          </a:p>
          <a:p>
            <a:pPr marL="285697" indent="-285697" defTabSz="914220">
              <a:buFontTx/>
              <a:buChar char="-"/>
            </a:pPr>
            <a:endParaRPr lang="en-US" sz="1600" kern="0" dirty="0">
              <a:solidFill>
                <a:sysClr val="windowText" lastClr="000000"/>
              </a:solidFill>
            </a:endParaRPr>
          </a:p>
        </p:txBody>
      </p:sp>
      <p:sp>
        <p:nvSpPr>
          <p:cNvPr id="42" name="TextBox 41"/>
          <p:cNvSpPr txBox="1"/>
          <p:nvPr/>
        </p:nvSpPr>
        <p:spPr>
          <a:xfrm>
            <a:off x="28644109" y="15012745"/>
            <a:ext cx="3681137" cy="1569650"/>
          </a:xfrm>
          <a:prstGeom prst="rect">
            <a:avLst/>
          </a:prstGeom>
          <a:noFill/>
        </p:spPr>
        <p:txBody>
          <a:bodyPr wrap="square" lIns="91421" tIns="45710" rIns="91421" bIns="45710" rtlCol="0">
            <a:spAutoFit/>
          </a:bodyPr>
          <a:lstStyle/>
          <a:p>
            <a:pPr defTabSz="914220"/>
            <a:r>
              <a:rPr lang="en-US" sz="1600" b="1" kern="0" dirty="0">
                <a:solidFill>
                  <a:sysClr val="windowText" lastClr="000000"/>
                </a:solidFill>
              </a:rPr>
              <a:t>Future Directions:</a:t>
            </a:r>
            <a:r>
              <a:rPr lang="en-US" sz="1600" kern="0" dirty="0">
                <a:solidFill>
                  <a:sysClr val="windowText" lastClr="000000"/>
                </a:solidFill>
              </a:rPr>
              <a:t> </a:t>
            </a:r>
          </a:p>
          <a:p>
            <a:pPr marL="285697" indent="-285697" defTabSz="914220">
              <a:buFontTx/>
              <a:buChar char="-"/>
            </a:pPr>
            <a:r>
              <a:rPr lang="en-US" sz="1600" kern="0" dirty="0">
                <a:solidFill>
                  <a:sysClr val="windowText" lastClr="000000"/>
                </a:solidFill>
              </a:rPr>
              <a:t>Work with Satellite Liaison Chad </a:t>
            </a:r>
            <a:r>
              <a:rPr lang="en-US" sz="1600" kern="0" dirty="0" err="1">
                <a:solidFill>
                  <a:sysClr val="windowText" lastClr="000000"/>
                </a:solidFill>
              </a:rPr>
              <a:t>Gravelle</a:t>
            </a:r>
            <a:r>
              <a:rPr lang="en-US" sz="1600" kern="0" dirty="0">
                <a:solidFill>
                  <a:sysClr val="windowText" lastClr="000000"/>
                </a:solidFill>
              </a:rPr>
              <a:t> to make a more formal assessment of the 3 water vapor bands that will be available in the GOES-R era.</a:t>
            </a:r>
          </a:p>
        </p:txBody>
      </p:sp>
      <p:pic>
        <p:nvPicPr>
          <p:cNvPr id="43" name="Picture 42" descr="LBB_WeatherStory.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8036761" y="28028327"/>
            <a:ext cx="4945636" cy="3832049"/>
          </a:xfrm>
          <a:prstGeom prst="rect">
            <a:avLst/>
          </a:prstGeom>
        </p:spPr>
      </p:pic>
      <p:sp>
        <p:nvSpPr>
          <p:cNvPr id="45" name="TextBox 44"/>
          <p:cNvSpPr txBox="1"/>
          <p:nvPr/>
        </p:nvSpPr>
        <p:spPr>
          <a:xfrm>
            <a:off x="23224028" y="31860376"/>
            <a:ext cx="9572495" cy="178510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smtClean="0">
                <a:ln>
                  <a:noFill/>
                </a:ln>
                <a:solidFill>
                  <a:sysClr val="windowText" lastClr="000000"/>
                </a:solidFill>
                <a:effectLst/>
                <a:uLnTx/>
                <a:uFillTx/>
              </a:rPr>
              <a:t>Dust Discriminator Product example for Texas Panhandle dust storm on 18 Mar 2014 – presented in a CIRA blog post in March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Dust can be a high impact problem.  </a:t>
            </a:r>
            <a:r>
              <a:rPr lang="en-US" sz="1800" kern="0" dirty="0" smtClean="0">
                <a:solidFill>
                  <a:sysClr val="windowText" lastClr="000000"/>
                </a:solidFill>
              </a:rPr>
              <a:t>Shown</a:t>
            </a:r>
            <a:r>
              <a:rPr kumimoji="0" lang="en-US" sz="1800" b="0" i="0" u="none" strike="noStrike" kern="0" cap="none" spc="0" normalizeH="0" baseline="0" noProof="0" dirty="0" smtClean="0">
                <a:ln>
                  <a:noFill/>
                </a:ln>
                <a:solidFill>
                  <a:sysClr val="windowText" lastClr="000000"/>
                </a:solidFill>
                <a:effectLst/>
                <a:uLnTx/>
                <a:uFillTx/>
              </a:rPr>
              <a:t> is a</a:t>
            </a:r>
            <a:r>
              <a:rPr kumimoji="0" lang="en-US" sz="1800" b="0" i="0" u="none" strike="noStrike" kern="0" cap="none" spc="0" normalizeH="0" noProof="0" dirty="0" smtClean="0">
                <a:ln>
                  <a:noFill/>
                </a:ln>
                <a:solidFill>
                  <a:sysClr val="windowText" lastClr="000000"/>
                </a:solidFill>
                <a:effectLst/>
                <a:uLnTx/>
                <a:uFillTx/>
              </a:rPr>
              <a:t> photo</a:t>
            </a:r>
            <a:r>
              <a:rPr kumimoji="0" lang="en-US" sz="1800" b="0" i="0" u="none" strike="noStrike" kern="0" cap="none" spc="0" normalizeH="0" baseline="0" noProof="0" dirty="0" smtClean="0">
                <a:ln>
                  <a:noFill/>
                </a:ln>
                <a:solidFill>
                  <a:sysClr val="windowText" lastClr="000000"/>
                </a:solidFill>
                <a:effectLst/>
                <a:uLnTx/>
                <a:uFillTx/>
              </a:rPr>
              <a:t> from the WFO Lubbock (LBB) Facebook page during this event.  On the right is a WFO “Weather Story” graphic from about the time of the satellite and CIRA dust product images.  </a:t>
            </a:r>
            <a:endParaRPr kumimoji="0" lang="en-US" sz="1800" b="0" i="0" u="none" strike="noStrike" kern="0" cap="none" spc="0" normalizeH="0" baseline="0" noProof="0" dirty="0">
              <a:ln>
                <a:noFill/>
              </a:ln>
              <a:solidFill>
                <a:sysClr val="windowText" lastClr="000000"/>
              </a:solidFill>
              <a:effectLst/>
              <a:uLnTx/>
              <a:uFillTx/>
            </a:endParaRPr>
          </a:p>
        </p:txBody>
      </p:sp>
      <p:pic>
        <p:nvPicPr>
          <p:cNvPr id="46" name="Picture 45" descr="20140318_1946_NPPVIIRS_V4_0_dustblulgt.Central_Texas_HDF.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581114" y="27972304"/>
            <a:ext cx="5730764" cy="5730764"/>
          </a:xfrm>
          <a:prstGeom prst="rect">
            <a:avLst/>
          </a:prstGeom>
        </p:spPr>
      </p:pic>
      <p:sp>
        <p:nvSpPr>
          <p:cNvPr id="50" name="TextBox 49"/>
          <p:cNvSpPr txBox="1"/>
          <p:nvPr/>
        </p:nvSpPr>
        <p:spPr>
          <a:xfrm>
            <a:off x="17687828" y="34430159"/>
            <a:ext cx="6529852" cy="830997"/>
          </a:xfrm>
          <a:prstGeom prst="rect">
            <a:avLst/>
          </a:prstGeom>
          <a:noFill/>
        </p:spPr>
        <p:txBody>
          <a:bodyPr wrap="none" rtlCol="0">
            <a:spAutoFit/>
          </a:bodyPr>
          <a:lstStyle/>
          <a:p>
            <a:r>
              <a:rPr lang="en-US" sz="4800" b="1" dirty="0" smtClean="0">
                <a:solidFill>
                  <a:srgbClr val="0000FF"/>
                </a:solidFill>
              </a:rPr>
              <a:t>Day/night band  imagery</a:t>
            </a:r>
            <a:endParaRPr lang="en-US" sz="4800" b="1" dirty="0">
              <a:solidFill>
                <a:srgbClr val="0000FF"/>
              </a:solidFill>
            </a:endParaRPr>
          </a:p>
        </p:txBody>
      </p:sp>
      <p:sp>
        <p:nvSpPr>
          <p:cNvPr id="52" name="Text Box 28"/>
          <p:cNvSpPr txBox="1">
            <a:spLocks noChangeArrowheads="1"/>
          </p:cNvSpPr>
          <p:nvPr/>
        </p:nvSpPr>
        <p:spPr bwMode="auto">
          <a:xfrm>
            <a:off x="25350742" y="19960920"/>
            <a:ext cx="7758158" cy="6370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1" tIns="45710" rIns="91421" bIns="45710">
            <a:spAutoFit/>
          </a:bodyPr>
          <a:lstStyle/>
          <a:p>
            <a:pPr eaLnBrk="1" hangingPunct="1"/>
            <a:r>
              <a:rPr lang="en-US" sz="4000" b="1" dirty="0">
                <a:latin typeface="Times"/>
                <a:cs typeface="Times"/>
              </a:rPr>
              <a:t>How </a:t>
            </a:r>
            <a:r>
              <a:rPr lang="en-US" sz="4000" b="1" dirty="0" smtClean="0">
                <a:latin typeface="Times"/>
                <a:cs typeface="Times"/>
              </a:rPr>
              <a:t>does CIRA create Proving </a:t>
            </a:r>
            <a:r>
              <a:rPr lang="en-US" sz="4000" b="1" dirty="0">
                <a:latin typeface="Times"/>
                <a:cs typeface="Times"/>
              </a:rPr>
              <a:t>Grounds </a:t>
            </a:r>
            <a:r>
              <a:rPr lang="en-US" sz="4000" b="1" dirty="0" smtClean="0">
                <a:latin typeface="Times"/>
                <a:cs typeface="Times"/>
              </a:rPr>
              <a:t>products </a:t>
            </a:r>
            <a:r>
              <a:rPr lang="en-US" sz="4000" b="1" dirty="0">
                <a:latin typeface="Times"/>
                <a:cs typeface="Times"/>
              </a:rPr>
              <a:t>for evaluation?  There are </a:t>
            </a:r>
            <a:r>
              <a:rPr lang="en-US" sz="4000" b="1" dirty="0">
                <a:solidFill>
                  <a:srgbClr val="0000FF"/>
                </a:solidFill>
                <a:latin typeface="Times"/>
                <a:cs typeface="Times"/>
              </a:rPr>
              <a:t>3 methods</a:t>
            </a:r>
            <a:r>
              <a:rPr lang="en-US" sz="4000" b="1" dirty="0">
                <a:latin typeface="Times"/>
                <a:cs typeface="Times"/>
              </a:rPr>
              <a:t>:</a:t>
            </a:r>
            <a:r>
              <a:rPr lang="en-US" sz="4000" dirty="0">
                <a:latin typeface="Times"/>
                <a:cs typeface="Times"/>
              </a:rPr>
              <a:t>  </a:t>
            </a:r>
          </a:p>
          <a:p>
            <a:pPr marL="1485604" lvl="1" indent="-742802">
              <a:buFont typeface="+mj-lt"/>
              <a:buAutoNum type="arabicParenR"/>
            </a:pPr>
            <a:r>
              <a:rPr lang="en-US" sz="3200" dirty="0" smtClean="0">
                <a:cs typeface="Times"/>
              </a:rPr>
              <a:t>Use </a:t>
            </a:r>
            <a:r>
              <a:rPr lang="en-US" sz="3200" dirty="0">
                <a:cs typeface="Times"/>
              </a:rPr>
              <a:t>current GOES bands and/or combined info.  </a:t>
            </a:r>
          </a:p>
          <a:p>
            <a:pPr marL="1485604" lvl="1" indent="-742802">
              <a:buFont typeface="+mj-lt"/>
              <a:buAutoNum type="arabicParenR"/>
            </a:pPr>
            <a:r>
              <a:rPr lang="en-US" sz="3200" dirty="0" smtClean="0">
                <a:cs typeface="Times"/>
              </a:rPr>
              <a:t>From </a:t>
            </a:r>
            <a:r>
              <a:rPr lang="en-US" sz="3200" dirty="0">
                <a:cs typeface="Times"/>
              </a:rPr>
              <a:t>Polar orbiting satellites (MODIS and </a:t>
            </a:r>
            <a:r>
              <a:rPr lang="en-US" sz="3200" dirty="0" err="1">
                <a:cs typeface="Times"/>
              </a:rPr>
              <a:t>Suomi</a:t>
            </a:r>
            <a:r>
              <a:rPr lang="en-US" sz="3200" dirty="0">
                <a:cs typeface="Times"/>
              </a:rPr>
              <a:t> NPP) that have many of the bands that will be on GOES-R (but at much lower temporal resolution).</a:t>
            </a:r>
          </a:p>
          <a:p>
            <a:pPr marL="1485604" lvl="1" indent="-742802">
              <a:buFont typeface="+mj-lt"/>
              <a:buAutoNum type="arabicParenR"/>
            </a:pPr>
            <a:r>
              <a:rPr lang="en-US" sz="3200" dirty="0">
                <a:cs typeface="Times"/>
              </a:rPr>
              <a:t>With </a:t>
            </a:r>
            <a:r>
              <a:rPr lang="en-US" sz="3200" dirty="0" smtClean="0">
                <a:cs typeface="Times"/>
              </a:rPr>
              <a:t>model-</a:t>
            </a:r>
            <a:r>
              <a:rPr lang="en-US" sz="3200" dirty="0">
                <a:cs typeface="Times"/>
              </a:rPr>
              <a:t>generated “synthetic” imagery</a:t>
            </a:r>
            <a:r>
              <a:rPr lang="en-US" sz="3200" dirty="0" smtClean="0">
                <a:cs typeface="Times"/>
              </a:rPr>
              <a:t>.</a:t>
            </a:r>
            <a:endParaRPr lang="en-US" sz="3200" dirty="0">
              <a:cs typeface="Times"/>
            </a:endParaRPr>
          </a:p>
        </p:txBody>
      </p:sp>
      <p:sp>
        <p:nvSpPr>
          <p:cNvPr id="53" name="Rectangle 52"/>
          <p:cNvSpPr/>
          <p:nvPr/>
        </p:nvSpPr>
        <p:spPr>
          <a:xfrm>
            <a:off x="608218" y="4968286"/>
            <a:ext cx="31717028" cy="2202462"/>
          </a:xfrm>
          <a:prstGeom prst="rect">
            <a:avLst/>
          </a:prstGeom>
          <a:solidFill>
            <a:srgbClr val="CCFFCC">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10464806" y="13995400"/>
            <a:ext cx="13398494" cy="825500"/>
          </a:xfrm>
          <a:prstGeom prst="rect">
            <a:avLst/>
          </a:prstGeom>
          <a:solidFill>
            <a:srgbClr val="FFFF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5" name="Picture 54" descr="Slide1.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35298880"/>
            <a:ext cx="9144000" cy="6858000"/>
          </a:xfrm>
          <a:prstGeom prst="rect">
            <a:avLst/>
          </a:prstGeom>
        </p:spPr>
      </p:pic>
      <p:sp>
        <p:nvSpPr>
          <p:cNvPr id="41" name="Text Box 28"/>
          <p:cNvSpPr txBox="1">
            <a:spLocks noChangeArrowheads="1"/>
          </p:cNvSpPr>
          <p:nvPr/>
        </p:nvSpPr>
        <p:spPr bwMode="auto">
          <a:xfrm rot="16200000">
            <a:off x="-1701920" y="22933662"/>
            <a:ext cx="4911265" cy="52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1" tIns="45710" rIns="91421" bIns="45710">
            <a:spAutoFit/>
          </a:bodyPr>
          <a:lstStyle/>
          <a:p>
            <a:pPr eaLnBrk="1" hangingPunct="1"/>
            <a:r>
              <a:rPr lang="en-US" sz="2800" b="1" dirty="0" err="1" smtClean="0">
                <a:solidFill>
                  <a:srgbClr val="0000FF"/>
                </a:solidFill>
                <a:latin typeface="Times"/>
                <a:cs typeface="Times"/>
              </a:rPr>
              <a:t>GeoColor</a:t>
            </a:r>
            <a:r>
              <a:rPr lang="en-US" sz="2800" b="1" dirty="0" smtClean="0">
                <a:solidFill>
                  <a:srgbClr val="0000FF"/>
                </a:solidFill>
                <a:latin typeface="Times"/>
                <a:cs typeface="Times"/>
              </a:rPr>
              <a:t> at 0945z/9 Oct 2014</a:t>
            </a:r>
            <a:endParaRPr lang="en-US" sz="2800" dirty="0">
              <a:solidFill>
                <a:srgbClr val="0000FF"/>
              </a:solidFill>
              <a:latin typeface="Times"/>
              <a:cs typeface="Times"/>
            </a:endParaRPr>
          </a:p>
        </p:txBody>
      </p:sp>
      <p:sp>
        <p:nvSpPr>
          <p:cNvPr id="44" name="Text Box 28"/>
          <p:cNvSpPr txBox="1">
            <a:spLocks noChangeArrowheads="1"/>
          </p:cNvSpPr>
          <p:nvPr/>
        </p:nvSpPr>
        <p:spPr bwMode="auto">
          <a:xfrm rot="16200000">
            <a:off x="6688368" y="22933662"/>
            <a:ext cx="4911265" cy="52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1" tIns="45710" rIns="91421" bIns="45710">
            <a:spAutoFit/>
          </a:bodyPr>
          <a:lstStyle/>
          <a:p>
            <a:pPr eaLnBrk="1" hangingPunct="1"/>
            <a:r>
              <a:rPr lang="en-US" sz="2800" b="1" dirty="0" smtClean="0">
                <a:solidFill>
                  <a:srgbClr val="0000FF"/>
                </a:solidFill>
                <a:latin typeface="Times"/>
                <a:cs typeface="Times"/>
              </a:rPr>
              <a:t>IR image at the same time</a:t>
            </a:r>
            <a:endParaRPr lang="en-US" sz="2800" dirty="0">
              <a:solidFill>
                <a:srgbClr val="0000FF"/>
              </a:solidFill>
              <a:latin typeface="Times"/>
              <a:cs typeface="Times"/>
            </a:endParaRPr>
          </a:p>
        </p:txBody>
      </p:sp>
      <p:sp>
        <p:nvSpPr>
          <p:cNvPr id="47" name="Text Box 28"/>
          <p:cNvSpPr txBox="1">
            <a:spLocks noChangeArrowheads="1"/>
          </p:cNvSpPr>
          <p:nvPr/>
        </p:nvSpPr>
        <p:spPr bwMode="auto">
          <a:xfrm rot="16200000">
            <a:off x="14395059" y="22950940"/>
            <a:ext cx="6164274" cy="461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1" tIns="45710" rIns="91421" bIns="45710">
            <a:spAutoFit/>
          </a:bodyPr>
          <a:lstStyle/>
          <a:p>
            <a:pPr eaLnBrk="1" hangingPunct="1"/>
            <a:r>
              <a:rPr lang="en-US" sz="2400" b="1" dirty="0" smtClean="0">
                <a:solidFill>
                  <a:srgbClr val="0000FF"/>
                </a:solidFill>
                <a:latin typeface="Times"/>
                <a:cs typeface="Times"/>
              </a:rPr>
              <a:t>Low/cloud fog product at 0715z/15 Feb 2015</a:t>
            </a:r>
            <a:endParaRPr lang="en-US" sz="2400" dirty="0">
              <a:solidFill>
                <a:srgbClr val="0000FF"/>
              </a:solidFill>
              <a:latin typeface="Times"/>
              <a:cs typeface="Times"/>
            </a:endParaRPr>
          </a:p>
        </p:txBody>
      </p:sp>
      <p:sp>
        <p:nvSpPr>
          <p:cNvPr id="49" name="Text Box 28"/>
          <p:cNvSpPr txBox="1">
            <a:spLocks noChangeArrowheads="1"/>
          </p:cNvSpPr>
          <p:nvPr/>
        </p:nvSpPr>
        <p:spPr bwMode="auto">
          <a:xfrm>
            <a:off x="8144190" y="33602801"/>
            <a:ext cx="6226008" cy="830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1" tIns="45710" rIns="91421" bIns="45710">
            <a:spAutoFit/>
          </a:bodyPr>
          <a:lstStyle/>
          <a:p>
            <a:pPr algn="ctr" eaLnBrk="1" hangingPunct="1"/>
            <a:r>
              <a:rPr lang="en-US" sz="2400" b="1" dirty="0">
                <a:solidFill>
                  <a:srgbClr val="800000"/>
                </a:solidFill>
                <a:latin typeface="Times"/>
                <a:cs typeface="Times"/>
              </a:rPr>
              <a:t>CIRA </a:t>
            </a:r>
            <a:r>
              <a:rPr lang="en-US" sz="2400" b="1" dirty="0" smtClean="0">
                <a:solidFill>
                  <a:srgbClr val="800000"/>
                </a:solidFill>
                <a:latin typeface="Times"/>
                <a:cs typeface="Times"/>
              </a:rPr>
              <a:t>VIIRS-based Pink Dust </a:t>
            </a:r>
            <a:r>
              <a:rPr lang="en-US" sz="2400" b="1" dirty="0">
                <a:solidFill>
                  <a:srgbClr val="800000"/>
                </a:solidFill>
                <a:latin typeface="Times"/>
                <a:cs typeface="Times"/>
              </a:rPr>
              <a:t>Discrimination product </a:t>
            </a:r>
            <a:r>
              <a:rPr lang="en-US" sz="2400" b="1" dirty="0" smtClean="0">
                <a:solidFill>
                  <a:srgbClr val="800000"/>
                </a:solidFill>
                <a:latin typeface="Times"/>
                <a:cs typeface="Times"/>
              </a:rPr>
              <a:t>at 1946z </a:t>
            </a:r>
            <a:r>
              <a:rPr lang="en-US" sz="2400" b="1" dirty="0">
                <a:solidFill>
                  <a:srgbClr val="800000"/>
                </a:solidFill>
                <a:latin typeface="Times"/>
                <a:cs typeface="Times"/>
              </a:rPr>
              <a:t>on 18 Mar 2014</a:t>
            </a:r>
          </a:p>
        </p:txBody>
      </p:sp>
      <p:pic>
        <p:nvPicPr>
          <p:cNvPr id="4" name="Picture 3"/>
          <p:cNvPicPr>
            <a:picLocks noChangeAspect="1"/>
          </p:cNvPicPr>
          <p:nvPr/>
        </p:nvPicPr>
        <p:blipFill>
          <a:blip r:embed="rId15"/>
          <a:stretch>
            <a:fillRect/>
          </a:stretch>
        </p:blipFill>
        <p:spPr>
          <a:xfrm>
            <a:off x="9829167" y="35376534"/>
            <a:ext cx="6401581" cy="5696624"/>
          </a:xfrm>
          <a:prstGeom prst="rect">
            <a:avLst/>
          </a:prstGeom>
        </p:spPr>
      </p:pic>
      <p:sp>
        <p:nvSpPr>
          <p:cNvPr id="56" name="TextBox 55"/>
          <p:cNvSpPr txBox="1"/>
          <p:nvPr/>
        </p:nvSpPr>
        <p:spPr>
          <a:xfrm>
            <a:off x="1403951" y="34545537"/>
            <a:ext cx="6624830" cy="830997"/>
          </a:xfrm>
          <a:prstGeom prst="rect">
            <a:avLst/>
          </a:prstGeom>
          <a:noFill/>
        </p:spPr>
        <p:txBody>
          <a:bodyPr wrap="none" rtlCol="0">
            <a:spAutoFit/>
          </a:bodyPr>
          <a:lstStyle/>
          <a:p>
            <a:r>
              <a:rPr lang="en-US" sz="4800" b="1" dirty="0" smtClean="0">
                <a:solidFill>
                  <a:srgbClr val="0000FF"/>
                </a:solidFill>
              </a:rPr>
              <a:t>A combined product: ORI</a:t>
            </a:r>
            <a:endParaRPr lang="en-US" sz="4800" b="1" dirty="0">
              <a:solidFill>
                <a:srgbClr val="0000FF"/>
              </a:solidFill>
            </a:endParaRPr>
          </a:p>
        </p:txBody>
      </p:sp>
      <p:pic>
        <p:nvPicPr>
          <p:cNvPr id="57" name="Picture 56"/>
          <p:cNvPicPr>
            <a:picLocks noChangeAspect="1"/>
          </p:cNvPicPr>
          <p:nvPr/>
        </p:nvPicPr>
        <p:blipFill>
          <a:blip r:embed="rId16"/>
          <a:stretch>
            <a:fillRect/>
          </a:stretch>
        </p:blipFill>
        <p:spPr>
          <a:xfrm>
            <a:off x="16954632" y="35451416"/>
            <a:ext cx="9144000" cy="5138928"/>
          </a:xfrm>
          <a:prstGeom prst="rect">
            <a:avLst/>
          </a:prstGeom>
        </p:spPr>
      </p:pic>
      <p:sp>
        <p:nvSpPr>
          <p:cNvPr id="58" name="Text Box 28"/>
          <p:cNvSpPr txBox="1">
            <a:spLocks noChangeArrowheads="1"/>
          </p:cNvSpPr>
          <p:nvPr/>
        </p:nvSpPr>
        <p:spPr bwMode="auto">
          <a:xfrm>
            <a:off x="17021010" y="40810069"/>
            <a:ext cx="9242590" cy="830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1" tIns="45710" rIns="91421" bIns="4571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dirty="0" smtClean="0">
                <a:solidFill>
                  <a:srgbClr val="800000"/>
                </a:solidFill>
                <a:latin typeface="Times"/>
                <a:cs typeface="Times"/>
              </a:rPr>
              <a:t>Day</a:t>
            </a:r>
            <a:r>
              <a:rPr lang="en-US" b="1" dirty="0">
                <a:solidFill>
                  <a:srgbClr val="800000"/>
                </a:solidFill>
                <a:latin typeface="Times"/>
                <a:cs typeface="Times"/>
              </a:rPr>
              <a:t>/night band </a:t>
            </a:r>
            <a:r>
              <a:rPr lang="en-US" b="1" dirty="0" smtClean="0">
                <a:solidFill>
                  <a:srgbClr val="800000"/>
                </a:solidFill>
                <a:latin typeface="Times"/>
                <a:cs typeface="Times"/>
              </a:rPr>
              <a:t>image of the first big </a:t>
            </a:r>
            <a:r>
              <a:rPr lang="en-US" b="1" dirty="0" err="1" smtClean="0">
                <a:solidFill>
                  <a:srgbClr val="800000"/>
                </a:solidFill>
                <a:latin typeface="Times"/>
                <a:cs typeface="Times"/>
              </a:rPr>
              <a:t>Nor’Easter</a:t>
            </a:r>
            <a:r>
              <a:rPr lang="en-US" b="1" dirty="0" smtClean="0">
                <a:solidFill>
                  <a:srgbClr val="800000"/>
                </a:solidFill>
                <a:latin typeface="Times"/>
                <a:cs typeface="Times"/>
              </a:rPr>
              <a:t> of the remarkable last month – at 0645z </a:t>
            </a:r>
            <a:r>
              <a:rPr lang="en-US" b="1" dirty="0">
                <a:solidFill>
                  <a:srgbClr val="800000"/>
                </a:solidFill>
                <a:latin typeface="Times"/>
                <a:cs typeface="Times"/>
              </a:rPr>
              <a:t>on </a:t>
            </a:r>
            <a:r>
              <a:rPr lang="en-US" b="1" dirty="0" smtClean="0">
                <a:solidFill>
                  <a:srgbClr val="800000"/>
                </a:solidFill>
                <a:latin typeface="Times"/>
                <a:cs typeface="Times"/>
              </a:rPr>
              <a:t>27 Jan 2015</a:t>
            </a:r>
            <a:endParaRPr lang="en-US" b="1" dirty="0">
              <a:solidFill>
                <a:srgbClr val="800000"/>
              </a:solidFill>
              <a:latin typeface="Times"/>
              <a:cs typeface="Times"/>
            </a:endParaRPr>
          </a:p>
        </p:txBody>
      </p:sp>
      <p:pic>
        <p:nvPicPr>
          <p:cNvPr id="5" name="Picture 4"/>
          <p:cNvPicPr>
            <a:picLocks noChangeAspect="1"/>
          </p:cNvPicPr>
          <p:nvPr/>
        </p:nvPicPr>
        <p:blipFill>
          <a:blip r:embed="rId17"/>
          <a:stretch>
            <a:fillRect/>
          </a:stretch>
        </p:blipFill>
        <p:spPr>
          <a:xfrm>
            <a:off x="17758818" y="20416514"/>
            <a:ext cx="7335543" cy="5501657"/>
          </a:xfrm>
          <a:prstGeom prst="rect">
            <a:avLst/>
          </a:prstGeom>
        </p:spPr>
      </p:pic>
      <p:sp>
        <p:nvSpPr>
          <p:cNvPr id="6" name="TextBox 5"/>
          <p:cNvSpPr txBox="1"/>
          <p:nvPr/>
        </p:nvSpPr>
        <p:spPr>
          <a:xfrm>
            <a:off x="17657218" y="25918171"/>
            <a:ext cx="8339815" cy="1292662"/>
          </a:xfrm>
          <a:prstGeom prst="rect">
            <a:avLst/>
          </a:prstGeom>
          <a:noFill/>
        </p:spPr>
        <p:txBody>
          <a:bodyPr wrap="square" rtlCol="0">
            <a:spAutoFit/>
          </a:bodyPr>
          <a:lstStyle/>
          <a:p>
            <a:r>
              <a:rPr lang="en-US" sz="2600" i="1" dirty="0" smtClean="0"/>
              <a:t>The Low-cloud/fog product uses GOES imager data from the 3.9 and 10.7 micron bands to highlight fog and low clouds as white during both day and night, and color higher clouds. </a:t>
            </a:r>
            <a:endParaRPr lang="en-US" sz="2600" i="1" dirty="0"/>
          </a:p>
        </p:txBody>
      </p:sp>
      <p:sp>
        <p:nvSpPr>
          <p:cNvPr id="59" name="Rectangle 58"/>
          <p:cNvSpPr/>
          <p:nvPr/>
        </p:nvSpPr>
        <p:spPr>
          <a:xfrm>
            <a:off x="442640" y="42377009"/>
            <a:ext cx="32134721" cy="8664723"/>
          </a:xfrm>
          <a:prstGeom prst="rect">
            <a:avLst/>
          </a:prstGeom>
          <a:solidFill>
            <a:srgbClr val="FFFF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descr="Slide2.jp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94850" y="7420016"/>
            <a:ext cx="10185291" cy="7638968"/>
          </a:xfrm>
          <a:prstGeom prst="rect">
            <a:avLst/>
          </a:prstGeom>
        </p:spPr>
      </p:pic>
    </p:spTree>
    <p:extLst>
      <p:ext uri="{BB962C8B-B14F-4D97-AF65-F5344CB8AC3E}">
        <p14:creationId xmlns:p14="http://schemas.microsoft.com/office/powerpoint/2010/main" val="23638087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8525</TotalTime>
  <Words>1104</Words>
  <Application>Microsoft Office PowerPoint</Application>
  <PresentationFormat>Custom</PresentationFormat>
  <Paragraphs>79</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NOAA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Szoke</dc:creator>
  <cp:lastModifiedBy>Fryer, Kathy</cp:lastModifiedBy>
  <cp:revision>34</cp:revision>
  <dcterms:created xsi:type="dcterms:W3CDTF">2015-02-03T23:48:44Z</dcterms:created>
  <dcterms:modified xsi:type="dcterms:W3CDTF">2015-03-03T22:09:10Z</dcterms:modified>
</cp:coreProperties>
</file>