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 d="100"/>
          <a:sy n="10" d="100"/>
        </p:scale>
        <p:origin x="-988" y="4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extLst>
      <p:ext uri="{BB962C8B-B14F-4D97-AF65-F5344CB8AC3E}">
        <p14:creationId xmlns:p14="http://schemas.microsoft.com/office/powerpoint/2010/main" val="160108287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a:t>
            </a:fld>
            <a:endParaRPr lang="en-US" sz="1200" b="0" i="0" u="none" strike="noStrike" cap="none" baseline="0">
              <a:solidFill>
                <a:schemeClr val="dk1"/>
              </a:solidFill>
              <a:latin typeface="Calibri"/>
              <a:ea typeface="Calibri"/>
              <a:cs typeface="Calibri"/>
              <a:sym typeface="Calibri"/>
              <a:rtl val="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
        <p:cNvGrpSpPr/>
        <p:nvPr/>
      </p:nvGrpSpPr>
      <p:grpSpPr>
        <a:xfrm>
          <a:off x="0" y="0"/>
          <a:ext cx="0" cy="0"/>
          <a:chOff x="0" y="0"/>
          <a:chExt cx="0" cy="0"/>
        </a:xfrm>
      </p:grpSpPr>
      <p:sp>
        <p:nvSpPr>
          <p:cNvPr id="15" name="Shape 15"/>
          <p:cNvSpPr txBox="1">
            <a:spLocks noGrp="1"/>
          </p:cNvSpPr>
          <p:nvPr>
            <p:ph type="dt" idx="10"/>
          </p:nvPr>
        </p:nvSpPr>
        <p:spPr>
          <a:xfrm>
            <a:off x="2194558" y="30510481"/>
            <a:ext cx="10241279" cy="175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16" name="Shape 16"/>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17" name="Shape 17"/>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lvl1pPr marL="0" marR="0" indent="0" algn="r" rtl="0">
              <a:lnSpc>
                <a:spcPct val="100000"/>
              </a:lnSpc>
              <a:spcBef>
                <a:spcPts val="0"/>
              </a:spcBef>
              <a:spcAft>
                <a:spcPts val="0"/>
              </a:spcAft>
              <a:buNone/>
              <a:defRPr sz="58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2194558" y="1318262"/>
            <a:ext cx="39502080" cy="54863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11083289" y="-1207766"/>
            <a:ext cx="21724621" cy="39502080"/>
          </a:xfrm>
          <a:prstGeom prst="rect">
            <a:avLst/>
          </a:prstGeom>
          <a:noFill/>
          <a:ln>
            <a:noFill/>
          </a:ln>
        </p:spPr>
        <p:txBody>
          <a:bodyPr lIns="91425" tIns="91425" rIns="91425" bIns="91425" anchor="t" anchorCtr="0"/>
          <a:lstStyle>
            <a:lvl1pPr marL="1645920" indent="-579120" algn="l" rtl="0">
              <a:spcBef>
                <a:spcPts val="3080"/>
              </a:spcBef>
              <a:buClr>
                <a:schemeClr val="dk1"/>
              </a:buClr>
              <a:buFont typeface="Arial"/>
              <a:buChar char="•"/>
              <a:defRPr/>
            </a:lvl1pPr>
            <a:lvl2pPr marL="3566159" indent="-441959" algn="l" rtl="0">
              <a:spcBef>
                <a:spcPts val="2680"/>
              </a:spcBef>
              <a:buClr>
                <a:schemeClr val="dk1"/>
              </a:buClr>
              <a:buFont typeface="Arial"/>
              <a:buChar char="–"/>
              <a:defRPr/>
            </a:lvl2pPr>
            <a:lvl3pPr marL="5486400" indent="-292100" algn="l" rtl="0">
              <a:spcBef>
                <a:spcPts val="2300"/>
              </a:spcBef>
              <a:buClr>
                <a:schemeClr val="dk1"/>
              </a:buClr>
              <a:buFont typeface="Arial"/>
              <a:buChar char="•"/>
              <a:defRPr/>
            </a:lvl3pPr>
            <a:lvl4pPr marL="7680960" indent="-403859" algn="l" rtl="0">
              <a:spcBef>
                <a:spcPts val="1920"/>
              </a:spcBef>
              <a:buClr>
                <a:schemeClr val="dk1"/>
              </a:buClr>
              <a:buFont typeface="Arial"/>
              <a:buChar char="–"/>
              <a:defRPr/>
            </a:lvl4pPr>
            <a:lvl5pPr marL="9875520" indent="-401319" algn="l" rtl="0">
              <a:spcBef>
                <a:spcPts val="1920"/>
              </a:spcBef>
              <a:buClr>
                <a:schemeClr val="dk1"/>
              </a:buClr>
              <a:buFont typeface="Arial"/>
              <a:buChar char="»"/>
              <a:defRPr/>
            </a:lvl5pPr>
            <a:lvl6pPr marL="12070080" indent="-398780" algn="l" rtl="0">
              <a:spcBef>
                <a:spcPts val="1920"/>
              </a:spcBef>
              <a:buClr>
                <a:schemeClr val="dk1"/>
              </a:buClr>
              <a:buFont typeface="Arial"/>
              <a:buChar char="•"/>
              <a:defRPr/>
            </a:lvl6pPr>
            <a:lvl7pPr marL="14264639" indent="-408939" algn="l" rtl="0">
              <a:spcBef>
                <a:spcPts val="1920"/>
              </a:spcBef>
              <a:buClr>
                <a:schemeClr val="dk1"/>
              </a:buClr>
              <a:buFont typeface="Arial"/>
              <a:buChar char="•"/>
              <a:defRPr/>
            </a:lvl7pPr>
            <a:lvl8pPr marL="16459200" indent="-406400" algn="l" rtl="0">
              <a:spcBef>
                <a:spcPts val="1920"/>
              </a:spcBef>
              <a:buClr>
                <a:schemeClr val="dk1"/>
              </a:buClr>
              <a:buFont typeface="Arial"/>
              <a:buChar char="•"/>
              <a:defRPr/>
            </a:lvl8pPr>
            <a:lvl9pPr marL="18653760" indent="-403860" algn="l" rtl="0">
              <a:spcBef>
                <a:spcPts val="1920"/>
              </a:spcBef>
              <a:buClr>
                <a:schemeClr val="dk1"/>
              </a:buClr>
              <a:buFont typeface="Arial"/>
              <a:buChar char="•"/>
              <a:defRPr/>
            </a:lvl9pPr>
          </a:lstStyle>
          <a:p>
            <a:endParaRPr/>
          </a:p>
        </p:txBody>
      </p:sp>
      <p:sp>
        <p:nvSpPr>
          <p:cNvPr id="74" name="Shape 74"/>
          <p:cNvSpPr txBox="1">
            <a:spLocks noGrp="1"/>
          </p:cNvSpPr>
          <p:nvPr>
            <p:ph type="dt" idx="10"/>
          </p:nvPr>
        </p:nvSpPr>
        <p:spPr>
          <a:xfrm>
            <a:off x="2194558" y="30510481"/>
            <a:ext cx="10241279" cy="175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75" name="Shape 75"/>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76" name="Shape 76"/>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lvl1pPr marL="0" marR="0" indent="0" algn="r" rtl="0">
              <a:lnSpc>
                <a:spcPct val="100000"/>
              </a:lnSpc>
              <a:spcBef>
                <a:spcPts val="0"/>
              </a:spcBef>
              <a:spcAft>
                <a:spcPts val="0"/>
              </a:spcAft>
              <a:buNone/>
              <a:defRPr sz="58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22715220" y="10424165"/>
            <a:ext cx="28087320" cy="987552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2598420" y="914404"/>
            <a:ext cx="28087320" cy="28895038"/>
          </a:xfrm>
          <a:prstGeom prst="rect">
            <a:avLst/>
          </a:prstGeom>
          <a:noFill/>
          <a:ln>
            <a:noFill/>
          </a:ln>
        </p:spPr>
        <p:txBody>
          <a:bodyPr lIns="91425" tIns="91425" rIns="91425" bIns="91425" anchor="t" anchorCtr="0"/>
          <a:lstStyle>
            <a:lvl1pPr marL="1645920" indent="-579120" algn="l" rtl="0">
              <a:spcBef>
                <a:spcPts val="3080"/>
              </a:spcBef>
              <a:buClr>
                <a:schemeClr val="dk1"/>
              </a:buClr>
              <a:buFont typeface="Arial"/>
              <a:buChar char="•"/>
              <a:defRPr/>
            </a:lvl1pPr>
            <a:lvl2pPr marL="3566159" indent="-441959" algn="l" rtl="0">
              <a:spcBef>
                <a:spcPts val="2680"/>
              </a:spcBef>
              <a:buClr>
                <a:schemeClr val="dk1"/>
              </a:buClr>
              <a:buFont typeface="Arial"/>
              <a:buChar char="–"/>
              <a:defRPr/>
            </a:lvl2pPr>
            <a:lvl3pPr marL="5486400" indent="-292100" algn="l" rtl="0">
              <a:spcBef>
                <a:spcPts val="2300"/>
              </a:spcBef>
              <a:buClr>
                <a:schemeClr val="dk1"/>
              </a:buClr>
              <a:buFont typeface="Arial"/>
              <a:buChar char="•"/>
              <a:defRPr/>
            </a:lvl3pPr>
            <a:lvl4pPr marL="7680960" indent="-403859" algn="l" rtl="0">
              <a:spcBef>
                <a:spcPts val="1920"/>
              </a:spcBef>
              <a:buClr>
                <a:schemeClr val="dk1"/>
              </a:buClr>
              <a:buFont typeface="Arial"/>
              <a:buChar char="–"/>
              <a:defRPr/>
            </a:lvl4pPr>
            <a:lvl5pPr marL="9875520" indent="-401319" algn="l" rtl="0">
              <a:spcBef>
                <a:spcPts val="1920"/>
              </a:spcBef>
              <a:buClr>
                <a:schemeClr val="dk1"/>
              </a:buClr>
              <a:buFont typeface="Arial"/>
              <a:buChar char="»"/>
              <a:defRPr/>
            </a:lvl5pPr>
            <a:lvl6pPr marL="12070080" indent="-398780" algn="l" rtl="0">
              <a:spcBef>
                <a:spcPts val="1920"/>
              </a:spcBef>
              <a:buClr>
                <a:schemeClr val="dk1"/>
              </a:buClr>
              <a:buFont typeface="Arial"/>
              <a:buChar char="•"/>
              <a:defRPr/>
            </a:lvl6pPr>
            <a:lvl7pPr marL="14264639" indent="-408939" algn="l" rtl="0">
              <a:spcBef>
                <a:spcPts val="1920"/>
              </a:spcBef>
              <a:buClr>
                <a:schemeClr val="dk1"/>
              </a:buClr>
              <a:buFont typeface="Arial"/>
              <a:buChar char="•"/>
              <a:defRPr/>
            </a:lvl7pPr>
            <a:lvl8pPr marL="16459200" indent="-406400" algn="l" rtl="0">
              <a:spcBef>
                <a:spcPts val="1920"/>
              </a:spcBef>
              <a:buClr>
                <a:schemeClr val="dk1"/>
              </a:buClr>
              <a:buFont typeface="Arial"/>
              <a:buChar char="•"/>
              <a:defRPr/>
            </a:lvl8pPr>
            <a:lvl9pPr marL="18653760" indent="-403860" algn="l" rtl="0">
              <a:spcBef>
                <a:spcPts val="1920"/>
              </a:spcBef>
              <a:buClr>
                <a:schemeClr val="dk1"/>
              </a:buClr>
              <a:buFont typeface="Arial"/>
              <a:buChar char="•"/>
              <a:defRPr/>
            </a:lvl9pPr>
          </a:lstStyle>
          <a:p>
            <a:endParaRPr/>
          </a:p>
        </p:txBody>
      </p:sp>
      <p:sp>
        <p:nvSpPr>
          <p:cNvPr id="80" name="Shape 80"/>
          <p:cNvSpPr txBox="1">
            <a:spLocks noGrp="1"/>
          </p:cNvSpPr>
          <p:nvPr>
            <p:ph type="dt" idx="10"/>
          </p:nvPr>
        </p:nvSpPr>
        <p:spPr>
          <a:xfrm>
            <a:off x="2194558" y="30510481"/>
            <a:ext cx="10241279" cy="175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81" name="Shape 81"/>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82" name="Shape 82"/>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lvl1pPr marL="0" marR="0" indent="0" algn="r" rtl="0">
              <a:lnSpc>
                <a:spcPct val="100000"/>
              </a:lnSpc>
              <a:spcBef>
                <a:spcPts val="0"/>
              </a:spcBef>
              <a:spcAft>
                <a:spcPts val="0"/>
              </a:spcAft>
              <a:buNone/>
              <a:defRPr sz="58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3291839" y="10226042"/>
            <a:ext cx="37307518" cy="705612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Calibri"/>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0" name="Shape 20"/>
          <p:cNvSpPr txBox="1">
            <a:spLocks noGrp="1"/>
          </p:cNvSpPr>
          <p:nvPr>
            <p:ph type="subTitle" idx="1"/>
          </p:nvPr>
        </p:nvSpPr>
        <p:spPr>
          <a:xfrm>
            <a:off x="6583678" y="18653759"/>
            <a:ext cx="30723838" cy="8412480"/>
          </a:xfrm>
          <a:prstGeom prst="rect">
            <a:avLst/>
          </a:prstGeom>
          <a:noFill/>
          <a:ln>
            <a:noFill/>
          </a:ln>
        </p:spPr>
        <p:txBody>
          <a:bodyPr lIns="91425" tIns="91425" rIns="91425" bIns="91425" anchor="t" anchorCtr="0"/>
          <a:lstStyle>
            <a:lvl1pPr marL="0" marR="0" indent="0" algn="ctr" rtl="0">
              <a:lnSpc>
                <a:spcPct val="100000"/>
              </a:lnSpc>
              <a:spcBef>
                <a:spcPts val="3080"/>
              </a:spcBef>
              <a:spcAft>
                <a:spcPts val="0"/>
              </a:spcAft>
              <a:buClr>
                <a:srgbClr val="888888"/>
              </a:buClr>
              <a:buFont typeface="Arial"/>
              <a:buNone/>
              <a:defRPr/>
            </a:lvl1pPr>
            <a:lvl2pPr marL="2194560" marR="0" indent="-10160" algn="ctr" rtl="0">
              <a:lnSpc>
                <a:spcPct val="100000"/>
              </a:lnSpc>
              <a:spcBef>
                <a:spcPts val="2680"/>
              </a:spcBef>
              <a:spcAft>
                <a:spcPts val="0"/>
              </a:spcAft>
              <a:buClr>
                <a:srgbClr val="888888"/>
              </a:buClr>
              <a:buFont typeface="Arial"/>
              <a:buNone/>
              <a:defRPr/>
            </a:lvl2pPr>
            <a:lvl3pPr marL="4389120" marR="0" indent="-7620" algn="ctr" rtl="0">
              <a:lnSpc>
                <a:spcPct val="100000"/>
              </a:lnSpc>
              <a:spcBef>
                <a:spcPts val="2300"/>
              </a:spcBef>
              <a:spcAft>
                <a:spcPts val="0"/>
              </a:spcAft>
              <a:buClr>
                <a:srgbClr val="888888"/>
              </a:buClr>
              <a:buFont typeface="Arial"/>
              <a:buNone/>
              <a:defRPr/>
            </a:lvl3pPr>
            <a:lvl4pPr marL="6583680" marR="0" indent="-5080" algn="ctr" rtl="0">
              <a:lnSpc>
                <a:spcPct val="100000"/>
              </a:lnSpc>
              <a:spcBef>
                <a:spcPts val="1920"/>
              </a:spcBef>
              <a:spcAft>
                <a:spcPts val="0"/>
              </a:spcAft>
              <a:buClr>
                <a:srgbClr val="888888"/>
              </a:buClr>
              <a:buFont typeface="Arial"/>
              <a:buNone/>
              <a:defRPr/>
            </a:lvl4pPr>
            <a:lvl5pPr marL="8778240" marR="0" indent="-2540" algn="ctr" rtl="0">
              <a:lnSpc>
                <a:spcPct val="100000"/>
              </a:lnSpc>
              <a:spcBef>
                <a:spcPts val="1920"/>
              </a:spcBef>
              <a:spcAft>
                <a:spcPts val="0"/>
              </a:spcAft>
              <a:buClr>
                <a:srgbClr val="888888"/>
              </a:buClr>
              <a:buFont typeface="Arial"/>
              <a:buNone/>
              <a:defRPr/>
            </a:lvl5pPr>
            <a:lvl6pPr marL="10972800" marR="0" indent="0" algn="ctr" rtl="0">
              <a:lnSpc>
                <a:spcPct val="100000"/>
              </a:lnSpc>
              <a:spcBef>
                <a:spcPts val="1920"/>
              </a:spcBef>
              <a:spcAft>
                <a:spcPts val="0"/>
              </a:spcAft>
              <a:buClr>
                <a:srgbClr val="888888"/>
              </a:buClr>
              <a:buFont typeface="Arial"/>
              <a:buNone/>
              <a:defRPr/>
            </a:lvl6pPr>
            <a:lvl7pPr marL="13167361" marR="0" indent="-10160" algn="ctr" rtl="0">
              <a:lnSpc>
                <a:spcPct val="100000"/>
              </a:lnSpc>
              <a:spcBef>
                <a:spcPts val="1920"/>
              </a:spcBef>
              <a:spcAft>
                <a:spcPts val="0"/>
              </a:spcAft>
              <a:buClr>
                <a:srgbClr val="888888"/>
              </a:buClr>
              <a:buFont typeface="Arial"/>
              <a:buNone/>
              <a:defRPr/>
            </a:lvl7pPr>
            <a:lvl8pPr marL="15361920" marR="0" indent="-7619" algn="ctr" rtl="0">
              <a:lnSpc>
                <a:spcPct val="100000"/>
              </a:lnSpc>
              <a:spcBef>
                <a:spcPts val="1920"/>
              </a:spcBef>
              <a:spcAft>
                <a:spcPts val="0"/>
              </a:spcAft>
              <a:buClr>
                <a:srgbClr val="888888"/>
              </a:buClr>
              <a:buFont typeface="Arial"/>
              <a:buNone/>
              <a:defRPr/>
            </a:lvl8pPr>
            <a:lvl9pPr marL="17556480" marR="0" indent="-5080" algn="ctr" rtl="0">
              <a:lnSpc>
                <a:spcPct val="100000"/>
              </a:lnSpc>
              <a:spcBef>
                <a:spcPts val="1920"/>
              </a:spcBef>
              <a:spcAft>
                <a:spcPts val="0"/>
              </a:spcAft>
              <a:buClr>
                <a:srgbClr val="888888"/>
              </a:buClr>
              <a:buFont typeface="Arial"/>
              <a:buNone/>
              <a:defRPr/>
            </a:lvl9pPr>
          </a:lstStyle>
          <a:p>
            <a:endParaRPr/>
          </a:p>
        </p:txBody>
      </p:sp>
      <p:sp>
        <p:nvSpPr>
          <p:cNvPr id="21" name="Shape 21"/>
          <p:cNvSpPr txBox="1">
            <a:spLocks noGrp="1"/>
          </p:cNvSpPr>
          <p:nvPr>
            <p:ph type="dt" idx="10"/>
          </p:nvPr>
        </p:nvSpPr>
        <p:spPr>
          <a:xfrm>
            <a:off x="2194558" y="30510481"/>
            <a:ext cx="10241279" cy="175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22" name="Shape 22"/>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23" name="Shape 23"/>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lvl1pPr marL="0" marR="0" indent="0" algn="r" rtl="0">
              <a:lnSpc>
                <a:spcPct val="100000"/>
              </a:lnSpc>
              <a:spcBef>
                <a:spcPts val="0"/>
              </a:spcBef>
              <a:spcAft>
                <a:spcPts val="0"/>
              </a:spcAft>
              <a:buNone/>
              <a:defRPr sz="58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2194558" y="1318262"/>
            <a:ext cx="39502080" cy="54863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2194558" y="7680963"/>
            <a:ext cx="39502080" cy="21724621"/>
          </a:xfrm>
          <a:prstGeom prst="rect">
            <a:avLst/>
          </a:prstGeom>
          <a:noFill/>
          <a:ln>
            <a:noFill/>
          </a:ln>
        </p:spPr>
        <p:txBody>
          <a:bodyPr lIns="91425" tIns="91425" rIns="91425" bIns="91425" anchor="t" anchorCtr="0"/>
          <a:lstStyle>
            <a:lvl1pPr marL="1645920" indent="-579120" algn="l" rtl="0">
              <a:spcBef>
                <a:spcPts val="3080"/>
              </a:spcBef>
              <a:buClr>
                <a:schemeClr val="dk1"/>
              </a:buClr>
              <a:buFont typeface="Arial"/>
              <a:buChar char="•"/>
              <a:defRPr/>
            </a:lvl1pPr>
            <a:lvl2pPr marL="3566159" indent="-441959" algn="l" rtl="0">
              <a:spcBef>
                <a:spcPts val="2680"/>
              </a:spcBef>
              <a:buClr>
                <a:schemeClr val="dk1"/>
              </a:buClr>
              <a:buFont typeface="Arial"/>
              <a:buChar char="–"/>
              <a:defRPr/>
            </a:lvl2pPr>
            <a:lvl3pPr marL="5486400" indent="-292100" algn="l" rtl="0">
              <a:spcBef>
                <a:spcPts val="2300"/>
              </a:spcBef>
              <a:buClr>
                <a:schemeClr val="dk1"/>
              </a:buClr>
              <a:buFont typeface="Arial"/>
              <a:buChar char="•"/>
              <a:defRPr/>
            </a:lvl3pPr>
            <a:lvl4pPr marL="7680960" indent="-403859" algn="l" rtl="0">
              <a:spcBef>
                <a:spcPts val="1920"/>
              </a:spcBef>
              <a:buClr>
                <a:schemeClr val="dk1"/>
              </a:buClr>
              <a:buFont typeface="Arial"/>
              <a:buChar char="–"/>
              <a:defRPr/>
            </a:lvl4pPr>
            <a:lvl5pPr marL="9875520" indent="-401319" algn="l" rtl="0">
              <a:spcBef>
                <a:spcPts val="1920"/>
              </a:spcBef>
              <a:buClr>
                <a:schemeClr val="dk1"/>
              </a:buClr>
              <a:buFont typeface="Arial"/>
              <a:buChar char="»"/>
              <a:defRPr/>
            </a:lvl5pPr>
            <a:lvl6pPr marL="12070080" indent="-398780" algn="l" rtl="0">
              <a:spcBef>
                <a:spcPts val="1920"/>
              </a:spcBef>
              <a:buClr>
                <a:schemeClr val="dk1"/>
              </a:buClr>
              <a:buFont typeface="Arial"/>
              <a:buChar char="•"/>
              <a:defRPr/>
            </a:lvl6pPr>
            <a:lvl7pPr marL="14264639" indent="-408939" algn="l" rtl="0">
              <a:spcBef>
                <a:spcPts val="1920"/>
              </a:spcBef>
              <a:buClr>
                <a:schemeClr val="dk1"/>
              </a:buClr>
              <a:buFont typeface="Arial"/>
              <a:buChar char="•"/>
              <a:defRPr/>
            </a:lvl7pPr>
            <a:lvl8pPr marL="16459200" indent="-406400" algn="l" rtl="0">
              <a:spcBef>
                <a:spcPts val="1920"/>
              </a:spcBef>
              <a:buClr>
                <a:schemeClr val="dk1"/>
              </a:buClr>
              <a:buFont typeface="Arial"/>
              <a:buChar char="•"/>
              <a:defRPr/>
            </a:lvl8pPr>
            <a:lvl9pPr marL="18653760" indent="-403860" algn="l" rtl="0">
              <a:spcBef>
                <a:spcPts val="1920"/>
              </a:spcBef>
              <a:buClr>
                <a:schemeClr val="dk1"/>
              </a:buClr>
              <a:buFont typeface="Arial"/>
              <a:buChar char="•"/>
              <a:defRPr/>
            </a:lvl9pPr>
          </a:lstStyle>
          <a:p>
            <a:endParaRPr/>
          </a:p>
        </p:txBody>
      </p:sp>
      <p:sp>
        <p:nvSpPr>
          <p:cNvPr id="27" name="Shape 27"/>
          <p:cNvSpPr txBox="1">
            <a:spLocks noGrp="1"/>
          </p:cNvSpPr>
          <p:nvPr>
            <p:ph type="dt" idx="10"/>
          </p:nvPr>
        </p:nvSpPr>
        <p:spPr>
          <a:xfrm>
            <a:off x="2194558" y="30510481"/>
            <a:ext cx="10241279" cy="175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28" name="Shape 28"/>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29" name="Shape 29"/>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lvl1pPr marL="0" marR="0" indent="0" algn="r" rtl="0">
              <a:lnSpc>
                <a:spcPct val="100000"/>
              </a:lnSpc>
              <a:spcBef>
                <a:spcPts val="0"/>
              </a:spcBef>
              <a:spcAft>
                <a:spcPts val="0"/>
              </a:spcAft>
              <a:buNone/>
              <a:defRPr sz="58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467101" y="21153120"/>
            <a:ext cx="37307518" cy="6537960"/>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3467101" y="13952225"/>
            <a:ext cx="37307518" cy="720089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2194560" indent="-10160" rtl="0">
              <a:spcBef>
                <a:spcPts val="0"/>
              </a:spcBef>
              <a:buClr>
                <a:srgbClr val="888888"/>
              </a:buClr>
              <a:buFont typeface="Calibri"/>
              <a:buNone/>
              <a:defRPr/>
            </a:lvl2pPr>
            <a:lvl3pPr marL="4389120" indent="-7620" rtl="0">
              <a:spcBef>
                <a:spcPts val="0"/>
              </a:spcBef>
              <a:buClr>
                <a:srgbClr val="888888"/>
              </a:buClr>
              <a:buFont typeface="Calibri"/>
              <a:buNone/>
              <a:defRPr/>
            </a:lvl3pPr>
            <a:lvl4pPr marL="6583680" indent="-5080" rtl="0">
              <a:spcBef>
                <a:spcPts val="0"/>
              </a:spcBef>
              <a:buClr>
                <a:srgbClr val="888888"/>
              </a:buClr>
              <a:buFont typeface="Calibri"/>
              <a:buNone/>
              <a:defRPr/>
            </a:lvl4pPr>
            <a:lvl5pPr marL="8778240" indent="-2540" rtl="0">
              <a:spcBef>
                <a:spcPts val="0"/>
              </a:spcBef>
              <a:buClr>
                <a:srgbClr val="888888"/>
              </a:buClr>
              <a:buFont typeface="Calibri"/>
              <a:buNone/>
              <a:defRPr/>
            </a:lvl5pPr>
            <a:lvl6pPr marL="10972800" indent="0" rtl="0">
              <a:spcBef>
                <a:spcPts val="0"/>
              </a:spcBef>
              <a:buClr>
                <a:srgbClr val="888888"/>
              </a:buClr>
              <a:buFont typeface="Calibri"/>
              <a:buNone/>
              <a:defRPr/>
            </a:lvl6pPr>
            <a:lvl7pPr marL="13167361" indent="-10160" rtl="0">
              <a:spcBef>
                <a:spcPts val="0"/>
              </a:spcBef>
              <a:buClr>
                <a:srgbClr val="888888"/>
              </a:buClr>
              <a:buFont typeface="Calibri"/>
              <a:buNone/>
              <a:defRPr/>
            </a:lvl7pPr>
            <a:lvl8pPr marL="15361920" indent="-7619" rtl="0">
              <a:spcBef>
                <a:spcPts val="0"/>
              </a:spcBef>
              <a:buClr>
                <a:srgbClr val="888888"/>
              </a:buClr>
              <a:buFont typeface="Calibri"/>
              <a:buNone/>
              <a:defRPr/>
            </a:lvl8pPr>
            <a:lvl9pPr marL="17556480" indent="-5080" rtl="0">
              <a:spcBef>
                <a:spcPts val="0"/>
              </a:spcBef>
              <a:buClr>
                <a:srgbClr val="888888"/>
              </a:buClr>
              <a:buFont typeface="Calibri"/>
              <a:buNone/>
              <a:defRPr/>
            </a:lvl9pPr>
          </a:lstStyle>
          <a:p>
            <a:endParaRPr/>
          </a:p>
        </p:txBody>
      </p:sp>
      <p:sp>
        <p:nvSpPr>
          <p:cNvPr id="33" name="Shape 33"/>
          <p:cNvSpPr txBox="1">
            <a:spLocks noGrp="1"/>
          </p:cNvSpPr>
          <p:nvPr>
            <p:ph type="dt" idx="10"/>
          </p:nvPr>
        </p:nvSpPr>
        <p:spPr>
          <a:xfrm>
            <a:off x="2194558" y="30510481"/>
            <a:ext cx="10241279" cy="175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34" name="Shape 34"/>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35" name="Shape 35"/>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lvl1pPr marL="0" marR="0" indent="0" algn="r" rtl="0">
              <a:lnSpc>
                <a:spcPct val="100000"/>
              </a:lnSpc>
              <a:spcBef>
                <a:spcPts val="0"/>
              </a:spcBef>
              <a:spcAft>
                <a:spcPts val="0"/>
              </a:spcAft>
              <a:buNone/>
              <a:defRPr sz="58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194558" y="1318262"/>
            <a:ext cx="39502080" cy="54863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2194558" y="7680963"/>
            <a:ext cx="19385280" cy="2172462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22311359" y="7680963"/>
            <a:ext cx="19385280" cy="2172462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dt" idx="10"/>
          </p:nvPr>
        </p:nvSpPr>
        <p:spPr>
          <a:xfrm>
            <a:off x="2194558" y="30510481"/>
            <a:ext cx="10241279" cy="175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41" name="Shape 41"/>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42" name="Shape 42"/>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lvl1pPr marL="0" marR="0" indent="0" algn="r" rtl="0">
              <a:lnSpc>
                <a:spcPct val="100000"/>
              </a:lnSpc>
              <a:spcBef>
                <a:spcPts val="0"/>
              </a:spcBef>
              <a:spcAft>
                <a:spcPts val="0"/>
              </a:spcAft>
              <a:buNone/>
              <a:defRPr sz="58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2194558" y="1318262"/>
            <a:ext cx="39502080" cy="54863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2194558" y="7368542"/>
            <a:ext cx="19392900" cy="3070857"/>
          </a:xfrm>
          <a:prstGeom prst="rect">
            <a:avLst/>
          </a:prstGeom>
          <a:noFill/>
          <a:ln>
            <a:noFill/>
          </a:ln>
        </p:spPr>
        <p:txBody>
          <a:bodyPr lIns="91425" tIns="91425" rIns="91425" bIns="91425" anchor="b" anchorCtr="0"/>
          <a:lstStyle>
            <a:lvl1pPr marL="0" indent="0" rtl="0">
              <a:spcBef>
                <a:spcPts val="0"/>
              </a:spcBef>
              <a:buFont typeface="Calibri"/>
              <a:buNone/>
              <a:defRPr/>
            </a:lvl1pPr>
            <a:lvl2pPr marL="2194560" indent="-10160" rtl="0">
              <a:spcBef>
                <a:spcPts val="0"/>
              </a:spcBef>
              <a:buFont typeface="Calibri"/>
              <a:buNone/>
              <a:defRPr/>
            </a:lvl2pPr>
            <a:lvl3pPr marL="4389120" indent="-7620" rtl="0">
              <a:spcBef>
                <a:spcPts val="0"/>
              </a:spcBef>
              <a:buFont typeface="Calibri"/>
              <a:buNone/>
              <a:defRPr/>
            </a:lvl3pPr>
            <a:lvl4pPr marL="6583680" indent="-5080" rtl="0">
              <a:spcBef>
                <a:spcPts val="0"/>
              </a:spcBef>
              <a:buFont typeface="Calibri"/>
              <a:buNone/>
              <a:defRPr/>
            </a:lvl4pPr>
            <a:lvl5pPr marL="8778240" indent="-2540" rtl="0">
              <a:spcBef>
                <a:spcPts val="0"/>
              </a:spcBef>
              <a:buFont typeface="Calibri"/>
              <a:buNone/>
              <a:defRPr/>
            </a:lvl5pPr>
            <a:lvl6pPr marL="10972800" indent="0" rtl="0">
              <a:spcBef>
                <a:spcPts val="0"/>
              </a:spcBef>
              <a:buFont typeface="Calibri"/>
              <a:buNone/>
              <a:defRPr/>
            </a:lvl6pPr>
            <a:lvl7pPr marL="13167361" indent="-10160" rtl="0">
              <a:spcBef>
                <a:spcPts val="0"/>
              </a:spcBef>
              <a:buFont typeface="Calibri"/>
              <a:buNone/>
              <a:defRPr/>
            </a:lvl7pPr>
            <a:lvl8pPr marL="15361920" indent="-7619" rtl="0">
              <a:spcBef>
                <a:spcPts val="0"/>
              </a:spcBef>
              <a:buFont typeface="Calibri"/>
              <a:buNone/>
              <a:defRPr/>
            </a:lvl8pPr>
            <a:lvl9pPr marL="17556480" indent="-5080" rtl="0">
              <a:spcBef>
                <a:spcPts val="0"/>
              </a:spcBef>
              <a:buFont typeface="Calibri"/>
              <a:buNone/>
              <a:defRPr/>
            </a:lvl9pPr>
          </a:lstStyle>
          <a:p>
            <a:endParaRPr/>
          </a:p>
        </p:txBody>
      </p:sp>
      <p:sp>
        <p:nvSpPr>
          <p:cNvPr id="46" name="Shape 46"/>
          <p:cNvSpPr txBox="1">
            <a:spLocks noGrp="1"/>
          </p:cNvSpPr>
          <p:nvPr>
            <p:ph type="body" idx="2"/>
          </p:nvPr>
        </p:nvSpPr>
        <p:spPr>
          <a:xfrm>
            <a:off x="2194558" y="10439400"/>
            <a:ext cx="19392900" cy="1896618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3"/>
          </p:nvPr>
        </p:nvSpPr>
        <p:spPr>
          <a:xfrm>
            <a:off x="22296120" y="7368542"/>
            <a:ext cx="19400519" cy="3070857"/>
          </a:xfrm>
          <a:prstGeom prst="rect">
            <a:avLst/>
          </a:prstGeom>
          <a:noFill/>
          <a:ln>
            <a:noFill/>
          </a:ln>
        </p:spPr>
        <p:txBody>
          <a:bodyPr lIns="91425" tIns="91425" rIns="91425" bIns="91425" anchor="b" anchorCtr="0"/>
          <a:lstStyle>
            <a:lvl1pPr marL="0" indent="0" rtl="0">
              <a:spcBef>
                <a:spcPts val="0"/>
              </a:spcBef>
              <a:buFont typeface="Calibri"/>
              <a:buNone/>
              <a:defRPr/>
            </a:lvl1pPr>
            <a:lvl2pPr marL="2194560" indent="-10160" rtl="0">
              <a:spcBef>
                <a:spcPts val="0"/>
              </a:spcBef>
              <a:buFont typeface="Calibri"/>
              <a:buNone/>
              <a:defRPr/>
            </a:lvl2pPr>
            <a:lvl3pPr marL="4389120" indent="-7620" rtl="0">
              <a:spcBef>
                <a:spcPts val="0"/>
              </a:spcBef>
              <a:buFont typeface="Calibri"/>
              <a:buNone/>
              <a:defRPr/>
            </a:lvl3pPr>
            <a:lvl4pPr marL="6583680" indent="-5080" rtl="0">
              <a:spcBef>
                <a:spcPts val="0"/>
              </a:spcBef>
              <a:buFont typeface="Calibri"/>
              <a:buNone/>
              <a:defRPr/>
            </a:lvl4pPr>
            <a:lvl5pPr marL="8778240" indent="-2540" rtl="0">
              <a:spcBef>
                <a:spcPts val="0"/>
              </a:spcBef>
              <a:buFont typeface="Calibri"/>
              <a:buNone/>
              <a:defRPr/>
            </a:lvl5pPr>
            <a:lvl6pPr marL="10972800" indent="0" rtl="0">
              <a:spcBef>
                <a:spcPts val="0"/>
              </a:spcBef>
              <a:buFont typeface="Calibri"/>
              <a:buNone/>
              <a:defRPr/>
            </a:lvl6pPr>
            <a:lvl7pPr marL="13167361" indent="-10160" rtl="0">
              <a:spcBef>
                <a:spcPts val="0"/>
              </a:spcBef>
              <a:buFont typeface="Calibri"/>
              <a:buNone/>
              <a:defRPr/>
            </a:lvl7pPr>
            <a:lvl8pPr marL="15361920" indent="-7619" rtl="0">
              <a:spcBef>
                <a:spcPts val="0"/>
              </a:spcBef>
              <a:buFont typeface="Calibri"/>
              <a:buNone/>
              <a:defRPr/>
            </a:lvl8pPr>
            <a:lvl9pPr marL="17556480" indent="-5080" rtl="0">
              <a:spcBef>
                <a:spcPts val="0"/>
              </a:spcBef>
              <a:buFont typeface="Calibri"/>
              <a:buNone/>
              <a:defRPr/>
            </a:lvl9pPr>
          </a:lstStyle>
          <a:p>
            <a:endParaRPr/>
          </a:p>
        </p:txBody>
      </p:sp>
      <p:sp>
        <p:nvSpPr>
          <p:cNvPr id="48" name="Shape 48"/>
          <p:cNvSpPr txBox="1">
            <a:spLocks noGrp="1"/>
          </p:cNvSpPr>
          <p:nvPr>
            <p:ph type="body" idx="4"/>
          </p:nvPr>
        </p:nvSpPr>
        <p:spPr>
          <a:xfrm>
            <a:off x="22296120" y="10439400"/>
            <a:ext cx="19400519" cy="1896618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2194558" y="30510481"/>
            <a:ext cx="10241279" cy="175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50" name="Shape 50"/>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51" name="Shape 51"/>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lvl1pPr marL="0" marR="0" indent="0" algn="r" rtl="0">
              <a:lnSpc>
                <a:spcPct val="100000"/>
              </a:lnSpc>
              <a:spcBef>
                <a:spcPts val="0"/>
              </a:spcBef>
              <a:spcAft>
                <a:spcPts val="0"/>
              </a:spcAft>
              <a:buNone/>
              <a:defRPr sz="58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2194558" y="1318262"/>
            <a:ext cx="39502080" cy="548639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dt" idx="10"/>
          </p:nvPr>
        </p:nvSpPr>
        <p:spPr>
          <a:xfrm>
            <a:off x="2194558" y="30510481"/>
            <a:ext cx="10241279" cy="175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55" name="Shape 55"/>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56" name="Shape 56"/>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lvl1pPr marL="0" marR="0" indent="0" algn="r" rtl="0">
              <a:lnSpc>
                <a:spcPct val="100000"/>
              </a:lnSpc>
              <a:spcBef>
                <a:spcPts val="0"/>
              </a:spcBef>
              <a:spcAft>
                <a:spcPts val="0"/>
              </a:spcAft>
              <a:buNone/>
              <a:defRPr sz="58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194563" y="1310640"/>
            <a:ext cx="14439900" cy="557783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17160240" y="1310641"/>
            <a:ext cx="24536398" cy="2809494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2194563" y="6888482"/>
            <a:ext cx="14439900" cy="22517100"/>
          </a:xfrm>
          <a:prstGeom prst="rect">
            <a:avLst/>
          </a:prstGeom>
          <a:noFill/>
          <a:ln>
            <a:noFill/>
          </a:ln>
        </p:spPr>
        <p:txBody>
          <a:bodyPr lIns="91425" tIns="91425" rIns="91425" bIns="91425" anchor="t" anchorCtr="0"/>
          <a:lstStyle>
            <a:lvl1pPr marL="0" indent="0" rtl="0">
              <a:spcBef>
                <a:spcPts val="0"/>
              </a:spcBef>
              <a:buFont typeface="Calibri"/>
              <a:buNone/>
              <a:defRPr/>
            </a:lvl1pPr>
            <a:lvl2pPr marL="2194560" indent="-10160" rtl="0">
              <a:spcBef>
                <a:spcPts val="0"/>
              </a:spcBef>
              <a:buFont typeface="Calibri"/>
              <a:buNone/>
              <a:defRPr/>
            </a:lvl2pPr>
            <a:lvl3pPr marL="4389120" indent="-7620" rtl="0">
              <a:spcBef>
                <a:spcPts val="0"/>
              </a:spcBef>
              <a:buFont typeface="Calibri"/>
              <a:buNone/>
              <a:defRPr/>
            </a:lvl3pPr>
            <a:lvl4pPr marL="6583680" indent="-5080" rtl="0">
              <a:spcBef>
                <a:spcPts val="0"/>
              </a:spcBef>
              <a:buFont typeface="Calibri"/>
              <a:buNone/>
              <a:defRPr/>
            </a:lvl4pPr>
            <a:lvl5pPr marL="8778240" indent="-2540" rtl="0">
              <a:spcBef>
                <a:spcPts val="0"/>
              </a:spcBef>
              <a:buFont typeface="Calibri"/>
              <a:buNone/>
              <a:defRPr/>
            </a:lvl5pPr>
            <a:lvl6pPr marL="10972800" indent="0" rtl="0">
              <a:spcBef>
                <a:spcPts val="0"/>
              </a:spcBef>
              <a:buFont typeface="Calibri"/>
              <a:buNone/>
              <a:defRPr/>
            </a:lvl6pPr>
            <a:lvl7pPr marL="13167361" indent="-10160" rtl="0">
              <a:spcBef>
                <a:spcPts val="0"/>
              </a:spcBef>
              <a:buFont typeface="Calibri"/>
              <a:buNone/>
              <a:defRPr/>
            </a:lvl7pPr>
            <a:lvl8pPr marL="15361920" indent="-7619" rtl="0">
              <a:spcBef>
                <a:spcPts val="0"/>
              </a:spcBef>
              <a:buFont typeface="Calibri"/>
              <a:buNone/>
              <a:defRPr/>
            </a:lvl8pPr>
            <a:lvl9pPr marL="17556480" indent="-5080" rtl="0">
              <a:spcBef>
                <a:spcPts val="0"/>
              </a:spcBef>
              <a:buFont typeface="Calibri"/>
              <a:buNone/>
              <a:defRPr/>
            </a:lvl9pPr>
          </a:lstStyle>
          <a:p>
            <a:endParaRPr/>
          </a:p>
        </p:txBody>
      </p:sp>
      <p:sp>
        <p:nvSpPr>
          <p:cNvPr id="61" name="Shape 61"/>
          <p:cNvSpPr txBox="1">
            <a:spLocks noGrp="1"/>
          </p:cNvSpPr>
          <p:nvPr>
            <p:ph type="dt" idx="10"/>
          </p:nvPr>
        </p:nvSpPr>
        <p:spPr>
          <a:xfrm>
            <a:off x="2194558" y="30510481"/>
            <a:ext cx="10241279" cy="175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62" name="Shape 62"/>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63" name="Shape 63"/>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lvl1pPr marL="0" marR="0" indent="0" algn="r" rtl="0">
              <a:lnSpc>
                <a:spcPct val="100000"/>
              </a:lnSpc>
              <a:spcBef>
                <a:spcPts val="0"/>
              </a:spcBef>
              <a:spcAft>
                <a:spcPts val="0"/>
              </a:spcAft>
              <a:buNone/>
              <a:defRPr sz="58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602982" y="23042879"/>
            <a:ext cx="26334720" cy="2720341"/>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8602982" y="2941318"/>
            <a:ext cx="26334720" cy="19751040"/>
          </a:xfrm>
          <a:prstGeom prst="rect">
            <a:avLst/>
          </a:prstGeom>
          <a:noFill/>
          <a:ln>
            <a:noFill/>
          </a:ln>
        </p:spPr>
      </p:sp>
      <p:sp>
        <p:nvSpPr>
          <p:cNvPr id="67" name="Shape 67"/>
          <p:cNvSpPr txBox="1">
            <a:spLocks noGrp="1"/>
          </p:cNvSpPr>
          <p:nvPr>
            <p:ph type="body" idx="1"/>
          </p:nvPr>
        </p:nvSpPr>
        <p:spPr>
          <a:xfrm>
            <a:off x="8602982" y="25763220"/>
            <a:ext cx="26334720" cy="3863336"/>
          </a:xfrm>
          <a:prstGeom prst="rect">
            <a:avLst/>
          </a:prstGeom>
          <a:noFill/>
          <a:ln>
            <a:noFill/>
          </a:ln>
        </p:spPr>
        <p:txBody>
          <a:bodyPr lIns="91425" tIns="91425" rIns="91425" bIns="91425" anchor="t" anchorCtr="0"/>
          <a:lstStyle>
            <a:lvl1pPr marL="0" indent="0" rtl="0">
              <a:spcBef>
                <a:spcPts val="0"/>
              </a:spcBef>
              <a:buFont typeface="Calibri"/>
              <a:buNone/>
              <a:defRPr/>
            </a:lvl1pPr>
            <a:lvl2pPr marL="2194560" indent="-10160" rtl="0">
              <a:spcBef>
                <a:spcPts val="0"/>
              </a:spcBef>
              <a:buFont typeface="Calibri"/>
              <a:buNone/>
              <a:defRPr/>
            </a:lvl2pPr>
            <a:lvl3pPr marL="4389120" indent="-7620" rtl="0">
              <a:spcBef>
                <a:spcPts val="0"/>
              </a:spcBef>
              <a:buFont typeface="Calibri"/>
              <a:buNone/>
              <a:defRPr/>
            </a:lvl3pPr>
            <a:lvl4pPr marL="6583680" indent="-5080" rtl="0">
              <a:spcBef>
                <a:spcPts val="0"/>
              </a:spcBef>
              <a:buFont typeface="Calibri"/>
              <a:buNone/>
              <a:defRPr/>
            </a:lvl4pPr>
            <a:lvl5pPr marL="8778240" indent="-2540" rtl="0">
              <a:spcBef>
                <a:spcPts val="0"/>
              </a:spcBef>
              <a:buFont typeface="Calibri"/>
              <a:buNone/>
              <a:defRPr/>
            </a:lvl5pPr>
            <a:lvl6pPr marL="10972800" indent="0" rtl="0">
              <a:spcBef>
                <a:spcPts val="0"/>
              </a:spcBef>
              <a:buFont typeface="Calibri"/>
              <a:buNone/>
              <a:defRPr/>
            </a:lvl6pPr>
            <a:lvl7pPr marL="13167361" indent="-10160" rtl="0">
              <a:spcBef>
                <a:spcPts val="0"/>
              </a:spcBef>
              <a:buFont typeface="Calibri"/>
              <a:buNone/>
              <a:defRPr/>
            </a:lvl7pPr>
            <a:lvl8pPr marL="15361920" indent="-7619" rtl="0">
              <a:spcBef>
                <a:spcPts val="0"/>
              </a:spcBef>
              <a:buFont typeface="Calibri"/>
              <a:buNone/>
              <a:defRPr/>
            </a:lvl8pPr>
            <a:lvl9pPr marL="17556480" indent="-5080" rtl="0">
              <a:spcBef>
                <a:spcPts val="0"/>
              </a:spcBef>
              <a:buFont typeface="Calibri"/>
              <a:buNone/>
              <a:defRPr/>
            </a:lvl9pPr>
          </a:lstStyle>
          <a:p>
            <a:endParaRPr/>
          </a:p>
        </p:txBody>
      </p:sp>
      <p:sp>
        <p:nvSpPr>
          <p:cNvPr id="68" name="Shape 68"/>
          <p:cNvSpPr txBox="1">
            <a:spLocks noGrp="1"/>
          </p:cNvSpPr>
          <p:nvPr>
            <p:ph type="dt" idx="10"/>
          </p:nvPr>
        </p:nvSpPr>
        <p:spPr>
          <a:xfrm>
            <a:off x="2194558" y="30510481"/>
            <a:ext cx="10241279" cy="175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69" name="Shape 69"/>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70" name="Shape 70"/>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lvl1pPr marL="0" marR="0" indent="0" algn="r" rtl="0">
              <a:lnSpc>
                <a:spcPct val="100000"/>
              </a:lnSpc>
              <a:spcBef>
                <a:spcPts val="0"/>
              </a:spcBef>
              <a:spcAft>
                <a:spcPts val="0"/>
              </a:spcAft>
              <a:buNone/>
              <a:defRPr sz="58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2194558" y="1318262"/>
            <a:ext cx="39502080" cy="54863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Calibri"/>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2194558" y="7680963"/>
            <a:ext cx="39502080" cy="21724621"/>
          </a:xfrm>
          <a:prstGeom prst="rect">
            <a:avLst/>
          </a:prstGeom>
          <a:noFill/>
          <a:ln>
            <a:noFill/>
          </a:ln>
        </p:spPr>
        <p:txBody>
          <a:bodyPr lIns="91425" tIns="91425" rIns="91425" bIns="91425" anchor="t" anchorCtr="0"/>
          <a:lstStyle>
            <a:lvl1pPr marL="1645920" marR="0" indent="-579120" algn="l" rtl="0">
              <a:lnSpc>
                <a:spcPct val="100000"/>
              </a:lnSpc>
              <a:spcBef>
                <a:spcPts val="3080"/>
              </a:spcBef>
              <a:spcAft>
                <a:spcPts val="0"/>
              </a:spcAft>
              <a:buClr>
                <a:schemeClr val="dk1"/>
              </a:buClr>
              <a:buFont typeface="Arial"/>
              <a:buChar char="•"/>
              <a:defRPr/>
            </a:lvl1pPr>
            <a:lvl2pPr marL="3566159" marR="0" indent="-441959" algn="l" rtl="0">
              <a:lnSpc>
                <a:spcPct val="100000"/>
              </a:lnSpc>
              <a:spcBef>
                <a:spcPts val="2680"/>
              </a:spcBef>
              <a:spcAft>
                <a:spcPts val="0"/>
              </a:spcAft>
              <a:buClr>
                <a:schemeClr val="dk1"/>
              </a:buClr>
              <a:buFont typeface="Arial"/>
              <a:buChar char="–"/>
              <a:defRPr/>
            </a:lvl2pPr>
            <a:lvl3pPr marL="5486400" marR="0" indent="-292100" algn="l" rtl="0">
              <a:lnSpc>
                <a:spcPct val="100000"/>
              </a:lnSpc>
              <a:spcBef>
                <a:spcPts val="2300"/>
              </a:spcBef>
              <a:spcAft>
                <a:spcPts val="0"/>
              </a:spcAft>
              <a:buClr>
                <a:schemeClr val="dk1"/>
              </a:buClr>
              <a:buFont typeface="Arial"/>
              <a:buChar char="•"/>
              <a:defRPr/>
            </a:lvl3pPr>
            <a:lvl4pPr marL="7680960" marR="0" indent="-403859" algn="l" rtl="0">
              <a:lnSpc>
                <a:spcPct val="100000"/>
              </a:lnSpc>
              <a:spcBef>
                <a:spcPts val="1920"/>
              </a:spcBef>
              <a:spcAft>
                <a:spcPts val="0"/>
              </a:spcAft>
              <a:buClr>
                <a:schemeClr val="dk1"/>
              </a:buClr>
              <a:buFont typeface="Arial"/>
              <a:buChar char="–"/>
              <a:defRPr/>
            </a:lvl4pPr>
            <a:lvl5pPr marL="9875520" marR="0" indent="-401319" algn="l" rtl="0">
              <a:lnSpc>
                <a:spcPct val="100000"/>
              </a:lnSpc>
              <a:spcBef>
                <a:spcPts val="1920"/>
              </a:spcBef>
              <a:spcAft>
                <a:spcPts val="0"/>
              </a:spcAft>
              <a:buClr>
                <a:schemeClr val="dk1"/>
              </a:buClr>
              <a:buFont typeface="Arial"/>
              <a:buChar char="»"/>
              <a:defRPr/>
            </a:lvl5pPr>
            <a:lvl6pPr marL="12070080" marR="0" indent="-398780" algn="l" rtl="0">
              <a:lnSpc>
                <a:spcPct val="100000"/>
              </a:lnSpc>
              <a:spcBef>
                <a:spcPts val="1920"/>
              </a:spcBef>
              <a:spcAft>
                <a:spcPts val="0"/>
              </a:spcAft>
              <a:buClr>
                <a:schemeClr val="dk1"/>
              </a:buClr>
              <a:buFont typeface="Arial"/>
              <a:buChar char="•"/>
              <a:defRPr/>
            </a:lvl6pPr>
            <a:lvl7pPr marL="14264639" marR="0" indent="-408939" algn="l" rtl="0">
              <a:lnSpc>
                <a:spcPct val="100000"/>
              </a:lnSpc>
              <a:spcBef>
                <a:spcPts val="1920"/>
              </a:spcBef>
              <a:spcAft>
                <a:spcPts val="0"/>
              </a:spcAft>
              <a:buClr>
                <a:schemeClr val="dk1"/>
              </a:buClr>
              <a:buFont typeface="Arial"/>
              <a:buChar char="•"/>
              <a:defRPr/>
            </a:lvl7pPr>
            <a:lvl8pPr marL="16459200" marR="0" indent="-406400" algn="l" rtl="0">
              <a:lnSpc>
                <a:spcPct val="100000"/>
              </a:lnSpc>
              <a:spcBef>
                <a:spcPts val="1920"/>
              </a:spcBef>
              <a:spcAft>
                <a:spcPts val="0"/>
              </a:spcAft>
              <a:buClr>
                <a:schemeClr val="dk1"/>
              </a:buClr>
              <a:buFont typeface="Arial"/>
              <a:buChar char="•"/>
              <a:defRPr/>
            </a:lvl8pPr>
            <a:lvl9pPr marL="18653760" marR="0" indent="-403860" algn="l" rtl="0">
              <a:lnSpc>
                <a:spcPct val="100000"/>
              </a:lnSpc>
              <a:spcBef>
                <a:spcPts val="192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2194558" y="30510481"/>
            <a:ext cx="10241279" cy="175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12" name="Shape 12"/>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2194560" marR="0" indent="-10160" algn="l" rtl="0">
              <a:lnSpc>
                <a:spcPct val="100000"/>
              </a:lnSpc>
              <a:spcBef>
                <a:spcPts val="0"/>
              </a:spcBef>
              <a:spcAft>
                <a:spcPts val="0"/>
              </a:spcAft>
              <a:buClr>
                <a:srgbClr val="000000"/>
              </a:buClr>
              <a:buFont typeface="Arial"/>
              <a:buNone/>
              <a:defRPr/>
            </a:lvl2pPr>
            <a:lvl3pPr marL="4389120" marR="0" indent="-7620" algn="l" rtl="0">
              <a:lnSpc>
                <a:spcPct val="100000"/>
              </a:lnSpc>
              <a:spcBef>
                <a:spcPts val="0"/>
              </a:spcBef>
              <a:spcAft>
                <a:spcPts val="0"/>
              </a:spcAft>
              <a:buClr>
                <a:srgbClr val="000000"/>
              </a:buClr>
              <a:buFont typeface="Arial"/>
              <a:buNone/>
              <a:defRPr/>
            </a:lvl3pPr>
            <a:lvl4pPr marL="6583680" marR="0" indent="-5080" algn="l" rtl="0">
              <a:lnSpc>
                <a:spcPct val="100000"/>
              </a:lnSpc>
              <a:spcBef>
                <a:spcPts val="0"/>
              </a:spcBef>
              <a:spcAft>
                <a:spcPts val="0"/>
              </a:spcAft>
              <a:buClr>
                <a:srgbClr val="000000"/>
              </a:buClr>
              <a:buFont typeface="Arial"/>
              <a:buNone/>
              <a:defRPr/>
            </a:lvl4pPr>
            <a:lvl5pPr marL="8778240" marR="0" indent="-2540" algn="l" rtl="0">
              <a:lnSpc>
                <a:spcPct val="100000"/>
              </a:lnSpc>
              <a:spcBef>
                <a:spcPts val="0"/>
              </a:spcBef>
              <a:spcAft>
                <a:spcPts val="0"/>
              </a:spcAft>
              <a:buClr>
                <a:srgbClr val="000000"/>
              </a:buClr>
              <a:buFont typeface="Arial"/>
              <a:buNone/>
              <a:defRPr/>
            </a:lvl5pPr>
            <a:lvl6pPr marL="10972800" marR="0" indent="0" algn="l" rtl="0">
              <a:lnSpc>
                <a:spcPct val="100000"/>
              </a:lnSpc>
              <a:spcBef>
                <a:spcPts val="0"/>
              </a:spcBef>
              <a:spcAft>
                <a:spcPts val="0"/>
              </a:spcAft>
              <a:buClr>
                <a:srgbClr val="000000"/>
              </a:buClr>
              <a:buFont typeface="Arial"/>
              <a:buNone/>
              <a:defRPr/>
            </a:lvl6pPr>
            <a:lvl7pPr marL="13167361" marR="0" indent="-10160" algn="l" rtl="0">
              <a:lnSpc>
                <a:spcPct val="100000"/>
              </a:lnSpc>
              <a:spcBef>
                <a:spcPts val="0"/>
              </a:spcBef>
              <a:spcAft>
                <a:spcPts val="0"/>
              </a:spcAft>
              <a:buClr>
                <a:srgbClr val="000000"/>
              </a:buClr>
              <a:buFont typeface="Arial"/>
              <a:buNone/>
              <a:defRPr/>
            </a:lvl7pPr>
            <a:lvl8pPr marL="15361920" marR="0" indent="-7619" algn="l" rtl="0">
              <a:lnSpc>
                <a:spcPct val="100000"/>
              </a:lnSpc>
              <a:spcBef>
                <a:spcPts val="0"/>
              </a:spcBef>
              <a:spcAft>
                <a:spcPts val="0"/>
              </a:spcAft>
              <a:buClr>
                <a:srgbClr val="000000"/>
              </a:buClr>
              <a:buFont typeface="Arial"/>
              <a:buNone/>
              <a:defRPr/>
            </a:lvl8pPr>
            <a:lvl9pPr marL="17556480" marR="0" indent="-5080" algn="l" rtl="0">
              <a:lnSpc>
                <a:spcPct val="100000"/>
              </a:lnSpc>
              <a:spcBef>
                <a:spcPts val="0"/>
              </a:spcBef>
              <a:spcAft>
                <a:spcPts val="0"/>
              </a:spcAft>
              <a:buClr>
                <a:srgbClr val="000000"/>
              </a:buClr>
              <a:buFont typeface="Arial"/>
              <a:buNone/>
              <a:defRPr/>
            </a:lvl9pPr>
          </a:lstStyle>
          <a:p>
            <a:endParaRPr/>
          </a:p>
        </p:txBody>
      </p:sp>
      <p:sp>
        <p:nvSpPr>
          <p:cNvPr id="13" name="Shape 13"/>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lvl1pPr marL="0" marR="0" indent="0" algn="r" rtl="0">
              <a:lnSpc>
                <a:spcPct val="100000"/>
              </a:lnSpc>
              <a:spcBef>
                <a:spcPts val="0"/>
              </a:spcBef>
              <a:spcAft>
                <a:spcPts val="0"/>
              </a:spcAft>
              <a:buNone/>
              <a:defRPr sz="58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4935200" y="14436693"/>
            <a:ext cx="4890822" cy="50967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200" b="0" i="0" u="none" strike="noStrike" cap="none" baseline="0">
                <a:solidFill>
                  <a:schemeClr val="dk1"/>
                </a:solidFill>
                <a:latin typeface="Calibri"/>
                <a:ea typeface="Calibri"/>
                <a:cs typeface="Calibri"/>
                <a:sym typeface="Calibri"/>
                <a:rtl val="0"/>
              </a:rPr>
              <a:t>24 bit GeoColor Product</a:t>
            </a:r>
          </a:p>
        </p:txBody>
      </p:sp>
      <p:sp>
        <p:nvSpPr>
          <p:cNvPr id="85" name="Shape 85"/>
          <p:cNvSpPr/>
          <p:nvPr/>
        </p:nvSpPr>
        <p:spPr>
          <a:xfrm>
            <a:off x="914400" y="971550"/>
            <a:ext cx="42062398" cy="5276848"/>
          </a:xfrm>
          <a:prstGeom prst="rect">
            <a:avLst/>
          </a:prstGeom>
          <a:solidFill>
            <a:srgbClr val="21218A"/>
          </a:solidFill>
          <a:ln w="38100" cap="flat">
            <a:solidFill>
              <a:srgbClr val="21218A"/>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rgbClr val="000000"/>
              </a:solidFill>
              <a:latin typeface="Arial"/>
              <a:ea typeface="Arial"/>
              <a:cs typeface="Arial"/>
              <a:sym typeface="Arial"/>
              <a:rtl val="0"/>
            </a:endParaRPr>
          </a:p>
        </p:txBody>
      </p:sp>
      <p:sp>
        <p:nvSpPr>
          <p:cNvPr id="86" name="Shape 86"/>
          <p:cNvSpPr txBox="1"/>
          <p:nvPr/>
        </p:nvSpPr>
        <p:spPr>
          <a:xfrm>
            <a:off x="914400" y="791016"/>
            <a:ext cx="42062398" cy="341631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7200" b="1" i="0" u="none" strike="noStrike" cap="none" baseline="0">
                <a:solidFill>
                  <a:schemeClr val="lt1"/>
                </a:solidFill>
                <a:latin typeface="Calibri"/>
                <a:ea typeface="Calibri"/>
                <a:cs typeface="Calibri"/>
                <a:sym typeface="Calibri"/>
                <a:rtl val="0"/>
              </a:rPr>
              <a:t>CIRA GOES and JPSS RGB Product Development Updates </a:t>
            </a:r>
            <a:br>
              <a:rPr lang="en-US" sz="7200" b="1" i="0" u="none" strike="noStrike" cap="none" baseline="0">
                <a:solidFill>
                  <a:schemeClr val="lt1"/>
                </a:solidFill>
                <a:latin typeface="Calibri"/>
                <a:ea typeface="Calibri"/>
                <a:cs typeface="Calibri"/>
                <a:sym typeface="Calibri"/>
                <a:rtl val="0"/>
              </a:rPr>
            </a:br>
            <a:r>
              <a:rPr lang="en-US" sz="7200" b="1" i="0" u="none" strike="noStrike" cap="none" baseline="0">
                <a:solidFill>
                  <a:schemeClr val="lt1"/>
                </a:solidFill>
                <a:latin typeface="Calibri"/>
                <a:ea typeface="Calibri"/>
                <a:cs typeface="Calibri"/>
                <a:sym typeface="Calibri"/>
                <a:rtl val="0"/>
              </a:rPr>
              <a:t>for AWIPS II D2D and NCP</a:t>
            </a:r>
          </a:p>
          <a:p>
            <a:pPr marL="0" marR="0" lvl="0" indent="0" algn="ctr" rtl="0">
              <a:lnSpc>
                <a:spcPct val="100000"/>
              </a:lnSpc>
              <a:spcBef>
                <a:spcPts val="0"/>
              </a:spcBef>
              <a:spcAft>
                <a:spcPts val="0"/>
              </a:spcAft>
              <a:buClr>
                <a:schemeClr val="dk1"/>
              </a:buClr>
              <a:buSzPct val="25000"/>
              <a:buFont typeface="Calibri"/>
              <a:buNone/>
            </a:pPr>
            <a:r>
              <a:rPr lang="en-US" sz="7200" b="1" i="0" u="none" strike="noStrike" cap="none" baseline="0">
                <a:solidFill>
                  <a:schemeClr val="dk1"/>
                </a:solidFill>
                <a:latin typeface="Calibri"/>
                <a:ea typeface="Calibri"/>
                <a:cs typeface="Calibri"/>
                <a:sym typeface="Calibri"/>
                <a:rtl val="0"/>
              </a:rPr>
              <a:t> </a:t>
            </a:r>
            <a:r>
              <a:rPr lang="en-US" sz="4400" b="0" i="0" u="none" strike="noStrike" cap="none" baseline="0">
                <a:solidFill>
                  <a:schemeClr val="lt1"/>
                </a:solidFill>
                <a:latin typeface="Arial"/>
                <a:ea typeface="Arial"/>
                <a:cs typeface="Arial"/>
                <a:sym typeface="Arial"/>
                <a:rtl val="0"/>
              </a:rPr>
              <a:t>Debra A. Molenar</a:t>
            </a:r>
            <a:r>
              <a:rPr lang="en-US" sz="4400" b="0" i="0" u="none" strike="noStrike" cap="none" baseline="30000">
                <a:solidFill>
                  <a:srgbClr val="FFFFFF"/>
                </a:solidFill>
                <a:latin typeface="Arial"/>
                <a:ea typeface="Arial"/>
                <a:cs typeface="Arial"/>
                <a:sym typeface="Arial"/>
                <a:rtl val="0"/>
              </a:rPr>
              <a:t>1</a:t>
            </a:r>
            <a:r>
              <a:rPr lang="en-US" sz="4400" b="0" i="0" u="none" strike="noStrike" cap="none" baseline="0">
                <a:solidFill>
                  <a:srgbClr val="FFFFFF"/>
                </a:solidFill>
                <a:latin typeface="Arial"/>
                <a:ea typeface="Arial"/>
                <a:cs typeface="Arial"/>
                <a:sym typeface="Arial"/>
                <a:rtl val="0"/>
              </a:rPr>
              <a:t>, </a:t>
            </a:r>
            <a:r>
              <a:rPr lang="en-US" sz="4400" b="0" i="0" u="none" strike="noStrike" cap="none" baseline="0">
                <a:solidFill>
                  <a:schemeClr val="lt1"/>
                </a:solidFill>
                <a:latin typeface="Arial"/>
                <a:ea typeface="Arial"/>
                <a:cs typeface="Arial"/>
                <a:sym typeface="Arial"/>
                <a:rtl val="0"/>
              </a:rPr>
              <a:t>Scott</a:t>
            </a:r>
            <a:r>
              <a:rPr lang="en-US" sz="4400" b="0" i="0" u="none" strike="noStrike" cap="none" baseline="0">
                <a:solidFill>
                  <a:srgbClr val="FFFFFF"/>
                </a:solidFill>
                <a:latin typeface="Arial"/>
                <a:ea typeface="Arial"/>
                <a:cs typeface="Arial"/>
                <a:sym typeface="Arial"/>
                <a:rtl val="0"/>
              </a:rPr>
              <a:t> P. Longmore</a:t>
            </a:r>
            <a:r>
              <a:rPr lang="en-US" sz="4400" b="0" i="0" u="none" strike="noStrike" cap="none" baseline="30000">
                <a:solidFill>
                  <a:srgbClr val="FFFFFF"/>
                </a:solidFill>
                <a:latin typeface="Arial"/>
                <a:ea typeface="Arial"/>
                <a:cs typeface="Arial"/>
                <a:sym typeface="Arial"/>
                <a:rtl val="0"/>
              </a:rPr>
              <a:t>2 </a:t>
            </a:r>
          </a:p>
        </p:txBody>
      </p:sp>
      <p:sp>
        <p:nvSpPr>
          <p:cNvPr id="87" name="Shape 87"/>
          <p:cNvSpPr txBox="1"/>
          <p:nvPr/>
        </p:nvSpPr>
        <p:spPr>
          <a:xfrm>
            <a:off x="914399" y="6476998"/>
            <a:ext cx="13468667" cy="819983"/>
          </a:xfrm>
          <a:prstGeom prst="rect">
            <a:avLst/>
          </a:prstGeom>
          <a:solidFill>
            <a:srgbClr val="21218A"/>
          </a:solidFill>
          <a:ln w="38100" cap="flat">
            <a:solidFill>
              <a:srgbClr val="21218A"/>
            </a:solidFill>
            <a:prstDash val="solid"/>
            <a:miter/>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600" b="0" i="0" u="none" strike="noStrike" cap="none" baseline="0">
                <a:solidFill>
                  <a:srgbClr val="FFFFFF"/>
                </a:solidFill>
                <a:latin typeface="Arial"/>
                <a:ea typeface="Arial"/>
                <a:cs typeface="Arial"/>
                <a:sym typeface="Arial"/>
                <a:rtl val="0"/>
              </a:rPr>
              <a:t>Introduction</a:t>
            </a:r>
          </a:p>
        </p:txBody>
      </p:sp>
      <p:sp>
        <p:nvSpPr>
          <p:cNvPr id="88" name="Shape 88"/>
          <p:cNvSpPr/>
          <p:nvPr/>
        </p:nvSpPr>
        <p:spPr>
          <a:xfrm>
            <a:off x="29338587" y="7162800"/>
            <a:ext cx="13638210" cy="24624684"/>
          </a:xfrm>
          <a:prstGeom prst="rect">
            <a:avLst/>
          </a:prstGeom>
          <a:noFill/>
          <a:ln w="38100" cap="flat">
            <a:solidFill>
              <a:srgbClr val="21218A"/>
            </a:solidFill>
            <a:prstDash val="solid"/>
            <a:miter/>
            <a:headEnd type="none" w="med" len="med"/>
            <a:tailEnd type="none" w="med" len="med"/>
          </a:ln>
        </p:spPr>
        <p:txBody>
          <a:bodyPr lIns="91425" tIns="45700" rIns="91425" bIns="45700" anchor="t" anchorCtr="0">
            <a:noAutofit/>
          </a:bodyPr>
          <a:lstStyle/>
          <a:p>
            <a:pPr marL="0" marR="0" lvl="0" indent="0" algn="l" rtl="0">
              <a:lnSpc>
                <a:spcPct val="130000"/>
              </a:lnSpc>
              <a:spcBef>
                <a:spcPts val="0"/>
              </a:spcBef>
              <a:spcAft>
                <a:spcPts val="0"/>
              </a:spcAft>
              <a:buClr>
                <a:schemeClr val="dk1"/>
              </a:buClr>
              <a:buFont typeface="Calibri"/>
              <a:buNone/>
            </a:pPr>
            <a:endParaRPr sz="3600" b="0" i="0" u="none" strike="noStrike" cap="none" baseline="0">
              <a:solidFill>
                <a:srgbClr val="000000"/>
              </a:solidFill>
              <a:latin typeface="Arial"/>
              <a:ea typeface="Arial"/>
              <a:cs typeface="Arial"/>
              <a:sym typeface="Arial"/>
              <a:rtl val="0"/>
            </a:endParaRPr>
          </a:p>
        </p:txBody>
      </p:sp>
      <p:pic>
        <p:nvPicPr>
          <p:cNvPr id="89" name="Shape 89"/>
          <p:cNvPicPr preferRelativeResize="0"/>
          <p:nvPr/>
        </p:nvPicPr>
        <p:blipFill rotWithShape="1">
          <a:blip r:embed="rId3">
            <a:alphaModFix/>
          </a:blip>
          <a:srcRect/>
          <a:stretch/>
        </p:blipFill>
        <p:spPr>
          <a:xfrm>
            <a:off x="1208529" y="3124200"/>
            <a:ext cx="6259069" cy="2895600"/>
          </a:xfrm>
          <a:prstGeom prst="rect">
            <a:avLst/>
          </a:prstGeom>
          <a:noFill/>
          <a:ln>
            <a:noFill/>
          </a:ln>
        </p:spPr>
      </p:pic>
      <p:pic>
        <p:nvPicPr>
          <p:cNvPr id="90" name="Shape 90"/>
          <p:cNvPicPr preferRelativeResize="0"/>
          <p:nvPr/>
        </p:nvPicPr>
        <p:blipFill rotWithShape="1">
          <a:blip r:embed="rId4">
            <a:alphaModFix/>
          </a:blip>
          <a:srcRect/>
          <a:stretch/>
        </p:blipFill>
        <p:spPr>
          <a:xfrm>
            <a:off x="40005000" y="2971800"/>
            <a:ext cx="2903304" cy="2917536"/>
          </a:xfrm>
          <a:prstGeom prst="rect">
            <a:avLst/>
          </a:prstGeom>
          <a:noFill/>
          <a:ln>
            <a:noFill/>
          </a:ln>
        </p:spPr>
      </p:pic>
      <p:sp>
        <p:nvSpPr>
          <p:cNvPr id="91" name="Shape 91"/>
          <p:cNvSpPr txBox="1"/>
          <p:nvPr/>
        </p:nvSpPr>
        <p:spPr>
          <a:xfrm>
            <a:off x="14859000" y="6477000"/>
            <a:ext cx="13868399" cy="738664"/>
          </a:xfrm>
          <a:prstGeom prst="rect">
            <a:avLst/>
          </a:prstGeom>
          <a:solidFill>
            <a:srgbClr val="21218A"/>
          </a:solidFill>
          <a:ln w="38100" cap="flat">
            <a:solidFill>
              <a:srgbClr val="21218A"/>
            </a:solidFill>
            <a:prstDash val="solid"/>
            <a:miter/>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b="0" i="0" u="none" strike="noStrike" cap="none" baseline="0">
                <a:solidFill>
                  <a:schemeClr val="lt1"/>
                </a:solidFill>
                <a:latin typeface="Arial"/>
                <a:ea typeface="Arial"/>
                <a:cs typeface="Arial"/>
                <a:sym typeface="Arial"/>
                <a:rtl val="0"/>
              </a:rPr>
              <a:t>Artifacts in 8 bit AWIPS II GeoColor Product Due to Color Sampling</a:t>
            </a:r>
          </a:p>
        </p:txBody>
      </p:sp>
      <p:sp>
        <p:nvSpPr>
          <p:cNvPr id="92" name="Shape 92"/>
          <p:cNvSpPr txBox="1"/>
          <p:nvPr/>
        </p:nvSpPr>
        <p:spPr>
          <a:xfrm>
            <a:off x="889450" y="15229201"/>
            <a:ext cx="13493615" cy="738664"/>
          </a:xfrm>
          <a:prstGeom prst="rect">
            <a:avLst/>
          </a:prstGeom>
          <a:solidFill>
            <a:srgbClr val="21218A"/>
          </a:solidFill>
          <a:ln w="38100" cap="flat">
            <a:solidFill>
              <a:srgbClr val="21218A"/>
            </a:solidFill>
            <a:prstDash val="solid"/>
            <a:miter/>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200" b="0" i="0" u="none" strike="noStrike" cap="none" baseline="0">
                <a:solidFill>
                  <a:srgbClr val="FFFFFF"/>
                </a:solidFill>
                <a:latin typeface="Arial"/>
                <a:ea typeface="Arial"/>
                <a:cs typeface="Arial"/>
                <a:sym typeface="Arial"/>
                <a:rtl val="0"/>
              </a:rPr>
              <a:t>AWIPS II D2D Display of  8 bit GOES Sounder RGB Airmass Product</a:t>
            </a:r>
          </a:p>
        </p:txBody>
      </p:sp>
      <p:sp>
        <p:nvSpPr>
          <p:cNvPr id="93" name="Shape 93"/>
          <p:cNvSpPr txBox="1"/>
          <p:nvPr/>
        </p:nvSpPr>
        <p:spPr>
          <a:xfrm>
            <a:off x="8456450" y="4430567"/>
            <a:ext cx="30527875" cy="13849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800" b="0" i="0" u="none" strike="noStrike" cap="none" baseline="30000">
                <a:solidFill>
                  <a:schemeClr val="lt1"/>
                </a:solidFill>
                <a:latin typeface="Calibri"/>
                <a:ea typeface="Calibri"/>
                <a:cs typeface="Calibri"/>
                <a:sym typeface="Calibri"/>
                <a:rtl val="0"/>
              </a:rPr>
              <a:t>1</a:t>
            </a:r>
            <a:r>
              <a:rPr lang="en-US" sz="2800" b="0" i="0" u="none" strike="noStrike" cap="none" baseline="0">
                <a:solidFill>
                  <a:schemeClr val="lt1"/>
                </a:solidFill>
                <a:latin typeface="Calibri"/>
                <a:ea typeface="Calibri"/>
                <a:cs typeface="Calibri"/>
                <a:sym typeface="Calibri"/>
                <a:rtl val="0"/>
              </a:rPr>
              <a:t>National Oceanographic and Atmospheric Administration (NOAA)/National Environmental Satellite, Data, and Information Service (NESDIS)/ Satellite Applications and Research (StAR), Fort Collins, Colorado</a:t>
            </a:r>
          </a:p>
          <a:p>
            <a:pPr marL="0" marR="0" lvl="0" indent="0" algn="l" rtl="0">
              <a:lnSpc>
                <a:spcPct val="100000"/>
              </a:lnSpc>
              <a:spcBef>
                <a:spcPts val="0"/>
              </a:spcBef>
              <a:spcAft>
                <a:spcPts val="0"/>
              </a:spcAft>
              <a:buClr>
                <a:schemeClr val="lt1"/>
              </a:buClr>
              <a:buSzPct val="25000"/>
              <a:buFont typeface="Calibri"/>
              <a:buNone/>
            </a:pPr>
            <a:r>
              <a:rPr lang="en-US" sz="2800" b="0" i="0" u="none" strike="noStrike" cap="none" baseline="30000">
                <a:solidFill>
                  <a:schemeClr val="lt1"/>
                </a:solidFill>
                <a:latin typeface="Calibri"/>
                <a:ea typeface="Calibri"/>
                <a:cs typeface="Calibri"/>
                <a:sym typeface="Calibri"/>
                <a:rtl val="0"/>
              </a:rPr>
              <a:t>2</a:t>
            </a:r>
            <a:r>
              <a:rPr lang="en-US" sz="2800" b="0" i="0" u="none" strike="noStrike" cap="none" baseline="0">
                <a:solidFill>
                  <a:schemeClr val="lt1"/>
                </a:solidFill>
                <a:latin typeface="Calibri"/>
                <a:ea typeface="Calibri"/>
                <a:cs typeface="Calibri"/>
                <a:sym typeface="Calibri"/>
                <a:rtl val="0"/>
              </a:rPr>
              <a:t>Colorado State University (CSU)/ Cooperative Institute for Research in the Atmosphere (CIRA)/ Regional and Mesoscale Meteorology Branch (RAMMB), Fort Collins, Colorado</a:t>
            </a:r>
            <a:br>
              <a:rPr lang="en-US" sz="2800" b="0" i="0" u="none" strike="noStrike" cap="none" baseline="0">
                <a:solidFill>
                  <a:schemeClr val="lt1"/>
                </a:solidFill>
                <a:latin typeface="Calibri"/>
                <a:ea typeface="Calibri"/>
                <a:cs typeface="Calibri"/>
                <a:sym typeface="Calibri"/>
                <a:rtl val="0"/>
              </a:rPr>
            </a:br>
            <a:endParaRPr lang="en-US" sz="2800" b="0" i="0" u="none" strike="noStrike" cap="none" baseline="0">
              <a:solidFill>
                <a:schemeClr val="lt1"/>
              </a:solidFill>
              <a:latin typeface="Calibri"/>
              <a:ea typeface="Calibri"/>
              <a:cs typeface="Calibri"/>
              <a:sym typeface="Calibri"/>
              <a:rtl val="0"/>
            </a:endParaRPr>
          </a:p>
        </p:txBody>
      </p:sp>
      <p:sp>
        <p:nvSpPr>
          <p:cNvPr id="94" name="Shape 94"/>
          <p:cNvSpPr txBox="1"/>
          <p:nvPr/>
        </p:nvSpPr>
        <p:spPr>
          <a:xfrm>
            <a:off x="34547175" y="5602451"/>
            <a:ext cx="8874303" cy="666849"/>
          </a:xfrm>
          <a:prstGeom prst="rect">
            <a:avLst/>
          </a:prstGeom>
          <a:noFill/>
          <a:ln>
            <a:noFill/>
          </a:ln>
        </p:spPr>
        <p:txBody>
          <a:bodyPr lIns="91425" tIns="45700" rIns="91425" bIns="45700" anchor="t" anchorCtr="0">
            <a:noAutofit/>
          </a:bodyPr>
          <a:lstStyle/>
          <a:p>
            <a:pPr marL="0" marR="0" lvl="1" indent="0" algn="l" rtl="0">
              <a:lnSpc>
                <a:spcPct val="100000"/>
              </a:lnSpc>
              <a:spcBef>
                <a:spcPts val="0"/>
              </a:spcBef>
              <a:spcAft>
                <a:spcPts val="0"/>
              </a:spcAft>
              <a:buClr>
                <a:schemeClr val="lt1"/>
              </a:buClr>
              <a:buSzPct val="25000"/>
              <a:buFont typeface="Calibri"/>
              <a:buNone/>
            </a:pPr>
            <a:r>
              <a:rPr lang="en-US" sz="2400" b="0" i="0" u="none" strike="noStrike" cap="none" baseline="0">
                <a:solidFill>
                  <a:schemeClr val="lt1"/>
                </a:solidFill>
                <a:latin typeface="Calibri"/>
                <a:ea typeface="Calibri"/>
                <a:cs typeface="Calibri"/>
                <a:sym typeface="Calibri"/>
                <a:rtl val="0"/>
              </a:rPr>
              <a:t>Sponsored by  GOES-R Proving Ground</a:t>
            </a:r>
          </a:p>
          <a:p>
            <a:pPr marL="0" marR="0" lvl="1" indent="0" algn="l" rtl="0">
              <a:lnSpc>
                <a:spcPct val="100000"/>
              </a:lnSpc>
              <a:spcBef>
                <a:spcPts val="0"/>
              </a:spcBef>
              <a:spcAft>
                <a:spcPts val="0"/>
              </a:spcAft>
              <a:buClr>
                <a:srgbClr val="000000"/>
              </a:buClr>
              <a:buFont typeface="Arial"/>
              <a:buNone/>
            </a:pPr>
            <a:endParaRPr sz="2000" b="0" i="0" u="none" strike="noStrike" cap="none" baseline="30000">
              <a:solidFill>
                <a:schemeClr val="lt1"/>
              </a:solidFill>
              <a:latin typeface="Calibri"/>
              <a:ea typeface="Calibri"/>
              <a:cs typeface="Calibri"/>
              <a:sym typeface="Calibri"/>
              <a:rtl val="0"/>
            </a:endParaRPr>
          </a:p>
        </p:txBody>
      </p:sp>
      <p:sp>
        <p:nvSpPr>
          <p:cNvPr id="95" name="Shape 95"/>
          <p:cNvSpPr txBox="1"/>
          <p:nvPr/>
        </p:nvSpPr>
        <p:spPr>
          <a:xfrm>
            <a:off x="33680400" y="32156400"/>
            <a:ext cx="10210799" cy="141577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8600" b="0" i="0" u="none" strike="noStrike" cap="none" baseline="0">
              <a:solidFill>
                <a:schemeClr val="dk1"/>
              </a:solidFill>
              <a:latin typeface="Calibri"/>
              <a:ea typeface="Calibri"/>
              <a:cs typeface="Calibri"/>
              <a:sym typeface="Calibri"/>
              <a:rtl val="0"/>
            </a:endParaRPr>
          </a:p>
        </p:txBody>
      </p:sp>
      <p:pic>
        <p:nvPicPr>
          <p:cNvPr id="96" name="Shape 96"/>
          <p:cNvPicPr preferRelativeResize="0"/>
          <p:nvPr/>
        </p:nvPicPr>
        <p:blipFill rotWithShape="1">
          <a:blip r:embed="rId5">
            <a:alphaModFix/>
          </a:blip>
          <a:srcRect l="34521" t="24804" r="44533" b="22338"/>
          <a:stretch/>
        </p:blipFill>
        <p:spPr>
          <a:xfrm>
            <a:off x="14859000" y="7215664"/>
            <a:ext cx="5181600" cy="7158581"/>
          </a:xfrm>
          <a:prstGeom prst="rect">
            <a:avLst/>
          </a:prstGeom>
          <a:noFill/>
          <a:ln w="9525" cap="flat">
            <a:solidFill>
              <a:schemeClr val="accent1"/>
            </a:solidFill>
            <a:prstDash val="solid"/>
            <a:round/>
            <a:headEnd type="none" w="med" len="med"/>
            <a:tailEnd type="none" w="med" len="med"/>
          </a:ln>
        </p:spPr>
      </p:pic>
      <p:pic>
        <p:nvPicPr>
          <p:cNvPr id="97" name="Shape 97"/>
          <p:cNvPicPr preferRelativeResize="0"/>
          <p:nvPr/>
        </p:nvPicPr>
        <p:blipFill rotWithShape="1">
          <a:blip r:embed="rId6">
            <a:alphaModFix/>
          </a:blip>
          <a:srcRect l="22500" t="25139" r="50382" b="13875"/>
          <a:stretch/>
        </p:blipFill>
        <p:spPr>
          <a:xfrm>
            <a:off x="20040600" y="7215664"/>
            <a:ext cx="5181600" cy="7158579"/>
          </a:xfrm>
          <a:prstGeom prst="rect">
            <a:avLst/>
          </a:prstGeom>
          <a:noFill/>
          <a:ln w="9525" cap="flat">
            <a:solidFill>
              <a:schemeClr val="accent1"/>
            </a:solidFill>
            <a:prstDash val="solid"/>
            <a:round/>
            <a:headEnd type="none" w="med" len="med"/>
            <a:tailEnd type="none" w="med" len="med"/>
          </a:ln>
        </p:spPr>
      </p:pic>
      <p:sp>
        <p:nvSpPr>
          <p:cNvPr id="98" name="Shape 98"/>
          <p:cNvSpPr txBox="1"/>
          <p:nvPr/>
        </p:nvSpPr>
        <p:spPr>
          <a:xfrm>
            <a:off x="14935200" y="8415434"/>
            <a:ext cx="2240886" cy="178510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400" b="1" i="0" u="none" strike="noStrike" cap="none" baseline="0">
                <a:solidFill>
                  <a:schemeClr val="lt1"/>
                </a:solidFill>
                <a:latin typeface="Calibri"/>
                <a:ea typeface="Calibri"/>
                <a:cs typeface="Calibri"/>
                <a:sym typeface="Calibri"/>
                <a:rtl val="0"/>
              </a:rPr>
              <a:t>Low cloud/fog</a:t>
            </a:r>
          </a:p>
          <a:p>
            <a:pPr marL="0" marR="0" lvl="0" indent="0" algn="l" rtl="0">
              <a:lnSpc>
                <a:spcPct val="100000"/>
              </a:lnSpc>
              <a:spcBef>
                <a:spcPts val="0"/>
              </a:spcBef>
              <a:spcAft>
                <a:spcPts val="0"/>
              </a:spcAft>
              <a:buClr>
                <a:srgbClr val="000000"/>
              </a:buClr>
              <a:buFont typeface="Arial"/>
              <a:buNone/>
            </a:pPr>
            <a:endParaRPr sz="8600" b="0" i="0" u="none" strike="noStrike" cap="none" baseline="0">
              <a:solidFill>
                <a:schemeClr val="dk1"/>
              </a:solidFill>
              <a:latin typeface="Calibri"/>
              <a:ea typeface="Calibri"/>
              <a:cs typeface="Calibri"/>
              <a:sym typeface="Calibri"/>
              <a:rtl val="0"/>
            </a:endParaRPr>
          </a:p>
        </p:txBody>
      </p:sp>
      <p:cxnSp>
        <p:nvCxnSpPr>
          <p:cNvPr id="99" name="Shape 99"/>
          <p:cNvCxnSpPr/>
          <p:nvPr/>
        </p:nvCxnSpPr>
        <p:spPr>
          <a:xfrm rot="10800000">
            <a:off x="457200" y="1752599"/>
            <a:ext cx="0" cy="228600"/>
          </a:xfrm>
          <a:prstGeom prst="straightConnector1">
            <a:avLst/>
          </a:prstGeom>
          <a:noFill/>
          <a:ln w="15875" cap="flat">
            <a:solidFill>
              <a:schemeClr val="lt1"/>
            </a:solidFill>
            <a:prstDash val="solid"/>
            <a:round/>
            <a:headEnd type="none" w="med" len="med"/>
            <a:tailEnd type="stealth" w="lg" len="lg"/>
          </a:ln>
        </p:spPr>
      </p:cxnSp>
      <p:pic>
        <p:nvPicPr>
          <p:cNvPr id="100" name="Shape 100"/>
          <p:cNvPicPr preferRelativeResize="0"/>
          <p:nvPr/>
        </p:nvPicPr>
        <p:blipFill rotWithShape="1">
          <a:blip r:embed="rId6">
            <a:alphaModFix/>
          </a:blip>
          <a:srcRect l="12941" t="13718" r="44050" b="84125"/>
          <a:stretch/>
        </p:blipFill>
        <p:spPr>
          <a:xfrm>
            <a:off x="20040600" y="14329692"/>
            <a:ext cx="5181600" cy="58994"/>
          </a:xfrm>
          <a:prstGeom prst="rect">
            <a:avLst/>
          </a:prstGeom>
          <a:noFill/>
          <a:ln w="9525" cap="flat">
            <a:solidFill>
              <a:schemeClr val="accent1"/>
            </a:solidFill>
            <a:prstDash val="solid"/>
            <a:round/>
            <a:headEnd type="none" w="med" len="med"/>
            <a:tailEnd type="none" w="med" len="med"/>
          </a:ln>
        </p:spPr>
      </p:pic>
      <p:sp>
        <p:nvSpPr>
          <p:cNvPr id="101" name="Shape 101"/>
          <p:cNvSpPr txBox="1"/>
          <p:nvPr/>
        </p:nvSpPr>
        <p:spPr>
          <a:xfrm>
            <a:off x="20123810" y="8424978"/>
            <a:ext cx="2240886" cy="178510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400" b="1" i="0" u="none" strike="noStrike" cap="none" baseline="0">
                <a:solidFill>
                  <a:schemeClr val="lt1"/>
                </a:solidFill>
                <a:latin typeface="Calibri"/>
                <a:ea typeface="Calibri"/>
                <a:cs typeface="Calibri"/>
                <a:sym typeface="Calibri"/>
                <a:rtl val="0"/>
              </a:rPr>
              <a:t>Low cloud/fog</a:t>
            </a:r>
          </a:p>
          <a:p>
            <a:pPr marL="0" marR="0" lvl="0" indent="0" algn="l" rtl="0">
              <a:lnSpc>
                <a:spcPct val="100000"/>
              </a:lnSpc>
              <a:spcBef>
                <a:spcPts val="0"/>
              </a:spcBef>
              <a:spcAft>
                <a:spcPts val="0"/>
              </a:spcAft>
              <a:buClr>
                <a:srgbClr val="000000"/>
              </a:buClr>
              <a:buFont typeface="Arial"/>
              <a:buNone/>
            </a:pPr>
            <a:endParaRPr sz="8600" b="0" i="0" u="none" strike="noStrike" cap="none" baseline="0">
              <a:solidFill>
                <a:schemeClr val="dk1"/>
              </a:solidFill>
              <a:latin typeface="Calibri"/>
              <a:ea typeface="Calibri"/>
              <a:cs typeface="Calibri"/>
              <a:sym typeface="Calibri"/>
              <a:rtl val="0"/>
            </a:endParaRPr>
          </a:p>
        </p:txBody>
      </p:sp>
      <p:sp>
        <p:nvSpPr>
          <p:cNvPr id="102" name="Shape 102"/>
          <p:cNvSpPr txBox="1"/>
          <p:nvPr/>
        </p:nvSpPr>
        <p:spPr>
          <a:xfrm>
            <a:off x="19469096" y="14436693"/>
            <a:ext cx="5791201"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a:solidFill>
                  <a:schemeClr val="dk1"/>
                </a:solidFill>
                <a:latin typeface="Calibri"/>
                <a:ea typeface="Calibri"/>
                <a:cs typeface="Calibri"/>
                <a:sym typeface="Calibri"/>
                <a:rtl val="0"/>
              </a:rPr>
              <a:t> </a:t>
            </a:r>
            <a:r>
              <a:rPr lang="en-US" sz="2200" b="0" i="0" u="none" strike="noStrike" cap="none" baseline="0">
                <a:solidFill>
                  <a:schemeClr val="dk1"/>
                </a:solidFill>
                <a:latin typeface="Calibri"/>
                <a:ea typeface="Calibri"/>
                <a:cs typeface="Calibri"/>
                <a:sym typeface="Calibri"/>
                <a:rtl val="0"/>
              </a:rPr>
              <a:t>8 bit AWIPS II GeoColor Product</a:t>
            </a:r>
          </a:p>
        </p:txBody>
      </p:sp>
      <p:cxnSp>
        <p:nvCxnSpPr>
          <p:cNvPr id="103" name="Shape 103"/>
          <p:cNvCxnSpPr/>
          <p:nvPr/>
        </p:nvCxnSpPr>
        <p:spPr>
          <a:xfrm rot="10800000">
            <a:off x="15255240" y="7978539"/>
            <a:ext cx="0" cy="472128"/>
          </a:xfrm>
          <a:prstGeom prst="straightConnector1">
            <a:avLst/>
          </a:prstGeom>
          <a:noFill/>
          <a:ln w="15875" cap="flat">
            <a:solidFill>
              <a:schemeClr val="lt1"/>
            </a:solidFill>
            <a:prstDash val="solid"/>
            <a:round/>
            <a:headEnd type="none" w="med" len="med"/>
            <a:tailEnd type="stealth" w="lg" len="lg"/>
          </a:ln>
        </p:spPr>
      </p:cxnSp>
      <p:cxnSp>
        <p:nvCxnSpPr>
          <p:cNvPr id="104" name="Shape 104"/>
          <p:cNvCxnSpPr/>
          <p:nvPr/>
        </p:nvCxnSpPr>
        <p:spPr>
          <a:xfrm rot="10800000">
            <a:off x="20421600" y="7964946"/>
            <a:ext cx="0" cy="472128"/>
          </a:xfrm>
          <a:prstGeom prst="straightConnector1">
            <a:avLst/>
          </a:prstGeom>
          <a:noFill/>
          <a:ln w="15875" cap="flat">
            <a:solidFill>
              <a:schemeClr val="lt1"/>
            </a:solidFill>
            <a:prstDash val="solid"/>
            <a:round/>
            <a:headEnd type="none" w="med" len="med"/>
            <a:tailEnd type="stealth" w="lg" len="lg"/>
          </a:ln>
        </p:spPr>
      </p:cxnSp>
      <p:pic>
        <p:nvPicPr>
          <p:cNvPr id="105" name="Shape 105"/>
          <p:cNvPicPr preferRelativeResize="0"/>
          <p:nvPr/>
        </p:nvPicPr>
        <p:blipFill rotWithShape="1">
          <a:blip r:embed="rId6">
            <a:alphaModFix/>
          </a:blip>
          <a:srcRect l="37914" t="52932" r="52006" b="30392"/>
          <a:stretch/>
        </p:blipFill>
        <p:spPr>
          <a:xfrm>
            <a:off x="25222198" y="8942313"/>
            <a:ext cx="3505200" cy="3987410"/>
          </a:xfrm>
          <a:prstGeom prst="rect">
            <a:avLst/>
          </a:prstGeom>
          <a:noFill/>
          <a:ln w="9525" cap="flat">
            <a:solidFill>
              <a:srgbClr val="0066CC"/>
            </a:solidFill>
            <a:prstDash val="solid"/>
            <a:round/>
            <a:headEnd type="none" w="med" len="med"/>
            <a:tailEnd type="none" w="med" len="med"/>
          </a:ln>
        </p:spPr>
      </p:pic>
      <p:sp>
        <p:nvSpPr>
          <p:cNvPr id="106" name="Shape 106"/>
          <p:cNvSpPr/>
          <p:nvPr/>
        </p:nvSpPr>
        <p:spPr>
          <a:xfrm>
            <a:off x="23088600" y="10668000"/>
            <a:ext cx="1752600" cy="1752600"/>
          </a:xfrm>
          <a:prstGeom prst="rect">
            <a:avLst/>
          </a:prstGeom>
          <a:noFill/>
          <a:ln w="1587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baseline="0">
              <a:solidFill>
                <a:schemeClr val="lt1"/>
              </a:solidFill>
              <a:latin typeface="Calibri"/>
              <a:ea typeface="Calibri"/>
              <a:cs typeface="Calibri"/>
              <a:sym typeface="Calibri"/>
              <a:rtl val="0"/>
            </a:endParaRPr>
          </a:p>
        </p:txBody>
      </p:sp>
      <p:cxnSp>
        <p:nvCxnSpPr>
          <p:cNvPr id="107" name="Shape 107"/>
          <p:cNvCxnSpPr/>
          <p:nvPr/>
        </p:nvCxnSpPr>
        <p:spPr>
          <a:xfrm rot="10800000" flipH="1">
            <a:off x="23088600" y="8942312"/>
            <a:ext cx="2133598" cy="1725688"/>
          </a:xfrm>
          <a:prstGeom prst="straightConnector1">
            <a:avLst/>
          </a:prstGeom>
          <a:noFill/>
          <a:ln w="15875" cap="flat">
            <a:solidFill>
              <a:srgbClr val="4A7DBB"/>
            </a:solidFill>
            <a:prstDash val="solid"/>
            <a:round/>
            <a:headEnd type="none" w="med" len="med"/>
            <a:tailEnd type="triangle" w="lg" len="lg"/>
          </a:ln>
        </p:spPr>
      </p:cxnSp>
      <p:cxnSp>
        <p:nvCxnSpPr>
          <p:cNvPr id="108" name="Shape 108"/>
          <p:cNvCxnSpPr/>
          <p:nvPr/>
        </p:nvCxnSpPr>
        <p:spPr>
          <a:xfrm rot="10800000" flipH="1">
            <a:off x="24841200" y="8942313"/>
            <a:ext cx="3848099" cy="1725688"/>
          </a:xfrm>
          <a:prstGeom prst="straightConnector1">
            <a:avLst/>
          </a:prstGeom>
          <a:noFill/>
          <a:ln w="9525" cap="flat">
            <a:solidFill>
              <a:srgbClr val="4A7DBB"/>
            </a:solidFill>
            <a:prstDash val="solid"/>
            <a:round/>
            <a:headEnd type="none" w="med" len="med"/>
            <a:tailEnd type="triangle" w="lg" len="lg"/>
          </a:ln>
        </p:spPr>
      </p:cxnSp>
      <p:cxnSp>
        <p:nvCxnSpPr>
          <p:cNvPr id="109" name="Shape 109"/>
          <p:cNvCxnSpPr/>
          <p:nvPr/>
        </p:nvCxnSpPr>
        <p:spPr>
          <a:xfrm>
            <a:off x="24841200" y="12420600"/>
            <a:ext cx="3886200" cy="509123"/>
          </a:xfrm>
          <a:prstGeom prst="straightConnector1">
            <a:avLst/>
          </a:prstGeom>
          <a:noFill/>
          <a:ln w="9525" cap="flat">
            <a:solidFill>
              <a:srgbClr val="4A7DBB"/>
            </a:solidFill>
            <a:prstDash val="solid"/>
            <a:round/>
            <a:headEnd type="none" w="med" len="med"/>
            <a:tailEnd type="triangle" w="lg" len="lg"/>
          </a:ln>
        </p:spPr>
      </p:cxnSp>
      <p:cxnSp>
        <p:nvCxnSpPr>
          <p:cNvPr id="110" name="Shape 110"/>
          <p:cNvCxnSpPr/>
          <p:nvPr/>
        </p:nvCxnSpPr>
        <p:spPr>
          <a:xfrm>
            <a:off x="23088600" y="12420600"/>
            <a:ext cx="2133599" cy="509123"/>
          </a:xfrm>
          <a:prstGeom prst="straightConnector1">
            <a:avLst/>
          </a:prstGeom>
          <a:noFill/>
          <a:ln w="15875" cap="flat">
            <a:solidFill>
              <a:srgbClr val="4A7DBB"/>
            </a:solidFill>
            <a:prstDash val="solid"/>
            <a:round/>
            <a:headEnd type="none" w="med" len="med"/>
            <a:tailEnd type="triangle" w="lg" len="lg"/>
          </a:ln>
        </p:spPr>
      </p:cxnSp>
      <p:sp>
        <p:nvSpPr>
          <p:cNvPr id="111" name="Shape 111"/>
          <p:cNvSpPr/>
          <p:nvPr/>
        </p:nvSpPr>
        <p:spPr>
          <a:xfrm>
            <a:off x="25260298" y="13720568"/>
            <a:ext cx="3372161" cy="110799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200" b="0" i="0" u="none" strike="noStrike" cap="none" baseline="0">
                <a:solidFill>
                  <a:schemeClr val="dk1"/>
                </a:solidFill>
                <a:latin typeface="Calibri"/>
                <a:ea typeface="Calibri"/>
                <a:cs typeface="Calibri"/>
                <a:sym typeface="Calibri"/>
                <a:rtl val="0"/>
              </a:rPr>
              <a:t>Artifact of color limitations </a:t>
            </a:r>
          </a:p>
          <a:p>
            <a:pPr marL="0" marR="0" lvl="0" indent="0" algn="l" rtl="0">
              <a:lnSpc>
                <a:spcPct val="100000"/>
              </a:lnSpc>
              <a:spcBef>
                <a:spcPts val="0"/>
              </a:spcBef>
              <a:spcAft>
                <a:spcPts val="0"/>
              </a:spcAft>
              <a:buClr>
                <a:schemeClr val="dk1"/>
              </a:buClr>
              <a:buSzPct val="25000"/>
              <a:buFont typeface="Calibri"/>
              <a:buNone/>
            </a:pPr>
            <a:r>
              <a:rPr lang="en-US" sz="2200" b="0" i="0" u="none" strike="noStrike" cap="none" baseline="0">
                <a:solidFill>
                  <a:schemeClr val="dk1"/>
                </a:solidFill>
                <a:latin typeface="Calibri"/>
                <a:ea typeface="Calibri"/>
                <a:cs typeface="Calibri"/>
                <a:sym typeface="Calibri"/>
                <a:rtl val="0"/>
              </a:rPr>
              <a:t>showing  low clouds/fog </a:t>
            </a:r>
          </a:p>
          <a:p>
            <a:pPr marL="0" marR="0" lvl="0" indent="0" algn="l" rtl="0">
              <a:lnSpc>
                <a:spcPct val="100000"/>
              </a:lnSpc>
              <a:spcBef>
                <a:spcPts val="0"/>
              </a:spcBef>
              <a:spcAft>
                <a:spcPts val="0"/>
              </a:spcAft>
              <a:buClr>
                <a:schemeClr val="dk1"/>
              </a:buClr>
              <a:buSzPct val="25000"/>
              <a:buFont typeface="Calibri"/>
              <a:buNone/>
            </a:pPr>
            <a:r>
              <a:rPr lang="en-US" sz="2200" b="0" i="0" u="none" strike="noStrike" cap="none" baseline="0">
                <a:solidFill>
                  <a:schemeClr val="dk1"/>
                </a:solidFill>
                <a:latin typeface="Calibri"/>
                <a:ea typeface="Calibri"/>
                <a:cs typeface="Calibri"/>
                <a:sym typeface="Calibri"/>
                <a:rtl val="0"/>
              </a:rPr>
              <a:t>where none exists</a:t>
            </a:r>
          </a:p>
        </p:txBody>
      </p:sp>
      <p:sp>
        <p:nvSpPr>
          <p:cNvPr id="112" name="Shape 112"/>
          <p:cNvSpPr txBox="1"/>
          <p:nvPr/>
        </p:nvSpPr>
        <p:spPr>
          <a:xfrm>
            <a:off x="98946" y="96625"/>
            <a:ext cx="3657600" cy="646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mbria"/>
              <a:buNone/>
            </a:pPr>
            <a:r>
              <a:rPr lang="en-US" sz="3600" b="1" i="0" u="none" strike="noStrike" cap="none" baseline="0">
                <a:solidFill>
                  <a:schemeClr val="dk1"/>
                </a:solidFill>
                <a:latin typeface="Cambria"/>
                <a:ea typeface="Cambria"/>
                <a:cs typeface="Cambria"/>
                <a:sym typeface="Cambria"/>
                <a:rtl val="0"/>
              </a:rPr>
              <a:t>#37</a:t>
            </a:r>
          </a:p>
        </p:txBody>
      </p:sp>
      <p:pic>
        <p:nvPicPr>
          <p:cNvPr id="113" name="Shape 113"/>
          <p:cNvPicPr preferRelativeResize="0"/>
          <p:nvPr/>
        </p:nvPicPr>
        <p:blipFill rotWithShape="1">
          <a:blip r:embed="rId7">
            <a:alphaModFix/>
          </a:blip>
          <a:srcRect l="21638" t="28721" r="13519" b="8383"/>
          <a:stretch/>
        </p:blipFill>
        <p:spPr>
          <a:xfrm>
            <a:off x="889450" y="15931809"/>
            <a:ext cx="13493615" cy="8725330"/>
          </a:xfrm>
          <a:prstGeom prst="rect">
            <a:avLst/>
          </a:prstGeom>
          <a:noFill/>
          <a:ln w="38100" cap="flat">
            <a:solidFill>
              <a:srgbClr val="21218A"/>
            </a:solidFill>
            <a:prstDash val="solid"/>
            <a:round/>
            <a:headEnd type="none" w="med" len="med"/>
            <a:tailEnd type="none" w="med" len="med"/>
          </a:ln>
        </p:spPr>
      </p:pic>
      <p:sp>
        <p:nvSpPr>
          <p:cNvPr id="114" name="Shape 114"/>
          <p:cNvSpPr txBox="1"/>
          <p:nvPr/>
        </p:nvSpPr>
        <p:spPr>
          <a:xfrm>
            <a:off x="8871715" y="24029276"/>
            <a:ext cx="5511350" cy="627864"/>
          </a:xfrm>
          <a:prstGeom prst="rect">
            <a:avLst/>
          </a:prstGeom>
          <a:solidFill>
            <a:schemeClr val="dk1"/>
          </a:solidFill>
          <a:ln>
            <a:noFill/>
          </a:ln>
        </p:spPr>
        <p:txBody>
          <a:bodyPr lIns="438900" tIns="219450" rIns="438900" bIns="21945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200" b="0" i="0" u="none" strike="noStrike" cap="none" baseline="0">
                <a:solidFill>
                  <a:schemeClr val="lt1"/>
                </a:solidFill>
                <a:latin typeface="Arial"/>
                <a:ea typeface="Arial"/>
                <a:cs typeface="Arial"/>
                <a:sym typeface="Arial"/>
                <a:rtl val="0"/>
              </a:rPr>
              <a:t>CIRA /SPoRT GOES Sounder Air Mass Sun 14:01Z 22-Sep-13</a:t>
            </a:r>
          </a:p>
        </p:txBody>
      </p:sp>
      <p:sp>
        <p:nvSpPr>
          <p:cNvPr id="115" name="Shape 115"/>
          <p:cNvSpPr txBox="1"/>
          <p:nvPr/>
        </p:nvSpPr>
        <p:spPr>
          <a:xfrm>
            <a:off x="14895829" y="15193145"/>
            <a:ext cx="13887448" cy="738664"/>
          </a:xfrm>
          <a:prstGeom prst="rect">
            <a:avLst/>
          </a:prstGeom>
          <a:solidFill>
            <a:srgbClr val="21218A"/>
          </a:solidFill>
          <a:ln w="38100" cap="flat">
            <a:solidFill>
              <a:srgbClr val="21218A"/>
            </a:solidFill>
            <a:prstDash val="solid"/>
            <a:miter/>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200" b="0" i="0" u="none" strike="noStrike" cap="none" baseline="0">
                <a:solidFill>
                  <a:srgbClr val="FFFFFF"/>
                </a:solidFill>
                <a:latin typeface="Arial"/>
                <a:ea typeface="Arial"/>
                <a:cs typeface="Arial"/>
                <a:sym typeface="Arial"/>
                <a:rtl val="0"/>
              </a:rPr>
              <a:t>AWIPS II D2D Display of  24 bit GOES Sounder RGB Airmass Product</a:t>
            </a:r>
          </a:p>
        </p:txBody>
      </p:sp>
      <p:pic>
        <p:nvPicPr>
          <p:cNvPr id="116" name="Shape 116"/>
          <p:cNvPicPr preferRelativeResize="0"/>
          <p:nvPr/>
        </p:nvPicPr>
        <p:blipFill rotWithShape="1">
          <a:blip r:embed="rId8">
            <a:alphaModFix/>
          </a:blip>
          <a:srcRect/>
          <a:stretch/>
        </p:blipFill>
        <p:spPr>
          <a:xfrm>
            <a:off x="14895829" y="15967865"/>
            <a:ext cx="13887449" cy="8699930"/>
          </a:xfrm>
          <a:prstGeom prst="rect">
            <a:avLst/>
          </a:prstGeom>
          <a:noFill/>
          <a:ln w="38100" cap="flat">
            <a:solidFill>
              <a:srgbClr val="21218A"/>
            </a:solidFill>
            <a:prstDash val="solid"/>
            <a:round/>
            <a:headEnd type="none" w="med" len="med"/>
            <a:tailEnd type="none" w="med" len="med"/>
          </a:ln>
        </p:spPr>
      </p:pic>
      <p:sp>
        <p:nvSpPr>
          <p:cNvPr id="117" name="Shape 117"/>
          <p:cNvSpPr txBox="1"/>
          <p:nvPr/>
        </p:nvSpPr>
        <p:spPr>
          <a:xfrm>
            <a:off x="23554209" y="24029276"/>
            <a:ext cx="5229069" cy="627864"/>
          </a:xfrm>
          <a:prstGeom prst="rect">
            <a:avLst/>
          </a:prstGeom>
          <a:solidFill>
            <a:schemeClr val="dk1"/>
          </a:solidFill>
          <a:ln>
            <a:noFill/>
          </a:ln>
        </p:spPr>
        <p:txBody>
          <a:bodyPr lIns="438900" tIns="219450" rIns="438900" bIns="21945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200" b="0" i="0" u="none" strike="noStrike" cap="none" baseline="0">
                <a:solidFill>
                  <a:schemeClr val="lt1"/>
                </a:solidFill>
                <a:latin typeface="Arial"/>
                <a:ea typeface="Arial"/>
                <a:cs typeface="Arial"/>
                <a:sym typeface="Arial"/>
                <a:rtl val="0"/>
              </a:rPr>
              <a:t>CIRA /SPoRT GOES Sounder Air Mass Sun 14:01Z 22-Sep-13</a:t>
            </a:r>
          </a:p>
        </p:txBody>
      </p:sp>
      <p:sp>
        <p:nvSpPr>
          <p:cNvPr id="118" name="Shape 118"/>
          <p:cNvSpPr txBox="1"/>
          <p:nvPr/>
        </p:nvSpPr>
        <p:spPr>
          <a:xfrm>
            <a:off x="29337000" y="6477000"/>
            <a:ext cx="13638210" cy="738664"/>
          </a:xfrm>
          <a:prstGeom prst="rect">
            <a:avLst/>
          </a:prstGeom>
          <a:solidFill>
            <a:srgbClr val="21218A"/>
          </a:solidFill>
          <a:ln w="38100" cap="flat">
            <a:solidFill>
              <a:srgbClr val="21218A"/>
            </a:solidFill>
            <a:prstDash val="solid"/>
            <a:miter/>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600" b="0" i="0" u="none" strike="noStrike" cap="none" baseline="0">
                <a:solidFill>
                  <a:schemeClr val="lt1"/>
                </a:solidFill>
                <a:latin typeface="Arial"/>
                <a:ea typeface="Arial"/>
                <a:cs typeface="Arial"/>
                <a:sym typeface="Arial"/>
                <a:rtl val="0"/>
              </a:rPr>
              <a:t>AWIPS II Current D2D Satellite RGB Visualization Implementation</a:t>
            </a:r>
          </a:p>
        </p:txBody>
      </p:sp>
      <p:pic>
        <p:nvPicPr>
          <p:cNvPr id="119" name="Shape 119"/>
          <p:cNvPicPr preferRelativeResize="0"/>
          <p:nvPr/>
        </p:nvPicPr>
        <p:blipFill rotWithShape="1">
          <a:blip r:embed="rId9">
            <a:alphaModFix/>
          </a:blip>
          <a:srcRect/>
          <a:stretch/>
        </p:blipFill>
        <p:spPr>
          <a:xfrm>
            <a:off x="29490987" y="7446795"/>
            <a:ext cx="13638213" cy="6882896"/>
          </a:xfrm>
          <a:prstGeom prst="rect">
            <a:avLst/>
          </a:prstGeom>
          <a:noFill/>
          <a:ln>
            <a:noFill/>
          </a:ln>
        </p:spPr>
      </p:pic>
      <p:sp>
        <p:nvSpPr>
          <p:cNvPr id="120" name="Shape 120"/>
          <p:cNvSpPr/>
          <p:nvPr/>
        </p:nvSpPr>
        <p:spPr>
          <a:xfrm>
            <a:off x="29489400" y="10954771"/>
            <a:ext cx="10134600" cy="3046988"/>
          </a:xfrm>
          <a:prstGeom prst="rect">
            <a:avLst/>
          </a:prstGeom>
          <a:solidFill>
            <a:schemeClr val="lt1"/>
          </a:solidFill>
          <a:ln w="12700"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tl val="0"/>
              </a:rPr>
              <a:t> D2D RGB 24bit True Color implementation:</a:t>
            </a:r>
          </a:p>
          <a:p>
            <a:pPr marL="698500" marR="0" lvl="2"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TrueColorResourceGroup class (not shown)</a:t>
            </a:r>
          </a:p>
          <a:p>
            <a:pPr marL="698500" marR="0" lvl="2"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Extends base AWIPS II visualization AbstractVizResource class</a:t>
            </a:r>
          </a:p>
          <a:p>
            <a:pPr marL="584200" marR="0" lvl="2" indent="-228600" algn="l"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tl val="0"/>
              </a:rPr>
              <a:t> D2D Derived Parameter (macro/on the fly) capability: </a:t>
            </a:r>
          </a:p>
          <a:p>
            <a:pPr marL="749300" marR="0" lvl="3"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DataCubeAdapter / Derived Parameter Generator classes (grey box)</a:t>
            </a:r>
          </a:p>
          <a:p>
            <a:pPr marL="749300" marR="0" lvl="3"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Multi-parameter derived parameter python functions available v14.4</a:t>
            </a:r>
          </a:p>
        </p:txBody>
      </p:sp>
      <p:sp>
        <p:nvSpPr>
          <p:cNvPr id="121" name="Shape 121"/>
          <p:cNvSpPr txBox="1"/>
          <p:nvPr/>
        </p:nvSpPr>
        <p:spPr>
          <a:xfrm>
            <a:off x="29338587" y="14202787"/>
            <a:ext cx="13638210" cy="738664"/>
          </a:xfrm>
          <a:prstGeom prst="rect">
            <a:avLst/>
          </a:prstGeom>
          <a:solidFill>
            <a:srgbClr val="21218A"/>
          </a:solidFill>
          <a:ln w="38100" cap="flat">
            <a:solidFill>
              <a:srgbClr val="21218A"/>
            </a:solidFill>
            <a:prstDash val="solid"/>
            <a:miter/>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500" b="0" i="0" u="none" strike="noStrike" cap="none" baseline="0">
                <a:solidFill>
                  <a:schemeClr val="lt1"/>
                </a:solidFill>
                <a:latin typeface="Arial"/>
                <a:ea typeface="Arial"/>
                <a:cs typeface="Arial"/>
                <a:sym typeface="Arial"/>
                <a:rtl val="0"/>
              </a:rPr>
              <a:t>AWIPS II Possible NCP Satellite RGB Visualization Implementation</a:t>
            </a:r>
          </a:p>
        </p:txBody>
      </p:sp>
      <p:pic>
        <p:nvPicPr>
          <p:cNvPr id="122" name="Shape 122"/>
          <p:cNvPicPr preferRelativeResize="0"/>
          <p:nvPr/>
        </p:nvPicPr>
        <p:blipFill rotWithShape="1">
          <a:blip r:embed="rId10">
            <a:alphaModFix/>
          </a:blip>
          <a:srcRect/>
          <a:stretch/>
        </p:blipFill>
        <p:spPr>
          <a:xfrm>
            <a:off x="29338587" y="14898356"/>
            <a:ext cx="13569715" cy="10037567"/>
          </a:xfrm>
          <a:prstGeom prst="rect">
            <a:avLst/>
          </a:prstGeom>
          <a:noFill/>
          <a:ln>
            <a:noFill/>
          </a:ln>
        </p:spPr>
      </p:pic>
      <p:sp>
        <p:nvSpPr>
          <p:cNvPr id="123" name="Shape 123"/>
          <p:cNvSpPr/>
          <p:nvPr/>
        </p:nvSpPr>
        <p:spPr>
          <a:xfrm>
            <a:off x="34212050" y="18010595"/>
            <a:ext cx="8696253" cy="5079910"/>
          </a:xfrm>
          <a:prstGeom prst="ellipse">
            <a:avLst/>
          </a:prstGeom>
          <a:noFill/>
          <a:ln w="38100" cap="flat">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24" name="Shape 124"/>
          <p:cNvSpPr/>
          <p:nvPr/>
        </p:nvSpPr>
        <p:spPr>
          <a:xfrm>
            <a:off x="29573334" y="25554615"/>
            <a:ext cx="13168719" cy="5625830"/>
          </a:xfrm>
          <a:prstGeom prst="rect">
            <a:avLst/>
          </a:prstGeom>
          <a:solidFill>
            <a:schemeClr val="lt1"/>
          </a:solidFill>
          <a:ln w="12700"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100000"/>
              <a:buFont typeface="Arial"/>
              <a:buChar char="•"/>
            </a:pPr>
            <a:r>
              <a:rPr lang="en-US" sz="2800" b="0" i="0" u="none" strike="noStrike" cap="none" baseline="0">
                <a:solidFill>
                  <a:srgbClr val="000000"/>
                </a:solidFill>
                <a:latin typeface="Arial"/>
                <a:ea typeface="Arial"/>
                <a:cs typeface="Arial"/>
                <a:sym typeface="Arial"/>
                <a:rtl val="0"/>
              </a:rPr>
              <a:t> </a:t>
            </a:r>
            <a:r>
              <a:rPr lang="en-US" sz="2600" b="0" i="0" u="none" strike="noStrike" cap="none" baseline="0">
                <a:solidFill>
                  <a:srgbClr val="000000"/>
                </a:solidFill>
                <a:latin typeface="Arial"/>
                <a:ea typeface="Arial"/>
                <a:cs typeface="Arial"/>
                <a:sym typeface="Arial"/>
                <a:rtl val="0"/>
              </a:rPr>
              <a:t>NCP RGB 24bit True Color capability possibilities:</a:t>
            </a:r>
          </a:p>
          <a:p>
            <a:pPr marL="573088" marR="0" lvl="0" indent="-344488" algn="l" rtl="0">
              <a:lnSpc>
                <a:spcPct val="100000"/>
              </a:lnSpc>
              <a:spcBef>
                <a:spcPts val="0"/>
              </a:spcBef>
              <a:spcAft>
                <a:spcPts val="0"/>
              </a:spcAft>
              <a:buClr>
                <a:srgbClr val="0000CC"/>
              </a:buClr>
              <a:buSzPct val="100000"/>
              <a:buFont typeface="Noto Symbol"/>
              <a:buChar char="•"/>
            </a:pPr>
            <a:r>
              <a:rPr lang="en-US" sz="2600" b="0" i="0" u="none" strike="noStrike" cap="none" baseline="0">
                <a:solidFill>
                  <a:srgbClr val="000000"/>
                </a:solidFill>
                <a:latin typeface="Arial"/>
                <a:ea typeface="Arial"/>
                <a:cs typeface="Arial"/>
                <a:sym typeface="Arial"/>
                <a:rtl val="0"/>
              </a:rPr>
              <a:t> Leverage/Expand D2D TrueColorResourceGroup class or </a:t>
            </a:r>
          </a:p>
          <a:p>
            <a:pPr marL="573088" marR="0" lvl="0" indent="-344488" algn="l" rtl="0">
              <a:lnSpc>
                <a:spcPct val="100000"/>
              </a:lnSpc>
              <a:spcBef>
                <a:spcPts val="0"/>
              </a:spcBef>
              <a:spcAft>
                <a:spcPts val="0"/>
              </a:spcAft>
              <a:buClr>
                <a:srgbClr val="0000CC"/>
              </a:buClr>
              <a:buSzPct val="100000"/>
              <a:buFont typeface="Noto Symbol"/>
              <a:buChar char="•"/>
            </a:pPr>
            <a:r>
              <a:rPr lang="en-US" sz="2600" b="0" i="0" u="none" strike="noStrike" cap="none" baseline="0">
                <a:solidFill>
                  <a:srgbClr val="000000"/>
                </a:solidFill>
                <a:latin typeface="Arial"/>
                <a:ea typeface="Arial"/>
                <a:cs typeface="Arial"/>
                <a:sym typeface="Arial"/>
                <a:rtl val="0"/>
              </a:rPr>
              <a:t> Extend AbstractVizResource into new class using TrueColorResourceGroup functionality</a:t>
            </a:r>
          </a:p>
          <a:p>
            <a:pPr marL="573088" marR="0" lvl="1" indent="-344488" algn="l" rtl="0">
              <a:lnSpc>
                <a:spcPct val="100000"/>
              </a:lnSpc>
              <a:spcBef>
                <a:spcPts val="0"/>
              </a:spcBef>
              <a:spcAft>
                <a:spcPts val="0"/>
              </a:spcAft>
              <a:buClr>
                <a:srgbClr val="0000CC"/>
              </a:buClr>
              <a:buSzPct val="100000"/>
              <a:buFont typeface="Noto Symbol"/>
              <a:buChar char="▪"/>
            </a:pPr>
            <a:r>
              <a:rPr lang="en-US" sz="2600" b="0" i="0" u="none" strike="noStrike" cap="none" baseline="0">
                <a:solidFill>
                  <a:srgbClr val="000000"/>
                </a:solidFill>
                <a:latin typeface="Arial"/>
                <a:ea typeface="Arial"/>
                <a:cs typeface="Arial"/>
                <a:sym typeface="Arial"/>
                <a:rtl val="0"/>
              </a:rPr>
              <a:t> Significant development time needed for each approach</a:t>
            </a:r>
          </a:p>
          <a:p>
            <a:pPr marL="573088" marR="0" lvl="1" indent="-344488" algn="l" rtl="0">
              <a:lnSpc>
                <a:spcPct val="100000"/>
              </a:lnSpc>
              <a:spcBef>
                <a:spcPts val="0"/>
              </a:spcBef>
              <a:spcAft>
                <a:spcPts val="0"/>
              </a:spcAft>
              <a:buClr>
                <a:srgbClr val="0000CC"/>
              </a:buClr>
              <a:buSzPct val="100000"/>
              <a:buFont typeface="Noto Symbol"/>
              <a:buChar char="▪"/>
            </a:pPr>
            <a:r>
              <a:rPr lang="en-US" sz="2600" b="0" i="0" u="none" strike="noStrike" cap="none" baseline="0">
                <a:solidFill>
                  <a:srgbClr val="000000"/>
                </a:solidFill>
                <a:latin typeface="Arial"/>
                <a:ea typeface="Arial"/>
                <a:cs typeface="Arial"/>
                <a:sym typeface="Arial"/>
                <a:rtl val="0"/>
              </a:rPr>
              <a:t> 1</a:t>
            </a:r>
            <a:r>
              <a:rPr lang="en-US" sz="2600" b="0" i="0" u="none" strike="noStrike" cap="none" baseline="30000">
                <a:solidFill>
                  <a:srgbClr val="000000"/>
                </a:solidFill>
                <a:latin typeface="Arial"/>
                <a:ea typeface="Arial"/>
                <a:cs typeface="Arial"/>
                <a:sym typeface="Arial"/>
                <a:rtl val="0"/>
              </a:rPr>
              <a:t>st</a:t>
            </a:r>
            <a:r>
              <a:rPr lang="en-US" sz="2600" b="0" i="0" u="none" strike="noStrike" cap="none" baseline="0">
                <a:solidFill>
                  <a:srgbClr val="000000"/>
                </a:solidFill>
                <a:latin typeface="Arial"/>
                <a:ea typeface="Arial"/>
                <a:cs typeface="Arial"/>
                <a:sym typeface="Arial"/>
                <a:rtl val="0"/>
              </a:rPr>
              <a:t> Priority, True Color plug-in available in 14.2 which is already deployed operationally</a:t>
            </a:r>
          </a:p>
          <a:p>
            <a:pPr marL="573088" marR="0" lvl="1" indent="-179387" algn="l" rtl="0">
              <a:lnSpc>
                <a:spcPct val="100000"/>
              </a:lnSpc>
              <a:spcBef>
                <a:spcPts val="0"/>
              </a:spcBef>
              <a:spcAft>
                <a:spcPts val="0"/>
              </a:spcAft>
              <a:buClr>
                <a:srgbClr val="0000CC"/>
              </a:buClr>
              <a:buFont typeface="Noto Symbol"/>
              <a:buNone/>
            </a:pPr>
            <a:endParaRPr sz="26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SzPct val="100000"/>
              <a:buFont typeface="Arial"/>
              <a:buChar char="•"/>
            </a:pPr>
            <a:r>
              <a:rPr lang="en-US" sz="2600" b="0" i="0" u="none" strike="noStrike" cap="none" baseline="0">
                <a:solidFill>
                  <a:srgbClr val="000000"/>
                </a:solidFill>
                <a:latin typeface="Arial"/>
                <a:ea typeface="Arial"/>
                <a:cs typeface="Arial"/>
                <a:sym typeface="Arial"/>
                <a:rtl val="0"/>
              </a:rPr>
              <a:t> NCP Derived Parameter possible capability:  </a:t>
            </a:r>
          </a:p>
          <a:p>
            <a:pPr marL="573088" marR="0" lvl="0" indent="-344488" algn="l" rtl="0">
              <a:lnSpc>
                <a:spcPct val="100000"/>
              </a:lnSpc>
              <a:spcBef>
                <a:spcPts val="0"/>
              </a:spcBef>
              <a:spcAft>
                <a:spcPts val="0"/>
              </a:spcAft>
              <a:buClr>
                <a:srgbClr val="0000CC"/>
              </a:buClr>
              <a:buSzPct val="100000"/>
              <a:buFont typeface="Noto Symbol"/>
              <a:buChar char="•"/>
            </a:pPr>
            <a:r>
              <a:rPr lang="en-US" sz="2600" b="0" i="0" u="none" strike="noStrike" cap="none" baseline="0">
                <a:solidFill>
                  <a:srgbClr val="000000"/>
                </a:solidFill>
                <a:latin typeface="Arial"/>
                <a:ea typeface="Arial"/>
                <a:cs typeface="Arial"/>
                <a:sym typeface="Arial"/>
                <a:rtl val="0"/>
              </a:rPr>
              <a:t> Extend SatelliteResourceData using D2D DataCubeAdapter/DerivParamGenerator classes</a:t>
            </a:r>
          </a:p>
          <a:p>
            <a:pPr marL="573088" marR="0" lvl="0" indent="-344488" algn="l" rtl="0">
              <a:lnSpc>
                <a:spcPct val="100000"/>
              </a:lnSpc>
              <a:spcBef>
                <a:spcPts val="0"/>
              </a:spcBef>
              <a:spcAft>
                <a:spcPts val="0"/>
              </a:spcAft>
              <a:buClr>
                <a:srgbClr val="0000CC"/>
              </a:buClr>
              <a:buSzPct val="100000"/>
              <a:buFont typeface="Noto Symbol"/>
              <a:buChar char="•"/>
            </a:pPr>
            <a:r>
              <a:rPr lang="en-US" sz="2600" b="0" i="0" u="none" strike="noStrike" cap="none" baseline="0">
                <a:solidFill>
                  <a:srgbClr val="000000"/>
                </a:solidFill>
                <a:latin typeface="Arial"/>
                <a:ea typeface="Arial"/>
                <a:cs typeface="Arial"/>
                <a:sym typeface="Arial"/>
                <a:rtl val="0"/>
              </a:rPr>
              <a:t> Significant development time needed</a:t>
            </a:r>
          </a:p>
          <a:p>
            <a:pPr marL="573088" marR="0" lvl="0" indent="-344488" algn="l" rtl="0">
              <a:lnSpc>
                <a:spcPct val="100000"/>
              </a:lnSpc>
              <a:spcBef>
                <a:spcPts val="0"/>
              </a:spcBef>
              <a:spcAft>
                <a:spcPts val="0"/>
              </a:spcAft>
              <a:buClr>
                <a:srgbClr val="0000CC"/>
              </a:buClr>
              <a:buSzPct val="100000"/>
              <a:buFont typeface="Noto Symbol"/>
              <a:buChar char="•"/>
            </a:pPr>
            <a:r>
              <a:rPr lang="en-US" sz="2600" b="0" i="0" u="none" strike="noStrike" cap="none" baseline="0">
                <a:solidFill>
                  <a:srgbClr val="000000"/>
                </a:solidFill>
                <a:latin typeface="Arial"/>
                <a:ea typeface="Arial"/>
                <a:cs typeface="Arial"/>
                <a:sym typeface="Arial"/>
                <a:rtl val="0"/>
              </a:rPr>
              <a:t> 2</a:t>
            </a:r>
            <a:r>
              <a:rPr lang="en-US" sz="2600" b="0" i="0" u="none" strike="noStrike" cap="none" baseline="30000">
                <a:solidFill>
                  <a:srgbClr val="000000"/>
                </a:solidFill>
                <a:latin typeface="Arial"/>
                <a:ea typeface="Arial"/>
                <a:cs typeface="Arial"/>
                <a:sym typeface="Arial"/>
                <a:rtl val="0"/>
              </a:rPr>
              <a:t>nd</a:t>
            </a:r>
            <a:r>
              <a:rPr lang="en-US" sz="2600" b="0" i="0" u="none" strike="noStrike" cap="none" baseline="0">
                <a:solidFill>
                  <a:srgbClr val="000000"/>
                </a:solidFill>
                <a:latin typeface="Arial"/>
                <a:ea typeface="Arial"/>
                <a:cs typeface="Arial"/>
                <a:sym typeface="Arial"/>
                <a:rtl val="0"/>
              </a:rPr>
              <a:t> Priority, Multi-parameter python functions not available till 14.4</a:t>
            </a:r>
          </a:p>
        </p:txBody>
      </p:sp>
      <p:sp>
        <p:nvSpPr>
          <p:cNvPr id="125" name="Shape 125"/>
          <p:cNvSpPr txBox="1"/>
          <p:nvPr/>
        </p:nvSpPr>
        <p:spPr>
          <a:xfrm>
            <a:off x="15255240" y="16764000"/>
            <a:ext cx="18473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26" name="Shape 126"/>
          <p:cNvSpPr txBox="1"/>
          <p:nvPr/>
        </p:nvSpPr>
        <p:spPr>
          <a:xfrm>
            <a:off x="20040600" y="19772956"/>
            <a:ext cx="18473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27" name="Shape 127"/>
          <p:cNvSpPr txBox="1"/>
          <p:nvPr/>
        </p:nvSpPr>
        <p:spPr>
          <a:xfrm>
            <a:off x="889450" y="7296982"/>
            <a:ext cx="13493615" cy="7663636"/>
          </a:xfrm>
          <a:prstGeom prst="rect">
            <a:avLst/>
          </a:prstGeom>
          <a:noFill/>
          <a:ln w="38100" cap="flat">
            <a:solidFill>
              <a:srgbClr val="21218A"/>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r>
              <a:rPr lang="en-US" sz="2400" b="0" i="0" u="none" strike="noStrike" cap="none" baseline="0">
                <a:solidFill>
                  <a:srgbClr val="000000"/>
                </a:solidFill>
                <a:latin typeface="Arial"/>
                <a:ea typeface="Arial"/>
                <a:cs typeface="Arial"/>
                <a:sym typeface="Arial"/>
                <a:rtl val="0"/>
              </a:rPr>
              <a:t>With the introduction of the National Weather Service’s (NWS) Advanced Weather Interactive Processing System version 2 (AWIPS II), satellite imagery display fidelity has significantly improved from 256 colors (8-bit Red/Green/Blue (RGB)) to the possibility of over 16 million colors (32-bit with 24-bit RGB (True Color) and 8-bit overlay/transparency).  This allows greater diversity and flexibility in satellite imagery display.  </a:t>
            </a:r>
          </a:p>
          <a:p>
            <a:pPr marL="76200" marR="0" lvl="0" indent="0" algn="l" rtl="0">
              <a:lnSpc>
                <a:spcPct val="115000"/>
              </a:lnSpc>
              <a:spcBef>
                <a:spcPts val="0"/>
              </a:spcBef>
              <a:spcAft>
                <a:spcPts val="0"/>
              </a:spcAft>
              <a:buClr>
                <a:schemeClr val="dk1"/>
              </a:buClr>
              <a:buSzPct val="25000"/>
              <a:buFont typeface="Arial"/>
              <a:buNone/>
            </a:pPr>
            <a:r>
              <a:rPr lang="en-US" sz="2400" b="0" i="0" u="none" strike="noStrike" cap="none" baseline="0">
                <a:solidFill>
                  <a:srgbClr val="000000"/>
                </a:solidFill>
                <a:latin typeface="Arial"/>
                <a:ea typeface="Arial"/>
                <a:cs typeface="Arial"/>
                <a:sym typeface="Arial"/>
                <a:rtl val="0"/>
              </a:rPr>
              <a:t>	</a:t>
            </a:r>
            <a:r>
              <a:rPr lang="en-US" sz="2400" b="0" i="0" u="none" strike="noStrike" cap="none" baseline="0">
                <a:solidFill>
                  <a:schemeClr val="dk1"/>
                </a:solidFill>
                <a:latin typeface="Arial"/>
                <a:ea typeface="Arial"/>
                <a:cs typeface="Arial"/>
                <a:sym typeface="Arial"/>
                <a:rtl val="0"/>
              </a:rPr>
              <a:t>AWIPS II has 2 satellite image display components or </a:t>
            </a:r>
            <a:r>
              <a:rPr lang="en-US" sz="2400" b="1" i="1" u="none" strike="noStrike" cap="none" baseline="0">
                <a:solidFill>
                  <a:schemeClr val="dk1"/>
                </a:solidFill>
                <a:latin typeface="Arial"/>
                <a:ea typeface="Arial"/>
                <a:cs typeface="Arial"/>
                <a:sym typeface="Arial"/>
                <a:rtl val="0"/>
              </a:rPr>
              <a:t>perspectives</a:t>
            </a:r>
            <a:r>
              <a:rPr lang="en-US" sz="2400" b="0" i="0" u="none" strike="noStrike" cap="none" baseline="0">
                <a:solidFill>
                  <a:schemeClr val="dk1"/>
                </a:solidFill>
                <a:latin typeface="Arial"/>
                <a:ea typeface="Arial"/>
                <a:cs typeface="Arial"/>
                <a:sym typeface="Arial"/>
                <a:rtl val="0"/>
              </a:rPr>
              <a:t>.  Display 2-Dimensions (D2D) has the same look and feel as AWIPS I D2D and is used primarily in the NOAA National Weather Service Forecast Offices.  The National Centers Perspective (NCP) has the same look and feel as NAWIPS and will be used  primarily in the NOAA National Centers.   </a:t>
            </a:r>
            <a:r>
              <a:rPr lang="en-US" sz="2400" b="0" i="0" u="none" strike="noStrike" cap="none" baseline="0">
                <a:solidFill>
                  <a:srgbClr val="000000"/>
                </a:solidFill>
                <a:latin typeface="Arial"/>
                <a:ea typeface="Arial"/>
                <a:cs typeface="Arial"/>
                <a:sym typeface="Arial"/>
                <a:rtl val="0"/>
              </a:rPr>
              <a:t>True Color visualization was already available in the AWIPS II D2D but not in NCP.</a:t>
            </a:r>
          </a:p>
          <a:p>
            <a:pPr marL="76200" marR="0" lvl="0" indent="0" algn="l" rtl="0">
              <a:lnSpc>
                <a:spcPct val="115000"/>
              </a:lnSpc>
              <a:spcBef>
                <a:spcPts val="0"/>
              </a:spcBef>
              <a:spcAft>
                <a:spcPts val="0"/>
              </a:spcAft>
              <a:buClr>
                <a:schemeClr val="dk1"/>
              </a:buClr>
              <a:buSzPct val="25000"/>
              <a:buFont typeface="Arial"/>
              <a:buNone/>
            </a:pPr>
            <a:r>
              <a:rPr lang="en-US" sz="2400" b="0" i="0" u="none" strike="noStrike" cap="none" baseline="0">
                <a:solidFill>
                  <a:srgbClr val="000000"/>
                </a:solidFill>
                <a:latin typeface="Arial"/>
                <a:ea typeface="Arial"/>
                <a:cs typeface="Arial"/>
                <a:sym typeface="Arial"/>
                <a:rtl val="0"/>
              </a:rPr>
              <a:t>	The NASA Short-Term Prediction Research and Transition Center (SPoRT) -led Experimental Products Development Team (EPDT) has developed additional software needed to extend the D2D True Color resource and leverage the D2D python derived parameter calculation capabilities to provide on-the-fly application of RGB formulas to real-time AWIPS II satellite imagery.    This also allow users to manipulate RGB channels through custom python routines. </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tl val="0"/>
              </a:rPr>
              <a:t>	The National Center’s AWIPS II NCP RGB Development Team consists of  NCEP, CIRA, SPoRT and Cooperative Institute for Meteorological Satellite Studies (CIMSS) staff.  The group’s goal is to determine the best pathway to add True Color and derived parameter capabilities to the NCP leveraging existing software infrastructure in D2D. </a:t>
            </a:r>
          </a:p>
        </p:txBody>
      </p:sp>
      <p:sp>
        <p:nvSpPr>
          <p:cNvPr id="128" name="Shape 128"/>
          <p:cNvSpPr/>
          <p:nvPr/>
        </p:nvSpPr>
        <p:spPr>
          <a:xfrm>
            <a:off x="870716" y="24974025"/>
            <a:ext cx="13512349" cy="5613129"/>
          </a:xfrm>
          <a:prstGeom prst="rect">
            <a:avLst/>
          </a:prstGeom>
          <a:solidFill>
            <a:schemeClr val="lt1"/>
          </a:solidFill>
          <a:ln w="38100" cap="flat">
            <a:solidFill>
              <a:srgbClr val="21218A"/>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tl val="0"/>
              </a:rPr>
              <a:t> AWIPS II D2D RGB Experimental Products Development Team:</a:t>
            </a:r>
          </a:p>
          <a:p>
            <a:pPr marL="571500" marR="0" lvl="1"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 Kevin McGrath - NASA/SPoRT</a:t>
            </a:r>
          </a:p>
          <a:p>
            <a:pPr marL="571500" marR="0" lvl="1"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 Jason Burks – NASA/SPoRT</a:t>
            </a:r>
          </a:p>
          <a:p>
            <a:pPr marL="571500" marR="0" lvl="1"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 Nate Smith – NWS</a:t>
            </a:r>
          </a:p>
          <a:p>
            <a:pPr marL="571500" marR="0" lvl="1"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 Matt Smith – NASA/SPoRT</a:t>
            </a:r>
          </a:p>
          <a:p>
            <a:pPr marL="571500" marR="0" lvl="1"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 Debra Molenar – NOAA/NESDIS/StAR/RAMMB</a:t>
            </a:r>
          </a:p>
          <a:p>
            <a:pPr marL="571500" marR="0" lvl="1"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 Nancy Eustice – NOAA/NWS</a:t>
            </a:r>
          </a:p>
          <a:p>
            <a:pPr marL="571500" marR="0" lvl="1" indent="-190500" algn="l" rtl="0">
              <a:lnSpc>
                <a:spcPct val="100000"/>
              </a:lnSpc>
              <a:spcBef>
                <a:spcPts val="0"/>
              </a:spcBef>
              <a:spcAft>
                <a:spcPts val="0"/>
              </a:spcAft>
              <a:buClr>
                <a:srgbClr val="0000CC"/>
              </a:buClr>
              <a:buFont typeface="Noto Symbol"/>
              <a:buNone/>
            </a:pPr>
            <a:endParaRPr sz="2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tl val="0"/>
              </a:rPr>
              <a:t> AWIPS II NCP RGB Development Team:</a:t>
            </a:r>
          </a:p>
          <a:p>
            <a:pPr marL="571500" marR="0" lvl="1"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 Michael Folmer - National Centers - WCP, OCP, TAFB, SAB</a:t>
            </a:r>
          </a:p>
          <a:p>
            <a:pPr marL="571500" marR="0" lvl="1"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 Stephen Gilbert - National Centers – NCWCP</a:t>
            </a:r>
          </a:p>
          <a:p>
            <a:pPr marL="571500" marR="0" lvl="1"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 Kaba Bah – UW-Madison/CIMSS </a:t>
            </a:r>
          </a:p>
          <a:p>
            <a:pPr marL="571500" marR="0" lvl="1"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 Scott Longmore - CSU/CIRA</a:t>
            </a:r>
          </a:p>
          <a:p>
            <a:pPr marL="571500" marR="0" lvl="1"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 Kevin McGrath - NASA/SPoRT </a:t>
            </a:r>
          </a:p>
          <a:p>
            <a:pPr marL="571500" marR="0" lvl="1" indent="-342900" algn="l" rtl="0">
              <a:lnSpc>
                <a:spcPct val="100000"/>
              </a:lnSpc>
              <a:spcBef>
                <a:spcPts val="0"/>
              </a:spcBef>
              <a:spcAft>
                <a:spcPts val="0"/>
              </a:spcAft>
              <a:buClr>
                <a:srgbClr val="0000CC"/>
              </a:buClr>
              <a:buSzPct val="100000"/>
              <a:buFont typeface="Noto Symbol"/>
              <a:buChar char="▪"/>
            </a:pPr>
            <a:r>
              <a:rPr lang="en-US" sz="2400" b="0" i="0" u="none" strike="noStrike" cap="none" baseline="0">
                <a:solidFill>
                  <a:srgbClr val="000000"/>
                </a:solidFill>
                <a:latin typeface="Arial"/>
                <a:ea typeface="Arial"/>
                <a:cs typeface="Arial"/>
                <a:sym typeface="Arial"/>
                <a:rtl val="0"/>
              </a:rPr>
              <a:t> David Plummer - National Centers - NCWCP </a:t>
            </a:r>
          </a:p>
          <a:p>
            <a:pPr marL="0" marR="0" lvl="0" indent="152400" algn="l"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Arial"/>
              <a:ea typeface="Arial"/>
              <a:cs typeface="Arial"/>
              <a:sym typeface="Arial"/>
              <a:rtl val="0"/>
            </a:endParaRPr>
          </a:p>
          <a:p>
            <a:pPr marL="0" marR="0" lvl="0" indent="152400" algn="l"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Arial"/>
              <a:ea typeface="Arial"/>
              <a:cs typeface="Arial"/>
              <a:sym typeface="Arial"/>
              <a:rtl val="0"/>
            </a:endParaRPr>
          </a:p>
          <a:p>
            <a:pPr marL="0" marR="0" lvl="0" indent="152400" algn="l"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Arial"/>
              <a:ea typeface="Arial"/>
              <a:cs typeface="Arial"/>
              <a:sym typeface="Arial"/>
              <a:rtl val="0"/>
            </a:endParaRPr>
          </a:p>
          <a:p>
            <a:pPr marL="0" marR="0" lvl="0" indent="152400" algn="l"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Arial"/>
              <a:ea typeface="Arial"/>
              <a:cs typeface="Arial"/>
              <a:sym typeface="Arial"/>
              <a:rtl val="0"/>
            </a:endParaRPr>
          </a:p>
          <a:p>
            <a:pPr marL="0" marR="0" lvl="0" indent="152400" algn="l"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Arial"/>
              <a:ea typeface="Arial"/>
              <a:cs typeface="Arial"/>
              <a:sym typeface="Arial"/>
              <a:rtl val="0"/>
            </a:endParaRPr>
          </a:p>
        </p:txBody>
      </p:sp>
      <p:sp>
        <p:nvSpPr>
          <p:cNvPr id="129" name="Shape 129"/>
          <p:cNvSpPr/>
          <p:nvPr/>
        </p:nvSpPr>
        <p:spPr>
          <a:xfrm>
            <a:off x="14859000" y="6477000"/>
            <a:ext cx="13868399" cy="8483618"/>
          </a:xfrm>
          <a:prstGeom prst="rect">
            <a:avLst/>
          </a:prstGeom>
          <a:noFill/>
          <a:ln w="381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30" name="Shape 130"/>
          <p:cNvSpPr/>
          <p:nvPr/>
        </p:nvSpPr>
        <p:spPr>
          <a:xfrm>
            <a:off x="914400" y="32004000"/>
            <a:ext cx="42062398" cy="64633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Corresponding author address: Debra Molenar</a:t>
            </a:r>
            <a:r>
              <a:rPr lang="en-US" sz="3600" b="0" i="0" u="none" strike="noStrike" cap="none" baseline="30000">
                <a:solidFill>
                  <a:schemeClr val="dk1"/>
                </a:solidFill>
                <a:latin typeface="Calibri"/>
                <a:ea typeface="Calibri"/>
                <a:cs typeface="Calibri"/>
                <a:sym typeface="Calibri"/>
                <a:rtl val="0"/>
              </a:rPr>
              <a:t> </a:t>
            </a:r>
            <a:r>
              <a:rPr lang="en-US" sz="3600" b="0" i="0" u="none" strike="noStrike" cap="none" baseline="0">
                <a:solidFill>
                  <a:schemeClr val="dk1"/>
                </a:solidFill>
                <a:latin typeface="Calibri"/>
                <a:ea typeface="Calibri"/>
                <a:cs typeface="Calibri"/>
                <a:sym typeface="Calibri"/>
                <a:rtl val="0"/>
              </a:rPr>
              <a:t>NESDIS/StAR, Fort Collins, Colorado 80523-1375. E-mail: Debra.Molenar@noaa.gov</a:t>
            </a:r>
          </a:p>
        </p:txBody>
      </p:sp>
      <p:sp>
        <p:nvSpPr>
          <p:cNvPr id="131" name="Shape 131"/>
          <p:cNvSpPr txBox="1"/>
          <p:nvPr/>
        </p:nvSpPr>
        <p:spPr>
          <a:xfrm>
            <a:off x="14890712" y="25004559"/>
            <a:ext cx="13892565" cy="5832365"/>
          </a:xfrm>
          <a:prstGeom prst="rect">
            <a:avLst/>
          </a:prstGeom>
          <a:noFill/>
          <a:ln w="38100" cap="flat">
            <a:solidFill>
              <a:srgbClr val="21218A"/>
            </a:solidFill>
            <a:prstDash val="solid"/>
            <a:round/>
            <a:headEnd type="none" w="med" len="med"/>
            <a:tailEnd type="none" w="med" len="med"/>
          </a:ln>
        </p:spPr>
        <p:txBody>
          <a:bodyPr lIns="91425" tIns="45700" rIns="91425" bIns="45700" anchor="t" anchorCtr="0">
            <a:noAutofit/>
          </a:bodyPr>
          <a:lstStyle/>
          <a:p>
            <a:pPr marL="457200" marR="0" lvl="0" indent="-457200" algn="l" rtl="0">
              <a:lnSpc>
                <a:spcPct val="100000"/>
              </a:lnSpc>
              <a:spcBef>
                <a:spcPts val="0"/>
              </a:spcBef>
              <a:spcAft>
                <a:spcPts val="0"/>
              </a:spcAft>
              <a:buClr>
                <a:srgbClr val="000000"/>
              </a:buClr>
              <a:buSzPct val="100000"/>
              <a:buFont typeface="Arial"/>
              <a:buChar char="•"/>
            </a:pPr>
            <a:r>
              <a:rPr lang="en-US" sz="2500" b="0" i="0" u="none" strike="noStrike" cap="none" baseline="0">
                <a:solidFill>
                  <a:srgbClr val="000000"/>
                </a:solidFill>
                <a:latin typeface="Arial"/>
                <a:ea typeface="Arial"/>
                <a:cs typeface="Arial"/>
                <a:sym typeface="Arial"/>
                <a:rtl val="0"/>
              </a:rPr>
              <a:t>EPDT members held several multi-day programming sessions at SPoRT in Huntsville, AL. </a:t>
            </a:r>
          </a:p>
          <a:p>
            <a:pPr marL="800100" marR="0" lvl="1" indent="-342900" algn="l" rtl="0">
              <a:lnSpc>
                <a:spcPct val="100000"/>
              </a:lnSpc>
              <a:spcBef>
                <a:spcPts val="0"/>
              </a:spcBef>
              <a:spcAft>
                <a:spcPts val="0"/>
              </a:spcAft>
              <a:buClr>
                <a:srgbClr val="0000CC"/>
              </a:buClr>
              <a:buSzPct val="100000"/>
              <a:buFont typeface="Noto Symbol"/>
              <a:buChar char="▪"/>
            </a:pPr>
            <a:r>
              <a:rPr lang="en-US" sz="2500" b="0" i="0" u="none" strike="noStrike" cap="none" baseline="0">
                <a:solidFill>
                  <a:srgbClr val="000000"/>
                </a:solidFill>
                <a:latin typeface="Arial"/>
                <a:ea typeface="Arial"/>
                <a:cs typeface="Arial"/>
                <a:sym typeface="Arial"/>
                <a:rtl val="0"/>
              </a:rPr>
              <a:t>Each session resulted in the discovery of software changes which needed to be implemented by the Raytheon AWIPS II developers before the group could continue to the next development step.  </a:t>
            </a:r>
          </a:p>
          <a:p>
            <a:pPr marL="800100" marR="0" lvl="1" indent="-342900" algn="l" rtl="0">
              <a:lnSpc>
                <a:spcPct val="100000"/>
              </a:lnSpc>
              <a:spcBef>
                <a:spcPts val="0"/>
              </a:spcBef>
              <a:spcAft>
                <a:spcPts val="0"/>
              </a:spcAft>
              <a:buClr>
                <a:srgbClr val="0000CC"/>
              </a:buClr>
              <a:buSzPct val="100000"/>
              <a:buFont typeface="Noto Symbol"/>
              <a:buChar char="▪"/>
            </a:pPr>
            <a:r>
              <a:rPr lang="en-US" sz="2500" b="0" i="0" u="none" strike="noStrike" cap="none" baseline="0">
                <a:solidFill>
                  <a:srgbClr val="000000"/>
                </a:solidFill>
                <a:latin typeface="Arial"/>
                <a:ea typeface="Arial"/>
                <a:cs typeface="Arial"/>
                <a:sym typeface="Arial"/>
                <a:rtl val="0"/>
              </a:rPr>
              <a:t>Initial efforts resulted in an AWIPS II plugin that would require Raytheon code review before it could be implemented  by users – a lengthy  process. </a:t>
            </a:r>
          </a:p>
          <a:p>
            <a:pPr marL="800100" marR="0" lvl="1" indent="-342900" algn="l" rtl="0">
              <a:lnSpc>
                <a:spcPct val="100000"/>
              </a:lnSpc>
              <a:spcBef>
                <a:spcPts val="0"/>
              </a:spcBef>
              <a:spcAft>
                <a:spcPts val="0"/>
              </a:spcAft>
              <a:buClr>
                <a:srgbClr val="0000CC"/>
              </a:buClr>
              <a:buSzPct val="100000"/>
              <a:buFont typeface="Noto Symbol"/>
              <a:buChar char="▪"/>
            </a:pPr>
            <a:r>
              <a:rPr lang="en-US" sz="2500" b="0" i="0" u="none" strike="noStrike" cap="none" baseline="0">
                <a:solidFill>
                  <a:srgbClr val="000000"/>
                </a:solidFill>
                <a:latin typeface="Arial"/>
                <a:ea typeface="Arial"/>
                <a:cs typeface="Arial"/>
                <a:sym typeface="Arial"/>
                <a:rtl val="0"/>
              </a:rPr>
              <a:t>The current EPDT RGB capabilities can be implemented in the AWIPS II OB 14.4.1+ Localization Perspective eliminating the need for a code review. </a:t>
            </a:r>
          </a:p>
          <a:p>
            <a:pPr marL="342900" marR="0" lvl="0" indent="-342900" algn="l" rtl="0">
              <a:lnSpc>
                <a:spcPct val="100000"/>
              </a:lnSpc>
              <a:spcBef>
                <a:spcPts val="0"/>
              </a:spcBef>
              <a:spcAft>
                <a:spcPts val="0"/>
              </a:spcAft>
              <a:buClr>
                <a:srgbClr val="000000"/>
              </a:buClr>
              <a:buSzPct val="100000"/>
              <a:buFont typeface="Arial"/>
              <a:buChar char="•"/>
            </a:pPr>
            <a:r>
              <a:rPr lang="en-US" sz="2500" b="0" i="0" u="none" strike="noStrike" cap="none" baseline="0">
                <a:solidFill>
                  <a:srgbClr val="000000"/>
                </a:solidFill>
                <a:latin typeface="Arial"/>
                <a:ea typeface="Arial"/>
                <a:cs typeface="Arial"/>
                <a:sym typeface="Arial"/>
                <a:rtl val="0"/>
              </a:rPr>
              <a:t>The NCP development group met in September, 2014 at the National Center for Weather and Climate Prediction in College Park, MD</a:t>
            </a:r>
          </a:p>
          <a:p>
            <a:pPr marL="800100" marR="0" lvl="1" indent="-342900" algn="l" rtl="0">
              <a:lnSpc>
                <a:spcPct val="100000"/>
              </a:lnSpc>
              <a:spcBef>
                <a:spcPts val="0"/>
              </a:spcBef>
              <a:spcAft>
                <a:spcPts val="0"/>
              </a:spcAft>
              <a:buClr>
                <a:srgbClr val="0000CC"/>
              </a:buClr>
              <a:buSzPct val="100000"/>
              <a:buFont typeface="Noto Symbol"/>
              <a:buChar char="▪"/>
            </a:pPr>
            <a:r>
              <a:rPr lang="en-US" sz="2500" b="0" i="0" u="none" strike="noStrike" cap="none" baseline="0">
                <a:solidFill>
                  <a:srgbClr val="000000"/>
                </a:solidFill>
                <a:latin typeface="Arial"/>
                <a:ea typeface="Arial"/>
                <a:cs typeface="Arial"/>
                <a:sym typeface="Arial"/>
                <a:rtl val="0"/>
              </a:rPr>
              <a:t>Additional planning sessions have been held via telecon.</a:t>
            </a:r>
          </a:p>
          <a:p>
            <a:pPr marL="800100" marR="0" lvl="1" indent="-342900" algn="l" rtl="0">
              <a:lnSpc>
                <a:spcPct val="100000"/>
              </a:lnSpc>
              <a:spcBef>
                <a:spcPts val="0"/>
              </a:spcBef>
              <a:spcAft>
                <a:spcPts val="0"/>
              </a:spcAft>
              <a:buClr>
                <a:srgbClr val="0000CC"/>
              </a:buClr>
              <a:buSzPct val="100000"/>
              <a:buFont typeface="Noto Symbol"/>
              <a:buChar char="▪"/>
            </a:pPr>
            <a:r>
              <a:rPr lang="en-US" sz="2500" b="0" i="0" u="none" strike="noStrike" cap="none" baseline="0">
                <a:solidFill>
                  <a:srgbClr val="000000"/>
                </a:solidFill>
                <a:latin typeface="Arial"/>
                <a:ea typeface="Arial"/>
                <a:cs typeface="Arial"/>
                <a:sym typeface="Arial"/>
                <a:rtl val="0"/>
              </a:rPr>
              <a:t>Implementation method and personnel requirements for implementation still in evaluation stage</a:t>
            </a:r>
            <a:r>
              <a:rPr lang="en-US" sz="2400" b="0" i="0" u="none" strike="noStrike" cap="none" baseline="0">
                <a:solidFill>
                  <a:srgbClr val="000000"/>
                </a:solidFill>
                <a:latin typeface="Arial"/>
                <a:ea typeface="Arial"/>
                <a:cs typeface="Arial"/>
                <a:sym typeface="Arial"/>
                <a:rtl val="0"/>
              </a:rPr>
              <a:t>.</a:t>
            </a:r>
          </a:p>
          <a:p>
            <a:pPr marL="800100" marR="0" lvl="1" indent="-190500" algn="l" rtl="0">
              <a:lnSpc>
                <a:spcPct val="100000"/>
              </a:lnSpc>
              <a:spcBef>
                <a:spcPts val="0"/>
              </a:spcBef>
              <a:spcAft>
                <a:spcPts val="0"/>
              </a:spcAft>
              <a:buClr>
                <a:srgbClr val="0000CC"/>
              </a:buClr>
              <a:buFont typeface="Noto Symbol"/>
              <a:buNone/>
            </a:pPr>
            <a:endParaRPr sz="2400" b="0" i="0" u="none" strike="noStrike" cap="none" baseline="0">
              <a:solidFill>
                <a:srgbClr val="000000"/>
              </a:solidFill>
              <a:latin typeface="Arial"/>
              <a:ea typeface="Arial"/>
              <a:cs typeface="Arial"/>
              <a:sym typeface="Arial"/>
              <a:rtl val="0"/>
            </a:endParaRPr>
          </a:p>
          <a:p>
            <a:pPr marL="800100" marR="0" lvl="1" indent="-190500" algn="l" rtl="0">
              <a:lnSpc>
                <a:spcPct val="100000"/>
              </a:lnSpc>
              <a:spcBef>
                <a:spcPts val="0"/>
              </a:spcBef>
              <a:spcAft>
                <a:spcPts val="0"/>
              </a:spcAft>
              <a:buClr>
                <a:srgbClr val="0000CC"/>
              </a:buClr>
              <a:buFont typeface="Noto Symbol"/>
              <a:buNone/>
            </a:pPr>
            <a:endParaRPr sz="2400" b="0" i="0" u="none" strike="noStrike" cap="none" baseline="0">
              <a:solidFill>
                <a:srgbClr val="000000"/>
              </a:solidFill>
              <a:latin typeface="Arial"/>
              <a:ea typeface="Arial"/>
              <a:cs typeface="Arial"/>
              <a:sym typeface="Arial"/>
              <a:rtl val="0"/>
            </a:endParaRPr>
          </a:p>
        </p:txBody>
      </p:sp>
      <p:sp>
        <p:nvSpPr>
          <p:cNvPr id="132" name="Shape 132"/>
          <p:cNvSpPr txBox="1"/>
          <p:nvPr/>
        </p:nvSpPr>
        <p:spPr>
          <a:xfrm>
            <a:off x="870716" y="30587156"/>
            <a:ext cx="13512349" cy="1200329"/>
          </a:xfrm>
          <a:prstGeom prst="rect">
            <a:avLst/>
          </a:prstGeom>
          <a:noFill/>
          <a:ln w="9525" cap="flat">
            <a:solidFill>
              <a:srgbClr val="21218A"/>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tl val="0"/>
              </a:rPr>
              <a:t>Disclaimer: The views, opinions, and findings contained in this article are those of the authors and should not be construed as an official National Oceanic and Atmospheric Administration (NOAA) or U.S. Government position, policy, or decision</a:t>
            </a:r>
            <a:r>
              <a:rPr lang="en-US" sz="1400" b="0" i="0" u="none" strike="noStrike" cap="none" baseline="0">
                <a:solidFill>
                  <a:srgbClr val="000000"/>
                </a:solidFill>
                <a:latin typeface="Arial"/>
                <a:ea typeface="Arial"/>
                <a:cs typeface="Arial"/>
                <a:sym typeface="Arial"/>
                <a:rtl val="0"/>
              </a:rPr>
              <a:t>.</a:t>
            </a:r>
          </a:p>
        </p:txBody>
      </p:sp>
      <p:sp>
        <p:nvSpPr>
          <p:cNvPr id="133" name="Shape 133"/>
          <p:cNvSpPr txBox="1"/>
          <p:nvPr/>
        </p:nvSpPr>
        <p:spPr>
          <a:xfrm>
            <a:off x="14895829" y="30561756"/>
            <a:ext cx="13887448" cy="1200329"/>
          </a:xfrm>
          <a:prstGeom prst="rect">
            <a:avLst/>
          </a:prstGeom>
          <a:solidFill>
            <a:srgbClr val="FFFF00"/>
          </a:solidFill>
          <a:ln w="9525" cap="flat">
            <a:solidFill>
              <a:srgbClr val="21218A"/>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tl val="0"/>
              </a:rPr>
              <a:t>ACKNOWLEDGEMENTS:</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tl val="0"/>
              </a:rPr>
              <a:t>The authors would like to thank the GOES-R Proving Ground and GOES-R Program Office for funding travel and resources needed by both projects.  </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620</Words>
  <Application>Microsoft Office PowerPoint</Application>
  <PresentationFormat>Custom</PresentationFormat>
  <Paragraphs>72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Fryer, Kathy</dc:creator>
  <cp:lastModifiedBy>Fryer, Kathy</cp:lastModifiedBy>
  <cp:revision>1</cp:revision>
  <dcterms:modified xsi:type="dcterms:W3CDTF">2015-03-03T22:02:21Z</dcterms:modified>
</cp:coreProperties>
</file>