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1" r:id="rId5"/>
    <p:sldId id="262" r:id="rId6"/>
    <p:sldId id="263" r:id="rId7"/>
    <p:sldId id="271" r:id="rId8"/>
    <p:sldId id="264" r:id="rId9"/>
    <p:sldId id="265" r:id="rId10"/>
    <p:sldId id="266" r:id="rId11"/>
    <p:sldId id="267" r:id="rId12"/>
    <p:sldId id="268" r:id="rId13"/>
    <p:sldId id="272"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97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76273-83B3-428A-B9EC-03482F0B302D}" type="datetimeFigureOut">
              <a:rPr lang="en-US" smtClean="0"/>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926BD-F057-4345-BD4C-491C84AD9F51}" type="slidenum">
              <a:rPr lang="en-US" smtClean="0"/>
              <a:t>‹#›</a:t>
            </a:fld>
            <a:endParaRPr lang="en-US"/>
          </a:p>
        </p:txBody>
      </p:sp>
    </p:spTree>
    <p:extLst>
      <p:ext uri="{BB962C8B-B14F-4D97-AF65-F5344CB8AC3E}">
        <p14:creationId xmlns:p14="http://schemas.microsoft.com/office/powerpoint/2010/main" val="273987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Best track used.</a:t>
            </a:r>
            <a:endParaRPr lang="en-US" dirty="0"/>
          </a:p>
        </p:txBody>
      </p:sp>
      <p:sp>
        <p:nvSpPr>
          <p:cNvPr id="4" name="Slide Number Placeholder 3"/>
          <p:cNvSpPr>
            <a:spLocks noGrp="1"/>
          </p:cNvSpPr>
          <p:nvPr>
            <p:ph type="sldNum" sz="quarter" idx="10"/>
          </p:nvPr>
        </p:nvSpPr>
        <p:spPr/>
        <p:txBody>
          <a:bodyPr/>
          <a:lstStyle/>
          <a:p>
            <a:fld id="{3DC926BD-F057-4345-BD4C-491C84AD9F51}" type="slidenum">
              <a:rPr lang="en-US" smtClean="0"/>
              <a:t>9</a:t>
            </a:fld>
            <a:endParaRPr lang="en-US"/>
          </a:p>
        </p:txBody>
      </p:sp>
    </p:spTree>
    <p:extLst>
      <p:ext uri="{BB962C8B-B14F-4D97-AF65-F5344CB8AC3E}">
        <p14:creationId xmlns:p14="http://schemas.microsoft.com/office/powerpoint/2010/main" val="106082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4840" y="897355"/>
            <a:ext cx="253916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6095"/>
            <a:ext cx="91630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063" y="913397"/>
            <a:ext cx="19931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88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69387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417666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B18F5-FEEE-487D-A561-A30975516656}"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234384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B18F5-FEEE-487D-A561-A30975516656}"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644745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B18F5-FEEE-487D-A561-A30975516656}"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36026916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B18F5-FEEE-487D-A561-A30975516656}"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4019159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B18F5-FEEE-487D-A561-A30975516656}"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42306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B18F5-FEEE-487D-A561-A30975516656}"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116255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B18F5-FEEE-487D-A561-A30975516656}"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9194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B18F5-FEEE-487D-A561-A30975516656}"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46963-9E35-48A1-A3E0-9530B9A6C880}" type="slidenum">
              <a:rPr lang="en-US" smtClean="0"/>
              <a:t>‹#›</a:t>
            </a:fld>
            <a:endParaRPr lang="en-US"/>
          </a:p>
        </p:txBody>
      </p:sp>
    </p:spTree>
    <p:extLst>
      <p:ext uri="{BB962C8B-B14F-4D97-AF65-F5344CB8AC3E}">
        <p14:creationId xmlns:p14="http://schemas.microsoft.com/office/powerpoint/2010/main" val="214492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B18F5-FEEE-487D-A561-A30975516656}" type="datetimeFigureOut">
              <a:rPr lang="en-US" smtClean="0"/>
              <a:t>3/3/2015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46963-9E35-48A1-A3E0-9530B9A6C880}" type="slidenum">
              <a:rPr lang="en-US" smtClean="0"/>
              <a:t>‹#›</a:t>
            </a:fld>
            <a:endParaRPr lang="en-US"/>
          </a:p>
        </p:txBody>
      </p:sp>
    </p:spTree>
    <p:extLst>
      <p:ext uri="{BB962C8B-B14F-4D97-AF65-F5344CB8AC3E}">
        <p14:creationId xmlns:p14="http://schemas.microsoft.com/office/powerpoint/2010/main" val="41601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gi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smtClean="0"/>
              <a:t>Diagnosing Tropical Cyclone Structure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Presented by John Knaff </a:t>
            </a:r>
          </a:p>
          <a:p>
            <a:r>
              <a:rPr lang="en-US" dirty="0">
                <a:solidFill>
                  <a:schemeClr val="tx1"/>
                </a:solidFill>
              </a:rPr>
              <a:t>w</a:t>
            </a:r>
            <a:r>
              <a:rPr lang="en-US" dirty="0" smtClean="0">
                <a:solidFill>
                  <a:schemeClr val="tx1"/>
                </a:solidFill>
              </a:rPr>
              <a:t>ith input and efforts from A. Schumacher, R. </a:t>
            </a:r>
            <a:r>
              <a:rPr lang="en-US" dirty="0" err="1" smtClean="0">
                <a:solidFill>
                  <a:schemeClr val="tx1"/>
                </a:solidFill>
              </a:rPr>
              <a:t>DeMaria</a:t>
            </a:r>
            <a:r>
              <a:rPr lang="en-US" dirty="0" smtClean="0">
                <a:solidFill>
                  <a:schemeClr val="tx1"/>
                </a:solidFill>
              </a:rPr>
              <a:t>, G. </a:t>
            </a:r>
            <a:r>
              <a:rPr lang="en-US" dirty="0" err="1" smtClean="0">
                <a:solidFill>
                  <a:schemeClr val="tx1"/>
                </a:solidFill>
              </a:rPr>
              <a:t>Chirokova</a:t>
            </a:r>
            <a:r>
              <a:rPr lang="en-US" dirty="0" smtClean="0">
                <a:solidFill>
                  <a:schemeClr val="tx1"/>
                </a:solidFill>
              </a:rPr>
              <a:t>, C. Slocum</a:t>
            </a:r>
            <a:endParaRPr lang="en-US" dirty="0">
              <a:solidFill>
                <a:schemeClr val="tx1"/>
              </a:solidFill>
            </a:endParaRPr>
          </a:p>
        </p:txBody>
      </p:sp>
    </p:spTree>
    <p:extLst>
      <p:ext uri="{BB962C8B-B14F-4D97-AF65-F5344CB8AC3E}">
        <p14:creationId xmlns:p14="http://schemas.microsoft.com/office/powerpoint/2010/main" val="8628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Intensity and Structure from ATMS</a:t>
            </a:r>
            <a:endParaRPr lang="en-US" sz="3600" dirty="0"/>
          </a:p>
        </p:txBody>
      </p:sp>
      <p:sp>
        <p:nvSpPr>
          <p:cNvPr id="4" name="Text Placeholder 3"/>
          <p:cNvSpPr>
            <a:spLocks noGrp="1"/>
          </p:cNvSpPr>
          <p:nvPr>
            <p:ph type="body" idx="1"/>
          </p:nvPr>
        </p:nvSpPr>
        <p:spPr>
          <a:xfrm>
            <a:off x="460375" y="1143000"/>
            <a:ext cx="4040188" cy="639762"/>
          </a:xfrm>
        </p:spPr>
        <p:txBody>
          <a:bodyPr/>
          <a:lstStyle/>
          <a:p>
            <a:r>
              <a:rPr lang="en-US" dirty="0" smtClean="0"/>
              <a:t>Inputs</a:t>
            </a:r>
            <a:endParaRPr lang="en-US" dirty="0"/>
          </a:p>
        </p:txBody>
      </p:sp>
      <p:sp>
        <p:nvSpPr>
          <p:cNvPr id="5" name="Content Placeholder 4"/>
          <p:cNvSpPr>
            <a:spLocks noGrp="1"/>
          </p:cNvSpPr>
          <p:nvPr>
            <p:ph sz="half" idx="2"/>
          </p:nvPr>
        </p:nvSpPr>
        <p:spPr>
          <a:xfrm>
            <a:off x="152400" y="1752600"/>
            <a:ext cx="2667000" cy="4373563"/>
          </a:xfrm>
        </p:spPr>
        <p:txBody>
          <a:bodyPr/>
          <a:lstStyle/>
          <a:p>
            <a:r>
              <a:rPr lang="en-US" sz="2000" dirty="0" smtClean="0"/>
              <a:t>ATMS MIRS-based Retrievals</a:t>
            </a:r>
          </a:p>
          <a:p>
            <a:r>
              <a:rPr lang="en-US" sz="2000" dirty="0" smtClean="0"/>
              <a:t>Storm location</a:t>
            </a:r>
          </a:p>
          <a:p>
            <a:r>
              <a:rPr lang="en-US" sz="2000" dirty="0" smtClean="0"/>
              <a:t>NCEP SST and MSLP (edge boundary conditions)</a:t>
            </a:r>
          </a:p>
          <a:p>
            <a:endParaRPr lang="en-US" dirty="0"/>
          </a:p>
        </p:txBody>
      </p:sp>
      <p:sp>
        <p:nvSpPr>
          <p:cNvPr id="6" name="Text Placeholder 5"/>
          <p:cNvSpPr>
            <a:spLocks noGrp="1"/>
          </p:cNvSpPr>
          <p:nvPr>
            <p:ph type="body" sz="quarter" idx="3"/>
          </p:nvPr>
        </p:nvSpPr>
        <p:spPr>
          <a:xfrm>
            <a:off x="5791200" y="1143000"/>
            <a:ext cx="2898775" cy="639762"/>
          </a:xfrm>
        </p:spPr>
        <p:txBody>
          <a:bodyPr/>
          <a:lstStyle/>
          <a:p>
            <a:r>
              <a:rPr lang="en-US" dirty="0" smtClean="0"/>
              <a:t>Output </a:t>
            </a:r>
            <a:endParaRPr lang="en-US" dirty="0"/>
          </a:p>
        </p:txBody>
      </p:sp>
      <p:sp>
        <p:nvSpPr>
          <p:cNvPr id="7" name="Content Placeholder 6"/>
          <p:cNvSpPr>
            <a:spLocks noGrp="1"/>
          </p:cNvSpPr>
          <p:nvPr>
            <p:ph sz="quarter" idx="4"/>
          </p:nvPr>
        </p:nvSpPr>
        <p:spPr>
          <a:xfrm>
            <a:off x="5867400" y="1752600"/>
            <a:ext cx="2819400" cy="4373563"/>
          </a:xfrm>
        </p:spPr>
        <p:txBody>
          <a:bodyPr>
            <a:normAutofit/>
          </a:bodyPr>
          <a:lstStyle/>
          <a:p>
            <a:r>
              <a:rPr lang="en-US" sz="2000" dirty="0" smtClean="0"/>
              <a:t>ATCF formatted fix containing intensity (</a:t>
            </a:r>
            <a:r>
              <a:rPr lang="en-US" sz="2000" dirty="0" err="1" smtClean="0"/>
              <a:t>Vmax</a:t>
            </a:r>
            <a:r>
              <a:rPr lang="en-US" sz="2000" dirty="0" smtClean="0"/>
              <a:t>), central pressure and wind radii estimates</a:t>
            </a:r>
          </a:p>
          <a:p>
            <a:r>
              <a:rPr lang="en-US" sz="2000" dirty="0" smtClean="0"/>
              <a:t>2-D non-linear balanced wind solutions at standard pressure levels </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644" y="990600"/>
            <a:ext cx="30517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595" y="3886200"/>
            <a:ext cx="302558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42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Satellite Synthetic Imagery is Being Used</a:t>
            </a:r>
            <a:endParaRPr lang="en-US" sz="3200" dirty="0"/>
          </a:p>
        </p:txBody>
      </p:sp>
      <p:sp>
        <p:nvSpPr>
          <p:cNvPr id="4" name="Text Placeholder 3"/>
          <p:cNvSpPr>
            <a:spLocks noGrp="1"/>
          </p:cNvSpPr>
          <p:nvPr>
            <p:ph type="body" idx="1"/>
          </p:nvPr>
        </p:nvSpPr>
        <p:spPr>
          <a:xfrm>
            <a:off x="54428" y="1204119"/>
            <a:ext cx="2819400" cy="713146"/>
          </a:xfrm>
        </p:spPr>
        <p:txBody>
          <a:bodyPr>
            <a:normAutofit/>
          </a:bodyPr>
          <a:lstStyle/>
          <a:p>
            <a:r>
              <a:rPr lang="en-US" sz="2000" dirty="0" smtClean="0"/>
              <a:t>Inputs (Motion-Relative)</a:t>
            </a:r>
            <a:endParaRPr lang="en-US" sz="2000" dirty="0"/>
          </a:p>
        </p:txBody>
      </p:sp>
      <p:sp>
        <p:nvSpPr>
          <p:cNvPr id="5" name="Content Placeholder 4"/>
          <p:cNvSpPr>
            <a:spLocks noGrp="1"/>
          </p:cNvSpPr>
          <p:nvPr>
            <p:ph sz="half" idx="2"/>
          </p:nvPr>
        </p:nvSpPr>
        <p:spPr>
          <a:xfrm>
            <a:off x="130628" y="1843880"/>
            <a:ext cx="2819400" cy="4404519"/>
          </a:xfrm>
        </p:spPr>
        <p:txBody>
          <a:bodyPr>
            <a:normAutofit/>
          </a:bodyPr>
          <a:lstStyle/>
          <a:p>
            <a:r>
              <a:rPr lang="en-US" sz="2000" dirty="0" smtClean="0"/>
              <a:t>Maximum SFC wind and storm motion (model)</a:t>
            </a:r>
          </a:p>
          <a:p>
            <a:r>
              <a:rPr lang="en-US" sz="2000" dirty="0" smtClean="0"/>
              <a:t>Synthetic IR images from HWRF</a:t>
            </a:r>
          </a:p>
          <a:p>
            <a:r>
              <a:rPr lang="en-US" sz="2000" dirty="0" smtClean="0"/>
              <a:t>Winds from HWRF (any pressure level &amp; SFC) decomposed into Azimuthal wavenumber 1, 2,… Amplitudes and phases</a:t>
            </a:r>
          </a:p>
          <a:p>
            <a:pPr marL="0" indent="0">
              <a:buNone/>
            </a:pPr>
            <a:endParaRPr lang="en-US" sz="2000" dirty="0" smtClean="0"/>
          </a:p>
        </p:txBody>
      </p:sp>
      <p:sp>
        <p:nvSpPr>
          <p:cNvPr id="6" name="Text Placeholder 5"/>
          <p:cNvSpPr>
            <a:spLocks noGrp="1"/>
          </p:cNvSpPr>
          <p:nvPr>
            <p:ph type="body" sz="quarter" idx="3"/>
          </p:nvPr>
        </p:nvSpPr>
        <p:spPr>
          <a:xfrm>
            <a:off x="3026229" y="1204119"/>
            <a:ext cx="3428999" cy="713146"/>
          </a:xfrm>
        </p:spPr>
        <p:txBody>
          <a:bodyPr>
            <a:normAutofit/>
          </a:bodyPr>
          <a:lstStyle/>
          <a:p>
            <a:r>
              <a:rPr lang="en-US" sz="2000" dirty="0" smtClean="0"/>
              <a:t>Method  </a:t>
            </a:r>
            <a:endParaRPr lang="en-US" sz="2000" dirty="0"/>
          </a:p>
        </p:txBody>
      </p:sp>
      <p:sp>
        <p:nvSpPr>
          <p:cNvPr id="7" name="Content Placeholder 6"/>
          <p:cNvSpPr>
            <a:spLocks noGrp="1"/>
          </p:cNvSpPr>
          <p:nvPr>
            <p:ph sz="quarter" idx="4"/>
          </p:nvPr>
        </p:nvSpPr>
        <p:spPr>
          <a:xfrm>
            <a:off x="3026229" y="1843880"/>
            <a:ext cx="3047999" cy="4404519"/>
          </a:xfrm>
        </p:spPr>
        <p:txBody>
          <a:bodyPr/>
          <a:lstStyle/>
          <a:p>
            <a:r>
              <a:rPr lang="en-US" sz="2000" dirty="0" smtClean="0"/>
              <a:t>Use the Single Field Principle component analysis technique to estimate wavenumber 1, 2,… amplitude and phase as a function of radius</a:t>
            </a:r>
          </a:p>
          <a:p>
            <a:r>
              <a:rPr lang="en-US" sz="2000" dirty="0" smtClean="0"/>
              <a:t>Construct winds</a:t>
            </a:r>
          </a:p>
          <a:p>
            <a:r>
              <a:rPr lang="en-US" sz="2000" dirty="0" smtClean="0"/>
              <a:t>Rotate to earth coordinates</a:t>
            </a:r>
          </a:p>
          <a:p>
            <a:pPr marL="0" indent="0">
              <a:buNone/>
            </a:pPr>
            <a:endParaRPr lang="en-US" dirty="0"/>
          </a:p>
        </p:txBody>
      </p:sp>
      <p:sp>
        <p:nvSpPr>
          <p:cNvPr id="8" name="Text Placeholder 5"/>
          <p:cNvSpPr txBox="1">
            <a:spLocks/>
          </p:cNvSpPr>
          <p:nvPr/>
        </p:nvSpPr>
        <p:spPr>
          <a:xfrm>
            <a:off x="5965371" y="1193006"/>
            <a:ext cx="3135086" cy="71314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000" dirty="0" smtClean="0">
                <a:solidFill>
                  <a:schemeClr val="tx2"/>
                </a:solidFill>
              </a:rPr>
              <a:t>Advantages</a:t>
            </a:r>
            <a:r>
              <a:rPr lang="en-US" sz="2000" dirty="0" smtClean="0"/>
              <a:t>/</a:t>
            </a:r>
            <a:r>
              <a:rPr lang="en-US" sz="2000" dirty="0" smtClean="0">
                <a:solidFill>
                  <a:srgbClr val="C00000"/>
                </a:solidFill>
              </a:rPr>
              <a:t>Disadvantages</a:t>
            </a:r>
            <a:endParaRPr lang="en-US" sz="2000" dirty="0">
              <a:solidFill>
                <a:srgbClr val="C00000"/>
              </a:solidFill>
            </a:endParaRPr>
          </a:p>
        </p:txBody>
      </p:sp>
      <p:sp>
        <p:nvSpPr>
          <p:cNvPr id="9" name="Content Placeholder 6"/>
          <p:cNvSpPr txBox="1">
            <a:spLocks/>
          </p:cNvSpPr>
          <p:nvPr/>
        </p:nvSpPr>
        <p:spPr>
          <a:xfrm>
            <a:off x="6074228" y="1832767"/>
            <a:ext cx="2895600" cy="440451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solidFill>
                  <a:schemeClr val="tx2"/>
                </a:solidFill>
              </a:rPr>
              <a:t>The entire wind (other) field is represented</a:t>
            </a:r>
          </a:p>
          <a:p>
            <a:r>
              <a:rPr lang="en-US" sz="2000" dirty="0" smtClean="0">
                <a:solidFill>
                  <a:schemeClr val="tx2"/>
                </a:solidFill>
              </a:rPr>
              <a:t>The entire vortex can be developed which is in balance with model resolution</a:t>
            </a:r>
          </a:p>
          <a:p>
            <a:r>
              <a:rPr lang="en-US" sz="2000" dirty="0" smtClean="0">
                <a:solidFill>
                  <a:schemeClr val="tx2"/>
                </a:solidFill>
              </a:rPr>
              <a:t>Could also be used for DA</a:t>
            </a:r>
          </a:p>
          <a:p>
            <a:endParaRPr lang="en-US" sz="2000" dirty="0"/>
          </a:p>
          <a:p>
            <a:r>
              <a:rPr lang="en-US" sz="2000" dirty="0" smtClean="0">
                <a:solidFill>
                  <a:srgbClr val="C00000"/>
                </a:solidFill>
              </a:rPr>
              <a:t>Model imagery and winds may not be representative of nature (e.g., too big, RMW too large, etc…)</a:t>
            </a:r>
          </a:p>
          <a:p>
            <a:pPr marL="0" indent="0">
              <a:buFont typeface="Arial" panose="020B0604020202020204" pitchFamily="34" charset="0"/>
              <a:buNone/>
            </a:pPr>
            <a:endParaRPr lang="en-US" dirty="0">
              <a:solidFill>
                <a:srgbClr val="C00000"/>
              </a:solidFill>
            </a:endParaRPr>
          </a:p>
        </p:txBody>
      </p:sp>
    </p:spTree>
    <p:extLst>
      <p:ext uri="{BB962C8B-B14F-4D97-AF65-F5344CB8AC3E}">
        <p14:creationId xmlns:p14="http://schemas.microsoft.com/office/powerpoint/2010/main" val="293078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809"/>
            <a:ext cx="3008313" cy="641350"/>
          </a:xfrm>
        </p:spPr>
        <p:txBody>
          <a:bodyPr>
            <a:normAutofit fontScale="90000"/>
          </a:bodyPr>
          <a:lstStyle/>
          <a:p>
            <a:r>
              <a:rPr lang="en-US" dirty="0" smtClean="0"/>
              <a:t>Eye Detection … and beyond</a:t>
            </a:r>
            <a:endParaRPr lang="en-US" dirty="0"/>
          </a:p>
        </p:txBody>
      </p:sp>
      <p:sp>
        <p:nvSpPr>
          <p:cNvPr id="5" name="Text Placeholder 4"/>
          <p:cNvSpPr>
            <a:spLocks noGrp="1"/>
          </p:cNvSpPr>
          <p:nvPr>
            <p:ph type="body" sz="half" idx="2"/>
          </p:nvPr>
        </p:nvSpPr>
        <p:spPr>
          <a:xfrm>
            <a:off x="457200" y="838200"/>
            <a:ext cx="3008313" cy="5287963"/>
          </a:xfrm>
        </p:spPr>
        <p:txBody>
          <a:bodyPr>
            <a:noAutofit/>
          </a:bodyPr>
          <a:lstStyle/>
          <a:p>
            <a:r>
              <a:rPr lang="en-US" sz="1600" dirty="0" smtClean="0"/>
              <a:t>Eye detection algorithm has been developed (</a:t>
            </a:r>
            <a:r>
              <a:rPr lang="en-US" sz="1600" dirty="0" err="1" smtClean="0"/>
              <a:t>DeMaria</a:t>
            </a:r>
            <a:r>
              <a:rPr lang="en-US" sz="1600" dirty="0" smtClean="0"/>
              <a:t> et al. 2015)</a:t>
            </a:r>
          </a:p>
          <a:p>
            <a:pPr marL="285750" indent="-285750">
              <a:buFont typeface="Arial" panose="020B0604020202020204" pitchFamily="34" charset="0"/>
              <a:buChar char="•"/>
            </a:pPr>
            <a:r>
              <a:rPr lang="en-US" sz="1600" dirty="0" smtClean="0"/>
              <a:t>Uses six-hourly subjective Dvorak eye classification information</a:t>
            </a:r>
          </a:p>
          <a:p>
            <a:pPr marL="285750" indent="-285750">
              <a:buFont typeface="Arial" panose="020B0604020202020204" pitchFamily="34" charset="0"/>
              <a:buChar char="•"/>
            </a:pPr>
            <a:r>
              <a:rPr lang="en-US" sz="1600" dirty="0" smtClean="0"/>
              <a:t>Reduces dimensions via PCA</a:t>
            </a:r>
          </a:p>
          <a:p>
            <a:pPr marL="285750" indent="-285750">
              <a:buFont typeface="Arial" panose="020B0604020202020204" pitchFamily="34" charset="0"/>
              <a:buChar char="•"/>
            </a:pPr>
            <a:r>
              <a:rPr lang="en-US" sz="1600" dirty="0" smtClean="0"/>
              <a:t>Uses Quadratic Discriminant Analysis(QDA) to provide YES/NO</a:t>
            </a:r>
          </a:p>
          <a:p>
            <a:pPr marL="285750" indent="-285750">
              <a:buFont typeface="Arial" panose="020B0604020202020204" pitchFamily="34" charset="0"/>
              <a:buChar char="•"/>
            </a:pPr>
            <a:endParaRPr lang="en-US" sz="1600" dirty="0"/>
          </a:p>
          <a:p>
            <a:r>
              <a:rPr lang="en-US" sz="1600" dirty="0" smtClean="0"/>
              <a:t>Next Steps:</a:t>
            </a:r>
          </a:p>
          <a:p>
            <a:pPr marL="285750" indent="-285750">
              <a:buFont typeface="Arial" panose="020B0604020202020204" pitchFamily="34" charset="0"/>
              <a:buChar char="•"/>
            </a:pPr>
            <a:r>
              <a:rPr lang="en-US" sz="1600" dirty="0" smtClean="0"/>
              <a:t>Refine current estimates (get the best)</a:t>
            </a:r>
          </a:p>
          <a:p>
            <a:pPr marL="285750" indent="-285750">
              <a:buFont typeface="Arial" panose="020B0604020202020204" pitchFamily="34" charset="0"/>
              <a:buChar char="•"/>
            </a:pPr>
            <a:r>
              <a:rPr lang="en-US" sz="1600" dirty="0" smtClean="0"/>
              <a:t>Run on all images (~ 500,000)</a:t>
            </a:r>
          </a:p>
          <a:p>
            <a:pPr marL="285750" indent="-285750">
              <a:buFont typeface="Arial" panose="020B0604020202020204" pitchFamily="34" charset="0"/>
              <a:buChar char="•"/>
            </a:pPr>
            <a:r>
              <a:rPr lang="en-US" sz="1600" dirty="0" smtClean="0"/>
              <a:t>Investigate VIIRS</a:t>
            </a:r>
          </a:p>
          <a:p>
            <a:pPr marL="285750" indent="-285750">
              <a:buFont typeface="Arial" panose="020B0604020202020204" pitchFamily="34" charset="0"/>
              <a:buChar char="•"/>
            </a:pPr>
            <a:r>
              <a:rPr lang="en-US" sz="1600" dirty="0" smtClean="0"/>
              <a:t>Create probabilities based on QDA</a:t>
            </a:r>
          </a:p>
          <a:p>
            <a:pPr marL="285750" indent="-285750">
              <a:buFont typeface="Arial" panose="020B0604020202020204" pitchFamily="34" charset="0"/>
              <a:buChar char="•"/>
            </a:pPr>
            <a:r>
              <a:rPr lang="en-US" sz="1600" dirty="0" smtClean="0"/>
              <a:t>Add this information to statistical Intensification tools</a:t>
            </a:r>
          </a:p>
          <a:p>
            <a:pPr marL="285750" indent="-285750">
              <a:buFont typeface="Arial" panose="020B0604020202020204" pitchFamily="34" charset="0"/>
              <a:buChar char="•"/>
            </a:pPr>
            <a:r>
              <a:rPr lang="en-US" sz="1600" dirty="0" smtClean="0"/>
              <a:t>Begin exercise to anticipate eye formation, eye diameter (6 to 12 hours lead times)</a:t>
            </a:r>
            <a:endParaRPr lang="en-US" sz="1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32657"/>
            <a:ext cx="5187950" cy="413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343400"/>
            <a:ext cx="43736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2357" y="76200"/>
            <a:ext cx="301686" cy="369332"/>
          </a:xfrm>
          <a:prstGeom prst="rect">
            <a:avLst/>
          </a:prstGeom>
          <a:noFill/>
        </p:spPr>
        <p:txBody>
          <a:bodyPr wrap="none" rtlCol="0">
            <a:spAutoFit/>
          </a:bodyPr>
          <a:lstStyle/>
          <a:p>
            <a:r>
              <a:rPr lang="en-US" dirty="0" smtClean="0">
                <a:solidFill>
                  <a:schemeClr val="bg1"/>
                </a:solidFill>
              </a:rPr>
              <a:t>0</a:t>
            </a:r>
            <a:endParaRPr lang="en-US" dirty="0">
              <a:solidFill>
                <a:schemeClr val="bg1"/>
              </a:solidFill>
            </a:endParaRPr>
          </a:p>
        </p:txBody>
      </p:sp>
      <p:sp>
        <p:nvSpPr>
          <p:cNvPr id="7" name="TextBox 6"/>
          <p:cNvSpPr txBox="1"/>
          <p:nvPr/>
        </p:nvSpPr>
        <p:spPr>
          <a:xfrm>
            <a:off x="3886200" y="2209800"/>
            <a:ext cx="301686" cy="369332"/>
          </a:xfrm>
          <a:prstGeom prst="rect">
            <a:avLst/>
          </a:prstGeom>
          <a:noFill/>
        </p:spPr>
        <p:txBody>
          <a:bodyPr wrap="none" rtlCol="0">
            <a:spAutoFit/>
          </a:bodyPr>
          <a:lstStyle/>
          <a:p>
            <a:r>
              <a:rPr lang="en-US" dirty="0">
                <a:solidFill>
                  <a:schemeClr val="bg1"/>
                </a:solidFill>
              </a:rPr>
              <a:t>1</a:t>
            </a:r>
          </a:p>
        </p:txBody>
      </p:sp>
      <p:sp>
        <p:nvSpPr>
          <p:cNvPr id="8" name="TextBox 7"/>
          <p:cNvSpPr txBox="1"/>
          <p:nvPr/>
        </p:nvSpPr>
        <p:spPr>
          <a:xfrm>
            <a:off x="6402357" y="2209800"/>
            <a:ext cx="303243"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960587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2667001" cy="1162050"/>
          </a:xfrm>
        </p:spPr>
        <p:txBody>
          <a:bodyPr>
            <a:noAutofit/>
          </a:bodyPr>
          <a:lstStyle/>
          <a:p>
            <a:r>
              <a:rPr lang="en-US" dirty="0" smtClean="0"/>
              <a:t>Using Multiple Satellite Inputs &amp; Updating MTCSWA (Knaff et al. 2011)</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65760"/>
            <a:ext cx="2916568" cy="3291840"/>
          </a:xfrm>
        </p:spPr>
      </p:pic>
      <p:sp>
        <p:nvSpPr>
          <p:cNvPr id="11" name="Text Placeholder 10"/>
          <p:cNvSpPr>
            <a:spLocks noGrp="1"/>
          </p:cNvSpPr>
          <p:nvPr>
            <p:ph type="body" sz="half" idx="2"/>
          </p:nvPr>
        </p:nvSpPr>
        <p:spPr>
          <a:xfrm>
            <a:off x="152401" y="1464468"/>
            <a:ext cx="2514600" cy="4691063"/>
          </a:xfrm>
        </p:spPr>
        <p:txBody>
          <a:bodyPr/>
          <a:lstStyle/>
          <a:p>
            <a:pPr marL="285750" indent="-285750">
              <a:buFont typeface="Arial" panose="020B0604020202020204" pitchFamily="34" charset="0"/>
              <a:buChar char="•"/>
            </a:pPr>
            <a:r>
              <a:rPr lang="en-US" dirty="0"/>
              <a:t>Uses a new technique to estimate flight-level proxy winds based on IR imagery ( single field principle component analysis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Inflow angles provided by a new parameterization (Zhang and </a:t>
            </a:r>
            <a:r>
              <a:rPr lang="en-US" dirty="0" err="1" smtClean="0"/>
              <a:t>Uhlhorn</a:t>
            </a:r>
            <a:r>
              <a:rPr lang="en-US" dirty="0" smtClean="0"/>
              <a:t> </a:t>
            </a:r>
            <a:r>
              <a:rPr lang="en-US" dirty="0"/>
              <a:t>2012</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Flight-level-to-surface wind reductions and pressure-level-to-flight-level normalization provided by a new scheme developed in collaboration with </a:t>
            </a:r>
            <a:r>
              <a:rPr lang="en-US" dirty="0" smtClean="0"/>
              <a:t>NHC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Testing underway on the TC-</a:t>
            </a:r>
            <a:r>
              <a:rPr lang="en-US" dirty="0" err="1"/>
              <a:t>Realtime</a:t>
            </a:r>
            <a:r>
              <a:rPr lang="en-US" dirty="0"/>
              <a:t> Web Page </a:t>
            </a: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8" y="533400"/>
            <a:ext cx="2814619" cy="310896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86200"/>
            <a:ext cx="2662217" cy="2662217"/>
          </a:xfrm>
          <a:prstGeom prst="rect">
            <a:avLst/>
          </a:prstGeom>
        </p:spPr>
      </p:pic>
      <p:sp>
        <p:nvSpPr>
          <p:cNvPr id="15" name="TextBox 14"/>
          <p:cNvSpPr txBox="1"/>
          <p:nvPr/>
        </p:nvSpPr>
        <p:spPr>
          <a:xfrm>
            <a:off x="2819400" y="152400"/>
            <a:ext cx="4839145" cy="369332"/>
          </a:xfrm>
          <a:prstGeom prst="rect">
            <a:avLst/>
          </a:prstGeom>
          <a:noFill/>
        </p:spPr>
        <p:txBody>
          <a:bodyPr wrap="none" rtlCol="0">
            <a:spAutoFit/>
          </a:bodyPr>
          <a:lstStyle/>
          <a:p>
            <a:r>
              <a:rPr lang="en-US" b="1" dirty="0" smtClean="0">
                <a:solidFill>
                  <a:srgbClr val="0070C0"/>
                </a:solidFill>
              </a:rPr>
              <a:t>MTCSWA V1.0  Operational             MTCSWA V2.0</a:t>
            </a:r>
            <a:endParaRPr lang="en-US" b="1" dirty="0">
              <a:solidFill>
                <a:srgbClr val="0070C0"/>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3733800"/>
            <a:ext cx="2852119" cy="2926080"/>
          </a:xfrm>
          <a:prstGeom prst="rect">
            <a:avLst/>
          </a:prstGeom>
        </p:spPr>
      </p:pic>
    </p:spTree>
    <p:extLst>
      <p:ext uri="{BB962C8B-B14F-4D97-AF65-F5344CB8AC3E}">
        <p14:creationId xmlns:p14="http://schemas.microsoft.com/office/powerpoint/2010/main" val="804065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sz="1800" dirty="0" err="1">
                <a:solidFill>
                  <a:srgbClr val="000000"/>
                </a:solidFill>
                <a:latin typeface="Arial" panose="020B0604020202020204" pitchFamily="34" charset="0"/>
                <a:cs typeface="Arial" panose="020B0604020202020204" pitchFamily="34" charset="0"/>
              </a:rPr>
              <a:t>DeMaria</a:t>
            </a:r>
            <a:r>
              <a:rPr lang="en-US" sz="1800" dirty="0">
                <a:solidFill>
                  <a:srgbClr val="000000"/>
                </a:solidFill>
                <a:latin typeface="Arial" panose="020B0604020202020204" pitchFamily="34" charset="0"/>
                <a:cs typeface="Arial" panose="020B0604020202020204" pitchFamily="34" charset="0"/>
              </a:rPr>
              <a:t>, R.T., G. </a:t>
            </a:r>
            <a:r>
              <a:rPr lang="en-US" sz="1800" dirty="0" err="1">
                <a:solidFill>
                  <a:srgbClr val="000000"/>
                </a:solidFill>
                <a:latin typeface="Arial" panose="020B0604020202020204" pitchFamily="34" charset="0"/>
                <a:cs typeface="Arial" panose="020B0604020202020204" pitchFamily="34" charset="0"/>
              </a:rPr>
              <a:t>Chirokova</a:t>
            </a:r>
            <a:r>
              <a:rPr lang="en-US" sz="1800" dirty="0">
                <a:solidFill>
                  <a:srgbClr val="000000"/>
                </a:solidFill>
                <a:latin typeface="Arial" panose="020B0604020202020204" pitchFamily="34" charset="0"/>
                <a:cs typeface="Arial" panose="020B0604020202020204" pitchFamily="34" charset="0"/>
              </a:rPr>
              <a:t>, J.A. Knaff, and J.F. </a:t>
            </a:r>
            <a:r>
              <a:rPr lang="en-US" sz="1800" dirty="0" err="1">
                <a:solidFill>
                  <a:srgbClr val="000000"/>
                </a:solidFill>
                <a:latin typeface="Arial" panose="020B0604020202020204" pitchFamily="34" charset="0"/>
                <a:cs typeface="Arial" panose="020B0604020202020204" pitchFamily="34" charset="0"/>
              </a:rPr>
              <a:t>Dostalek</a:t>
            </a:r>
            <a:r>
              <a:rPr lang="en-US" sz="1800" dirty="0">
                <a:solidFill>
                  <a:srgbClr val="000000"/>
                </a:solidFill>
                <a:latin typeface="Arial" panose="020B0604020202020204" pitchFamily="34" charset="0"/>
                <a:cs typeface="Arial" panose="020B0604020202020204" pitchFamily="34" charset="0"/>
              </a:rPr>
              <a:t>, 2015: Machine Learning Algorithms for Tropical Cyclone Center Fixing and Eye Detection. </a:t>
            </a:r>
            <a:r>
              <a:rPr lang="en-US" sz="1800" i="1" dirty="0">
                <a:solidFill>
                  <a:srgbClr val="000000"/>
                </a:solidFill>
                <a:latin typeface="Arial" panose="020B0604020202020204" pitchFamily="34" charset="0"/>
                <a:cs typeface="Arial" panose="020B0604020202020204" pitchFamily="34" charset="0"/>
              </a:rPr>
              <a:t>20th Conference on Satellite Meteorology and Oceanography</a:t>
            </a:r>
            <a:r>
              <a:rPr lang="en-US" sz="1800" dirty="0">
                <a:solidFill>
                  <a:srgbClr val="000000"/>
                </a:solidFill>
                <a:latin typeface="Arial" panose="020B0604020202020204" pitchFamily="34" charset="0"/>
                <a:cs typeface="Arial" panose="020B0604020202020204" pitchFamily="34" charset="0"/>
              </a:rPr>
              <a:t>, 4-8 January, Phoenix, AZ. </a:t>
            </a:r>
            <a:endParaRPr lang="en-US" sz="1800" dirty="0" smtClean="0">
              <a:solidFill>
                <a:srgbClr val="000000"/>
              </a:solidFill>
              <a:latin typeface="Arial" panose="020B0604020202020204" pitchFamily="34" charset="0"/>
              <a:cs typeface="Arial" panose="020B0604020202020204" pitchFamily="34" charset="0"/>
            </a:endParaRPr>
          </a:p>
          <a:p>
            <a:pPr marL="0" indent="0">
              <a:buNone/>
            </a:pPr>
            <a:endParaRPr lang="en-US" sz="1800" dirty="0" smtClean="0">
              <a:solidFill>
                <a:srgbClr val="000000"/>
              </a:solidFill>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ea typeface="Times New Roman"/>
                <a:cs typeface="Arial" panose="020B0604020202020204" pitchFamily="34" charset="0"/>
              </a:rPr>
              <a:t>Knaff, J.A., S.P. </a:t>
            </a:r>
            <a:r>
              <a:rPr lang="en-US" sz="1800" dirty="0" err="1">
                <a:latin typeface="Arial" panose="020B0604020202020204" pitchFamily="34" charset="0"/>
                <a:ea typeface="Times New Roman"/>
                <a:cs typeface="Arial" panose="020B0604020202020204" pitchFamily="34" charset="0"/>
              </a:rPr>
              <a:t>Longmore</a:t>
            </a:r>
            <a:r>
              <a:rPr lang="en-US" sz="1800" dirty="0">
                <a:latin typeface="Arial" panose="020B0604020202020204" pitchFamily="34" charset="0"/>
                <a:ea typeface="Times New Roman"/>
                <a:cs typeface="Arial" panose="020B0604020202020204" pitchFamily="34" charset="0"/>
              </a:rPr>
              <a:t>, R.T </a:t>
            </a:r>
            <a:r>
              <a:rPr lang="en-US" sz="1800" dirty="0" err="1">
                <a:latin typeface="Arial" panose="020B0604020202020204" pitchFamily="34" charset="0"/>
                <a:ea typeface="Times New Roman"/>
                <a:cs typeface="Arial" panose="020B0604020202020204" pitchFamily="34" charset="0"/>
              </a:rPr>
              <a:t>DeMaria</a:t>
            </a:r>
            <a:r>
              <a:rPr lang="en-US" sz="1800" dirty="0">
                <a:latin typeface="Arial" panose="020B0604020202020204" pitchFamily="34" charset="0"/>
                <a:ea typeface="Times New Roman"/>
                <a:cs typeface="Arial" panose="020B0604020202020204" pitchFamily="34" charset="0"/>
              </a:rPr>
              <a:t>, </a:t>
            </a:r>
            <a:r>
              <a:rPr lang="en-US" sz="1800" dirty="0" smtClean="0">
                <a:latin typeface="Arial" panose="020B0604020202020204" pitchFamily="34" charset="0"/>
                <a:ea typeface="Times New Roman"/>
                <a:cs typeface="Arial" panose="020B0604020202020204" pitchFamily="34" charset="0"/>
              </a:rPr>
              <a:t>and D.A</a:t>
            </a:r>
            <a:r>
              <a:rPr lang="en-US" sz="1800" dirty="0">
                <a:latin typeface="Arial" panose="020B0604020202020204" pitchFamily="34" charset="0"/>
                <a:ea typeface="Times New Roman"/>
                <a:cs typeface="Arial" panose="020B0604020202020204" pitchFamily="34" charset="0"/>
              </a:rPr>
              <a:t>. </a:t>
            </a:r>
            <a:r>
              <a:rPr lang="en-US" sz="1800" dirty="0" err="1">
                <a:latin typeface="Arial" panose="020B0604020202020204" pitchFamily="34" charset="0"/>
                <a:ea typeface="Times New Roman"/>
                <a:cs typeface="Arial" panose="020B0604020202020204" pitchFamily="34" charset="0"/>
              </a:rPr>
              <a:t>Molenar</a:t>
            </a:r>
            <a:r>
              <a:rPr lang="en-US" sz="1800" dirty="0">
                <a:latin typeface="Arial" panose="020B0604020202020204" pitchFamily="34" charset="0"/>
                <a:ea typeface="Times New Roman"/>
                <a:cs typeface="Arial" panose="020B0604020202020204" pitchFamily="34" charset="0"/>
              </a:rPr>
              <a:t>, 2015: Improved tropical cyclone flight-level wind estimates using routine infrared satellite reconnaissance. Accepted to </a:t>
            </a:r>
            <a:r>
              <a:rPr lang="en-US" sz="1800" i="1" dirty="0">
                <a:latin typeface="Arial" panose="020B0604020202020204" pitchFamily="34" charset="0"/>
                <a:ea typeface="Times New Roman"/>
                <a:cs typeface="Arial" panose="020B0604020202020204" pitchFamily="34" charset="0"/>
              </a:rPr>
              <a:t>J. App. Meteor. Climate</a:t>
            </a:r>
            <a:r>
              <a:rPr lang="en-US" sz="1800" i="1" dirty="0" smtClean="0">
                <a:latin typeface="Arial" panose="020B0604020202020204" pitchFamily="34" charset="0"/>
                <a:ea typeface="Times New Roman"/>
                <a:cs typeface="Arial" panose="020B0604020202020204" pitchFamily="34" charset="0"/>
              </a:rPr>
              <a:t>.</a:t>
            </a:r>
          </a:p>
          <a:p>
            <a:pPr marL="0" marR="0" indent="0">
              <a:spcBef>
                <a:spcPts val="0"/>
              </a:spcBef>
              <a:spcAft>
                <a:spcPts val="0"/>
              </a:spcAft>
              <a:buNone/>
            </a:pPr>
            <a:endParaRPr lang="en-US" sz="1200" dirty="0">
              <a:latin typeface="Arial" panose="020B0604020202020204" pitchFamily="34" charset="0"/>
              <a:ea typeface="Times New Roman"/>
              <a:cs typeface="Arial" panose="020B0604020202020204" pitchFamily="34" charset="0"/>
            </a:endParaRPr>
          </a:p>
          <a:p>
            <a:pPr marL="0" indent="0">
              <a:buNone/>
            </a:pPr>
            <a:r>
              <a:rPr lang="en-US" sz="1800" dirty="0" smtClean="0">
                <a:solidFill>
                  <a:srgbClr val="000000"/>
                </a:solidFill>
                <a:latin typeface="Arial" panose="020B0604020202020204" pitchFamily="34" charset="0"/>
                <a:cs typeface="Arial" panose="020B0604020202020204" pitchFamily="34" charset="0"/>
              </a:rPr>
              <a:t>Knaff</a:t>
            </a:r>
            <a:r>
              <a:rPr lang="en-US" sz="1800" dirty="0">
                <a:solidFill>
                  <a:srgbClr val="000000"/>
                </a:solidFill>
                <a:latin typeface="Arial" panose="020B0604020202020204" pitchFamily="34" charset="0"/>
                <a:cs typeface="Arial" panose="020B0604020202020204" pitchFamily="34" charset="0"/>
              </a:rPr>
              <a:t>, J.A., S.P. </a:t>
            </a:r>
            <a:r>
              <a:rPr lang="en-US" sz="1800" dirty="0" err="1">
                <a:solidFill>
                  <a:srgbClr val="000000"/>
                </a:solidFill>
                <a:latin typeface="Arial" panose="020B0604020202020204" pitchFamily="34" charset="0"/>
                <a:cs typeface="Arial" panose="020B0604020202020204" pitchFamily="34" charset="0"/>
              </a:rPr>
              <a:t>Longmore</a:t>
            </a:r>
            <a:r>
              <a:rPr lang="en-US" sz="1800" dirty="0">
                <a:solidFill>
                  <a:srgbClr val="000000"/>
                </a:solidFill>
                <a:latin typeface="Arial" panose="020B0604020202020204" pitchFamily="34" charset="0"/>
                <a:cs typeface="Arial" panose="020B0604020202020204" pitchFamily="34" charset="0"/>
              </a:rPr>
              <a:t>, </a:t>
            </a:r>
            <a:r>
              <a:rPr lang="en-US" sz="1800" dirty="0" smtClean="0">
                <a:solidFill>
                  <a:srgbClr val="000000"/>
                </a:solidFill>
                <a:latin typeface="Arial" panose="020B0604020202020204" pitchFamily="34" charset="0"/>
                <a:cs typeface="Arial" panose="020B0604020202020204" pitchFamily="34" charset="0"/>
              </a:rPr>
              <a:t>and D.A</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Molenar</a:t>
            </a:r>
            <a:r>
              <a:rPr lang="en-US" sz="1800" dirty="0">
                <a:solidFill>
                  <a:srgbClr val="000000"/>
                </a:solidFill>
                <a:latin typeface="Arial" panose="020B0604020202020204" pitchFamily="34" charset="0"/>
                <a:cs typeface="Arial" panose="020B0604020202020204" pitchFamily="34" charset="0"/>
              </a:rPr>
              <a:t>, 2014: An Objective Satellite-Based Tropical Cyclone Size Climatology. </a:t>
            </a:r>
            <a:r>
              <a:rPr lang="en-US" sz="1800" i="1" dirty="0">
                <a:solidFill>
                  <a:srgbClr val="000000"/>
                </a:solidFill>
                <a:latin typeface="Arial" panose="020B0604020202020204" pitchFamily="34" charset="0"/>
                <a:cs typeface="Arial" panose="020B0604020202020204" pitchFamily="34" charset="0"/>
              </a:rPr>
              <a:t>J. Climate</a:t>
            </a:r>
            <a:r>
              <a:rPr lang="en-US" sz="1800" dirty="0">
                <a:solidFill>
                  <a:srgbClr val="000000"/>
                </a:solidFill>
                <a:latin typeface="Arial" panose="020B0604020202020204" pitchFamily="34" charset="0"/>
                <a:cs typeface="Arial" panose="020B0604020202020204" pitchFamily="34" charset="0"/>
              </a:rPr>
              <a:t>, </a:t>
            </a:r>
            <a:r>
              <a:rPr lang="en-US" sz="1800" b="1" dirty="0">
                <a:solidFill>
                  <a:srgbClr val="000000"/>
                </a:solidFill>
                <a:latin typeface="Arial" panose="020B0604020202020204" pitchFamily="34" charset="0"/>
                <a:cs typeface="Arial" panose="020B0604020202020204" pitchFamily="34" charset="0"/>
              </a:rPr>
              <a:t>27</a:t>
            </a:r>
            <a:r>
              <a:rPr lang="en-US" sz="1800" dirty="0">
                <a:solidFill>
                  <a:srgbClr val="000000"/>
                </a:solidFill>
                <a:latin typeface="Arial" panose="020B0604020202020204" pitchFamily="34" charset="0"/>
                <a:cs typeface="Arial" panose="020B0604020202020204" pitchFamily="34" charset="0"/>
              </a:rPr>
              <a:t>, 455-476</a:t>
            </a:r>
            <a:r>
              <a:rPr lang="en-US" sz="1800" dirty="0" smtClean="0">
                <a:solidFill>
                  <a:srgbClr val="000000"/>
                </a:solidFill>
                <a:latin typeface="Arial" panose="020B0604020202020204" pitchFamily="34" charset="0"/>
                <a:cs typeface="Arial" panose="020B0604020202020204" pitchFamily="34" charset="0"/>
              </a:rPr>
              <a:t>.</a:t>
            </a:r>
          </a:p>
          <a:p>
            <a:pPr marL="0" indent="0">
              <a:buNone/>
            </a:pPr>
            <a:endParaRPr lang="en-US" sz="1800" dirty="0" smtClean="0">
              <a:solidFill>
                <a:srgbClr val="000000"/>
              </a:solidFill>
              <a:latin typeface="Arial" panose="020B0604020202020204" pitchFamily="34" charset="0"/>
              <a:cs typeface="Arial" panose="020B0604020202020204" pitchFamily="34" charset="0"/>
            </a:endParaRPr>
          </a:p>
          <a:p>
            <a:pPr marL="0" indent="0">
              <a:buNone/>
            </a:pPr>
            <a:r>
              <a:rPr lang="en-US" sz="1800" dirty="0">
                <a:solidFill>
                  <a:srgbClr val="000000"/>
                </a:solidFill>
                <a:latin typeface="Lucida Grande"/>
              </a:rPr>
              <a:t>Knaff, J.A., M. </a:t>
            </a:r>
            <a:r>
              <a:rPr lang="en-US" sz="1800" dirty="0" err="1">
                <a:solidFill>
                  <a:srgbClr val="000000"/>
                </a:solidFill>
                <a:latin typeface="Lucida Grande"/>
              </a:rPr>
              <a:t>DeMaria</a:t>
            </a:r>
            <a:r>
              <a:rPr lang="en-US" sz="1800" dirty="0">
                <a:solidFill>
                  <a:srgbClr val="000000"/>
                </a:solidFill>
                <a:latin typeface="Lucida Grande"/>
              </a:rPr>
              <a:t>, D.A. </a:t>
            </a:r>
            <a:r>
              <a:rPr lang="en-US" sz="1800" dirty="0" err="1">
                <a:solidFill>
                  <a:srgbClr val="000000"/>
                </a:solidFill>
                <a:latin typeface="Lucida Grande"/>
              </a:rPr>
              <a:t>Molenar</a:t>
            </a:r>
            <a:r>
              <a:rPr lang="en-US" sz="1800" dirty="0">
                <a:solidFill>
                  <a:srgbClr val="000000"/>
                </a:solidFill>
                <a:latin typeface="Lucida Grande"/>
              </a:rPr>
              <a:t>, C.R. Sampson and M.G. Seybold, 2011: An automated, objective, multi-satellite platform tropical cyclone surface wind analysis. </a:t>
            </a:r>
            <a:r>
              <a:rPr lang="en-US" sz="1800" i="1" dirty="0">
                <a:solidFill>
                  <a:srgbClr val="000000"/>
                </a:solidFill>
                <a:latin typeface="Lucida Grande"/>
              </a:rPr>
              <a:t>J. </a:t>
            </a:r>
            <a:r>
              <a:rPr lang="en-US" sz="1800" i="1" dirty="0" smtClean="0">
                <a:solidFill>
                  <a:srgbClr val="000000"/>
                </a:solidFill>
                <a:latin typeface="Lucida Grande"/>
              </a:rPr>
              <a:t>App. Meteor.  Climate.</a:t>
            </a:r>
            <a:r>
              <a:rPr lang="en-US" sz="1800" dirty="0">
                <a:solidFill>
                  <a:srgbClr val="000000"/>
                </a:solidFill>
                <a:latin typeface="Lucida Grande"/>
              </a:rPr>
              <a:t> </a:t>
            </a:r>
            <a:r>
              <a:rPr lang="en-US" sz="1800" b="1" dirty="0">
                <a:solidFill>
                  <a:srgbClr val="000000"/>
                </a:solidFill>
                <a:latin typeface="Lucida Grande"/>
              </a:rPr>
              <a:t>50</a:t>
            </a:r>
            <a:r>
              <a:rPr lang="en-US" sz="1800" dirty="0">
                <a:solidFill>
                  <a:srgbClr val="000000"/>
                </a:solidFill>
                <a:latin typeface="Lucida Grande"/>
              </a:rPr>
              <a:t>:10, 2149-2166</a:t>
            </a:r>
            <a:r>
              <a:rPr lang="en-US" sz="1800" dirty="0" smtClean="0">
                <a:solidFill>
                  <a:srgbClr val="000000"/>
                </a:solidFill>
                <a:latin typeface="Lucida Grande"/>
              </a:rPr>
              <a:t>.</a:t>
            </a:r>
          </a:p>
          <a:p>
            <a:pPr marL="0" indent="0">
              <a:buNone/>
            </a:pPr>
            <a:endParaRPr lang="en-US" sz="1800" dirty="0" smtClean="0">
              <a:solidFill>
                <a:srgbClr val="000000"/>
              </a:solidFill>
              <a:latin typeface="Lucida Grande"/>
            </a:endParaRPr>
          </a:p>
          <a:p>
            <a:pPr marL="0" indent="0">
              <a:buNone/>
            </a:pPr>
            <a:r>
              <a:rPr lang="en-US" sz="1800" dirty="0" smtClean="0">
                <a:solidFill>
                  <a:srgbClr val="000000"/>
                </a:solidFill>
                <a:latin typeface="Arial" panose="020B0604020202020204" pitchFamily="34" charset="0"/>
                <a:cs typeface="Arial" panose="020B0604020202020204" pitchFamily="34" charset="0"/>
              </a:rPr>
              <a:t>Knaff</a:t>
            </a:r>
            <a:r>
              <a:rPr lang="en-US" sz="1800" dirty="0">
                <a:solidFill>
                  <a:srgbClr val="000000"/>
                </a:solidFill>
                <a:latin typeface="Arial" panose="020B0604020202020204" pitchFamily="34" charset="0"/>
                <a:cs typeface="Arial" panose="020B0604020202020204" pitchFamily="34" charset="0"/>
              </a:rPr>
              <a:t>, J.A., C. R. Sampson, M. </a:t>
            </a:r>
            <a:r>
              <a:rPr lang="en-US" sz="1800" dirty="0" err="1" smtClean="0">
                <a:solidFill>
                  <a:srgbClr val="000000"/>
                </a:solidFill>
                <a:latin typeface="Arial" panose="020B0604020202020204" pitchFamily="34" charset="0"/>
                <a:cs typeface="Arial" panose="020B0604020202020204" pitchFamily="34" charset="0"/>
              </a:rPr>
              <a:t>DeMaria</a:t>
            </a:r>
            <a:r>
              <a:rPr lang="en-US" sz="1800" dirty="0">
                <a:solidFill>
                  <a:srgbClr val="000000"/>
                </a:solidFill>
                <a:latin typeface="Arial" panose="020B0604020202020204" pitchFamily="34" charset="0"/>
                <a:cs typeface="Arial" panose="020B0604020202020204" pitchFamily="34" charset="0"/>
              </a:rPr>
              <a:t>, T. P. </a:t>
            </a:r>
            <a:r>
              <a:rPr lang="en-US" sz="1800" dirty="0" err="1">
                <a:solidFill>
                  <a:srgbClr val="000000"/>
                </a:solidFill>
                <a:latin typeface="Arial" panose="020B0604020202020204" pitchFamily="34" charset="0"/>
                <a:cs typeface="Arial" panose="020B0604020202020204" pitchFamily="34" charset="0"/>
              </a:rPr>
              <a:t>Marchok</a:t>
            </a:r>
            <a:r>
              <a:rPr lang="en-US" sz="1800" dirty="0">
                <a:solidFill>
                  <a:srgbClr val="000000"/>
                </a:solidFill>
                <a:latin typeface="Arial" panose="020B0604020202020204" pitchFamily="34" charset="0"/>
                <a:cs typeface="Arial" panose="020B0604020202020204" pitchFamily="34" charset="0"/>
              </a:rPr>
              <a:t>, J. M. Gross, and C. J. </a:t>
            </a:r>
            <a:r>
              <a:rPr lang="en-US" sz="1800" dirty="0" err="1">
                <a:solidFill>
                  <a:srgbClr val="000000"/>
                </a:solidFill>
                <a:latin typeface="Arial" panose="020B0604020202020204" pitchFamily="34" charset="0"/>
                <a:cs typeface="Arial" panose="020B0604020202020204" pitchFamily="34" charset="0"/>
              </a:rPr>
              <a:t>McAdie</a:t>
            </a:r>
            <a:r>
              <a:rPr lang="en-US" sz="1800" dirty="0">
                <a:solidFill>
                  <a:srgbClr val="000000"/>
                </a:solidFill>
                <a:latin typeface="Arial" panose="020B0604020202020204" pitchFamily="34" charset="0"/>
                <a:cs typeface="Arial" panose="020B0604020202020204" pitchFamily="34" charset="0"/>
              </a:rPr>
              <a:t>, 2007: Statistical Tropical Cyclone Wind Radii Prediction Using Climatology and Persistence, </a:t>
            </a:r>
            <a:r>
              <a:rPr lang="en-US" sz="1800" i="1" dirty="0" err="1">
                <a:solidFill>
                  <a:srgbClr val="000000"/>
                </a:solidFill>
                <a:latin typeface="Arial" panose="020B0604020202020204" pitchFamily="34" charset="0"/>
                <a:cs typeface="Arial" panose="020B0604020202020204" pitchFamily="34" charset="0"/>
              </a:rPr>
              <a:t>Wea</a:t>
            </a:r>
            <a:r>
              <a:rPr lang="en-US" sz="1800" i="1" dirty="0">
                <a:solidFill>
                  <a:srgbClr val="000000"/>
                </a:solidFill>
                <a:latin typeface="Arial" panose="020B0604020202020204" pitchFamily="34" charset="0"/>
                <a:cs typeface="Arial" panose="020B0604020202020204" pitchFamily="34" charset="0"/>
              </a:rPr>
              <a:t>. Forecasting</a:t>
            </a:r>
            <a:r>
              <a:rPr lang="en-US" sz="1800" dirty="0">
                <a:solidFill>
                  <a:srgbClr val="000000"/>
                </a:solidFill>
                <a:latin typeface="Arial" panose="020B0604020202020204" pitchFamily="34" charset="0"/>
                <a:cs typeface="Arial" panose="020B0604020202020204" pitchFamily="34" charset="0"/>
              </a:rPr>
              <a:t>, </a:t>
            </a:r>
            <a:r>
              <a:rPr lang="en-US" sz="1800" b="1" dirty="0">
                <a:solidFill>
                  <a:srgbClr val="000000"/>
                </a:solidFill>
                <a:latin typeface="Arial" panose="020B0604020202020204" pitchFamily="34" charset="0"/>
                <a:cs typeface="Arial" panose="020B0604020202020204" pitchFamily="34" charset="0"/>
              </a:rPr>
              <a:t>22</a:t>
            </a:r>
            <a:r>
              <a:rPr lang="en-US" sz="1800" dirty="0">
                <a:solidFill>
                  <a:srgbClr val="000000"/>
                </a:solidFill>
                <a:latin typeface="Arial" panose="020B0604020202020204" pitchFamily="34" charset="0"/>
                <a:cs typeface="Arial" panose="020B0604020202020204" pitchFamily="34" charset="0"/>
              </a:rPr>
              <a:t>:4, 781–791</a:t>
            </a:r>
            <a:r>
              <a:rPr lang="en-US" sz="1800" dirty="0" smtClean="0">
                <a:solidFill>
                  <a:srgbClr val="000000"/>
                </a:solidFill>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Zhang</a:t>
            </a:r>
            <a:r>
              <a:rPr lang="en-US" sz="1800" dirty="0">
                <a:latin typeface="Arial" panose="020B0604020202020204" pitchFamily="34" charset="0"/>
                <a:cs typeface="Arial" panose="020B0604020202020204" pitchFamily="34" charset="0"/>
              </a:rPr>
              <a:t>, J. and E. W. </a:t>
            </a:r>
            <a:r>
              <a:rPr lang="en-US" sz="1800" dirty="0" err="1">
                <a:latin typeface="Arial" panose="020B0604020202020204" pitchFamily="34" charset="0"/>
                <a:cs typeface="Arial" panose="020B0604020202020204" pitchFamily="34" charset="0"/>
              </a:rPr>
              <a:t>Uhlhorn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2012: </a:t>
            </a:r>
            <a:r>
              <a:rPr lang="en-US" sz="1800" dirty="0">
                <a:latin typeface="Arial" panose="020B0604020202020204" pitchFamily="34" charset="0"/>
                <a:cs typeface="Arial" panose="020B0604020202020204" pitchFamily="34" charset="0"/>
              </a:rPr>
              <a:t>Hurricane sea-surface inflow angle and an </a:t>
            </a:r>
            <a:r>
              <a:rPr lang="en-US" sz="1800" dirty="0" smtClean="0">
                <a:latin typeface="Arial" panose="020B0604020202020204" pitchFamily="34" charset="0"/>
                <a:cs typeface="Arial" panose="020B0604020202020204" pitchFamily="34" charset="0"/>
              </a:rPr>
              <a:t>observation-based </a:t>
            </a:r>
            <a:r>
              <a:rPr lang="en-US" sz="1800" dirty="0">
                <a:latin typeface="Arial" panose="020B0604020202020204" pitchFamily="34" charset="0"/>
                <a:cs typeface="Arial" panose="020B0604020202020204" pitchFamily="34" charset="0"/>
              </a:rPr>
              <a:t>parametric model. </a:t>
            </a:r>
            <a:r>
              <a:rPr lang="en-US" sz="1800" i="1" dirty="0">
                <a:latin typeface="Arial" panose="020B0604020202020204" pitchFamily="34" charset="0"/>
                <a:cs typeface="Arial" panose="020B0604020202020204" pitchFamily="34" charset="0"/>
              </a:rPr>
              <a:t>Mon. </a:t>
            </a:r>
            <a:r>
              <a:rPr lang="en-US" sz="1800" i="1" dirty="0" err="1">
                <a:latin typeface="Arial" panose="020B0604020202020204" pitchFamily="34" charset="0"/>
                <a:cs typeface="Arial" panose="020B0604020202020204" pitchFamily="34" charset="0"/>
              </a:rPr>
              <a:t>Wea</a:t>
            </a:r>
            <a:r>
              <a:rPr lang="en-US" sz="1800" i="1" dirty="0">
                <a:latin typeface="Arial" panose="020B0604020202020204" pitchFamily="34" charset="0"/>
                <a:cs typeface="Arial" panose="020B0604020202020204" pitchFamily="34" charset="0"/>
              </a:rPr>
              <a:t>. Rev.</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140</a:t>
            </a:r>
            <a:r>
              <a:rPr lang="en-US" sz="1800" dirty="0">
                <a:latin typeface="Arial" panose="020B0604020202020204" pitchFamily="34" charset="0"/>
                <a:cs typeface="Arial" panose="020B0604020202020204" pitchFamily="34" charset="0"/>
              </a:rPr>
              <a:t>, 3587-3605.</a:t>
            </a:r>
          </a:p>
        </p:txBody>
      </p:sp>
    </p:spTree>
    <p:extLst>
      <p:ext uri="{BB962C8B-B14F-4D97-AF65-F5344CB8AC3E}">
        <p14:creationId xmlns:p14="http://schemas.microsoft.com/office/powerpoint/2010/main" val="12182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Diagnosing Tropical Cyclone Structure</a:t>
            </a:r>
            <a:br>
              <a:rPr lang="en-US" dirty="0" smtClean="0"/>
            </a:br>
            <a:r>
              <a:rPr lang="en-US" sz="2200" dirty="0" smtClean="0"/>
              <a:t>by John Knaff  with input from others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b="1" dirty="0" smtClean="0">
                <a:solidFill>
                  <a:schemeClr val="tx2"/>
                </a:solidFill>
              </a:rPr>
              <a:t>Science Issue: Diagnosing Tropical Cyclone Structure (for operations or climate)</a:t>
            </a:r>
          </a:p>
          <a:p>
            <a:pPr marL="514350" indent="-514350">
              <a:buFont typeface="+mj-lt"/>
              <a:buAutoNum type="arabicPeriod"/>
            </a:pPr>
            <a:r>
              <a:rPr lang="en-US" b="1" dirty="0" smtClean="0">
                <a:solidFill>
                  <a:schemeClr val="accent2"/>
                </a:solidFill>
              </a:rPr>
              <a:t>Current efforts to improve TC structure Diagnosis include:</a:t>
            </a:r>
          </a:p>
          <a:p>
            <a:pPr lvl="1"/>
            <a:r>
              <a:rPr lang="en-US" dirty="0" smtClean="0">
                <a:solidFill>
                  <a:schemeClr val="accent2"/>
                </a:solidFill>
              </a:rPr>
              <a:t>IR techniques </a:t>
            </a:r>
          </a:p>
          <a:p>
            <a:pPr lvl="1"/>
            <a:r>
              <a:rPr lang="en-US" dirty="0" smtClean="0">
                <a:solidFill>
                  <a:schemeClr val="accent2"/>
                </a:solidFill>
              </a:rPr>
              <a:t>Microwave Sounders and Imager-based techniques</a:t>
            </a:r>
          </a:p>
          <a:p>
            <a:pPr lvl="1"/>
            <a:r>
              <a:rPr lang="en-US" dirty="0" smtClean="0">
                <a:solidFill>
                  <a:schemeClr val="accent2"/>
                </a:solidFill>
              </a:rPr>
              <a:t>Combined multi-satellite platform surface wind analyses </a:t>
            </a:r>
          </a:p>
          <a:p>
            <a:pPr marL="514350" indent="-514350">
              <a:buFont typeface="+mj-lt"/>
              <a:buAutoNum type="arabicPeriod"/>
            </a:pPr>
            <a:r>
              <a:rPr lang="en-US" b="1" dirty="0" smtClean="0">
                <a:solidFill>
                  <a:schemeClr val="accent3">
                    <a:lumMod val="50000"/>
                  </a:schemeClr>
                </a:solidFill>
              </a:rPr>
              <a:t>GOES-R and JPSS provide higher spectral, temporal, and spatial datasets and maintain the legacy of previous satellite missions </a:t>
            </a:r>
          </a:p>
          <a:p>
            <a:pPr marL="514350" indent="-514350">
              <a:buFont typeface="+mj-lt"/>
              <a:buAutoNum type="arabicPeriod"/>
            </a:pPr>
            <a:r>
              <a:rPr lang="en-US" b="1" dirty="0" smtClean="0">
                <a:solidFill>
                  <a:schemeClr val="accent4"/>
                </a:solidFill>
              </a:rPr>
              <a:t>Fusing ancillary data is a necessity </a:t>
            </a:r>
          </a:p>
          <a:p>
            <a:pPr lvl="1"/>
            <a:r>
              <a:rPr lang="en-US" dirty="0" smtClean="0">
                <a:solidFill>
                  <a:schemeClr val="accent4"/>
                </a:solidFill>
              </a:rPr>
              <a:t>Training data (best track wind radii, aircraft reconnaissance, model analyses for outer structure, </a:t>
            </a:r>
            <a:r>
              <a:rPr lang="en-US" dirty="0" err="1" smtClean="0">
                <a:solidFill>
                  <a:schemeClr val="accent4"/>
                </a:solidFill>
              </a:rPr>
              <a:t>scatterometry</a:t>
            </a:r>
            <a:r>
              <a:rPr lang="en-US" dirty="0" smtClean="0">
                <a:solidFill>
                  <a:schemeClr val="accent4"/>
                </a:solidFill>
              </a:rPr>
              <a:t>)</a:t>
            </a:r>
          </a:p>
          <a:p>
            <a:pPr lvl="1"/>
            <a:r>
              <a:rPr lang="en-US" dirty="0" smtClean="0">
                <a:solidFill>
                  <a:schemeClr val="accent4"/>
                </a:solidFill>
              </a:rPr>
              <a:t>Source of environmental information (Model analyses for large-scale diagnostics, synthetic imagery)</a:t>
            </a:r>
          </a:p>
          <a:p>
            <a:pPr marL="514350" indent="-514350">
              <a:buFont typeface="+mj-lt"/>
              <a:buAutoNum type="arabicPeriod"/>
            </a:pPr>
            <a:r>
              <a:rPr lang="en-US" b="1" dirty="0" smtClean="0">
                <a:solidFill>
                  <a:schemeClr val="accent6">
                    <a:lumMod val="50000"/>
                  </a:schemeClr>
                </a:solidFill>
              </a:rPr>
              <a:t>In situ observations are the greatest obstacle to understanding and diagnosing TC structure </a:t>
            </a:r>
          </a:p>
          <a:p>
            <a:pPr marL="514350" indent="-514350">
              <a:buFont typeface="+mj-lt"/>
              <a:buAutoNum type="arabicPeriod"/>
            </a:pPr>
            <a:r>
              <a:rPr lang="en-US" b="1" dirty="0" smtClean="0">
                <a:solidFill>
                  <a:schemeClr val="accent5">
                    <a:lumMod val="75000"/>
                  </a:schemeClr>
                </a:solidFill>
              </a:rPr>
              <a:t>User Demonstrations will be done through operational transition, ATCF fixes, and web products this year</a:t>
            </a:r>
          </a:p>
          <a:p>
            <a:pPr marL="457200" lvl="1" indent="0">
              <a:buNone/>
            </a:pPr>
            <a:endParaRPr lang="en-US" dirty="0"/>
          </a:p>
        </p:txBody>
      </p:sp>
    </p:spTree>
    <p:extLst>
      <p:ext uri="{BB962C8B-B14F-4D97-AF65-F5344CB8AC3E}">
        <p14:creationId xmlns:p14="http://schemas.microsoft.com/office/powerpoint/2010/main" val="349658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cience Issue: Diagnosing Tropical Cyclone Structure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“That the research community </a:t>
            </a:r>
            <a:r>
              <a:rPr lang="en-US" sz="2000" b="1" dirty="0" smtClean="0"/>
              <a:t>explores automated analysis techniques</a:t>
            </a:r>
            <a:r>
              <a:rPr lang="en-US" sz="2000" dirty="0" smtClean="0"/>
              <a:t>, including remotely sensed and in situ observations, </a:t>
            </a:r>
            <a:r>
              <a:rPr lang="en-US" sz="2000" b="1" dirty="0" smtClean="0"/>
              <a:t>to specify the entire TC vortex structure</a:t>
            </a:r>
            <a:r>
              <a:rPr lang="en-US" sz="2000" dirty="0" smtClean="0"/>
              <a:t>.” – </a:t>
            </a:r>
            <a:r>
              <a:rPr lang="en-US" sz="2000" i="1" dirty="0" smtClean="0"/>
              <a:t>Recommendation to the Research Community from the WMO’s Eighth International Workshop on Tropical Cyclones</a:t>
            </a:r>
          </a:p>
          <a:p>
            <a:endParaRPr lang="en-US" sz="2000" dirty="0"/>
          </a:p>
          <a:p>
            <a:pPr marL="0" indent="0">
              <a:buNone/>
            </a:pPr>
            <a:r>
              <a:rPr lang="en-US" sz="2000" dirty="0" smtClean="0"/>
              <a:t>Current efforts to improve TC structure Diagnosis </a:t>
            </a:r>
          </a:p>
          <a:p>
            <a:pPr marL="457200" indent="-457200">
              <a:buFont typeface="+mj-lt"/>
              <a:buAutoNum type="arabicPeriod"/>
            </a:pPr>
            <a:endParaRPr lang="en-US" sz="2000" dirty="0" smtClean="0"/>
          </a:p>
          <a:p>
            <a:pPr marL="457200" indent="-457200">
              <a:buFont typeface="+mj-lt"/>
              <a:buAutoNum type="arabicPeriod"/>
            </a:pPr>
            <a:r>
              <a:rPr lang="en-US" sz="2000" dirty="0" smtClean="0"/>
              <a:t>IR techniques using decades of data (VIIRS and GOES-R will have the same channels)</a:t>
            </a:r>
          </a:p>
          <a:p>
            <a:pPr marL="457200" indent="-457200">
              <a:buFont typeface="+mj-lt"/>
              <a:buAutoNum type="arabicPeriod"/>
            </a:pPr>
            <a:endParaRPr lang="en-US" sz="2000" dirty="0" smtClean="0"/>
          </a:p>
          <a:p>
            <a:pPr marL="457200" indent="-457200">
              <a:buFont typeface="+mj-lt"/>
              <a:buAutoNum type="arabicPeriod"/>
            </a:pPr>
            <a:r>
              <a:rPr lang="en-US" sz="2000" dirty="0" smtClean="0"/>
              <a:t>Microwave Sounders and Imager-based techniques</a:t>
            </a:r>
          </a:p>
          <a:p>
            <a:pPr marL="457200" indent="-457200">
              <a:buFont typeface="+mj-lt"/>
              <a:buAutoNum type="arabicPeriod"/>
            </a:pPr>
            <a:endParaRPr lang="en-US" sz="2000" dirty="0"/>
          </a:p>
          <a:p>
            <a:pPr marL="457200" indent="-457200">
              <a:buFont typeface="+mj-lt"/>
              <a:buAutoNum type="arabicPeriod"/>
            </a:pPr>
            <a:r>
              <a:rPr lang="en-US" sz="2000" dirty="0" smtClean="0"/>
              <a:t>Combined multi-satellite platform surface wind analyses </a:t>
            </a:r>
          </a:p>
          <a:p>
            <a:pPr marL="0" indent="0">
              <a:buNone/>
            </a:pPr>
            <a:endParaRPr lang="en-US" sz="2000" dirty="0" smtClean="0"/>
          </a:p>
          <a:p>
            <a:pPr marL="0" indent="0">
              <a:buNone/>
            </a:pPr>
            <a:r>
              <a:rPr lang="en-US" sz="2000" dirty="0" smtClean="0"/>
              <a:t>These methods make use of years </a:t>
            </a:r>
            <a:r>
              <a:rPr lang="en-US" sz="2000" b="1" dirty="0" smtClean="0"/>
              <a:t>of best-tracked wind radii </a:t>
            </a:r>
            <a:r>
              <a:rPr lang="en-US" sz="2000" dirty="0" smtClean="0"/>
              <a:t>from NHC/CPHC, and analyses of past </a:t>
            </a:r>
            <a:r>
              <a:rPr lang="en-US" sz="2000" b="1" dirty="0" smtClean="0"/>
              <a:t>aircraft reconnaissance data</a:t>
            </a:r>
            <a:r>
              <a:rPr lang="en-US" sz="2000" dirty="0" smtClean="0"/>
              <a:t>. </a:t>
            </a:r>
          </a:p>
          <a:p>
            <a:endParaRPr lang="en-US" dirty="0"/>
          </a:p>
        </p:txBody>
      </p:sp>
    </p:spTree>
    <p:extLst>
      <p:ext uri="{BB962C8B-B14F-4D97-AF65-F5344CB8AC3E}">
        <p14:creationId xmlns:p14="http://schemas.microsoft.com/office/powerpoint/2010/main" val="69905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nhancements with GOES-R and/or JPSS </a:t>
            </a:r>
            <a:endParaRPr lang="en-US" dirty="0"/>
          </a:p>
        </p:txBody>
      </p:sp>
      <p:sp>
        <p:nvSpPr>
          <p:cNvPr id="3" name="Content Placeholder 2"/>
          <p:cNvSpPr>
            <a:spLocks noGrp="1"/>
          </p:cNvSpPr>
          <p:nvPr>
            <p:ph idx="1"/>
          </p:nvPr>
        </p:nvSpPr>
        <p:spPr/>
        <p:txBody>
          <a:bodyPr>
            <a:normAutofit/>
          </a:bodyPr>
          <a:lstStyle/>
          <a:p>
            <a:r>
              <a:rPr lang="en-US" sz="2400" dirty="0" smtClean="0"/>
              <a:t>Infrared window channels on GOES-R will have higher spatial and temporal resolution</a:t>
            </a:r>
          </a:p>
          <a:p>
            <a:endParaRPr lang="en-US" sz="2400" dirty="0" smtClean="0"/>
          </a:p>
          <a:p>
            <a:r>
              <a:rPr lang="en-US" sz="2400" dirty="0" smtClean="0"/>
              <a:t>The GLM on GOES-R is unexplored, but has potential for several applications</a:t>
            </a:r>
          </a:p>
          <a:p>
            <a:endParaRPr lang="en-US" sz="2400" dirty="0" smtClean="0"/>
          </a:p>
          <a:p>
            <a:r>
              <a:rPr lang="en-US" sz="2400" dirty="0" smtClean="0"/>
              <a:t>JPSS, like SNPP will have an ATMS and CRIS. Both offer higher spatial resolution than previous instruments. </a:t>
            </a:r>
            <a:endParaRPr lang="en-US" sz="2400" dirty="0"/>
          </a:p>
        </p:txBody>
      </p:sp>
    </p:spTree>
    <p:extLst>
      <p:ext uri="{BB962C8B-B14F-4D97-AF65-F5344CB8AC3E}">
        <p14:creationId xmlns:p14="http://schemas.microsoft.com/office/powerpoint/2010/main" val="146422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Fusing ancillary data</a:t>
            </a:r>
            <a:br>
              <a:rPr lang="en-US" dirty="0" smtClean="0"/>
            </a:br>
            <a:r>
              <a:rPr lang="en-US" sz="2700" dirty="0" smtClean="0"/>
              <a:t> (satellite data, other data, and model analyses/forecasts)</a:t>
            </a:r>
            <a:endParaRPr lang="en-US" sz="2700" dirty="0"/>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smtClean="0"/>
              <a:t>Training datasets:</a:t>
            </a:r>
          </a:p>
          <a:p>
            <a:r>
              <a:rPr lang="en-US" b="1" dirty="0" smtClean="0"/>
              <a:t>Model analyses </a:t>
            </a:r>
            <a:r>
              <a:rPr lang="en-US" dirty="0" smtClean="0"/>
              <a:t>can resolve the </a:t>
            </a:r>
            <a:r>
              <a:rPr lang="en-US" b="1" dirty="0" smtClean="0"/>
              <a:t>outer circulation</a:t>
            </a:r>
            <a:r>
              <a:rPr lang="en-US" dirty="0" smtClean="0"/>
              <a:t> of TC vortices and pre-TC disturbances. </a:t>
            </a:r>
          </a:p>
          <a:p>
            <a:r>
              <a:rPr lang="en-US" b="1" dirty="0" smtClean="0"/>
              <a:t>Aircraft reconnaissance data </a:t>
            </a:r>
            <a:r>
              <a:rPr lang="en-US" dirty="0" smtClean="0"/>
              <a:t>is used to provide detailed information about the </a:t>
            </a:r>
            <a:r>
              <a:rPr lang="en-US" b="1" dirty="0" smtClean="0"/>
              <a:t>inner TC wind structure</a:t>
            </a:r>
            <a:r>
              <a:rPr lang="en-US" dirty="0" smtClean="0"/>
              <a:t>.</a:t>
            </a:r>
          </a:p>
          <a:p>
            <a:r>
              <a:rPr lang="en-US" b="1" dirty="0" smtClean="0"/>
              <a:t>Wind radii </a:t>
            </a:r>
            <a:r>
              <a:rPr lang="en-US" dirty="0" smtClean="0"/>
              <a:t>or the maximum extent of 34-, 50-, and 64-knot winds are available in advisories and in best tracks</a:t>
            </a:r>
          </a:p>
          <a:p>
            <a:r>
              <a:rPr lang="en-US" b="1" dirty="0" err="1" smtClean="0"/>
              <a:t>Scatterometry</a:t>
            </a:r>
            <a:r>
              <a:rPr lang="en-US" dirty="0" smtClean="0"/>
              <a:t> provides additional and independent assessment of surface winds. </a:t>
            </a:r>
          </a:p>
          <a:p>
            <a:pPr lvl="0"/>
            <a:r>
              <a:rPr lang="en-US" sz="3300" dirty="0">
                <a:solidFill>
                  <a:prstClr val="black"/>
                </a:solidFill>
              </a:rPr>
              <a:t>Model-bases </a:t>
            </a:r>
            <a:r>
              <a:rPr lang="en-US" sz="3300" b="1" dirty="0">
                <a:solidFill>
                  <a:prstClr val="black"/>
                </a:solidFill>
              </a:rPr>
              <a:t>synthetic imagery </a:t>
            </a:r>
            <a:r>
              <a:rPr lang="en-US" sz="3300" dirty="0">
                <a:solidFill>
                  <a:prstClr val="black"/>
                </a:solidFill>
              </a:rPr>
              <a:t>can be used with the modeled TC vortex in regional hurricane models (e.g., HWRF</a:t>
            </a:r>
            <a:r>
              <a:rPr lang="en-US" sz="3300" dirty="0" smtClean="0">
                <a:solidFill>
                  <a:prstClr val="black"/>
                </a:solidFill>
              </a:rPr>
              <a:t>)</a:t>
            </a:r>
            <a:endParaRPr lang="en-US" dirty="0" smtClean="0"/>
          </a:p>
          <a:p>
            <a:pPr marL="0" indent="0">
              <a:buNone/>
            </a:pPr>
            <a:endParaRPr lang="en-US" dirty="0" smtClean="0"/>
          </a:p>
          <a:p>
            <a:pPr marL="0" indent="0">
              <a:buNone/>
            </a:pPr>
            <a:r>
              <a:rPr lang="en-US" sz="4400" b="1" dirty="0" smtClean="0"/>
              <a:t>Source of environmental information:   </a:t>
            </a:r>
          </a:p>
          <a:p>
            <a:r>
              <a:rPr lang="en-US" b="1" dirty="0" smtClean="0"/>
              <a:t>Model analyses </a:t>
            </a:r>
            <a:r>
              <a:rPr lang="en-US" dirty="0" smtClean="0"/>
              <a:t>provide </a:t>
            </a:r>
            <a:r>
              <a:rPr lang="en-US" b="1" dirty="0" smtClean="0"/>
              <a:t>boundary conditions (SST, pressure) </a:t>
            </a:r>
            <a:r>
              <a:rPr lang="en-US" dirty="0" smtClean="0"/>
              <a:t>for hydrostatic integration of satellite derived temperatures</a:t>
            </a:r>
          </a:p>
          <a:p>
            <a:r>
              <a:rPr lang="en-US" b="1" dirty="0" smtClean="0"/>
              <a:t>Model analyses </a:t>
            </a:r>
            <a:r>
              <a:rPr lang="en-US" dirty="0" smtClean="0"/>
              <a:t>are routinely used to estimate </a:t>
            </a:r>
            <a:r>
              <a:rPr lang="en-US" b="1" dirty="0" smtClean="0"/>
              <a:t>large scale diagnostics </a:t>
            </a:r>
            <a:r>
              <a:rPr lang="en-US" dirty="0" smtClean="0"/>
              <a:t>(e.g. vertical wind shear, RH).  Forecasts can extend that information. </a:t>
            </a:r>
          </a:p>
          <a:p>
            <a:pPr marL="0" indent="0">
              <a:buNone/>
            </a:pPr>
            <a:endParaRPr lang="en-US" dirty="0"/>
          </a:p>
        </p:txBody>
      </p:sp>
    </p:spTree>
    <p:extLst>
      <p:ext uri="{BB962C8B-B14F-4D97-AF65-F5344CB8AC3E}">
        <p14:creationId xmlns:p14="http://schemas.microsoft.com/office/powerpoint/2010/main" val="155464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cience or Technological </a:t>
            </a:r>
            <a:r>
              <a:rPr lang="en-US" dirty="0"/>
              <a:t>G</a:t>
            </a:r>
            <a:r>
              <a:rPr lang="en-US" dirty="0" smtClean="0"/>
              <a:t>aps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situ observations are the greatest obstacle to understanding and diagnosing TC structure (i.e., the wind field)</a:t>
            </a:r>
          </a:p>
          <a:p>
            <a:pPr lvl="1"/>
            <a:r>
              <a:rPr lang="en-US" sz="2400" dirty="0" smtClean="0"/>
              <a:t>Maximum 1-minute wind is never observed – this is a key parameter!</a:t>
            </a:r>
          </a:p>
          <a:p>
            <a:pPr lvl="1"/>
            <a:r>
              <a:rPr lang="en-US" sz="2400" dirty="0" smtClean="0"/>
              <a:t>There are few observations of the radius of maximum winds – this is a key parameter!</a:t>
            </a:r>
          </a:p>
          <a:p>
            <a:pPr lvl="1"/>
            <a:r>
              <a:rPr lang="en-US" sz="2400" dirty="0" smtClean="0"/>
              <a:t>Typically aircraft reconnaissance data needs to be composited over time to produce an analysis and that analysis can only capture some of the features and observations are at flight-level.  - results in smooth products </a:t>
            </a:r>
          </a:p>
          <a:p>
            <a:pPr lvl="1"/>
            <a:r>
              <a:rPr lang="en-US" sz="2400" dirty="0" smtClean="0"/>
              <a:t>The surface coastal network is too sparse and typically fails during hurricane events.  - makes verification nearly impossible.</a:t>
            </a:r>
          </a:p>
          <a:p>
            <a:pPr marL="457200" lvl="1" indent="0">
              <a:buNone/>
            </a:pPr>
            <a:endParaRPr lang="en-US" sz="2400" dirty="0" smtClean="0"/>
          </a:p>
          <a:p>
            <a:pPr marL="57150" indent="0">
              <a:buNone/>
            </a:pPr>
            <a:r>
              <a:rPr lang="en-US" dirty="0" smtClean="0"/>
              <a:t> Satellite observations are indirect, but readily available.</a:t>
            </a:r>
            <a:endParaRPr lang="en-US" dirty="0"/>
          </a:p>
        </p:txBody>
      </p:sp>
    </p:spTree>
    <p:extLst>
      <p:ext uri="{BB962C8B-B14F-4D97-AF65-F5344CB8AC3E}">
        <p14:creationId xmlns:p14="http://schemas.microsoft.com/office/powerpoint/2010/main" val="1643759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Demonstrations</a:t>
            </a:r>
            <a:endParaRPr lang="en-US" dirty="0"/>
          </a:p>
        </p:txBody>
      </p:sp>
      <p:sp>
        <p:nvSpPr>
          <p:cNvPr id="3" name="Content Placeholder 2"/>
          <p:cNvSpPr>
            <a:spLocks noGrp="1"/>
          </p:cNvSpPr>
          <p:nvPr>
            <p:ph idx="1"/>
          </p:nvPr>
        </p:nvSpPr>
        <p:spPr/>
        <p:txBody>
          <a:bodyPr>
            <a:normAutofit/>
          </a:bodyPr>
          <a:lstStyle/>
          <a:p>
            <a:r>
              <a:rPr lang="en-US" sz="2000" dirty="0" smtClean="0"/>
              <a:t>MIRS-based ATMS and AMSU TC intensity and structure algorithms are being transitioned to OSPO operations.  Fixes should make their way to the NHC/CPHC/JTWC ATCFs</a:t>
            </a:r>
          </a:p>
          <a:p>
            <a:endParaRPr lang="en-US" sz="2000" dirty="0" smtClean="0"/>
          </a:p>
          <a:p>
            <a:r>
              <a:rPr lang="en-US" sz="2000" dirty="0" smtClean="0"/>
              <a:t>Multi-Platform TC surface wind analyses v2.0 is being run at CIRA and is available via web.</a:t>
            </a:r>
          </a:p>
          <a:p>
            <a:pPr lvl="1"/>
            <a:r>
              <a:rPr lang="en-US" sz="2000" dirty="0" smtClean="0"/>
              <a:t>Code has been written to convert these to NAWIPS format, inquires have been made to NHC.</a:t>
            </a:r>
          </a:p>
          <a:p>
            <a:pPr lvl="1"/>
            <a:endParaRPr lang="en-US" sz="2000" dirty="0" smtClean="0"/>
          </a:p>
          <a:p>
            <a:r>
              <a:rPr lang="en-US" sz="2000" dirty="0" smtClean="0"/>
              <a:t>A product that uses the operational Dvorak intensity estimates along with information derived from the matching IR image to estimate wind radii is being discussed with JTWC and NHC. </a:t>
            </a:r>
          </a:p>
          <a:p>
            <a:pPr marL="457200" lvl="1" indent="0">
              <a:buNone/>
            </a:pPr>
            <a:endParaRPr lang="en-US" dirty="0"/>
          </a:p>
        </p:txBody>
      </p:sp>
    </p:spTree>
    <p:extLst>
      <p:ext uri="{BB962C8B-B14F-4D97-AF65-F5344CB8AC3E}">
        <p14:creationId xmlns:p14="http://schemas.microsoft.com/office/powerpoint/2010/main" val="2099272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52600"/>
            <a:ext cx="8382000" cy="1600200"/>
          </a:xfrm>
        </p:spPr>
        <p:txBody>
          <a:bodyPr>
            <a:normAutofit/>
          </a:bodyPr>
          <a:lstStyle/>
          <a:p>
            <a:pPr algn="ctr"/>
            <a:r>
              <a:rPr lang="en-US" sz="6000" dirty="0" smtClean="0"/>
              <a:t>Examples of products</a:t>
            </a:r>
            <a:endParaRPr lang="en-US" sz="6000" dirty="0"/>
          </a:p>
        </p:txBody>
      </p:sp>
    </p:spTree>
    <p:extLst>
      <p:ext uri="{BB962C8B-B14F-4D97-AF65-F5344CB8AC3E}">
        <p14:creationId xmlns:p14="http://schemas.microsoft.com/office/powerpoint/2010/main" val="289827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2-D Winds from IR Image, and operational data </a:t>
            </a:r>
            <a:endParaRPr lang="en-US" sz="3600" dirty="0"/>
          </a:p>
        </p:txBody>
      </p:sp>
      <p:sp>
        <p:nvSpPr>
          <p:cNvPr id="6" name="Text Placeholder 5"/>
          <p:cNvSpPr>
            <a:spLocks noGrp="1"/>
          </p:cNvSpPr>
          <p:nvPr>
            <p:ph type="body" idx="1"/>
          </p:nvPr>
        </p:nvSpPr>
        <p:spPr>
          <a:xfrm>
            <a:off x="460375" y="1066800"/>
            <a:ext cx="1749425" cy="639762"/>
          </a:xfrm>
        </p:spPr>
        <p:txBody>
          <a:bodyPr/>
          <a:lstStyle/>
          <a:p>
            <a:r>
              <a:rPr lang="en-US" dirty="0" smtClean="0"/>
              <a:t>Inputs                            </a:t>
            </a:r>
            <a:endParaRPr lang="en-US" dirty="0"/>
          </a:p>
        </p:txBody>
      </p:sp>
      <p:sp>
        <p:nvSpPr>
          <p:cNvPr id="7" name="Content Placeholder 6"/>
          <p:cNvSpPr>
            <a:spLocks noGrp="1"/>
          </p:cNvSpPr>
          <p:nvPr>
            <p:ph sz="half" idx="2"/>
          </p:nvPr>
        </p:nvSpPr>
        <p:spPr>
          <a:xfrm>
            <a:off x="152400" y="1828800"/>
            <a:ext cx="2362200" cy="4297363"/>
          </a:xfrm>
        </p:spPr>
        <p:txBody>
          <a:bodyPr>
            <a:normAutofit fontScale="92500" lnSpcReduction="20000"/>
          </a:bodyPr>
          <a:lstStyle/>
          <a:p>
            <a:pPr marL="457200" indent="-457200">
              <a:buFont typeface="+mj-lt"/>
              <a:buAutoNum type="arabicPeriod"/>
            </a:pPr>
            <a:r>
              <a:rPr lang="en-US" sz="2000" dirty="0" smtClean="0"/>
              <a:t>Intensity</a:t>
            </a:r>
          </a:p>
          <a:p>
            <a:pPr marL="457200" indent="-457200">
              <a:buFont typeface="+mj-lt"/>
              <a:buAutoNum type="arabicPeriod"/>
            </a:pPr>
            <a:r>
              <a:rPr lang="en-US" sz="2000" dirty="0" smtClean="0"/>
              <a:t>Storm motion</a:t>
            </a:r>
          </a:p>
          <a:p>
            <a:pPr marL="457200" indent="-457200">
              <a:buFont typeface="+mj-lt"/>
              <a:buAutoNum type="arabicPeriod"/>
            </a:pPr>
            <a:r>
              <a:rPr lang="en-US" sz="2000" dirty="0" smtClean="0"/>
              <a:t>Latitude</a:t>
            </a:r>
          </a:p>
          <a:p>
            <a:pPr marL="457200" indent="-457200">
              <a:buFont typeface="+mj-lt"/>
              <a:buAutoNum type="arabicPeriod"/>
            </a:pPr>
            <a:r>
              <a:rPr lang="en-US" sz="2000" dirty="0" smtClean="0"/>
              <a:t>IR image</a:t>
            </a:r>
          </a:p>
          <a:p>
            <a:pPr marL="457200" indent="-457200">
              <a:buFont typeface="+mj-lt"/>
              <a:buAutoNum type="arabicPeriod"/>
            </a:pPr>
            <a:endParaRPr lang="en-US" sz="2000" dirty="0"/>
          </a:p>
          <a:p>
            <a:pPr marL="0" indent="0">
              <a:buNone/>
            </a:pPr>
            <a:r>
              <a:rPr lang="en-US" sz="2000" dirty="0" smtClean="0"/>
              <a:t>Knaff et al. (2015)</a:t>
            </a:r>
          </a:p>
          <a:p>
            <a:r>
              <a:rPr lang="en-US" sz="2000" dirty="0" smtClean="0"/>
              <a:t>Uses Aircraft Reconnaissance</a:t>
            </a:r>
          </a:p>
          <a:p>
            <a:r>
              <a:rPr lang="en-US" sz="2000" dirty="0" smtClean="0"/>
              <a:t>Single Field Principle Component Analysis</a:t>
            </a:r>
          </a:p>
          <a:p>
            <a:r>
              <a:rPr lang="en-US" sz="2000" dirty="0" smtClean="0"/>
              <a:t>Predicts wavenumber 1&amp;2 as a function of radius</a:t>
            </a:r>
            <a:endParaRPr lang="en-US" sz="2000" dirty="0"/>
          </a:p>
        </p:txBody>
      </p:sp>
      <p:sp>
        <p:nvSpPr>
          <p:cNvPr id="8" name="Text Placeholder 7"/>
          <p:cNvSpPr>
            <a:spLocks noGrp="1"/>
          </p:cNvSpPr>
          <p:nvPr>
            <p:ph type="body" sz="quarter" idx="3"/>
          </p:nvPr>
        </p:nvSpPr>
        <p:spPr>
          <a:xfrm>
            <a:off x="2590800" y="1066800"/>
            <a:ext cx="6248400" cy="639762"/>
          </a:xfrm>
        </p:spPr>
        <p:txBody>
          <a:bodyPr>
            <a:normAutofit/>
          </a:bodyPr>
          <a:lstStyle/>
          <a:p>
            <a:r>
              <a:rPr lang="en-US" dirty="0" smtClean="0"/>
              <a:t>Procedure &amp; Output </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14600" y="1828800"/>
            <a:ext cx="5715000" cy="4592409"/>
          </a:xfrm>
        </p:spPr>
      </p:pic>
      <p:sp>
        <p:nvSpPr>
          <p:cNvPr id="11" name="Rectangle 10"/>
          <p:cNvSpPr/>
          <p:nvPr/>
        </p:nvSpPr>
        <p:spPr>
          <a:xfrm>
            <a:off x="6259286" y="4267200"/>
            <a:ext cx="2743200" cy="2123658"/>
          </a:xfrm>
          <a:prstGeom prst="rect">
            <a:avLst/>
          </a:prstGeom>
          <a:solidFill>
            <a:schemeClr val="tx2">
              <a:lumMod val="20000"/>
              <a:lumOff val="80000"/>
            </a:schemeClr>
          </a:solidFill>
        </p:spPr>
        <p:txBody>
          <a:bodyPr wrap="square">
            <a:spAutoFit/>
          </a:bodyPr>
          <a:lstStyle/>
          <a:p>
            <a:r>
              <a:rPr lang="en-US" sz="1100" dirty="0" smtClean="0"/>
              <a:t>An illustration of the steps taken to estimate the wind field.  Imagery are mapped to a polar grid (1) and then rotated with respect to direction (2).  Rotated imagery (via principle components), translation speed, latitude and intensity are then used to estimate the normalized wind field (3).  The observed intensity is then applied to create a wind speed field (4).  Finally the wind field is rotated back to its earth relative directional component (5).  This case is from Hurricane Ike (2008) on September 12 at 1145 UTC. </a:t>
            </a:r>
            <a:endParaRPr lang="en-US" sz="1100" dirty="0"/>
          </a:p>
        </p:txBody>
      </p:sp>
    </p:spTree>
    <p:extLst>
      <p:ext uri="{BB962C8B-B14F-4D97-AF65-F5344CB8AC3E}">
        <p14:creationId xmlns:p14="http://schemas.microsoft.com/office/powerpoint/2010/main" val="147342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fontScale="90000"/>
          </a:bodyPr>
          <a:lstStyle/>
          <a:p>
            <a:r>
              <a:rPr lang="en-US" dirty="0" smtClean="0"/>
              <a:t>Adding </a:t>
            </a:r>
            <a:r>
              <a:rPr lang="en-US" dirty="0"/>
              <a:t>W</a:t>
            </a:r>
            <a:r>
              <a:rPr lang="en-US" dirty="0" smtClean="0"/>
              <a:t>ind Radii to Dvorak Fixes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5442" b="2872"/>
          <a:stretch/>
        </p:blipFill>
        <p:spPr>
          <a:xfrm>
            <a:off x="3965876" y="0"/>
            <a:ext cx="5134581" cy="3530746"/>
          </a:xfrm>
        </p:spPr>
      </p:pic>
      <p:sp>
        <p:nvSpPr>
          <p:cNvPr id="5" name="Text Placeholder 4"/>
          <p:cNvSpPr>
            <a:spLocks noGrp="1"/>
          </p:cNvSpPr>
          <p:nvPr>
            <p:ph type="body" sz="half" idx="2"/>
          </p:nvPr>
        </p:nvSpPr>
        <p:spPr>
          <a:xfrm>
            <a:off x="228600" y="1066800"/>
            <a:ext cx="3581400" cy="5287963"/>
          </a:xfrm>
        </p:spPr>
        <p:txBody>
          <a:bodyPr>
            <a:normAutofit/>
          </a:bodyPr>
          <a:lstStyle/>
          <a:p>
            <a:r>
              <a:rPr lang="en-US" sz="1600" dirty="0" smtClean="0"/>
              <a:t>Dvorak provides</a:t>
            </a:r>
          </a:p>
          <a:p>
            <a:pPr marL="285750" indent="-285750">
              <a:buFont typeface="Wingdings" panose="05000000000000000000" pitchFamily="2" charset="2"/>
              <a:buChar char="§"/>
            </a:pPr>
            <a:r>
              <a:rPr lang="en-US" sz="1600" dirty="0" smtClean="0"/>
              <a:t>Location/motion</a:t>
            </a:r>
          </a:p>
          <a:p>
            <a:pPr marL="285750" indent="-285750">
              <a:buFont typeface="Wingdings" panose="05000000000000000000" pitchFamily="2" charset="2"/>
              <a:buChar char="§"/>
            </a:pPr>
            <a:r>
              <a:rPr lang="en-US" sz="1600" dirty="0" smtClean="0"/>
              <a:t>Intensity</a:t>
            </a:r>
          </a:p>
          <a:p>
            <a:pPr marL="285750" indent="-285750">
              <a:buFont typeface="Wingdings" panose="05000000000000000000" pitchFamily="2" charset="2"/>
              <a:buChar char="§"/>
            </a:pPr>
            <a:r>
              <a:rPr lang="en-US" sz="1600" dirty="0" smtClean="0"/>
              <a:t>Image time</a:t>
            </a:r>
          </a:p>
          <a:p>
            <a:pPr marL="285750" indent="-285750">
              <a:buFont typeface="Wingdings" panose="05000000000000000000" pitchFamily="2" charset="2"/>
              <a:buChar char="§"/>
            </a:pPr>
            <a:endParaRPr lang="en-US" sz="1600" dirty="0"/>
          </a:p>
          <a:p>
            <a:r>
              <a:rPr lang="en-US" sz="1600" dirty="0" smtClean="0"/>
              <a:t>Build a vortex using</a:t>
            </a:r>
          </a:p>
          <a:p>
            <a:pPr marL="342900" indent="-342900">
              <a:buFont typeface="+mj-lt"/>
              <a:buAutoNum type="arabicPeriod"/>
            </a:pPr>
            <a:r>
              <a:rPr lang="en-US" sz="1600" dirty="0" smtClean="0"/>
              <a:t>TC size via imagery (Knaff et al. 2014)</a:t>
            </a:r>
          </a:p>
          <a:p>
            <a:pPr marL="342900" indent="-342900">
              <a:buFont typeface="+mj-lt"/>
              <a:buAutoNum type="arabicPeriod"/>
            </a:pPr>
            <a:r>
              <a:rPr lang="en-US" sz="1600" dirty="0" smtClean="0"/>
              <a:t>Statistical relationships between TC size and the azimuthal mean wind radii</a:t>
            </a:r>
          </a:p>
          <a:p>
            <a:pPr marL="342900" indent="-342900">
              <a:buFont typeface="+mj-lt"/>
              <a:buAutoNum type="arabicPeriod"/>
            </a:pPr>
            <a:r>
              <a:rPr lang="en-US" sz="1600" dirty="0" smtClean="0"/>
              <a:t>Climatological RMW (Knaff et al. 2015)</a:t>
            </a:r>
          </a:p>
          <a:p>
            <a:pPr marL="342900" indent="-342900">
              <a:buFont typeface="+mj-lt"/>
              <a:buAutoNum type="arabicPeriod"/>
            </a:pPr>
            <a:r>
              <a:rPr lang="en-US" sz="1600" dirty="0" smtClean="0"/>
              <a:t>Vortex asymmetries via climatology and persistence (Knaff et al. 2007)</a:t>
            </a:r>
          </a:p>
          <a:p>
            <a:pPr marL="342900" indent="-342900">
              <a:buFont typeface="+mj-lt"/>
              <a:buAutoNum type="arabicPeriod"/>
            </a:pPr>
            <a:endParaRPr lang="en-US" sz="1600" dirty="0" smtClean="0"/>
          </a:p>
          <a:p>
            <a:r>
              <a:rPr lang="en-US" sz="1600" dirty="0" smtClean="0"/>
              <a:t>Fix goes to ATCF </a:t>
            </a:r>
            <a:endParaRPr lang="en-US" sz="16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597" b="2597"/>
          <a:stretch/>
        </p:blipFill>
        <p:spPr>
          <a:xfrm>
            <a:off x="4191000" y="3512359"/>
            <a:ext cx="4582809" cy="3258555"/>
          </a:xfrm>
          <a:prstGeom prst="rect">
            <a:avLst/>
          </a:prstGeom>
        </p:spPr>
      </p:pic>
      <p:sp>
        <p:nvSpPr>
          <p:cNvPr id="4" name="TextBox 3"/>
          <p:cNvSpPr txBox="1"/>
          <p:nvPr/>
        </p:nvSpPr>
        <p:spPr>
          <a:xfrm>
            <a:off x="8140327" y="5410200"/>
            <a:ext cx="1003673" cy="830997"/>
          </a:xfrm>
          <a:prstGeom prst="rect">
            <a:avLst/>
          </a:prstGeom>
          <a:solidFill>
            <a:schemeClr val="bg1">
              <a:lumMod val="75000"/>
              <a:alpha val="39000"/>
            </a:schemeClr>
          </a:solidFill>
        </p:spPr>
        <p:txBody>
          <a:bodyPr wrap="none" rtlCol="0">
            <a:spAutoFit/>
          </a:bodyPr>
          <a:lstStyle/>
          <a:p>
            <a:r>
              <a:rPr lang="en-US" sz="1600" dirty="0"/>
              <a:t>Hurricane</a:t>
            </a:r>
          </a:p>
          <a:p>
            <a:r>
              <a:rPr lang="en-US" sz="1600" dirty="0" smtClean="0"/>
              <a:t>Gonzalo</a:t>
            </a:r>
          </a:p>
          <a:p>
            <a:r>
              <a:rPr lang="en-US" sz="1600" dirty="0" smtClean="0"/>
              <a:t>12-hourly</a:t>
            </a:r>
          </a:p>
        </p:txBody>
      </p:sp>
    </p:spTree>
    <p:extLst>
      <p:ext uri="{BB962C8B-B14F-4D97-AF65-F5344CB8AC3E}">
        <p14:creationId xmlns:p14="http://schemas.microsoft.com/office/powerpoint/2010/main" val="184734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18183</TotalTime>
  <Words>1227</Words>
  <Application>Microsoft Office PowerPoint</Application>
  <PresentationFormat>On-screen Show (4:3)</PresentationFormat>
  <Paragraphs>151</Paragraphs>
  <Slides>15</Slides>
  <Notes>1</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Diagnosing Tropical Cyclone Structure </vt:lpstr>
      <vt:lpstr>Science Issue: Diagnosing Tropical Cyclone Structure </vt:lpstr>
      <vt:lpstr>Enhancements with GOES-R and/or JPSS </vt:lpstr>
      <vt:lpstr>Fusing ancillary data  (satellite data, other data, and model analyses/forecasts)</vt:lpstr>
      <vt:lpstr>Science or Technological Gaps </vt:lpstr>
      <vt:lpstr>User Demonstrations</vt:lpstr>
      <vt:lpstr>Examples of products</vt:lpstr>
      <vt:lpstr>2-D Winds from IR Image, and operational data </vt:lpstr>
      <vt:lpstr>Adding Wind Radii to Dvorak Fixes</vt:lpstr>
      <vt:lpstr>Intensity and Structure from ATMS</vt:lpstr>
      <vt:lpstr>How Satellite Synthetic Imagery is Being Used</vt:lpstr>
      <vt:lpstr>Eye Detection … and beyond</vt:lpstr>
      <vt:lpstr>Using Multiple Satellite Inputs &amp; Updating MTCSWA (Knaff et al. 2011)</vt:lpstr>
      <vt:lpstr>References:</vt:lpstr>
      <vt:lpstr>Diagnosing Tropical Cyclone Structure by John Knaff  with input from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knaff</dc:creator>
  <cp:lastModifiedBy>Fryer, Kathy</cp:lastModifiedBy>
  <cp:revision>42</cp:revision>
  <dcterms:created xsi:type="dcterms:W3CDTF">2015-02-06T21:35:40Z</dcterms:created>
  <dcterms:modified xsi:type="dcterms:W3CDTF">2015-03-03T21:26:31Z</dcterms:modified>
</cp:coreProperties>
</file>