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>
  <p:sldMasterIdLst>
    <p:sldMasterId id="2147483648" r:id="rId1"/>
  </p:sldMasterIdLst>
  <p:notesMasterIdLst>
    <p:notesMasterId r:id="rId12"/>
  </p:notesMasterIdLst>
  <p:handoutMasterIdLst>
    <p:handoutMasterId r:id="rId13"/>
  </p:handoutMasterIdLst>
  <p:sldIdLst>
    <p:sldId id="307" r:id="rId2"/>
    <p:sldId id="335" r:id="rId3"/>
    <p:sldId id="348" r:id="rId4"/>
    <p:sldId id="349" r:id="rId5"/>
    <p:sldId id="350" r:id="rId6"/>
    <p:sldId id="351" r:id="rId7"/>
    <p:sldId id="352" r:id="rId8"/>
    <p:sldId id="353" r:id="rId9"/>
    <p:sldId id="354" r:id="rId10"/>
    <p:sldId id="355" r:id="rId11"/>
  </p:sldIdLst>
  <p:sldSz cx="9144000" cy="6858000" type="screen4x3"/>
  <p:notesSz cx="6934200" cy="92329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1600" kern="1200">
        <a:solidFill>
          <a:schemeClr val="accent1"/>
        </a:solidFill>
        <a:latin typeface="Arial Black" pitchFamily="34" charset="0"/>
        <a:ea typeface="MS PGothic" pitchFamily="34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1600" kern="1200">
        <a:solidFill>
          <a:schemeClr val="accent1"/>
        </a:solidFill>
        <a:latin typeface="Arial Black" pitchFamily="34" charset="0"/>
        <a:ea typeface="MS PGothic" pitchFamily="34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1600" kern="1200">
        <a:solidFill>
          <a:schemeClr val="accent1"/>
        </a:solidFill>
        <a:latin typeface="Arial Black" pitchFamily="34" charset="0"/>
        <a:ea typeface="MS PGothic" pitchFamily="34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1600" kern="1200">
        <a:solidFill>
          <a:schemeClr val="accent1"/>
        </a:solidFill>
        <a:latin typeface="Arial Black" pitchFamily="34" charset="0"/>
        <a:ea typeface="MS PGothic" pitchFamily="34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1600" kern="1200">
        <a:solidFill>
          <a:schemeClr val="accent1"/>
        </a:solidFill>
        <a:latin typeface="Arial Black" pitchFamily="34" charset="0"/>
        <a:ea typeface="MS PGothic" pitchFamily="34" charset="-128"/>
        <a:cs typeface="+mn-cs"/>
      </a:defRPr>
    </a:lvl5pPr>
    <a:lvl6pPr marL="2286000" algn="l" defTabSz="914400" rtl="0" eaLnBrk="1" latinLnBrk="0" hangingPunct="1">
      <a:defRPr sz="1600" kern="1200">
        <a:solidFill>
          <a:schemeClr val="accent1"/>
        </a:solidFill>
        <a:latin typeface="Arial Black" pitchFamily="34" charset="0"/>
        <a:ea typeface="MS PGothic" pitchFamily="34" charset="-128"/>
        <a:cs typeface="+mn-cs"/>
      </a:defRPr>
    </a:lvl6pPr>
    <a:lvl7pPr marL="2743200" algn="l" defTabSz="914400" rtl="0" eaLnBrk="1" latinLnBrk="0" hangingPunct="1">
      <a:defRPr sz="1600" kern="1200">
        <a:solidFill>
          <a:schemeClr val="accent1"/>
        </a:solidFill>
        <a:latin typeface="Arial Black" pitchFamily="34" charset="0"/>
        <a:ea typeface="MS PGothic" pitchFamily="34" charset="-128"/>
        <a:cs typeface="+mn-cs"/>
      </a:defRPr>
    </a:lvl7pPr>
    <a:lvl8pPr marL="3200400" algn="l" defTabSz="914400" rtl="0" eaLnBrk="1" latinLnBrk="0" hangingPunct="1">
      <a:defRPr sz="1600" kern="1200">
        <a:solidFill>
          <a:schemeClr val="accent1"/>
        </a:solidFill>
        <a:latin typeface="Arial Black" pitchFamily="34" charset="0"/>
        <a:ea typeface="MS PGothic" pitchFamily="34" charset="-128"/>
        <a:cs typeface="+mn-cs"/>
      </a:defRPr>
    </a:lvl8pPr>
    <a:lvl9pPr marL="3657600" algn="l" defTabSz="914400" rtl="0" eaLnBrk="1" latinLnBrk="0" hangingPunct="1">
      <a:defRPr sz="1600" kern="1200">
        <a:solidFill>
          <a:schemeClr val="accent1"/>
        </a:solidFill>
        <a:latin typeface="Arial Black" pitchFamily="34" charset="0"/>
        <a:ea typeface="MS PGothic" pitchFamily="34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7D2FF"/>
    <a:srgbClr val="9D9DDF"/>
    <a:srgbClr val="39A5A0"/>
    <a:srgbClr val="006699"/>
    <a:srgbClr val="57B7FF"/>
    <a:srgbClr val="0058B0"/>
    <a:srgbClr val="00478E"/>
    <a:srgbClr val="CC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75" d="100"/>
          <a:sy n="75" d="100"/>
        </p:scale>
        <p:origin x="-1016" y="-8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252"/>
    </p:cViewPr>
  </p:sorterViewPr>
  <p:notesViewPr>
    <p:cSldViewPr snapToGrid="0">
      <p:cViewPr>
        <p:scale>
          <a:sx n="75" d="100"/>
          <a:sy n="75" d="100"/>
        </p:scale>
        <p:origin x="-3114" y="-894"/>
      </p:cViewPr>
      <p:guideLst>
        <p:guide orient="horz" pos="2908"/>
        <p:guide pos="2184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5601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05138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33" tIns="45716" rIns="91433" bIns="45716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8131" name="Date Placeholder 48130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27475" y="0"/>
            <a:ext cx="3005138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33" tIns="45716" rIns="91433" bIns="45716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 smtClean="0">
                <a:solidFill>
                  <a:schemeClr val="tx1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fld id="{201643E2-30B5-4CC6-BA9D-8DF4AD45195D}" type="datetime1">
              <a:rPr lang="en-US" altLang="en-US"/>
              <a:pPr>
                <a:defRPr/>
              </a:pPr>
              <a:t>3/17/2015</a:t>
            </a:fld>
            <a:endParaRPr lang="en-US" altLang="en-US"/>
          </a:p>
        </p:txBody>
      </p:sp>
      <p:sp>
        <p:nvSpPr>
          <p:cNvPr id="23556" name="Rectangle 25603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770938"/>
            <a:ext cx="3005138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33" tIns="45716" rIns="91433" bIns="45716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8133" name="Slide Number Placeholder 48132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27475" y="8770938"/>
            <a:ext cx="3005138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33" tIns="45716" rIns="91433" bIns="45716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 smtClean="0">
                <a:solidFill>
                  <a:schemeClr val="tx1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fld id="{3B15F0C8-D829-4B09-B90D-37D826B8E49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9354556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13313"/>
          <p:cNvSpPr>
            <a:spLocks noGrp="1"/>
          </p:cNvSpPr>
          <p:nvPr>
            <p:ph type="hdr" sz="quarter"/>
          </p:nvPr>
        </p:nvSpPr>
        <p:spPr bwMode="auto">
          <a:xfrm>
            <a:off x="0" y="0"/>
            <a:ext cx="3005138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302" tIns="46151" rIns="92302" bIns="46151" numCol="1" anchor="t" anchorCtr="0" compatLnSpc="1">
            <a:prstTxWarp prst="textNoShape">
              <a:avLst/>
            </a:prstTxWarp>
          </a:bodyPr>
          <a:lstStyle>
            <a:lvl1pPr defTabSz="922338">
              <a:defRPr sz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 bwMode="auto">
          <a:xfrm>
            <a:off x="3927475" y="0"/>
            <a:ext cx="3005138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302" tIns="46151" rIns="92302" bIns="46151" numCol="1" anchor="t" anchorCtr="0" compatLnSpc="1">
            <a:prstTxWarp prst="textNoShape">
              <a:avLst/>
            </a:prstTxWarp>
          </a:bodyPr>
          <a:lstStyle>
            <a:lvl1pPr algn="r" defTabSz="922338">
              <a:defRPr sz="1200" smtClean="0">
                <a:solidFill>
                  <a:schemeClr val="tx1"/>
                </a:solidFill>
                <a:latin typeface="Calibri" pitchFamily="34" charset="0"/>
              </a:defRPr>
            </a:lvl1pPr>
          </a:lstStyle>
          <a:p>
            <a:pPr>
              <a:defRPr/>
            </a:pPr>
            <a:fld id="{38F95D69-3F9E-44F8-90EA-EBD6E5B033C4}" type="datetimeFigureOut">
              <a:rPr lang="en-US" altLang="en-US"/>
              <a:pPr>
                <a:defRPr/>
              </a:pPr>
              <a:t>3/17/2015</a:t>
            </a:fld>
            <a:endParaRPr lang="en-US" altLang="en-US"/>
          </a:p>
        </p:txBody>
      </p:sp>
      <p:sp>
        <p:nvSpPr>
          <p:cNvPr id="12292" name="Rectangle 13315"/>
          <p:cNvSpPr>
            <a:spLocks noGrp="1" noRot="1" noChangeAspect="1"/>
          </p:cNvSpPr>
          <p:nvPr>
            <p:ph type="sldImg" idx="2"/>
          </p:nvPr>
        </p:nvSpPr>
        <p:spPr bwMode="auto">
          <a:xfrm>
            <a:off x="1160463" y="693738"/>
            <a:ext cx="4616450" cy="3462337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 bwMode="auto">
          <a:xfrm>
            <a:off x="693738" y="4386263"/>
            <a:ext cx="5546725" cy="415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302" tIns="46151" rIns="92302" bIns="4615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12294" name="Rectangle 13317"/>
          <p:cNvSpPr>
            <a:spLocks noGrp="1"/>
          </p:cNvSpPr>
          <p:nvPr>
            <p:ph type="ftr" sz="quarter" idx="4"/>
          </p:nvPr>
        </p:nvSpPr>
        <p:spPr bwMode="auto">
          <a:xfrm>
            <a:off x="0" y="8770938"/>
            <a:ext cx="3005138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302" tIns="46151" rIns="92302" bIns="46151" numCol="1" anchor="b" anchorCtr="0" compatLnSpc="1">
            <a:prstTxWarp prst="textNoShape">
              <a:avLst/>
            </a:prstTxWarp>
          </a:bodyPr>
          <a:lstStyle>
            <a:lvl1pPr defTabSz="922338">
              <a:defRPr sz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 bwMode="auto">
          <a:xfrm>
            <a:off x="3927475" y="8770938"/>
            <a:ext cx="3005138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302" tIns="46151" rIns="92302" bIns="46151" numCol="1" anchor="b" anchorCtr="0" compatLnSpc="1">
            <a:prstTxWarp prst="textNoShape">
              <a:avLst/>
            </a:prstTxWarp>
          </a:bodyPr>
          <a:lstStyle>
            <a:lvl1pPr algn="r" defTabSz="922338">
              <a:defRPr sz="1200" smtClean="0">
                <a:solidFill>
                  <a:schemeClr val="tx1"/>
                </a:solidFill>
                <a:latin typeface="Calibri" pitchFamily="34" charset="0"/>
              </a:defRPr>
            </a:lvl1pPr>
          </a:lstStyle>
          <a:p>
            <a:pPr>
              <a:defRPr/>
            </a:pPr>
            <a:fld id="{716E5551-2B12-46B7-A623-8225B78A53A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348268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MS PGothic" pitchFamily="34" charset="-128"/>
        <a:cs typeface="ＭＳ Ｐゴシック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MS PGothic" pitchFamily="34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MS PGothic" pitchFamily="34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MS PGothic" pitchFamily="34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MS PGothic" pitchFamily="34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3315" name="Rectangle 3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4339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smtClean="0">
              <a:latin typeface="Arial" charset="0"/>
            </a:endParaRPr>
          </a:p>
        </p:txBody>
      </p:sp>
      <p:sp>
        <p:nvSpPr>
          <p:cNvPr id="1434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22338" eaLnBrk="0" hangingPunct="0">
              <a:defRPr sz="1600">
                <a:solidFill>
                  <a:schemeClr val="accent1"/>
                </a:solidFill>
                <a:latin typeface="Arial Black" pitchFamily="34" charset="0"/>
                <a:ea typeface="MS PGothic" pitchFamily="34" charset="-128"/>
              </a:defRPr>
            </a:lvl1pPr>
            <a:lvl2pPr marL="742950" indent="-285750" defTabSz="922338" eaLnBrk="0" hangingPunct="0">
              <a:defRPr sz="1600">
                <a:solidFill>
                  <a:schemeClr val="accent1"/>
                </a:solidFill>
                <a:latin typeface="Arial Black" pitchFamily="34" charset="0"/>
                <a:ea typeface="MS PGothic" pitchFamily="34" charset="-128"/>
              </a:defRPr>
            </a:lvl2pPr>
            <a:lvl3pPr marL="1143000" indent="-228600" defTabSz="922338" eaLnBrk="0" hangingPunct="0">
              <a:defRPr sz="1600">
                <a:solidFill>
                  <a:schemeClr val="accent1"/>
                </a:solidFill>
                <a:latin typeface="Arial Black" pitchFamily="34" charset="0"/>
                <a:ea typeface="MS PGothic" pitchFamily="34" charset="-128"/>
              </a:defRPr>
            </a:lvl3pPr>
            <a:lvl4pPr marL="1600200" indent="-228600" defTabSz="922338" eaLnBrk="0" hangingPunct="0">
              <a:defRPr sz="1600">
                <a:solidFill>
                  <a:schemeClr val="accent1"/>
                </a:solidFill>
                <a:latin typeface="Arial Black" pitchFamily="34" charset="0"/>
                <a:ea typeface="MS PGothic" pitchFamily="34" charset="-128"/>
              </a:defRPr>
            </a:lvl4pPr>
            <a:lvl5pPr marL="2057400" indent="-228600" defTabSz="922338" eaLnBrk="0" hangingPunct="0">
              <a:defRPr sz="1600">
                <a:solidFill>
                  <a:schemeClr val="accent1"/>
                </a:solidFill>
                <a:latin typeface="Arial Black" pitchFamily="34" charset="0"/>
                <a:ea typeface="MS PGothic" pitchFamily="34" charset="-128"/>
              </a:defRPr>
            </a:lvl5pPr>
            <a:lvl6pPr marL="25146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accent1"/>
                </a:solidFill>
                <a:latin typeface="Arial Black" pitchFamily="34" charset="0"/>
                <a:ea typeface="MS PGothic" pitchFamily="34" charset="-128"/>
              </a:defRPr>
            </a:lvl6pPr>
            <a:lvl7pPr marL="29718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accent1"/>
                </a:solidFill>
                <a:latin typeface="Arial Black" pitchFamily="34" charset="0"/>
                <a:ea typeface="MS PGothic" pitchFamily="34" charset="-128"/>
              </a:defRPr>
            </a:lvl7pPr>
            <a:lvl8pPr marL="34290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accent1"/>
                </a:solidFill>
                <a:latin typeface="Arial Black" pitchFamily="34" charset="0"/>
                <a:ea typeface="MS PGothic" pitchFamily="34" charset="-128"/>
              </a:defRPr>
            </a:lvl8pPr>
            <a:lvl9pPr marL="38862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accent1"/>
                </a:solidFill>
                <a:latin typeface="Arial Black" pitchFamily="34" charset="0"/>
                <a:ea typeface="MS PGothic" pitchFamily="34" charset="-128"/>
              </a:defRPr>
            </a:lvl9pPr>
          </a:lstStyle>
          <a:p>
            <a:pPr eaLnBrk="1" hangingPunct="1"/>
            <a:fld id="{161F3F28-65C5-4ED8-9C83-6BEB22919B1F}" type="slidenum">
              <a:rPr lang="en-US" altLang="en-US" sz="1200">
                <a:solidFill>
                  <a:schemeClr val="tx1"/>
                </a:solidFill>
                <a:latin typeface="Calibri" pitchFamily="34" charset="0"/>
              </a:rPr>
              <a:pPr eaLnBrk="1" hangingPunct="1"/>
              <a:t>10</a:t>
            </a:fld>
            <a:endParaRPr lang="en-US" altLang="en-US" sz="1200">
              <a:solidFill>
                <a:schemeClr val="tx1"/>
              </a:solidFill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4339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smtClean="0">
              <a:latin typeface="Arial" charset="0"/>
            </a:endParaRPr>
          </a:p>
        </p:txBody>
      </p:sp>
      <p:sp>
        <p:nvSpPr>
          <p:cNvPr id="1434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22338" eaLnBrk="0" hangingPunct="0">
              <a:defRPr sz="1600">
                <a:solidFill>
                  <a:schemeClr val="accent1"/>
                </a:solidFill>
                <a:latin typeface="Arial Black" pitchFamily="34" charset="0"/>
                <a:ea typeface="MS PGothic" pitchFamily="34" charset="-128"/>
              </a:defRPr>
            </a:lvl1pPr>
            <a:lvl2pPr marL="742950" indent="-285750" defTabSz="922338" eaLnBrk="0" hangingPunct="0">
              <a:defRPr sz="1600">
                <a:solidFill>
                  <a:schemeClr val="accent1"/>
                </a:solidFill>
                <a:latin typeface="Arial Black" pitchFamily="34" charset="0"/>
                <a:ea typeface="MS PGothic" pitchFamily="34" charset="-128"/>
              </a:defRPr>
            </a:lvl2pPr>
            <a:lvl3pPr marL="1143000" indent="-228600" defTabSz="922338" eaLnBrk="0" hangingPunct="0">
              <a:defRPr sz="1600">
                <a:solidFill>
                  <a:schemeClr val="accent1"/>
                </a:solidFill>
                <a:latin typeface="Arial Black" pitchFamily="34" charset="0"/>
                <a:ea typeface="MS PGothic" pitchFamily="34" charset="-128"/>
              </a:defRPr>
            </a:lvl3pPr>
            <a:lvl4pPr marL="1600200" indent="-228600" defTabSz="922338" eaLnBrk="0" hangingPunct="0">
              <a:defRPr sz="1600">
                <a:solidFill>
                  <a:schemeClr val="accent1"/>
                </a:solidFill>
                <a:latin typeface="Arial Black" pitchFamily="34" charset="0"/>
                <a:ea typeface="MS PGothic" pitchFamily="34" charset="-128"/>
              </a:defRPr>
            </a:lvl4pPr>
            <a:lvl5pPr marL="2057400" indent="-228600" defTabSz="922338" eaLnBrk="0" hangingPunct="0">
              <a:defRPr sz="1600">
                <a:solidFill>
                  <a:schemeClr val="accent1"/>
                </a:solidFill>
                <a:latin typeface="Arial Black" pitchFamily="34" charset="0"/>
                <a:ea typeface="MS PGothic" pitchFamily="34" charset="-128"/>
              </a:defRPr>
            </a:lvl5pPr>
            <a:lvl6pPr marL="25146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accent1"/>
                </a:solidFill>
                <a:latin typeface="Arial Black" pitchFamily="34" charset="0"/>
                <a:ea typeface="MS PGothic" pitchFamily="34" charset="-128"/>
              </a:defRPr>
            </a:lvl6pPr>
            <a:lvl7pPr marL="29718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accent1"/>
                </a:solidFill>
                <a:latin typeface="Arial Black" pitchFamily="34" charset="0"/>
                <a:ea typeface="MS PGothic" pitchFamily="34" charset="-128"/>
              </a:defRPr>
            </a:lvl7pPr>
            <a:lvl8pPr marL="34290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accent1"/>
                </a:solidFill>
                <a:latin typeface="Arial Black" pitchFamily="34" charset="0"/>
                <a:ea typeface="MS PGothic" pitchFamily="34" charset="-128"/>
              </a:defRPr>
            </a:lvl8pPr>
            <a:lvl9pPr marL="38862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accent1"/>
                </a:solidFill>
                <a:latin typeface="Arial Black" pitchFamily="34" charset="0"/>
                <a:ea typeface="MS PGothic" pitchFamily="34" charset="-128"/>
              </a:defRPr>
            </a:lvl9pPr>
          </a:lstStyle>
          <a:p>
            <a:pPr eaLnBrk="1" hangingPunct="1"/>
            <a:fld id="{161F3F28-65C5-4ED8-9C83-6BEB22919B1F}" type="slidenum">
              <a:rPr lang="en-US" altLang="en-US" sz="1200">
                <a:solidFill>
                  <a:schemeClr val="tx1"/>
                </a:solidFill>
                <a:latin typeface="Calibri" pitchFamily="34" charset="0"/>
              </a:rPr>
              <a:pPr eaLnBrk="1" hangingPunct="1"/>
              <a:t>2</a:t>
            </a:fld>
            <a:endParaRPr lang="en-US" altLang="en-US" sz="1200">
              <a:solidFill>
                <a:schemeClr val="tx1"/>
              </a:solidFill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4339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smtClean="0">
              <a:latin typeface="Arial" charset="0"/>
            </a:endParaRPr>
          </a:p>
        </p:txBody>
      </p:sp>
      <p:sp>
        <p:nvSpPr>
          <p:cNvPr id="1434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22338" eaLnBrk="0" hangingPunct="0">
              <a:defRPr sz="1600">
                <a:solidFill>
                  <a:schemeClr val="accent1"/>
                </a:solidFill>
                <a:latin typeface="Arial Black" pitchFamily="34" charset="0"/>
                <a:ea typeface="MS PGothic" pitchFamily="34" charset="-128"/>
              </a:defRPr>
            </a:lvl1pPr>
            <a:lvl2pPr marL="742950" indent="-285750" defTabSz="922338" eaLnBrk="0" hangingPunct="0">
              <a:defRPr sz="1600">
                <a:solidFill>
                  <a:schemeClr val="accent1"/>
                </a:solidFill>
                <a:latin typeface="Arial Black" pitchFamily="34" charset="0"/>
                <a:ea typeface="MS PGothic" pitchFamily="34" charset="-128"/>
              </a:defRPr>
            </a:lvl2pPr>
            <a:lvl3pPr marL="1143000" indent="-228600" defTabSz="922338" eaLnBrk="0" hangingPunct="0">
              <a:defRPr sz="1600">
                <a:solidFill>
                  <a:schemeClr val="accent1"/>
                </a:solidFill>
                <a:latin typeface="Arial Black" pitchFamily="34" charset="0"/>
                <a:ea typeface="MS PGothic" pitchFamily="34" charset="-128"/>
              </a:defRPr>
            </a:lvl3pPr>
            <a:lvl4pPr marL="1600200" indent="-228600" defTabSz="922338" eaLnBrk="0" hangingPunct="0">
              <a:defRPr sz="1600">
                <a:solidFill>
                  <a:schemeClr val="accent1"/>
                </a:solidFill>
                <a:latin typeface="Arial Black" pitchFamily="34" charset="0"/>
                <a:ea typeface="MS PGothic" pitchFamily="34" charset="-128"/>
              </a:defRPr>
            </a:lvl4pPr>
            <a:lvl5pPr marL="2057400" indent="-228600" defTabSz="922338" eaLnBrk="0" hangingPunct="0">
              <a:defRPr sz="1600">
                <a:solidFill>
                  <a:schemeClr val="accent1"/>
                </a:solidFill>
                <a:latin typeface="Arial Black" pitchFamily="34" charset="0"/>
                <a:ea typeface="MS PGothic" pitchFamily="34" charset="-128"/>
              </a:defRPr>
            </a:lvl5pPr>
            <a:lvl6pPr marL="25146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accent1"/>
                </a:solidFill>
                <a:latin typeface="Arial Black" pitchFamily="34" charset="0"/>
                <a:ea typeface="MS PGothic" pitchFamily="34" charset="-128"/>
              </a:defRPr>
            </a:lvl6pPr>
            <a:lvl7pPr marL="29718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accent1"/>
                </a:solidFill>
                <a:latin typeface="Arial Black" pitchFamily="34" charset="0"/>
                <a:ea typeface="MS PGothic" pitchFamily="34" charset="-128"/>
              </a:defRPr>
            </a:lvl7pPr>
            <a:lvl8pPr marL="34290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accent1"/>
                </a:solidFill>
                <a:latin typeface="Arial Black" pitchFamily="34" charset="0"/>
                <a:ea typeface="MS PGothic" pitchFamily="34" charset="-128"/>
              </a:defRPr>
            </a:lvl8pPr>
            <a:lvl9pPr marL="38862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accent1"/>
                </a:solidFill>
                <a:latin typeface="Arial Black" pitchFamily="34" charset="0"/>
                <a:ea typeface="MS PGothic" pitchFamily="34" charset="-128"/>
              </a:defRPr>
            </a:lvl9pPr>
          </a:lstStyle>
          <a:p>
            <a:pPr eaLnBrk="1" hangingPunct="1"/>
            <a:fld id="{161F3F28-65C5-4ED8-9C83-6BEB22919B1F}" type="slidenum">
              <a:rPr lang="en-US" altLang="en-US" sz="1200">
                <a:solidFill>
                  <a:schemeClr val="tx1"/>
                </a:solidFill>
                <a:latin typeface="Calibri" pitchFamily="34" charset="0"/>
              </a:rPr>
              <a:pPr eaLnBrk="1" hangingPunct="1"/>
              <a:t>3</a:t>
            </a:fld>
            <a:endParaRPr lang="en-US" altLang="en-US" sz="1200">
              <a:solidFill>
                <a:schemeClr val="tx1"/>
              </a:solidFill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4339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smtClean="0">
              <a:latin typeface="Arial" charset="0"/>
            </a:endParaRPr>
          </a:p>
        </p:txBody>
      </p:sp>
      <p:sp>
        <p:nvSpPr>
          <p:cNvPr id="1434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22338" eaLnBrk="0" hangingPunct="0">
              <a:defRPr sz="1600">
                <a:solidFill>
                  <a:schemeClr val="accent1"/>
                </a:solidFill>
                <a:latin typeface="Arial Black" pitchFamily="34" charset="0"/>
                <a:ea typeface="MS PGothic" pitchFamily="34" charset="-128"/>
              </a:defRPr>
            </a:lvl1pPr>
            <a:lvl2pPr marL="742950" indent="-285750" defTabSz="922338" eaLnBrk="0" hangingPunct="0">
              <a:defRPr sz="1600">
                <a:solidFill>
                  <a:schemeClr val="accent1"/>
                </a:solidFill>
                <a:latin typeface="Arial Black" pitchFamily="34" charset="0"/>
                <a:ea typeface="MS PGothic" pitchFamily="34" charset="-128"/>
              </a:defRPr>
            </a:lvl2pPr>
            <a:lvl3pPr marL="1143000" indent="-228600" defTabSz="922338" eaLnBrk="0" hangingPunct="0">
              <a:defRPr sz="1600">
                <a:solidFill>
                  <a:schemeClr val="accent1"/>
                </a:solidFill>
                <a:latin typeface="Arial Black" pitchFamily="34" charset="0"/>
                <a:ea typeface="MS PGothic" pitchFamily="34" charset="-128"/>
              </a:defRPr>
            </a:lvl3pPr>
            <a:lvl4pPr marL="1600200" indent="-228600" defTabSz="922338" eaLnBrk="0" hangingPunct="0">
              <a:defRPr sz="1600">
                <a:solidFill>
                  <a:schemeClr val="accent1"/>
                </a:solidFill>
                <a:latin typeface="Arial Black" pitchFamily="34" charset="0"/>
                <a:ea typeface="MS PGothic" pitchFamily="34" charset="-128"/>
              </a:defRPr>
            </a:lvl4pPr>
            <a:lvl5pPr marL="2057400" indent="-228600" defTabSz="922338" eaLnBrk="0" hangingPunct="0">
              <a:defRPr sz="1600">
                <a:solidFill>
                  <a:schemeClr val="accent1"/>
                </a:solidFill>
                <a:latin typeface="Arial Black" pitchFamily="34" charset="0"/>
                <a:ea typeface="MS PGothic" pitchFamily="34" charset="-128"/>
              </a:defRPr>
            </a:lvl5pPr>
            <a:lvl6pPr marL="25146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accent1"/>
                </a:solidFill>
                <a:latin typeface="Arial Black" pitchFamily="34" charset="0"/>
                <a:ea typeface="MS PGothic" pitchFamily="34" charset="-128"/>
              </a:defRPr>
            </a:lvl6pPr>
            <a:lvl7pPr marL="29718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accent1"/>
                </a:solidFill>
                <a:latin typeface="Arial Black" pitchFamily="34" charset="0"/>
                <a:ea typeface="MS PGothic" pitchFamily="34" charset="-128"/>
              </a:defRPr>
            </a:lvl7pPr>
            <a:lvl8pPr marL="34290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accent1"/>
                </a:solidFill>
                <a:latin typeface="Arial Black" pitchFamily="34" charset="0"/>
                <a:ea typeface="MS PGothic" pitchFamily="34" charset="-128"/>
              </a:defRPr>
            </a:lvl8pPr>
            <a:lvl9pPr marL="38862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accent1"/>
                </a:solidFill>
                <a:latin typeface="Arial Black" pitchFamily="34" charset="0"/>
                <a:ea typeface="MS PGothic" pitchFamily="34" charset="-128"/>
              </a:defRPr>
            </a:lvl9pPr>
          </a:lstStyle>
          <a:p>
            <a:pPr eaLnBrk="1" hangingPunct="1"/>
            <a:fld id="{161F3F28-65C5-4ED8-9C83-6BEB22919B1F}" type="slidenum">
              <a:rPr lang="en-US" altLang="en-US" sz="1200">
                <a:solidFill>
                  <a:schemeClr val="tx1"/>
                </a:solidFill>
                <a:latin typeface="Calibri" pitchFamily="34" charset="0"/>
              </a:rPr>
              <a:pPr eaLnBrk="1" hangingPunct="1"/>
              <a:t>4</a:t>
            </a:fld>
            <a:endParaRPr lang="en-US" altLang="en-US" sz="1200">
              <a:solidFill>
                <a:schemeClr val="tx1"/>
              </a:solidFill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4339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smtClean="0">
              <a:latin typeface="Arial" charset="0"/>
            </a:endParaRPr>
          </a:p>
        </p:txBody>
      </p:sp>
      <p:sp>
        <p:nvSpPr>
          <p:cNvPr id="1434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22338" eaLnBrk="0" hangingPunct="0">
              <a:defRPr sz="1600">
                <a:solidFill>
                  <a:schemeClr val="accent1"/>
                </a:solidFill>
                <a:latin typeface="Arial Black" pitchFamily="34" charset="0"/>
                <a:ea typeface="MS PGothic" pitchFamily="34" charset="-128"/>
              </a:defRPr>
            </a:lvl1pPr>
            <a:lvl2pPr marL="742950" indent="-285750" defTabSz="922338" eaLnBrk="0" hangingPunct="0">
              <a:defRPr sz="1600">
                <a:solidFill>
                  <a:schemeClr val="accent1"/>
                </a:solidFill>
                <a:latin typeface="Arial Black" pitchFamily="34" charset="0"/>
                <a:ea typeface="MS PGothic" pitchFamily="34" charset="-128"/>
              </a:defRPr>
            </a:lvl2pPr>
            <a:lvl3pPr marL="1143000" indent="-228600" defTabSz="922338" eaLnBrk="0" hangingPunct="0">
              <a:defRPr sz="1600">
                <a:solidFill>
                  <a:schemeClr val="accent1"/>
                </a:solidFill>
                <a:latin typeface="Arial Black" pitchFamily="34" charset="0"/>
                <a:ea typeface="MS PGothic" pitchFamily="34" charset="-128"/>
              </a:defRPr>
            </a:lvl3pPr>
            <a:lvl4pPr marL="1600200" indent="-228600" defTabSz="922338" eaLnBrk="0" hangingPunct="0">
              <a:defRPr sz="1600">
                <a:solidFill>
                  <a:schemeClr val="accent1"/>
                </a:solidFill>
                <a:latin typeface="Arial Black" pitchFamily="34" charset="0"/>
                <a:ea typeface="MS PGothic" pitchFamily="34" charset="-128"/>
              </a:defRPr>
            </a:lvl4pPr>
            <a:lvl5pPr marL="2057400" indent="-228600" defTabSz="922338" eaLnBrk="0" hangingPunct="0">
              <a:defRPr sz="1600">
                <a:solidFill>
                  <a:schemeClr val="accent1"/>
                </a:solidFill>
                <a:latin typeface="Arial Black" pitchFamily="34" charset="0"/>
                <a:ea typeface="MS PGothic" pitchFamily="34" charset="-128"/>
              </a:defRPr>
            </a:lvl5pPr>
            <a:lvl6pPr marL="25146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accent1"/>
                </a:solidFill>
                <a:latin typeface="Arial Black" pitchFamily="34" charset="0"/>
                <a:ea typeface="MS PGothic" pitchFamily="34" charset="-128"/>
              </a:defRPr>
            </a:lvl6pPr>
            <a:lvl7pPr marL="29718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accent1"/>
                </a:solidFill>
                <a:latin typeface="Arial Black" pitchFamily="34" charset="0"/>
                <a:ea typeface="MS PGothic" pitchFamily="34" charset="-128"/>
              </a:defRPr>
            </a:lvl7pPr>
            <a:lvl8pPr marL="34290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accent1"/>
                </a:solidFill>
                <a:latin typeface="Arial Black" pitchFamily="34" charset="0"/>
                <a:ea typeface="MS PGothic" pitchFamily="34" charset="-128"/>
              </a:defRPr>
            </a:lvl8pPr>
            <a:lvl9pPr marL="38862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accent1"/>
                </a:solidFill>
                <a:latin typeface="Arial Black" pitchFamily="34" charset="0"/>
                <a:ea typeface="MS PGothic" pitchFamily="34" charset="-128"/>
              </a:defRPr>
            </a:lvl9pPr>
          </a:lstStyle>
          <a:p>
            <a:pPr eaLnBrk="1" hangingPunct="1"/>
            <a:fld id="{161F3F28-65C5-4ED8-9C83-6BEB22919B1F}" type="slidenum">
              <a:rPr lang="en-US" altLang="en-US" sz="1200">
                <a:solidFill>
                  <a:schemeClr val="tx1"/>
                </a:solidFill>
                <a:latin typeface="Calibri" pitchFamily="34" charset="0"/>
              </a:rPr>
              <a:pPr eaLnBrk="1" hangingPunct="1"/>
              <a:t>5</a:t>
            </a:fld>
            <a:endParaRPr lang="en-US" altLang="en-US" sz="1200">
              <a:solidFill>
                <a:schemeClr val="tx1"/>
              </a:solidFill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4339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smtClean="0">
              <a:latin typeface="Arial" charset="0"/>
            </a:endParaRPr>
          </a:p>
        </p:txBody>
      </p:sp>
      <p:sp>
        <p:nvSpPr>
          <p:cNvPr id="1434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22338" eaLnBrk="0" hangingPunct="0">
              <a:defRPr sz="1600">
                <a:solidFill>
                  <a:schemeClr val="accent1"/>
                </a:solidFill>
                <a:latin typeface="Arial Black" pitchFamily="34" charset="0"/>
                <a:ea typeface="MS PGothic" pitchFamily="34" charset="-128"/>
              </a:defRPr>
            </a:lvl1pPr>
            <a:lvl2pPr marL="742950" indent="-285750" defTabSz="922338" eaLnBrk="0" hangingPunct="0">
              <a:defRPr sz="1600">
                <a:solidFill>
                  <a:schemeClr val="accent1"/>
                </a:solidFill>
                <a:latin typeface="Arial Black" pitchFamily="34" charset="0"/>
                <a:ea typeface="MS PGothic" pitchFamily="34" charset="-128"/>
              </a:defRPr>
            </a:lvl2pPr>
            <a:lvl3pPr marL="1143000" indent="-228600" defTabSz="922338" eaLnBrk="0" hangingPunct="0">
              <a:defRPr sz="1600">
                <a:solidFill>
                  <a:schemeClr val="accent1"/>
                </a:solidFill>
                <a:latin typeface="Arial Black" pitchFamily="34" charset="0"/>
                <a:ea typeface="MS PGothic" pitchFamily="34" charset="-128"/>
              </a:defRPr>
            </a:lvl3pPr>
            <a:lvl4pPr marL="1600200" indent="-228600" defTabSz="922338" eaLnBrk="0" hangingPunct="0">
              <a:defRPr sz="1600">
                <a:solidFill>
                  <a:schemeClr val="accent1"/>
                </a:solidFill>
                <a:latin typeface="Arial Black" pitchFamily="34" charset="0"/>
                <a:ea typeface="MS PGothic" pitchFamily="34" charset="-128"/>
              </a:defRPr>
            </a:lvl4pPr>
            <a:lvl5pPr marL="2057400" indent="-228600" defTabSz="922338" eaLnBrk="0" hangingPunct="0">
              <a:defRPr sz="1600">
                <a:solidFill>
                  <a:schemeClr val="accent1"/>
                </a:solidFill>
                <a:latin typeface="Arial Black" pitchFamily="34" charset="0"/>
                <a:ea typeface="MS PGothic" pitchFamily="34" charset="-128"/>
              </a:defRPr>
            </a:lvl5pPr>
            <a:lvl6pPr marL="25146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accent1"/>
                </a:solidFill>
                <a:latin typeface="Arial Black" pitchFamily="34" charset="0"/>
                <a:ea typeface="MS PGothic" pitchFamily="34" charset="-128"/>
              </a:defRPr>
            </a:lvl6pPr>
            <a:lvl7pPr marL="29718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accent1"/>
                </a:solidFill>
                <a:latin typeface="Arial Black" pitchFamily="34" charset="0"/>
                <a:ea typeface="MS PGothic" pitchFamily="34" charset="-128"/>
              </a:defRPr>
            </a:lvl7pPr>
            <a:lvl8pPr marL="34290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accent1"/>
                </a:solidFill>
                <a:latin typeface="Arial Black" pitchFamily="34" charset="0"/>
                <a:ea typeface="MS PGothic" pitchFamily="34" charset="-128"/>
              </a:defRPr>
            </a:lvl8pPr>
            <a:lvl9pPr marL="38862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accent1"/>
                </a:solidFill>
                <a:latin typeface="Arial Black" pitchFamily="34" charset="0"/>
                <a:ea typeface="MS PGothic" pitchFamily="34" charset="-128"/>
              </a:defRPr>
            </a:lvl9pPr>
          </a:lstStyle>
          <a:p>
            <a:pPr eaLnBrk="1" hangingPunct="1"/>
            <a:fld id="{161F3F28-65C5-4ED8-9C83-6BEB22919B1F}" type="slidenum">
              <a:rPr lang="en-US" altLang="en-US" sz="1200">
                <a:solidFill>
                  <a:schemeClr val="tx1"/>
                </a:solidFill>
                <a:latin typeface="Calibri" pitchFamily="34" charset="0"/>
              </a:rPr>
              <a:pPr eaLnBrk="1" hangingPunct="1"/>
              <a:t>6</a:t>
            </a:fld>
            <a:endParaRPr lang="en-US" altLang="en-US" sz="1200">
              <a:solidFill>
                <a:schemeClr val="tx1"/>
              </a:solidFill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4339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smtClean="0">
              <a:latin typeface="Arial" charset="0"/>
            </a:endParaRPr>
          </a:p>
        </p:txBody>
      </p:sp>
      <p:sp>
        <p:nvSpPr>
          <p:cNvPr id="1434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22338" eaLnBrk="0" hangingPunct="0">
              <a:defRPr sz="1600">
                <a:solidFill>
                  <a:schemeClr val="accent1"/>
                </a:solidFill>
                <a:latin typeface="Arial Black" pitchFamily="34" charset="0"/>
                <a:ea typeface="MS PGothic" pitchFamily="34" charset="-128"/>
              </a:defRPr>
            </a:lvl1pPr>
            <a:lvl2pPr marL="742950" indent="-285750" defTabSz="922338" eaLnBrk="0" hangingPunct="0">
              <a:defRPr sz="1600">
                <a:solidFill>
                  <a:schemeClr val="accent1"/>
                </a:solidFill>
                <a:latin typeface="Arial Black" pitchFamily="34" charset="0"/>
                <a:ea typeface="MS PGothic" pitchFamily="34" charset="-128"/>
              </a:defRPr>
            </a:lvl2pPr>
            <a:lvl3pPr marL="1143000" indent="-228600" defTabSz="922338" eaLnBrk="0" hangingPunct="0">
              <a:defRPr sz="1600">
                <a:solidFill>
                  <a:schemeClr val="accent1"/>
                </a:solidFill>
                <a:latin typeface="Arial Black" pitchFamily="34" charset="0"/>
                <a:ea typeface="MS PGothic" pitchFamily="34" charset="-128"/>
              </a:defRPr>
            </a:lvl3pPr>
            <a:lvl4pPr marL="1600200" indent="-228600" defTabSz="922338" eaLnBrk="0" hangingPunct="0">
              <a:defRPr sz="1600">
                <a:solidFill>
                  <a:schemeClr val="accent1"/>
                </a:solidFill>
                <a:latin typeface="Arial Black" pitchFamily="34" charset="0"/>
                <a:ea typeface="MS PGothic" pitchFamily="34" charset="-128"/>
              </a:defRPr>
            </a:lvl4pPr>
            <a:lvl5pPr marL="2057400" indent="-228600" defTabSz="922338" eaLnBrk="0" hangingPunct="0">
              <a:defRPr sz="1600">
                <a:solidFill>
                  <a:schemeClr val="accent1"/>
                </a:solidFill>
                <a:latin typeface="Arial Black" pitchFamily="34" charset="0"/>
                <a:ea typeface="MS PGothic" pitchFamily="34" charset="-128"/>
              </a:defRPr>
            </a:lvl5pPr>
            <a:lvl6pPr marL="25146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accent1"/>
                </a:solidFill>
                <a:latin typeface="Arial Black" pitchFamily="34" charset="0"/>
                <a:ea typeface="MS PGothic" pitchFamily="34" charset="-128"/>
              </a:defRPr>
            </a:lvl6pPr>
            <a:lvl7pPr marL="29718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accent1"/>
                </a:solidFill>
                <a:latin typeface="Arial Black" pitchFamily="34" charset="0"/>
                <a:ea typeface="MS PGothic" pitchFamily="34" charset="-128"/>
              </a:defRPr>
            </a:lvl7pPr>
            <a:lvl8pPr marL="34290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accent1"/>
                </a:solidFill>
                <a:latin typeface="Arial Black" pitchFamily="34" charset="0"/>
                <a:ea typeface="MS PGothic" pitchFamily="34" charset="-128"/>
              </a:defRPr>
            </a:lvl8pPr>
            <a:lvl9pPr marL="38862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accent1"/>
                </a:solidFill>
                <a:latin typeface="Arial Black" pitchFamily="34" charset="0"/>
                <a:ea typeface="MS PGothic" pitchFamily="34" charset="-128"/>
              </a:defRPr>
            </a:lvl9pPr>
          </a:lstStyle>
          <a:p>
            <a:pPr eaLnBrk="1" hangingPunct="1"/>
            <a:fld id="{161F3F28-65C5-4ED8-9C83-6BEB22919B1F}" type="slidenum">
              <a:rPr lang="en-US" altLang="en-US" sz="1200">
                <a:solidFill>
                  <a:schemeClr val="tx1"/>
                </a:solidFill>
                <a:latin typeface="Calibri" pitchFamily="34" charset="0"/>
              </a:rPr>
              <a:pPr eaLnBrk="1" hangingPunct="1"/>
              <a:t>7</a:t>
            </a:fld>
            <a:endParaRPr lang="en-US" altLang="en-US" sz="1200">
              <a:solidFill>
                <a:schemeClr val="tx1"/>
              </a:solidFill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4339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smtClean="0">
              <a:latin typeface="Arial" charset="0"/>
            </a:endParaRPr>
          </a:p>
        </p:txBody>
      </p:sp>
      <p:sp>
        <p:nvSpPr>
          <p:cNvPr id="1434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22338" eaLnBrk="0" hangingPunct="0">
              <a:defRPr sz="1600">
                <a:solidFill>
                  <a:schemeClr val="accent1"/>
                </a:solidFill>
                <a:latin typeface="Arial Black" pitchFamily="34" charset="0"/>
                <a:ea typeface="MS PGothic" pitchFamily="34" charset="-128"/>
              </a:defRPr>
            </a:lvl1pPr>
            <a:lvl2pPr marL="742950" indent="-285750" defTabSz="922338" eaLnBrk="0" hangingPunct="0">
              <a:defRPr sz="1600">
                <a:solidFill>
                  <a:schemeClr val="accent1"/>
                </a:solidFill>
                <a:latin typeface="Arial Black" pitchFamily="34" charset="0"/>
                <a:ea typeface="MS PGothic" pitchFamily="34" charset="-128"/>
              </a:defRPr>
            </a:lvl2pPr>
            <a:lvl3pPr marL="1143000" indent="-228600" defTabSz="922338" eaLnBrk="0" hangingPunct="0">
              <a:defRPr sz="1600">
                <a:solidFill>
                  <a:schemeClr val="accent1"/>
                </a:solidFill>
                <a:latin typeface="Arial Black" pitchFamily="34" charset="0"/>
                <a:ea typeface="MS PGothic" pitchFamily="34" charset="-128"/>
              </a:defRPr>
            </a:lvl3pPr>
            <a:lvl4pPr marL="1600200" indent="-228600" defTabSz="922338" eaLnBrk="0" hangingPunct="0">
              <a:defRPr sz="1600">
                <a:solidFill>
                  <a:schemeClr val="accent1"/>
                </a:solidFill>
                <a:latin typeface="Arial Black" pitchFamily="34" charset="0"/>
                <a:ea typeface="MS PGothic" pitchFamily="34" charset="-128"/>
              </a:defRPr>
            </a:lvl4pPr>
            <a:lvl5pPr marL="2057400" indent="-228600" defTabSz="922338" eaLnBrk="0" hangingPunct="0">
              <a:defRPr sz="1600">
                <a:solidFill>
                  <a:schemeClr val="accent1"/>
                </a:solidFill>
                <a:latin typeface="Arial Black" pitchFamily="34" charset="0"/>
                <a:ea typeface="MS PGothic" pitchFamily="34" charset="-128"/>
              </a:defRPr>
            </a:lvl5pPr>
            <a:lvl6pPr marL="25146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accent1"/>
                </a:solidFill>
                <a:latin typeface="Arial Black" pitchFamily="34" charset="0"/>
                <a:ea typeface="MS PGothic" pitchFamily="34" charset="-128"/>
              </a:defRPr>
            </a:lvl6pPr>
            <a:lvl7pPr marL="29718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accent1"/>
                </a:solidFill>
                <a:latin typeface="Arial Black" pitchFamily="34" charset="0"/>
                <a:ea typeface="MS PGothic" pitchFamily="34" charset="-128"/>
              </a:defRPr>
            </a:lvl7pPr>
            <a:lvl8pPr marL="34290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accent1"/>
                </a:solidFill>
                <a:latin typeface="Arial Black" pitchFamily="34" charset="0"/>
                <a:ea typeface="MS PGothic" pitchFamily="34" charset="-128"/>
              </a:defRPr>
            </a:lvl8pPr>
            <a:lvl9pPr marL="38862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accent1"/>
                </a:solidFill>
                <a:latin typeface="Arial Black" pitchFamily="34" charset="0"/>
                <a:ea typeface="MS PGothic" pitchFamily="34" charset="-128"/>
              </a:defRPr>
            </a:lvl9pPr>
          </a:lstStyle>
          <a:p>
            <a:pPr eaLnBrk="1" hangingPunct="1"/>
            <a:fld id="{161F3F28-65C5-4ED8-9C83-6BEB22919B1F}" type="slidenum">
              <a:rPr lang="en-US" altLang="en-US" sz="1200">
                <a:solidFill>
                  <a:schemeClr val="tx1"/>
                </a:solidFill>
                <a:latin typeface="Calibri" pitchFamily="34" charset="0"/>
              </a:rPr>
              <a:pPr eaLnBrk="1" hangingPunct="1"/>
              <a:t>8</a:t>
            </a:fld>
            <a:endParaRPr lang="en-US" altLang="en-US" sz="1200">
              <a:solidFill>
                <a:schemeClr val="tx1"/>
              </a:solidFill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4339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smtClean="0">
              <a:latin typeface="Arial" charset="0"/>
            </a:endParaRPr>
          </a:p>
        </p:txBody>
      </p:sp>
      <p:sp>
        <p:nvSpPr>
          <p:cNvPr id="1434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22338" eaLnBrk="0" hangingPunct="0">
              <a:defRPr sz="1600">
                <a:solidFill>
                  <a:schemeClr val="accent1"/>
                </a:solidFill>
                <a:latin typeface="Arial Black" pitchFamily="34" charset="0"/>
                <a:ea typeface="MS PGothic" pitchFamily="34" charset="-128"/>
              </a:defRPr>
            </a:lvl1pPr>
            <a:lvl2pPr marL="742950" indent="-285750" defTabSz="922338" eaLnBrk="0" hangingPunct="0">
              <a:defRPr sz="1600">
                <a:solidFill>
                  <a:schemeClr val="accent1"/>
                </a:solidFill>
                <a:latin typeface="Arial Black" pitchFamily="34" charset="0"/>
                <a:ea typeface="MS PGothic" pitchFamily="34" charset="-128"/>
              </a:defRPr>
            </a:lvl2pPr>
            <a:lvl3pPr marL="1143000" indent="-228600" defTabSz="922338" eaLnBrk="0" hangingPunct="0">
              <a:defRPr sz="1600">
                <a:solidFill>
                  <a:schemeClr val="accent1"/>
                </a:solidFill>
                <a:latin typeface="Arial Black" pitchFamily="34" charset="0"/>
                <a:ea typeface="MS PGothic" pitchFamily="34" charset="-128"/>
              </a:defRPr>
            </a:lvl3pPr>
            <a:lvl4pPr marL="1600200" indent="-228600" defTabSz="922338" eaLnBrk="0" hangingPunct="0">
              <a:defRPr sz="1600">
                <a:solidFill>
                  <a:schemeClr val="accent1"/>
                </a:solidFill>
                <a:latin typeface="Arial Black" pitchFamily="34" charset="0"/>
                <a:ea typeface="MS PGothic" pitchFamily="34" charset="-128"/>
              </a:defRPr>
            </a:lvl4pPr>
            <a:lvl5pPr marL="2057400" indent="-228600" defTabSz="922338" eaLnBrk="0" hangingPunct="0">
              <a:defRPr sz="1600">
                <a:solidFill>
                  <a:schemeClr val="accent1"/>
                </a:solidFill>
                <a:latin typeface="Arial Black" pitchFamily="34" charset="0"/>
                <a:ea typeface="MS PGothic" pitchFamily="34" charset="-128"/>
              </a:defRPr>
            </a:lvl5pPr>
            <a:lvl6pPr marL="25146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accent1"/>
                </a:solidFill>
                <a:latin typeface="Arial Black" pitchFamily="34" charset="0"/>
                <a:ea typeface="MS PGothic" pitchFamily="34" charset="-128"/>
              </a:defRPr>
            </a:lvl6pPr>
            <a:lvl7pPr marL="29718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accent1"/>
                </a:solidFill>
                <a:latin typeface="Arial Black" pitchFamily="34" charset="0"/>
                <a:ea typeface="MS PGothic" pitchFamily="34" charset="-128"/>
              </a:defRPr>
            </a:lvl7pPr>
            <a:lvl8pPr marL="34290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accent1"/>
                </a:solidFill>
                <a:latin typeface="Arial Black" pitchFamily="34" charset="0"/>
                <a:ea typeface="MS PGothic" pitchFamily="34" charset="-128"/>
              </a:defRPr>
            </a:lvl8pPr>
            <a:lvl9pPr marL="38862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accent1"/>
                </a:solidFill>
                <a:latin typeface="Arial Black" pitchFamily="34" charset="0"/>
                <a:ea typeface="MS PGothic" pitchFamily="34" charset="-128"/>
              </a:defRPr>
            </a:lvl9pPr>
          </a:lstStyle>
          <a:p>
            <a:pPr eaLnBrk="1" hangingPunct="1"/>
            <a:fld id="{161F3F28-65C5-4ED8-9C83-6BEB22919B1F}" type="slidenum">
              <a:rPr lang="en-US" altLang="en-US" sz="1200">
                <a:solidFill>
                  <a:schemeClr val="tx1"/>
                </a:solidFill>
                <a:latin typeface="Calibri" pitchFamily="34" charset="0"/>
              </a:rPr>
              <a:pPr eaLnBrk="1" hangingPunct="1"/>
              <a:t>9</a:t>
            </a:fld>
            <a:endParaRPr lang="en-US" altLang="en-US" sz="1200">
              <a:solidFill>
                <a:schemeClr val="tx1"/>
              </a:solidFill>
              <a:latin typeface="Calibri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1_Title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1026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0" indent="0" algn="ctr">
              <a:defRPr smtClean="0"/>
            </a:lvl1pPr>
          </a:lstStyle>
          <a:p>
            <a:pPr lvl="0"/>
            <a:r>
              <a:rPr lang="en-US" noProof="0" smtClean="0"/>
              <a:t>Click to edit Master subtitle style</a:t>
            </a:r>
          </a:p>
        </p:txBody>
      </p:sp>
      <p:sp>
        <p:nvSpPr>
          <p:cNvPr id="73734" name="Rectangle 1025"/>
          <p:cNvSpPr>
            <a:spLocks noGrp="1" noChangeArrowheads="1"/>
          </p:cNvSpPr>
          <p:nvPr>
            <p:ph type="ctrTitle"/>
          </p:nvPr>
        </p:nvSpPr>
        <p:spPr>
          <a:xfrm>
            <a:off x="685800" y="2133600"/>
            <a:ext cx="7772400" cy="1470025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0" indent="0" algn="ctr">
              <a:defRPr smtClean="0"/>
            </a:lvl1pPr>
          </a:lstStyle>
          <a:p>
            <a:pPr lvl="0"/>
            <a:r>
              <a:rPr lang="en-US" noProof="0" smtClean="0"/>
              <a:t>Click to edit Master title style</a:t>
            </a:r>
          </a:p>
        </p:txBody>
      </p:sp>
      <p:sp>
        <p:nvSpPr>
          <p:cNvPr id="4" name="Rectangle 1027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>
                <a:solidFill>
                  <a:schemeClr val="tx1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fld id="{56F84C58-7F90-4178-99FD-330C75071A22}" type="datetime1">
              <a:rPr lang="en-US" altLang="en-US"/>
              <a:pPr>
                <a:defRPr/>
              </a:pPr>
              <a:t>3/17/2015</a:t>
            </a:fld>
            <a:endParaRPr lang="en-US" altLang="en-US"/>
          </a:p>
        </p:txBody>
      </p:sp>
      <p:sp>
        <p:nvSpPr>
          <p:cNvPr id="5" name="Rectangle 1028"/>
          <p:cNvSpPr>
            <a:spLocks noGrp="1" noChangeArrowheads="1"/>
          </p:cNvSpPr>
          <p:nvPr>
            <p:ph type="ftr" sz="quarter" idx="11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 anchor="t"/>
          <a:lstStyle>
            <a:lvl1pPr algn="r">
              <a:defRPr sz="1400" smtClean="0"/>
            </a:lvl1pPr>
          </a:lstStyle>
          <a:p>
            <a:pPr>
              <a:defRPr/>
            </a:pPr>
            <a:fld id="{6E49C9B5-3B34-451F-A44F-759BBE93A2C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612248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rtlCol="0"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hap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Shap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 rtlCol="0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2BEC5A2-E5D4-42D4-AEE1-32676B56E3A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802597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0"/>
            <a:ext cx="8229600" cy="7159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228600" y="990600"/>
            <a:ext cx="8610600" cy="5181600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209BB37-9249-442E-8609-EFE4E8D4FDE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96159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 rtlCol="0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hap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 rtlCol="0"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A19CC16-AAB0-41D6-8656-6D51D6BF808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969021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hape 2"/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B588412-83CC-47B5-83F6-A5E7C6FE139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205141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rtlCol="0"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hap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rtlCol="0"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7B20D5F-0A2B-4168-BFCB-AC5F0A584B6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086053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hape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 rtlCol="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Shape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 rtlCol="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BB3EAAB-B0AD-48BB-8D6B-42645148456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717932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hap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rtlCol="0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Shap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 rtlCol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Shap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rtlCol="0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Shape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 rtlCol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CD24B26-D0F6-4BC1-AA55-D1261291790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828456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4E0BC96-D776-4698-8A4B-B7F473C022B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36672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18DADF6-892E-4353-83AD-E5DFDE82D3E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628700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rtlCol="0"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hape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 rtlCol="0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Shap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 rtlCol="0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B313F34-19F3-459A-841F-65498E5C3B4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86269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0" name="Slide Number Placeholder 102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0" y="6381750"/>
            <a:ext cx="21336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smtClean="0">
                <a:solidFill>
                  <a:schemeClr val="tx1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fld id="{033A702E-B305-4F8A-991C-67A0D80A939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1027" name="Rectangle 19"/>
          <p:cNvSpPr>
            <a:spLocks noGrp="1" noChangeArrowheads="1"/>
          </p:cNvSpPr>
          <p:nvPr>
            <p:ph type="title"/>
          </p:nvPr>
        </p:nvSpPr>
        <p:spPr bwMode="auto">
          <a:xfrm>
            <a:off x="914400" y="0"/>
            <a:ext cx="8229600" cy="71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/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8" name="Rectangle 20"/>
          <p:cNvSpPr>
            <a:spLocks noGrp="1" noChangeArrowheads="1"/>
          </p:cNvSpPr>
          <p:nvPr>
            <p:ph type="body" idx="1"/>
          </p:nvPr>
        </p:nvSpPr>
        <p:spPr bwMode="auto">
          <a:xfrm>
            <a:off x="228600" y="990600"/>
            <a:ext cx="86106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grpSp>
        <p:nvGrpSpPr>
          <p:cNvPr id="1029" name="Group 22"/>
          <p:cNvGrpSpPr>
            <a:grpSpLocks/>
          </p:cNvGrpSpPr>
          <p:nvPr userDrawn="1"/>
        </p:nvGrpSpPr>
        <p:grpSpPr bwMode="auto">
          <a:xfrm>
            <a:off x="7785100" y="6197600"/>
            <a:ext cx="1209675" cy="584200"/>
            <a:chOff x="4904" y="3904"/>
            <a:chExt cx="762" cy="368"/>
          </a:xfrm>
        </p:grpSpPr>
        <p:pic>
          <p:nvPicPr>
            <p:cNvPr id="2" name="Rectangle 3078"/>
            <p:cNvPicPr>
              <a:picLocks noChangeArrowheads="1"/>
            </p:cNvPicPr>
            <p:nvPr userDrawn="1"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03" y="3904"/>
              <a:ext cx="363" cy="3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31" name="Picture 21" descr="DOC Color Use"/>
            <p:cNvPicPr>
              <a:picLocks noChangeArrowheads="1"/>
            </p:cNvPicPr>
            <p:nvPr userDrawn="1"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04" y="3909"/>
              <a:ext cx="363" cy="3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7" r:id="rId1"/>
    <p:sldLayoutId id="2147483697" r:id="rId2"/>
    <p:sldLayoutId id="2147483698" r:id="rId3"/>
    <p:sldLayoutId id="2147483699" r:id="rId4"/>
    <p:sldLayoutId id="2147483700" r:id="rId5"/>
    <p:sldLayoutId id="2147483701" r:id="rId6"/>
    <p:sldLayoutId id="2147483702" r:id="rId7"/>
    <p:sldLayoutId id="2147483703" r:id="rId8"/>
    <p:sldLayoutId id="2147483704" r:id="rId9"/>
    <p:sldLayoutId id="2147483705" r:id="rId10"/>
    <p:sldLayoutId id="2147483706" r:id="rId11"/>
  </p:sldLayoutIdLst>
  <p:hf hdr="0" ftr="0" dt="0"/>
  <p:txStyles>
    <p:titleStyle>
      <a:lvl1pPr marL="342900" indent="-342900" algn="r" defTabSz="-13873163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0058B0"/>
          </a:solidFill>
          <a:latin typeface="Arial Narrow" pitchFamily="34" charset="0"/>
          <a:ea typeface="MS PGothic" pitchFamily="34" charset="-128"/>
          <a:cs typeface="ＭＳ Ｐゴシック" charset="0"/>
        </a:defRPr>
      </a:lvl1pPr>
      <a:lvl2pPr marL="342900" indent="-342900" algn="r" defTabSz="-13873163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0058B0"/>
          </a:solidFill>
          <a:latin typeface="Arial Narrow" pitchFamily="34" charset="0"/>
          <a:ea typeface="MS PGothic" pitchFamily="34" charset="-128"/>
          <a:cs typeface="ＭＳ Ｐゴシック" charset="0"/>
        </a:defRPr>
      </a:lvl2pPr>
      <a:lvl3pPr marL="342900" indent="-342900" algn="r" defTabSz="-13873163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0058B0"/>
          </a:solidFill>
          <a:latin typeface="Arial Narrow" pitchFamily="34" charset="0"/>
          <a:ea typeface="MS PGothic" pitchFamily="34" charset="-128"/>
          <a:cs typeface="ＭＳ Ｐゴシック" charset="0"/>
        </a:defRPr>
      </a:lvl3pPr>
      <a:lvl4pPr marL="342900" indent="-342900" algn="r" defTabSz="-13873163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0058B0"/>
          </a:solidFill>
          <a:latin typeface="Arial Narrow" pitchFamily="34" charset="0"/>
          <a:ea typeface="MS PGothic" pitchFamily="34" charset="-128"/>
          <a:cs typeface="ＭＳ Ｐゴシック" charset="0"/>
        </a:defRPr>
      </a:lvl4pPr>
      <a:lvl5pPr marL="342900" indent="-342900" algn="r" defTabSz="-13873163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0058B0"/>
          </a:solidFill>
          <a:latin typeface="Arial Narrow" pitchFamily="34" charset="0"/>
          <a:ea typeface="MS PGothic" pitchFamily="34" charset="-128"/>
          <a:cs typeface="ＭＳ Ｐゴシック" charset="0"/>
        </a:defRPr>
      </a:lvl5pPr>
      <a:lvl6pPr marL="457200" algn="ctr" fontAlgn="base">
        <a:spcBef>
          <a:spcPct val="0"/>
        </a:spcBef>
        <a:spcAft>
          <a:spcPct val="0"/>
        </a:spcAft>
        <a:defRPr sz="4400">
          <a:solidFill>
            <a:schemeClr val="tx2">
              <a:alpha val="100000"/>
            </a:schemeClr>
          </a:solidFill>
          <a:latin typeface="Arial"/>
        </a:defRPr>
      </a:lvl6pPr>
      <a:lvl7pPr marL="914400" algn="ctr" fontAlgn="base">
        <a:spcBef>
          <a:spcPct val="0"/>
        </a:spcBef>
        <a:spcAft>
          <a:spcPct val="0"/>
        </a:spcAft>
        <a:defRPr sz="4400">
          <a:solidFill>
            <a:schemeClr val="tx2">
              <a:alpha val="100000"/>
            </a:schemeClr>
          </a:solidFill>
          <a:latin typeface="Arial"/>
        </a:defRPr>
      </a:lvl7pPr>
      <a:lvl8pPr marL="1371600" algn="ctr" fontAlgn="base">
        <a:spcBef>
          <a:spcPct val="0"/>
        </a:spcBef>
        <a:spcAft>
          <a:spcPct val="0"/>
        </a:spcAft>
        <a:defRPr sz="4400">
          <a:solidFill>
            <a:schemeClr val="tx2">
              <a:alpha val="100000"/>
            </a:schemeClr>
          </a:solidFill>
          <a:latin typeface="Arial"/>
        </a:defRPr>
      </a:lvl8pPr>
      <a:lvl9pPr marL="1828800" algn="ctr" fontAlgn="base">
        <a:spcBef>
          <a:spcPct val="0"/>
        </a:spcBef>
        <a:spcAft>
          <a:spcPct val="0"/>
        </a:spcAft>
        <a:defRPr sz="4400">
          <a:solidFill>
            <a:schemeClr val="tx2">
              <a:alpha val="100000"/>
            </a:schemeClr>
          </a:solidFill>
          <a:latin typeface="Arial"/>
        </a:defRPr>
      </a:lvl9pPr>
    </p:titleStyle>
    <p:bodyStyle>
      <a:lvl1pPr marL="342900" indent="-342900" algn="l" defTabSz="-13873163" rtl="0" eaLnBrk="0" fontAlgn="base" hangingPunct="0">
        <a:spcBef>
          <a:spcPct val="20000"/>
        </a:spcBef>
        <a:spcAft>
          <a:spcPct val="0"/>
        </a:spcAft>
        <a:defRPr sz="2800">
          <a:solidFill>
            <a:schemeClr val="tx1"/>
          </a:solidFill>
          <a:latin typeface="+mn-lt"/>
          <a:ea typeface="MS PGothic" pitchFamily="34" charset="-128"/>
          <a:cs typeface="ＭＳ Ｐゴシック" charset="0"/>
        </a:defRPr>
      </a:lvl1pPr>
      <a:lvl2pPr marL="742950" indent="-285750" algn="l" defTabSz="-13873163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  <a:ea typeface="MS PGothic" pitchFamily="34" charset="-128"/>
        </a:defRPr>
      </a:lvl2pPr>
      <a:lvl3pPr marL="1143000" indent="-228600" algn="l" defTabSz="-13873163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  <a:ea typeface="MS PGothic" pitchFamily="34" charset="-128"/>
        </a:defRPr>
      </a:lvl3pPr>
      <a:lvl4pPr marL="1600200" indent="-228600" algn="l" defTabSz="-13873163" rtl="0" eaLnBrk="0" fontAlgn="base" hangingPunct="0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  <a:ea typeface="MS PGothic" pitchFamily="34" charset="-128"/>
        </a:defRPr>
      </a:lvl4pPr>
      <a:lvl5pPr marL="2057400" indent="-228600" algn="l" defTabSz="-13873163" rtl="0" eaLnBrk="0" fontAlgn="base" hangingPunct="0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MS PGothic" pitchFamily="34" charset="-128"/>
        </a:defRPr>
      </a:lvl5pPr>
      <a:lvl6pPr marL="2514600" indent="-228600" algn="l" fontAlgn="base">
        <a:spcBef>
          <a:spcPct val="20000"/>
        </a:spcBef>
        <a:spcAft>
          <a:spcPct val="0"/>
        </a:spcAft>
        <a:buChar char="»"/>
        <a:defRPr sz="2000">
          <a:solidFill>
            <a:schemeClr val="tx1">
              <a:alpha val="100000"/>
            </a:schemeClr>
          </a:solidFill>
          <a:latin typeface="+mn-lt"/>
        </a:defRPr>
      </a:lvl6pPr>
      <a:lvl7pPr marL="2971800" indent="-228600" algn="l" fontAlgn="base">
        <a:spcBef>
          <a:spcPct val="20000"/>
        </a:spcBef>
        <a:spcAft>
          <a:spcPct val="0"/>
        </a:spcAft>
        <a:buChar char="»"/>
        <a:defRPr sz="2000">
          <a:solidFill>
            <a:schemeClr val="tx1">
              <a:alpha val="100000"/>
            </a:schemeClr>
          </a:solidFill>
          <a:latin typeface="+mn-lt"/>
        </a:defRPr>
      </a:lvl7pPr>
      <a:lvl8pPr marL="3429000" indent="-228600" algn="l" fontAlgn="base">
        <a:spcBef>
          <a:spcPct val="20000"/>
        </a:spcBef>
        <a:spcAft>
          <a:spcPct val="0"/>
        </a:spcAft>
        <a:buChar char="»"/>
        <a:defRPr sz="2000">
          <a:solidFill>
            <a:schemeClr val="tx1">
              <a:alpha val="100000"/>
            </a:schemeClr>
          </a:solidFill>
          <a:latin typeface="+mn-lt"/>
        </a:defRPr>
      </a:lvl8pPr>
      <a:lvl9pPr marL="3886200" indent="-228600" algn="l" fontAlgn="base">
        <a:spcBef>
          <a:spcPct val="20000"/>
        </a:spcBef>
        <a:spcAft>
          <a:spcPct val="0"/>
        </a:spcAft>
        <a:buChar char="»"/>
        <a:defRPr sz="2000">
          <a:solidFill>
            <a:schemeClr val="tx1">
              <a:alpha val="100000"/>
            </a:schemeClr>
          </a:solidFill>
          <a:latin typeface="+mn-lt"/>
        </a:defRPr>
      </a:lvl9pPr>
    </p:bodyStyle>
    <p:otherStyle>
      <a:lvl1pPr algn="l" eaLnBrk="0" fontAlgn="base" hangingPunct="0">
        <a:spcBef>
          <a:spcPct val="0"/>
        </a:spcBef>
        <a:spcAft>
          <a:spcPct val="0"/>
        </a:spcAft>
        <a:defRPr>
          <a:solidFill>
            <a:schemeClr val="tx1">
              <a:alpha val="100000"/>
            </a:schemeClr>
          </a:solidFill>
          <a:latin typeface="Arial"/>
        </a:defRPr>
      </a:lvl1pPr>
      <a:lvl2pPr marL="457200" algn="l" eaLnBrk="0" fontAlgn="base" hangingPunct="0">
        <a:spcBef>
          <a:spcPct val="0"/>
        </a:spcBef>
        <a:spcAft>
          <a:spcPct val="0"/>
        </a:spcAft>
        <a:defRPr>
          <a:solidFill>
            <a:schemeClr val="tx1">
              <a:alpha val="100000"/>
            </a:schemeClr>
          </a:solidFill>
          <a:latin typeface="Arial"/>
        </a:defRPr>
      </a:lvl2pPr>
      <a:lvl3pPr marL="914400" algn="l" eaLnBrk="0" fontAlgn="base" hangingPunct="0">
        <a:spcBef>
          <a:spcPct val="0"/>
        </a:spcBef>
        <a:spcAft>
          <a:spcPct val="0"/>
        </a:spcAft>
        <a:defRPr>
          <a:solidFill>
            <a:schemeClr val="tx1">
              <a:alpha val="100000"/>
            </a:schemeClr>
          </a:solidFill>
          <a:latin typeface="Arial"/>
        </a:defRPr>
      </a:lvl3pPr>
      <a:lvl4pPr marL="1371600" algn="l" eaLnBrk="0" fontAlgn="base" hangingPunct="0">
        <a:spcBef>
          <a:spcPct val="0"/>
        </a:spcBef>
        <a:spcAft>
          <a:spcPct val="0"/>
        </a:spcAft>
        <a:defRPr>
          <a:solidFill>
            <a:schemeClr val="tx1">
              <a:alpha val="100000"/>
            </a:schemeClr>
          </a:solidFill>
          <a:latin typeface="Arial"/>
        </a:defRPr>
      </a:lvl4pPr>
      <a:lvl5pPr marL="1828800" algn="l" eaLnBrk="0" fontAlgn="base" hangingPunct="0">
        <a:spcBef>
          <a:spcPct val="0"/>
        </a:spcBef>
        <a:spcAft>
          <a:spcPct val="0"/>
        </a:spcAft>
        <a:defRPr>
          <a:solidFill>
            <a:schemeClr val="tx1">
              <a:alpha val="100000"/>
            </a:schemeClr>
          </a:solidFill>
          <a:latin typeface="Arial"/>
        </a:defRPr>
      </a:lvl5pPr>
      <a:lvl6pPr marL="2286000" algn="l" eaLnBrk="0" fontAlgn="base" hangingPunct="0">
        <a:spcBef>
          <a:spcPct val="0"/>
        </a:spcBef>
        <a:spcAft>
          <a:spcPct val="0"/>
        </a:spcAft>
        <a:defRPr>
          <a:solidFill>
            <a:schemeClr val="tx1">
              <a:alpha val="100000"/>
            </a:schemeClr>
          </a:solidFill>
          <a:latin typeface="Arial"/>
        </a:defRPr>
      </a:lvl6pPr>
      <a:lvl7pPr marL="2743200" algn="l" eaLnBrk="0" fontAlgn="base" hangingPunct="0">
        <a:spcBef>
          <a:spcPct val="0"/>
        </a:spcBef>
        <a:spcAft>
          <a:spcPct val="0"/>
        </a:spcAft>
        <a:defRPr>
          <a:solidFill>
            <a:schemeClr val="tx1">
              <a:alpha val="100000"/>
            </a:schemeClr>
          </a:solidFill>
          <a:latin typeface="Arial"/>
        </a:defRPr>
      </a:lvl7pPr>
      <a:lvl8pPr marL="3200400" algn="l" eaLnBrk="0" fontAlgn="base" hangingPunct="0">
        <a:spcBef>
          <a:spcPct val="0"/>
        </a:spcBef>
        <a:spcAft>
          <a:spcPct val="0"/>
        </a:spcAft>
        <a:defRPr>
          <a:solidFill>
            <a:schemeClr val="tx1">
              <a:alpha val="100000"/>
            </a:schemeClr>
          </a:solidFill>
          <a:latin typeface="Arial"/>
        </a:defRPr>
      </a:lvl8pPr>
      <a:lvl9pPr marL="3657600" algn="l" eaLnBrk="0" fontAlgn="base" hangingPunct="0">
        <a:spcBef>
          <a:spcPct val="0"/>
        </a:spcBef>
        <a:spcAft>
          <a:spcPct val="0"/>
        </a:spcAft>
        <a:defRPr>
          <a:solidFill>
            <a:schemeClr val="tx1">
              <a:alpha val="100000"/>
            </a:schemeClr>
          </a:solidFill>
          <a:latin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10"/>
          <p:cNvSpPr>
            <a:spLocks noChangeArrowheads="1"/>
          </p:cNvSpPr>
          <p:nvPr/>
        </p:nvSpPr>
        <p:spPr bwMode="auto">
          <a:xfrm>
            <a:off x="190500" y="2286000"/>
            <a:ext cx="8686800" cy="1143000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marL="342900" indent="-342900" algn="ctr" defTabSz="-13873163" eaLnBrk="0" hangingPunct="0">
              <a:defRPr/>
            </a:pPr>
            <a:r>
              <a:rPr lang="en-US" sz="3600" b="1" dirty="0">
                <a:solidFill>
                  <a:srgbClr val="97D2FF"/>
                </a:solidFill>
                <a:latin typeface="Arial Narrow" charset="0"/>
                <a:ea typeface="ＭＳ Ｐゴシック" charset="0"/>
              </a:rPr>
              <a:t>GOES-R Risk Reduction Status</a:t>
            </a:r>
          </a:p>
        </p:txBody>
      </p:sp>
      <p:sp>
        <p:nvSpPr>
          <p:cNvPr id="3075" name="Text Box 11"/>
          <p:cNvSpPr txBox="1">
            <a:spLocks noChangeArrowheads="1"/>
          </p:cNvSpPr>
          <p:nvPr/>
        </p:nvSpPr>
        <p:spPr bwMode="auto">
          <a:xfrm>
            <a:off x="228600" y="4114800"/>
            <a:ext cx="7620000" cy="185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61AA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5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accent1"/>
                </a:solidFill>
                <a:latin typeface="Arial Black" charset="0"/>
                <a:ea typeface="ＭＳ Ｐゴシック" charset="0"/>
              </a:defRPr>
            </a:lvl1pPr>
            <a:lvl2pPr marL="742950" indent="-285750" eaLnBrk="0" hangingPunct="0">
              <a:defRPr sz="1600">
                <a:solidFill>
                  <a:schemeClr val="accent1"/>
                </a:solidFill>
                <a:latin typeface="Arial Black" charset="0"/>
                <a:ea typeface="ＭＳ Ｐゴシック" charset="0"/>
              </a:defRPr>
            </a:lvl2pPr>
            <a:lvl3pPr marL="1143000" indent="-228600" eaLnBrk="0" hangingPunct="0">
              <a:defRPr sz="1600">
                <a:solidFill>
                  <a:schemeClr val="accent1"/>
                </a:solidFill>
                <a:latin typeface="Arial Black" charset="0"/>
                <a:ea typeface="ＭＳ Ｐゴシック" charset="0"/>
              </a:defRPr>
            </a:lvl3pPr>
            <a:lvl4pPr marL="1600200" indent="-228600" eaLnBrk="0" hangingPunct="0">
              <a:defRPr sz="1600">
                <a:solidFill>
                  <a:schemeClr val="accent1"/>
                </a:solidFill>
                <a:latin typeface="Arial Black" charset="0"/>
                <a:ea typeface="ＭＳ Ｐゴシック" charset="0"/>
              </a:defRPr>
            </a:lvl4pPr>
            <a:lvl5pPr marL="2057400" indent="-228600" eaLnBrk="0" hangingPunct="0">
              <a:defRPr sz="1600">
                <a:solidFill>
                  <a:schemeClr val="accent1"/>
                </a:solidFill>
                <a:latin typeface="Arial Black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accent1"/>
                </a:solidFill>
                <a:latin typeface="Arial Black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accent1"/>
                </a:solidFill>
                <a:latin typeface="Arial Black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accent1"/>
                </a:solidFill>
                <a:latin typeface="Arial Black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accent1"/>
                </a:solidFill>
                <a:latin typeface="Arial Black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dirty="0" smtClean="0">
                <a:solidFill>
                  <a:schemeClr val="tx1"/>
                </a:solidFill>
              </a:rPr>
              <a:t>Dan Lindsey and Andy </a:t>
            </a:r>
            <a:r>
              <a:rPr lang="en-US" dirty="0" err="1" smtClean="0">
                <a:solidFill>
                  <a:schemeClr val="tx1"/>
                </a:solidFill>
              </a:rPr>
              <a:t>Heidinger</a:t>
            </a:r>
            <a:endParaRPr lang="en-US" dirty="0" smtClean="0">
              <a:solidFill>
                <a:schemeClr val="tx1"/>
              </a:solidFill>
            </a:endParaRPr>
          </a:p>
          <a:p>
            <a:pPr eaLnBrk="1" hangingPunct="1">
              <a:defRPr/>
            </a:pPr>
            <a:r>
              <a:rPr lang="en-US" dirty="0" smtClean="0">
                <a:solidFill>
                  <a:schemeClr val="tx1"/>
                </a:solidFill>
              </a:rPr>
              <a:t>Cooperative Research Program (</a:t>
            </a:r>
            <a:r>
              <a:rPr lang="en-US" dirty="0" err="1" smtClean="0">
                <a:solidFill>
                  <a:schemeClr val="tx1"/>
                </a:solidFill>
              </a:rPr>
              <a:t>CoRP</a:t>
            </a:r>
            <a:r>
              <a:rPr lang="en-US" dirty="0" smtClean="0">
                <a:solidFill>
                  <a:schemeClr val="tx1"/>
                </a:solidFill>
              </a:rPr>
              <a:t>)</a:t>
            </a:r>
          </a:p>
          <a:p>
            <a:pPr eaLnBrk="1" hangingPunct="1">
              <a:defRPr/>
            </a:pPr>
            <a:r>
              <a:rPr lang="en-US" dirty="0" smtClean="0">
                <a:solidFill>
                  <a:schemeClr val="tx1"/>
                </a:solidFill>
              </a:rPr>
              <a:t>NOAA/NESDIS/STAR</a:t>
            </a:r>
          </a:p>
          <a:p>
            <a:pPr eaLnBrk="1" hangingPunct="1">
              <a:spcBef>
                <a:spcPct val="124000"/>
              </a:spcBef>
              <a:defRPr/>
            </a:pPr>
            <a:r>
              <a:rPr lang="en-US" sz="1800" b="1" dirty="0" smtClean="0">
                <a:solidFill>
                  <a:srgbClr val="00478E"/>
                </a:solidFill>
                <a:latin typeface="Arial" charset="0"/>
              </a:rPr>
              <a:t>NOAA SATELLITE SCIENCE WEEK, 2015</a:t>
            </a:r>
          </a:p>
          <a:p>
            <a:pPr eaLnBrk="1" hangingPunct="1">
              <a:spcBef>
                <a:spcPct val="50000"/>
              </a:spcBef>
              <a:defRPr/>
            </a:pPr>
            <a:r>
              <a:rPr lang="en-US" sz="1800" dirty="0" smtClean="0">
                <a:solidFill>
                  <a:srgbClr val="00478E"/>
                </a:solidFill>
                <a:latin typeface="Arial" charset="0"/>
              </a:rPr>
              <a:t>February 23, 2015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3"/>
          <p:cNvSpPr>
            <a:spLocks noGrp="1" noChangeArrowheads="1"/>
          </p:cNvSpPr>
          <p:nvPr>
            <p:ph type="sldNum" sz="quarter" idx="10"/>
          </p:nvPr>
        </p:nvSpPr>
        <p:spPr>
          <a:noFill/>
        </p:spPr>
        <p:txBody>
          <a:bodyPr/>
          <a:lstStyle>
            <a:lvl1pPr eaLnBrk="0" hangingPunct="0">
              <a:spcBef>
                <a:spcPct val="20000"/>
              </a:spcBef>
              <a:defRPr sz="28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fld id="{EDC9842A-9941-426A-A0AC-B0B8A4EC729D}" type="slidenum">
              <a:rPr lang="en-US" altLang="en-US" sz="1200"/>
              <a:pPr eaLnBrk="1" hangingPunct="1">
                <a:spcBef>
                  <a:spcPct val="0"/>
                </a:spcBef>
              </a:pPr>
              <a:t>10</a:t>
            </a:fld>
            <a:endParaRPr lang="en-US" altLang="en-US" sz="1200"/>
          </a:p>
        </p:txBody>
      </p:sp>
      <p:sp>
        <p:nvSpPr>
          <p:cNvPr id="4099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38100"/>
            <a:ext cx="9144000" cy="715963"/>
          </a:xfrm>
        </p:spPr>
        <p:txBody>
          <a:bodyPr/>
          <a:lstStyle/>
          <a:p>
            <a:pPr algn="ctr">
              <a:defRPr/>
            </a:pPr>
            <a:r>
              <a:rPr lang="en-US" sz="3200" dirty="0" smtClean="0">
                <a:latin typeface="Arial Narrow" charset="0"/>
                <a:ea typeface="ＭＳ Ｐゴシック" charset="0"/>
                <a:cs typeface="+mj-cs"/>
              </a:rPr>
              <a:t>Some Selected Preliminary Results</a:t>
            </a:r>
            <a:endParaRPr lang="en-US" sz="3200" dirty="0">
              <a:latin typeface="Arial Narrow" charset="0"/>
              <a:ea typeface="ＭＳ Ｐゴシック" charset="0"/>
              <a:cs typeface="+mj-cs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28600" y="863600"/>
            <a:ext cx="85217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tx1"/>
                </a:solidFill>
                <a:latin typeface="+mn-lt"/>
              </a:rPr>
              <a:t>Development of a Near Real-time Satellite Verification and Forecaster Guidance System for the High-Resolution Rapid Refresh (</a:t>
            </a:r>
            <a:r>
              <a:rPr lang="en-US" b="1" dirty="0" err="1" smtClean="0">
                <a:solidFill>
                  <a:schemeClr val="tx1"/>
                </a:solidFill>
                <a:latin typeface="+mn-lt"/>
              </a:rPr>
              <a:t>HRRR</a:t>
            </a:r>
            <a:r>
              <a:rPr lang="en-US" b="1" dirty="0" smtClean="0">
                <a:solidFill>
                  <a:schemeClr val="tx1"/>
                </a:solidFill>
                <a:latin typeface="+mn-lt"/>
              </a:rPr>
              <a:t>) Model </a:t>
            </a:r>
            <a:r>
              <a:rPr lang="en-US" altLang="en-US" b="1" dirty="0" smtClean="0">
                <a:solidFill>
                  <a:schemeClr val="tx1"/>
                </a:solidFill>
                <a:latin typeface="+mn-lt"/>
              </a:rPr>
              <a:t>(</a:t>
            </a:r>
            <a:r>
              <a:rPr lang="en-US" altLang="en-US" b="1" dirty="0" err="1" smtClean="0">
                <a:solidFill>
                  <a:schemeClr val="tx1"/>
                </a:solidFill>
                <a:latin typeface="+mn-lt"/>
              </a:rPr>
              <a:t>Otkin</a:t>
            </a:r>
            <a:r>
              <a:rPr lang="en-US" altLang="en-US" b="1" dirty="0" smtClean="0">
                <a:solidFill>
                  <a:schemeClr val="tx1"/>
                </a:solidFill>
                <a:latin typeface="+mn-lt"/>
              </a:rPr>
              <a:t> and </a:t>
            </a:r>
            <a:r>
              <a:rPr lang="en-US" altLang="en-US" b="1" dirty="0" err="1" smtClean="0">
                <a:solidFill>
                  <a:schemeClr val="tx1"/>
                </a:solidFill>
                <a:latin typeface="+mn-lt"/>
              </a:rPr>
              <a:t>Sieglaff</a:t>
            </a:r>
            <a:r>
              <a:rPr lang="en-US" altLang="en-US" b="1" dirty="0" smtClean="0">
                <a:solidFill>
                  <a:schemeClr val="tx1"/>
                </a:solidFill>
                <a:latin typeface="+mn-lt"/>
              </a:rPr>
              <a:t>)</a:t>
            </a:r>
            <a:endParaRPr lang="en-US" b="1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68300" y="5321300"/>
            <a:ext cx="87757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tx1"/>
                </a:solidFill>
                <a:latin typeface="+mn-lt"/>
              </a:rPr>
              <a:t>A screen capture showing the end-user’s visualization of the simulated </a:t>
            </a:r>
            <a:r>
              <a:rPr lang="en-US" dirty="0" err="1">
                <a:solidFill>
                  <a:schemeClr val="tx1"/>
                </a:solidFill>
                <a:latin typeface="+mn-lt"/>
              </a:rPr>
              <a:t>HRRR</a:t>
            </a:r>
            <a:r>
              <a:rPr lang="en-US" dirty="0">
                <a:solidFill>
                  <a:schemeClr val="tx1"/>
                </a:solidFill>
                <a:latin typeface="+mn-lt"/>
              </a:rPr>
              <a:t> output on the</a:t>
            </a:r>
          </a:p>
          <a:p>
            <a:r>
              <a:rPr lang="en-US" dirty="0">
                <a:solidFill>
                  <a:schemeClr val="tx1"/>
                </a:solidFill>
                <a:latin typeface="+mn-lt"/>
              </a:rPr>
              <a:t>prototype project webpage. After selecting a sector of interest, a user can choose the GOES </a:t>
            </a:r>
            <a:r>
              <a:rPr lang="en-US" dirty="0" smtClean="0">
                <a:solidFill>
                  <a:schemeClr val="tx1"/>
                </a:solidFill>
                <a:latin typeface="+mn-lt"/>
              </a:rPr>
              <a:t>observation time </a:t>
            </a:r>
            <a:r>
              <a:rPr lang="en-US" dirty="0">
                <a:solidFill>
                  <a:schemeClr val="tx1"/>
                </a:solidFill>
                <a:latin typeface="+mn-lt"/>
              </a:rPr>
              <a:t>and band to </a:t>
            </a:r>
            <a:r>
              <a:rPr lang="en-US" dirty="0" smtClean="0">
                <a:solidFill>
                  <a:schemeClr val="tx1"/>
                </a:solidFill>
                <a:latin typeface="+mn-lt"/>
              </a:rPr>
              <a:t>analyze </a:t>
            </a:r>
            <a:r>
              <a:rPr lang="en-US" dirty="0">
                <a:solidFill>
                  <a:schemeClr val="tx1"/>
                </a:solidFill>
                <a:latin typeface="+mn-lt"/>
              </a:rPr>
              <a:t>for a given model sector and then sort the table by various validation </a:t>
            </a:r>
            <a:r>
              <a:rPr lang="en-US" dirty="0" smtClean="0">
                <a:solidFill>
                  <a:schemeClr val="tx1"/>
                </a:solidFill>
                <a:latin typeface="+mn-lt"/>
              </a:rPr>
              <a:t>metrics. </a:t>
            </a:r>
            <a:endParaRPr lang="en-US" dirty="0">
              <a:solidFill>
                <a:schemeClr val="tx1"/>
              </a:solidFill>
              <a:latin typeface="+mn-lt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9239" y="1629670"/>
            <a:ext cx="6762059" cy="36203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4238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3"/>
          <p:cNvSpPr>
            <a:spLocks noGrp="1" noChangeArrowheads="1"/>
          </p:cNvSpPr>
          <p:nvPr>
            <p:ph type="sldNum" sz="quarter" idx="10"/>
          </p:nvPr>
        </p:nvSpPr>
        <p:spPr>
          <a:noFill/>
        </p:spPr>
        <p:txBody>
          <a:bodyPr/>
          <a:lstStyle>
            <a:lvl1pPr eaLnBrk="0" hangingPunct="0">
              <a:spcBef>
                <a:spcPct val="20000"/>
              </a:spcBef>
              <a:defRPr sz="28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fld id="{EDC9842A-9941-426A-A0AC-B0B8A4EC729D}" type="slidenum">
              <a:rPr lang="en-US" altLang="en-US" sz="1200"/>
              <a:pPr eaLnBrk="1" hangingPunct="1">
                <a:spcBef>
                  <a:spcPct val="0"/>
                </a:spcBef>
              </a:pPr>
              <a:t>2</a:t>
            </a:fld>
            <a:endParaRPr lang="en-US" altLang="en-US" sz="1200"/>
          </a:p>
        </p:txBody>
      </p:sp>
      <p:sp>
        <p:nvSpPr>
          <p:cNvPr id="4099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38100"/>
            <a:ext cx="9144000" cy="715963"/>
          </a:xfrm>
        </p:spPr>
        <p:txBody>
          <a:bodyPr/>
          <a:lstStyle/>
          <a:p>
            <a:pPr algn="ctr">
              <a:defRPr/>
            </a:pPr>
            <a:r>
              <a:rPr lang="en-US" sz="3200" dirty="0" err="1" smtClean="0">
                <a:latin typeface="Arial Narrow" charset="0"/>
                <a:ea typeface="ＭＳ Ｐゴシック" charset="0"/>
                <a:cs typeface="+mj-cs"/>
              </a:rPr>
              <a:t>FY14</a:t>
            </a:r>
            <a:r>
              <a:rPr lang="en-US" sz="3200" dirty="0" smtClean="0">
                <a:latin typeface="Arial Narrow" charset="0"/>
                <a:ea typeface="ＭＳ Ｐゴシック" charset="0"/>
                <a:cs typeface="+mj-cs"/>
              </a:rPr>
              <a:t>-15 GOES-R Risk Reduction Projects</a:t>
            </a:r>
            <a:endParaRPr lang="en-US" sz="3200" dirty="0">
              <a:latin typeface="Arial Narrow" charset="0"/>
              <a:ea typeface="ＭＳ Ｐゴシック" charset="0"/>
              <a:cs typeface="+mj-cs"/>
            </a:endParaRPr>
          </a:p>
        </p:txBody>
      </p:sp>
      <p:sp>
        <p:nvSpPr>
          <p:cNvPr id="410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041400"/>
            <a:ext cx="8610600" cy="5511800"/>
          </a:xfrm>
        </p:spPr>
        <p:txBody>
          <a:bodyPr/>
          <a:lstStyle/>
          <a:p>
            <a:pPr marL="0" indent="0">
              <a:spcBef>
                <a:spcPts val="0"/>
              </a:spcBef>
              <a:spcAft>
                <a:spcPts val="600"/>
              </a:spcAft>
              <a:defRPr/>
            </a:pPr>
            <a:r>
              <a:rPr lang="en-US" altLang="en-US" sz="2000" dirty="0" smtClean="0">
                <a:solidFill>
                  <a:srgbClr val="0070C0"/>
                </a:solidFill>
              </a:rPr>
              <a:t>Blue shading = poster on this topic at Science Week</a:t>
            </a:r>
          </a:p>
          <a:p>
            <a:pPr marL="0" indent="0">
              <a:spcBef>
                <a:spcPts val="0"/>
              </a:spcBef>
              <a:spcAft>
                <a:spcPts val="600"/>
              </a:spcAft>
              <a:defRPr/>
            </a:pPr>
            <a:r>
              <a:rPr lang="en-US" altLang="en-US" sz="2000" dirty="0" smtClean="0">
                <a:solidFill>
                  <a:srgbClr val="00B050"/>
                </a:solidFill>
              </a:rPr>
              <a:t>Green shading = oral presentation on this topic at Science Week </a:t>
            </a:r>
          </a:p>
          <a:p>
            <a:pPr marL="0" indent="0">
              <a:spcBef>
                <a:spcPts val="0"/>
              </a:spcBef>
              <a:spcAft>
                <a:spcPts val="600"/>
              </a:spcAft>
              <a:defRPr/>
            </a:pPr>
            <a:endParaRPr lang="en-US" altLang="en-US" sz="2000" dirty="0"/>
          </a:p>
          <a:p>
            <a:pPr marL="0" indent="0">
              <a:spcBef>
                <a:spcPts val="0"/>
              </a:spcBef>
              <a:spcAft>
                <a:spcPts val="600"/>
              </a:spcAft>
              <a:defRPr/>
            </a:pPr>
            <a:r>
              <a:rPr lang="en-US" altLang="en-US" sz="2000" dirty="0" smtClean="0"/>
              <a:t>Five Projects are in the their final funding cycle:</a:t>
            </a:r>
          </a:p>
          <a:p>
            <a:pPr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US" altLang="en-US" sz="2000" dirty="0">
                <a:solidFill>
                  <a:srgbClr val="0070C0"/>
                </a:solidFill>
              </a:rPr>
              <a:t>GOES-R Future Capability Proposal: Advancement of Satellite-Detected Overshooting Top (OT) Decision Support </a:t>
            </a:r>
            <a:r>
              <a:rPr lang="en-US" altLang="en-US" sz="2000" dirty="0" smtClean="0">
                <a:solidFill>
                  <a:srgbClr val="0070C0"/>
                </a:solidFill>
              </a:rPr>
              <a:t>Products (</a:t>
            </a:r>
            <a:r>
              <a:rPr lang="en-US" altLang="en-US" sz="2000" dirty="0" err="1" smtClean="0">
                <a:solidFill>
                  <a:srgbClr val="0070C0"/>
                </a:solidFill>
              </a:rPr>
              <a:t>Bedka</a:t>
            </a:r>
            <a:r>
              <a:rPr lang="en-US" altLang="en-US" sz="2000" dirty="0" smtClean="0">
                <a:solidFill>
                  <a:srgbClr val="0070C0"/>
                </a:solidFill>
              </a:rPr>
              <a:t> and </a:t>
            </a:r>
            <a:r>
              <a:rPr lang="en-US" altLang="en-US" sz="2000" dirty="0" err="1" smtClean="0">
                <a:solidFill>
                  <a:srgbClr val="0070C0"/>
                </a:solidFill>
              </a:rPr>
              <a:t>Velden</a:t>
            </a:r>
            <a:r>
              <a:rPr lang="en-US" altLang="en-US" sz="2000" dirty="0" smtClean="0">
                <a:solidFill>
                  <a:srgbClr val="0070C0"/>
                </a:solidFill>
              </a:rPr>
              <a:t>) (Poster #3 on Tuesday)</a:t>
            </a:r>
          </a:p>
          <a:p>
            <a:pPr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US" altLang="en-US" sz="2000" dirty="0"/>
              <a:t>GOES-R Future Capability: Fog and Low Cloud Detection and </a:t>
            </a:r>
            <a:r>
              <a:rPr lang="en-US" altLang="en-US" sz="2000" dirty="0" smtClean="0"/>
              <a:t>Characterization (</a:t>
            </a:r>
            <a:r>
              <a:rPr lang="en-US" altLang="en-US" sz="2000" dirty="0" err="1" smtClean="0"/>
              <a:t>Pavolonis</a:t>
            </a:r>
            <a:r>
              <a:rPr lang="en-US" altLang="en-US" sz="2000" dirty="0" smtClean="0"/>
              <a:t>)</a:t>
            </a:r>
          </a:p>
          <a:p>
            <a:pPr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US" altLang="en-US" sz="2000" dirty="0" err="1">
                <a:solidFill>
                  <a:srgbClr val="0070C0"/>
                </a:solidFill>
              </a:rPr>
              <a:t>RGB</a:t>
            </a:r>
            <a:r>
              <a:rPr lang="en-US" altLang="en-US" sz="2000" dirty="0">
                <a:solidFill>
                  <a:srgbClr val="0070C0"/>
                </a:solidFill>
              </a:rPr>
              <a:t> Product development in </a:t>
            </a:r>
            <a:r>
              <a:rPr lang="en-US" altLang="en-US" sz="2000" dirty="0" err="1" smtClean="0">
                <a:solidFill>
                  <a:srgbClr val="0070C0"/>
                </a:solidFill>
              </a:rPr>
              <a:t>AWIPS</a:t>
            </a:r>
            <a:r>
              <a:rPr lang="en-US" altLang="en-US" sz="2000" dirty="0" smtClean="0">
                <a:solidFill>
                  <a:srgbClr val="0070C0"/>
                </a:solidFill>
              </a:rPr>
              <a:t>-2 (</a:t>
            </a:r>
            <a:r>
              <a:rPr lang="en-US" altLang="en-US" sz="2000" dirty="0" err="1" smtClean="0">
                <a:solidFill>
                  <a:srgbClr val="0070C0"/>
                </a:solidFill>
              </a:rPr>
              <a:t>Molenar</a:t>
            </a:r>
            <a:r>
              <a:rPr lang="en-US" altLang="en-US" sz="2000" dirty="0" smtClean="0">
                <a:solidFill>
                  <a:srgbClr val="0070C0"/>
                </a:solidFill>
              </a:rPr>
              <a:t>, </a:t>
            </a:r>
            <a:r>
              <a:rPr lang="en-US" altLang="en-US" sz="2000" dirty="0" err="1" smtClean="0">
                <a:solidFill>
                  <a:srgbClr val="0070C0"/>
                </a:solidFill>
              </a:rPr>
              <a:t>Jedlovec</a:t>
            </a:r>
            <a:r>
              <a:rPr lang="en-US" altLang="en-US" sz="2000" dirty="0" smtClean="0">
                <a:solidFill>
                  <a:srgbClr val="0070C0"/>
                </a:solidFill>
              </a:rPr>
              <a:t>, and </a:t>
            </a:r>
            <a:r>
              <a:rPr lang="en-US" altLang="en-US" sz="2000" dirty="0" err="1" smtClean="0">
                <a:solidFill>
                  <a:srgbClr val="0070C0"/>
                </a:solidFill>
              </a:rPr>
              <a:t>Schmit</a:t>
            </a:r>
            <a:r>
              <a:rPr lang="en-US" altLang="en-US" sz="2000" dirty="0" smtClean="0">
                <a:solidFill>
                  <a:srgbClr val="0070C0"/>
                </a:solidFill>
              </a:rPr>
              <a:t>) (Poster #37 on Thursday)</a:t>
            </a:r>
          </a:p>
          <a:p>
            <a:pPr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US" altLang="en-US" sz="2000" dirty="0" smtClean="0">
                <a:solidFill>
                  <a:srgbClr val="00B050"/>
                </a:solidFill>
              </a:rPr>
              <a:t>The </a:t>
            </a:r>
            <a:r>
              <a:rPr lang="en-US" altLang="en-US" sz="2000" dirty="0">
                <a:solidFill>
                  <a:srgbClr val="00B050"/>
                </a:solidFill>
              </a:rPr>
              <a:t>GOES-R </a:t>
            </a:r>
            <a:r>
              <a:rPr lang="en-US" altLang="en-US" sz="2000" dirty="0" err="1">
                <a:solidFill>
                  <a:srgbClr val="00B050"/>
                </a:solidFill>
              </a:rPr>
              <a:t>GLM</a:t>
            </a:r>
            <a:r>
              <a:rPr lang="en-US" altLang="en-US" sz="2000" dirty="0">
                <a:solidFill>
                  <a:srgbClr val="00B050"/>
                </a:solidFill>
              </a:rPr>
              <a:t> Lightning Jump Algorithm: A National Field Test for Operational </a:t>
            </a:r>
            <a:r>
              <a:rPr lang="en-US" altLang="en-US" sz="2000" dirty="0" smtClean="0">
                <a:solidFill>
                  <a:srgbClr val="00B050"/>
                </a:solidFill>
              </a:rPr>
              <a:t>Readiness (Carey and Calhoun) (Wed. </a:t>
            </a:r>
            <a:r>
              <a:rPr lang="en-US" altLang="en-US" sz="2000" dirty="0" err="1" smtClean="0">
                <a:solidFill>
                  <a:srgbClr val="00B050"/>
                </a:solidFill>
              </a:rPr>
              <a:t>10:50am</a:t>
            </a:r>
            <a:r>
              <a:rPr lang="en-US" altLang="en-US" sz="2000" dirty="0" smtClean="0">
                <a:solidFill>
                  <a:srgbClr val="00B050"/>
                </a:solidFill>
              </a:rPr>
              <a:t> talk)</a:t>
            </a:r>
          </a:p>
          <a:p>
            <a:pPr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US" altLang="en-US" sz="2000" dirty="0">
                <a:solidFill>
                  <a:srgbClr val="0070C0"/>
                </a:solidFill>
              </a:rPr>
              <a:t>Convective Initiation and 0-6 </a:t>
            </a:r>
            <a:r>
              <a:rPr lang="en-US" altLang="en-US" sz="2000" dirty="0" err="1">
                <a:solidFill>
                  <a:srgbClr val="0070C0"/>
                </a:solidFill>
              </a:rPr>
              <a:t>hr</a:t>
            </a:r>
            <a:r>
              <a:rPr lang="en-US" altLang="en-US" sz="2000" dirty="0">
                <a:solidFill>
                  <a:srgbClr val="0070C0"/>
                </a:solidFill>
              </a:rPr>
              <a:t> Storm </a:t>
            </a:r>
            <a:r>
              <a:rPr lang="en-US" altLang="en-US" sz="2000" dirty="0" err="1">
                <a:solidFill>
                  <a:srgbClr val="0070C0"/>
                </a:solidFill>
              </a:rPr>
              <a:t>Nowcasting</a:t>
            </a:r>
            <a:r>
              <a:rPr lang="en-US" altLang="en-US" sz="2000" dirty="0">
                <a:solidFill>
                  <a:srgbClr val="0070C0"/>
                </a:solidFill>
              </a:rPr>
              <a:t> for </a:t>
            </a:r>
            <a:r>
              <a:rPr lang="en-US" altLang="en-US" sz="2000" dirty="0" smtClean="0">
                <a:solidFill>
                  <a:srgbClr val="0070C0"/>
                </a:solidFill>
              </a:rPr>
              <a:t>GOES-R (</a:t>
            </a:r>
            <a:r>
              <a:rPr lang="en-US" altLang="en-US" sz="2000" dirty="0" err="1" smtClean="0">
                <a:solidFill>
                  <a:srgbClr val="0070C0"/>
                </a:solidFill>
              </a:rPr>
              <a:t>Mecikalski</a:t>
            </a:r>
            <a:r>
              <a:rPr lang="en-US" altLang="en-US" sz="2000" dirty="0" smtClean="0">
                <a:solidFill>
                  <a:srgbClr val="0070C0"/>
                </a:solidFill>
              </a:rPr>
              <a:t> and </a:t>
            </a:r>
            <a:r>
              <a:rPr lang="en-US" altLang="en-US" sz="2000" dirty="0" err="1" smtClean="0">
                <a:solidFill>
                  <a:srgbClr val="0070C0"/>
                </a:solidFill>
              </a:rPr>
              <a:t>Weygandt</a:t>
            </a:r>
            <a:r>
              <a:rPr lang="en-US" altLang="en-US" sz="2000" dirty="0" smtClean="0">
                <a:solidFill>
                  <a:srgbClr val="0070C0"/>
                </a:solidFill>
              </a:rPr>
              <a:t>) (Poster #16 on Tuesday)</a:t>
            </a:r>
          </a:p>
          <a:p>
            <a:pPr>
              <a:lnSpc>
                <a:spcPct val="80000"/>
              </a:lnSpc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endParaRPr lang="en-US" altLang="en-US" sz="20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3"/>
          <p:cNvSpPr>
            <a:spLocks noGrp="1" noChangeArrowheads="1"/>
          </p:cNvSpPr>
          <p:nvPr>
            <p:ph type="sldNum" sz="quarter" idx="10"/>
          </p:nvPr>
        </p:nvSpPr>
        <p:spPr>
          <a:noFill/>
        </p:spPr>
        <p:txBody>
          <a:bodyPr/>
          <a:lstStyle>
            <a:lvl1pPr eaLnBrk="0" hangingPunct="0">
              <a:spcBef>
                <a:spcPct val="20000"/>
              </a:spcBef>
              <a:defRPr sz="28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fld id="{EDC9842A-9941-426A-A0AC-B0B8A4EC729D}" type="slidenum">
              <a:rPr lang="en-US" altLang="en-US" sz="1200"/>
              <a:pPr eaLnBrk="1" hangingPunct="1">
                <a:spcBef>
                  <a:spcPct val="0"/>
                </a:spcBef>
              </a:pPr>
              <a:t>3</a:t>
            </a:fld>
            <a:endParaRPr lang="en-US" altLang="en-US" sz="1200"/>
          </a:p>
        </p:txBody>
      </p:sp>
      <p:sp>
        <p:nvSpPr>
          <p:cNvPr id="4099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38100"/>
            <a:ext cx="9144000" cy="715963"/>
          </a:xfrm>
        </p:spPr>
        <p:txBody>
          <a:bodyPr/>
          <a:lstStyle/>
          <a:p>
            <a:pPr algn="ctr">
              <a:defRPr/>
            </a:pPr>
            <a:r>
              <a:rPr lang="en-US" sz="3200" dirty="0" err="1" smtClean="0">
                <a:latin typeface="Arial Narrow" charset="0"/>
                <a:ea typeface="ＭＳ Ｐゴシック" charset="0"/>
                <a:cs typeface="+mj-cs"/>
              </a:rPr>
              <a:t>FY14</a:t>
            </a:r>
            <a:r>
              <a:rPr lang="en-US" sz="3200" dirty="0" smtClean="0">
                <a:latin typeface="Arial Narrow" charset="0"/>
                <a:ea typeface="ＭＳ Ｐゴシック" charset="0"/>
                <a:cs typeface="+mj-cs"/>
              </a:rPr>
              <a:t>-15 GOES-R Risk Reduction Projects</a:t>
            </a:r>
            <a:endParaRPr lang="en-US" sz="3200" dirty="0">
              <a:latin typeface="Arial Narrow" charset="0"/>
              <a:ea typeface="ＭＳ Ｐゴシック" charset="0"/>
              <a:cs typeface="+mj-cs"/>
            </a:endParaRPr>
          </a:p>
        </p:txBody>
      </p:sp>
      <p:sp>
        <p:nvSpPr>
          <p:cNvPr id="410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041400"/>
            <a:ext cx="8610600" cy="5181600"/>
          </a:xfrm>
        </p:spPr>
        <p:txBody>
          <a:bodyPr/>
          <a:lstStyle/>
          <a:p>
            <a:pPr marL="0" indent="0">
              <a:spcBef>
                <a:spcPts val="0"/>
              </a:spcBef>
              <a:spcAft>
                <a:spcPts val="600"/>
              </a:spcAft>
              <a:defRPr/>
            </a:pPr>
            <a:r>
              <a:rPr lang="en-US" altLang="en-US" sz="2000" dirty="0" smtClean="0"/>
              <a:t>19 Projects were awarded funding last year for </a:t>
            </a:r>
            <a:r>
              <a:rPr lang="en-US" altLang="en-US" sz="2000" dirty="0" err="1" smtClean="0"/>
              <a:t>FY14</a:t>
            </a:r>
            <a:r>
              <a:rPr lang="en-US" altLang="en-US" sz="2000" dirty="0" smtClean="0"/>
              <a:t> new starts:</a:t>
            </a:r>
          </a:p>
          <a:p>
            <a:pPr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US" altLang="en-US" sz="1800" dirty="0" smtClean="0">
                <a:solidFill>
                  <a:srgbClr val="0070C0"/>
                </a:solidFill>
              </a:rPr>
              <a:t>Development </a:t>
            </a:r>
            <a:r>
              <a:rPr lang="en-US" altLang="en-US" sz="1800" dirty="0">
                <a:solidFill>
                  <a:srgbClr val="0070C0"/>
                </a:solidFill>
              </a:rPr>
              <a:t>and Optimization of Mesoscale Atmospheric Motion Vectors (</a:t>
            </a:r>
            <a:r>
              <a:rPr lang="en-US" altLang="en-US" sz="1800" dirty="0" err="1">
                <a:solidFill>
                  <a:srgbClr val="0070C0"/>
                </a:solidFill>
              </a:rPr>
              <a:t>AMVs</a:t>
            </a:r>
            <a:r>
              <a:rPr lang="en-US" altLang="en-US" sz="1800" dirty="0">
                <a:solidFill>
                  <a:srgbClr val="0070C0"/>
                </a:solidFill>
              </a:rPr>
              <a:t>) using Novel GOES-R Processing Algorithms on 1-5 min. </a:t>
            </a:r>
            <a:r>
              <a:rPr lang="en-US" altLang="en-US" sz="1800" dirty="0" err="1">
                <a:solidFill>
                  <a:srgbClr val="0070C0"/>
                </a:solidFill>
              </a:rPr>
              <a:t>SRSO</a:t>
            </a:r>
            <a:r>
              <a:rPr lang="en-US" altLang="en-US" sz="1800" dirty="0">
                <a:solidFill>
                  <a:srgbClr val="0070C0"/>
                </a:solidFill>
              </a:rPr>
              <a:t> Proxy Data, and Demonstration of Readiness for GOES-R Applications via Impact Studies in Mesoscale Data Assimilation and </a:t>
            </a:r>
            <a:r>
              <a:rPr lang="en-US" altLang="en-US" sz="1800" dirty="0" err="1">
                <a:solidFill>
                  <a:srgbClr val="0070C0"/>
                </a:solidFill>
              </a:rPr>
              <a:t>NWP</a:t>
            </a:r>
            <a:r>
              <a:rPr lang="en-US" altLang="en-US" sz="1800" dirty="0">
                <a:solidFill>
                  <a:srgbClr val="0070C0"/>
                </a:solidFill>
              </a:rPr>
              <a:t> </a:t>
            </a:r>
            <a:r>
              <a:rPr lang="en-US" altLang="en-US" sz="1800" dirty="0" smtClean="0">
                <a:solidFill>
                  <a:srgbClr val="0070C0"/>
                </a:solidFill>
              </a:rPr>
              <a:t>Systems (</a:t>
            </a:r>
            <a:r>
              <a:rPr lang="en-US" altLang="en-US" sz="1800" dirty="0" err="1" smtClean="0">
                <a:solidFill>
                  <a:srgbClr val="0070C0"/>
                </a:solidFill>
              </a:rPr>
              <a:t>Velden</a:t>
            </a:r>
            <a:r>
              <a:rPr lang="en-US" altLang="en-US" sz="1800" dirty="0" smtClean="0">
                <a:solidFill>
                  <a:srgbClr val="0070C0"/>
                </a:solidFill>
              </a:rPr>
              <a:t> and </a:t>
            </a:r>
            <a:r>
              <a:rPr lang="en-US" altLang="en-US" sz="1800" dirty="0" err="1" smtClean="0">
                <a:solidFill>
                  <a:srgbClr val="0070C0"/>
                </a:solidFill>
              </a:rPr>
              <a:t>Weygandt</a:t>
            </a:r>
            <a:r>
              <a:rPr lang="en-US" altLang="en-US" sz="1800" dirty="0" smtClean="0">
                <a:solidFill>
                  <a:srgbClr val="0070C0"/>
                </a:solidFill>
              </a:rPr>
              <a:t>) (Poster #20 on Tuesday)</a:t>
            </a:r>
          </a:p>
          <a:p>
            <a:pPr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US" altLang="en-US" sz="1800" dirty="0">
                <a:solidFill>
                  <a:srgbClr val="0070C0"/>
                </a:solidFill>
              </a:rPr>
              <a:t>Synthetic Imagery Generation over Alaska and Hawaii for GOES-R Product </a:t>
            </a:r>
            <a:r>
              <a:rPr lang="en-US" altLang="en-US" sz="1800" dirty="0" smtClean="0">
                <a:solidFill>
                  <a:srgbClr val="0070C0"/>
                </a:solidFill>
              </a:rPr>
              <a:t>Development (Lindsey and Grasso) (Poster #26 on Thursday)</a:t>
            </a:r>
          </a:p>
          <a:p>
            <a:pPr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US" altLang="en-US" sz="1800" dirty="0">
                <a:solidFill>
                  <a:srgbClr val="00B050"/>
                </a:solidFill>
              </a:rPr>
              <a:t>Satellite Product Analysis and Distribution Enterprise System (SPADES</a:t>
            </a:r>
            <a:r>
              <a:rPr lang="en-US" altLang="en-US" sz="1800" dirty="0" smtClean="0">
                <a:solidFill>
                  <a:srgbClr val="00B050"/>
                </a:solidFill>
              </a:rPr>
              <a:t>) (</a:t>
            </a:r>
            <a:r>
              <a:rPr lang="en-US" altLang="en-US" sz="1800" dirty="0" err="1" smtClean="0">
                <a:solidFill>
                  <a:srgbClr val="00B050"/>
                </a:solidFill>
              </a:rPr>
              <a:t>Denig</a:t>
            </a:r>
            <a:r>
              <a:rPr lang="en-US" altLang="en-US" sz="1800" dirty="0" smtClean="0">
                <a:solidFill>
                  <a:srgbClr val="00B050"/>
                </a:solidFill>
              </a:rPr>
              <a:t>) (Tuesday afternoon oral presentations)</a:t>
            </a:r>
          </a:p>
          <a:p>
            <a:pPr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US" altLang="en-US" sz="1800" dirty="0">
                <a:solidFill>
                  <a:srgbClr val="00B050"/>
                </a:solidFill>
              </a:rPr>
              <a:t>Diagnosis and anticipation of tropical cyclone behavior from new and enhanced GOES-R </a:t>
            </a:r>
            <a:r>
              <a:rPr lang="en-US" altLang="en-US" sz="1800" dirty="0" smtClean="0">
                <a:solidFill>
                  <a:srgbClr val="00B050"/>
                </a:solidFill>
              </a:rPr>
              <a:t>capabilities (</a:t>
            </a:r>
            <a:r>
              <a:rPr lang="en-US" altLang="en-US" sz="1800" dirty="0" err="1" smtClean="0">
                <a:solidFill>
                  <a:srgbClr val="00B050"/>
                </a:solidFill>
              </a:rPr>
              <a:t>Knaff</a:t>
            </a:r>
            <a:r>
              <a:rPr lang="en-US" altLang="en-US" sz="1800" dirty="0" smtClean="0">
                <a:solidFill>
                  <a:srgbClr val="00B050"/>
                </a:solidFill>
              </a:rPr>
              <a:t>) (Thursday afternoon </a:t>
            </a:r>
            <a:r>
              <a:rPr lang="en-US" altLang="en-US" sz="1800" dirty="0" err="1" smtClean="0">
                <a:solidFill>
                  <a:srgbClr val="00B050"/>
                </a:solidFill>
              </a:rPr>
              <a:t>1:30pm</a:t>
            </a:r>
            <a:r>
              <a:rPr lang="en-US" altLang="en-US" sz="1800" dirty="0" smtClean="0">
                <a:solidFill>
                  <a:srgbClr val="00B050"/>
                </a:solidFill>
              </a:rPr>
              <a:t> oral presentation)</a:t>
            </a:r>
          </a:p>
          <a:p>
            <a:pPr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US" altLang="en-US" sz="1800" dirty="0">
                <a:solidFill>
                  <a:srgbClr val="0070C0"/>
                </a:solidFill>
              </a:rPr>
              <a:t>Using total lightning data from </a:t>
            </a:r>
            <a:r>
              <a:rPr lang="en-US" altLang="en-US" sz="1800" dirty="0" err="1">
                <a:solidFill>
                  <a:srgbClr val="0070C0"/>
                </a:solidFill>
              </a:rPr>
              <a:t>GLM</a:t>
            </a:r>
            <a:r>
              <a:rPr lang="en-US" altLang="en-US" sz="1800" dirty="0">
                <a:solidFill>
                  <a:srgbClr val="0070C0"/>
                </a:solidFill>
              </a:rPr>
              <a:t>/GOES-R to improve real-time tropical cyclone genesis and intensity forecasts </a:t>
            </a:r>
            <a:r>
              <a:rPr lang="en-US" altLang="en-US" sz="1800" dirty="0" smtClean="0">
                <a:solidFill>
                  <a:srgbClr val="0070C0"/>
                </a:solidFill>
              </a:rPr>
              <a:t> (Schumacher and Fierro) (Poster #33 on Thursday)</a:t>
            </a:r>
          </a:p>
          <a:p>
            <a:pPr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US" altLang="en-US" sz="1800" dirty="0"/>
              <a:t>GOES-R Volcanic Ash Risk Reduction: Operational decision support within NOAA's Rapid Refresh (RAP) (</a:t>
            </a:r>
            <a:r>
              <a:rPr lang="en-US" altLang="en-US" sz="1800" dirty="0" err="1"/>
              <a:t>Stuefer</a:t>
            </a:r>
            <a:r>
              <a:rPr lang="en-US" altLang="en-US" sz="1800" dirty="0"/>
              <a:t> and Webley)</a:t>
            </a:r>
          </a:p>
          <a:p>
            <a:pPr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endParaRPr lang="en-US" altLang="en-US" sz="1800" dirty="0" smtClean="0">
              <a:solidFill>
                <a:srgbClr val="0070C0"/>
              </a:solidFill>
            </a:endParaRPr>
          </a:p>
          <a:p>
            <a:pPr marL="0" indent="0">
              <a:spcBef>
                <a:spcPts val="0"/>
              </a:spcBef>
              <a:spcAft>
                <a:spcPts val="600"/>
              </a:spcAft>
              <a:defRPr/>
            </a:pPr>
            <a:endParaRPr lang="en-US" altLang="en-US" sz="1800" dirty="0" smtClean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32272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3"/>
          <p:cNvSpPr>
            <a:spLocks noGrp="1" noChangeArrowheads="1"/>
          </p:cNvSpPr>
          <p:nvPr>
            <p:ph type="sldNum" sz="quarter" idx="10"/>
          </p:nvPr>
        </p:nvSpPr>
        <p:spPr>
          <a:noFill/>
        </p:spPr>
        <p:txBody>
          <a:bodyPr/>
          <a:lstStyle>
            <a:lvl1pPr eaLnBrk="0" hangingPunct="0">
              <a:spcBef>
                <a:spcPct val="20000"/>
              </a:spcBef>
              <a:defRPr sz="28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fld id="{EDC9842A-9941-426A-A0AC-B0B8A4EC729D}" type="slidenum">
              <a:rPr lang="en-US" altLang="en-US" sz="1200"/>
              <a:pPr eaLnBrk="1" hangingPunct="1">
                <a:spcBef>
                  <a:spcPct val="0"/>
                </a:spcBef>
              </a:pPr>
              <a:t>4</a:t>
            </a:fld>
            <a:endParaRPr lang="en-US" altLang="en-US" sz="1200"/>
          </a:p>
        </p:txBody>
      </p:sp>
      <p:sp>
        <p:nvSpPr>
          <p:cNvPr id="4099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38100"/>
            <a:ext cx="9144000" cy="715963"/>
          </a:xfrm>
        </p:spPr>
        <p:txBody>
          <a:bodyPr/>
          <a:lstStyle/>
          <a:p>
            <a:pPr algn="ctr">
              <a:defRPr/>
            </a:pPr>
            <a:r>
              <a:rPr lang="en-US" sz="3200" dirty="0" err="1" smtClean="0">
                <a:latin typeface="Arial Narrow" charset="0"/>
                <a:ea typeface="ＭＳ Ｐゴシック" charset="0"/>
                <a:cs typeface="+mj-cs"/>
              </a:rPr>
              <a:t>FY14</a:t>
            </a:r>
            <a:r>
              <a:rPr lang="en-US" sz="3200" dirty="0" smtClean="0">
                <a:latin typeface="Arial Narrow" charset="0"/>
                <a:ea typeface="ＭＳ Ｐゴシック" charset="0"/>
                <a:cs typeface="+mj-cs"/>
              </a:rPr>
              <a:t>-15 GOES-R Risk Reduction Projects</a:t>
            </a:r>
            <a:endParaRPr lang="en-US" sz="3200" dirty="0">
              <a:latin typeface="Arial Narrow" charset="0"/>
              <a:ea typeface="ＭＳ Ｐゴシック" charset="0"/>
              <a:cs typeface="+mj-cs"/>
            </a:endParaRPr>
          </a:p>
        </p:txBody>
      </p:sp>
      <p:sp>
        <p:nvSpPr>
          <p:cNvPr id="410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041400"/>
            <a:ext cx="8610600" cy="5181600"/>
          </a:xfrm>
        </p:spPr>
        <p:txBody>
          <a:bodyPr/>
          <a:lstStyle/>
          <a:p>
            <a:pPr marL="0" indent="0">
              <a:spcBef>
                <a:spcPts val="0"/>
              </a:spcBef>
              <a:spcAft>
                <a:spcPts val="600"/>
              </a:spcAft>
              <a:defRPr/>
            </a:pPr>
            <a:r>
              <a:rPr lang="en-US" altLang="en-US" sz="2000" dirty="0" smtClean="0"/>
              <a:t>19 Projects were awarded funding last year for </a:t>
            </a:r>
            <a:r>
              <a:rPr lang="en-US" altLang="en-US" sz="2000" dirty="0" err="1" smtClean="0"/>
              <a:t>FY14</a:t>
            </a:r>
            <a:r>
              <a:rPr lang="en-US" altLang="en-US" sz="2000" dirty="0" smtClean="0"/>
              <a:t> new starts:</a:t>
            </a:r>
          </a:p>
          <a:p>
            <a:pPr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US" altLang="en-US" sz="1800" dirty="0"/>
              <a:t>Development of real time all-weather layer </a:t>
            </a:r>
            <a:r>
              <a:rPr lang="en-US" altLang="en-US" sz="1800" dirty="0" err="1"/>
              <a:t>precipitable</a:t>
            </a:r>
            <a:r>
              <a:rPr lang="en-US" altLang="en-US" sz="1800" dirty="0"/>
              <a:t> water products in </a:t>
            </a:r>
            <a:r>
              <a:rPr lang="en-US" altLang="en-US" sz="1800" dirty="0" err="1"/>
              <a:t>AWIPS</a:t>
            </a:r>
            <a:r>
              <a:rPr lang="en-US" altLang="en-US" sz="1800" dirty="0"/>
              <a:t>-2 by fusing the GOES-R and </a:t>
            </a:r>
            <a:r>
              <a:rPr lang="en-US" altLang="en-US" sz="1800" dirty="0" err="1"/>
              <a:t>NWP</a:t>
            </a:r>
            <a:r>
              <a:rPr lang="en-US" altLang="en-US" sz="1800" dirty="0"/>
              <a:t> for local </a:t>
            </a:r>
            <a:r>
              <a:rPr lang="en-US" altLang="en-US" sz="1800" dirty="0" smtClean="0"/>
              <a:t>forecasters (Li)</a:t>
            </a:r>
          </a:p>
          <a:p>
            <a:pPr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US" altLang="en-US" sz="1800" dirty="0"/>
              <a:t>Improving Real-time GOES-R Rainfall Rate Estimates through Infusion of Ground Radar and Gauge Data and Evaluating the Impacts on NWS Flash and River Flood </a:t>
            </a:r>
            <a:r>
              <a:rPr lang="en-US" altLang="en-US" sz="1800" dirty="0" smtClean="0"/>
              <a:t>Prediction (Zhang)</a:t>
            </a:r>
          </a:p>
          <a:p>
            <a:pPr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US" altLang="en-US" sz="1800" dirty="0"/>
              <a:t>Developing Integrated Satellite and Gauge-Radar-Satellite-Model Fused Precipitation Estimates for Real-time Weather, Hydrometeorology and Hazards </a:t>
            </a:r>
            <a:r>
              <a:rPr lang="en-US" altLang="en-US" sz="1800" dirty="0" smtClean="0"/>
              <a:t>Monitoring (</a:t>
            </a:r>
            <a:r>
              <a:rPr lang="en-US" altLang="en-US" sz="1800" dirty="0" err="1" smtClean="0"/>
              <a:t>Xie</a:t>
            </a:r>
            <a:r>
              <a:rPr lang="en-US" altLang="en-US" sz="1800" dirty="0" smtClean="0"/>
              <a:t>)</a:t>
            </a:r>
          </a:p>
          <a:p>
            <a:pPr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US" altLang="en-US" sz="1800" dirty="0"/>
              <a:t>Assimilation and forecast impact of high temporal resolution Leo/Geo </a:t>
            </a:r>
            <a:r>
              <a:rPr lang="en-US" altLang="en-US" sz="1800" dirty="0" err="1"/>
              <a:t>AMVs</a:t>
            </a:r>
            <a:r>
              <a:rPr lang="en-US" altLang="en-US" sz="1800" dirty="0"/>
              <a:t> in the high-latitude data-gap </a:t>
            </a:r>
            <a:r>
              <a:rPr lang="en-US" altLang="en-US" sz="1800" dirty="0" smtClean="0"/>
              <a:t>corridor (Hoover)</a:t>
            </a:r>
          </a:p>
          <a:p>
            <a:pPr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US" altLang="en-US" sz="1800" dirty="0"/>
              <a:t>Toward an operational use of stroke level lightning data in severe weather </a:t>
            </a:r>
            <a:r>
              <a:rPr lang="en-US" altLang="en-US" sz="1800" dirty="0" smtClean="0"/>
              <a:t>forecasting (</a:t>
            </a:r>
            <a:r>
              <a:rPr lang="en-US" altLang="en-US" sz="1800" dirty="0" err="1" smtClean="0"/>
              <a:t>Bitzer</a:t>
            </a:r>
            <a:r>
              <a:rPr lang="en-US" altLang="en-US" sz="1800" dirty="0" smtClean="0"/>
              <a:t>)</a:t>
            </a:r>
          </a:p>
          <a:p>
            <a:pPr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US" altLang="en-US" sz="1800" dirty="0"/>
              <a:t>Applications of concurrent super rapid sampling from GOES-14 </a:t>
            </a:r>
            <a:r>
              <a:rPr lang="en-US" altLang="en-US" sz="1800" dirty="0" err="1"/>
              <a:t>SRSOR</a:t>
            </a:r>
            <a:r>
              <a:rPr lang="en-US" altLang="en-US" sz="1800" dirty="0"/>
              <a:t>, radar and lightning </a:t>
            </a:r>
            <a:r>
              <a:rPr lang="en-US" altLang="en-US" sz="1800" dirty="0" smtClean="0"/>
              <a:t>data (Rabin)</a:t>
            </a:r>
          </a:p>
          <a:p>
            <a:pPr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endParaRPr lang="en-US" altLang="en-US" sz="1800" dirty="0" smtClean="0"/>
          </a:p>
        </p:txBody>
      </p:sp>
    </p:spTree>
    <p:extLst>
      <p:ext uri="{BB962C8B-B14F-4D97-AF65-F5344CB8AC3E}">
        <p14:creationId xmlns:p14="http://schemas.microsoft.com/office/powerpoint/2010/main" val="34741955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3"/>
          <p:cNvSpPr>
            <a:spLocks noGrp="1" noChangeArrowheads="1"/>
          </p:cNvSpPr>
          <p:nvPr>
            <p:ph type="sldNum" sz="quarter" idx="10"/>
          </p:nvPr>
        </p:nvSpPr>
        <p:spPr>
          <a:noFill/>
        </p:spPr>
        <p:txBody>
          <a:bodyPr/>
          <a:lstStyle>
            <a:lvl1pPr eaLnBrk="0" hangingPunct="0">
              <a:spcBef>
                <a:spcPct val="20000"/>
              </a:spcBef>
              <a:defRPr sz="28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fld id="{EDC9842A-9941-426A-A0AC-B0B8A4EC729D}" type="slidenum">
              <a:rPr lang="en-US" altLang="en-US" sz="1200"/>
              <a:pPr eaLnBrk="1" hangingPunct="1">
                <a:spcBef>
                  <a:spcPct val="0"/>
                </a:spcBef>
              </a:pPr>
              <a:t>5</a:t>
            </a:fld>
            <a:endParaRPr lang="en-US" altLang="en-US" sz="1200"/>
          </a:p>
        </p:txBody>
      </p:sp>
      <p:sp>
        <p:nvSpPr>
          <p:cNvPr id="4099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38100"/>
            <a:ext cx="9144000" cy="715963"/>
          </a:xfrm>
        </p:spPr>
        <p:txBody>
          <a:bodyPr/>
          <a:lstStyle/>
          <a:p>
            <a:pPr algn="ctr">
              <a:defRPr/>
            </a:pPr>
            <a:r>
              <a:rPr lang="en-US" sz="3200" dirty="0" err="1" smtClean="0">
                <a:latin typeface="Arial Narrow" charset="0"/>
                <a:ea typeface="ＭＳ Ｐゴシック" charset="0"/>
                <a:cs typeface="+mj-cs"/>
              </a:rPr>
              <a:t>FY14</a:t>
            </a:r>
            <a:r>
              <a:rPr lang="en-US" sz="3200" dirty="0" smtClean="0">
                <a:latin typeface="Arial Narrow" charset="0"/>
                <a:ea typeface="ＭＳ Ｐゴシック" charset="0"/>
                <a:cs typeface="+mj-cs"/>
              </a:rPr>
              <a:t>-15 GOES-R Risk Reduction Projects</a:t>
            </a:r>
            <a:endParaRPr lang="en-US" sz="3200" dirty="0">
              <a:latin typeface="Arial Narrow" charset="0"/>
              <a:ea typeface="ＭＳ Ｐゴシック" charset="0"/>
              <a:cs typeface="+mj-cs"/>
            </a:endParaRPr>
          </a:p>
        </p:txBody>
      </p:sp>
      <p:sp>
        <p:nvSpPr>
          <p:cNvPr id="410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041400"/>
            <a:ext cx="8610600" cy="5181600"/>
          </a:xfrm>
        </p:spPr>
        <p:txBody>
          <a:bodyPr/>
          <a:lstStyle/>
          <a:p>
            <a:pPr marL="0" indent="0">
              <a:spcBef>
                <a:spcPts val="0"/>
              </a:spcBef>
              <a:spcAft>
                <a:spcPts val="600"/>
              </a:spcAft>
              <a:defRPr/>
            </a:pPr>
            <a:r>
              <a:rPr lang="en-US" altLang="en-US" sz="2000" dirty="0" smtClean="0"/>
              <a:t>19 Projects were awarded funding last year for </a:t>
            </a:r>
            <a:r>
              <a:rPr lang="en-US" altLang="en-US" sz="2000" dirty="0" err="1" smtClean="0"/>
              <a:t>FY14</a:t>
            </a:r>
            <a:r>
              <a:rPr lang="en-US" altLang="en-US" sz="2000" dirty="0" smtClean="0"/>
              <a:t> new starts:</a:t>
            </a:r>
          </a:p>
          <a:p>
            <a:pPr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US" altLang="en-US" sz="1800" dirty="0"/>
              <a:t>Using Multi-sensor Observations for Volcanic Cloud Detection, Characterization, and Improved Dispersion </a:t>
            </a:r>
            <a:r>
              <a:rPr lang="en-US" altLang="en-US" sz="1800" dirty="0" smtClean="0"/>
              <a:t>Modeling (</a:t>
            </a:r>
            <a:r>
              <a:rPr lang="en-US" altLang="en-US" sz="1800" dirty="0" err="1" smtClean="0"/>
              <a:t>Pavolonis</a:t>
            </a:r>
            <a:r>
              <a:rPr lang="en-US" altLang="en-US" sz="1800" dirty="0" smtClean="0"/>
              <a:t>)</a:t>
            </a:r>
          </a:p>
          <a:p>
            <a:pPr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US" altLang="en-US" sz="1800" dirty="0"/>
              <a:t>Real-Time Monitoring and Short-term Forecasting of Phenology from GOES-R </a:t>
            </a:r>
            <a:r>
              <a:rPr lang="en-US" altLang="en-US" sz="1800" dirty="0" err="1"/>
              <a:t>ABI</a:t>
            </a:r>
            <a:r>
              <a:rPr lang="en-US" altLang="en-US" sz="1800" dirty="0"/>
              <a:t> for the Use in Numerical Weather Prediction </a:t>
            </a:r>
            <a:r>
              <a:rPr lang="en-US" altLang="en-US" sz="1800" dirty="0" smtClean="0"/>
              <a:t>Models (Yu)</a:t>
            </a:r>
          </a:p>
          <a:p>
            <a:pPr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US" altLang="en-US" sz="1800" dirty="0"/>
              <a:t>Development of GOES-R </a:t>
            </a:r>
            <a:r>
              <a:rPr lang="en-US" altLang="en-US" sz="1800" dirty="0" err="1"/>
              <a:t>ABI</a:t>
            </a:r>
            <a:r>
              <a:rPr lang="en-US" altLang="en-US" sz="1800" dirty="0"/>
              <a:t> Hail Validation and Assessment Products </a:t>
            </a:r>
            <a:r>
              <a:rPr lang="en-US" altLang="en-US" sz="1800" dirty="0" smtClean="0"/>
              <a:t>(Gallo)</a:t>
            </a:r>
          </a:p>
          <a:p>
            <a:pPr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US" altLang="en-US" sz="1800" dirty="0"/>
              <a:t>Enhance </a:t>
            </a:r>
            <a:r>
              <a:rPr lang="en-US" altLang="en-US" sz="1800" dirty="0" err="1"/>
              <a:t>NCEP</a:t>
            </a:r>
            <a:r>
              <a:rPr lang="en-US" altLang="en-US" sz="1800" dirty="0"/>
              <a:t>-NAM Model Forecasts via Assimilating Real-time GOES-R Observations of Land Surface Temperature and Vegetation </a:t>
            </a:r>
            <a:r>
              <a:rPr lang="en-US" altLang="en-US" sz="1800" dirty="0" smtClean="0"/>
              <a:t>Dynamics (Zhan)</a:t>
            </a:r>
          </a:p>
          <a:p>
            <a:pPr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US" altLang="en-US" sz="1800" dirty="0"/>
              <a:t>Development of a Near Real-time Satellite Verification and Forecaster Guidance System for the High-Resolution Rapid Refresh (</a:t>
            </a:r>
            <a:r>
              <a:rPr lang="en-US" altLang="en-US" sz="1800" dirty="0" err="1"/>
              <a:t>HRRR</a:t>
            </a:r>
            <a:r>
              <a:rPr lang="en-US" altLang="en-US" sz="1800" dirty="0"/>
              <a:t>) </a:t>
            </a:r>
            <a:r>
              <a:rPr lang="en-US" altLang="en-US" sz="1800" dirty="0" smtClean="0"/>
              <a:t>Model (</a:t>
            </a:r>
            <a:r>
              <a:rPr lang="en-US" altLang="en-US" sz="1800" dirty="0" err="1" smtClean="0"/>
              <a:t>Otkin</a:t>
            </a:r>
            <a:r>
              <a:rPr lang="en-US" altLang="en-US" sz="1800" dirty="0" smtClean="0"/>
              <a:t> and </a:t>
            </a:r>
            <a:r>
              <a:rPr lang="en-US" altLang="en-US" sz="1800" dirty="0" err="1" smtClean="0"/>
              <a:t>Sieglaff</a:t>
            </a:r>
            <a:r>
              <a:rPr lang="en-US" altLang="en-US" sz="1800" dirty="0" smtClean="0"/>
              <a:t>)</a:t>
            </a:r>
          </a:p>
          <a:p>
            <a:pPr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US" altLang="en-US" sz="1800" dirty="0"/>
              <a:t>Towards providing forecasters with better identification and analysis of severe </a:t>
            </a:r>
            <a:r>
              <a:rPr lang="en-US" altLang="en-US" sz="1800" dirty="0" err="1"/>
              <a:t>pyroConvection</a:t>
            </a:r>
            <a:r>
              <a:rPr lang="en-US" altLang="en-US" sz="1800" dirty="0"/>
              <a:t> events using GOES-R </a:t>
            </a:r>
            <a:r>
              <a:rPr lang="en-US" altLang="en-US" sz="1800" dirty="0" err="1"/>
              <a:t>ABI</a:t>
            </a:r>
            <a:r>
              <a:rPr lang="en-US" altLang="en-US" sz="1800" dirty="0"/>
              <a:t> and </a:t>
            </a:r>
            <a:r>
              <a:rPr lang="en-US" altLang="en-US" sz="1800" dirty="0" err="1"/>
              <a:t>GLM</a:t>
            </a:r>
            <a:r>
              <a:rPr lang="en-US" altLang="en-US" sz="1800" dirty="0"/>
              <a:t> </a:t>
            </a:r>
            <a:r>
              <a:rPr lang="en-US" altLang="en-US" sz="1800" dirty="0" smtClean="0"/>
              <a:t>Data (Baum and </a:t>
            </a:r>
            <a:r>
              <a:rPr lang="en-US" altLang="en-US" sz="1800" dirty="0" err="1" smtClean="0"/>
              <a:t>Bachmeier</a:t>
            </a:r>
            <a:r>
              <a:rPr lang="en-US" altLang="en-US" sz="1800" dirty="0" smtClean="0"/>
              <a:t>)</a:t>
            </a:r>
          </a:p>
          <a:p>
            <a:pPr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US" altLang="en-US" sz="1800" dirty="0"/>
              <a:t>Improving Hurricane and Coastal Quantitative Precipitation Forecasts through Direct Assimilation of GOES-R </a:t>
            </a:r>
            <a:r>
              <a:rPr lang="en-US" altLang="en-US" sz="1800" dirty="0" err="1"/>
              <a:t>ABI</a:t>
            </a:r>
            <a:r>
              <a:rPr lang="en-US" altLang="en-US" sz="1800" dirty="0"/>
              <a:t> Radiances in </a:t>
            </a:r>
            <a:r>
              <a:rPr lang="en-US" altLang="en-US" sz="1800" dirty="0" err="1" smtClean="0"/>
              <a:t>HWRF</a:t>
            </a:r>
            <a:r>
              <a:rPr lang="en-US" altLang="en-US" sz="1800" dirty="0" smtClean="0"/>
              <a:t> (</a:t>
            </a:r>
            <a:r>
              <a:rPr lang="en-US" altLang="en-US" sz="1800" dirty="0" err="1" smtClean="0"/>
              <a:t>Weng</a:t>
            </a:r>
            <a:r>
              <a:rPr lang="en-US" altLang="en-US" sz="1800" dirty="0" smtClean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1253653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3"/>
          <p:cNvSpPr>
            <a:spLocks noGrp="1" noChangeArrowheads="1"/>
          </p:cNvSpPr>
          <p:nvPr>
            <p:ph type="sldNum" sz="quarter" idx="10"/>
          </p:nvPr>
        </p:nvSpPr>
        <p:spPr>
          <a:noFill/>
        </p:spPr>
        <p:txBody>
          <a:bodyPr/>
          <a:lstStyle>
            <a:lvl1pPr eaLnBrk="0" hangingPunct="0">
              <a:spcBef>
                <a:spcPct val="20000"/>
              </a:spcBef>
              <a:defRPr sz="28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fld id="{EDC9842A-9941-426A-A0AC-B0B8A4EC729D}" type="slidenum">
              <a:rPr lang="en-US" altLang="en-US" sz="1200"/>
              <a:pPr eaLnBrk="1" hangingPunct="1">
                <a:spcBef>
                  <a:spcPct val="0"/>
                </a:spcBef>
              </a:pPr>
              <a:t>6</a:t>
            </a:fld>
            <a:endParaRPr lang="en-US" altLang="en-US" sz="1200"/>
          </a:p>
        </p:txBody>
      </p:sp>
      <p:sp>
        <p:nvSpPr>
          <p:cNvPr id="4099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38100"/>
            <a:ext cx="9144000" cy="715963"/>
          </a:xfrm>
        </p:spPr>
        <p:txBody>
          <a:bodyPr/>
          <a:lstStyle/>
          <a:p>
            <a:pPr algn="ctr">
              <a:defRPr/>
            </a:pPr>
            <a:r>
              <a:rPr lang="en-US" sz="3200" dirty="0" err="1" smtClean="0">
                <a:latin typeface="Arial Narrow" charset="0"/>
                <a:ea typeface="ＭＳ Ｐゴシック" charset="0"/>
                <a:cs typeface="+mj-cs"/>
              </a:rPr>
              <a:t>FY14</a:t>
            </a:r>
            <a:r>
              <a:rPr lang="en-US" sz="3200" dirty="0" smtClean="0">
                <a:latin typeface="Arial Narrow" charset="0"/>
                <a:ea typeface="ＭＳ Ｐゴシック" charset="0"/>
                <a:cs typeface="+mj-cs"/>
              </a:rPr>
              <a:t>-15 GOES-R Risk Reduction Projects</a:t>
            </a:r>
            <a:endParaRPr lang="en-US" sz="3200" dirty="0">
              <a:latin typeface="Arial Narrow" charset="0"/>
              <a:ea typeface="ＭＳ Ｐゴシック" charset="0"/>
              <a:cs typeface="+mj-cs"/>
            </a:endParaRPr>
          </a:p>
        </p:txBody>
      </p:sp>
      <p:sp>
        <p:nvSpPr>
          <p:cNvPr id="410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041400"/>
            <a:ext cx="8610600" cy="5181600"/>
          </a:xfrm>
        </p:spPr>
        <p:txBody>
          <a:bodyPr/>
          <a:lstStyle/>
          <a:p>
            <a:pPr marL="0" indent="0">
              <a:spcBef>
                <a:spcPts val="0"/>
              </a:spcBef>
              <a:spcAft>
                <a:spcPts val="600"/>
              </a:spcAft>
              <a:defRPr/>
            </a:pPr>
            <a:r>
              <a:rPr lang="en-US" altLang="en-US" sz="2000" dirty="0" smtClean="0"/>
              <a:t>4 Projects were awarded funding for </a:t>
            </a:r>
            <a:r>
              <a:rPr lang="en-US" altLang="en-US" sz="2000" dirty="0" err="1" smtClean="0"/>
              <a:t>FY15</a:t>
            </a:r>
            <a:r>
              <a:rPr lang="en-US" altLang="en-US" sz="2000" dirty="0" smtClean="0"/>
              <a:t> new starts:</a:t>
            </a:r>
          </a:p>
          <a:p>
            <a:pPr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US" altLang="en-US" sz="2000" dirty="0">
                <a:solidFill>
                  <a:srgbClr val="00B050"/>
                </a:solidFill>
              </a:rPr>
              <a:t>Probabilistic Forecasting of Severe Convection through Data </a:t>
            </a:r>
            <a:r>
              <a:rPr lang="en-US" altLang="en-US" sz="2000" dirty="0" smtClean="0">
                <a:solidFill>
                  <a:srgbClr val="00B050"/>
                </a:solidFill>
              </a:rPr>
              <a:t>Fusion (</a:t>
            </a:r>
            <a:r>
              <a:rPr lang="en-US" altLang="en-US" sz="2000" dirty="0" err="1">
                <a:solidFill>
                  <a:srgbClr val="00B050"/>
                </a:solidFill>
              </a:rPr>
              <a:t>Pavolonis</a:t>
            </a:r>
            <a:r>
              <a:rPr lang="en-US" altLang="en-US" sz="2000" dirty="0" smtClean="0">
                <a:solidFill>
                  <a:srgbClr val="00B050"/>
                </a:solidFill>
              </a:rPr>
              <a:t>) (Wed. afternoon </a:t>
            </a:r>
            <a:r>
              <a:rPr lang="en-US" altLang="en-US" sz="2000" dirty="0" err="1" smtClean="0">
                <a:solidFill>
                  <a:srgbClr val="00B050"/>
                </a:solidFill>
              </a:rPr>
              <a:t>1pm</a:t>
            </a:r>
            <a:r>
              <a:rPr lang="en-US" altLang="en-US" sz="2000" dirty="0" smtClean="0">
                <a:solidFill>
                  <a:srgbClr val="00B050"/>
                </a:solidFill>
              </a:rPr>
              <a:t> talk)</a:t>
            </a:r>
          </a:p>
          <a:p>
            <a:pPr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US" altLang="en-US" sz="2000" dirty="0"/>
              <a:t>Development and Demonstration of a Coupled GOES-R Legacy Sounding </a:t>
            </a:r>
            <a:r>
              <a:rPr lang="en-US" altLang="en-US" sz="2000" dirty="0" err="1"/>
              <a:t>NearCast</a:t>
            </a:r>
            <a:r>
              <a:rPr lang="en-US" altLang="en-US" sz="2000" dirty="0"/>
              <a:t> with Convective Initiation Products to Improve Convective Weather </a:t>
            </a:r>
            <a:r>
              <a:rPr lang="en-US" altLang="en-US" sz="2000" dirty="0" err="1" smtClean="0"/>
              <a:t>Nowcasts</a:t>
            </a:r>
            <a:r>
              <a:rPr lang="en-US" altLang="en-US" sz="2000" dirty="0" smtClean="0"/>
              <a:t> (</a:t>
            </a:r>
            <a:r>
              <a:rPr lang="en-US" altLang="en-US" sz="2000" dirty="0" err="1" smtClean="0"/>
              <a:t>Cronce</a:t>
            </a:r>
            <a:r>
              <a:rPr lang="en-US" altLang="en-US" sz="2000" dirty="0" smtClean="0"/>
              <a:t>)</a:t>
            </a:r>
          </a:p>
          <a:p>
            <a:pPr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US" altLang="en-US" sz="2000" dirty="0"/>
              <a:t>Advanced </a:t>
            </a:r>
            <a:r>
              <a:rPr lang="en-US" altLang="en-US" sz="2000" dirty="0" err="1"/>
              <a:t>RGB</a:t>
            </a:r>
            <a:r>
              <a:rPr lang="en-US" altLang="en-US" sz="2000" dirty="0"/>
              <a:t> Visualization Products for GOES-R </a:t>
            </a:r>
            <a:r>
              <a:rPr lang="en-US" altLang="en-US" sz="2000" dirty="0" err="1"/>
              <a:t>ABI</a:t>
            </a:r>
            <a:r>
              <a:rPr lang="en-US" altLang="en-US" sz="2000" dirty="0"/>
              <a:t> </a:t>
            </a:r>
            <a:r>
              <a:rPr lang="en-US" altLang="en-US" sz="2000" dirty="0" smtClean="0"/>
              <a:t>(Miller)</a:t>
            </a:r>
          </a:p>
        </p:txBody>
      </p:sp>
    </p:spTree>
    <p:extLst>
      <p:ext uri="{BB962C8B-B14F-4D97-AF65-F5344CB8AC3E}">
        <p14:creationId xmlns:p14="http://schemas.microsoft.com/office/powerpoint/2010/main" val="23502737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3"/>
          <p:cNvSpPr>
            <a:spLocks noGrp="1" noChangeArrowheads="1"/>
          </p:cNvSpPr>
          <p:nvPr>
            <p:ph type="sldNum" sz="quarter" idx="10"/>
          </p:nvPr>
        </p:nvSpPr>
        <p:spPr>
          <a:noFill/>
        </p:spPr>
        <p:txBody>
          <a:bodyPr/>
          <a:lstStyle>
            <a:lvl1pPr eaLnBrk="0" hangingPunct="0">
              <a:spcBef>
                <a:spcPct val="20000"/>
              </a:spcBef>
              <a:defRPr sz="28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fld id="{EDC9842A-9941-426A-A0AC-B0B8A4EC729D}" type="slidenum">
              <a:rPr lang="en-US" altLang="en-US" sz="1200"/>
              <a:pPr eaLnBrk="1" hangingPunct="1">
                <a:spcBef>
                  <a:spcPct val="0"/>
                </a:spcBef>
              </a:pPr>
              <a:t>7</a:t>
            </a:fld>
            <a:endParaRPr lang="en-US" altLang="en-US" sz="1200"/>
          </a:p>
        </p:txBody>
      </p:sp>
      <p:sp>
        <p:nvSpPr>
          <p:cNvPr id="4099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38100"/>
            <a:ext cx="9144000" cy="715963"/>
          </a:xfrm>
        </p:spPr>
        <p:txBody>
          <a:bodyPr/>
          <a:lstStyle/>
          <a:p>
            <a:pPr algn="ctr">
              <a:defRPr/>
            </a:pPr>
            <a:r>
              <a:rPr lang="en-US" sz="3200" dirty="0" smtClean="0">
                <a:latin typeface="Arial Narrow" charset="0"/>
                <a:ea typeface="ＭＳ Ｐゴシック" charset="0"/>
                <a:cs typeface="+mj-cs"/>
              </a:rPr>
              <a:t>Some Selected Preliminary Results</a:t>
            </a:r>
            <a:endParaRPr lang="en-US" sz="3200" dirty="0">
              <a:latin typeface="Arial Narrow" charset="0"/>
              <a:ea typeface="ＭＳ Ｐゴシック" charset="0"/>
              <a:cs typeface="+mj-cs"/>
            </a:endParaRPr>
          </a:p>
        </p:txBody>
      </p:sp>
      <p:pic>
        <p:nvPicPr>
          <p:cNvPr id="3481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600" y="2070100"/>
            <a:ext cx="3949700" cy="3949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000050"/>
                </a:solidFill>
              </a14:hiddenFill>
            </a:ext>
            <a:ext uri="{91240B29-F687-4F45-9708-019B960494DF}">
              <a14:hiddenLine xmlns:a14="http://schemas.microsoft.com/office/drawing/2010/main" w="19050" cap="flat" cmpd="sng" algn="ctr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</p:pic>
      <p:pic>
        <p:nvPicPr>
          <p:cNvPr id="3481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8787" y="2057400"/>
            <a:ext cx="4062414" cy="30491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000050"/>
                </a:solidFill>
              </a14:hiddenFill>
            </a:ext>
            <a:ext uri="{91240B29-F687-4F45-9708-019B960494DF}">
              <a14:hiddenLine xmlns:a14="http://schemas.microsoft.com/office/drawing/2010/main" w="19050" cap="flat" cmpd="sng" algn="ctr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28600" y="863600"/>
            <a:ext cx="85217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en-US" b="1" dirty="0" smtClean="0">
                <a:solidFill>
                  <a:schemeClr val="tx1"/>
                </a:solidFill>
                <a:latin typeface="+mn-lt"/>
              </a:rPr>
              <a:t>Development and Optimization of Mesoscale Atmospheric Motion Vectors (</a:t>
            </a:r>
            <a:r>
              <a:rPr lang="en-US" altLang="en-US" b="1" dirty="0" err="1" smtClean="0">
                <a:solidFill>
                  <a:schemeClr val="tx1"/>
                </a:solidFill>
                <a:latin typeface="+mn-lt"/>
              </a:rPr>
              <a:t>AMVs</a:t>
            </a:r>
            <a:r>
              <a:rPr lang="en-US" altLang="en-US" b="1" dirty="0" smtClean="0">
                <a:solidFill>
                  <a:schemeClr val="tx1"/>
                </a:solidFill>
                <a:latin typeface="+mn-lt"/>
              </a:rPr>
              <a:t>) using Novel GOES-R Processing Algorithms on 1-5 min. </a:t>
            </a:r>
            <a:r>
              <a:rPr lang="en-US" altLang="en-US" b="1" dirty="0" err="1" smtClean="0">
                <a:solidFill>
                  <a:schemeClr val="tx1"/>
                </a:solidFill>
                <a:latin typeface="+mn-lt"/>
              </a:rPr>
              <a:t>SRSO</a:t>
            </a:r>
            <a:r>
              <a:rPr lang="en-US" altLang="en-US" b="1" dirty="0" smtClean="0">
                <a:solidFill>
                  <a:schemeClr val="tx1"/>
                </a:solidFill>
                <a:latin typeface="+mn-lt"/>
              </a:rPr>
              <a:t> Proxy Data, and Demonstration of Readiness for GOES-R Applications via Impact Studies in Mesoscale Data Assimilation and </a:t>
            </a:r>
            <a:r>
              <a:rPr lang="en-US" altLang="en-US" b="1" dirty="0" err="1" smtClean="0">
                <a:solidFill>
                  <a:schemeClr val="tx1"/>
                </a:solidFill>
                <a:latin typeface="+mn-lt"/>
              </a:rPr>
              <a:t>NWP</a:t>
            </a:r>
            <a:r>
              <a:rPr lang="en-US" altLang="en-US" b="1" dirty="0" smtClean="0">
                <a:solidFill>
                  <a:schemeClr val="tx1"/>
                </a:solidFill>
                <a:latin typeface="+mn-lt"/>
              </a:rPr>
              <a:t> Systems (</a:t>
            </a:r>
            <a:r>
              <a:rPr lang="en-US" altLang="en-US" b="1" dirty="0" err="1" smtClean="0">
                <a:solidFill>
                  <a:schemeClr val="tx1"/>
                </a:solidFill>
                <a:latin typeface="+mn-lt"/>
              </a:rPr>
              <a:t>Velden</a:t>
            </a:r>
            <a:r>
              <a:rPr lang="en-US" altLang="en-US" b="1" dirty="0" smtClean="0">
                <a:solidFill>
                  <a:schemeClr val="tx1"/>
                </a:solidFill>
                <a:latin typeface="+mn-lt"/>
              </a:rPr>
              <a:t> and </a:t>
            </a:r>
            <a:r>
              <a:rPr lang="en-US" altLang="en-US" b="1" dirty="0" err="1" smtClean="0">
                <a:solidFill>
                  <a:schemeClr val="tx1"/>
                </a:solidFill>
                <a:latin typeface="+mn-lt"/>
              </a:rPr>
              <a:t>Weygandt</a:t>
            </a:r>
            <a:r>
              <a:rPr lang="en-US" altLang="en-US" b="1" dirty="0" smtClean="0">
                <a:solidFill>
                  <a:schemeClr val="tx1"/>
                </a:solidFill>
                <a:latin typeface="+mn-lt"/>
              </a:rPr>
              <a:t>)</a:t>
            </a:r>
            <a:endParaRPr lang="en-US" b="1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70781" y="6028323"/>
            <a:ext cx="3011337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0" i="0" u="none" strike="noStrike" baseline="0" dirty="0" smtClean="0">
                <a:solidFill>
                  <a:srgbClr val="0070C0"/>
                </a:solidFill>
                <a:latin typeface="Calibri"/>
              </a:rPr>
              <a:t>Hurricane force winds (&gt; 75 mph) 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243387" y="5207000"/>
            <a:ext cx="4570413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tx1"/>
                </a:solidFill>
                <a:latin typeface="+mn-lt"/>
              </a:rPr>
              <a:t>Hurricane Sandy 1-minute mesoscale </a:t>
            </a:r>
            <a:r>
              <a:rPr lang="en-US" dirty="0" err="1" smtClean="0">
                <a:solidFill>
                  <a:schemeClr val="tx1"/>
                </a:solidFill>
                <a:latin typeface="+mn-lt"/>
              </a:rPr>
              <a:t>AMVs</a:t>
            </a:r>
            <a:r>
              <a:rPr lang="en-US" dirty="0" smtClean="0">
                <a:solidFill>
                  <a:schemeClr val="tx1"/>
                </a:solidFill>
                <a:latin typeface="+mn-lt"/>
              </a:rPr>
              <a:t> (left), and results of Sandy assimilation experiments (above)</a:t>
            </a:r>
            <a:endParaRPr lang="en-US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929186" y="2137777"/>
            <a:ext cx="327501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 smtClean="0">
                <a:solidFill>
                  <a:srgbClr val="0070C0"/>
                </a:solidFill>
              </a:rPr>
              <a:t>H214</a:t>
            </a:r>
            <a:r>
              <a:rPr lang="en-US" b="1" dirty="0" smtClean="0">
                <a:solidFill>
                  <a:srgbClr val="0070C0"/>
                </a:solidFill>
              </a:rPr>
              <a:t> </a:t>
            </a:r>
            <a:r>
              <a:rPr lang="en-US" b="1" dirty="0" err="1" smtClean="0">
                <a:solidFill>
                  <a:srgbClr val="0070C0"/>
                </a:solidFill>
              </a:rPr>
              <a:t>CTL</a:t>
            </a:r>
            <a:r>
              <a:rPr lang="en-US" b="1" dirty="0" smtClean="0">
                <a:solidFill>
                  <a:srgbClr val="0070C0"/>
                </a:solidFill>
              </a:rPr>
              <a:t> </a:t>
            </a:r>
            <a:r>
              <a:rPr lang="en-US" b="1" dirty="0" err="1" smtClean="0">
                <a:solidFill>
                  <a:srgbClr val="0070C0"/>
                </a:solidFill>
              </a:rPr>
              <a:t>AMV1</a:t>
            </a:r>
            <a:r>
              <a:rPr lang="en-US" b="1" dirty="0" smtClean="0">
                <a:solidFill>
                  <a:srgbClr val="0070C0"/>
                </a:solidFill>
              </a:rPr>
              <a:t> </a:t>
            </a:r>
            <a:r>
              <a:rPr lang="en-US" b="1" dirty="0" err="1" smtClean="0">
                <a:solidFill>
                  <a:srgbClr val="0070C0"/>
                </a:solidFill>
              </a:rPr>
              <a:t>AMV3</a:t>
            </a:r>
            <a:endParaRPr lang="en-US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91792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3"/>
          <p:cNvSpPr>
            <a:spLocks noGrp="1" noChangeArrowheads="1"/>
          </p:cNvSpPr>
          <p:nvPr>
            <p:ph type="sldNum" sz="quarter" idx="10"/>
          </p:nvPr>
        </p:nvSpPr>
        <p:spPr>
          <a:noFill/>
        </p:spPr>
        <p:txBody>
          <a:bodyPr/>
          <a:lstStyle>
            <a:lvl1pPr eaLnBrk="0" hangingPunct="0">
              <a:spcBef>
                <a:spcPct val="20000"/>
              </a:spcBef>
              <a:defRPr sz="28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fld id="{EDC9842A-9941-426A-A0AC-B0B8A4EC729D}" type="slidenum">
              <a:rPr lang="en-US" altLang="en-US" sz="1200"/>
              <a:pPr eaLnBrk="1" hangingPunct="1">
                <a:spcBef>
                  <a:spcPct val="0"/>
                </a:spcBef>
              </a:pPr>
              <a:t>8</a:t>
            </a:fld>
            <a:endParaRPr lang="en-US" altLang="en-US" sz="1200"/>
          </a:p>
        </p:txBody>
      </p:sp>
      <p:sp>
        <p:nvSpPr>
          <p:cNvPr id="4099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38100"/>
            <a:ext cx="9144000" cy="715963"/>
          </a:xfrm>
        </p:spPr>
        <p:txBody>
          <a:bodyPr/>
          <a:lstStyle/>
          <a:p>
            <a:pPr algn="ctr">
              <a:defRPr/>
            </a:pPr>
            <a:r>
              <a:rPr lang="en-US" sz="3200" dirty="0" smtClean="0">
                <a:latin typeface="Arial Narrow" charset="0"/>
                <a:ea typeface="ＭＳ Ｐゴシック" charset="0"/>
                <a:cs typeface="+mj-cs"/>
              </a:rPr>
              <a:t>Some Selected Preliminary Results</a:t>
            </a:r>
            <a:endParaRPr lang="en-US" sz="3200" dirty="0">
              <a:latin typeface="Arial Narrow" charset="0"/>
              <a:ea typeface="ＭＳ Ｐゴシック" charset="0"/>
              <a:cs typeface="+mj-cs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28600" y="863600"/>
            <a:ext cx="85217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en-US" b="1" dirty="0" smtClean="0">
                <a:solidFill>
                  <a:schemeClr val="tx1"/>
                </a:solidFill>
                <a:latin typeface="+mn-lt"/>
              </a:rPr>
              <a:t>Diagnosis and anticipation of tropical cyclone behavior from new and enhanced GOES-R capabilities (</a:t>
            </a:r>
            <a:r>
              <a:rPr lang="en-US" altLang="en-US" b="1" dirty="0" err="1" smtClean="0">
                <a:solidFill>
                  <a:schemeClr val="tx1"/>
                </a:solidFill>
                <a:latin typeface="+mn-lt"/>
              </a:rPr>
              <a:t>Knaff</a:t>
            </a:r>
            <a:r>
              <a:rPr lang="en-US" altLang="en-US" b="1" dirty="0" smtClean="0">
                <a:solidFill>
                  <a:schemeClr val="tx1"/>
                </a:solidFill>
                <a:latin typeface="+mn-lt"/>
              </a:rPr>
              <a:t>)</a:t>
            </a:r>
            <a:endParaRPr lang="en-US" b="1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88986" y="5675986"/>
            <a:ext cx="685641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tx1"/>
                </a:solidFill>
                <a:latin typeface="+mn-lt"/>
              </a:rPr>
              <a:t>Tropical Cyclone Amara on December 21, 2013 at 0937 </a:t>
            </a:r>
            <a:r>
              <a:rPr lang="en-US" dirty="0" err="1">
                <a:solidFill>
                  <a:schemeClr val="tx1"/>
                </a:solidFill>
                <a:latin typeface="+mn-lt"/>
              </a:rPr>
              <a:t>UTC</a:t>
            </a:r>
            <a:r>
              <a:rPr lang="en-US" dirty="0">
                <a:solidFill>
                  <a:schemeClr val="tx1"/>
                </a:solidFill>
                <a:latin typeface="+mn-lt"/>
              </a:rPr>
              <a:t> in the southwest Indian Ocean MODIS imagery with 3-D cross track of </a:t>
            </a:r>
            <a:r>
              <a:rPr lang="en-US" dirty="0" err="1">
                <a:solidFill>
                  <a:schemeClr val="tx1"/>
                </a:solidFill>
                <a:latin typeface="+mn-lt"/>
              </a:rPr>
              <a:t>CloudSat</a:t>
            </a:r>
            <a:r>
              <a:rPr lang="en-US" dirty="0">
                <a:solidFill>
                  <a:schemeClr val="tx1"/>
                </a:solidFill>
                <a:latin typeface="+mn-lt"/>
              </a:rPr>
              <a:t> reflectivity.  </a:t>
            </a:r>
            <a:r>
              <a:rPr lang="en-US" dirty="0" smtClean="0">
                <a:solidFill>
                  <a:schemeClr val="tx1"/>
                </a:solidFill>
                <a:latin typeface="+mn-lt"/>
              </a:rPr>
              <a:t>Vertical </a:t>
            </a:r>
            <a:r>
              <a:rPr lang="en-US" dirty="0">
                <a:solidFill>
                  <a:schemeClr val="tx1"/>
                </a:solidFill>
                <a:latin typeface="+mn-lt"/>
              </a:rPr>
              <a:t>brown dashed lines are 2 km height lines.</a:t>
            </a:r>
          </a:p>
        </p:txBody>
      </p:sp>
      <p:pic>
        <p:nvPicPr>
          <p:cNvPr id="10" name="Picture 9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986" y="1587161"/>
            <a:ext cx="7681914" cy="405072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6268710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3"/>
          <p:cNvSpPr>
            <a:spLocks noGrp="1" noChangeArrowheads="1"/>
          </p:cNvSpPr>
          <p:nvPr>
            <p:ph type="sldNum" sz="quarter" idx="10"/>
          </p:nvPr>
        </p:nvSpPr>
        <p:spPr>
          <a:noFill/>
        </p:spPr>
        <p:txBody>
          <a:bodyPr/>
          <a:lstStyle>
            <a:lvl1pPr eaLnBrk="0" hangingPunct="0">
              <a:spcBef>
                <a:spcPct val="20000"/>
              </a:spcBef>
              <a:defRPr sz="28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fld id="{EDC9842A-9941-426A-A0AC-B0B8A4EC729D}" type="slidenum">
              <a:rPr lang="en-US" altLang="en-US" sz="1200"/>
              <a:pPr eaLnBrk="1" hangingPunct="1">
                <a:spcBef>
                  <a:spcPct val="0"/>
                </a:spcBef>
              </a:pPr>
              <a:t>9</a:t>
            </a:fld>
            <a:endParaRPr lang="en-US" altLang="en-US" sz="1200"/>
          </a:p>
        </p:txBody>
      </p:sp>
      <p:sp>
        <p:nvSpPr>
          <p:cNvPr id="4099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38100"/>
            <a:ext cx="9144000" cy="715963"/>
          </a:xfrm>
        </p:spPr>
        <p:txBody>
          <a:bodyPr/>
          <a:lstStyle/>
          <a:p>
            <a:pPr algn="ctr">
              <a:defRPr/>
            </a:pPr>
            <a:r>
              <a:rPr lang="en-US" sz="3200" dirty="0" smtClean="0">
                <a:latin typeface="Arial Narrow" charset="0"/>
                <a:ea typeface="ＭＳ Ｐゴシック" charset="0"/>
                <a:cs typeface="+mj-cs"/>
              </a:rPr>
              <a:t>Some Selected Preliminary Results</a:t>
            </a:r>
            <a:endParaRPr lang="en-US" sz="3200" dirty="0">
              <a:latin typeface="Arial Narrow" charset="0"/>
              <a:ea typeface="ＭＳ Ｐゴシック" charset="0"/>
              <a:cs typeface="+mj-cs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28600" y="863600"/>
            <a:ext cx="85217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b="1" dirty="0">
                <a:solidFill>
                  <a:schemeClr val="tx1"/>
                </a:solidFill>
                <a:latin typeface="+mn-lt"/>
              </a:rPr>
              <a:t>Development of real time all-weather layer </a:t>
            </a:r>
            <a:r>
              <a:rPr lang="en-AU" b="1" dirty="0" err="1">
                <a:solidFill>
                  <a:schemeClr val="tx1"/>
                </a:solidFill>
                <a:latin typeface="+mn-lt"/>
              </a:rPr>
              <a:t>precipitable</a:t>
            </a:r>
            <a:r>
              <a:rPr lang="en-AU" b="1" dirty="0">
                <a:solidFill>
                  <a:schemeClr val="tx1"/>
                </a:solidFill>
                <a:latin typeface="+mn-lt"/>
              </a:rPr>
              <a:t> water products in </a:t>
            </a:r>
            <a:r>
              <a:rPr lang="en-AU" b="1" dirty="0" err="1">
                <a:solidFill>
                  <a:schemeClr val="tx1"/>
                </a:solidFill>
                <a:latin typeface="+mn-lt"/>
              </a:rPr>
              <a:t>AWIPS</a:t>
            </a:r>
            <a:r>
              <a:rPr lang="en-AU" b="1" dirty="0">
                <a:solidFill>
                  <a:schemeClr val="tx1"/>
                </a:solidFill>
                <a:latin typeface="+mn-lt"/>
              </a:rPr>
              <a:t> II by fusing the GOES-R and </a:t>
            </a:r>
            <a:r>
              <a:rPr lang="en-AU" b="1" dirty="0" err="1">
                <a:solidFill>
                  <a:schemeClr val="tx1"/>
                </a:solidFill>
                <a:latin typeface="+mn-lt"/>
              </a:rPr>
              <a:t>NWP</a:t>
            </a:r>
            <a:r>
              <a:rPr lang="en-AU" b="1" dirty="0">
                <a:solidFill>
                  <a:schemeClr val="tx1"/>
                </a:solidFill>
                <a:latin typeface="+mn-lt"/>
              </a:rPr>
              <a:t> for local </a:t>
            </a:r>
            <a:r>
              <a:rPr lang="en-AU" b="1" dirty="0" smtClean="0">
                <a:solidFill>
                  <a:schemeClr val="tx1"/>
                </a:solidFill>
                <a:latin typeface="+mn-lt"/>
              </a:rPr>
              <a:t>forecasters </a:t>
            </a:r>
            <a:r>
              <a:rPr lang="en-US" altLang="en-US" b="1" dirty="0" smtClean="0">
                <a:solidFill>
                  <a:schemeClr val="tx1"/>
                </a:solidFill>
                <a:latin typeface="+mn-lt"/>
              </a:rPr>
              <a:t>(Li)</a:t>
            </a:r>
            <a:endParaRPr lang="en-US" b="1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613400" y="2400300"/>
            <a:ext cx="32639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 smtClean="0">
                <a:solidFill>
                  <a:schemeClr val="tx1"/>
                </a:solidFill>
                <a:latin typeface="+mn-lt"/>
              </a:rPr>
              <a:t>Example </a:t>
            </a:r>
            <a:r>
              <a:rPr lang="en-AU" dirty="0">
                <a:solidFill>
                  <a:schemeClr val="tx1"/>
                </a:solidFill>
                <a:latin typeface="+mn-lt"/>
              </a:rPr>
              <a:t>of GOES-15 </a:t>
            </a:r>
            <a:r>
              <a:rPr lang="en-AU" dirty="0" smtClean="0">
                <a:solidFill>
                  <a:schemeClr val="tx1"/>
                </a:solidFill>
                <a:latin typeface="+mn-lt"/>
              </a:rPr>
              <a:t>Sounder </a:t>
            </a:r>
            <a:r>
              <a:rPr lang="en-AU" dirty="0" err="1" smtClean="0">
                <a:solidFill>
                  <a:schemeClr val="tx1"/>
                </a:solidFill>
                <a:latin typeface="+mn-lt"/>
              </a:rPr>
              <a:t>TPW</a:t>
            </a:r>
            <a:r>
              <a:rPr lang="en-AU" dirty="0" smtClean="0">
                <a:solidFill>
                  <a:schemeClr val="tx1"/>
                </a:solidFill>
                <a:latin typeface="+mn-lt"/>
              </a:rPr>
              <a:t> </a:t>
            </a:r>
            <a:r>
              <a:rPr lang="en-AU" dirty="0">
                <a:solidFill>
                  <a:schemeClr val="tx1"/>
                </a:solidFill>
                <a:latin typeface="+mn-lt"/>
              </a:rPr>
              <a:t>(mm) retrievals under clear skies only (upper left), under both clear and some cloudy skies (lower left), </a:t>
            </a:r>
            <a:r>
              <a:rPr lang="en-AU" dirty="0" smtClean="0">
                <a:solidFill>
                  <a:schemeClr val="tx1"/>
                </a:solidFill>
                <a:latin typeface="+mn-lt"/>
              </a:rPr>
              <a:t>the distribution of each type (clear, cloudy, and </a:t>
            </a:r>
            <a:r>
              <a:rPr lang="en-AU" dirty="0" err="1" smtClean="0">
                <a:solidFill>
                  <a:schemeClr val="tx1"/>
                </a:solidFill>
                <a:latin typeface="+mn-lt"/>
              </a:rPr>
              <a:t>GFS</a:t>
            </a:r>
            <a:r>
              <a:rPr lang="en-AU" dirty="0" smtClean="0">
                <a:solidFill>
                  <a:schemeClr val="tx1"/>
                </a:solidFill>
                <a:latin typeface="+mn-lt"/>
              </a:rPr>
              <a:t>, upper right), and the </a:t>
            </a:r>
            <a:r>
              <a:rPr lang="en-AU" dirty="0" err="1" smtClean="0">
                <a:solidFill>
                  <a:schemeClr val="tx1"/>
                </a:solidFill>
                <a:latin typeface="+mn-lt"/>
              </a:rPr>
              <a:t>TPW</a:t>
            </a:r>
            <a:r>
              <a:rPr lang="en-AU" dirty="0" smtClean="0">
                <a:solidFill>
                  <a:schemeClr val="tx1"/>
                </a:solidFill>
                <a:latin typeface="+mn-lt"/>
              </a:rPr>
              <a:t> including clear, cloudy, and </a:t>
            </a:r>
            <a:r>
              <a:rPr lang="en-AU" dirty="0" err="1" smtClean="0">
                <a:solidFill>
                  <a:schemeClr val="tx1"/>
                </a:solidFill>
                <a:latin typeface="+mn-lt"/>
              </a:rPr>
              <a:t>GFS</a:t>
            </a:r>
            <a:r>
              <a:rPr lang="en-AU" dirty="0" smtClean="0">
                <a:solidFill>
                  <a:schemeClr val="tx1"/>
                </a:solidFill>
                <a:latin typeface="+mn-lt"/>
              </a:rPr>
              <a:t> (bottom right).</a:t>
            </a:r>
            <a:endParaRPr lang="en-US" dirty="0">
              <a:solidFill>
                <a:schemeClr val="tx1"/>
              </a:solidFill>
              <a:latin typeface="+mn-lt"/>
            </a:endParaRPr>
          </a:p>
        </p:txBody>
      </p:sp>
      <p:pic>
        <p:nvPicPr>
          <p:cNvPr id="7" name="Picture 6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000" y="1638875"/>
            <a:ext cx="5486400" cy="48514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1796751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0000"/>
                <a:satMod val="155000"/>
              </a:schemeClr>
            </a:gs>
            <a:gs pos="65000">
              <a:schemeClr val="phClr">
                <a:shade val="85000"/>
                <a:satMod val="155000"/>
              </a:schemeClr>
            </a:gs>
            <a:gs pos="100000">
              <a:schemeClr val="phClr">
                <a:shade val="95000"/>
                <a:satMod val="155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4925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algn="tl" rotWithShape="0">
              <a:srgbClr val="000000">
                <a:alpha val="64000"/>
              </a:srgbClr>
            </a:outerShdw>
          </a:effectLst>
        </a:effectStyle>
        <a:effectStyle>
          <a:effectLst>
            <a:outerShdw blurRad="39000" dist="254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39000" dist="25400" dir="5400000">
              <a:srgbClr val="000000">
                <a:alpha val="3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prstMaterial="matte">
            <a:bevelT h="22225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0000"/>
                <a:satMod val="155000"/>
              </a:schemeClr>
            </a:gs>
            <a:gs pos="35000">
              <a:schemeClr val="phClr">
                <a:shade val="75000"/>
                <a:satMod val="155000"/>
              </a:schemeClr>
            </a:gs>
            <a:gs pos="100000">
              <a:schemeClr val="phClr">
                <a:tint val="80000"/>
                <a:satMod val="255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0000"/>
                <a:satMod val="155000"/>
              </a:schemeClr>
            </a:gs>
            <a:gs pos="65000">
              <a:schemeClr val="phClr">
                <a:shade val="85000"/>
                <a:satMod val="155000"/>
              </a:schemeClr>
            </a:gs>
            <a:gs pos="100000">
              <a:schemeClr val="phClr">
                <a:shade val="95000"/>
                <a:satMod val="155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4925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algn="tl" rotWithShape="0">
              <a:srgbClr val="000000">
                <a:alpha val="64000"/>
              </a:srgbClr>
            </a:outerShdw>
          </a:effectLst>
        </a:effectStyle>
        <a:effectStyle>
          <a:effectLst>
            <a:outerShdw blurRad="39000" dist="254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39000" dist="25400" dir="5400000">
              <a:srgbClr val="000000">
                <a:alpha val="3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prstMaterial="matte">
            <a:bevelT h="22225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0000"/>
                <a:satMod val="155000"/>
              </a:schemeClr>
            </a:gs>
            <a:gs pos="35000">
              <a:schemeClr val="phClr">
                <a:shade val="75000"/>
                <a:satMod val="155000"/>
              </a:schemeClr>
            </a:gs>
            <a:gs pos="100000">
              <a:schemeClr val="phClr">
                <a:tint val="80000"/>
                <a:satMod val="255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0000"/>
                <a:satMod val="155000"/>
              </a:schemeClr>
            </a:gs>
            <a:gs pos="65000">
              <a:schemeClr val="phClr">
                <a:shade val="85000"/>
                <a:satMod val="155000"/>
              </a:schemeClr>
            </a:gs>
            <a:gs pos="100000">
              <a:schemeClr val="phClr">
                <a:shade val="95000"/>
                <a:satMod val="155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4925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algn="tl" rotWithShape="0">
              <a:srgbClr val="000000">
                <a:alpha val="64000"/>
              </a:srgbClr>
            </a:outerShdw>
          </a:effectLst>
        </a:effectStyle>
        <a:effectStyle>
          <a:effectLst>
            <a:outerShdw blurRad="39000" dist="254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39000" dist="25400" dir="5400000">
              <a:srgbClr val="000000">
                <a:alpha val="3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prstMaterial="matte">
            <a:bevelT h="22225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0000"/>
                <a:satMod val="155000"/>
              </a:schemeClr>
            </a:gs>
            <a:gs pos="35000">
              <a:schemeClr val="phClr">
                <a:shade val="75000"/>
                <a:satMod val="155000"/>
              </a:schemeClr>
            </a:gs>
            <a:gs pos="100000">
              <a:schemeClr val="phClr">
                <a:tint val="80000"/>
                <a:satMod val="255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3756</TotalTime>
  <Words>1028</Words>
  <Application>Microsoft Office PowerPoint</Application>
  <PresentationFormat>On-screen Show (4:3)</PresentationFormat>
  <Paragraphs>79</Paragraphs>
  <Slides>10</Slides>
  <Notes>10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Default Design</vt:lpstr>
      <vt:lpstr>PowerPoint Presentation</vt:lpstr>
      <vt:lpstr>FY14-15 GOES-R Risk Reduction Projects</vt:lpstr>
      <vt:lpstr>FY14-15 GOES-R Risk Reduction Projects</vt:lpstr>
      <vt:lpstr>FY14-15 GOES-R Risk Reduction Projects</vt:lpstr>
      <vt:lpstr>FY14-15 GOES-R Risk Reduction Projects</vt:lpstr>
      <vt:lpstr>FY14-15 GOES-R Risk Reduction Projects</vt:lpstr>
      <vt:lpstr>Some Selected Preliminary Results</vt:lpstr>
      <vt:lpstr>Some Selected Preliminary Results</vt:lpstr>
      <vt:lpstr>Some Selected Preliminary Results</vt:lpstr>
      <vt:lpstr>Some Selected Preliminary Results</vt:lpstr>
    </vt:vector>
  </TitlesOfParts>
  <Company>NESDIS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NOAA</dc:creator>
  <cp:lastModifiedBy>Fryer, Kathy</cp:lastModifiedBy>
  <cp:revision>193</cp:revision>
  <dcterms:created xsi:type="dcterms:W3CDTF">2007-01-09T14:46:26Z</dcterms:created>
  <dcterms:modified xsi:type="dcterms:W3CDTF">2015-03-17T22:03:17Z</dcterms:modified>
</cp:coreProperties>
</file>