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9296400" cy="7010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guide id="3" orient="horz" pos="13824">
          <p15:clr>
            <a:srgbClr val="A4A3A4"/>
          </p15:clr>
        </p15:guide>
        <p15:guide id="4"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2" autoAdjust="0"/>
    <p:restoredTop sz="99778" autoAdjust="0"/>
  </p:normalViewPr>
  <p:slideViewPr>
    <p:cSldViewPr>
      <p:cViewPr>
        <p:scale>
          <a:sx n="60" d="100"/>
          <a:sy n="60" d="100"/>
        </p:scale>
        <p:origin x="2644" y="6408"/>
      </p:cViewPr>
      <p:guideLst>
        <p:guide orient="horz" pos="10368"/>
        <p:guide orient="horz" pos="13824"/>
        <p:guide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Average </a:t>
            </a:r>
            <a:r>
              <a:rPr lang="en-US" sz="2800" dirty="0" smtClean="0"/>
              <a:t>Probability of Correct Classification</a:t>
            </a:r>
            <a:endParaRPr lang="en-US" sz="2800" dirty="0"/>
          </a:p>
        </c:rich>
      </c:tx>
      <c:layout/>
      <c:overlay val="0"/>
    </c:title>
    <c:autoTitleDeleted val="0"/>
    <c:plotArea>
      <c:layout/>
      <c:barChart>
        <c:barDir val="col"/>
        <c:grouping val="clustered"/>
        <c:varyColors val="0"/>
        <c:ser>
          <c:idx val="0"/>
          <c:order val="0"/>
          <c:tx>
            <c:strRef>
              <c:f>Sheet1!$B$1</c:f>
              <c:strCache>
                <c:ptCount val="1"/>
                <c:pt idx="0">
                  <c:v>Average Fraction Correct</c:v>
                </c:pt>
              </c:strCache>
            </c:strRef>
          </c:tx>
          <c:invertIfNegative val="0"/>
          <c:cat>
            <c:strRef>
              <c:f>Sheet1!$A$2:$A$4</c:f>
              <c:strCache>
                <c:ptCount val="3"/>
                <c:pt idx="0">
                  <c:v>Eye Present</c:v>
                </c:pt>
                <c:pt idx="1">
                  <c:v>Eye Absent</c:v>
                </c:pt>
                <c:pt idx="2">
                  <c:v>Overall</c:v>
                </c:pt>
              </c:strCache>
            </c:strRef>
          </c:cat>
          <c:val>
            <c:numRef>
              <c:f>Sheet1!$B$2:$B$4</c:f>
              <c:numCache>
                <c:formatCode>General</c:formatCode>
                <c:ptCount val="3"/>
                <c:pt idx="0">
                  <c:v>0.78300000000000003</c:v>
                </c:pt>
                <c:pt idx="1">
                  <c:v>0.72600000000000064</c:v>
                </c:pt>
                <c:pt idx="2">
                  <c:v>0.74700000000000066</c:v>
                </c:pt>
              </c:numCache>
            </c:numRef>
          </c:val>
        </c:ser>
        <c:dLbls>
          <c:showLegendKey val="0"/>
          <c:showVal val="0"/>
          <c:showCatName val="0"/>
          <c:showSerName val="0"/>
          <c:showPercent val="0"/>
          <c:showBubbleSize val="0"/>
        </c:dLbls>
        <c:gapWidth val="150"/>
        <c:axId val="42383232"/>
        <c:axId val="106201088"/>
      </c:barChart>
      <c:catAx>
        <c:axId val="42383232"/>
        <c:scaling>
          <c:orientation val="minMax"/>
        </c:scaling>
        <c:delete val="0"/>
        <c:axPos val="b"/>
        <c:numFmt formatCode="General" sourceLinked="0"/>
        <c:majorTickMark val="out"/>
        <c:minorTickMark val="none"/>
        <c:tickLblPos val="nextTo"/>
        <c:txPr>
          <a:bodyPr/>
          <a:lstStyle/>
          <a:p>
            <a:pPr>
              <a:defRPr sz="2800"/>
            </a:pPr>
            <a:endParaRPr lang="en-US"/>
          </a:p>
        </c:txPr>
        <c:crossAx val="106201088"/>
        <c:crosses val="autoZero"/>
        <c:auto val="1"/>
        <c:lblAlgn val="ctr"/>
        <c:lblOffset val="100"/>
        <c:noMultiLvlLbl val="0"/>
      </c:catAx>
      <c:valAx>
        <c:axId val="106201088"/>
        <c:scaling>
          <c:orientation val="minMax"/>
        </c:scaling>
        <c:delete val="0"/>
        <c:axPos val="l"/>
        <c:majorGridlines/>
        <c:numFmt formatCode="0%" sourceLinked="0"/>
        <c:majorTickMark val="out"/>
        <c:minorTickMark val="none"/>
        <c:tickLblPos val="nextTo"/>
        <c:txPr>
          <a:bodyPr/>
          <a:lstStyle/>
          <a:p>
            <a:pPr>
              <a:defRPr sz="2800"/>
            </a:pPr>
            <a:endParaRPr lang="en-US"/>
          </a:p>
        </c:txPr>
        <c:crossAx val="42383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800"/>
          </a:pPr>
          <a:endParaRPr lang="en-US"/>
        </a:p>
      </c:txPr>
    </c:title>
    <c:autoTitleDeleted val="0"/>
    <c:plotArea>
      <c:layout/>
      <c:barChart>
        <c:barDir val="col"/>
        <c:grouping val="clustered"/>
        <c:varyColors val="0"/>
        <c:ser>
          <c:idx val="0"/>
          <c:order val="0"/>
          <c:tx>
            <c:strRef>
              <c:f>Sheet1!$B$1</c:f>
              <c:strCache>
                <c:ptCount val="1"/>
                <c:pt idx="0">
                  <c:v>Average Error Rates</c:v>
                </c:pt>
              </c:strCache>
            </c:strRef>
          </c:tx>
          <c:invertIfNegative val="0"/>
          <c:cat>
            <c:strRef>
              <c:f>Sheet1!$A$2:$A$3</c:f>
              <c:strCache>
                <c:ptCount val="2"/>
                <c:pt idx="0">
                  <c:v>False Positive Rate</c:v>
                </c:pt>
                <c:pt idx="1">
                  <c:v>False Negative Rate</c:v>
                </c:pt>
              </c:strCache>
            </c:strRef>
          </c:cat>
          <c:val>
            <c:numRef>
              <c:f>Sheet1!$B$2:$B$3</c:f>
              <c:numCache>
                <c:formatCode>General</c:formatCode>
                <c:ptCount val="2"/>
                <c:pt idx="0">
                  <c:v>0.27400000000000002</c:v>
                </c:pt>
                <c:pt idx="1">
                  <c:v>0.21700000000000016</c:v>
                </c:pt>
              </c:numCache>
            </c:numRef>
          </c:val>
        </c:ser>
        <c:dLbls>
          <c:showLegendKey val="0"/>
          <c:showVal val="0"/>
          <c:showCatName val="0"/>
          <c:showSerName val="0"/>
          <c:showPercent val="0"/>
          <c:showBubbleSize val="0"/>
        </c:dLbls>
        <c:gapWidth val="150"/>
        <c:axId val="42040320"/>
        <c:axId val="42140416"/>
      </c:barChart>
      <c:catAx>
        <c:axId val="42040320"/>
        <c:scaling>
          <c:orientation val="minMax"/>
        </c:scaling>
        <c:delete val="0"/>
        <c:axPos val="b"/>
        <c:numFmt formatCode="General" sourceLinked="0"/>
        <c:majorTickMark val="out"/>
        <c:minorTickMark val="none"/>
        <c:tickLblPos val="nextTo"/>
        <c:txPr>
          <a:bodyPr/>
          <a:lstStyle/>
          <a:p>
            <a:pPr>
              <a:defRPr sz="2800"/>
            </a:pPr>
            <a:endParaRPr lang="en-US"/>
          </a:p>
        </c:txPr>
        <c:crossAx val="42140416"/>
        <c:crosses val="autoZero"/>
        <c:auto val="1"/>
        <c:lblAlgn val="ctr"/>
        <c:lblOffset val="100"/>
        <c:noMultiLvlLbl val="0"/>
      </c:catAx>
      <c:valAx>
        <c:axId val="42140416"/>
        <c:scaling>
          <c:orientation val="minMax"/>
        </c:scaling>
        <c:delete val="0"/>
        <c:axPos val="l"/>
        <c:majorGridlines/>
        <c:numFmt formatCode="0%" sourceLinked="0"/>
        <c:majorTickMark val="out"/>
        <c:minorTickMark val="none"/>
        <c:tickLblPos val="nextTo"/>
        <c:txPr>
          <a:bodyPr/>
          <a:lstStyle/>
          <a:p>
            <a:pPr>
              <a:defRPr sz="2800"/>
            </a:pPr>
            <a:endParaRPr lang="en-US"/>
          </a:p>
        </c:txPr>
        <c:crossAx val="42040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98132" y="8432800"/>
            <a:ext cx="106110407"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30CD8-020A-4B6F-9A1B-AEFFA8E1BF4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2967"/>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30CD8-020A-4B6F-9A1B-AEFFA8E1BF40}"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9813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278482" y="49154080"/>
            <a:ext cx="7083171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30CD8-020A-4B6F-9A1B-AEFFA8E1BF4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1"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30CD8-020A-4B6F-9A1B-AEFFA8E1BF40}"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30CD8-020A-4B6F-9A1B-AEFFA8E1BF40}"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30CD8-020A-4B6F-9A1B-AEFFA8E1BF40}"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4"/>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4"/>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0CD8-020A-4B6F-9A1B-AEFFA8E1BF4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30CD8-020A-4B6F-9A1B-AEFFA8E1BF40}"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6A42C-3D82-4E03-84EE-14631DDC4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4"/>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1F30CD8-020A-4B6F-9A1B-AEFFA8E1BF40}" type="datetimeFigureOut">
              <a:rPr lang="en-US" smtClean="0"/>
              <a:pPr/>
              <a:t>3/3/2015</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EC6A42C-3D82-4E03-84EE-14631DDC4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rontiersin.org/neuroinformatics/10.3389/neuro.11.008.2008/full" TargetMode="External"/><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894693" y="5844858"/>
            <a:ext cx="10172700" cy="7909858"/>
          </a:xfrm>
          <a:prstGeom prst="rect">
            <a:avLst/>
          </a:prstGeom>
          <a:noFill/>
          <a:ln>
            <a:noFill/>
          </a:ln>
        </p:spPr>
        <p:txBody>
          <a:bodyPr wrap="square" rtlCol="0">
            <a:spAutoFit/>
          </a:bodyPr>
          <a:lstStyle/>
          <a:p>
            <a:pPr algn="just"/>
            <a:endParaRPr lang="en-US" sz="2800" dirty="0" smtClean="0">
              <a:latin typeface="Arial" pitchFamily="34" charset="0"/>
              <a:cs typeface="Arial" pitchFamily="34" charset="0"/>
            </a:endParaRPr>
          </a:p>
          <a:p>
            <a:r>
              <a:rPr lang="en-US" sz="4000" dirty="0" smtClean="0">
                <a:cs typeface="Arial" pitchFamily="34" charset="0"/>
              </a:rPr>
              <a:t>Formation of a tropical cyclone eye is often associated with intensification [1]. Currently, determination of eye formation from satellite imagery is generally performed subjectively.   Thus, not all available imagery is utilized.  An automated method of performing eye detection would be highly desirable to improve forecasts sensitive to this information.  This development would also assist with automated tropical cyclone center fixing algorithms using ATMS data. Additionally, the eye detection algorithm may be improved by using VIIRS data. </a:t>
            </a:r>
          </a:p>
        </p:txBody>
      </p:sp>
      <p:pic>
        <p:nvPicPr>
          <p:cNvPr id="1036" name="Picture 12" descr="C:\Documents and Settings\demariag\My Documents\My Pictures\2010_cira_logo.jpg"/>
          <p:cNvPicPr>
            <a:picLocks noChangeAspect="1" noChangeArrowheads="1"/>
          </p:cNvPicPr>
          <p:nvPr/>
        </p:nvPicPr>
        <p:blipFill>
          <a:blip r:embed="rId2" cstate="print"/>
          <a:stretch>
            <a:fillRect/>
          </a:stretch>
        </p:blipFill>
        <p:spPr bwMode="auto">
          <a:xfrm>
            <a:off x="26822400" y="1404788"/>
            <a:ext cx="5181600" cy="1859840"/>
          </a:xfrm>
          <a:prstGeom prst="rect">
            <a:avLst/>
          </a:prstGeom>
          <a:noFill/>
          <a:ln>
            <a:noFill/>
          </a:ln>
        </p:spPr>
      </p:pic>
      <p:sp>
        <p:nvSpPr>
          <p:cNvPr id="25" name="Rectangle 1"/>
          <p:cNvSpPr>
            <a:spLocks noChangeArrowheads="1"/>
          </p:cNvSpPr>
          <p:nvPr/>
        </p:nvSpPr>
        <p:spPr bwMode="auto">
          <a:xfrm>
            <a:off x="990600" y="-985708"/>
            <a:ext cx="30937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8000" b="1" dirty="0" smtClean="0"/>
          </a:p>
          <a:p>
            <a:pPr algn="ctr"/>
            <a:r>
              <a:rPr lang="en-US" sz="8000" b="1" dirty="0" smtClean="0"/>
              <a:t>Objective Methods for Tropical Cyclone Center </a:t>
            </a:r>
          </a:p>
          <a:p>
            <a:pPr algn="ctr"/>
            <a:r>
              <a:rPr lang="en-US" sz="8000" b="1" dirty="0" smtClean="0"/>
              <a:t>Fixing and Eye Detection</a:t>
            </a:r>
            <a:endParaRPr lang="en-US" sz="8000" dirty="0" smtClean="0"/>
          </a:p>
          <a:p>
            <a:pPr algn="ctr"/>
            <a:endParaRPr lang="en-US" sz="7600" dirty="0" smtClean="0"/>
          </a:p>
        </p:txBody>
      </p:sp>
      <p:sp>
        <p:nvSpPr>
          <p:cNvPr id="26" name="Rectangle 1"/>
          <p:cNvSpPr>
            <a:spLocks noChangeArrowheads="1"/>
          </p:cNvSpPr>
          <p:nvPr/>
        </p:nvSpPr>
        <p:spPr bwMode="auto">
          <a:xfrm>
            <a:off x="285750" y="2665274"/>
            <a:ext cx="32279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lnSpc>
                <a:spcPct val="150000"/>
              </a:lnSpc>
              <a:spcBef>
                <a:spcPct val="0"/>
              </a:spcBef>
              <a:spcAft>
                <a:spcPct val="0"/>
              </a:spcAft>
            </a:pPr>
            <a:r>
              <a:rPr lang="en-US" sz="4000" dirty="0"/>
              <a:t>Robert DeMaria</a:t>
            </a:r>
            <a:r>
              <a:rPr lang="en-US" sz="4000" baseline="30000" dirty="0"/>
              <a:t>1</a:t>
            </a:r>
            <a:r>
              <a:rPr lang="en-US" sz="4000" dirty="0"/>
              <a:t>, </a:t>
            </a:r>
            <a:r>
              <a:rPr lang="en-US" sz="4000" dirty="0" smtClean="0"/>
              <a:t>John Knaff</a:t>
            </a:r>
            <a:r>
              <a:rPr lang="en-US" sz="4000" baseline="30000" dirty="0" smtClean="0"/>
              <a:t>2</a:t>
            </a:r>
            <a:r>
              <a:rPr lang="en-US" sz="4000" dirty="0" smtClean="0"/>
              <a:t>,</a:t>
            </a:r>
            <a:r>
              <a:rPr lang="en-US" sz="4000" baseline="30000" dirty="0" smtClean="0"/>
              <a:t> </a:t>
            </a:r>
            <a:r>
              <a:rPr lang="en-US" sz="4000" dirty="0"/>
              <a:t>John </a:t>
            </a:r>
            <a:r>
              <a:rPr lang="en-US" sz="4000" dirty="0" smtClean="0"/>
              <a:t>Dostalek</a:t>
            </a:r>
            <a:r>
              <a:rPr lang="en-US" sz="4000" baseline="30000" dirty="0" smtClean="0"/>
              <a:t>1</a:t>
            </a:r>
            <a:r>
              <a:rPr lang="en-US" sz="4000" dirty="0" smtClean="0"/>
              <a:t>, </a:t>
            </a:r>
            <a:r>
              <a:rPr lang="en-US" sz="4000" dirty="0"/>
              <a:t>and </a:t>
            </a:r>
            <a:r>
              <a:rPr lang="en-US" sz="4000" dirty="0" smtClean="0"/>
              <a:t>Galina Chirokova</a:t>
            </a:r>
            <a:r>
              <a:rPr lang="en-US" sz="4000" baseline="30000" dirty="0" smtClean="0"/>
              <a:t>1 </a:t>
            </a:r>
          </a:p>
          <a:p>
            <a:pPr algn="ctr" defTabSz="914400" fontAlgn="base">
              <a:lnSpc>
                <a:spcPct val="150000"/>
              </a:lnSpc>
              <a:spcBef>
                <a:spcPct val="0"/>
              </a:spcBef>
              <a:spcAft>
                <a:spcPct val="0"/>
              </a:spcAft>
            </a:pPr>
            <a:r>
              <a:rPr lang="en-US" sz="3200" dirty="0"/>
              <a:t>(1) CIRA, Colorado State University, Fort Collins, </a:t>
            </a:r>
            <a:r>
              <a:rPr lang="en-US" sz="3200" dirty="0" smtClean="0"/>
              <a:t>CO</a:t>
            </a:r>
            <a:r>
              <a:rPr lang="en-US" sz="3200" dirty="0"/>
              <a:t> </a:t>
            </a:r>
            <a:r>
              <a:rPr lang="en-US" sz="3200" dirty="0" smtClean="0"/>
              <a:t> </a:t>
            </a:r>
            <a:r>
              <a:rPr lang="en-US" sz="3200" dirty="0"/>
              <a:t>(2) NOAA/NESDIS/</a:t>
            </a:r>
            <a:r>
              <a:rPr lang="en-US" sz="3200" dirty="0" err="1"/>
              <a:t>StAR</a:t>
            </a:r>
            <a:r>
              <a:rPr lang="en-US" sz="3200" dirty="0"/>
              <a:t>, Fort Collins, CO</a:t>
            </a:r>
            <a:endParaRPr lang="en-US" sz="4000" dirty="0" smtClean="0">
              <a:solidFill>
                <a:schemeClr val="tx1">
                  <a:lumMod val="95000"/>
                  <a:lumOff val="5000"/>
                </a:schemeClr>
              </a:solidFill>
              <a:latin typeface="Times New Roman" pitchFamily="18" charset="0"/>
            </a:endParaRPr>
          </a:p>
        </p:txBody>
      </p:sp>
      <p:cxnSp>
        <p:nvCxnSpPr>
          <p:cNvPr id="5" name="Straight Connector 4"/>
          <p:cNvCxnSpPr/>
          <p:nvPr/>
        </p:nvCxnSpPr>
        <p:spPr>
          <a:xfrm>
            <a:off x="865407" y="5029200"/>
            <a:ext cx="31138593" cy="25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4693" y="5454985"/>
            <a:ext cx="4930238" cy="707886"/>
          </a:xfrm>
          <a:prstGeom prst="rect">
            <a:avLst/>
          </a:prstGeom>
          <a:noFill/>
        </p:spPr>
        <p:txBody>
          <a:bodyPr wrap="square" rtlCol="0">
            <a:spAutoFit/>
          </a:bodyPr>
          <a:lstStyle/>
          <a:p>
            <a:r>
              <a:rPr lang="en-US" sz="4000" b="1" dirty="0" smtClean="0">
                <a:latin typeface="Arial" pitchFamily="34" charset="0"/>
                <a:cs typeface="Arial" pitchFamily="34" charset="0"/>
              </a:rPr>
              <a:t>Introduction</a:t>
            </a:r>
            <a:endParaRPr lang="en-US" sz="4000" b="1" dirty="0">
              <a:latin typeface="Arial" pitchFamily="34" charset="0"/>
              <a:cs typeface="Arial" pitchFamily="34" charset="0"/>
            </a:endParaRPr>
          </a:p>
        </p:txBody>
      </p:sp>
      <p:sp>
        <p:nvSpPr>
          <p:cNvPr id="41" name="Text Box 245"/>
          <p:cNvSpPr txBox="1">
            <a:spLocks noChangeArrowheads="1"/>
          </p:cNvSpPr>
          <p:nvPr/>
        </p:nvSpPr>
        <p:spPr bwMode="auto">
          <a:xfrm>
            <a:off x="990600" y="457200"/>
            <a:ext cx="2228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200">
                <a:solidFill>
                  <a:schemeClr val="tx1"/>
                </a:solidFill>
                <a:latin typeface="Times New Roman" pitchFamily="18" charset="0"/>
              </a:defRPr>
            </a:lvl1pPr>
            <a:lvl2pPr marL="742950" indent="-285750" eaLnBrk="0" hangingPunct="0">
              <a:defRPr sz="10200">
                <a:solidFill>
                  <a:schemeClr val="tx1"/>
                </a:solidFill>
                <a:latin typeface="Times New Roman" pitchFamily="18" charset="0"/>
              </a:defRPr>
            </a:lvl2pPr>
            <a:lvl3pPr marL="1143000" indent="-228600" eaLnBrk="0" hangingPunct="0">
              <a:defRPr sz="10200">
                <a:solidFill>
                  <a:schemeClr val="tx1"/>
                </a:solidFill>
                <a:latin typeface="Times New Roman" pitchFamily="18" charset="0"/>
              </a:defRPr>
            </a:lvl3pPr>
            <a:lvl4pPr marL="1600200" indent="-228600" eaLnBrk="0" hangingPunct="0">
              <a:defRPr sz="10200">
                <a:solidFill>
                  <a:schemeClr val="tx1"/>
                </a:solidFill>
                <a:latin typeface="Times New Roman" pitchFamily="18" charset="0"/>
              </a:defRPr>
            </a:lvl4pPr>
            <a:lvl5pPr marL="2057400" indent="-228600" eaLnBrk="0" hangingPunct="0">
              <a:defRPr sz="10200">
                <a:solidFill>
                  <a:schemeClr val="tx1"/>
                </a:solidFill>
                <a:latin typeface="Times New Roman" pitchFamily="18" charset="0"/>
              </a:defRPr>
            </a:lvl5pPr>
            <a:lvl6pPr marL="2514600" indent="-228600" eaLnBrk="0" fontAlgn="base" hangingPunct="0">
              <a:spcBef>
                <a:spcPct val="0"/>
              </a:spcBef>
              <a:spcAft>
                <a:spcPct val="0"/>
              </a:spcAft>
              <a:defRPr sz="10200">
                <a:solidFill>
                  <a:schemeClr val="tx1"/>
                </a:solidFill>
                <a:latin typeface="Times New Roman" pitchFamily="18" charset="0"/>
              </a:defRPr>
            </a:lvl6pPr>
            <a:lvl7pPr marL="2971800" indent="-228600" eaLnBrk="0" fontAlgn="base" hangingPunct="0">
              <a:spcBef>
                <a:spcPct val="0"/>
              </a:spcBef>
              <a:spcAft>
                <a:spcPct val="0"/>
              </a:spcAft>
              <a:defRPr sz="10200">
                <a:solidFill>
                  <a:schemeClr val="tx1"/>
                </a:solidFill>
                <a:latin typeface="Times New Roman" pitchFamily="18" charset="0"/>
              </a:defRPr>
            </a:lvl7pPr>
            <a:lvl8pPr marL="3429000" indent="-228600" eaLnBrk="0" fontAlgn="base" hangingPunct="0">
              <a:spcBef>
                <a:spcPct val="0"/>
              </a:spcBef>
              <a:spcAft>
                <a:spcPct val="0"/>
              </a:spcAft>
              <a:defRPr sz="10200">
                <a:solidFill>
                  <a:schemeClr val="tx1"/>
                </a:solidFill>
                <a:latin typeface="Times New Roman" pitchFamily="18" charset="0"/>
              </a:defRPr>
            </a:lvl8pPr>
            <a:lvl9pPr marL="3886200" indent="-228600" eaLnBrk="0" fontAlgn="base" hangingPunct="0">
              <a:spcBef>
                <a:spcPct val="0"/>
              </a:spcBef>
              <a:spcAft>
                <a:spcPct val="0"/>
              </a:spcAft>
              <a:defRPr sz="10200">
                <a:solidFill>
                  <a:schemeClr val="tx1"/>
                </a:solidFill>
                <a:latin typeface="Times New Roman" pitchFamily="18" charset="0"/>
              </a:defRPr>
            </a:lvl9pPr>
          </a:lstStyle>
          <a:p>
            <a:pPr eaLnBrk="1" hangingPunct="1">
              <a:spcBef>
                <a:spcPct val="50000"/>
              </a:spcBef>
            </a:pPr>
            <a:r>
              <a:rPr lang="en-US" sz="5800" b="1" dirty="0" smtClean="0"/>
              <a:t>P2-31</a:t>
            </a:r>
            <a:endParaRPr lang="en-US" sz="5800" b="1" dirty="0"/>
          </a:p>
        </p:txBody>
      </p:sp>
      <p:sp>
        <p:nvSpPr>
          <p:cNvPr id="48" name="Rectangle 1"/>
          <p:cNvSpPr>
            <a:spLocks noChangeArrowheads="1"/>
          </p:cNvSpPr>
          <p:nvPr/>
        </p:nvSpPr>
        <p:spPr bwMode="auto">
          <a:xfrm>
            <a:off x="24231600" y="41910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lnSpc>
                <a:spcPct val="150000"/>
              </a:lnSpc>
              <a:spcBef>
                <a:spcPct val="0"/>
              </a:spcBef>
              <a:spcAft>
                <a:spcPct val="0"/>
              </a:spcAft>
            </a:pPr>
            <a:r>
              <a:rPr lang="en-US" sz="3200" i="1" dirty="0" smtClean="0"/>
              <a:t>Contact: Robert.DeMaria@colostate.edu</a:t>
            </a:r>
            <a:endParaRPr lang="en-US" sz="4000" i="1" dirty="0" smtClean="0">
              <a:solidFill>
                <a:schemeClr val="tx1">
                  <a:lumMod val="95000"/>
                  <a:lumOff val="5000"/>
                </a:schemeClr>
              </a:solidFill>
              <a:latin typeface="Times New Roman" pitchFamily="18" charset="0"/>
            </a:endParaRPr>
          </a:p>
        </p:txBody>
      </p:sp>
      <p:pic>
        <p:nvPicPr>
          <p:cNvPr id="56" name="Picture 55" descr="nesdis_banner_t.gif"/>
          <p:cNvPicPr>
            <a:picLocks noChangeAspect="1"/>
          </p:cNvPicPr>
          <p:nvPr/>
        </p:nvPicPr>
        <p:blipFill>
          <a:blip r:embed="rId3" cstate="print"/>
          <a:stretch>
            <a:fillRect/>
          </a:stretch>
        </p:blipFill>
        <p:spPr>
          <a:xfrm>
            <a:off x="990600" y="1828800"/>
            <a:ext cx="8305800" cy="943841"/>
          </a:xfrm>
          <a:prstGeom prst="rect">
            <a:avLst/>
          </a:prstGeom>
        </p:spPr>
      </p:pic>
      <p:sp>
        <p:nvSpPr>
          <p:cNvPr id="59" name="Rectangle 5"/>
          <p:cNvSpPr txBox="1">
            <a:spLocks noChangeArrowheads="1"/>
          </p:cNvSpPr>
          <p:nvPr/>
        </p:nvSpPr>
        <p:spPr>
          <a:xfrm>
            <a:off x="457200" y="14639865"/>
            <a:ext cx="9454740" cy="1057335"/>
          </a:xfrm>
          <a:prstGeom prst="rect">
            <a:avLst/>
          </a:prstGeom>
          <a:ln w="12700">
            <a:noFill/>
          </a:ln>
        </p:spPr>
        <p:txBody>
          <a:bodyPr vert="horz" lIns="480693" tIns="240346" rIns="480693" bIns="240346" rtlCol="0">
            <a:noAutofit/>
          </a:bodyPr>
          <a:lstStyle>
            <a:lvl1pPr marL="0" indent="0" algn="ctr" defTabSz="4806926" rtl="0" eaLnBrk="1" latinLnBrk="0" hangingPunct="1">
              <a:spcBef>
                <a:spcPct val="20000"/>
              </a:spcBef>
              <a:buFont typeface="Arial" pitchFamily="34" charset="0"/>
              <a:buNone/>
              <a:defRPr sz="16900" kern="1200">
                <a:solidFill>
                  <a:schemeClr val="tx1">
                    <a:tint val="75000"/>
                  </a:schemeClr>
                </a:solidFill>
                <a:latin typeface="+mn-lt"/>
                <a:ea typeface="+mn-ea"/>
                <a:cs typeface="+mn-cs"/>
              </a:defRPr>
            </a:lvl1pPr>
            <a:lvl2pPr marL="2403463" indent="0" algn="ctr" defTabSz="4806926" rtl="0" eaLnBrk="1" latinLnBrk="0" hangingPunct="1">
              <a:spcBef>
                <a:spcPct val="20000"/>
              </a:spcBef>
              <a:buFont typeface="Arial" pitchFamily="34" charset="0"/>
              <a:buNone/>
              <a:defRPr sz="14700" kern="1200">
                <a:solidFill>
                  <a:schemeClr val="tx1">
                    <a:tint val="75000"/>
                  </a:schemeClr>
                </a:solidFill>
                <a:latin typeface="+mn-lt"/>
                <a:ea typeface="+mn-ea"/>
                <a:cs typeface="+mn-cs"/>
              </a:defRPr>
            </a:lvl2pPr>
            <a:lvl3pPr marL="4806926" indent="0" algn="ctr" defTabSz="4806926" rtl="0" eaLnBrk="1" latinLnBrk="0" hangingPunct="1">
              <a:spcBef>
                <a:spcPct val="20000"/>
              </a:spcBef>
              <a:buFont typeface="Arial" pitchFamily="34" charset="0"/>
              <a:buNone/>
              <a:defRPr sz="12600" kern="1200">
                <a:solidFill>
                  <a:schemeClr val="tx1">
                    <a:tint val="75000"/>
                  </a:schemeClr>
                </a:solidFill>
                <a:latin typeface="+mn-lt"/>
                <a:ea typeface="+mn-ea"/>
                <a:cs typeface="+mn-cs"/>
              </a:defRPr>
            </a:lvl3pPr>
            <a:lvl4pPr marL="7210391"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4pPr>
            <a:lvl5pPr marL="9613854"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5pPr>
            <a:lvl6pPr marL="12017317"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6pPr>
            <a:lvl7pPr marL="14420780"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7pPr>
            <a:lvl8pPr marL="16824243"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8pPr>
            <a:lvl9pPr marL="19227708" indent="0" algn="ctr" defTabSz="4806926" rtl="0" eaLnBrk="1" latinLnBrk="0" hangingPunct="1">
              <a:spcBef>
                <a:spcPct val="20000"/>
              </a:spcBef>
              <a:buFont typeface="Arial" pitchFamily="34" charset="0"/>
              <a:buNone/>
              <a:defRPr sz="10600" kern="1200">
                <a:solidFill>
                  <a:schemeClr val="tx1">
                    <a:tint val="75000"/>
                  </a:schemeClr>
                </a:solidFill>
                <a:latin typeface="+mn-lt"/>
                <a:ea typeface="+mn-ea"/>
                <a:cs typeface="+mn-cs"/>
              </a:defRPr>
            </a:lvl9pPr>
          </a:lstStyle>
          <a:p>
            <a:pPr algn="l">
              <a:buClr>
                <a:srgbClr val="051695"/>
              </a:buClr>
            </a:pPr>
            <a:r>
              <a:rPr lang="en-US" sz="4000" b="1" dirty="0" smtClean="0">
                <a:solidFill>
                  <a:schemeClr val="tx1"/>
                </a:solidFill>
                <a:latin typeface="Arial" pitchFamily="34" charset="0"/>
                <a:cs typeface="Arial" pitchFamily="34" charset="0"/>
              </a:rPr>
              <a:t>Eye Detection Data</a:t>
            </a:r>
          </a:p>
          <a:p>
            <a:pPr algn="l">
              <a:buClr>
                <a:srgbClr val="051695"/>
              </a:buClr>
            </a:pPr>
            <a:endParaRPr lang="en-US" sz="4000" b="1" dirty="0" smtClean="0">
              <a:solidFill>
                <a:schemeClr val="tx1"/>
              </a:solidFill>
              <a:latin typeface="Arial" pitchFamily="34" charset="0"/>
              <a:cs typeface="Arial" pitchFamily="34" charset="0"/>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smtClean="0">
              <a:solidFill>
                <a:schemeClr val="tx1"/>
              </a:solidFill>
            </a:endParaRPr>
          </a:p>
          <a:p>
            <a:pPr algn="l">
              <a:buClr>
                <a:srgbClr val="252597"/>
              </a:buClr>
            </a:pPr>
            <a:endParaRPr lang="en-US" sz="4000" dirty="0">
              <a:solidFill>
                <a:schemeClr val="tx1"/>
              </a:solidFill>
            </a:endParaRPr>
          </a:p>
          <a:p>
            <a:pPr algn="l">
              <a:buClr>
                <a:srgbClr val="252597"/>
              </a:buClr>
            </a:pPr>
            <a:endParaRPr lang="en-US" sz="4000" dirty="0">
              <a:solidFill>
                <a:schemeClr val="tx1"/>
              </a:solidFill>
            </a:endParaRPr>
          </a:p>
        </p:txBody>
      </p:sp>
      <p:sp>
        <p:nvSpPr>
          <p:cNvPr id="60" name="TextBox 59"/>
          <p:cNvSpPr txBox="1"/>
          <p:nvPr/>
        </p:nvSpPr>
        <p:spPr>
          <a:xfrm>
            <a:off x="922452" y="31152405"/>
            <a:ext cx="10050348" cy="1384995"/>
          </a:xfrm>
          <a:prstGeom prst="rect">
            <a:avLst/>
          </a:prstGeom>
          <a:noFill/>
        </p:spPr>
        <p:txBody>
          <a:bodyPr wrap="square" rtlCol="0">
            <a:spAutoFit/>
          </a:bodyPr>
          <a:lstStyle/>
          <a:p>
            <a:r>
              <a:rPr lang="en-US" sz="2800" i="1" dirty="0" smtClean="0">
                <a:ea typeface="+mj-ea"/>
                <a:cs typeface="Arial" pitchFamily="34" charset="0"/>
              </a:rPr>
              <a:t>Figure 1. </a:t>
            </a:r>
            <a:r>
              <a:rPr lang="en-US" sz="2800" i="1" dirty="0" smtClean="0"/>
              <a:t>Example </a:t>
            </a:r>
            <a:r>
              <a:rPr lang="en-US" sz="2800" i="1" dirty="0"/>
              <a:t>IR </a:t>
            </a:r>
            <a:r>
              <a:rPr lang="en-US" sz="2800" i="1" dirty="0" smtClean="0"/>
              <a:t>images from Hurricane Katrina. Boxes show the selection of pixels used with the algorithm. Image classified as “eye absent” (top). Image classified as “eye present”  (bottom)</a:t>
            </a:r>
            <a:endParaRPr lang="en-US" sz="2800" dirty="0"/>
          </a:p>
        </p:txBody>
      </p:sp>
      <p:sp>
        <p:nvSpPr>
          <p:cNvPr id="63" name="TextBox 62"/>
          <p:cNvSpPr txBox="1"/>
          <p:nvPr/>
        </p:nvSpPr>
        <p:spPr>
          <a:xfrm>
            <a:off x="980222" y="32994600"/>
            <a:ext cx="10068778" cy="1938992"/>
          </a:xfrm>
          <a:prstGeom prst="rect">
            <a:avLst/>
          </a:prstGeom>
          <a:noFill/>
        </p:spPr>
        <p:txBody>
          <a:bodyPr wrap="square" rtlCol="0">
            <a:spAutoFit/>
          </a:bodyPr>
          <a:lstStyle/>
          <a:p>
            <a:r>
              <a:rPr lang="en-US" sz="4000" dirty="0"/>
              <a:t>A dataset of 2677 IR </a:t>
            </a:r>
            <a:r>
              <a:rPr lang="en-US" sz="4000" dirty="0" smtClean="0"/>
              <a:t>images [2] </a:t>
            </a:r>
            <a:r>
              <a:rPr lang="en-US" sz="4000" dirty="0"/>
              <a:t>containing tropical cyclones with wind speeds &gt;50kt has been assembled for use with this project. </a:t>
            </a:r>
          </a:p>
        </p:txBody>
      </p:sp>
      <p:sp>
        <p:nvSpPr>
          <p:cNvPr id="67" name="TextBox 66"/>
          <p:cNvSpPr txBox="1"/>
          <p:nvPr/>
        </p:nvSpPr>
        <p:spPr>
          <a:xfrm>
            <a:off x="914401" y="35280600"/>
            <a:ext cx="10058400" cy="8094524"/>
          </a:xfrm>
          <a:prstGeom prst="rect">
            <a:avLst/>
          </a:prstGeom>
          <a:noFill/>
        </p:spPr>
        <p:txBody>
          <a:bodyPr wrap="square" rtlCol="0">
            <a:spAutoFit/>
          </a:bodyPr>
          <a:lstStyle/>
          <a:p>
            <a:r>
              <a:rPr lang="en-US" sz="4000" dirty="0"/>
              <a:t>Within each of these images, a small selection of pixels near the storm center were included for use with the algorithm.  Produced as part of the Dvorak </a:t>
            </a:r>
            <a:r>
              <a:rPr lang="en-US" sz="4000" dirty="0" smtClean="0"/>
              <a:t>method [3] applied by </a:t>
            </a:r>
            <a:r>
              <a:rPr lang="en-US" sz="4000" dirty="0"/>
              <a:t>the National Hurricane Center, each image has a subjective classification of whether an eye is present </a:t>
            </a:r>
            <a:r>
              <a:rPr lang="en-US" sz="4000" dirty="0" smtClean="0"/>
              <a:t>at the time of the image.  </a:t>
            </a:r>
            <a:r>
              <a:rPr lang="en-US" sz="4000" dirty="0"/>
              <a:t>These subjective classifications are considered truth in this project.  To evaluate the quality of the eye detection, these data were randomly shuffled and partitioned so 70% of the data would be used for training and 30% would be used for testing.  </a:t>
            </a:r>
          </a:p>
        </p:txBody>
      </p:sp>
      <p:pic>
        <p:nvPicPr>
          <p:cNvPr id="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519819" y="6921061"/>
            <a:ext cx="5301581" cy="423153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67393" y="11339127"/>
            <a:ext cx="5330059" cy="432032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6545305" y="11349114"/>
            <a:ext cx="5317739" cy="431034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1449102" y="15723244"/>
            <a:ext cx="10134601" cy="954107"/>
          </a:xfrm>
          <a:prstGeom prst="rect">
            <a:avLst/>
          </a:prstGeom>
          <a:noFill/>
        </p:spPr>
        <p:txBody>
          <a:bodyPr wrap="square" rtlCol="0">
            <a:spAutoFit/>
          </a:bodyPr>
          <a:lstStyle/>
          <a:p>
            <a:r>
              <a:rPr lang="en-US" sz="2800" i="1" dirty="0" smtClean="0"/>
              <a:t>Figure 2. Eigenvectors produced from the IR dataset.  Eigenvector 0 (top), eigenvector 1 (left), eigenvector 3 (right)</a:t>
            </a:r>
            <a:endParaRPr lang="en-US" sz="2800" dirty="0"/>
          </a:p>
        </p:txBody>
      </p:sp>
      <p:sp>
        <p:nvSpPr>
          <p:cNvPr id="72" name="TextBox 71"/>
          <p:cNvSpPr txBox="1"/>
          <p:nvPr/>
        </p:nvSpPr>
        <p:spPr>
          <a:xfrm>
            <a:off x="11430000" y="5486400"/>
            <a:ext cx="10134600" cy="1323439"/>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Principle Component Analysis/Class </a:t>
            </a:r>
            <a:r>
              <a:rPr lang="en-US" sz="4000" b="1" dirty="0" err="1" smtClean="0">
                <a:latin typeface="Arial" panose="020B0604020202020204" pitchFamily="34" charset="0"/>
                <a:cs typeface="Arial" panose="020B0604020202020204" pitchFamily="34" charset="0"/>
              </a:rPr>
              <a:t>Separability</a:t>
            </a:r>
            <a:endParaRPr lang="en-US" sz="4000" b="1" dirty="0">
              <a:latin typeface="Arial" panose="020B0604020202020204" pitchFamily="34" charset="0"/>
              <a:cs typeface="Arial" panose="020B0604020202020204" pitchFamily="34" charset="0"/>
            </a:endParaRPr>
          </a:p>
        </p:txBody>
      </p:sp>
      <p:sp>
        <p:nvSpPr>
          <p:cNvPr id="73" name="TextBox 72"/>
          <p:cNvSpPr txBox="1"/>
          <p:nvPr/>
        </p:nvSpPr>
        <p:spPr>
          <a:xfrm>
            <a:off x="11391900" y="16840735"/>
            <a:ext cx="10134600" cy="6247864"/>
          </a:xfrm>
          <a:prstGeom prst="rect">
            <a:avLst/>
          </a:prstGeom>
          <a:noFill/>
        </p:spPr>
        <p:txBody>
          <a:bodyPr wrap="square" rtlCol="0">
            <a:spAutoFit/>
          </a:bodyPr>
          <a:lstStyle/>
          <a:p>
            <a:r>
              <a:rPr lang="en-US" sz="4000" dirty="0" smtClean="0"/>
              <a:t>Using Principle Component Analysis (PCA) [4] on the training dataset, 11 eigenvectors were found that account for 90% of the variance of the data. By projecting the training and testing data onto these eigenvectors, the dimension of the data is reduced.  This allows for the </a:t>
            </a:r>
            <a:r>
              <a:rPr lang="en-US" sz="4000" dirty="0" err="1" smtClean="0"/>
              <a:t>separability</a:t>
            </a:r>
            <a:r>
              <a:rPr lang="en-US" sz="4000" dirty="0" smtClean="0"/>
              <a:t> of the two classes to be inspected (Figures 2 and 3).  Additionally, this allows machine learning algorithms to more easily perform classification.</a:t>
            </a:r>
            <a:endParaRPr lang="en-US" sz="4000" dirty="0"/>
          </a:p>
        </p:txBody>
      </p:sp>
      <p:pic>
        <p:nvPicPr>
          <p:cNvPr id="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813627" y="23149852"/>
            <a:ext cx="8702311" cy="67818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11398470" y="29882335"/>
            <a:ext cx="10098324" cy="1384995"/>
          </a:xfrm>
          <a:prstGeom prst="rect">
            <a:avLst/>
          </a:prstGeom>
          <a:noFill/>
        </p:spPr>
        <p:txBody>
          <a:bodyPr wrap="square" rtlCol="0">
            <a:spAutoFit/>
          </a:bodyPr>
          <a:lstStyle/>
          <a:p>
            <a:r>
              <a:rPr lang="en-US" sz="2800" i="1" dirty="0" smtClean="0"/>
              <a:t>Figure 3. Mean principle components for the “Eye-Absent” and “Eye Present” classes.  Eigenvectors 0, 1 and 3 seem to separate the two classes the best.</a:t>
            </a:r>
            <a:endParaRPr lang="en-US" sz="2800" dirty="0"/>
          </a:p>
        </p:txBody>
      </p:sp>
      <p:sp>
        <p:nvSpPr>
          <p:cNvPr id="76" name="TextBox 75"/>
          <p:cNvSpPr txBox="1"/>
          <p:nvPr/>
        </p:nvSpPr>
        <p:spPr>
          <a:xfrm>
            <a:off x="21945599" y="37462381"/>
            <a:ext cx="10058401" cy="5555367"/>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References</a:t>
            </a:r>
          </a:p>
          <a:p>
            <a:pPr algn="just"/>
            <a:endParaRPr lang="en-US" sz="1500" b="1" dirty="0"/>
          </a:p>
          <a:p>
            <a:r>
              <a:rPr lang="en-US" sz="2000" dirty="0" smtClean="0"/>
              <a:t>[1] </a:t>
            </a:r>
            <a:r>
              <a:rPr lang="en-US" sz="2000" dirty="0" err="1" smtClean="0"/>
              <a:t>Vigh</a:t>
            </a:r>
            <a:r>
              <a:rPr lang="en-US" sz="2000" dirty="0"/>
              <a:t>, J. L., J</a:t>
            </a:r>
            <a:r>
              <a:rPr lang="en-US" sz="2000" dirty="0" smtClean="0"/>
              <a:t>. A</a:t>
            </a:r>
            <a:r>
              <a:rPr lang="en-US" sz="2000" dirty="0"/>
              <a:t>. </a:t>
            </a:r>
            <a:r>
              <a:rPr lang="en-US" sz="2000" dirty="0" err="1"/>
              <a:t>Knaff</a:t>
            </a:r>
            <a:r>
              <a:rPr lang="en-US" sz="2000" dirty="0"/>
              <a:t>, W. H. Schubert “A Climatology of Hurricane Eye Formation”, 2012: </a:t>
            </a:r>
            <a:r>
              <a:rPr lang="en-US" sz="2000" i="1" dirty="0"/>
              <a:t>Mon.  </a:t>
            </a:r>
            <a:r>
              <a:rPr lang="en-US" sz="2000" i="1" dirty="0" err="1" smtClean="0"/>
              <a:t>Wea</a:t>
            </a:r>
            <a:r>
              <a:rPr lang="en-US" sz="2000" i="1" dirty="0"/>
              <a:t>. Rev.</a:t>
            </a:r>
            <a:r>
              <a:rPr lang="en-US" sz="2000" dirty="0"/>
              <a:t>, </a:t>
            </a:r>
            <a:r>
              <a:rPr lang="en-US" sz="2000" b="1" dirty="0"/>
              <a:t>140,</a:t>
            </a:r>
            <a:r>
              <a:rPr lang="en-US" sz="2000" dirty="0"/>
              <a:t> pp. 1405-1426</a:t>
            </a:r>
          </a:p>
          <a:p>
            <a:r>
              <a:rPr lang="en-US" sz="2000" dirty="0" smtClean="0"/>
              <a:t>[2] Knaff</a:t>
            </a:r>
            <a:r>
              <a:rPr lang="en-US" sz="2000" dirty="0"/>
              <a:t>, J</a:t>
            </a:r>
            <a:r>
              <a:rPr lang="en-US" sz="2000" dirty="0" smtClean="0"/>
              <a:t>. A</a:t>
            </a:r>
            <a:r>
              <a:rPr lang="en-US" sz="2000" dirty="0"/>
              <a:t>., S.P. Longmore, D</a:t>
            </a:r>
            <a:r>
              <a:rPr lang="en-US" sz="2000" dirty="0" smtClean="0"/>
              <a:t>. A</a:t>
            </a:r>
            <a:r>
              <a:rPr lang="en-US" sz="2000" dirty="0"/>
              <a:t>. </a:t>
            </a:r>
            <a:r>
              <a:rPr lang="en-US" sz="2000" dirty="0" err="1"/>
              <a:t>Molenar</a:t>
            </a:r>
            <a:r>
              <a:rPr lang="en-US" sz="2000" dirty="0"/>
              <a:t>, 2014: An Objective Satellite-Based Tropical Cyclone Size Climatology. </a:t>
            </a:r>
            <a:r>
              <a:rPr lang="en-US" sz="2000" i="1" dirty="0"/>
              <a:t>J. Climate</a:t>
            </a:r>
            <a:r>
              <a:rPr lang="en-US" sz="2000" dirty="0"/>
              <a:t>, </a:t>
            </a:r>
            <a:r>
              <a:rPr lang="en-US" sz="2000" b="1" dirty="0"/>
              <a:t>27</a:t>
            </a:r>
            <a:r>
              <a:rPr lang="en-US" sz="2000" dirty="0"/>
              <a:t>, 455-476.</a:t>
            </a:r>
          </a:p>
          <a:p>
            <a:r>
              <a:rPr lang="en-US" sz="2000" dirty="0" smtClean="0"/>
              <a:t>[3] </a:t>
            </a:r>
            <a:r>
              <a:rPr lang="en-US" sz="2000" dirty="0" err="1"/>
              <a:t>Velden</a:t>
            </a:r>
            <a:r>
              <a:rPr lang="en-US" sz="2000" dirty="0"/>
              <a:t>, C., B. Harper, F. Wells, J. L. </a:t>
            </a:r>
            <a:r>
              <a:rPr lang="en-US" sz="2000" dirty="0" err="1"/>
              <a:t>Beven</a:t>
            </a:r>
            <a:r>
              <a:rPr lang="en-US" sz="2000" dirty="0"/>
              <a:t> II, R. M. </a:t>
            </a:r>
            <a:r>
              <a:rPr lang="en-US" sz="2000" dirty="0" err="1"/>
              <a:t>Zehr</a:t>
            </a:r>
            <a:r>
              <a:rPr lang="en-US" sz="2000" dirty="0"/>
              <a:t>, T. </a:t>
            </a:r>
            <a:r>
              <a:rPr lang="en-US" sz="2000" dirty="0" err="1"/>
              <a:t>Olander</a:t>
            </a:r>
            <a:r>
              <a:rPr lang="en-US" sz="2000" dirty="0"/>
              <a:t>, M. Mayfield, C. Guard, M. Lander, R. Edson, L. Avila, A. Burton, M. Turk, A. Kikuchi, A. Christian, P. </a:t>
            </a:r>
            <a:r>
              <a:rPr lang="en-US" sz="2000" dirty="0" err="1"/>
              <a:t>Caroff</a:t>
            </a:r>
            <a:r>
              <a:rPr lang="en-US" sz="2000" dirty="0"/>
              <a:t>, P. </a:t>
            </a:r>
            <a:r>
              <a:rPr lang="en-US" sz="2000" dirty="0" err="1"/>
              <a:t>McCrone</a:t>
            </a:r>
            <a:r>
              <a:rPr lang="en-US" sz="2000" dirty="0"/>
              <a:t>. 2006: The Dvorak Tropical Cyclone Intensity Estimation Technique. </a:t>
            </a:r>
            <a:r>
              <a:rPr lang="en-US" sz="2000" i="1" dirty="0"/>
              <a:t>Bull. Amer. Meteor. Soc.</a:t>
            </a:r>
            <a:r>
              <a:rPr lang="en-US" sz="2000" dirty="0"/>
              <a:t>, pp. 1195-1210.</a:t>
            </a:r>
          </a:p>
          <a:p>
            <a:r>
              <a:rPr lang="en-US" sz="2000" dirty="0" smtClean="0"/>
              <a:t>[4] </a:t>
            </a:r>
            <a:r>
              <a:rPr lang="en-US" sz="2000" dirty="0" err="1" smtClean="0"/>
              <a:t>Zito</a:t>
            </a:r>
            <a:r>
              <a:rPr lang="en-US" sz="2000" dirty="0"/>
              <a:t>, T., N. Wilbert, L. </a:t>
            </a:r>
            <a:r>
              <a:rPr lang="en-US" sz="2000" dirty="0" err="1"/>
              <a:t>Wiskott</a:t>
            </a:r>
            <a:r>
              <a:rPr lang="en-US" sz="2000" dirty="0"/>
              <a:t>, and P. </a:t>
            </a:r>
            <a:r>
              <a:rPr lang="en-US" sz="2000" dirty="0" err="1"/>
              <a:t>Berkes</a:t>
            </a:r>
            <a:r>
              <a:rPr lang="en-US" sz="2000" dirty="0"/>
              <a:t>, 2009:  Modular toolkit for Data Processing (MDP): a Python data processing frame work.  </a:t>
            </a:r>
            <a:r>
              <a:rPr lang="en-US" sz="2000" i="1" dirty="0"/>
              <a:t>Front.  </a:t>
            </a:r>
            <a:r>
              <a:rPr lang="en-US" sz="2000" i="1" dirty="0" err="1"/>
              <a:t>Neuroinform</a:t>
            </a:r>
            <a:r>
              <a:rPr lang="en-US" sz="2000" i="1" dirty="0"/>
              <a:t>. </a:t>
            </a:r>
            <a:r>
              <a:rPr lang="en-US" sz="2000" b="1" dirty="0"/>
              <a:t>2:8</a:t>
            </a:r>
            <a:r>
              <a:rPr lang="en-US" sz="2000" dirty="0"/>
              <a:t>. </a:t>
            </a:r>
            <a:r>
              <a:rPr lang="en-US" sz="2000" u="sng" dirty="0">
                <a:hlinkClick r:id="rId8"/>
              </a:rPr>
              <a:t>doi:10.3389/neuro.11.008.2008</a:t>
            </a:r>
            <a:r>
              <a:rPr lang="en-US" sz="2000" dirty="0"/>
              <a:t>.</a:t>
            </a:r>
          </a:p>
          <a:p>
            <a:endParaRPr lang="en-US" sz="2000" b="1" dirty="0" smtClean="0"/>
          </a:p>
          <a:p>
            <a:r>
              <a:rPr lang="en-US" sz="2000" b="1" i="1" dirty="0"/>
              <a:t>Disclaimer:</a:t>
            </a:r>
            <a:r>
              <a:rPr lang="en-US" sz="2000" i="1" dirty="0"/>
              <a:t> The views, opinions, and findings contained in this article are those of the authors and should not be construed as an official National Oceanic and Atmospheric Administration (NOAA) or U.S.  Government position, policy, or decision</a:t>
            </a:r>
            <a:r>
              <a:rPr lang="en-US" sz="2000" i="1" dirty="0" smtClean="0"/>
              <a:t>.</a:t>
            </a:r>
            <a:endParaRPr lang="en-US" sz="2000" b="1" dirty="0"/>
          </a:p>
        </p:txBody>
      </p:sp>
      <p:sp>
        <p:nvSpPr>
          <p:cNvPr id="79" name="TextBox 78"/>
          <p:cNvSpPr txBox="1"/>
          <p:nvPr/>
        </p:nvSpPr>
        <p:spPr>
          <a:xfrm>
            <a:off x="21869400" y="29184600"/>
            <a:ext cx="10134600" cy="8371523"/>
          </a:xfrm>
          <a:prstGeom prst="rect">
            <a:avLst/>
          </a:prstGeom>
          <a:noFill/>
        </p:spPr>
        <p:txBody>
          <a:bodyPr wrap="square" rtlCol="0">
            <a:spAutoFit/>
          </a:bodyPr>
          <a:lstStyle/>
          <a:p>
            <a:r>
              <a:rPr lang="en-US" sz="4000" dirty="0" smtClean="0"/>
              <a:t>Work will be performed to determine which cases the algorithm performs poorly on.  A confidence measure will be added to the output.  Additional data may be added to the input.  The estimated classifications may be used as input to a forecast and evaluated to determine if it improves the accuracy of the forecast.  The eye detection estimates may also be used as input to an automated center-fixing routine and statistical intensity forecast models. Since the eye may be a small feature, the algorithm may be improved by using high resolution VIIRS imagery.  </a:t>
            </a:r>
          </a:p>
          <a:p>
            <a:pPr algn="just"/>
            <a:endParaRPr lang="en-US" sz="1800" dirty="0" smtClean="0">
              <a:latin typeface="Arial" pitchFamily="34" charset="0"/>
              <a:cs typeface="Arial" pitchFamily="34" charset="0"/>
            </a:endParaRPr>
          </a:p>
        </p:txBody>
      </p:sp>
      <p:sp>
        <p:nvSpPr>
          <p:cNvPr id="80" name="TextBox 79"/>
          <p:cNvSpPr txBox="1"/>
          <p:nvPr/>
        </p:nvSpPr>
        <p:spPr>
          <a:xfrm>
            <a:off x="21869400" y="28346400"/>
            <a:ext cx="5201081" cy="707886"/>
          </a:xfrm>
          <a:prstGeom prst="rect">
            <a:avLst/>
          </a:prstGeom>
          <a:noFill/>
        </p:spPr>
        <p:txBody>
          <a:bodyPr wrap="square" rtlCol="0">
            <a:spAutoFit/>
          </a:bodyPr>
          <a:lstStyle/>
          <a:p>
            <a:r>
              <a:rPr lang="en-US" sz="4000" b="1" dirty="0">
                <a:solidFill>
                  <a:prstClr val="black"/>
                </a:solidFill>
                <a:latin typeface="Arial" pitchFamily="34" charset="0"/>
                <a:cs typeface="Arial" pitchFamily="34" charset="0"/>
              </a:rPr>
              <a:t>Future </a:t>
            </a:r>
            <a:r>
              <a:rPr lang="en-US" sz="4000" b="1" dirty="0" smtClean="0">
                <a:solidFill>
                  <a:prstClr val="black"/>
                </a:solidFill>
                <a:latin typeface="Arial" pitchFamily="34" charset="0"/>
                <a:cs typeface="Arial" pitchFamily="34" charset="0"/>
              </a:rPr>
              <a:t>Plans</a:t>
            </a:r>
            <a:endParaRPr lang="en-US" sz="4000" b="1" dirty="0">
              <a:solidFill>
                <a:prstClr val="black"/>
              </a:solidFill>
              <a:latin typeface="Arial" pitchFamily="34" charset="0"/>
              <a:cs typeface="Arial" pitchFamily="34" charset="0"/>
            </a:endParaRPr>
          </a:p>
        </p:txBody>
      </p:sp>
      <p:graphicFrame>
        <p:nvGraphicFramePr>
          <p:cNvPr id="81" name="Chart 80"/>
          <p:cNvGraphicFramePr/>
          <p:nvPr>
            <p:extLst>
              <p:ext uri="{D42A27DB-BD31-4B8C-83A1-F6EECF244321}">
                <p14:modId xmlns:p14="http://schemas.microsoft.com/office/powerpoint/2010/main" val="1235878931"/>
              </p:ext>
            </p:extLst>
          </p:nvPr>
        </p:nvGraphicFramePr>
        <p:xfrm>
          <a:off x="22138546" y="18135600"/>
          <a:ext cx="9356837" cy="468469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Chart 81"/>
          <p:cNvGraphicFramePr/>
          <p:nvPr>
            <p:extLst>
              <p:ext uri="{D42A27DB-BD31-4B8C-83A1-F6EECF244321}">
                <p14:modId xmlns:p14="http://schemas.microsoft.com/office/powerpoint/2010/main" val="3563217205"/>
              </p:ext>
            </p:extLst>
          </p:nvPr>
        </p:nvGraphicFramePr>
        <p:xfrm>
          <a:off x="22174200" y="23926800"/>
          <a:ext cx="9295019" cy="3463576"/>
        </p:xfrm>
        <a:graphic>
          <a:graphicData uri="http://schemas.openxmlformats.org/drawingml/2006/chart">
            <c:chart xmlns:c="http://schemas.openxmlformats.org/drawingml/2006/chart" xmlns:r="http://schemas.openxmlformats.org/officeDocument/2006/relationships" r:id="rId10"/>
          </a:graphicData>
        </a:graphic>
      </p:graphicFrame>
      <p:sp>
        <p:nvSpPr>
          <p:cNvPr id="83" name="TextBox 82"/>
          <p:cNvSpPr txBox="1"/>
          <p:nvPr/>
        </p:nvSpPr>
        <p:spPr>
          <a:xfrm>
            <a:off x="22029117" y="22888242"/>
            <a:ext cx="9883484" cy="523220"/>
          </a:xfrm>
          <a:prstGeom prst="rect">
            <a:avLst/>
          </a:prstGeom>
          <a:noFill/>
        </p:spPr>
        <p:txBody>
          <a:bodyPr wrap="square" rtlCol="0">
            <a:spAutoFit/>
          </a:bodyPr>
          <a:lstStyle/>
          <a:p>
            <a:r>
              <a:rPr lang="en-US" sz="2800" i="1" dirty="0" smtClean="0"/>
              <a:t>Figure 5.  Average probability an image will be correctly classified.</a:t>
            </a:r>
            <a:endParaRPr lang="en-US" sz="2800" dirty="0"/>
          </a:p>
        </p:txBody>
      </p:sp>
      <p:sp>
        <p:nvSpPr>
          <p:cNvPr id="84" name="TextBox 83"/>
          <p:cNvSpPr txBox="1"/>
          <p:nvPr/>
        </p:nvSpPr>
        <p:spPr>
          <a:xfrm>
            <a:off x="22041281" y="27464279"/>
            <a:ext cx="10058399" cy="523220"/>
          </a:xfrm>
          <a:prstGeom prst="rect">
            <a:avLst/>
          </a:prstGeom>
          <a:noFill/>
        </p:spPr>
        <p:txBody>
          <a:bodyPr wrap="square" rtlCol="0">
            <a:spAutoFit/>
          </a:bodyPr>
          <a:lstStyle/>
          <a:p>
            <a:r>
              <a:rPr lang="en-US" sz="2800" i="1" dirty="0" smtClean="0"/>
              <a:t>Figure 6.  Average probability an image will be incorrectly classified</a:t>
            </a:r>
            <a:endParaRPr lang="en-US" sz="2800" dirty="0"/>
          </a:p>
        </p:txBody>
      </p:sp>
      <p:sp>
        <p:nvSpPr>
          <p:cNvPr id="85" name="TextBox 84"/>
          <p:cNvSpPr txBox="1"/>
          <p:nvPr/>
        </p:nvSpPr>
        <p:spPr>
          <a:xfrm>
            <a:off x="21869400" y="13030200"/>
            <a:ext cx="10380896" cy="6340197"/>
          </a:xfrm>
          <a:prstGeom prst="rect">
            <a:avLst/>
          </a:prstGeom>
          <a:noFill/>
        </p:spPr>
        <p:txBody>
          <a:bodyPr wrap="square" rtlCol="0">
            <a:spAutoFit/>
          </a:bodyPr>
          <a:lstStyle/>
          <a:p>
            <a:r>
              <a:rPr lang="en-US" sz="4000" dirty="0"/>
              <a:t>Images with eyes in them were correctly classified </a:t>
            </a:r>
            <a:r>
              <a:rPr lang="en-US" sz="4000" dirty="0" smtClean="0"/>
              <a:t>approximately 78</a:t>
            </a:r>
            <a:r>
              <a:rPr lang="en-US" sz="4000" dirty="0"/>
              <a:t>% of the time and images without eyes were correctly classified about 72% of the time.  Figure 6 illustrates that, on average, 28% of the images without eyes were incorrectly classified (False Positive).  Additionally, roughly 22% of the images with eyes were incorrectly classified (False Negative).</a:t>
            </a:r>
          </a:p>
          <a:p>
            <a:endParaRPr lang="en-US" dirty="0"/>
          </a:p>
        </p:txBody>
      </p:sp>
      <p:sp>
        <p:nvSpPr>
          <p:cNvPr id="86" name="TextBox 85"/>
          <p:cNvSpPr txBox="1"/>
          <p:nvPr/>
        </p:nvSpPr>
        <p:spPr>
          <a:xfrm>
            <a:off x="21869400" y="6518726"/>
            <a:ext cx="9448800" cy="6247864"/>
          </a:xfrm>
          <a:prstGeom prst="rect">
            <a:avLst/>
          </a:prstGeom>
          <a:noFill/>
        </p:spPr>
        <p:txBody>
          <a:bodyPr wrap="square" rtlCol="0">
            <a:spAutoFit/>
          </a:bodyPr>
          <a:lstStyle/>
          <a:p>
            <a:r>
              <a:rPr lang="en-US" sz="4000" dirty="0"/>
              <a:t>In order to gain an accurate view of how well the eye-detection algorithm performs, the algorithm was run 1200 times.  Each time, the input data was shuffled and then partitioned </a:t>
            </a:r>
            <a:r>
              <a:rPr lang="en-US" sz="4000" dirty="0" smtClean="0"/>
              <a:t>into different training and </a:t>
            </a:r>
            <a:r>
              <a:rPr lang="en-US" sz="4000" dirty="0"/>
              <a:t>testing </a:t>
            </a:r>
            <a:r>
              <a:rPr lang="en-US" sz="4000" dirty="0" smtClean="0"/>
              <a:t>sets.  </a:t>
            </a:r>
            <a:r>
              <a:rPr lang="en-US" sz="4000" dirty="0"/>
              <a:t>Figures 5 and 6 show the accuracy/error statistics averaged over all of these </a:t>
            </a:r>
            <a:r>
              <a:rPr lang="en-US" sz="4000" dirty="0" smtClean="0"/>
              <a:t>runs.</a:t>
            </a:r>
            <a:r>
              <a:rPr lang="en-US" sz="4000" dirty="0"/>
              <a:t> </a:t>
            </a:r>
            <a:r>
              <a:rPr lang="en-US" sz="4000" dirty="0" smtClean="0"/>
              <a:t>Figure </a:t>
            </a:r>
            <a:r>
              <a:rPr lang="en-US" sz="4000" dirty="0"/>
              <a:t>5 shows that, on average, roughly 75% of the images were correctly classified. </a:t>
            </a:r>
          </a:p>
        </p:txBody>
      </p:sp>
      <p:sp>
        <p:nvSpPr>
          <p:cNvPr id="87" name="TextBox 86"/>
          <p:cNvSpPr txBox="1"/>
          <p:nvPr/>
        </p:nvSpPr>
        <p:spPr>
          <a:xfrm>
            <a:off x="21869400" y="5486400"/>
            <a:ext cx="8382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Preliminary Results</a:t>
            </a:r>
            <a:endParaRPr lang="en-US" sz="4000" b="1" dirty="0">
              <a:latin typeface="Arial" panose="020B0604020202020204" pitchFamily="34" charset="0"/>
              <a:cs typeface="Arial" panose="020B0604020202020204" pitchFamily="34" charset="0"/>
            </a:endParaRPr>
          </a:p>
        </p:txBody>
      </p:sp>
      <p:sp>
        <p:nvSpPr>
          <p:cNvPr id="88" name="TextBox 87"/>
          <p:cNvSpPr txBox="1"/>
          <p:nvPr/>
        </p:nvSpPr>
        <p:spPr>
          <a:xfrm>
            <a:off x="11430000" y="38862000"/>
            <a:ext cx="10134600" cy="4401205"/>
          </a:xfrm>
          <a:prstGeom prst="rect">
            <a:avLst/>
          </a:prstGeom>
          <a:noFill/>
        </p:spPr>
        <p:txBody>
          <a:bodyPr wrap="square" rtlCol="0">
            <a:spAutoFit/>
          </a:bodyPr>
          <a:lstStyle/>
          <a:p>
            <a:r>
              <a:rPr lang="en-US" sz="4000" dirty="0" smtClean="0"/>
              <a:t>The training set with reduced dimension was used to train a Quadratic Discriminant Analysis (QDA) implementation [4].  Estimated classifications were then generated for each of the images in the testing set. These estimated classifications were then compared to the subjective classifications to measure the error. </a:t>
            </a:r>
            <a:endParaRPr lang="en-US" sz="4000" dirty="0"/>
          </a:p>
        </p:txBody>
      </p:sp>
      <p:sp>
        <p:nvSpPr>
          <p:cNvPr id="89" name="TextBox 88"/>
          <p:cNvSpPr txBox="1"/>
          <p:nvPr/>
        </p:nvSpPr>
        <p:spPr>
          <a:xfrm>
            <a:off x="11430000" y="37444381"/>
            <a:ext cx="10248900" cy="1384995"/>
          </a:xfrm>
          <a:prstGeom prst="rect">
            <a:avLst/>
          </a:prstGeom>
          <a:noFill/>
        </p:spPr>
        <p:txBody>
          <a:bodyPr wrap="square" rtlCol="0">
            <a:spAutoFit/>
          </a:bodyPr>
          <a:lstStyle/>
          <a:p>
            <a:r>
              <a:rPr lang="en-US" sz="2800" i="1" dirty="0" smtClean="0"/>
              <a:t>Figure 4: Once trained, the QDA implementation can be used to perform classification on new images not belonging to the training set.</a:t>
            </a:r>
            <a:endParaRPr lang="en-US" sz="2800" dirty="0"/>
          </a:p>
        </p:txBody>
      </p:sp>
      <p:sp>
        <p:nvSpPr>
          <p:cNvPr id="90" name="TextBox 89"/>
          <p:cNvSpPr txBox="1"/>
          <p:nvPr/>
        </p:nvSpPr>
        <p:spPr>
          <a:xfrm>
            <a:off x="11466276" y="31318200"/>
            <a:ext cx="8382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Quadratic Discriminant Analysis</a:t>
            </a:r>
            <a:endParaRPr lang="en-US" sz="4000" b="1" dirty="0">
              <a:latin typeface="Arial" panose="020B0604020202020204" pitchFamily="34" charset="0"/>
              <a:cs typeface="Arial" panose="020B0604020202020204" pitchFamily="34" charset="0"/>
            </a:endParaRPr>
          </a:p>
        </p:txBody>
      </p:sp>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82342" y="32232600"/>
            <a:ext cx="10086595" cy="5094398"/>
          </a:xfrm>
          <a:prstGeom prst="rect">
            <a:avLst/>
          </a:prstGeom>
        </p:spPr>
      </p:pic>
      <p:grpSp>
        <p:nvGrpSpPr>
          <p:cNvPr id="44" name="Group 43"/>
          <p:cNvGrpSpPr/>
          <p:nvPr/>
        </p:nvGrpSpPr>
        <p:grpSpPr>
          <a:xfrm>
            <a:off x="1231391" y="16128880"/>
            <a:ext cx="9284209" cy="6959719"/>
            <a:chOff x="1194896" y="16128881"/>
            <a:chExt cx="7565719" cy="5671488"/>
          </a:xfrm>
        </p:grpSpPr>
        <p:pic>
          <p:nvPicPr>
            <p:cNvPr id="42" name="Picture 6" descr="C:\robert\projects\2014\ThesisPresentations\ir_images.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0000"/>
            <a:stretch/>
          </p:blipFill>
          <p:spPr bwMode="auto">
            <a:xfrm>
              <a:off x="1194896" y="16128881"/>
              <a:ext cx="7565719" cy="567148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4573496" y="18304321"/>
              <a:ext cx="768415" cy="762000"/>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219200" y="23621999"/>
            <a:ext cx="9296400" cy="6968857"/>
            <a:chOff x="1219200" y="23622000"/>
            <a:chExt cx="7577790" cy="5680536"/>
          </a:xfrm>
        </p:grpSpPr>
        <p:pic>
          <p:nvPicPr>
            <p:cNvPr id="47" name="Picture 6" descr="C:\robert\projects\2014\ThesisPresentations\ir_images.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0000"/>
            <a:stretch/>
          </p:blipFill>
          <p:spPr bwMode="auto">
            <a:xfrm>
              <a:off x="1219200" y="23622000"/>
              <a:ext cx="7577790" cy="568053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4614000" y="25931724"/>
              <a:ext cx="768415" cy="762000"/>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3858</TotalTime>
  <Words>837</Words>
  <Application>Microsoft Office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knaff</dc:creator>
  <cp:lastModifiedBy>Fryer, Kathy</cp:lastModifiedBy>
  <cp:revision>398</cp:revision>
  <cp:lastPrinted>2015-02-18T21:14:33Z</cp:lastPrinted>
  <dcterms:created xsi:type="dcterms:W3CDTF">2009-09-11T15:49:33Z</dcterms:created>
  <dcterms:modified xsi:type="dcterms:W3CDTF">2015-03-03T22:41:01Z</dcterms:modified>
</cp:coreProperties>
</file>