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918400" cy="3291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129A7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3629" autoAdjust="0"/>
  </p:normalViewPr>
  <p:slideViewPr>
    <p:cSldViewPr>
      <p:cViewPr>
        <p:scale>
          <a:sx n="10" d="100"/>
          <a:sy n="10" d="100"/>
        </p:scale>
        <p:origin x="-2592" y="-796"/>
      </p:cViewPr>
      <p:guideLst>
        <p:guide orient="horz" pos="10368"/>
        <p:guide pos="10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178" y="-9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t" anchorCtr="0" compatLnSpc="1">
            <a:prstTxWarp prst="textNoShape">
              <a:avLst/>
            </a:prstTxWarp>
          </a:bodyPr>
          <a:lstStyle>
            <a:lvl1pPr defTabSz="97210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t" anchorCtr="0" compatLnSpc="1">
            <a:prstTxWarp prst="textNoShape">
              <a:avLst/>
            </a:prstTxWarp>
          </a:bodyPr>
          <a:lstStyle>
            <a:lvl1pPr algn="r" defTabSz="97210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b" anchorCtr="0" compatLnSpc="1">
            <a:prstTxWarp prst="textNoShape">
              <a:avLst/>
            </a:prstTxWarp>
          </a:bodyPr>
          <a:lstStyle>
            <a:lvl1pPr defTabSz="97210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27" tIns="48614" rIns="97227" bIns="48614" numCol="1" anchor="b" anchorCtr="0" compatLnSpc="1">
            <a:prstTxWarp prst="textNoShape">
              <a:avLst/>
            </a:prstTxWarp>
          </a:bodyPr>
          <a:lstStyle>
            <a:lvl1pPr algn="r" defTabSz="972101">
              <a:defRPr sz="1300"/>
            </a:lvl1pPr>
          </a:lstStyle>
          <a:p>
            <a:pPr>
              <a:defRPr/>
            </a:pPr>
            <a:fld id="{CA73B40E-B796-467C-B2A6-4F96E8D68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3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3238" y="693738"/>
            <a:ext cx="34639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389120"/>
            <a:ext cx="5140960" cy="423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55241"/>
            <a:ext cx="3037840" cy="4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7" tIns="46429" rIns="92857" bIns="464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35187A-C32B-43EB-AA7F-9B11F1F1A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78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BD62F-46B1-4611-9E9A-43F6177E3FD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3238" y="693738"/>
            <a:ext cx="3463925" cy="3463925"/>
          </a:xfrm>
          <a:ln/>
        </p:spPr>
      </p:sp>
      <p:sp>
        <p:nvSpPr>
          <p:cNvPr id="41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4" y="10226676"/>
            <a:ext cx="27980217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6" y="18653126"/>
            <a:ext cx="23042033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29F3D-3DD5-40AF-9640-D909B0324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A794B-AA2D-4C09-98D2-9F72E957E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844" y="2924176"/>
            <a:ext cx="6994525" cy="26336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9092" y="2924176"/>
            <a:ext cx="20885150" cy="26336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7F97-6809-44F9-A68D-1AD895A6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7ED42-726A-4901-8B1F-1E8297CE9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1153439"/>
            <a:ext cx="27980217" cy="65373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3952538"/>
            <a:ext cx="27980217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9E0D-7E60-4FE9-BDE0-CE3D93B41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092" y="9507539"/>
            <a:ext cx="13939308" cy="1975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9507539"/>
            <a:ext cx="13940367" cy="1975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C11A7-2F00-4E2E-ACA4-3E988B48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1" y="1317626"/>
            <a:ext cx="2962698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11" y="7369175"/>
            <a:ext cx="14544675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11" y="10439400"/>
            <a:ext cx="14544675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9" y="7369175"/>
            <a:ext cx="14551025" cy="30702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9" y="10439400"/>
            <a:ext cx="14551025" cy="18965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039F-FFFF-42EF-8E70-4DB7853F1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8C490-CA24-46EE-98CB-BD3394670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4A83-2A59-415F-8D38-F50D919E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1" y="1311276"/>
            <a:ext cx="10829925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311276"/>
            <a:ext cx="184023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11" y="6888164"/>
            <a:ext cx="10829925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D350-3BAC-403B-9A7A-E81D2AFA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61" y="23042564"/>
            <a:ext cx="1975061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61" y="2941639"/>
            <a:ext cx="19750617" cy="19750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61" y="25763539"/>
            <a:ext cx="19750617" cy="386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5136-C52C-4F2F-A172-2693E8634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9092" y="2924175"/>
            <a:ext cx="27981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9092" y="9507539"/>
            <a:ext cx="27981275" cy="1975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9092" y="29994226"/>
            <a:ext cx="685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967" y="29994226"/>
            <a:ext cx="10423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ctr">
              <a:defRPr sz="6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2367" y="29994226"/>
            <a:ext cx="6858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820" tIns="219412" rIns="438820" bIns="219412" numCol="1" anchor="t" anchorCtr="0" compatLnSpc="1">
            <a:prstTxWarp prst="textNoShape">
              <a:avLst/>
            </a:prstTxWarp>
          </a:bodyPr>
          <a:lstStyle>
            <a:lvl1pPr algn="r">
              <a:defRPr sz="6900"/>
            </a:lvl1pPr>
          </a:lstStyle>
          <a:p>
            <a:pPr>
              <a:defRPr/>
            </a:pPr>
            <a:fld id="{8A7C7E22-5210-4C36-A840-F46AD558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Times New Roman" pitchFamily="18" charset="0"/>
        </a:defRPr>
      </a:lvl9pPr>
    </p:titleStyle>
    <p:bodyStyle>
      <a:lvl1pPr marL="1647825" indent="-164782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500">
          <a:solidFill>
            <a:schemeClr val="tx1"/>
          </a:solidFill>
          <a:latin typeface="+mn-lt"/>
          <a:ea typeface="+mn-ea"/>
          <a:cs typeface="+mn-cs"/>
        </a:defRPr>
      </a:lvl1pPr>
      <a:lvl2pPr marL="3562350" indent="-136683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4813" indent="-1095375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600">
          <a:solidFill>
            <a:schemeClr val="tx1"/>
          </a:solidFill>
          <a:latin typeface="+mn-lt"/>
        </a:defRPr>
      </a:lvl3pPr>
      <a:lvl4pPr marL="7678738" indent="-1093788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874250" indent="-1093788" algn="l" defTabSz="4389438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3314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7886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2458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703050" indent="-1093788" algn="l" defTabSz="4389438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gi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JPG"/><Relationship Id="rId7" Type="http://schemas.openxmlformats.org/officeDocument/2006/relationships/hyperlink" Target="http://prezi.com/qyjxg3kqec3e/?utm_campaign=share&amp;utm_medium=copy&amp;rc=ex0share" TargetMode="External"/><Relationship Id="rId12" Type="http://schemas.openxmlformats.org/officeDocument/2006/relationships/image" Target="../media/image7.gif"/><Relationship Id="rId17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png"/><Relationship Id="rId20" Type="http://schemas.openxmlformats.org/officeDocument/2006/relationships/image" Target="../media/image15.JP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11" Type="http://schemas.openxmlformats.org/officeDocument/2006/relationships/image" Target="../media/image6.jpg"/><Relationship Id="rId5" Type="http://schemas.openxmlformats.org/officeDocument/2006/relationships/hyperlink" Target="mailto:bernie.connell@colostate.edu" TargetMode="External"/><Relationship Id="rId15" Type="http://schemas.openxmlformats.org/officeDocument/2006/relationships/image" Target="../media/image10.png"/><Relationship Id="rId23" Type="http://schemas.openxmlformats.org/officeDocument/2006/relationships/hyperlink" Target="http://rammb.cira.colostate.edu/training/rmtc/newsat.asp" TargetMode="External"/><Relationship Id="rId10" Type="http://schemas.openxmlformats.org/officeDocument/2006/relationships/image" Target="../media/image5.GIF"/><Relationship Id="rId19" Type="http://schemas.openxmlformats.org/officeDocument/2006/relationships/image" Target="../media/image14.JPG"/><Relationship Id="rId4" Type="http://schemas.openxmlformats.org/officeDocument/2006/relationships/image" Target="../media/image1.gif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13" y="27345337"/>
            <a:ext cx="4142923" cy="3128820"/>
          </a:xfrm>
          <a:prstGeom prst="rect">
            <a:avLst/>
          </a:prstGeom>
        </p:spPr>
      </p:pic>
      <p:sp>
        <p:nvSpPr>
          <p:cNvPr id="2052" name="TextBox 92"/>
          <p:cNvSpPr txBox="1">
            <a:spLocks noChangeArrowheads="1"/>
          </p:cNvSpPr>
          <p:nvPr/>
        </p:nvSpPr>
        <p:spPr bwMode="auto">
          <a:xfrm>
            <a:off x="1207754" y="15925800"/>
            <a:ext cx="907265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</a:rPr>
              <a:t>Trainers Observation/ Example:</a:t>
            </a:r>
            <a:endParaRPr lang="en-US" sz="4400" b="1" dirty="0">
              <a:solidFill>
                <a:srgbClr val="0000FF"/>
              </a:solidFill>
              <a:latin typeface="Arial" charset="0"/>
            </a:endParaRPr>
          </a:p>
          <a:p>
            <a:pPr defTabSz="3938588"/>
            <a:r>
              <a:rPr lang="en-US" sz="4400" b="1" dirty="0" smtClean="0">
                <a:latin typeface="Arial" charset="0"/>
              </a:rPr>
              <a:t>Simple Fog Product:</a:t>
            </a:r>
          </a:p>
          <a:p>
            <a:pPr defTabSz="3938588"/>
            <a:r>
              <a:rPr lang="en-US" sz="4400" b="1" dirty="0" smtClean="0">
                <a:latin typeface="Arial" charset="0"/>
              </a:rPr>
              <a:t>Users want: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high contrast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yes/no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contextual</a:t>
            </a:r>
          </a:p>
          <a:p>
            <a:pPr marL="571500" indent="-571500" defTabSz="3938588">
              <a:buFont typeface="Arial" panose="020B0604020202020204" pitchFamily="34" charset="0"/>
              <a:buChar char="•"/>
            </a:pPr>
            <a:r>
              <a:rPr lang="en-US" sz="4400" b="1" dirty="0" smtClean="0">
                <a:latin typeface="Arial" charset="0"/>
              </a:rPr>
              <a:t>how and why</a:t>
            </a:r>
            <a:endParaRPr lang="en-US" sz="4400" b="1" dirty="0">
              <a:latin typeface="Arial" charset="0"/>
            </a:endParaRPr>
          </a:p>
          <a:p>
            <a:pPr defTabSz="3938588"/>
            <a:r>
              <a:rPr lang="en-US" sz="4400" b="1" dirty="0" smtClean="0">
                <a:latin typeface="Arial" charset="0"/>
              </a:rPr>
              <a:t>Training to "how and why" promotes a deeper subject understanding.</a:t>
            </a:r>
          </a:p>
          <a:p>
            <a:pPr defTabSz="3938588"/>
            <a:endParaRPr lang="en-US" sz="4400" b="1" dirty="0">
              <a:latin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03400" y="998754"/>
            <a:ext cx="28448000" cy="255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0" tIns="45712" rIns="91420" bIns="45712">
            <a:spAutoFit/>
          </a:bodyPr>
          <a:lstStyle/>
          <a:p>
            <a:pPr algn="ctr" defTabSz="915988">
              <a:spcBef>
                <a:spcPts val="0"/>
              </a:spcBef>
            </a:pPr>
            <a:r>
              <a:rPr lang="en-US" sz="8000" b="1" dirty="0" smtClean="0"/>
              <a:t>An Observational Approach for Training to Enhance User Understanding of New Channels on VIIRS and GOES-R</a:t>
            </a:r>
            <a:endParaRPr lang="en-US" sz="8000" b="1" i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054" name="Rectangle 100"/>
          <p:cNvSpPr>
            <a:spLocks noChangeArrowheads="1"/>
          </p:cNvSpPr>
          <p:nvPr/>
        </p:nvSpPr>
        <p:spPr bwMode="auto">
          <a:xfrm>
            <a:off x="15659100" y="11715750"/>
            <a:ext cx="16383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5" name="Text Box 131"/>
          <p:cNvSpPr txBox="1">
            <a:spLocks noChangeArrowheads="1"/>
          </p:cNvSpPr>
          <p:nvPr/>
        </p:nvSpPr>
        <p:spPr bwMode="auto">
          <a:xfrm>
            <a:off x="6858000" y="5102225"/>
            <a:ext cx="2983442" cy="49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2" rIns="91420" bIns="45712">
            <a:spAutoFit/>
          </a:bodyPr>
          <a:lstStyle/>
          <a:p>
            <a:pPr defTabSz="915988"/>
            <a:endParaRPr lang="en-US" sz="2600"/>
          </a:p>
        </p:txBody>
      </p:sp>
      <p:sp>
        <p:nvSpPr>
          <p:cNvPr id="2056" name="Text Box 163"/>
          <p:cNvSpPr txBox="1">
            <a:spLocks noChangeArrowheads="1"/>
          </p:cNvSpPr>
          <p:nvPr/>
        </p:nvSpPr>
        <p:spPr bwMode="auto">
          <a:xfrm>
            <a:off x="1981200" y="8382000"/>
            <a:ext cx="11658600" cy="513749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pPr defTabSz="3938588"/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Training</a:t>
            </a: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Face to face versus virtual</a:t>
            </a: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Lecture versus module versus discussion</a:t>
            </a: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Quick examples</a:t>
            </a:r>
          </a:p>
          <a:p>
            <a:pPr defTabSz="3938588"/>
            <a:endParaRPr lang="en-US" sz="4400" dirty="0">
              <a:latin typeface="Arial" charset="0"/>
              <a:cs typeface="Times New Roman" pitchFamily="18" charset="0"/>
            </a:endParaRPr>
          </a:p>
          <a:p>
            <a:pPr defTabSz="3938588"/>
            <a:r>
              <a:rPr lang="en-US" sz="4400" dirty="0" smtClean="0">
                <a:latin typeface="Arial" charset="0"/>
                <a:cs typeface="Times New Roman" pitchFamily="18" charset="0"/>
              </a:rPr>
              <a:t>Encounter different types of learners at different stages of learning.</a:t>
            </a:r>
          </a:p>
        </p:txBody>
      </p:sp>
      <p:sp>
        <p:nvSpPr>
          <p:cNvPr id="2057" name="Text Box 205"/>
          <p:cNvSpPr txBox="1">
            <a:spLocks noChangeArrowheads="1"/>
          </p:cNvSpPr>
          <p:nvPr/>
        </p:nvSpPr>
        <p:spPr bwMode="auto">
          <a:xfrm>
            <a:off x="1371601" y="3655274"/>
            <a:ext cx="23850600" cy="20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93887" tIns="196943" rIns="393887" bIns="196943">
            <a:spAutoFit/>
          </a:bodyPr>
          <a:lstStyle/>
          <a:p>
            <a:pPr algn="ctr" defTabSz="3938588"/>
            <a:r>
              <a:rPr lang="en-US" sz="5400" dirty="0" smtClean="0">
                <a:latin typeface="Arial" charset="0"/>
              </a:rPr>
              <a:t>Bernie Connell       </a:t>
            </a:r>
            <a:r>
              <a:rPr lang="en-US" sz="5400" dirty="0" smtClean="0">
                <a:latin typeface="Arial" charset="0"/>
                <a:hlinkClick r:id="rId5"/>
              </a:rPr>
              <a:t>bernie.connell@colostate.edu</a:t>
            </a:r>
            <a:r>
              <a:rPr lang="en-US" sz="5400" dirty="0" smtClean="0">
                <a:latin typeface="Arial" charset="0"/>
              </a:rPr>
              <a:t> </a:t>
            </a:r>
          </a:p>
          <a:p>
            <a:pPr algn="ctr" defTabSz="3938588"/>
            <a:r>
              <a:rPr lang="en-US" sz="5400" dirty="0" smtClean="0">
                <a:latin typeface="Arial" charset="0"/>
              </a:rPr>
              <a:t>Cooperative Institute for Research in the Atmosphere  </a:t>
            </a:r>
          </a:p>
        </p:txBody>
      </p:sp>
      <p:sp>
        <p:nvSpPr>
          <p:cNvPr id="2062" name="Text Box 249"/>
          <p:cNvSpPr txBox="1">
            <a:spLocks noChangeArrowheads="1"/>
          </p:cNvSpPr>
          <p:nvPr/>
        </p:nvSpPr>
        <p:spPr bwMode="auto">
          <a:xfrm>
            <a:off x="22295227" y="31628715"/>
            <a:ext cx="10242173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938588"/>
            <a:r>
              <a:rPr lang="en-US" sz="3000" b="1" dirty="0">
                <a:latin typeface="Arial" charset="0"/>
              </a:rPr>
              <a:t>Acknowledgments</a:t>
            </a:r>
          </a:p>
          <a:p>
            <a:pPr defTabSz="3938588"/>
            <a:r>
              <a:rPr lang="en-US" sz="2800" dirty="0">
                <a:latin typeface="Arial" charset="0"/>
              </a:rPr>
              <a:t>This work is supported by NOAA Grant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NA14OAR4320125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</p:txBody>
      </p:sp>
      <p:pic>
        <p:nvPicPr>
          <p:cNvPr id="2074" name="Picture 45" descr="CIRA-logo-color-dkbg-name-5i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482242" y="3655275"/>
            <a:ext cx="4016558" cy="16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5" name="Text Box 5"/>
          <p:cNvSpPr txBox="1">
            <a:spLocks noChangeArrowheads="1"/>
          </p:cNvSpPr>
          <p:nvPr/>
        </p:nvSpPr>
        <p:spPr bwMode="auto">
          <a:xfrm>
            <a:off x="764330" y="31368163"/>
            <a:ext cx="14531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charset="0"/>
                <a:cs typeface="Arial" charset="0"/>
                <a:hlinkClick r:id="rId7"/>
              </a:rPr>
              <a:t>http</a:t>
            </a:r>
            <a:r>
              <a:rPr lang="en-US" sz="2800" dirty="0">
                <a:latin typeface="Arial" charset="0"/>
                <a:cs typeface="Arial" charset="0"/>
                <a:hlinkClick r:id="rId7"/>
              </a:rPr>
              <a:t>://prezi.com/qyjxg3kqec3e/?</a:t>
            </a:r>
            <a:r>
              <a:rPr lang="en-US" sz="2800" dirty="0" smtClean="0">
                <a:latin typeface="Arial" charset="0"/>
                <a:cs typeface="Arial" charset="0"/>
                <a:hlinkClick r:id="rId7"/>
              </a:rPr>
              <a:t>utm_campaign=share&amp;utm_medium=copy&amp;rc=ex0share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endParaRPr lang="en-US" sz="2800" dirty="0">
              <a:latin typeface="Arial" charset="0"/>
              <a:cs typeface="Arial" charset="0"/>
            </a:endParaRPr>
          </a:p>
        </p:txBody>
      </p:sp>
      <p:cxnSp>
        <p:nvCxnSpPr>
          <p:cNvPr id="2087" name="Straight Connector 45"/>
          <p:cNvCxnSpPr>
            <a:cxnSpLocks noChangeShapeType="1"/>
          </p:cNvCxnSpPr>
          <p:nvPr/>
        </p:nvCxnSpPr>
        <p:spPr bwMode="auto">
          <a:xfrm>
            <a:off x="15161172" y="13944014"/>
            <a:ext cx="0" cy="13390211"/>
          </a:xfrm>
          <a:prstGeom prst="line">
            <a:avLst/>
          </a:prstGeom>
          <a:noFill/>
          <a:ln w="9525" algn="ctr">
            <a:solidFill>
              <a:srgbClr val="7030A0"/>
            </a:solidFill>
            <a:round/>
            <a:headEnd/>
            <a:tailEnd/>
          </a:ln>
        </p:spPr>
      </p:cxnSp>
      <p:sp>
        <p:nvSpPr>
          <p:cNvPr id="2093" name="TextBox 62"/>
          <p:cNvSpPr txBox="1">
            <a:spLocks noChangeArrowheads="1"/>
          </p:cNvSpPr>
          <p:nvPr/>
        </p:nvSpPr>
        <p:spPr bwMode="auto">
          <a:xfrm>
            <a:off x="14630400" y="6343651"/>
            <a:ext cx="1149767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matters in the presentation and the learning process? </a:t>
            </a:r>
          </a:p>
          <a:p>
            <a:endParaRPr lang="en-US" sz="4400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sz="4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sz="4400" b="1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94" name="TextBox 63"/>
          <p:cNvSpPr txBox="1">
            <a:spLocks noChangeArrowheads="1"/>
          </p:cNvSpPr>
          <p:nvPr/>
        </p:nvSpPr>
        <p:spPr bwMode="auto">
          <a:xfrm>
            <a:off x="19888200" y="14020800"/>
            <a:ext cx="104019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" charset="0"/>
                <a:cs typeface="Arial" charset="0"/>
              </a:rPr>
              <a:t>Familiar Language / Units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Example - Back to Radiation Basics</a:t>
            </a:r>
          </a:p>
          <a:p>
            <a:endParaRPr lang="en-US" sz="44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97" name="TextBox 48"/>
          <p:cNvSpPr txBox="1">
            <a:spLocks noChangeArrowheads="1"/>
          </p:cNvSpPr>
          <p:nvPr/>
        </p:nvSpPr>
        <p:spPr bwMode="auto">
          <a:xfrm>
            <a:off x="18440400" y="19140368"/>
            <a:ext cx="134112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Research to Operations…</a:t>
            </a:r>
          </a:p>
          <a:p>
            <a:r>
              <a:rPr lang="en-US" sz="4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Do Units and Orientation Matter?</a:t>
            </a:r>
          </a:p>
          <a:p>
            <a:r>
              <a:rPr lang="en-US" sz="4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Which graph is easier to interpret?   or   Why?  Does it depend on familiarity?</a:t>
            </a:r>
            <a:endParaRPr lang="en-US" sz="4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endParaRPr lang="en-US" sz="30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450" y="7886699"/>
            <a:ext cx="3790950" cy="271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5369" y="8686799"/>
            <a:ext cx="4057650" cy="3064685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 bwMode="auto">
          <a:xfrm>
            <a:off x="20967488" y="11553825"/>
            <a:ext cx="789080" cy="790575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9747" y="12246114"/>
            <a:ext cx="3807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South or North?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03070">
            <a:off x="22703065" y="8512678"/>
            <a:ext cx="5330305" cy="144655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Familiar Language </a:t>
            </a:r>
          </a:p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Orientation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020" y="15392400"/>
            <a:ext cx="4917440" cy="3547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809" y="15778249"/>
            <a:ext cx="3348209" cy="2861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996" y="15908411"/>
            <a:ext cx="4012883" cy="2476505"/>
          </a:xfrm>
          <a:prstGeom prst="rect">
            <a:avLst/>
          </a:prstGeom>
        </p:spPr>
      </p:pic>
      <p:sp>
        <p:nvSpPr>
          <p:cNvPr id="79" name="Down Arrow 78"/>
          <p:cNvSpPr/>
          <p:nvPr/>
        </p:nvSpPr>
        <p:spPr bwMode="auto">
          <a:xfrm rot="16200000">
            <a:off x="20815232" y="16344968"/>
            <a:ext cx="444635" cy="10541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2" name="Down Arrow 81"/>
          <p:cNvSpPr/>
          <p:nvPr/>
        </p:nvSpPr>
        <p:spPr bwMode="auto">
          <a:xfrm rot="16200000">
            <a:off x="26593733" y="16319432"/>
            <a:ext cx="444635" cy="10541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835" y="22402800"/>
            <a:ext cx="4022858" cy="30863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035" y="22361469"/>
            <a:ext cx="4022858" cy="30863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835" y="22402800"/>
            <a:ext cx="4022858" cy="3086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342" y="22402800"/>
            <a:ext cx="4022858" cy="3086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677" y="26178356"/>
            <a:ext cx="3027052" cy="3037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411" y="26443141"/>
            <a:ext cx="3984802" cy="2817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9" y="24003000"/>
            <a:ext cx="4470400" cy="33151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915" y="24047320"/>
            <a:ext cx="4470400" cy="3232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4047320"/>
            <a:ext cx="4470400" cy="3232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656" y="27364574"/>
            <a:ext cx="4425144" cy="3109584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H="1">
            <a:off x="22905343" y="25489197"/>
            <a:ext cx="2139950" cy="105694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>
            <a:off x="26416893" y="25489197"/>
            <a:ext cx="1640449" cy="220773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A129A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3707043" y="29016886"/>
            <a:ext cx="297543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707043" y="28902659"/>
            <a:ext cx="33215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2491012" y="23165753"/>
            <a:ext cx="1625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9004432" y="23135226"/>
            <a:ext cx="1220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35453" y="26698644"/>
            <a:ext cx="2108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RGB True Color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906000" y="24168492"/>
            <a:ext cx="2590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Reflectivity Product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µm and 11.0 µm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28498800" y="18939486"/>
            <a:ext cx="1098173" cy="1699634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28498800" y="21183600"/>
            <a:ext cx="1098173" cy="1219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764330" y="26392257"/>
            <a:ext cx="335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Temperature Difference 11.0µm-3.9µm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3642801" y="26289000"/>
            <a:ext cx="1487715" cy="2411343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flipH="1">
            <a:off x="6629400" y="26289000"/>
            <a:ext cx="1106053" cy="292649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7727983" y="25916435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19800" y="26729422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Stratus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193353" y="247650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019800" y="252222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70619" y="2599586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Stratus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072971" y="29989344"/>
            <a:ext cx="9219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http://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3"/>
              </a:rPr>
              <a:t>rammb.cira.colostate.edu/training/rmtc/newsat.asp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385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176</Words>
  <Application>Microsoft Office PowerPoint</Application>
  <PresentationFormat>Custom</PresentationFormat>
  <Paragraphs>43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CIRA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Stanley Q. Kidder</dc:creator>
  <cp:lastModifiedBy>Fryer, Kathy</cp:lastModifiedBy>
  <cp:revision>187</cp:revision>
  <dcterms:created xsi:type="dcterms:W3CDTF">2002-07-03T20:26:11Z</dcterms:created>
  <dcterms:modified xsi:type="dcterms:W3CDTF">2015-03-03T22:32:28Z</dcterms:modified>
</cp:coreProperties>
</file>