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2918400" cy="43891200"/>
  <p:notesSz cx="7010400" cy="9296400"/>
  <p:defaultTextStyle>
    <a:defPPr>
      <a:defRPr lang="en-US"/>
    </a:defPPr>
    <a:lvl1pPr marL="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1484" autoAdjust="0"/>
    <p:restoredTop sz="99647" autoAdjust="0"/>
  </p:normalViewPr>
  <p:slideViewPr>
    <p:cSldViewPr snapToGrid="0">
      <p:cViewPr>
        <p:scale>
          <a:sx n="50" d="100"/>
          <a:sy n="50" d="100"/>
        </p:scale>
        <p:origin x="2640" y="5872"/>
      </p:cViewPr>
      <p:guideLst>
        <p:guide orient="horz" pos="13824"/>
        <p:guide pos="10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66AD08C-60E0-D049-A25A-672C1FA16836}" type="datetimeFigureOut">
              <a:rPr lang="en-US" smtClean="0"/>
              <a:t>3/3/2015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97100" y="696913"/>
            <a:ext cx="2616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D4C3622-1A6A-9648-8A73-1ECB49731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438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97100" y="696913"/>
            <a:ext cx="2616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C3622-1A6A-9648-8A73-1ECB4973177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460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13634723"/>
            <a:ext cx="27980640" cy="94081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0" y="24871680"/>
            <a:ext cx="23042880" cy="11216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0ECB6-EB37-4A27-A2C0-C7173D34539B}" type="datetimeFigureOut">
              <a:rPr lang="en-US" smtClean="0"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B5890-3E20-401A-956F-73A16FA34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150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0ECB6-EB37-4A27-A2C0-C7173D34539B}" type="datetimeFigureOut">
              <a:rPr lang="en-US" smtClean="0"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B5890-3E20-401A-956F-73A16FA34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347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865840" y="1757687"/>
            <a:ext cx="7406640" cy="37449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45920" y="1757687"/>
            <a:ext cx="21671280" cy="3744976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0ECB6-EB37-4A27-A2C0-C7173D34539B}" type="datetimeFigureOut">
              <a:rPr lang="en-US" smtClean="0"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B5890-3E20-401A-956F-73A16FA34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546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0ECB6-EB37-4A27-A2C0-C7173D34539B}" type="datetimeFigureOut">
              <a:rPr lang="en-US" smtClean="0"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B5890-3E20-401A-956F-73A16FA34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510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6" y="28204163"/>
            <a:ext cx="27980640" cy="871728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6" y="18602967"/>
            <a:ext cx="27980640" cy="9601197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5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0ECB6-EB37-4A27-A2C0-C7173D34539B}" type="datetimeFigureOut">
              <a:rPr lang="en-US" smtClean="0"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B5890-3E20-401A-956F-73A16FA34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092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45920" y="10241284"/>
            <a:ext cx="14538960" cy="28966163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33520" y="10241284"/>
            <a:ext cx="14538960" cy="28966163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0ECB6-EB37-4A27-A2C0-C7173D34539B}" type="datetimeFigureOut">
              <a:rPr lang="en-US" smtClean="0"/>
              <a:t>3/3/2015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B5890-3E20-401A-956F-73A16FA34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32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9824723"/>
            <a:ext cx="14544677" cy="4094477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920" y="13919200"/>
            <a:ext cx="14544677" cy="25288243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092" y="9824723"/>
            <a:ext cx="14550390" cy="4094477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092" y="13919200"/>
            <a:ext cx="14550390" cy="25288243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0ECB6-EB37-4A27-A2C0-C7173D34539B}" type="datetimeFigureOut">
              <a:rPr lang="en-US" smtClean="0"/>
              <a:t>3/3/2015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B5890-3E20-401A-956F-73A16FA34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789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0ECB6-EB37-4A27-A2C0-C7173D34539B}" type="datetimeFigureOut">
              <a:rPr lang="en-US" smtClean="0"/>
              <a:t>3/3/2015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B5890-3E20-401A-956F-73A16FA34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517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0ECB6-EB37-4A27-A2C0-C7173D34539B}" type="datetimeFigureOut">
              <a:rPr lang="en-US" smtClean="0"/>
              <a:t>3/3/2015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B5890-3E20-401A-956F-73A16FA34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644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2" y="1747520"/>
            <a:ext cx="10829927" cy="743712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180" y="1747524"/>
            <a:ext cx="18402300" cy="37459923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2" y="9184644"/>
            <a:ext cx="10829927" cy="30022803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0ECB6-EB37-4A27-A2C0-C7173D34539B}" type="datetimeFigureOut">
              <a:rPr lang="en-US" smtClean="0"/>
              <a:t>3/3/2015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B5890-3E20-401A-956F-73A16FA34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446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2237" y="30723840"/>
            <a:ext cx="19751040" cy="3627123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2237" y="3921760"/>
            <a:ext cx="19751040" cy="26334720"/>
          </a:xfrm>
        </p:spPr>
        <p:txBody>
          <a:bodyPr/>
          <a:lstStyle>
            <a:lvl1pPr marL="0" indent="0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2237" y="34350963"/>
            <a:ext cx="19751040" cy="5151117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0ECB6-EB37-4A27-A2C0-C7173D34539B}" type="datetimeFigureOut">
              <a:rPr lang="en-US" smtClean="0"/>
              <a:t>3/3/2015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B5890-3E20-401A-956F-73A16FA34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704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45920" y="1757683"/>
            <a:ext cx="29626560" cy="7315200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10241284"/>
            <a:ext cx="29626560" cy="28966163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45920" y="40680643"/>
            <a:ext cx="7680960" cy="23368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0ECB6-EB37-4A27-A2C0-C7173D34539B}" type="datetimeFigureOut">
              <a:rPr lang="en-US" smtClean="0"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47120" y="40680643"/>
            <a:ext cx="10424160" cy="23368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91520" y="40680643"/>
            <a:ext cx="7680960" cy="23368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B5890-3E20-401A-956F-73A16FA34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068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89120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920" indent="-1645920" algn="l" defTabSz="4389120" rtl="0" eaLnBrk="1" latinLnBrk="0" hangingPunct="1">
        <a:spcBef>
          <a:spcPct val="20000"/>
        </a:spcBef>
        <a:buFont typeface="Arial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0" indent="-1371600" algn="l" defTabSz="4389120" rtl="0" eaLnBrk="1" latinLnBrk="0" hangingPunct="1">
        <a:spcBef>
          <a:spcPct val="20000"/>
        </a:spcBef>
        <a:buFont typeface="Arial" pitchFamily="34" charset="0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spcBef>
          <a:spcPct val="20000"/>
        </a:spcBef>
        <a:buFont typeface="Arial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13" Type="http://schemas.openxmlformats.org/officeDocument/2006/relationships/image" Target="../media/image11.png"/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12" Type="http://schemas.openxmlformats.org/officeDocument/2006/relationships/image" Target="../media/image10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g"/><Relationship Id="rId11" Type="http://schemas.openxmlformats.org/officeDocument/2006/relationships/image" Target="../media/image9.jpg"/><Relationship Id="rId5" Type="http://schemas.openxmlformats.org/officeDocument/2006/relationships/image" Target="../media/image3.jpg"/><Relationship Id="rId10" Type="http://schemas.openxmlformats.org/officeDocument/2006/relationships/image" Target="../media/image8.jpg"/><Relationship Id="rId4" Type="http://schemas.openxmlformats.org/officeDocument/2006/relationships/image" Target="../media/image2.jpg"/><Relationship Id="rId9" Type="http://schemas.openxmlformats.org/officeDocument/2006/relationships/image" Target="../media/image7.jpg"/><Relationship Id="rId14" Type="http://schemas.openxmlformats.org/officeDocument/2006/relationships/image" Target="../media/image1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52425" y="457201"/>
            <a:ext cx="32291654" cy="5543549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1"/>
            </a:solidFill>
          </a:ln>
          <a:ex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1780674" y="797577"/>
            <a:ext cx="29545331" cy="47654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 algn="ctr" defTabSz="914400">
              <a:spcBef>
                <a:spcPct val="50000"/>
              </a:spcBef>
              <a:defRPr/>
            </a:pPr>
            <a:r>
              <a:rPr kumimoji="0" lang="en-US" sz="800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Arial" charset="0"/>
                <a:cs typeface="Arial" pitchFamily="34" charset="0"/>
              </a:rPr>
              <a:t> </a:t>
            </a:r>
            <a:r>
              <a:rPr lang="en-US" sz="7200" kern="0" dirty="0">
                <a:solidFill>
                  <a:srgbClr val="FFFFFF"/>
                </a:solidFill>
                <a:latin typeface="Arial" pitchFamily="34" charset="0"/>
                <a:ea typeface="Arial" charset="0"/>
                <a:cs typeface="Arial" pitchFamily="34" charset="0"/>
              </a:rPr>
              <a:t>Using Total Lightning Data to Improve Real-Time Tropical Cyclone Intensity </a:t>
            </a:r>
            <a:r>
              <a:rPr lang="en-US" sz="7200" kern="0" dirty="0" smtClean="0">
                <a:solidFill>
                  <a:srgbClr val="FFFFFF"/>
                </a:solidFill>
                <a:latin typeface="Arial" pitchFamily="34" charset="0"/>
                <a:ea typeface="Arial" charset="0"/>
                <a:cs typeface="Arial" pitchFamily="34" charset="0"/>
              </a:rPr>
              <a:t>Forecasts</a:t>
            </a:r>
            <a:endParaRPr lang="en-US" sz="7200" kern="0" dirty="0">
              <a:solidFill>
                <a:srgbClr val="FFFFFF"/>
              </a:solidFill>
              <a:latin typeface="Arial" pitchFamily="34" charset="0"/>
              <a:ea typeface="Arial" charset="0"/>
              <a:cs typeface="Arial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1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Arial" charset="0"/>
                <a:cs typeface="Arial" pitchFamily="34" charset="0"/>
              </a:rPr>
              <a:t>Andrea Schumacher</a:t>
            </a:r>
            <a:r>
              <a:rPr kumimoji="0" lang="en-US" sz="4400" i="1" u="none" strike="noStrike" kern="0" cap="none" spc="0" normalizeH="0" baseline="3000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Arial" charset="0"/>
                <a:cs typeface="Arial" pitchFamily="34" charset="0"/>
              </a:rPr>
              <a:t>1</a:t>
            </a:r>
            <a:r>
              <a:rPr lang="en-US" sz="4400" i="1" kern="0" dirty="0">
                <a:solidFill>
                  <a:srgbClr val="FFFFFF"/>
                </a:solidFill>
                <a:latin typeface="Arial" pitchFamily="34" charset="0"/>
                <a:ea typeface="Arial" charset="0"/>
                <a:cs typeface="Arial" pitchFamily="34" charset="0"/>
              </a:rPr>
              <a:t>,</a:t>
            </a:r>
            <a:r>
              <a:rPr kumimoji="0" lang="en-US" sz="4400" i="1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Arial" charset="0"/>
                <a:cs typeface="Arial" pitchFamily="34" charset="0"/>
              </a:rPr>
              <a:t> </a:t>
            </a:r>
            <a:r>
              <a:rPr lang="en-US" sz="4400" i="1" kern="0" noProof="0" dirty="0" smtClean="0">
                <a:solidFill>
                  <a:srgbClr val="FFFFFF"/>
                </a:solidFill>
                <a:latin typeface="Arial" pitchFamily="34" charset="0"/>
                <a:ea typeface="Arial" charset="0"/>
                <a:cs typeface="Arial" pitchFamily="34" charset="0"/>
              </a:rPr>
              <a:t>M</a:t>
            </a:r>
            <a:r>
              <a:rPr kumimoji="0" lang="en-US" sz="4400" i="1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Arial" charset="0"/>
                <a:cs typeface="Arial" pitchFamily="34" charset="0"/>
              </a:rPr>
              <a:t>. DeMaria</a:t>
            </a:r>
            <a:r>
              <a:rPr kumimoji="0" lang="en-US" sz="4400" i="1" u="none" strike="noStrike" kern="0" cap="none" spc="0" normalizeH="0" baseline="3000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Arial" charset="0"/>
                <a:cs typeface="Arial" pitchFamily="34" charset="0"/>
              </a:rPr>
              <a:t>2</a:t>
            </a:r>
            <a:r>
              <a:rPr kumimoji="0" lang="en-US" sz="4400" i="1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Arial" charset="0"/>
                <a:cs typeface="Arial" pitchFamily="34" charset="0"/>
              </a:rPr>
              <a:t>, and R. </a:t>
            </a:r>
            <a:r>
              <a:rPr kumimoji="0" lang="en-US" sz="4400" i="1" u="none" strike="noStrike" kern="0" cap="none" spc="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Arial" charset="0"/>
                <a:cs typeface="Arial" pitchFamily="34" charset="0"/>
              </a:rPr>
              <a:t>DeMaria</a:t>
            </a:r>
            <a:r>
              <a:rPr lang="en-US" sz="4400" i="1" kern="0" baseline="30000" dirty="0" smtClean="0">
                <a:solidFill>
                  <a:srgbClr val="FFFFFF"/>
                </a:solidFill>
                <a:latin typeface="Arial" pitchFamily="34" charset="0"/>
                <a:ea typeface="Arial" charset="0"/>
                <a:cs typeface="Arial" pitchFamily="34" charset="0"/>
              </a:rPr>
              <a:t>1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i="1" u="none" strike="noStrike" kern="0" cap="none" spc="0" normalizeH="0" baseline="3000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Arial" charset="0"/>
              <a:cs typeface="Arial" pitchFamily="34" charset="0"/>
            </a:endParaRPr>
          </a:p>
          <a:p>
            <a:pPr marL="514350" marR="0" lvl="0" indent="-514350" algn="ctr" defTabSz="914400" eaLnBrk="1" fontAlgn="auto" latinLnBrk="0" hangingPunct="1">
              <a:spcBef>
                <a:spcPts val="72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kumimoji="0" lang="en-US" sz="2800" i="1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Arial" charset="0"/>
                <a:cs typeface="Arial" pitchFamily="34" charset="0"/>
              </a:rPr>
              <a:t>CIRA / Colorado State University, Fort Collins, CO</a:t>
            </a:r>
            <a:endParaRPr lang="en-US" sz="2800" i="1" kern="0" dirty="0">
              <a:solidFill>
                <a:srgbClr val="FFFFFF"/>
              </a:solidFill>
              <a:latin typeface="Arial" pitchFamily="34" charset="0"/>
              <a:ea typeface="Arial" charset="0"/>
              <a:cs typeface="Arial" pitchFamily="34" charset="0"/>
            </a:endParaRPr>
          </a:p>
          <a:p>
            <a:pPr marL="514350" marR="0" lvl="0" indent="-514350" algn="ctr" defTabSz="914400" eaLnBrk="1" fontAlgn="auto" latinLnBrk="0" hangingPunct="1">
              <a:spcBef>
                <a:spcPts val="72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en-US" sz="2800" i="1" kern="0" dirty="0" smtClean="0">
                <a:solidFill>
                  <a:srgbClr val="FFFFFF"/>
                </a:solidFill>
                <a:latin typeface="Arial" pitchFamily="34" charset="0"/>
                <a:ea typeface="Arial" charset="0"/>
                <a:cs typeface="Arial" pitchFamily="34" charset="0"/>
              </a:rPr>
              <a:t>NOAA/NWS/National Hurricane Center, Miami, FL</a:t>
            </a:r>
            <a:endParaRPr kumimoji="0" lang="en-US" sz="2800" i="1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Arial" charset="0"/>
              <a:cs typeface="Arial" pitchFamily="34" charset="0"/>
            </a:endParaRPr>
          </a:p>
        </p:txBody>
      </p:sp>
      <p:sp>
        <p:nvSpPr>
          <p:cNvPr id="35" name="Rectangle 1706"/>
          <p:cNvSpPr>
            <a:spLocks noChangeArrowheads="1"/>
          </p:cNvSpPr>
          <p:nvPr/>
        </p:nvSpPr>
        <p:spPr bwMode="auto">
          <a:xfrm>
            <a:off x="360757" y="7489323"/>
            <a:ext cx="15910560" cy="34043688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/>
            <a:tailEnd/>
          </a:ln>
          <a:extLst/>
        </p:spPr>
        <p:txBody>
          <a:bodyPr/>
          <a:lstStyle/>
          <a:p>
            <a:pPr marL="0" marR="0" lvl="0" indent="0" algn="ctr" defTabSz="914400" eaLnBrk="0" fontAlgn="auto" latinLnBrk="0" hangingPunct="0">
              <a:lnSpc>
                <a:spcPct val="13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89"/>
          <p:cNvSpPr txBox="1">
            <a:spLocks noChangeArrowheads="1"/>
          </p:cNvSpPr>
          <p:nvPr/>
        </p:nvSpPr>
        <p:spPr bwMode="auto">
          <a:xfrm>
            <a:off x="363140" y="6335367"/>
            <a:ext cx="15908178" cy="1169551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1"/>
            </a:solidFill>
            <a:miter lim="800000"/>
            <a:headEnd/>
            <a:tailEnd/>
          </a:ln>
        </p:spPr>
        <p:txBody>
          <a:bodyPr wrap="square" tIns="274320" bIns="274320">
            <a:spAutoFit/>
          </a:bodyPr>
          <a:lstStyle>
            <a:lvl1pPr eaLnBrk="0" hangingPunct="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 marL="37931725" indent="-37474525" eaLnBrk="0" hangingPunct="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 eaLnBrk="0" hangingPunct="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 eaLnBrk="0" hangingPunct="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 eaLnBrk="0" hangingPunct="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Motivation and Background</a:t>
            </a:r>
            <a:endParaRPr kumimoji="0" lang="en-US" sz="4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99" name="Rectangle 1706"/>
          <p:cNvSpPr>
            <a:spLocks noChangeArrowheads="1"/>
          </p:cNvSpPr>
          <p:nvPr/>
        </p:nvSpPr>
        <p:spPr bwMode="auto">
          <a:xfrm>
            <a:off x="16733520" y="7504918"/>
            <a:ext cx="15910560" cy="34028094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/>
            <a:tailEnd/>
          </a:ln>
          <a:extLst/>
        </p:spPr>
        <p:txBody>
          <a:bodyPr/>
          <a:lstStyle/>
          <a:p>
            <a:pPr marL="0" marR="0" lvl="0" indent="0" algn="l" defTabSz="914400" eaLnBrk="0" fontAlgn="auto" latinLnBrk="0" hangingPunct="0">
              <a:lnSpc>
                <a:spcPct val="13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00" name="TextBox 105"/>
          <p:cNvSpPr txBox="1">
            <a:spLocks noChangeArrowheads="1"/>
          </p:cNvSpPr>
          <p:nvPr/>
        </p:nvSpPr>
        <p:spPr bwMode="auto">
          <a:xfrm>
            <a:off x="16733520" y="6319772"/>
            <a:ext cx="15910559" cy="1169551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1"/>
            </a:solidFill>
            <a:miter lim="800000"/>
            <a:headEnd/>
            <a:tailEnd/>
          </a:ln>
        </p:spPr>
        <p:txBody>
          <a:bodyPr wrap="square" tIns="274320" bIns="274320">
            <a:spAutoFit/>
          </a:bodyPr>
          <a:lstStyle>
            <a:lvl1pPr eaLnBrk="0" hangingPunct="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 marL="37931725" indent="-37474525" eaLnBrk="0" hangingPunct="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 eaLnBrk="0" hangingPunct="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 eaLnBrk="0" hangingPunct="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 eaLnBrk="0" hangingPunct="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lvl="0" algn="ctr" defTabSz="914400" eaLnBrk="1" hangingPunct="1">
              <a:defRPr/>
            </a:pPr>
            <a:r>
              <a:rPr lang="en-US" sz="4000" kern="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Lightning </a:t>
            </a:r>
            <a:r>
              <a:rPr lang="en-US" sz="4000" kern="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and </a:t>
            </a:r>
            <a:r>
              <a:rPr lang="en-US" sz="4000" kern="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TC I</a:t>
            </a:r>
            <a:r>
              <a:rPr lang="en-US" sz="4000" kern="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ntensity Change</a:t>
            </a:r>
            <a:endParaRPr lang="en-US" sz="4000" kern="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TextBox 114"/>
          <p:cNvSpPr txBox="1">
            <a:spLocks noChangeArrowheads="1"/>
          </p:cNvSpPr>
          <p:nvPr/>
        </p:nvSpPr>
        <p:spPr bwMode="auto">
          <a:xfrm>
            <a:off x="16733520" y="23696799"/>
            <a:ext cx="15910559" cy="1169551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1"/>
            </a:solidFill>
            <a:miter lim="800000"/>
            <a:headEnd/>
            <a:tailEnd/>
          </a:ln>
        </p:spPr>
        <p:txBody>
          <a:bodyPr wrap="square" tIns="274320" bIns="274320">
            <a:spAutoFit/>
          </a:bodyPr>
          <a:lstStyle>
            <a:lvl1pPr eaLnBrk="0" hangingPunct="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 marL="37931725" indent="-37474525" eaLnBrk="0" hangingPunct="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 eaLnBrk="0" hangingPunct="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 eaLnBrk="0" hangingPunct="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 eaLnBrk="0" hangingPunct="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Lightning </a:t>
            </a:r>
            <a:r>
              <a:rPr lang="en-US" sz="4000" kern="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and Rapid </a:t>
            </a:r>
            <a:r>
              <a:rPr lang="en-US" sz="4000" kern="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4000" kern="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ntensification / Weakening</a:t>
            </a:r>
            <a:endParaRPr kumimoji="0" lang="en-US" sz="4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91" name="TextBox 110"/>
          <p:cNvSpPr txBox="1">
            <a:spLocks noChangeArrowheads="1"/>
          </p:cNvSpPr>
          <p:nvPr/>
        </p:nvSpPr>
        <p:spPr bwMode="auto">
          <a:xfrm>
            <a:off x="377828" y="20416758"/>
            <a:ext cx="15893490" cy="1169551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1"/>
            </a:solidFill>
            <a:miter lim="800000"/>
            <a:headEnd/>
            <a:tailEnd/>
          </a:ln>
        </p:spPr>
        <p:txBody>
          <a:bodyPr wrap="square" tIns="274320" bIns="274320">
            <a:spAutoFit/>
          </a:bodyPr>
          <a:lstStyle>
            <a:lvl1pPr eaLnBrk="0" hangingPunct="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 marL="37931725" indent="-37474525" eaLnBrk="0" hangingPunct="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 eaLnBrk="0" hangingPunct="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 eaLnBrk="0" hangingPunct="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 eaLnBrk="0" hangingPunct="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Data and Methodology</a:t>
            </a:r>
            <a:endParaRPr kumimoji="0" lang="en-US" sz="4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634030" y="9259183"/>
            <a:ext cx="99117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38325" lvl="3" defTabSz="914400">
              <a:spcBef>
                <a:spcPts val="1200"/>
              </a:spcBef>
              <a:defRPr/>
            </a:pPr>
            <a:endParaRPr lang="en-US" sz="2200" kern="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7715529" y="7825347"/>
            <a:ext cx="140013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3162" marR="0" lvl="0" algn="ctr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/>
              <a:defRPr/>
            </a:pPr>
            <a:r>
              <a:rPr lang="en-US" sz="3200" kern="0" dirty="0" smtClean="0">
                <a:latin typeface="Arial" pitchFamily="34" charset="0"/>
                <a:cs typeface="Arial" pitchFamily="34" charset="0"/>
              </a:rPr>
              <a:t>Eyewall (r = 0-50 km) - WWLLN and ENTLN provide conflicting signals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8058429" y="25115975"/>
            <a:ext cx="14058544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10362" lvl="0" indent="-457200" defTabSz="914400"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r>
              <a:rPr lang="en-US" sz="3200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Rapid intensification defined as </a:t>
            </a:r>
            <a:r>
              <a:rPr lang="en-US" sz="3200" i="1" kern="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Δv</a:t>
            </a:r>
            <a:r>
              <a:rPr lang="en-US" sz="3200" i="1" kern="0" baseline="-250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max</a:t>
            </a:r>
            <a:r>
              <a:rPr lang="en-US" sz="3200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≥ 30 </a:t>
            </a:r>
            <a:r>
              <a:rPr lang="en-US" sz="3200" kern="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kt</a:t>
            </a:r>
            <a:r>
              <a:rPr lang="en-US" sz="3200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in 24 hours</a:t>
            </a:r>
          </a:p>
          <a:p>
            <a:pPr marL="610362" indent="-457200" defTabSz="914400"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r>
              <a:rPr lang="en-US" sz="3200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Rapid weakening defined as </a:t>
            </a:r>
            <a:r>
              <a:rPr lang="en-US" sz="3200" i="1" kern="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Δv</a:t>
            </a:r>
            <a:r>
              <a:rPr lang="en-US" sz="3200" i="1" kern="0" baseline="-250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max</a:t>
            </a:r>
            <a:r>
              <a:rPr lang="en-US" sz="3200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≤ -20 </a:t>
            </a:r>
            <a:r>
              <a:rPr lang="en-US" sz="3200" kern="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kt</a:t>
            </a:r>
            <a:r>
              <a:rPr lang="en-US" sz="3200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in 24 </a:t>
            </a:r>
            <a:r>
              <a:rPr lang="en-US" sz="3200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hours</a:t>
            </a:r>
          </a:p>
          <a:p>
            <a:pPr marL="610362" indent="-457200" defTabSz="914400"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r>
              <a:rPr lang="en-US" sz="3200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Once again, the signals are mixed…</a:t>
            </a:r>
            <a:endParaRPr lang="en-US" sz="3200" kern="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610362" lvl="0" indent="-457200" defTabSz="914400"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endParaRPr lang="en-US" sz="3200" kern="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03848" y="7764413"/>
            <a:ext cx="15369578" cy="129573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10362" marR="0" lvl="0" indent="-457200" algn="l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charset="2"/>
              <a:buChar char="§"/>
              <a:tabLst/>
              <a:defRPr/>
            </a:pPr>
            <a:r>
              <a:rPr lang="en-US" sz="3200" kern="0" dirty="0" smtClean="0">
                <a:latin typeface="Arial" pitchFamily="34" charset="0"/>
                <a:cs typeface="Arial" pitchFamily="34" charset="0"/>
              </a:rPr>
              <a:t>The relationship between lightning activity and tropical cyclone (TC) intensity change is still unclear</a:t>
            </a:r>
          </a:p>
          <a:p>
            <a:pPr marL="1371600" lvl="1" indent="-457200" defTabSz="914400">
              <a:spcBef>
                <a:spcPts val="1200"/>
              </a:spcBef>
              <a:buFont typeface="Wingdings" charset="2"/>
              <a:buChar char="§"/>
              <a:defRPr/>
            </a:pPr>
            <a:r>
              <a:rPr lang="en-US" sz="3200" kern="0" dirty="0" smtClean="0">
                <a:latin typeface="Arial" pitchFamily="34" charset="0"/>
                <a:cs typeface="Arial" pitchFamily="34" charset="0"/>
              </a:rPr>
              <a:t>Some studies show inner core lightning bursts precede TC intensification</a:t>
            </a:r>
            <a:endParaRPr lang="en-US" sz="3200" kern="0" dirty="0" smtClean="0">
              <a:latin typeface="Arial" pitchFamily="34" charset="0"/>
              <a:cs typeface="Arial" pitchFamily="34" charset="0"/>
              <a:sym typeface="Wingdings"/>
            </a:endParaRPr>
          </a:p>
          <a:p>
            <a:pPr marL="1371600" lvl="1" indent="-457200" defTabSz="914400">
              <a:spcBef>
                <a:spcPts val="1200"/>
              </a:spcBef>
              <a:buFont typeface="Wingdings" charset="2"/>
              <a:buChar char="§"/>
              <a:defRPr/>
            </a:pPr>
            <a:r>
              <a:rPr lang="en-US" sz="3200" kern="0" dirty="0" smtClean="0">
                <a:latin typeface="Arial" pitchFamily="34" charset="0"/>
                <a:cs typeface="Arial" pitchFamily="34" charset="0"/>
                <a:sym typeface="Wingdings"/>
              </a:rPr>
              <a:t>Other studies show inner core lightning activity may indicate intensification is coming to an end and subsequent weakening (e.g., </a:t>
            </a:r>
            <a:r>
              <a:rPr lang="en-US" sz="3200" kern="0" dirty="0" err="1" smtClean="0">
                <a:latin typeface="Arial" pitchFamily="34" charset="0"/>
                <a:cs typeface="Arial" pitchFamily="34" charset="0"/>
                <a:sym typeface="Wingdings"/>
              </a:rPr>
              <a:t>DeMaria</a:t>
            </a:r>
            <a:r>
              <a:rPr lang="en-US" sz="3200" kern="0" dirty="0" smtClean="0">
                <a:latin typeface="Arial" pitchFamily="34" charset="0"/>
                <a:cs typeface="Arial" pitchFamily="34" charset="0"/>
                <a:sym typeface="Wingdings"/>
              </a:rPr>
              <a:t> et al. 2012)</a:t>
            </a:r>
          </a:p>
          <a:p>
            <a:pPr marL="1371600" lvl="1" indent="-457200" defTabSz="914400">
              <a:spcBef>
                <a:spcPts val="1200"/>
              </a:spcBef>
              <a:buFont typeface="Wingdings" charset="2"/>
              <a:buChar char="§"/>
              <a:defRPr/>
            </a:pPr>
            <a:r>
              <a:rPr lang="en-US" sz="3200" kern="0" dirty="0" smtClean="0">
                <a:latin typeface="Arial" pitchFamily="34" charset="0"/>
                <a:cs typeface="Arial" pitchFamily="34" charset="0"/>
                <a:sym typeface="Wingdings"/>
              </a:rPr>
              <a:t>Most studies suggest other environmental factors (e.g., vertical shear, sea surface temperature) influence both lightning activity and TC intensity change</a:t>
            </a:r>
            <a:endParaRPr lang="en-US" sz="3200" kern="0" dirty="0" smtClean="0">
              <a:latin typeface="Arial" pitchFamily="34" charset="0"/>
              <a:cs typeface="Arial" pitchFamily="34" charset="0"/>
            </a:endParaRPr>
          </a:p>
          <a:p>
            <a:pPr marL="610362" marR="0" lvl="0" indent="-457200" algn="l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charset="2"/>
              <a:buChar char="§"/>
              <a:tabLst/>
              <a:defRPr/>
            </a:pPr>
            <a:r>
              <a:rPr lang="en-US" sz="3200" kern="0" dirty="0" smtClean="0">
                <a:latin typeface="Arial" pitchFamily="34" charset="0"/>
                <a:cs typeface="Arial" pitchFamily="34" charset="0"/>
              </a:rPr>
              <a:t>Limitations of current lightning data for TC research</a:t>
            </a:r>
          </a:p>
          <a:p>
            <a:pPr marL="1371600" lvl="1" indent="-457200" defTabSz="914400">
              <a:spcBef>
                <a:spcPts val="1200"/>
              </a:spcBef>
              <a:buFont typeface="Wingdings" charset="2"/>
              <a:buChar char="§"/>
              <a:defRPr/>
            </a:pPr>
            <a:r>
              <a:rPr lang="en-US" sz="3200" kern="0" dirty="0" smtClean="0">
                <a:latin typeface="Arial" pitchFamily="34" charset="0"/>
                <a:cs typeface="Arial" pitchFamily="34" charset="0"/>
              </a:rPr>
              <a:t>Ground-based networks have low flash detection efficiency away from land</a:t>
            </a:r>
          </a:p>
          <a:p>
            <a:pPr marL="1371600" lvl="1" indent="-457200" defTabSz="914400">
              <a:spcBef>
                <a:spcPts val="1200"/>
              </a:spcBef>
              <a:buFont typeface="Wingdings" charset="2"/>
              <a:buChar char="§"/>
              <a:defRPr/>
            </a:pPr>
            <a:r>
              <a:rPr lang="en-US" sz="3200" kern="0" dirty="0" smtClean="0">
                <a:latin typeface="Arial" pitchFamily="34" charset="0"/>
                <a:cs typeface="Arial" pitchFamily="34" charset="0"/>
              </a:rPr>
              <a:t>Low earth orbiting sensors (e.g., TRMM LIS) have low temporal frequency</a:t>
            </a:r>
          </a:p>
          <a:p>
            <a:pPr marL="610362" indent="-457200" defTabSz="914400">
              <a:spcBef>
                <a:spcPts val="1200"/>
              </a:spcBef>
              <a:buFont typeface="Wingdings" charset="2"/>
              <a:buChar char="§"/>
              <a:defRPr/>
            </a:pPr>
            <a:r>
              <a:rPr lang="en-US" sz="3200" b="1" i="1" kern="0" dirty="0" smtClean="0">
                <a:latin typeface="Arial" pitchFamily="34" charset="0"/>
                <a:cs typeface="Arial" pitchFamily="34" charset="0"/>
              </a:rPr>
              <a:t>GOES-R Geostationary Lightning Mapper (GLM) will provide continuous lightning flash data with high (est. 75%) total lightning detection efficiency</a:t>
            </a:r>
          </a:p>
          <a:p>
            <a:pPr marL="610362" indent="-457200" defTabSz="914400">
              <a:spcBef>
                <a:spcPts val="1200"/>
              </a:spcBef>
              <a:buFont typeface="Wingdings" charset="2"/>
              <a:buChar char="§"/>
              <a:defRPr/>
            </a:pPr>
            <a:r>
              <a:rPr lang="en-US" sz="3200" kern="0" dirty="0" smtClean="0">
                <a:latin typeface="Arial" pitchFamily="34" charset="0"/>
                <a:cs typeface="Arial" pitchFamily="34" charset="0"/>
              </a:rPr>
              <a:t>In preparation for the GLM, the goal of this work to further examine relationship between </a:t>
            </a:r>
            <a:r>
              <a:rPr lang="en-US" sz="3200" i="1" kern="0" dirty="0" smtClean="0">
                <a:latin typeface="Arial" pitchFamily="34" charset="0"/>
                <a:cs typeface="Arial" pitchFamily="34" charset="0"/>
              </a:rPr>
              <a:t>total</a:t>
            </a:r>
            <a:r>
              <a:rPr lang="en-US" sz="3200" kern="0" dirty="0" smtClean="0">
                <a:latin typeface="Arial" pitchFamily="34" charset="0"/>
                <a:cs typeface="Arial" pitchFamily="34" charset="0"/>
              </a:rPr>
              <a:t> lightning activity and TC intensity change</a:t>
            </a:r>
          </a:p>
          <a:p>
            <a:pPr marL="1371600" lvl="1" indent="-457200" defTabSz="914400">
              <a:spcBef>
                <a:spcPts val="1200"/>
              </a:spcBef>
              <a:buFont typeface="Wingdings" charset="2"/>
              <a:buChar char="§"/>
              <a:defRPr/>
            </a:pPr>
            <a:r>
              <a:rPr lang="en-US" sz="3200" kern="0" dirty="0" smtClean="0">
                <a:latin typeface="Arial" pitchFamily="34" charset="0"/>
                <a:cs typeface="Arial" pitchFamily="34" charset="0"/>
              </a:rPr>
              <a:t>Total lightning has been found to be better correlated with convective strength than cloud-to-ground, hence is hypothesized to be better indicator of TC intensity change</a:t>
            </a:r>
            <a:endParaRPr lang="en-US" sz="3200" kern="0" dirty="0" smtClean="0">
              <a:latin typeface="Arial" pitchFamily="34" charset="0"/>
              <a:cs typeface="Arial" pitchFamily="34" charset="0"/>
              <a:sym typeface="Wingdings"/>
            </a:endParaRPr>
          </a:p>
          <a:p>
            <a:pPr marL="1371600" lvl="1" indent="-457200" defTabSz="914400">
              <a:spcBef>
                <a:spcPts val="1200"/>
              </a:spcBef>
              <a:buFont typeface="Wingdings" charset="2"/>
              <a:buChar char="§"/>
              <a:defRPr/>
            </a:pPr>
            <a:r>
              <a:rPr lang="en-US" sz="3200" kern="0" dirty="0" smtClean="0">
                <a:latin typeface="Arial" pitchFamily="34" charset="0"/>
                <a:cs typeface="Arial" pitchFamily="34" charset="0"/>
              </a:rPr>
              <a:t>Past TC-lightning studies have used the World Wide Lightning Location Network (WWLLN), but we will use Earth Networks Total Lightning Network (ENTLN) because it’s higher total lightning detection efficiency (</a:t>
            </a:r>
            <a:r>
              <a:rPr lang="en-US" sz="3200" kern="0" dirty="0" err="1" smtClean="0">
                <a:latin typeface="Arial" pitchFamily="34" charset="0"/>
                <a:cs typeface="Arial" pitchFamily="34" charset="0"/>
              </a:rPr>
              <a:t>Rudlosky</a:t>
            </a:r>
            <a:r>
              <a:rPr lang="en-US" sz="3200" kern="0" dirty="0" smtClean="0">
                <a:latin typeface="Arial" pitchFamily="34" charset="0"/>
                <a:cs typeface="Arial" pitchFamily="34" charset="0"/>
              </a:rPr>
              <a:t> 2015) may be a better proxy for the GLM</a:t>
            </a:r>
          </a:p>
          <a:p>
            <a:pPr marL="2181225" lvl="3" indent="-342900" defTabSz="914400">
              <a:spcBef>
                <a:spcPts val="1200"/>
              </a:spcBef>
              <a:buFont typeface="Wingdings" charset="2"/>
              <a:buChar char="§"/>
              <a:defRPr/>
            </a:pPr>
            <a:endParaRPr lang="en-US" sz="2200" kern="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03847" y="21959221"/>
            <a:ext cx="15667471" cy="8186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10362" indent="-457200" defTabSz="914400"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r>
              <a:rPr lang="en-US" sz="3200" kern="0" dirty="0" smtClean="0">
                <a:latin typeface="Arial" pitchFamily="34" charset="0"/>
                <a:cs typeface="Arial" pitchFamily="34" charset="0"/>
              </a:rPr>
              <a:t>World Wide Lightning Location Network (WWLLN)</a:t>
            </a:r>
          </a:p>
          <a:p>
            <a:pPr marL="1371600" lvl="1" indent="-457200" defTabSz="914400"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r>
              <a:rPr lang="en-US" sz="3200" kern="0" dirty="0" smtClean="0">
                <a:latin typeface="Arial" pitchFamily="34" charset="0"/>
                <a:cs typeface="Arial" pitchFamily="34" charset="0"/>
              </a:rPr>
              <a:t>Global flashes, 2005-2013</a:t>
            </a:r>
          </a:p>
          <a:p>
            <a:pPr marL="1371600" lvl="1" indent="-457200" defTabSz="914400"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r>
              <a:rPr lang="en-US" sz="3200" kern="0" dirty="0" smtClean="0">
                <a:latin typeface="Arial" pitchFamily="34" charset="0"/>
                <a:cs typeface="Arial" pitchFamily="34" charset="0"/>
              </a:rPr>
              <a:t>Provided by B. Callahan and S. </a:t>
            </a:r>
            <a:r>
              <a:rPr lang="en-US" sz="3200" kern="0" dirty="0" err="1" smtClean="0">
                <a:latin typeface="Arial" pitchFamily="34" charset="0"/>
                <a:cs typeface="Arial" pitchFamily="34" charset="0"/>
              </a:rPr>
              <a:t>Prinzivalli</a:t>
            </a:r>
            <a:r>
              <a:rPr lang="en-US" sz="3200" kern="0" dirty="0" smtClean="0">
                <a:latin typeface="Arial" pitchFamily="34" charset="0"/>
                <a:cs typeface="Arial" pitchFamily="34" charset="0"/>
              </a:rPr>
              <a:t>, Earth Networks Inc.</a:t>
            </a:r>
          </a:p>
          <a:p>
            <a:pPr marL="610362" indent="-457200" defTabSz="914400"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r>
              <a:rPr lang="en-US" sz="3200" kern="0" dirty="0" smtClean="0">
                <a:latin typeface="Arial" pitchFamily="34" charset="0"/>
                <a:cs typeface="Arial" pitchFamily="34" charset="0"/>
              </a:rPr>
              <a:t>Earth Networks Total Lightning Network (ENTLN)</a:t>
            </a:r>
          </a:p>
          <a:p>
            <a:pPr marL="1371600" lvl="1" indent="-457200" defTabSz="914400"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r>
              <a:rPr lang="en-US" sz="3200" kern="0" dirty="0" smtClean="0">
                <a:latin typeface="Arial" pitchFamily="34" charset="0"/>
                <a:cs typeface="Arial" pitchFamily="34" charset="0"/>
              </a:rPr>
              <a:t>Global flashes, 2010-2013</a:t>
            </a:r>
          </a:p>
          <a:p>
            <a:pPr marL="1371600" lvl="1" indent="-457200" defTabSz="914400"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r>
              <a:rPr lang="en-US" sz="3200" kern="0" dirty="0" smtClean="0">
                <a:latin typeface="Arial" pitchFamily="34" charset="0"/>
                <a:cs typeface="Arial" pitchFamily="34" charset="0"/>
              </a:rPr>
              <a:t>Provided by the University of Washington</a:t>
            </a:r>
          </a:p>
          <a:p>
            <a:pPr marL="610362" indent="-457200" defTabSz="914400"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r>
              <a:rPr lang="en-US" sz="3200" kern="0" dirty="0" smtClean="0">
                <a:latin typeface="Arial" pitchFamily="34" charset="0"/>
                <a:cs typeface="Arial" pitchFamily="34" charset="0"/>
              </a:rPr>
              <a:t>National Hurricane Center Best Tracks</a:t>
            </a:r>
          </a:p>
          <a:p>
            <a:pPr marL="1371600" lvl="1" indent="-457200" defTabSz="914400"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r>
              <a:rPr lang="en-US" sz="3200" kern="0" dirty="0" smtClean="0">
                <a:latin typeface="Arial" pitchFamily="34" charset="0"/>
                <a:cs typeface="Arial" pitchFamily="34" charset="0"/>
              </a:rPr>
              <a:t>TC locations and intensity estimates every 6 hours</a:t>
            </a:r>
          </a:p>
          <a:p>
            <a:pPr marL="610362" indent="-457200" defTabSz="914400"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r>
              <a:rPr lang="en-US" sz="3200" kern="0" dirty="0" smtClean="0">
                <a:latin typeface="Arial" pitchFamily="34" charset="0"/>
                <a:cs typeface="Arial" pitchFamily="34" charset="0"/>
              </a:rPr>
              <a:t>Azimuthal average of lightning density (LD) will be examined at various radial intervals</a:t>
            </a:r>
          </a:p>
          <a:p>
            <a:pPr marL="1371600" lvl="1" indent="-457200" defTabSz="914400"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r>
              <a:rPr lang="en-US" sz="3200" kern="0" dirty="0" err="1" smtClean="0">
                <a:latin typeface="Arial" pitchFamily="34" charset="0"/>
                <a:cs typeface="Arial" pitchFamily="34" charset="0"/>
              </a:rPr>
              <a:t>Eyewall</a:t>
            </a:r>
            <a:r>
              <a:rPr lang="en-US" sz="3200" kern="0" dirty="0" smtClean="0">
                <a:latin typeface="Arial" pitchFamily="34" charset="0"/>
                <a:cs typeface="Arial" pitchFamily="34" charset="0"/>
              </a:rPr>
              <a:t>, r = 0-50 km</a:t>
            </a:r>
          </a:p>
          <a:p>
            <a:pPr marL="1371600" lvl="1" indent="-457200" defTabSz="914400"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r>
              <a:rPr lang="en-US" sz="3200" kern="0" dirty="0" smtClean="0">
                <a:latin typeface="Arial" pitchFamily="34" charset="0"/>
                <a:cs typeface="Arial" pitchFamily="34" charset="0"/>
              </a:rPr>
              <a:t>Inner core, r = 0-100 km</a:t>
            </a:r>
          </a:p>
          <a:p>
            <a:pPr marL="1371600" lvl="1" indent="-457200" defTabSz="914400"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r>
              <a:rPr lang="en-US" sz="3200" kern="0" dirty="0" err="1" smtClean="0">
                <a:latin typeface="Arial" pitchFamily="34" charset="0"/>
                <a:cs typeface="Arial" pitchFamily="34" charset="0"/>
              </a:rPr>
              <a:t>Rainband</a:t>
            </a:r>
            <a:r>
              <a:rPr lang="en-US" sz="3200" kern="0" dirty="0" smtClean="0">
                <a:latin typeface="Arial" pitchFamily="34" charset="0"/>
                <a:cs typeface="Arial" pitchFamily="34" charset="0"/>
              </a:rPr>
              <a:t>, r = 200-300 km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33951" y="41893844"/>
            <a:ext cx="32328602" cy="1631216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1"/>
            </a:solidFill>
          </a:ln>
        </p:spPr>
        <p:txBody>
          <a:bodyPr wrap="square" lIns="182880" tIns="182880" rIns="182880" bIns="182880" rtlCol="0">
            <a:spAutoFit/>
          </a:bodyPr>
          <a:lstStyle/>
          <a:p>
            <a:pPr marL="610362" lvl="0" indent="-457200" defTabSz="914400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n-US" sz="2400" kern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DeMaria</a:t>
            </a:r>
            <a:r>
              <a:rPr lang="en-US" sz="2400" kern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M., R. T. </a:t>
            </a:r>
            <a:r>
              <a:rPr lang="en-US" sz="2400" kern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DeMaria</a:t>
            </a:r>
            <a:r>
              <a:rPr lang="en-US" sz="2400" kern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J. A. </a:t>
            </a:r>
            <a:r>
              <a:rPr lang="en-US" sz="2400" kern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Knaff</a:t>
            </a:r>
            <a:r>
              <a:rPr lang="en-US" sz="2400" kern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and D. </a:t>
            </a:r>
            <a:r>
              <a:rPr lang="en-US" sz="2400" kern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Molenar</a:t>
            </a:r>
            <a:r>
              <a:rPr lang="en-US" sz="2400" kern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2012: Tropical Cyclone Lightning and Rapid Intensity Change, </a:t>
            </a:r>
            <a:r>
              <a:rPr lang="en-US" sz="2400" i="1" kern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Mon. </a:t>
            </a:r>
            <a:r>
              <a:rPr lang="en-US" sz="2400" i="1" kern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Wea</a:t>
            </a:r>
            <a:r>
              <a:rPr lang="en-US" sz="2400" i="1" kern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Rev</a:t>
            </a:r>
            <a:r>
              <a:rPr lang="en-US" sz="2400" kern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., </a:t>
            </a:r>
            <a:r>
              <a:rPr lang="en-US" sz="2400" b="1" kern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140</a:t>
            </a:r>
            <a:r>
              <a:rPr lang="en-US" sz="2400" kern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1828-1842.</a:t>
            </a:r>
          </a:p>
          <a:p>
            <a:pPr marL="610362" lvl="0" indent="-457200" defTabSz="914400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n-US" sz="2400" kern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Rudlosky</a:t>
            </a:r>
            <a:r>
              <a:rPr lang="en-US" sz="2400" kern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S. D., 2015: Evaluating ENTLN performance relative to TRMM/LIS. </a:t>
            </a:r>
            <a:r>
              <a:rPr lang="en-US" sz="2400" i="1" kern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J. Operational Meteor</a:t>
            </a:r>
            <a:r>
              <a:rPr lang="en-US" sz="2400" kern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., </a:t>
            </a:r>
            <a:r>
              <a:rPr lang="en-US" sz="2400" b="1" kern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 (2)</a:t>
            </a:r>
            <a:r>
              <a:rPr lang="en-US" sz="2400" kern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11–20</a:t>
            </a:r>
            <a:r>
              <a:rPr lang="en-US" sz="2400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610362" lvl="0" indent="-457200" defTabSz="914400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n-US" sz="2400" kern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Abarca</a:t>
            </a:r>
            <a:r>
              <a:rPr lang="en-US" sz="2400" kern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S. F., K. L. </a:t>
            </a:r>
            <a:r>
              <a:rPr lang="en-US" sz="2400" kern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Corbosiero</a:t>
            </a:r>
            <a:r>
              <a:rPr lang="en-US" sz="2400" kern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and D. </a:t>
            </a:r>
            <a:r>
              <a:rPr lang="en-US" sz="2400" kern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Vollaro</a:t>
            </a:r>
            <a:r>
              <a:rPr lang="en-US" sz="2400" kern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2011: The World Wide Lightning Location Network and convective activity in tropical cyclones, </a:t>
            </a:r>
            <a:r>
              <a:rPr lang="en-US" sz="2400" i="1" kern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Mon. </a:t>
            </a:r>
            <a:r>
              <a:rPr lang="en-US" sz="2400" i="1" kern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Wea</a:t>
            </a:r>
            <a:r>
              <a:rPr lang="en-US" sz="2400" i="1" kern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Rev</a:t>
            </a:r>
            <a:r>
              <a:rPr lang="en-US" sz="2400" kern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., </a:t>
            </a:r>
            <a:r>
              <a:rPr lang="en-US" sz="2400" b="1" kern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139</a:t>
            </a:r>
            <a:r>
              <a:rPr lang="en-US" sz="2400" kern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175-191.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-721578" y="7834175"/>
            <a:ext cx="184731" cy="14157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pic>
        <p:nvPicPr>
          <p:cNvPr id="50" name="Picture 49" descr="wew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11749" y="8483824"/>
            <a:ext cx="6887725" cy="3415916"/>
          </a:xfrm>
          <a:prstGeom prst="rect">
            <a:avLst/>
          </a:prstGeom>
        </p:spPr>
      </p:pic>
      <p:pic>
        <p:nvPicPr>
          <p:cNvPr id="51" name="Picture 50" descr="eew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42526" y="8483823"/>
            <a:ext cx="6874397" cy="3415916"/>
          </a:xfrm>
          <a:prstGeom prst="rect">
            <a:avLst/>
          </a:prstGeom>
        </p:spPr>
      </p:pic>
      <p:pic>
        <p:nvPicPr>
          <p:cNvPr id="52" name="Picture 51" descr="eic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06143" y="13770184"/>
            <a:ext cx="6891528" cy="3424428"/>
          </a:xfrm>
          <a:prstGeom prst="rect">
            <a:avLst/>
          </a:prstGeom>
        </p:spPr>
      </p:pic>
      <p:pic>
        <p:nvPicPr>
          <p:cNvPr id="53" name="Picture 52" descr="wic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0475" y="13770184"/>
            <a:ext cx="6891528" cy="3424428"/>
          </a:xfrm>
          <a:prstGeom prst="rect">
            <a:avLst/>
          </a:prstGeom>
        </p:spPr>
      </p:pic>
      <p:pic>
        <p:nvPicPr>
          <p:cNvPr id="54" name="Picture 53" descr="wrb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0475" y="19152984"/>
            <a:ext cx="6891528" cy="3424428"/>
          </a:xfrm>
          <a:prstGeom prst="rect">
            <a:avLst/>
          </a:prstGeom>
        </p:spPr>
      </p:pic>
      <p:pic>
        <p:nvPicPr>
          <p:cNvPr id="55" name="Picture 54" descr="erb.jp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42525" y="19152984"/>
            <a:ext cx="6891528" cy="3424428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7811748" y="11842987"/>
            <a:ext cx="68877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Increase in lightning </a:t>
            </a:r>
            <a:r>
              <a:rPr lang="en-US" sz="2400" dirty="0" smtClean="0">
                <a:sym typeface="Wingdings"/>
              </a:rPr>
              <a:t> TC currently intensifying, weakening expected in next 4-24 hours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24842525" y="11899740"/>
            <a:ext cx="68551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Increase in lightning </a:t>
            </a:r>
            <a:r>
              <a:rPr lang="en-US" sz="2400" dirty="0" smtClean="0">
                <a:sym typeface="Wingdings"/>
              </a:rPr>
              <a:t> TC currently weakening, intensification expected in ~24 hours</a:t>
            </a:r>
            <a:endParaRPr lang="en-US" sz="2400" dirty="0"/>
          </a:p>
        </p:txBody>
      </p:sp>
      <p:sp>
        <p:nvSpPr>
          <p:cNvPr id="57" name="TextBox 56"/>
          <p:cNvSpPr txBox="1"/>
          <p:nvPr/>
        </p:nvSpPr>
        <p:spPr>
          <a:xfrm>
            <a:off x="17728229" y="13093016"/>
            <a:ext cx="140458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3162" marR="0" lvl="0" algn="ctr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/>
              <a:defRPr/>
            </a:pPr>
            <a:r>
              <a:rPr lang="en-US" sz="3200" kern="0" dirty="0" smtClean="0">
                <a:latin typeface="Arial" pitchFamily="34" charset="0"/>
                <a:cs typeface="Arial" pitchFamily="34" charset="0"/>
              </a:rPr>
              <a:t>Inner Core (r = 0-100 km) - WWLLN and ENTLN provide similar signals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17770475" y="17194654"/>
            <a:ext cx="68915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Increase in lightning </a:t>
            </a:r>
            <a:r>
              <a:rPr lang="en-US" sz="2400" dirty="0" smtClean="0">
                <a:sym typeface="Wingdings"/>
              </a:rPr>
              <a:t> TC currently intensifying, possibly weakening in short term (next 6 hours)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24806143" y="17194612"/>
            <a:ext cx="6891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Increase in lightning </a:t>
            </a:r>
            <a:r>
              <a:rPr lang="en-US" sz="2400" dirty="0" smtClean="0">
                <a:sym typeface="Wingdings"/>
              </a:rPr>
              <a:t> TC currently intensifying,</a:t>
            </a:r>
            <a:endParaRPr lang="en-US" sz="2400" dirty="0"/>
          </a:p>
        </p:txBody>
      </p:sp>
      <p:sp>
        <p:nvSpPr>
          <p:cNvPr id="61" name="TextBox 60"/>
          <p:cNvSpPr txBox="1"/>
          <p:nvPr/>
        </p:nvSpPr>
        <p:spPr>
          <a:xfrm>
            <a:off x="17811748" y="18460062"/>
            <a:ext cx="138859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3162" marR="0" lvl="0" algn="ctr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/>
              <a:defRPr/>
            </a:pPr>
            <a:r>
              <a:rPr lang="en-US" sz="3200" kern="0" dirty="0" err="1" smtClean="0">
                <a:latin typeface="Arial" pitchFamily="34" charset="0"/>
                <a:cs typeface="Arial" pitchFamily="34" charset="0"/>
              </a:rPr>
              <a:t>Rainband</a:t>
            </a:r>
            <a:r>
              <a:rPr lang="en-US" sz="3200" kern="0" dirty="0" smtClean="0">
                <a:latin typeface="Arial" pitchFamily="34" charset="0"/>
                <a:cs typeface="Arial" pitchFamily="34" charset="0"/>
              </a:rPr>
              <a:t> (r = 200-300 km) - WWLLN and ENTLN patterns very similar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7811749" y="22584512"/>
            <a:ext cx="68502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Increase in lightning </a:t>
            </a:r>
            <a:r>
              <a:rPr lang="en-US" sz="2400" dirty="0" smtClean="0">
                <a:sym typeface="Wingdings"/>
              </a:rPr>
              <a:t> TC currently intensifying, continuing to intensify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24806142" y="22546373"/>
            <a:ext cx="68915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Increase in lightning </a:t>
            </a:r>
            <a:r>
              <a:rPr lang="en-US" sz="2400" dirty="0">
                <a:sym typeface="Wingdings"/>
              </a:rPr>
              <a:t> TC currently intensifying, continuing to intensify</a:t>
            </a:r>
          </a:p>
        </p:txBody>
      </p:sp>
      <p:pic>
        <p:nvPicPr>
          <p:cNvPr id="64" name="Picture 63" descr="ri_w.jp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7964" y="27249445"/>
            <a:ext cx="7063740" cy="4137660"/>
          </a:xfrm>
          <a:prstGeom prst="rect">
            <a:avLst/>
          </a:prstGeom>
        </p:spPr>
      </p:pic>
      <p:pic>
        <p:nvPicPr>
          <p:cNvPr id="65" name="Picture 64" descr="ri_e.jpg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99319" y="27249445"/>
            <a:ext cx="7063740" cy="4137660"/>
          </a:xfrm>
          <a:prstGeom prst="rect">
            <a:avLst/>
          </a:prstGeom>
        </p:spPr>
      </p:pic>
      <p:cxnSp>
        <p:nvCxnSpPr>
          <p:cNvPr id="23" name="Straight Arrow Connector 22"/>
          <p:cNvCxnSpPr/>
          <p:nvPr/>
        </p:nvCxnSpPr>
        <p:spPr>
          <a:xfrm flipH="1">
            <a:off x="19741515" y="28641118"/>
            <a:ext cx="794385" cy="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flipH="1">
            <a:off x="27276425" y="28802167"/>
            <a:ext cx="1316664" cy="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20497800" y="28035060"/>
            <a:ext cx="306133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3162" lvl="0" algn="ctr" defTabSz="914400">
              <a:spcBef>
                <a:spcPts val="1800"/>
              </a:spcBef>
              <a:defRPr/>
            </a:pPr>
            <a:r>
              <a:rPr lang="en-US" sz="2000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Increased lightning in </a:t>
            </a:r>
            <a:r>
              <a:rPr lang="en-US" sz="2000" kern="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eyewall</a:t>
            </a:r>
            <a:r>
              <a:rPr lang="en-US" sz="2000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may signal rapid weakening is occurring / about to occur</a:t>
            </a:r>
            <a:endParaRPr lang="en-US" sz="2000" kern="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28757297" y="28043884"/>
            <a:ext cx="25687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3162" lvl="0" algn="ctr" defTabSz="914400">
              <a:spcBef>
                <a:spcPts val="1800"/>
              </a:spcBef>
              <a:defRPr/>
            </a:pPr>
            <a:r>
              <a:rPr lang="en-US" sz="2000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Increased lightning in 50-300 km may signal rapid intensification is occurring / about to occur</a:t>
            </a:r>
            <a:endParaRPr lang="en-US" sz="2000" kern="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6" name="Picture 75" descr="ts_wwlln.jp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30" y="31919529"/>
            <a:ext cx="10186370" cy="3424171"/>
          </a:xfrm>
          <a:prstGeom prst="rect">
            <a:avLst/>
          </a:prstGeom>
        </p:spPr>
      </p:pic>
      <p:pic>
        <p:nvPicPr>
          <p:cNvPr id="77" name="Picture 76" descr="ts_entln.jpg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30" y="35430440"/>
            <a:ext cx="10186370" cy="3424171"/>
          </a:xfrm>
          <a:prstGeom prst="rect">
            <a:avLst/>
          </a:prstGeom>
        </p:spPr>
      </p:pic>
      <p:sp>
        <p:nvSpPr>
          <p:cNvPr id="60" name="TextBox 114"/>
          <p:cNvSpPr txBox="1">
            <a:spLocks noChangeArrowheads="1"/>
          </p:cNvSpPr>
          <p:nvPr/>
        </p:nvSpPr>
        <p:spPr bwMode="auto">
          <a:xfrm>
            <a:off x="16733520" y="31776687"/>
            <a:ext cx="15910559" cy="1169551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1"/>
            </a:solidFill>
            <a:miter lim="800000"/>
            <a:headEnd/>
            <a:tailEnd/>
          </a:ln>
        </p:spPr>
        <p:txBody>
          <a:bodyPr wrap="square" tIns="274320" bIns="274320">
            <a:spAutoFit/>
          </a:bodyPr>
          <a:lstStyle>
            <a:lvl1pPr eaLnBrk="0" hangingPunct="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 marL="37931725" indent="-37474525" eaLnBrk="0" hangingPunct="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 eaLnBrk="0" hangingPunct="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 eaLnBrk="0" hangingPunct="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 eaLnBrk="0" hangingPunct="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Summary and Future</a:t>
            </a:r>
            <a:r>
              <a:rPr kumimoji="0" lang="en-US" sz="4000" b="0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Work</a:t>
            </a:r>
            <a:endParaRPr kumimoji="0" lang="en-US" sz="4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660" y="4089164"/>
            <a:ext cx="4377048" cy="175081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57662" y="3410757"/>
            <a:ext cx="2336687" cy="2348141"/>
          </a:xfrm>
          <a:prstGeom prst="rect">
            <a:avLst/>
          </a:prstGeom>
        </p:spPr>
      </p:pic>
      <p:sp>
        <p:nvSpPr>
          <p:cNvPr id="66" name="TextBox 110"/>
          <p:cNvSpPr txBox="1">
            <a:spLocks noChangeArrowheads="1"/>
          </p:cNvSpPr>
          <p:nvPr/>
        </p:nvSpPr>
        <p:spPr bwMode="auto">
          <a:xfrm>
            <a:off x="377828" y="30344826"/>
            <a:ext cx="15893490" cy="1169551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1"/>
            </a:solidFill>
            <a:miter lim="800000"/>
            <a:headEnd/>
            <a:tailEnd/>
          </a:ln>
        </p:spPr>
        <p:txBody>
          <a:bodyPr wrap="square" tIns="274320" bIns="274320">
            <a:spAutoFit/>
          </a:bodyPr>
          <a:lstStyle>
            <a:lvl1pPr eaLnBrk="0" hangingPunct="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 marL="37931725" indent="-37474525" eaLnBrk="0" hangingPunct="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 eaLnBrk="0" hangingPunct="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 eaLnBrk="0" hangingPunct="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 eaLnBrk="0" hangingPunct="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kern="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WWLLN vs. ENTLN, 2010-2013 Atlantic TCs</a:t>
            </a:r>
            <a:endParaRPr kumimoji="0" lang="en-US" sz="4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0820400" y="32056997"/>
            <a:ext cx="5431867" cy="7078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10362" lvl="0" indent="-457200" defTabSz="914400"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r>
              <a:rPr lang="en-US" sz="3200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Correlation between inner core and </a:t>
            </a:r>
            <a:r>
              <a:rPr lang="en-US" sz="3200" kern="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rainband</a:t>
            </a:r>
            <a:r>
              <a:rPr lang="en-US" sz="3200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LD, by network</a:t>
            </a:r>
          </a:p>
          <a:p>
            <a:pPr marL="1371600" lvl="1" indent="-457200" defTabSz="914400"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r>
              <a:rPr lang="en-US" sz="3200" i="1" kern="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en-US" sz="3200" i="1" kern="0" baseline="-250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WWLLN</a:t>
            </a:r>
            <a:r>
              <a:rPr lang="en-US" sz="3200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= 0.3</a:t>
            </a:r>
          </a:p>
          <a:p>
            <a:pPr marL="1371600" lvl="1" indent="-457200" defTabSz="914400"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r>
              <a:rPr lang="en-US" sz="3200" i="1" kern="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en-US" sz="3200" i="1" kern="0" baseline="-250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ENTLN</a:t>
            </a:r>
            <a:r>
              <a:rPr lang="en-US" sz="3200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= 0.5</a:t>
            </a:r>
          </a:p>
          <a:p>
            <a:pPr marL="914400" lvl="1" defTabSz="914400">
              <a:spcBef>
                <a:spcPts val="1200"/>
              </a:spcBef>
              <a:defRPr/>
            </a:pPr>
            <a:endParaRPr lang="en-US" sz="3200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610362" indent="-457200" defTabSz="914400"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r>
              <a:rPr lang="en-US" sz="3200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Correlation between WWLLN &amp; ENTLN in different radial intervals</a:t>
            </a:r>
          </a:p>
          <a:p>
            <a:pPr marL="1371600" lvl="1" indent="-457200" defTabSz="914400"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r>
              <a:rPr lang="en-US" sz="3200" i="1" kern="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en-US" sz="3200" i="1" kern="0" baseline="-250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IC</a:t>
            </a:r>
            <a:r>
              <a:rPr lang="en-US" sz="3200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= 0.5</a:t>
            </a:r>
          </a:p>
          <a:p>
            <a:pPr marL="1371600" lvl="1" indent="-457200" defTabSz="914400"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r>
              <a:rPr lang="en-US" sz="3200" i="1" kern="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en-US" sz="3200" i="1" kern="0" baseline="-250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RB</a:t>
            </a:r>
            <a:r>
              <a:rPr lang="en-US" sz="3200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= 0.6</a:t>
            </a:r>
            <a:endParaRPr lang="en-US" sz="3200" kern="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610362" lvl="0" indent="-457200" defTabSz="914400"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endParaRPr lang="en-US" sz="3200" kern="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561660" y="38972147"/>
            <a:ext cx="15554640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10362" lvl="0" indent="-457200" defTabSz="914400"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r>
              <a:rPr lang="en-US" sz="3200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Low </a:t>
            </a:r>
            <a:r>
              <a:rPr lang="en-US" sz="3200" i="1" kern="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en-US" sz="3200" i="1" kern="0" baseline="-250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WWLLN</a:t>
            </a:r>
            <a:r>
              <a:rPr lang="en-US" sz="3200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and </a:t>
            </a:r>
            <a:r>
              <a:rPr lang="en-US" sz="3200" i="1" kern="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en-US" sz="3200" i="1" kern="0" baseline="-250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ENTLN</a:t>
            </a:r>
            <a:r>
              <a:rPr lang="en-US" sz="3200" kern="0" baseline="-25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suggest lightning in inner and outer parts of TC may provide independent information</a:t>
            </a:r>
            <a:endParaRPr lang="en-US" sz="3200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  <a:sym typeface="Wingdings" panose="05000000000000000000" pitchFamily="2" charset="2"/>
            </a:endParaRPr>
          </a:p>
          <a:p>
            <a:pPr marL="610362" lvl="0" indent="-457200" defTabSz="914400"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r>
              <a:rPr lang="en-US" sz="3200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Low </a:t>
            </a:r>
            <a:r>
              <a:rPr lang="en-US" sz="3200" i="1" kern="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en-US" sz="3200" i="1" kern="0" baseline="-250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IC</a:t>
            </a:r>
            <a:r>
              <a:rPr lang="en-US" sz="3200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and </a:t>
            </a:r>
            <a:r>
              <a:rPr lang="en-US" sz="3200" i="1" kern="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en-US" sz="3200" i="1" kern="0" baseline="-250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RB</a:t>
            </a:r>
            <a:r>
              <a:rPr lang="en-US" sz="3200" kern="0" baseline="-25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suggest different networks are providing different data (i.e., ENTLN may be providing more IC lightning flashes than WWLLN)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16915429" y="33136024"/>
            <a:ext cx="15578920" cy="88331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10362" lvl="0" indent="-457200" defTabSz="914400"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r>
              <a:rPr lang="en-US" sz="3200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Similarities between WWLLN and ENTLN </a:t>
            </a:r>
            <a:r>
              <a:rPr lang="en-US" sz="3200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analyses</a:t>
            </a:r>
          </a:p>
          <a:p>
            <a:pPr marL="1371600" lvl="1" indent="-457200" defTabSz="914400"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r>
              <a:rPr lang="en-US" sz="3200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Lightning activity in TCs is episodic, more so in inner core than </a:t>
            </a:r>
            <a:r>
              <a:rPr lang="en-US" sz="3200" kern="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rainbands</a:t>
            </a:r>
            <a:endParaRPr lang="en-US" sz="3200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1371600" lvl="1" indent="-457200" defTabSz="914400"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r>
              <a:rPr lang="en-US" sz="3200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Intensifying TCs have more lightning in </a:t>
            </a:r>
            <a:r>
              <a:rPr lang="en-US" sz="3200" kern="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rainband</a:t>
            </a:r>
            <a:r>
              <a:rPr lang="en-US" sz="3200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region than weakening TCs</a:t>
            </a:r>
          </a:p>
          <a:p>
            <a:pPr marL="610362" lvl="0" indent="-457200" defTabSz="914400"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r>
              <a:rPr lang="en-US" sz="3200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Differences </a:t>
            </a:r>
            <a:r>
              <a:rPr lang="en-US" sz="3200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between WWLLN and ENTLN analyses</a:t>
            </a:r>
          </a:p>
          <a:p>
            <a:pPr marL="1371600" lvl="1" indent="-457200" defTabSz="914400"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r>
              <a:rPr lang="en-US" sz="3200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Largest differences in eyewall region analyses</a:t>
            </a:r>
          </a:p>
          <a:p>
            <a:pPr marL="1371600" lvl="1" indent="-457200" defTabSz="914400"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r>
              <a:rPr lang="en-US" sz="3200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WWLLN suggests </a:t>
            </a:r>
            <a:r>
              <a:rPr lang="en-US" sz="3200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increase in eyewall lightning </a:t>
            </a:r>
            <a:r>
              <a:rPr lang="en-US" sz="3200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 weakening / RW</a:t>
            </a:r>
            <a:endParaRPr lang="en-US" sz="3200" kern="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1371600" lvl="1" indent="-457200" defTabSz="914400"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r>
              <a:rPr lang="en-US" sz="3200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ENTLN suggests </a:t>
            </a:r>
            <a:r>
              <a:rPr lang="en-US" sz="3200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increase in inner core lightning </a:t>
            </a:r>
            <a:r>
              <a:rPr lang="en-US" sz="3200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 intensification / RI</a:t>
            </a:r>
            <a:endParaRPr lang="en-US" sz="3200" kern="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610362" lvl="0" indent="-457200" defTabSz="914400"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r>
              <a:rPr lang="en-US" sz="3200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Future work</a:t>
            </a:r>
          </a:p>
          <a:p>
            <a:pPr marL="1371600" lvl="1" indent="-457200" defTabSz="914400"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r>
              <a:rPr lang="en-US" sz="3200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Examine asymmetric lightning density and relationship to TC intensity change</a:t>
            </a:r>
          </a:p>
          <a:p>
            <a:pPr marL="1371600" lvl="1" indent="-457200" defTabSz="914400"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r>
              <a:rPr lang="en-US" sz="3200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Explore relationships between LD, TC intensity change, and other environmental and storm-related conditions (shear, SST, storm motion)</a:t>
            </a:r>
          </a:p>
          <a:p>
            <a:pPr marL="1371600" lvl="1" indent="-457200" defTabSz="914400"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r>
              <a:rPr lang="en-US" sz="3200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Using variable radial intervals, based on TC size (currently fixed)</a:t>
            </a:r>
          </a:p>
          <a:p>
            <a:pPr marL="1371600" lvl="1" indent="-457200" defTabSz="914400"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r>
              <a:rPr lang="en-US" sz="3200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Incorporate ENTLN LD into </a:t>
            </a:r>
            <a:r>
              <a:rPr lang="en-US" sz="3200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the Rapid </a:t>
            </a:r>
            <a:r>
              <a:rPr lang="en-US" sz="3200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Intensification Index (RII</a:t>
            </a:r>
            <a:r>
              <a:rPr lang="en-US" sz="3200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610362" lvl="0" indent="-457200" defTabSz="914400"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endParaRPr lang="en-US" sz="3200" kern="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9233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1214</TotalTime>
  <Words>873</Words>
  <Application>Microsoft Office PowerPoint</Application>
  <PresentationFormat>Custom</PresentationFormat>
  <Paragraphs>74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CIRA/RAMMB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Schumacher</dc:creator>
  <cp:lastModifiedBy>Fryer, Kathy</cp:lastModifiedBy>
  <cp:revision>127</cp:revision>
  <cp:lastPrinted>2015-02-18T16:39:11Z</cp:lastPrinted>
  <dcterms:created xsi:type="dcterms:W3CDTF">2012-03-01T15:06:32Z</dcterms:created>
  <dcterms:modified xsi:type="dcterms:W3CDTF">2015-03-03T21:51:37Z</dcterms:modified>
</cp:coreProperties>
</file>