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5" r:id="rId2"/>
    <p:sldId id="381" r:id="rId3"/>
    <p:sldId id="401" r:id="rId4"/>
    <p:sldId id="329" r:id="rId5"/>
    <p:sldId id="409" r:id="rId6"/>
    <p:sldId id="332" r:id="rId7"/>
    <p:sldId id="333" r:id="rId8"/>
    <p:sldId id="334" r:id="rId9"/>
    <p:sldId id="406" r:id="rId10"/>
    <p:sldId id="335" r:id="rId11"/>
    <p:sldId id="396" r:id="rId12"/>
    <p:sldId id="407" r:id="rId13"/>
    <p:sldId id="397" r:id="rId14"/>
    <p:sldId id="410" r:id="rId15"/>
    <p:sldId id="393" r:id="rId16"/>
    <p:sldId id="391" r:id="rId17"/>
    <p:sldId id="404" r:id="rId18"/>
    <p:sldId id="398" r:id="rId19"/>
    <p:sldId id="399" r:id="rId20"/>
    <p:sldId id="400" r:id="rId21"/>
    <p:sldId id="392" r:id="rId22"/>
    <p:sldId id="389" r:id="rId23"/>
    <p:sldId id="339" r:id="rId24"/>
    <p:sldId id="348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83582" autoAdjust="0"/>
  </p:normalViewPr>
  <p:slideViewPr>
    <p:cSldViewPr>
      <p:cViewPr>
        <p:scale>
          <a:sx n="60" d="100"/>
          <a:sy n="60" d="100"/>
        </p:scale>
        <p:origin x="-20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6BBDBD-AE17-4935-9834-475B9BE9937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BD53BC-0003-4248-ABDF-306241CF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Bernie; we were supposed to have started this after the April meeting but have not .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1 - For NOAA, the contribution</a:t>
            </a:r>
            <a:r>
              <a:rPr lang="en-US" baseline="0" dirty="0" smtClean="0"/>
              <a:t> is from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NWS Weather Prediction Center International Desk.  Contributions from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WMO Centers of Excellence in Barbados and Costa Rica.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cooperation with the CEOS Working Group on Capacity Building and Data Democracy, developing distance learning courses to be disseminated via </a:t>
            </a:r>
            <a:r>
              <a:rPr lang="en-US" baseline="0" dirty="0" err="1" smtClean="0"/>
              <a:t>GEONETCast</a:t>
            </a:r>
            <a:r>
              <a:rPr lang="en-US" baseline="0" dirty="0" smtClean="0"/>
              <a:t>-Americas.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GEONETCast</a:t>
            </a:r>
            <a:r>
              <a:rPr lang="en-US" baseline="0" dirty="0" smtClean="0"/>
              <a:t>-Americas has been approved for a couple years as a distribution system for Charter. </a:t>
            </a:r>
            <a:r>
              <a:rPr lang="en-US" baseline="0" dirty="0" err="1" smtClean="0"/>
              <a:t>EUMETCast</a:t>
            </a:r>
            <a:r>
              <a:rPr lang="en-US" baseline="0" dirty="0" smtClean="0"/>
              <a:t> was approved just in the last few weeks.  </a:t>
            </a:r>
            <a:r>
              <a:rPr lang="en-US" baseline="0" dirty="0" err="1" smtClean="0"/>
              <a:t>CMACast</a:t>
            </a:r>
            <a:r>
              <a:rPr lang="en-US" baseline="0" dirty="0" smtClean="0"/>
              <a:t> has not been approved yet.  I am not sure if they looking to be approved.</a:t>
            </a:r>
          </a:p>
          <a:p>
            <a:r>
              <a:rPr lang="en-US" baseline="0" dirty="0" smtClean="0"/>
              <a:t>Status – This is an on going effort.  We will be attending a meeting of disaster managers next week in Mexico and in December in Jamaica.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9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EUMETSAT made the decision to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EUMETCast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it prime delivery mechanisms for Near Real Time data because of the positive feedback from the user community.  In the next generation of satellites, e.g.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Meteosat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Third Generation (MTG),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EUMETCast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also be the backbone delivery mechanism for the NRT service.  The MTG satellites will not have rebroadcast capabilities.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NOAAPort</a:t>
            </a:r>
            <a:r>
              <a:rPr lang="en-US" dirty="0" smtClean="0"/>
              <a:t> run by NWS ~130 users  It</a:t>
            </a:r>
            <a:r>
              <a:rPr lang="en-US" baseline="0" dirty="0" smtClean="0"/>
              <a:t> is hard to estimate real usage because anyone can tap into the data stream and use the data and no one is required to register.  For example, UNIDATA taps into the </a:t>
            </a:r>
            <a:r>
              <a:rPr lang="en-US" baseline="0" dirty="0" err="1" smtClean="0"/>
              <a:t>NOAAPort</a:t>
            </a:r>
            <a:r>
              <a:rPr lang="en-US" baseline="0" dirty="0" smtClean="0"/>
              <a:t> feed and distributes to many </a:t>
            </a:r>
            <a:r>
              <a:rPr lang="en-US" baseline="0" dirty="0" err="1" smtClean="0"/>
              <a:t>many</a:t>
            </a:r>
            <a:r>
              <a:rPr lang="en-US" baseline="0" dirty="0" smtClean="0"/>
              <a:t> others via its servers.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4D1325F3-E0D3-4F91-9E2D-D9685CE09428}" type="slidenum">
              <a:rPr lang="en-ZA" smtClean="0"/>
              <a:pPr defTabSz="908050"/>
              <a:t>21</a:t>
            </a:fld>
            <a:endParaRPr lang="en-Z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4240527-3E7B-462D-810C-E95A2068091C}" type="slidenum">
              <a:rPr lang="en-ZA" smtClean="0"/>
              <a:pPr defTabSz="908050"/>
              <a:t>3</a:t>
            </a:fld>
            <a:endParaRPr lang="en-Z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What’s an analogy</a:t>
            </a:r>
            <a:r>
              <a:rPr lang="en-US" baseline="0" dirty="0" smtClean="0"/>
              <a:t> for 2 megabits per second – how much data and information is that?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 rates for 1 Mbps = 1000000 bps = 1000 kbps (kb/s) = 125000 Bps (B/s) = 450000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kBph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/h) = 7500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kBpmin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/min)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7.5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MegaBytes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minute.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But; you also have to consider the following that affect latency: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connection  out of the provider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connection between the provider and GNC-A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connection into  GNC-A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 of the files within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Kencast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data center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 to the satellite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8160AE2-E9FA-421E-8D20-49465CBDB6C3}" type="slidenum">
              <a:rPr lang="en-ZA" smtClean="0"/>
              <a:pPr defTabSz="908050"/>
              <a:t>4</a:t>
            </a:fld>
            <a:endParaRPr lang="en-Z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68FEF869-D668-4521-A824-A03711D6BCBC}" type="slidenum">
              <a:rPr lang="en-ZA" smtClean="0"/>
              <a:pPr defTabSz="908050"/>
              <a:t>5</a:t>
            </a:fld>
            <a:endParaRPr lang="en-Z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1.8 meter or 2.4 meter depending on location relative to the satellite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4BB38EBE-D2FD-4DE7-A00B-D22A220678CA}" type="slidenum">
              <a:rPr lang="en-ZA" smtClean="0"/>
              <a:pPr defTabSz="908050"/>
              <a:t>6</a:t>
            </a:fld>
            <a:endParaRPr lang="en-Z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1.8 meter or 2.4 meter depending on location relative to the satellite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C50A715-9E9E-401A-81E6-FEC897692374}" type="slidenum">
              <a:rPr lang="en-ZA" smtClean="0"/>
              <a:pPr defTabSz="908050"/>
              <a:t>7</a:t>
            </a:fld>
            <a:endParaRPr lang="en-Z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0E31AB8B-D525-4ADA-A689-E026577FE103}" type="slidenum">
              <a:rPr lang="en-ZA" smtClean="0"/>
              <a:pPr defTabSz="908050"/>
              <a:t>8</a:t>
            </a:fld>
            <a:endParaRPr lang="en-Z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Patricia and Lucia tell me that SAC-C stopped broadcasting ~2 months ago.</a:t>
            </a:r>
            <a:r>
              <a:rPr lang="en-US" baseline="0" dirty="0" smtClean="0"/>
              <a:t>  The only thing they broadcast now is sea height and significant wave height and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580063" y="5661025"/>
          <a:ext cx="322103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14" imgW="9033525" imgH="2870493" progId="">
                  <p:embed/>
                </p:oleObj>
              </mc:Choice>
              <mc:Fallback>
                <p:oleObj name="Image" r:id="rId14" imgW="9033525" imgH="2870493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661025"/>
                        <a:ext cx="3221037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8"/>
          <p:cNvSpPr>
            <a:spLocks noChangeShapeType="1"/>
          </p:cNvSpPr>
          <p:nvPr userDrawn="1"/>
        </p:nvSpPr>
        <p:spPr bwMode="auto">
          <a:xfrm flipH="1">
            <a:off x="468313" y="6453188"/>
            <a:ext cx="5688012" cy="0"/>
          </a:xfrm>
          <a:prstGeom prst="lin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ltGray">
          <a:xfrm>
            <a:off x="658813" y="6588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ltGray">
          <a:xfrm>
            <a:off x="1041400" y="6588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ltGray">
          <a:xfrm>
            <a:off x="782638" y="10810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ltGray">
          <a:xfrm>
            <a:off x="1152525" y="10810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ltGray">
          <a:xfrm>
            <a:off x="368300" y="10080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gray">
          <a:xfrm>
            <a:off x="1003300" y="5508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684213" y="13414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581002"/>
              </p:ext>
            </p:extLst>
          </p:nvPr>
        </p:nvGraphicFramePr>
        <p:xfrm>
          <a:off x="0" y="1196752"/>
          <a:ext cx="86931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Image" r:id="rId4" imgW="9033525" imgH="2870493" progId="">
                  <p:embed/>
                </p:oleObj>
              </mc:Choice>
              <mc:Fallback>
                <p:oleObj name="Image" r:id="rId4" imgW="9033525" imgH="2870493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869315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0824" y="6021388"/>
            <a:ext cx="6193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Eric Madsen,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NOAA, NESDIS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Point of Contact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358" y="3717032"/>
            <a:ext cx="867413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i="1" dirty="0"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GEONETCast AMERICAS</a:t>
            </a:r>
          </a:p>
          <a:p>
            <a:pPr algn="r">
              <a:defRPr/>
            </a:pPr>
            <a:r>
              <a:rPr lang="en-US" sz="4800" b="1" i="1" dirty="0"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REGIONAL BROADCAST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31913" y="260350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Virtual Event Week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December, 2013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50825" y="5373216"/>
            <a:ext cx="578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Paul Seymour,  NOAA, NESDIS, OSPO, SPSD,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DSB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Bernie Connell, CIRA, Colorado State University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Americas Providers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4880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Argentina National Space Activities Commission (CONAE)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Sea height and significant wave height and direction.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products being considered.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National Meteorological Institute of Costa Rica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Flash Flood Alert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WRF model output for Central America</a:t>
            </a:r>
            <a:endParaRPr lang="en-US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11" y="3789040"/>
            <a:ext cx="2055253" cy="2107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386798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WRF model 250 </a:t>
            </a:r>
            <a:r>
              <a:rPr lang="en-US" sz="1200" dirty="0" err="1" smtClean="0"/>
              <a:t>hPa</a:t>
            </a:r>
            <a:r>
              <a:rPr lang="en-US" sz="1200" dirty="0" smtClean="0"/>
              <a:t> streamlines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2048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Zones for sea height and significant wave height and direction information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27" y="1174609"/>
            <a:ext cx="2339673" cy="275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Americas Providers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4608512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U.S. Environmental Protection Agency (EPA)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Hourly animated air quality maps of ozone and particulates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NOAA/National Climate Data Center (NCDC)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North American Drought Monitor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C:\Documents and Settings\paul.seymour\My Documents\projects\geonetcast\providers and products\providers\files and screenshots from receive stations\screen shots or copies of files\epa\pm25-24a-super.gif"/>
          <p:cNvPicPr preferRelativeResize="0"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979986" cy="21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21658" y="2870224"/>
            <a:ext cx="1862510" cy="34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kern="0" dirty="0" smtClean="0">
                <a:latin typeface="+mn-lt"/>
              </a:rPr>
              <a:t>Air </a:t>
            </a:r>
            <a:r>
              <a:rPr lang="en-US" sz="1200" kern="0" dirty="0">
                <a:latin typeface="+mn-lt"/>
              </a:rPr>
              <a:t>Quality Product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6" name="Picture 15" descr="C:\Documents and Settings\paul.seymour\My Documents\projects\geonetcast\meetings\washington dc nov 2009\coast zone geoss americas\nadm-200909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655" y="364502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Providers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5400600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NOAA/National Environmental Satellite Data and Information Service (NESDIS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and USAID/NOAA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RANET Project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Chlorophyll concentration, vegetation index and health, snow cover and depth, total ozone, total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precipitable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Environmental products, Alerts, Watches and Warnings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European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for the Exploitation of Meteorological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Satellites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EUMETSAT)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Product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Navigator, satellite winds from Advanced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Scatterometer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(ASCAT METOP A and B)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8" y="2420888"/>
            <a:ext cx="2260848" cy="1695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37276"/>
            <a:ext cx="1819920" cy="141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328" y="2636912"/>
            <a:ext cx="145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Caribbean chlorophyll concentration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41165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Total Ozone Analysis using SBUV/2 and TOVS (TOAST)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94" y="4147870"/>
            <a:ext cx="1886879" cy="1657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5271591"/>
            <a:ext cx="154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ASCAT METOP-B winds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7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Providers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829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International Center for the Investigation of the El Niño Phenomenon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(CIIFEN)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Monthly Eastern Pacific Ocean Analyses, Seasonal Western South American Forecast</a:t>
            </a: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Caribbean Institute for Meteorology and Hydrology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Caribbean channel for natural disaster preparedness and response.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6" name="Picture 14" descr="C:\Documents and Settings\paul.seymour\My Documents\projects\geonetcast\meetings\washington dc nov 2009\coast zone geoss americas\9_GCS61101248887452_1258047182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3"/>
            <a:ext cx="147699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04248" y="3287837"/>
            <a:ext cx="1285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b="1" kern="0" dirty="0">
                <a:latin typeface="+mn-lt"/>
              </a:rPr>
              <a:t>NCEP Forecast from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b="1" kern="0" dirty="0">
                <a:latin typeface="+mn-lt"/>
              </a:rPr>
              <a:t>RANET Broadcast</a:t>
            </a:r>
            <a:endParaRPr lang="en-US" kern="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79704" y="4293096"/>
            <a:ext cx="1828800" cy="1371600"/>
          </a:xfrm>
          <a:prstGeom prst="rect">
            <a:avLst/>
          </a:prstGeom>
          <a:solidFill>
            <a:srgbClr val="FFFF00">
              <a:alpha val="25000"/>
            </a:srgbClr>
          </a:solidFill>
          <a:ln w="12700" cmpd="sng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FOZNT23 KNHC 121458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FFNT3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OFFSHORE WATERS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 FORECAST FOR THE SW AND TROPICAL N ATLANTIC AND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CARIBBEAN SEA</a:t>
            </a:r>
            <a:endParaRPr lang="en-US" sz="70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kern="0" dirty="0">
                <a:solidFill>
                  <a:srgbClr val="FF0000"/>
                </a:solidFill>
                <a:latin typeface="+mn-lt"/>
              </a:rPr>
              <a:t>NWS TPC/NATIONAL HURRICANE CENTER MIAMI FL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kern="0" dirty="0">
                <a:solidFill>
                  <a:srgbClr val="FF0000"/>
                </a:solidFill>
                <a:latin typeface="+mn-lt"/>
              </a:rPr>
              <a:t>1130 AM EDT SUN JUL 12 2009</a:t>
            </a:r>
          </a:p>
        </p:txBody>
      </p:sp>
      <p:sp>
        <p:nvSpPr>
          <p:cNvPr id="9" name="TextBox 8"/>
          <p:cNvSpPr txBox="1"/>
          <p:nvPr/>
        </p:nvSpPr>
        <p:spPr>
          <a:xfrm rot="1350340">
            <a:off x="326906" y="5415458"/>
            <a:ext cx="149640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info from Barbados on Wednesday!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New Products for 2014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829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GOES-East Full Disk Imagery in GEOTIFF format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Vapor (6.5 µm)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Infrared (10.7 µm)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1109"/>
            <a:ext cx="2478211" cy="247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3" y="3356992"/>
            <a:ext cx="2376271" cy="2478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32" y="2636912"/>
            <a:ext cx="2574032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8100392" cy="9144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– Training Channel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507288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Recordings of the Monthly Virtual Sessions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under WMO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CIRA / NOAA / Barbados / Costa Rica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Training is directly relevant to the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meteorology and hydrology community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initiative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Management Group and with the Committee on Earth Observation Satellites (CEOS) Working Group on Capacity Building &amp; Data Democracy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distance learning courses to be sent through GNC-A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8634" y="3591595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October 2013 session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1412776"/>
            <a:ext cx="2771800" cy="21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9144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Disaster Charter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1560" y="1066800"/>
            <a:ext cx="8153400" cy="579120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 dirty="0" smtClean="0"/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Americas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approved for use as auxiliary data distribution systems by the International Charter  “Space and Major Disasters.”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Brazilian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Center for Monitoring and Alerts of Natural Disasters (CEMADEN) to use portable GNC-A Receive stations for disaster response where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unavailable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Ongoing efforts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work with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Americas Implementation Group and regional partners on establishing the use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the disaster management community to receive data from the International Charter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1902988">
            <a:off x="7812361" y="2852936"/>
            <a:ext cx="133163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info on Wednesday!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for Disaster Response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560840" cy="4205288"/>
          </a:xfrm>
        </p:spPr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need power for the computer and receive card / box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internet connection needed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add data to the GNC broadcast on a ad-hoc basis – no format restriction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add data prepared within or outside of the region of interest</a:t>
            </a:r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stations can be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portable!</a:t>
            </a:r>
          </a:p>
          <a:p>
            <a:pPr marL="0" indent="0">
              <a:buNone/>
            </a:pPr>
            <a:endParaRPr lang="en-US" altLang="en-US" sz="24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7"/>
            <a:ext cx="3744416" cy="28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202363" cy="936625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User Engagement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147050" cy="4229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Each region works directly with its Users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Europe there are over 3560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stations;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Africa, there are about 358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stations;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Asia/Pacific region, there are approx 2600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CMACast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stations;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Americas there are about 121 including 99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GNC-A 22 stations deployed.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06904" y="6006565"/>
            <a:ext cx="365714" cy="32476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200000">
            <a:off x="273048" y="5076074"/>
            <a:ext cx="810196" cy="980338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25144"/>
            <a:ext cx="296398" cy="4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23133"/>
            <a:ext cx="44224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32856"/>
            <a:ext cx="46040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46" y="2132856"/>
            <a:ext cx="4635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3429000"/>
            <a:ext cx="12192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there many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05288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2002, Meteosat-8 was launched.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rebroadcast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commercial satellite provider to rebroadcast the data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2005, Meteosat-9 was launched.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Meteosat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users (over 1200 at that time) chose to remain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 to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stream:</a:t>
            </a:r>
          </a:p>
          <a:p>
            <a:pPr lvl="1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(2006) and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 (2012)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additions: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Meteosat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Third Generation (MTG)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8244408" y="1728933"/>
            <a:ext cx="646750" cy="120395"/>
          </a:xfrm>
          <a:prstGeom prst="cube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7669666" y="1872949"/>
            <a:ext cx="646750" cy="120395"/>
          </a:xfrm>
          <a:prstGeom prst="cube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8161065" y="1584917"/>
            <a:ext cx="227359" cy="691955"/>
          </a:xfrm>
          <a:prstGeom prst="flowChartMagneticDisk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>
              <a:rot lat="1800000" lon="19532356" rev="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2899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648"/>
            <a:ext cx="6480175" cy="1296143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Global Coverage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there many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stations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few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stations?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205288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upgraded to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CMACast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2008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FENGYUNCast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PCVSAT services.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relies 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NOAAPort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GOES GVAR, POES, HRPT, LRIT re-broadcast, APT, and the Internet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currently distributes products, not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“raw” data.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56792"/>
            <a:ext cx="1146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05850" cy="5328939"/>
          </a:xfrm>
        </p:spPr>
        <p:txBody>
          <a:bodyPr/>
          <a:lstStyle/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Product Catalog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with associated metadata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Same “look and feel” across regional systems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 via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broadcast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AND viewable on the Internet.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Product Navigator on NOAA site: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http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www.geonetcastamericas.noaa.gov/products/navigator/indexer.html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EUMETSAT Product Navigator: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www.eumetsat.int/Home/Main/DataProducts/ProductNavigator/index.htm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85750"/>
            <a:ext cx="8100393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available?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76872"/>
            <a:ext cx="2239142" cy="1867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Develop Partnerships To Fund Stations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Americas continues to work to develop new partnerships to fund user receive stations in the North, Central, and South America and the Caribbean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 efforts include proposals to the World Bank /  Caribbean Disaster Emergency Management Agency (CDEMA) to fund stations in key sites.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247222">
            <a:off x="7265171" y="4246559"/>
            <a:ext cx="133163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info on Wednesday from Barbados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8382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Product Suite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We will…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Continue to work with partners to expand product suite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Meet requirements identified by regional met services using regional providers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Continue outreach to prospective users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GNC-A - Contacts and Links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Gevorgyan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Yana.Gevorgyan@NOAA.Gov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Eric Madsen - Eric.Madsen@NOAA.Gov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Paul Seymour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Paul.Seymour@NOAA.Gov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Rich Coley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Rich.Coley@NOAA.Gov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www.geonetcastamericas.noaa.gov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31912" y="260350"/>
            <a:ext cx="6912495" cy="12954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- Coverage</a:t>
            </a:r>
          </a:p>
        </p:txBody>
      </p:sp>
      <p:pic>
        <p:nvPicPr>
          <p:cNvPr id="11267" name="Picture 5" descr="world_pol02"/>
          <p:cNvPicPr>
            <a:picLocks noChangeAspect="1" noChangeArrowheads="1"/>
          </p:cNvPicPr>
          <p:nvPr/>
        </p:nvPicPr>
        <p:blipFill>
          <a:blip r:embed="rId3" cstate="print"/>
          <a:srcRect b="5818"/>
          <a:stretch>
            <a:fillRect/>
          </a:stretch>
        </p:blipFill>
        <p:spPr bwMode="auto">
          <a:xfrm>
            <a:off x="3203847" y="1196752"/>
            <a:ext cx="58326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6"/>
          <p:cNvSpPr>
            <a:spLocks noChangeAspect="1"/>
          </p:cNvSpPr>
          <p:nvPr/>
        </p:nvSpPr>
        <p:spPr bwMode="auto">
          <a:xfrm>
            <a:off x="4046754" y="1858646"/>
            <a:ext cx="1677374" cy="3313227"/>
          </a:xfrm>
          <a:custGeom>
            <a:avLst/>
            <a:gdLst>
              <a:gd name="T0" fmla="*/ 2147483647 w 1271"/>
              <a:gd name="T1" fmla="*/ 2147483647 h 2116"/>
              <a:gd name="T2" fmla="*/ 2147483647 w 1271"/>
              <a:gd name="T3" fmla="*/ 2147483647 h 2116"/>
              <a:gd name="T4" fmla="*/ 2147483647 w 1271"/>
              <a:gd name="T5" fmla="*/ 2147483647 h 2116"/>
              <a:gd name="T6" fmla="*/ 2147483647 w 1271"/>
              <a:gd name="T7" fmla="*/ 2147483647 h 2116"/>
              <a:gd name="T8" fmla="*/ 2147483647 w 1271"/>
              <a:gd name="T9" fmla="*/ 2147483647 h 2116"/>
              <a:gd name="T10" fmla="*/ 2147483647 w 1271"/>
              <a:gd name="T11" fmla="*/ 2147483647 h 2116"/>
              <a:gd name="T12" fmla="*/ 2147483647 w 1271"/>
              <a:gd name="T13" fmla="*/ 2147483647 h 2116"/>
              <a:gd name="T14" fmla="*/ 2147483647 w 1271"/>
              <a:gd name="T15" fmla="*/ 2147483647 h 2116"/>
              <a:gd name="T16" fmla="*/ 2147483647 w 1271"/>
              <a:gd name="T17" fmla="*/ 2147483647 h 2116"/>
              <a:gd name="T18" fmla="*/ 2147483647 w 1271"/>
              <a:gd name="T19" fmla="*/ 2147483647 h 2116"/>
              <a:gd name="T20" fmla="*/ 2147483647 w 1271"/>
              <a:gd name="T21" fmla="*/ 2147483647 h 21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1"/>
              <a:gd name="T34" fmla="*/ 0 h 2116"/>
              <a:gd name="T35" fmla="*/ 1271 w 1271"/>
              <a:gd name="T36" fmla="*/ 2116 h 21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1" h="2116">
                <a:moveTo>
                  <a:pt x="129" y="144"/>
                </a:moveTo>
                <a:cubicBezTo>
                  <a:pt x="84" y="272"/>
                  <a:pt x="0" y="598"/>
                  <a:pt x="38" y="779"/>
                </a:cubicBezTo>
                <a:cubicBezTo>
                  <a:pt x="76" y="960"/>
                  <a:pt x="258" y="1028"/>
                  <a:pt x="356" y="1232"/>
                </a:cubicBezTo>
                <a:cubicBezTo>
                  <a:pt x="454" y="1436"/>
                  <a:pt x="522" y="1890"/>
                  <a:pt x="628" y="2003"/>
                </a:cubicBezTo>
                <a:cubicBezTo>
                  <a:pt x="734" y="2116"/>
                  <a:pt x="893" y="2057"/>
                  <a:pt x="991" y="1913"/>
                </a:cubicBezTo>
                <a:cubicBezTo>
                  <a:pt x="1089" y="1769"/>
                  <a:pt x="1271" y="1354"/>
                  <a:pt x="1218" y="1142"/>
                </a:cubicBezTo>
                <a:cubicBezTo>
                  <a:pt x="1165" y="930"/>
                  <a:pt x="756" y="779"/>
                  <a:pt x="673" y="643"/>
                </a:cubicBezTo>
                <a:cubicBezTo>
                  <a:pt x="590" y="507"/>
                  <a:pt x="734" y="416"/>
                  <a:pt x="719" y="325"/>
                </a:cubicBezTo>
                <a:cubicBezTo>
                  <a:pt x="704" y="234"/>
                  <a:pt x="651" y="151"/>
                  <a:pt x="583" y="98"/>
                </a:cubicBezTo>
                <a:cubicBezTo>
                  <a:pt x="515" y="45"/>
                  <a:pt x="386" y="0"/>
                  <a:pt x="310" y="8"/>
                </a:cubicBezTo>
                <a:cubicBezTo>
                  <a:pt x="234" y="16"/>
                  <a:pt x="174" y="16"/>
                  <a:pt x="129" y="144"/>
                </a:cubicBezTo>
                <a:close/>
              </a:path>
            </a:pathLst>
          </a:custGeom>
          <a:solidFill>
            <a:srgbClr val="00CC99">
              <a:alpha val="39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792188"/>
            <a:ext cx="3528392" cy="4229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Regional component of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endParaRPr lang="en-US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Provided by USA/NOAA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Coverage for North, Central, and South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85705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740650" cy="881063"/>
          </a:xfrm>
        </p:spPr>
        <p:txBody>
          <a:bodyPr/>
          <a:lstStyle/>
          <a:p>
            <a:pPr algn="l"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- Broadcast</a:t>
            </a: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179512" y="1916832"/>
            <a:ext cx="52565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46" name="Text Box 1030"/>
          <p:cNvSpPr txBox="1">
            <a:spLocks noChangeArrowheads="1"/>
          </p:cNvSpPr>
          <p:nvPr/>
        </p:nvSpPr>
        <p:spPr bwMode="auto">
          <a:xfrm>
            <a:off x="5292080" y="1484784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Coverage Area: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Isolines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2500"/>
            <a:ext cx="3909430" cy="462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862588"/>
            <a:ext cx="5256584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megabits per second data rate</a:t>
            </a:r>
          </a:p>
          <a:p>
            <a:pPr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Options to expand to 12 Megabits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Intelsat-21 (IS-21) geostationary satellite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Multiplexed C-band DVB-S transponder at 58 deg W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&gt;99.5% availability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Line 1031"/>
          <p:cNvSpPr>
            <a:spLocks noChangeShapeType="1"/>
          </p:cNvSpPr>
          <p:nvPr/>
        </p:nvSpPr>
        <p:spPr bwMode="auto">
          <a:xfrm flipH="1">
            <a:off x="6804248" y="1988840"/>
            <a:ext cx="576064" cy="1066800"/>
          </a:xfrm>
          <a:prstGeom prst="line">
            <a:avLst/>
          </a:prstGeom>
          <a:noFill/>
          <a:ln w="15875">
            <a:solidFill>
              <a:srgbClr val="33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29600" cy="981075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System Architecture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5750" y="1428750"/>
            <a:ext cx="8572500" cy="5429250"/>
            <a:chOff x="972" y="8640"/>
            <a:chExt cx="9720" cy="5705"/>
          </a:xfrm>
        </p:grpSpPr>
        <p:sp>
          <p:nvSpPr>
            <p:cNvPr id="133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972" y="8640"/>
              <a:ext cx="9720" cy="5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>
              <a:off x="1563" y="11061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563" y="10635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7"/>
            <p:cNvSpPr>
              <a:spLocks noChangeArrowheads="1"/>
            </p:cNvSpPr>
            <p:nvPr/>
          </p:nvSpPr>
          <p:spPr bwMode="auto">
            <a:xfrm>
              <a:off x="1563" y="11484"/>
              <a:ext cx="933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ectangle 8"/>
            <p:cNvSpPr>
              <a:spLocks noChangeArrowheads="1"/>
            </p:cNvSpPr>
            <p:nvPr/>
          </p:nvSpPr>
          <p:spPr bwMode="auto">
            <a:xfrm>
              <a:off x="1563" y="11910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9"/>
            <p:cNvSpPr>
              <a:spLocks noChangeShapeType="1"/>
            </p:cNvSpPr>
            <p:nvPr/>
          </p:nvSpPr>
          <p:spPr bwMode="auto">
            <a:xfrm flipH="1">
              <a:off x="2496" y="10776"/>
              <a:ext cx="3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0"/>
            <p:cNvSpPr>
              <a:spLocks noChangeShapeType="1"/>
            </p:cNvSpPr>
            <p:nvPr/>
          </p:nvSpPr>
          <p:spPr bwMode="auto">
            <a:xfrm flipH="1">
              <a:off x="2496" y="11202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H="1">
              <a:off x="2496" y="11625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H="1">
              <a:off x="2496" y="12049"/>
              <a:ext cx="3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2" name="Group 13"/>
            <p:cNvGrpSpPr>
              <a:grpSpLocks/>
            </p:cNvGrpSpPr>
            <p:nvPr/>
          </p:nvGrpSpPr>
          <p:grpSpPr bwMode="auto">
            <a:xfrm flipH="1">
              <a:off x="7089" y="10445"/>
              <a:ext cx="447" cy="1459"/>
              <a:chOff x="10608" y="2217"/>
              <a:chExt cx="417" cy="826"/>
            </a:xfrm>
          </p:grpSpPr>
          <p:sp>
            <p:nvSpPr>
              <p:cNvPr id="13532" name="Freeform 14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15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16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17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18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Line 19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Line 20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Line 21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22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23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42" name="Group 24"/>
              <p:cNvGrpSpPr>
                <a:grpSpLocks/>
              </p:cNvGrpSpPr>
              <p:nvPr/>
            </p:nvGrpSpPr>
            <p:grpSpPr bwMode="auto">
              <a:xfrm>
                <a:off x="10608" y="2217"/>
                <a:ext cx="417" cy="581"/>
                <a:chOff x="15017" y="9353"/>
                <a:chExt cx="418" cy="580"/>
              </a:xfrm>
            </p:grpSpPr>
            <p:sp>
              <p:nvSpPr>
                <p:cNvPr id="13543" name="Freeform 25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4" name="Freeform 26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5" name="Freeform 27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6" name="Freeform 28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7" name="Freeform 29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8" name="Freeform 30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9" name="Freeform 31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0" name="Freeform 32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1" name="Freeform 33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Freeform 34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Freeform 35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Freeform 36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5" name="Freeform 37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6" name="Freeform 38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7" name="Freeform 39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8" name="Freeform 40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9" name="Freeform 41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0" name="Freeform 42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1" name="Freeform 43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2" name="Freeform 44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3" name="Freeform 45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4" name="Freeform 46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5" name="Freeform 47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6" name="Freeform 48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7" name="Freeform 49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8" name="Freeform 50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9" name="Freeform 51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0" name="Freeform 52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1" name="Freeform 53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2" name="Freeform 54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3" name="Freeform 55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4" name="Freeform 56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5" name="Freeform 57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6" name="Freeform 58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7" name="Freeform 59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9" name="Freeform 61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0" name="Freeform 62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1" name="Freeform 63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2" name="Freeform 64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3" name="Freeform 65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4" name="Freeform 66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5" name="Freeform 67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6" name="Freeform 68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7" name="Freeform 69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8" name="Freeform 70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Freeform 71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0" name="Freeform 72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1" name="Freeform 73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2" name="Freeform 74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3" name="Freeform 75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4" name="Freeform 76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5" name="Freeform 77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6" name="Freeform 78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7" name="Freeform 79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8" name="Freeform 80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9" name="Freeform 81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0" name="Freeform 82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1" name="Freeform 83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2" name="Freeform 84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3" name="Freeform 85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4" name="Freeform 86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5" name="Freeform 87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3333" name="Picture 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893" y="9011"/>
              <a:ext cx="96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34" name="Group 89"/>
            <p:cNvGrpSpPr>
              <a:grpSpLocks/>
            </p:cNvGrpSpPr>
            <p:nvPr/>
          </p:nvGrpSpPr>
          <p:grpSpPr bwMode="auto">
            <a:xfrm flipH="1">
              <a:off x="7416" y="9229"/>
              <a:ext cx="701" cy="1693"/>
              <a:chOff x="8340" y="7243"/>
              <a:chExt cx="1440" cy="1440"/>
            </a:xfrm>
          </p:grpSpPr>
          <p:sp>
            <p:nvSpPr>
              <p:cNvPr id="13529" name="Line 90"/>
              <p:cNvSpPr>
                <a:spLocks noChangeShapeType="1"/>
              </p:cNvSpPr>
              <p:nvPr/>
            </p:nvSpPr>
            <p:spPr bwMode="auto">
              <a:xfrm flipH="1" flipV="1">
                <a:off x="8940" y="7723"/>
                <a:ext cx="840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91"/>
              <p:cNvSpPr>
                <a:spLocks noChangeShapeType="1"/>
              </p:cNvSpPr>
              <p:nvPr/>
            </p:nvSpPr>
            <p:spPr bwMode="auto">
              <a:xfrm>
                <a:off x="8940" y="7723"/>
                <a:ext cx="1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92"/>
              <p:cNvSpPr>
                <a:spLocks noChangeShapeType="1"/>
              </p:cNvSpPr>
              <p:nvPr/>
            </p:nvSpPr>
            <p:spPr bwMode="auto">
              <a:xfrm flipH="1" flipV="1">
                <a:off x="8340" y="7243"/>
                <a:ext cx="60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5" name="Group 93"/>
            <p:cNvGrpSpPr>
              <a:grpSpLocks/>
            </p:cNvGrpSpPr>
            <p:nvPr/>
          </p:nvGrpSpPr>
          <p:grpSpPr bwMode="auto">
            <a:xfrm>
              <a:off x="8117" y="9229"/>
              <a:ext cx="1819" cy="2345"/>
              <a:chOff x="7980" y="7875"/>
              <a:chExt cx="1680" cy="1680"/>
            </a:xfrm>
          </p:grpSpPr>
          <p:sp>
            <p:nvSpPr>
              <p:cNvPr id="13526" name="Line 94"/>
              <p:cNvSpPr>
                <a:spLocks noChangeShapeType="1"/>
              </p:cNvSpPr>
              <p:nvPr/>
            </p:nvSpPr>
            <p:spPr bwMode="auto">
              <a:xfrm>
                <a:off x="7980" y="7875"/>
                <a:ext cx="96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95"/>
              <p:cNvSpPr>
                <a:spLocks noChangeShapeType="1"/>
              </p:cNvSpPr>
              <p:nvPr/>
            </p:nvSpPr>
            <p:spPr bwMode="auto">
              <a:xfrm flipV="1">
                <a:off x="8940" y="8715"/>
                <a:ext cx="1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96"/>
              <p:cNvSpPr>
                <a:spLocks noChangeShapeType="1"/>
              </p:cNvSpPr>
              <p:nvPr/>
            </p:nvSpPr>
            <p:spPr bwMode="auto">
              <a:xfrm>
                <a:off x="8940" y="8715"/>
                <a:ext cx="720" cy="8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6" name="Group 97"/>
            <p:cNvGrpSpPr>
              <a:grpSpLocks/>
            </p:cNvGrpSpPr>
            <p:nvPr/>
          </p:nvGrpSpPr>
          <p:grpSpPr bwMode="auto">
            <a:xfrm>
              <a:off x="9890" y="11422"/>
              <a:ext cx="349" cy="636"/>
              <a:chOff x="10609" y="2217"/>
              <a:chExt cx="434" cy="826"/>
            </a:xfrm>
          </p:grpSpPr>
          <p:sp>
            <p:nvSpPr>
              <p:cNvPr id="13452" name="Freeform 98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99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Line 100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101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102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Line 103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Line 104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Line 105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Line 106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Line 107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62" name="Group 108"/>
              <p:cNvGrpSpPr>
                <a:grpSpLocks/>
              </p:cNvGrpSpPr>
              <p:nvPr/>
            </p:nvGrpSpPr>
            <p:grpSpPr bwMode="auto">
              <a:xfrm>
                <a:off x="10609" y="2217"/>
                <a:ext cx="434" cy="581"/>
                <a:chOff x="15017" y="9353"/>
                <a:chExt cx="435" cy="580"/>
              </a:xfrm>
            </p:grpSpPr>
            <p:sp>
              <p:nvSpPr>
                <p:cNvPr id="13463" name="Freeform 109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Freeform 110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Freeform 111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6" name="Freeform 112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7" name="Freeform 113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8" name="Freeform 114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9" name="Freeform 115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0" name="Freeform 116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1" name="Freeform 117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2" name="Freeform 118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3" name="Freeform 119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4" name="Freeform 120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5" name="Freeform 121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6" name="Freeform 122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7" name="Freeform 123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8" name="Freeform 124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9" name="Freeform 125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0" name="Freeform 126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1" name="Freeform 127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2" name="Freeform 128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3" name="Freeform 129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4" name="Freeform 130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5" name="Freeform 131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6" name="Freeform 132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7" name="Freeform 133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8" name="Freeform 134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9" name="Freeform 135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0" name="Freeform 136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1" name="Freeform 137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2" name="Freeform 138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3" name="Freeform 139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4" name="Freeform 140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5" name="Freeform 141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6" name="Freeform 142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7" name="Freeform 143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9" name="Freeform 145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0" name="Freeform 146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1" name="Freeform 147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2" name="Freeform 148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3" name="Freeform 149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4" name="Freeform 150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5" name="Freeform 151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6" name="Freeform 152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7" name="Freeform 153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8" name="Freeform 154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9" name="Freeform 155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0" name="Freeform 156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1" name="Freeform 157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2" name="Freeform 158"/>
                <p:cNvSpPr>
                  <a:spLocks/>
                </p:cNvSpPr>
                <p:nvPr/>
              </p:nvSpPr>
              <p:spPr bwMode="auto">
                <a:xfrm>
                  <a:off x="15327" y="9691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3" name="Freeform 159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4" name="Freeform 160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5" name="Freeform 161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6" name="Freeform 162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" name="Freeform 163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" name="Freeform 164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9" name="Freeform 165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" name="Freeform 166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1" name="Freeform 167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2" name="Freeform 168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3" name="Freeform 169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4" name="Freeform 170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5" name="Freeform 171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7" name="Group 172"/>
            <p:cNvGrpSpPr>
              <a:grpSpLocks/>
            </p:cNvGrpSpPr>
            <p:nvPr/>
          </p:nvGrpSpPr>
          <p:grpSpPr bwMode="auto">
            <a:xfrm rot="20955533" flipH="1">
              <a:off x="8376" y="9129"/>
              <a:ext cx="171" cy="3109"/>
              <a:chOff x="8460" y="6428"/>
              <a:chExt cx="121" cy="3586"/>
            </a:xfrm>
          </p:grpSpPr>
          <p:sp>
            <p:nvSpPr>
              <p:cNvPr id="13449" name="Line 173"/>
              <p:cNvSpPr>
                <a:spLocks noChangeShapeType="1"/>
              </p:cNvSpPr>
              <p:nvPr/>
            </p:nvSpPr>
            <p:spPr bwMode="auto">
              <a:xfrm flipH="1">
                <a:off x="8580" y="6428"/>
                <a:ext cx="1" cy="21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Line 174"/>
              <p:cNvSpPr>
                <a:spLocks noChangeShapeType="1"/>
              </p:cNvSpPr>
              <p:nvPr/>
            </p:nvSpPr>
            <p:spPr bwMode="auto">
              <a:xfrm flipH="1" flipV="1">
                <a:off x="8461" y="8221"/>
                <a:ext cx="119" cy="3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Line 175"/>
              <p:cNvSpPr>
                <a:spLocks noChangeShapeType="1"/>
              </p:cNvSpPr>
              <p:nvPr/>
            </p:nvSpPr>
            <p:spPr bwMode="auto">
              <a:xfrm>
                <a:off x="8460" y="8221"/>
                <a:ext cx="1" cy="17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8" name="Group 176"/>
            <p:cNvGrpSpPr>
              <a:grpSpLocks/>
            </p:cNvGrpSpPr>
            <p:nvPr/>
          </p:nvGrpSpPr>
          <p:grpSpPr bwMode="auto">
            <a:xfrm flipH="1">
              <a:off x="8561" y="12063"/>
              <a:ext cx="337" cy="636"/>
              <a:chOff x="10608" y="2217"/>
              <a:chExt cx="417" cy="826"/>
            </a:xfrm>
          </p:grpSpPr>
          <p:sp>
            <p:nvSpPr>
              <p:cNvPr id="13375" name="Freeform 177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178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179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180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181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Line 182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Line 183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Line 184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Line 185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Line 186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85" name="Group 187"/>
              <p:cNvGrpSpPr>
                <a:grpSpLocks/>
              </p:cNvGrpSpPr>
              <p:nvPr/>
            </p:nvGrpSpPr>
            <p:grpSpPr bwMode="auto">
              <a:xfrm>
                <a:off x="10608" y="2217"/>
                <a:ext cx="417" cy="581"/>
                <a:chOff x="15017" y="9353"/>
                <a:chExt cx="418" cy="580"/>
              </a:xfrm>
            </p:grpSpPr>
            <p:sp>
              <p:nvSpPr>
                <p:cNvPr id="13386" name="Freeform 188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7" name="Freeform 189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8" name="Freeform 190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9" name="Freeform 191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0" name="Freeform 192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Freeform 193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Freeform 194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3" name="Freeform 195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Freeform 196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Freeform 197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6" name="Freeform 198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Freeform 199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Freeform 200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Freeform 201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Freeform 202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Freeform 203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2" name="Freeform 204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3" name="Freeform 205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4" name="Freeform 206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5" name="Freeform 207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6" name="Freeform 208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Freeform 209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Freeform 210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9" name="Freeform 211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Freeform 212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Freeform 213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2" name="Freeform 214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Freeform 215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Freeform 216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" name="Freeform 217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Freeform 218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Freeform 219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" name="Freeform 220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" name="Freeform 221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" name="Freeform 222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1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2" name="Freeform 224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Freeform 225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Freeform 226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5" name="Freeform 227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Freeform 228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Freeform 229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8" name="Freeform 230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Freeform 231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Freeform 232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1" name="Freeform 233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Freeform 234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Freeform 235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4" name="Freeform 236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5" name="Freeform 237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6" name="Freeform 238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7" name="Freeform 239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8" name="Freeform 240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Freeform 241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Freeform 242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1" name="Freeform 243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Freeform 244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Freeform 245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4" name="Freeform 246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Freeform 247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Freeform 248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7" name="Freeform 249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Freeform 250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39" name="Text Box 251"/>
            <p:cNvSpPr txBox="1">
              <a:spLocks noChangeArrowheads="1"/>
            </p:cNvSpPr>
            <p:nvPr/>
          </p:nvSpPr>
          <p:spPr bwMode="auto">
            <a:xfrm>
              <a:off x="6576" y="11904"/>
              <a:ext cx="1320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Teleport</a:t>
              </a:r>
            </a:p>
          </p:txBody>
        </p:sp>
        <p:sp>
          <p:nvSpPr>
            <p:cNvPr id="13340" name="Text Box 252"/>
            <p:cNvSpPr txBox="1">
              <a:spLocks noChangeArrowheads="1"/>
            </p:cNvSpPr>
            <p:nvPr/>
          </p:nvSpPr>
          <p:spPr bwMode="auto">
            <a:xfrm>
              <a:off x="4372" y="9934"/>
              <a:ext cx="2324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Data Management</a:t>
              </a:r>
            </a:p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System Server &amp;</a:t>
              </a:r>
            </a:p>
            <a:p>
              <a:pPr eaLnBrk="0" hangingPunct="0"/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Datacast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 Software</a:t>
              </a:r>
            </a:p>
          </p:txBody>
        </p:sp>
        <p:sp>
          <p:nvSpPr>
            <p:cNvPr id="13341" name="Text Box 253"/>
            <p:cNvSpPr txBox="1">
              <a:spLocks noChangeArrowheads="1"/>
            </p:cNvSpPr>
            <p:nvPr/>
          </p:nvSpPr>
          <p:spPr bwMode="auto">
            <a:xfrm>
              <a:off x="2754" y="12769"/>
              <a:ext cx="1658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Web-enabled NOAA Access</a:t>
              </a:r>
            </a:p>
          </p:txBody>
        </p:sp>
        <p:sp>
          <p:nvSpPr>
            <p:cNvPr id="13342" name="Line 254"/>
            <p:cNvSpPr>
              <a:spLocks noChangeShapeType="1"/>
            </p:cNvSpPr>
            <p:nvPr/>
          </p:nvSpPr>
          <p:spPr bwMode="auto">
            <a:xfrm>
              <a:off x="4092" y="8944"/>
              <a:ext cx="0" cy="3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55"/>
            <p:cNvSpPr>
              <a:spLocks noChangeShapeType="1"/>
            </p:cNvSpPr>
            <p:nvPr/>
          </p:nvSpPr>
          <p:spPr bwMode="auto">
            <a:xfrm>
              <a:off x="8015" y="11209"/>
              <a:ext cx="1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56"/>
            <p:cNvSpPr>
              <a:spLocks noChangeShapeType="1"/>
            </p:cNvSpPr>
            <p:nvPr/>
          </p:nvSpPr>
          <p:spPr bwMode="auto">
            <a:xfrm>
              <a:off x="4092" y="8944"/>
              <a:ext cx="6444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Rectangle 257"/>
            <p:cNvSpPr>
              <a:spLocks noChangeArrowheads="1"/>
            </p:cNvSpPr>
            <p:nvPr/>
          </p:nvSpPr>
          <p:spPr bwMode="auto">
            <a:xfrm>
              <a:off x="1563" y="12333"/>
              <a:ext cx="933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Rectangle 258"/>
            <p:cNvSpPr>
              <a:spLocks noChangeArrowheads="1"/>
            </p:cNvSpPr>
            <p:nvPr/>
          </p:nvSpPr>
          <p:spPr bwMode="auto">
            <a:xfrm>
              <a:off x="1563" y="12759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59"/>
            <p:cNvSpPr>
              <a:spLocks noChangeShapeType="1"/>
            </p:cNvSpPr>
            <p:nvPr/>
          </p:nvSpPr>
          <p:spPr bwMode="auto">
            <a:xfrm flipH="1">
              <a:off x="2496" y="12474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60"/>
            <p:cNvSpPr>
              <a:spLocks noChangeShapeType="1"/>
            </p:cNvSpPr>
            <p:nvPr/>
          </p:nvSpPr>
          <p:spPr bwMode="auto">
            <a:xfrm flipH="1">
              <a:off x="2496" y="12900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61"/>
            <p:cNvSpPr>
              <a:spLocks noChangeShapeType="1"/>
            </p:cNvSpPr>
            <p:nvPr/>
          </p:nvSpPr>
          <p:spPr bwMode="auto">
            <a:xfrm>
              <a:off x="10534" y="8944"/>
              <a:ext cx="2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Text Box 262"/>
            <p:cNvSpPr txBox="1">
              <a:spLocks noChangeArrowheads="1"/>
            </p:cNvSpPr>
            <p:nvPr/>
          </p:nvSpPr>
          <p:spPr bwMode="auto">
            <a:xfrm>
              <a:off x="1970" y="9165"/>
              <a:ext cx="1249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latin typeface="Courier New" pitchFamily="49" charset="0"/>
                </a:rPr>
                <a:t>Other </a:t>
              </a:r>
              <a:r>
                <a:rPr lang="en-US" sz="1200" b="1" dirty="0" err="1">
                  <a:latin typeface="Courier New" pitchFamily="49" charset="0"/>
                </a:rPr>
                <a:t>GEONETCast</a:t>
              </a:r>
              <a:endParaRPr lang="en-US" sz="1200" b="1" dirty="0">
                <a:latin typeface="Courier New" pitchFamily="49" charset="0"/>
              </a:endParaRPr>
            </a:p>
            <a:p>
              <a:pPr eaLnBrk="0" hangingPunct="0"/>
              <a:r>
                <a:rPr lang="en-US" sz="1200" b="1" dirty="0">
                  <a:latin typeface="Courier New" pitchFamily="49" charset="0"/>
                </a:rPr>
                <a:t>Systems</a:t>
              </a:r>
            </a:p>
          </p:txBody>
        </p:sp>
        <p:sp>
          <p:nvSpPr>
            <p:cNvPr id="13351" name="Text Box 263"/>
            <p:cNvSpPr txBox="1">
              <a:spLocks noChangeArrowheads="1"/>
            </p:cNvSpPr>
            <p:nvPr/>
          </p:nvSpPr>
          <p:spPr bwMode="auto">
            <a:xfrm>
              <a:off x="1520" y="10024"/>
              <a:ext cx="1342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latin typeface="Courier New" pitchFamily="49" charset="0"/>
                </a:rPr>
                <a:t>Data 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Providers</a:t>
              </a:r>
            </a:p>
          </p:txBody>
        </p:sp>
        <p:sp>
          <p:nvSpPr>
            <p:cNvPr id="13352" name="Text Box 265"/>
            <p:cNvSpPr txBox="1">
              <a:spLocks noChangeArrowheads="1"/>
            </p:cNvSpPr>
            <p:nvPr/>
          </p:nvSpPr>
          <p:spPr bwMode="auto">
            <a:xfrm>
              <a:off x="9016" y="12104"/>
              <a:ext cx="1223" cy="6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User Receive Terminals</a:t>
              </a:r>
            </a:p>
          </p:txBody>
        </p:sp>
        <p:sp>
          <p:nvSpPr>
            <p:cNvPr id="13353" name="Text Box 266"/>
            <p:cNvSpPr txBox="1">
              <a:spLocks noChangeArrowheads="1"/>
            </p:cNvSpPr>
            <p:nvPr/>
          </p:nvSpPr>
          <p:spPr bwMode="auto">
            <a:xfrm>
              <a:off x="1563" y="10635"/>
              <a:ext cx="122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OSPO</a:t>
              </a:r>
            </a:p>
          </p:txBody>
        </p:sp>
        <p:sp>
          <p:nvSpPr>
            <p:cNvPr id="13354" name="Text Box 267"/>
            <p:cNvSpPr txBox="1">
              <a:spLocks noChangeArrowheads="1"/>
            </p:cNvSpPr>
            <p:nvPr/>
          </p:nvSpPr>
          <p:spPr bwMode="auto">
            <a:xfrm>
              <a:off x="1563" y="11061"/>
              <a:ext cx="1229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EPA</a:t>
              </a:r>
            </a:p>
          </p:txBody>
        </p:sp>
        <p:sp>
          <p:nvSpPr>
            <p:cNvPr id="13355" name="Text Box 268"/>
            <p:cNvSpPr txBox="1">
              <a:spLocks noChangeArrowheads="1"/>
            </p:cNvSpPr>
            <p:nvPr/>
          </p:nvSpPr>
          <p:spPr bwMode="auto">
            <a:xfrm>
              <a:off x="1563" y="11484"/>
              <a:ext cx="122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NCDC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356" name="Text Box 269"/>
            <p:cNvSpPr txBox="1">
              <a:spLocks noChangeArrowheads="1"/>
            </p:cNvSpPr>
            <p:nvPr/>
          </p:nvSpPr>
          <p:spPr bwMode="auto">
            <a:xfrm>
              <a:off x="1563" y="11910"/>
              <a:ext cx="1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NWS/GTS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357" name="Text Box 270"/>
            <p:cNvSpPr txBox="1">
              <a:spLocks noChangeArrowheads="1"/>
            </p:cNvSpPr>
            <p:nvPr/>
          </p:nvSpPr>
          <p:spPr bwMode="auto">
            <a:xfrm>
              <a:off x="1563" y="12333"/>
              <a:ext cx="1229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RANET</a:t>
              </a:r>
            </a:p>
          </p:txBody>
        </p:sp>
        <p:sp>
          <p:nvSpPr>
            <p:cNvPr id="13358" name="Text Box 271"/>
            <p:cNvSpPr txBox="1">
              <a:spLocks noChangeArrowheads="1"/>
            </p:cNvSpPr>
            <p:nvPr/>
          </p:nvSpPr>
          <p:spPr bwMode="auto">
            <a:xfrm>
              <a:off x="1563" y="12759"/>
              <a:ext cx="1229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latin typeface="Courier New" pitchFamily="49" charset="0"/>
                </a:rPr>
                <a:t>INT’L</a:t>
              </a:r>
              <a:endParaRPr lang="en-US" sz="12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3359" name="Text Box 272"/>
            <p:cNvSpPr txBox="1">
              <a:spLocks noChangeArrowheads="1"/>
            </p:cNvSpPr>
            <p:nvPr/>
          </p:nvSpPr>
          <p:spPr bwMode="auto">
            <a:xfrm>
              <a:off x="4205" y="9085"/>
              <a:ext cx="212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GEONETCast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 Americas System</a:t>
              </a:r>
            </a:p>
          </p:txBody>
        </p:sp>
        <p:sp>
          <p:nvSpPr>
            <p:cNvPr id="13360" name="Text Box 273"/>
            <p:cNvSpPr txBox="1">
              <a:spLocks noChangeArrowheads="1"/>
            </p:cNvSpPr>
            <p:nvPr/>
          </p:nvSpPr>
          <p:spPr bwMode="auto">
            <a:xfrm>
              <a:off x="4372" y="11066"/>
              <a:ext cx="2084" cy="5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IP </a:t>
              </a:r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Encapsulator</a:t>
              </a:r>
              <a:endParaRPr lang="en-US" sz="1200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MPEG-2 Encoder</a:t>
              </a:r>
            </a:p>
          </p:txBody>
        </p:sp>
        <p:sp>
          <p:nvSpPr>
            <p:cNvPr id="13361" name="Line 274"/>
            <p:cNvSpPr>
              <a:spLocks noChangeShapeType="1"/>
            </p:cNvSpPr>
            <p:nvPr/>
          </p:nvSpPr>
          <p:spPr bwMode="auto">
            <a:xfrm>
              <a:off x="5209" y="10786"/>
              <a:ext cx="1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Text Box 275"/>
            <p:cNvSpPr txBox="1">
              <a:spLocks noChangeArrowheads="1"/>
            </p:cNvSpPr>
            <p:nvPr/>
          </p:nvSpPr>
          <p:spPr bwMode="auto">
            <a:xfrm>
              <a:off x="4296" y="11915"/>
              <a:ext cx="1800" cy="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DVB-S/DVB-S2 Modulator</a:t>
              </a:r>
            </a:p>
          </p:txBody>
        </p:sp>
        <p:sp>
          <p:nvSpPr>
            <p:cNvPr id="13363" name="Line 276"/>
            <p:cNvSpPr>
              <a:spLocks noChangeShapeType="1"/>
            </p:cNvSpPr>
            <p:nvPr/>
          </p:nvSpPr>
          <p:spPr bwMode="auto">
            <a:xfrm>
              <a:off x="5209" y="11635"/>
              <a:ext cx="1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277"/>
            <p:cNvSpPr>
              <a:spLocks noChangeShapeType="1"/>
            </p:cNvSpPr>
            <p:nvPr/>
          </p:nvSpPr>
          <p:spPr bwMode="auto">
            <a:xfrm>
              <a:off x="6105" y="12121"/>
              <a:ext cx="4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278"/>
            <p:cNvSpPr>
              <a:spLocks noChangeShapeType="1"/>
            </p:cNvSpPr>
            <p:nvPr/>
          </p:nvSpPr>
          <p:spPr bwMode="auto">
            <a:xfrm>
              <a:off x="3576" y="9560"/>
              <a:ext cx="1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79"/>
            <p:cNvSpPr>
              <a:spLocks noChangeShapeType="1"/>
            </p:cNvSpPr>
            <p:nvPr/>
          </p:nvSpPr>
          <p:spPr bwMode="auto">
            <a:xfrm>
              <a:off x="4086" y="12627"/>
              <a:ext cx="39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280"/>
            <p:cNvSpPr>
              <a:spLocks noChangeShapeType="1"/>
            </p:cNvSpPr>
            <p:nvPr/>
          </p:nvSpPr>
          <p:spPr bwMode="auto">
            <a:xfrm>
              <a:off x="8001" y="11218"/>
              <a:ext cx="253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69" name="Cloud"/>
            <p:cNvSpPr>
              <a:spLocks noChangeAspect="1" noEditPoints="1" noChangeArrowheads="1"/>
            </p:cNvSpPr>
            <p:nvPr/>
          </p:nvSpPr>
          <p:spPr bwMode="auto">
            <a:xfrm>
              <a:off x="3096" y="9944"/>
              <a:ext cx="961" cy="8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69" name="Line 282"/>
            <p:cNvSpPr>
              <a:spLocks noChangeShapeType="1"/>
            </p:cNvSpPr>
            <p:nvPr/>
          </p:nvSpPr>
          <p:spPr bwMode="auto">
            <a:xfrm flipH="1">
              <a:off x="3564" y="10667"/>
              <a:ext cx="12" cy="20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283"/>
            <p:cNvSpPr>
              <a:spLocks noChangeShapeType="1"/>
            </p:cNvSpPr>
            <p:nvPr/>
          </p:nvSpPr>
          <p:spPr bwMode="auto">
            <a:xfrm flipH="1">
              <a:off x="4056" y="103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284"/>
            <p:cNvSpPr>
              <a:spLocks noChangeShapeType="1"/>
            </p:cNvSpPr>
            <p:nvPr/>
          </p:nvSpPr>
          <p:spPr bwMode="auto">
            <a:xfrm flipH="1">
              <a:off x="3231" y="95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285"/>
            <p:cNvSpPr>
              <a:spLocks noChangeShapeType="1"/>
            </p:cNvSpPr>
            <p:nvPr/>
          </p:nvSpPr>
          <p:spPr bwMode="auto">
            <a:xfrm flipV="1">
              <a:off x="2856" y="10300"/>
              <a:ext cx="1" cy="2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286"/>
            <p:cNvSpPr>
              <a:spLocks noChangeShapeType="1"/>
            </p:cNvSpPr>
            <p:nvPr/>
          </p:nvSpPr>
          <p:spPr bwMode="auto">
            <a:xfrm>
              <a:off x="2856" y="10285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Text Box 287"/>
            <p:cNvSpPr txBox="1">
              <a:spLocks noChangeArrowheads="1"/>
            </p:cNvSpPr>
            <p:nvPr/>
          </p:nvSpPr>
          <p:spPr bwMode="auto">
            <a:xfrm>
              <a:off x="3219" y="10212"/>
              <a:ext cx="10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Internet</a:t>
              </a:r>
            </a:p>
          </p:txBody>
        </p:sp>
      </p:grpSp>
      <p:sp>
        <p:nvSpPr>
          <p:cNvPr id="13316" name="AutoShape 288"/>
          <p:cNvSpPr>
            <a:spLocks/>
          </p:cNvSpPr>
          <p:nvPr/>
        </p:nvSpPr>
        <p:spPr bwMode="auto">
          <a:xfrm rot="-5400000">
            <a:off x="742950" y="5400675"/>
            <a:ext cx="457200" cy="1371600"/>
          </a:xfrm>
          <a:prstGeom prst="leftBrace">
            <a:avLst>
              <a:gd name="adj1" fmla="val 25000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289"/>
          <p:cNvSpPr txBox="1">
            <a:spLocks noChangeArrowheads="1"/>
          </p:cNvSpPr>
          <p:nvPr/>
        </p:nvSpPr>
        <p:spPr bwMode="auto">
          <a:xfrm>
            <a:off x="214313" y="6491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Data Providers</a:t>
            </a:r>
          </a:p>
        </p:txBody>
      </p:sp>
      <p:sp>
        <p:nvSpPr>
          <p:cNvPr id="13318" name="AutoShape 290"/>
          <p:cNvSpPr>
            <a:spLocks/>
          </p:cNvSpPr>
          <p:nvPr/>
        </p:nvSpPr>
        <p:spPr bwMode="auto">
          <a:xfrm rot="-5400000">
            <a:off x="7243763" y="4645025"/>
            <a:ext cx="457200" cy="2057400"/>
          </a:xfrm>
          <a:prstGeom prst="leftBrace">
            <a:avLst>
              <a:gd name="adj1" fmla="val 37500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291"/>
          <p:cNvSpPr txBox="1">
            <a:spLocks noChangeArrowheads="1"/>
          </p:cNvSpPr>
          <p:nvPr/>
        </p:nvSpPr>
        <p:spPr bwMode="auto">
          <a:xfrm>
            <a:off x="6572250" y="6491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System Users</a:t>
            </a:r>
          </a:p>
        </p:txBody>
      </p:sp>
      <p:sp>
        <p:nvSpPr>
          <p:cNvPr id="13320" name="AutoShape 292"/>
          <p:cNvSpPr>
            <a:spLocks/>
          </p:cNvSpPr>
          <p:nvPr/>
        </p:nvSpPr>
        <p:spPr bwMode="auto">
          <a:xfrm rot="-5400000">
            <a:off x="4024313" y="4405313"/>
            <a:ext cx="457200" cy="3505200"/>
          </a:xfrm>
          <a:prstGeom prst="leftBrace">
            <a:avLst>
              <a:gd name="adj1" fmla="val 63889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293"/>
          <p:cNvSpPr txBox="1">
            <a:spLocks noChangeArrowheads="1"/>
          </p:cNvSpPr>
          <p:nvPr/>
        </p:nvSpPr>
        <p:spPr bwMode="auto">
          <a:xfrm>
            <a:off x="2643188" y="64881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GEONETCast Americas</a:t>
            </a:r>
          </a:p>
        </p:txBody>
      </p:sp>
      <p:sp>
        <p:nvSpPr>
          <p:cNvPr id="13322" name="Text Box 294"/>
          <p:cNvSpPr txBox="1">
            <a:spLocks noChangeArrowheads="1"/>
          </p:cNvSpPr>
          <p:nvPr/>
        </p:nvSpPr>
        <p:spPr bwMode="auto">
          <a:xfrm>
            <a:off x="3357563" y="528637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66"/>
                </a:solidFill>
              </a:rPr>
              <a:t>Intelsat Teleport in Ellenwood</a:t>
            </a:r>
            <a:r>
              <a:rPr lang="en-US" sz="1600" b="1" dirty="0">
                <a:solidFill>
                  <a:srgbClr val="FF0066"/>
                </a:solidFill>
              </a:rPr>
              <a:t>, Georgia, USA</a:t>
            </a:r>
          </a:p>
        </p:txBody>
      </p:sp>
    </p:spTree>
    <p:extLst>
      <p:ext uri="{BB962C8B-B14F-4D97-AF65-F5344CB8AC3E}">
        <p14:creationId xmlns:p14="http://schemas.microsoft.com/office/powerpoint/2010/main" val="278148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09800" y="1711325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Personal computer with client software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209800" y="2092325"/>
            <a:ext cx="5890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Satellite 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antenna: 1.8 m - 2.4 m depending on location</a:t>
            </a:r>
            <a:endParaRPr kumimoji="1"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209800" y="2473325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DVB-S (2) </a:t>
            </a:r>
            <a:r>
              <a:rPr kumimoji="1"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receiver card or box</a:t>
            </a:r>
          </a:p>
        </p:txBody>
      </p:sp>
      <p:cxnSp>
        <p:nvCxnSpPr>
          <p:cNvPr id="14341" name="AutoShape 9"/>
          <p:cNvCxnSpPr>
            <a:cxnSpLocks noChangeShapeType="1"/>
            <a:stCxn id="14339" idx="1"/>
          </p:cNvCxnSpPr>
          <p:nvPr/>
        </p:nvCxnSpPr>
        <p:spPr bwMode="auto">
          <a:xfrm rot="10800000" flipV="1">
            <a:off x="1676400" y="2276991"/>
            <a:ext cx="533400" cy="65353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2" name="AutoShape 10"/>
          <p:cNvCxnSpPr>
            <a:cxnSpLocks noChangeShapeType="1"/>
            <a:stCxn id="14338" idx="3"/>
          </p:cNvCxnSpPr>
          <p:nvPr/>
        </p:nvCxnSpPr>
        <p:spPr bwMode="auto">
          <a:xfrm>
            <a:off x="7086600" y="1895475"/>
            <a:ext cx="1692275" cy="3105150"/>
          </a:xfrm>
          <a:prstGeom prst="bentConnector3">
            <a:avLst>
              <a:gd name="adj1" fmla="val 11350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3" name="AutoShape 11"/>
          <p:cNvCxnSpPr>
            <a:cxnSpLocks noChangeShapeType="1"/>
            <a:stCxn id="14340" idx="2"/>
          </p:cNvCxnSpPr>
          <p:nvPr/>
        </p:nvCxnSpPr>
        <p:spPr bwMode="auto">
          <a:xfrm>
            <a:off x="4419600" y="2840038"/>
            <a:ext cx="76200" cy="3952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344" name="Picture 12" descr="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78213"/>
            <a:ext cx="43592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modem_l-b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35325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Satellite_Dish2pt4m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06725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84176" y="476672"/>
            <a:ext cx="8159824" cy="86409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GEONETCast</a:t>
            </a:r>
            <a:r>
              <a:rPr lang="en-US" sz="3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Americas - Receive Station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3350" y="285750"/>
            <a:ext cx="7561138" cy="1143000"/>
          </a:xfrm>
        </p:spPr>
        <p:txBody>
          <a:bodyPr/>
          <a:lstStyle/>
          <a:p>
            <a:pPr algn="l"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– Receive Station</a:t>
            </a:r>
          </a:p>
        </p:txBody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00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Users responsible for station purchase and operation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Standard commercial off-the-shelf components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user costs ~$2000-$5000 US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Personal computer - ~$500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datacasting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software - $400 one-time license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1.8 to 2.4 meter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antenna depending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location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including LNB - $1000-2000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DVB-S (S2) receiver - ~$100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recurring subscription costs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Kencast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Installation costs vary by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 flipV="1">
            <a:off x="489761" y="1977048"/>
            <a:ext cx="7394607" cy="3828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85750"/>
            <a:ext cx="7497763" cy="1143000"/>
          </a:xfrm>
        </p:spPr>
        <p:txBody>
          <a:bodyPr/>
          <a:lstStyle/>
          <a:p>
            <a:pPr algn="l"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Americas - Content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05" y="1340768"/>
            <a:ext cx="1146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68504" y="5972464"/>
            <a:ext cx="442514" cy="39296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200000">
            <a:off x="187977" y="4873259"/>
            <a:ext cx="980338" cy="1186209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147469"/>
            <a:ext cx="57154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47469"/>
            <a:ext cx="64807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endCxn id="12" idx="0"/>
          </p:cNvCxnSpPr>
          <p:nvPr/>
        </p:nvCxnSpPr>
        <p:spPr bwMode="auto">
          <a:xfrm flipH="1">
            <a:off x="6873995" y="2132856"/>
            <a:ext cx="1226397" cy="30146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>
            <a:endCxn id="13" idx="0"/>
          </p:cNvCxnSpPr>
          <p:nvPr/>
        </p:nvCxnSpPr>
        <p:spPr bwMode="auto">
          <a:xfrm>
            <a:off x="8460432" y="2132856"/>
            <a:ext cx="108012" cy="30146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0" y="5560626"/>
            <a:ext cx="291235" cy="23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60966"/>
            <a:ext cx="315335" cy="236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22267"/>
            <a:ext cx="306541" cy="2386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1763"/>
            <a:ext cx="291235" cy="2192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75" y="2115918"/>
            <a:ext cx="261645" cy="195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19" y="2396677"/>
            <a:ext cx="261645" cy="1931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5" y="2619523"/>
            <a:ext cx="261645" cy="2003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60" y="2835998"/>
            <a:ext cx="258532" cy="1951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8" y="3460008"/>
            <a:ext cx="253340" cy="1972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87" y="2835998"/>
            <a:ext cx="291235" cy="232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3640162"/>
            <a:ext cx="291235" cy="2192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44" y="4322267"/>
            <a:ext cx="261645" cy="1931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85" y="3221309"/>
            <a:ext cx="306541" cy="2386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24" y="4417789"/>
            <a:ext cx="261645" cy="1951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29" y="3792519"/>
            <a:ext cx="253340" cy="1972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24" y="2457707"/>
            <a:ext cx="291235" cy="2329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46688" y="3140968"/>
            <a:ext cx="749448" cy="23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37616" y="3989792"/>
            <a:ext cx="749448" cy="27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91680" y="4880344"/>
            <a:ext cx="749448" cy="26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42232" y="5294071"/>
            <a:ext cx="749448" cy="26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38313"/>
            <a:ext cx="8705850" cy="38512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broadcast channels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Separate broadcast channels by data provider</a:t>
            </a: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Users can choose channels they wish to receive</a:t>
            </a: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Training Channel and Alert Channel Included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formats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is no restriction on the format of products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Americas Providers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912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Brazil National Institute for Space Research (INPE)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Derived regional products including fire monitoring, lightning, rainfall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nowcasting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UV Index, vegetation, GOES imagery based products in GEOTIFF format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NASA/USAID SERVIR Project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MODIS fire images over Guatemala and short-term rainfall model forecasts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4590"/>
            <a:ext cx="2570280" cy="257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5169" y="3789040"/>
            <a:ext cx="293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Global GOES IR 10.7µm –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format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2584"/>
            <a:ext cx="1512168" cy="150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19956"/>
            <a:ext cx="2352440" cy="1805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456257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rainfall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4572058"/>
            <a:ext cx="134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rue color RGB</a:t>
            </a:r>
          </a:p>
          <a:p>
            <a:pPr algn="ctr"/>
            <a:r>
              <a:rPr lang="en-US" sz="1200" dirty="0" smtClean="0"/>
              <a:t>+ </a:t>
            </a:r>
          </a:p>
          <a:p>
            <a:pPr algn="ctr"/>
            <a:r>
              <a:rPr lang="en-US" sz="1200" dirty="0" smtClean="0"/>
              <a:t>fire spots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9839938">
            <a:off x="4809244" y="2852373"/>
            <a:ext cx="133163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More info on Wednesday!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3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1555</Words>
  <Application>Microsoft Office PowerPoint</Application>
  <PresentationFormat>On-screen Show (4:3)</PresentationFormat>
  <Paragraphs>281</Paragraphs>
  <Slides>24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Image</vt:lpstr>
      <vt:lpstr>PowerPoint Presentation</vt:lpstr>
      <vt:lpstr>GEONETCast - Global Coverage</vt:lpstr>
      <vt:lpstr>GEONETCast Americas - Coverage</vt:lpstr>
      <vt:lpstr>GEONETCast Americas - Broadcast</vt:lpstr>
      <vt:lpstr>GEONETCast - System Architecture</vt:lpstr>
      <vt:lpstr>PowerPoint Presentation</vt:lpstr>
      <vt:lpstr>GEONETCast Americas – Receive Station</vt:lpstr>
      <vt:lpstr>GEONETCast Americas - Content</vt:lpstr>
      <vt:lpstr>GEONETCast Americas Providers</vt:lpstr>
      <vt:lpstr>GEONETCast Americas Providers</vt:lpstr>
      <vt:lpstr>GEONETCast Americas Providers</vt:lpstr>
      <vt:lpstr>GEONETCast Americas Providers</vt:lpstr>
      <vt:lpstr>Potential Providers</vt:lpstr>
      <vt:lpstr>New Products for 2014</vt:lpstr>
      <vt:lpstr>GEONETCast Americas – Training Channel</vt:lpstr>
      <vt:lpstr>Disaster Charter</vt:lpstr>
      <vt:lpstr>Capabilities for Disaster Response</vt:lpstr>
      <vt:lpstr>User Engagement</vt:lpstr>
      <vt:lpstr>Why are there many  EUMETCast stations?</vt:lpstr>
      <vt:lpstr>Why are there many CMACast stations  and few GEONETCast-A stations?</vt:lpstr>
      <vt:lpstr>What’s available?</vt:lpstr>
      <vt:lpstr>Develop Partnerships To Fund Stations</vt:lpstr>
      <vt:lpstr>GEONETCast Americas Product Suite</vt:lpstr>
      <vt:lpstr>GNC-A - Contacts and Links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Williams</dc:creator>
  <cp:lastModifiedBy>Bernie</cp:lastModifiedBy>
  <cp:revision>298</cp:revision>
  <dcterms:created xsi:type="dcterms:W3CDTF">2008-02-03T19:20:45Z</dcterms:created>
  <dcterms:modified xsi:type="dcterms:W3CDTF">2013-12-02T21:26:38Z</dcterms:modified>
</cp:coreProperties>
</file>