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45" r:id="rId2"/>
    <p:sldId id="381" r:id="rId3"/>
    <p:sldId id="401" r:id="rId4"/>
    <p:sldId id="329" r:id="rId5"/>
    <p:sldId id="409" r:id="rId6"/>
    <p:sldId id="332" r:id="rId7"/>
    <p:sldId id="333" r:id="rId8"/>
    <p:sldId id="334" r:id="rId9"/>
    <p:sldId id="406" r:id="rId10"/>
    <p:sldId id="335" r:id="rId11"/>
    <p:sldId id="396" r:id="rId12"/>
    <p:sldId id="407" r:id="rId13"/>
    <p:sldId id="397" r:id="rId14"/>
    <p:sldId id="410" r:id="rId15"/>
    <p:sldId id="393" r:id="rId16"/>
    <p:sldId id="391" r:id="rId17"/>
    <p:sldId id="404" r:id="rId18"/>
    <p:sldId id="398" r:id="rId19"/>
    <p:sldId id="399" r:id="rId20"/>
    <p:sldId id="400" r:id="rId21"/>
    <p:sldId id="392" r:id="rId22"/>
    <p:sldId id="389" r:id="rId23"/>
    <p:sldId id="339" r:id="rId24"/>
    <p:sldId id="348" r:id="rId2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F6C3C9-27ED-4D4E-8C7D-BE37253B2347}">
          <p14:sldIdLst>
            <p14:sldId id="345"/>
            <p14:sldId id="381"/>
            <p14:sldId id="401"/>
            <p14:sldId id="329"/>
            <p14:sldId id="409"/>
            <p14:sldId id="332"/>
            <p14:sldId id="333"/>
            <p14:sldId id="334"/>
            <p14:sldId id="406"/>
          </p14:sldIdLst>
        </p14:section>
        <p14:section name="Untitled Section" id="{CA3779CF-3618-4CE4-BA7D-F32D9D2F9151}">
          <p14:sldIdLst>
            <p14:sldId id="335"/>
            <p14:sldId id="396"/>
            <p14:sldId id="407"/>
            <p14:sldId id="397"/>
            <p14:sldId id="410"/>
            <p14:sldId id="393"/>
            <p14:sldId id="391"/>
            <p14:sldId id="404"/>
            <p14:sldId id="398"/>
            <p14:sldId id="399"/>
            <p14:sldId id="400"/>
            <p14:sldId id="392"/>
            <p14:sldId id="389"/>
            <p14:sldId id="339"/>
            <p14:sldId id="34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2" autoAdjust="0"/>
    <p:restoredTop sz="88125" autoAdjust="0"/>
  </p:normalViewPr>
  <p:slideViewPr>
    <p:cSldViewPr>
      <p:cViewPr>
        <p:scale>
          <a:sx n="60" d="100"/>
          <a:sy n="60" d="100"/>
        </p:scale>
        <p:origin x="-204" y="5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6BBDBD-AE17-4935-9834-475B9BE9937C}" type="datetimeFigureOut">
              <a:rPr lang="en-US"/>
              <a:pPr>
                <a:defRPr/>
              </a:pPr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BD53BC-0003-4248-ABDF-306241CFD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4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31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4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4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4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Punto</a:t>
            </a:r>
            <a:r>
              <a:rPr lang="en-US" dirty="0" smtClean="0"/>
              <a:t> 1 – </a:t>
            </a:r>
            <a:r>
              <a:rPr lang="en-US" dirty="0" err="1" smtClean="0"/>
              <a:t>Por</a:t>
            </a:r>
            <a:r>
              <a:rPr lang="en-US" dirty="0" smtClean="0"/>
              <a:t> NOAA, la </a:t>
            </a:r>
            <a:r>
              <a:rPr lang="en-US" dirty="0" err="1" smtClean="0"/>
              <a:t>contribución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del Centro de </a:t>
            </a:r>
            <a:r>
              <a:rPr lang="en-US" dirty="0" err="1" smtClean="0"/>
              <a:t>Predicción</a:t>
            </a:r>
            <a:r>
              <a:rPr lang="en-US" dirty="0" smtClean="0"/>
              <a:t> del </a:t>
            </a:r>
            <a:r>
              <a:rPr lang="en-US" dirty="0" err="1" smtClean="0"/>
              <a:t>Tiempo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Escritorio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Internacional</a:t>
            </a:r>
            <a:r>
              <a:rPr lang="en-US" baseline="0" dirty="0" smtClean="0"/>
              <a:t> del </a:t>
            </a:r>
            <a:r>
              <a:rPr lang="en-US" baseline="0" dirty="0" err="1" smtClean="0"/>
              <a:t>Servicio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Meteorológico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Nacional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Contribuciones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Centros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Excelencia</a:t>
            </a:r>
            <a:r>
              <a:rPr lang="en-US" sz="1200" baseline="0" dirty="0" smtClean="0">
                <a:latin typeface="Times New Roman" pitchFamily="18" charset="0"/>
                <a:cs typeface="Times New Roman" pitchFamily="18" charset="0"/>
              </a:rPr>
              <a:t> de la OMM en Barbados y Costa Rica.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En </a:t>
            </a:r>
            <a:r>
              <a:rPr lang="en-US" baseline="0" dirty="0" err="1" smtClean="0"/>
              <a:t>cooperación</a:t>
            </a:r>
            <a:r>
              <a:rPr lang="en-US" baseline="0" dirty="0" smtClean="0"/>
              <a:t> con el </a:t>
            </a:r>
            <a:r>
              <a:rPr lang="en-US" baseline="0" dirty="0" err="1" smtClean="0"/>
              <a:t>Grupo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Trabajo</a:t>
            </a:r>
            <a:r>
              <a:rPr lang="en-US" baseline="0" dirty="0" smtClean="0"/>
              <a:t> en la </a:t>
            </a:r>
            <a:r>
              <a:rPr lang="en-US" baseline="0" dirty="0" err="1" smtClean="0"/>
              <a:t>Generación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Capacidades</a:t>
            </a:r>
            <a:r>
              <a:rPr lang="en-US" baseline="0" dirty="0" smtClean="0"/>
              <a:t> y la </a:t>
            </a:r>
            <a:r>
              <a:rPr lang="en-US" baseline="0" dirty="0" err="1" smtClean="0"/>
              <a:t>Democracia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 del CEOS, </a:t>
            </a:r>
            <a:r>
              <a:rPr lang="en-US" baseline="0" dirty="0" err="1" smtClean="0"/>
              <a:t>desarrollando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cursos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aprendizaje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distancia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diseminarse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través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GEONETCast</a:t>
            </a:r>
            <a:r>
              <a:rPr lang="en-US" baseline="0" dirty="0" smtClean="0"/>
              <a:t>-</a:t>
            </a:r>
            <a:r>
              <a:rPr lang="en-US" baseline="0" dirty="0" err="1" smtClean="0"/>
              <a:t>Américas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700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GEONETCast-Américas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aprobó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un par de </a:t>
            </a:r>
            <a:r>
              <a:rPr lang="en-US" baseline="0" dirty="0" err="1" smtClean="0"/>
              <a:t>años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sistema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distribución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Carta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EUMETCast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aprobó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justo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las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últimas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semanas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CMACast</a:t>
            </a:r>
            <a:r>
              <a:rPr lang="en-US" baseline="0" dirty="0" smtClean="0"/>
              <a:t> no se ha </a:t>
            </a:r>
            <a:r>
              <a:rPr lang="en-US" baseline="0" dirty="0" err="1" smtClean="0"/>
              <a:t>aprobado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todavía</a:t>
            </a:r>
            <a:r>
              <a:rPr lang="en-US" baseline="0" dirty="0" smtClean="0"/>
              <a:t>.  No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seguro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desean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apruebe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Estado – </a:t>
            </a:r>
            <a:r>
              <a:rPr lang="en-US" baseline="0" dirty="0" err="1" smtClean="0"/>
              <a:t>Esto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</a:t>
            </a:r>
            <a:r>
              <a:rPr lang="en-US" baseline="0" dirty="0" smtClean="0"/>
              <a:t> un </a:t>
            </a:r>
            <a:r>
              <a:rPr lang="en-US" baseline="0" dirty="0" err="1" smtClean="0"/>
              <a:t>esfuerzo</a:t>
            </a:r>
            <a:r>
              <a:rPr lang="en-US" baseline="0" dirty="0" smtClean="0"/>
              <a:t> continuo.  Se </a:t>
            </a:r>
            <a:r>
              <a:rPr lang="en-US" baseline="0" dirty="0" err="1" smtClean="0"/>
              <a:t>atenderá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reunión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administradores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desastres</a:t>
            </a:r>
            <a:r>
              <a:rPr lang="en-US" baseline="0" dirty="0" smtClean="0"/>
              <a:t> en México y en </a:t>
            </a:r>
            <a:r>
              <a:rPr lang="en-US" baseline="0" dirty="0" err="1" smtClean="0"/>
              <a:t>diciembre</a:t>
            </a:r>
            <a:r>
              <a:rPr lang="en-US" baseline="0" dirty="0" smtClean="0"/>
              <a:t> en Jamaica.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09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EUMETSAT made the decision to use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EUMETCast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it prime delivery mechanisms for NRT(near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real time)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because of the positive feedback from the user community.  In the next generation of satellites, e.g.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Meteosat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Third Generation (MTG),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EUMETCast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also be the backbone delivery mechanism for the NRT service.  The MTG satellites will not have rebroadcast capabilities. 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0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NWS </a:t>
            </a:r>
            <a:r>
              <a:rPr lang="en-US" dirty="0" err="1" smtClean="0"/>
              <a:t>corre</a:t>
            </a:r>
            <a:r>
              <a:rPr lang="en-US" dirty="0" smtClean="0"/>
              <a:t> </a:t>
            </a:r>
            <a:r>
              <a:rPr lang="en-US" dirty="0" err="1" smtClean="0"/>
              <a:t>NOAAPort</a:t>
            </a:r>
            <a:r>
              <a:rPr lang="en-US" dirty="0" smtClean="0"/>
              <a:t> ~130 </a:t>
            </a:r>
            <a:r>
              <a:rPr lang="en-US" dirty="0" err="1" smtClean="0"/>
              <a:t>usuarios</a:t>
            </a:r>
            <a:r>
              <a:rPr lang="en-US" dirty="0" smtClean="0"/>
              <a:t>.  Es </a:t>
            </a:r>
            <a:r>
              <a:rPr lang="en-US" dirty="0" err="1" smtClean="0"/>
              <a:t>difícil</a:t>
            </a:r>
            <a:r>
              <a:rPr lang="en-US" dirty="0" smtClean="0"/>
              <a:t> </a:t>
            </a:r>
            <a:r>
              <a:rPr lang="en-US" dirty="0" err="1" smtClean="0"/>
              <a:t>estimar</a:t>
            </a:r>
            <a:r>
              <a:rPr lang="en-US" dirty="0" smtClean="0"/>
              <a:t> el </a:t>
            </a:r>
            <a:r>
              <a:rPr lang="en-US" dirty="0" err="1" smtClean="0"/>
              <a:t>uso</a:t>
            </a:r>
            <a:r>
              <a:rPr lang="en-US" dirty="0" smtClean="0"/>
              <a:t> real </a:t>
            </a:r>
            <a:r>
              <a:rPr lang="en-US" dirty="0" err="1" smtClean="0"/>
              <a:t>porque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cualquiera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aprovechar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flujo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usar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 y no se </a:t>
            </a:r>
            <a:r>
              <a:rPr lang="en-US" baseline="0" dirty="0" err="1" smtClean="0"/>
              <a:t>requiere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nadie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registre</a:t>
            </a:r>
            <a:r>
              <a:rPr lang="en-US" baseline="0" dirty="0" smtClean="0"/>
              <a:t>. 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ejemplo</a:t>
            </a:r>
            <a:r>
              <a:rPr lang="en-US" baseline="0" dirty="0" smtClean="0"/>
              <a:t>, UNIDATA </a:t>
            </a:r>
            <a:r>
              <a:rPr lang="en-US" baseline="0" dirty="0" err="1" smtClean="0"/>
              <a:t>aprovecha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NOAAPort</a:t>
            </a:r>
            <a:r>
              <a:rPr lang="en-US" baseline="0" dirty="0" smtClean="0"/>
              <a:t> y la </a:t>
            </a:r>
            <a:r>
              <a:rPr lang="en-US" baseline="0" dirty="0" err="1" smtClean="0"/>
              <a:t>distribuye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muchos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otros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servidores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0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4D1325F3-E0D3-4F91-9E2D-D9685CE09428}" type="slidenum">
              <a:rPr lang="en-ZA" smtClean="0"/>
              <a:pPr defTabSz="908050"/>
              <a:t>21</a:t>
            </a:fld>
            <a:endParaRPr lang="en-Z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54240527-3E7B-462D-810C-E95A2068091C}" type="slidenum">
              <a:rPr lang="en-ZA" smtClean="0"/>
              <a:pPr defTabSz="908050"/>
              <a:t>3</a:t>
            </a:fld>
            <a:endParaRPr lang="en-ZA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Cuál</a:t>
            </a:r>
            <a:r>
              <a:rPr lang="en-US" baseline="0" dirty="0" smtClean="0"/>
              <a:t> es la </a:t>
            </a:r>
            <a:r>
              <a:rPr lang="en-US" baseline="0" dirty="0" err="1" smtClean="0"/>
              <a:t>analogía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2 megabits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segundo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Cuántos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datos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información</a:t>
            </a:r>
            <a:r>
              <a:rPr lang="en-US" baseline="0" dirty="0" smtClean="0"/>
              <a:t> es </a:t>
            </a:r>
            <a:r>
              <a:rPr lang="en-US" baseline="0" dirty="0" err="1" smtClean="0"/>
              <a:t>ésta</a:t>
            </a:r>
            <a:r>
              <a:rPr lang="en-US" baseline="0" dirty="0" smtClean="0"/>
              <a:t>?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err="1" smtClean="0"/>
              <a:t>Velocidades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transmisión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1 Mbps = 1000000bps = 1000 kbps (kb/s) = 125000 Bps (B/s) = 450000 </a:t>
            </a:r>
            <a:r>
              <a:rPr lang="en-US" baseline="0" dirty="0" err="1" smtClean="0"/>
              <a:t>KBph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kB</a:t>
            </a:r>
            <a:r>
              <a:rPr lang="en-US" baseline="0" dirty="0" smtClean="0"/>
              <a:t>/h) = 7500 </a:t>
            </a:r>
            <a:r>
              <a:rPr lang="en-US" baseline="0" dirty="0" err="1" smtClean="0"/>
              <a:t>kBpmin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kB</a:t>
            </a:r>
            <a:r>
              <a:rPr lang="en-US" baseline="0" dirty="0" smtClean="0"/>
              <a:t>/min)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7.5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MegaBytes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usted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considerar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siguiente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afecta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latencia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tiempo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respuesta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Conexión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internet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fuera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Conexión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internet entre 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proveedor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GNC-A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Conexión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internet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GNC-A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Procesamiento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los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del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datos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base en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Kencast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Enlace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hacia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 satélite.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58160AE2-E9FA-421E-8D20-49465CBDB6C3}" type="slidenum">
              <a:rPr lang="en-ZA" smtClean="0"/>
              <a:pPr defTabSz="908050"/>
              <a:t>4</a:t>
            </a:fld>
            <a:endParaRPr lang="en-Z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68FEF869-D668-4521-A824-A03711D6BCBC}" type="slidenum">
              <a:rPr lang="en-ZA" smtClean="0"/>
              <a:pPr defTabSz="908050"/>
              <a:t>5</a:t>
            </a:fld>
            <a:endParaRPr lang="en-Z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4BB38EBE-D2FD-4DE7-A00B-D22A220678CA}" type="slidenum">
              <a:rPr lang="en-ZA" smtClean="0"/>
              <a:pPr defTabSz="908050"/>
              <a:t>6</a:t>
            </a:fld>
            <a:endParaRPr lang="en-Z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componentes</a:t>
            </a:r>
            <a:r>
              <a:rPr lang="en-US" baseline="0" dirty="0" smtClean="0"/>
              <a:t> de los </a:t>
            </a:r>
            <a:r>
              <a:rPr lang="en-US" baseline="0" dirty="0" err="1" smtClean="0"/>
              <a:t>estantes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comerciales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estándares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permiten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mantener</a:t>
            </a:r>
            <a:r>
              <a:rPr lang="en-US" baseline="0" dirty="0" smtClean="0"/>
              <a:t> los </a:t>
            </a:r>
            <a:r>
              <a:rPr lang="en-US" baseline="0" dirty="0" err="1" smtClean="0"/>
              <a:t>costos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el </a:t>
            </a:r>
            <a:r>
              <a:rPr lang="en-US" baseline="0" dirty="0" err="1" smtClean="0"/>
              <a:t>usuario</a:t>
            </a:r>
            <a:r>
              <a:rPr lang="en-US" baseline="0" dirty="0" smtClean="0"/>
              <a:t>.  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5C50A715-9E9E-401A-81E6-FEC897692374}" type="slidenum">
              <a:rPr lang="en-ZA" smtClean="0"/>
              <a:pPr defTabSz="908050"/>
              <a:t>7</a:t>
            </a:fld>
            <a:endParaRPr lang="en-Z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8050"/>
            <a:fld id="{0E31AB8B-D525-4ADA-A689-E026577FE103}" type="slidenum">
              <a:rPr lang="en-ZA" smtClean="0"/>
              <a:pPr defTabSz="908050"/>
              <a:t>8</a:t>
            </a:fld>
            <a:endParaRPr lang="en-Z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BD53BC-0003-4248-ABDF-306241CFD3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5580063" y="5661025"/>
          <a:ext cx="3221037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Image" r:id="rId14" imgW="9033525" imgH="2870493" progId="">
                  <p:embed/>
                </p:oleObj>
              </mc:Choice>
              <mc:Fallback>
                <p:oleObj name="Image" r:id="rId14" imgW="9033525" imgH="2870493" progId="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5661025"/>
                        <a:ext cx="3221037" cy="102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Line 8"/>
          <p:cNvSpPr>
            <a:spLocks noChangeShapeType="1"/>
          </p:cNvSpPr>
          <p:nvPr userDrawn="1"/>
        </p:nvSpPr>
        <p:spPr bwMode="auto">
          <a:xfrm flipH="1">
            <a:off x="468313" y="6453188"/>
            <a:ext cx="5688012" cy="0"/>
          </a:xfrm>
          <a:prstGeom prst="line">
            <a:avLst/>
          </a:prstGeom>
          <a:noFill/>
          <a:ln w="635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ltGray">
          <a:xfrm>
            <a:off x="658813" y="658813"/>
            <a:ext cx="438150" cy="4746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ltGray">
          <a:xfrm>
            <a:off x="1041400" y="658813"/>
            <a:ext cx="328613" cy="474662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ltGray">
          <a:xfrm>
            <a:off x="782638" y="1081088"/>
            <a:ext cx="422275" cy="4746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 userDrawn="1"/>
        </p:nvSpPr>
        <p:spPr bwMode="ltGray">
          <a:xfrm>
            <a:off x="1152525" y="1081088"/>
            <a:ext cx="368300" cy="474662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ltGray">
          <a:xfrm>
            <a:off x="368300" y="1008063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gray">
          <a:xfrm>
            <a:off x="1003300" y="550863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gray">
          <a:xfrm>
            <a:off x="684213" y="1341438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0" y="1412875"/>
          <a:ext cx="869315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Image" r:id="rId4" imgW="9033525" imgH="2870493" progId="">
                  <p:embed/>
                </p:oleObj>
              </mc:Choice>
              <mc:Fallback>
                <p:oleObj name="Image" r:id="rId4" imgW="9033525" imgH="2870493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12875"/>
                        <a:ext cx="869315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0358" y="4077072"/>
            <a:ext cx="867413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i="1" dirty="0"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GEONETCast AMERICAS</a:t>
            </a:r>
          </a:p>
          <a:p>
            <a:pPr algn="r">
              <a:defRPr/>
            </a:pPr>
            <a:r>
              <a:rPr lang="en-US" sz="4800" b="1" i="1" dirty="0" smtClean="0"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TRANSMISION REGIONAL</a:t>
            </a:r>
            <a:endParaRPr lang="en-US" sz="4800" b="1" i="1" dirty="0">
              <a:effectLst>
                <a:innerShdw blurRad="63500" dist="50800" dir="13500000">
                  <a:srgbClr val="FF0000">
                    <a:alpha val="5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87251" y="260350"/>
            <a:ext cx="79212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Semana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Evento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Virtual GEONETCast</a:t>
            </a:r>
          </a:p>
          <a:p>
            <a:pPr algn="ctr"/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Diciembre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, 2013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288032" y="5517232"/>
            <a:ext cx="52920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Paul Seymour,  NOAA, NESDIS, OSPO, SPSD,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DSB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Eric Madsen, NESIS,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Punto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contacto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de GNC-A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Bernie Connell, CIRA, Colorado State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University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6453336"/>
            <a:ext cx="4350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Traduccion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 Rosario Alfaro,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JOSS/UCAR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Proveedores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GEONETCast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34880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Comisión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Nacional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Actividades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Espaciales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Argentina (CONAE)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mar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dirección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oleaje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significativo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considerando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Instituto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Meteorológico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Nacional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Costa Rica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alertas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crecidas repentinas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Salidas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modelo WRF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Centro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América</a:t>
            </a:r>
            <a:endParaRPr lang="en-US" sz="14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11" y="3789040"/>
            <a:ext cx="2055253" cy="21079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43532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Líneas</a:t>
            </a:r>
            <a:r>
              <a:rPr lang="en-US" sz="1200" dirty="0" smtClean="0"/>
              <a:t> de </a:t>
            </a:r>
            <a:r>
              <a:rPr lang="en-US" sz="1200" dirty="0" err="1" smtClean="0"/>
              <a:t>corriente</a:t>
            </a:r>
            <a:r>
              <a:rPr lang="en-US" sz="1200" dirty="0" smtClean="0"/>
              <a:t> en 250 </a:t>
            </a:r>
            <a:r>
              <a:rPr lang="en-US" sz="1200" dirty="0" err="1" smtClean="0"/>
              <a:t>hPa</a:t>
            </a:r>
            <a:r>
              <a:rPr lang="en-US" sz="1200" dirty="0" smtClean="0"/>
              <a:t> del </a:t>
            </a:r>
            <a:r>
              <a:rPr lang="en-US" sz="1200" dirty="0"/>
              <a:t>m</a:t>
            </a:r>
            <a:r>
              <a:rPr lang="en-US" sz="1200" dirty="0" smtClean="0"/>
              <a:t>odelo WRF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6804327" y="3329666"/>
            <a:ext cx="2370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Multispectral Medium Resolution Scanner (MMRS) Bands 2, 3, &amp; 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19168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Mapa</a:t>
            </a:r>
            <a:r>
              <a:rPr lang="en-US" sz="1200" dirty="0" smtClean="0"/>
              <a:t> de </a:t>
            </a:r>
            <a:r>
              <a:rPr lang="en-US" sz="1200" dirty="0" err="1" smtClean="0"/>
              <a:t>Zonas</a:t>
            </a:r>
            <a:r>
              <a:rPr lang="en-US" sz="1200" dirty="0" smtClean="0"/>
              <a:t> del </a:t>
            </a:r>
            <a:r>
              <a:rPr lang="en-US" sz="1200" dirty="0" err="1" smtClean="0"/>
              <a:t>productos</a:t>
            </a:r>
            <a:r>
              <a:rPr lang="en-US" sz="1200" dirty="0" smtClean="0"/>
              <a:t> del mar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27" y="1174609"/>
            <a:ext cx="2339673" cy="2758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Proveedores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4608512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Agencia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Protección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Ambiente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EE.UU (EPA)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Mapas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horarios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animados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calidad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aire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ozono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partículas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Centro National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Climatológicos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NOAA (NCDC)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Vigilancia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sequías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en Norte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América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C:\Documents and Settings\paul.seymour\My Documents\projects\geonetcast\providers and products\providers\files and screenshots from receive stations\screen shots or copies of files\epa\pm25-24a-super.gif"/>
          <p:cNvPicPr preferRelativeResize="0">
            <a:picLocks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340768"/>
            <a:ext cx="2979986" cy="210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7944" y="2852936"/>
            <a:ext cx="1862510" cy="34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kern="0" dirty="0" err="1" smtClean="0">
                <a:latin typeface="+mn-lt"/>
              </a:rPr>
              <a:t>Producto</a:t>
            </a:r>
            <a:r>
              <a:rPr lang="en-US" sz="1200" kern="0" dirty="0" smtClean="0">
                <a:latin typeface="+mn-lt"/>
              </a:rPr>
              <a:t> de </a:t>
            </a:r>
            <a:r>
              <a:rPr lang="en-US" sz="1200" kern="0" dirty="0" err="1" smtClean="0">
                <a:latin typeface="+mn-lt"/>
              </a:rPr>
              <a:t>calidad</a:t>
            </a:r>
            <a:r>
              <a:rPr lang="en-US" sz="1200" kern="0" dirty="0" smtClean="0">
                <a:latin typeface="+mn-lt"/>
              </a:rPr>
              <a:t> del </a:t>
            </a:r>
            <a:r>
              <a:rPr lang="en-US" sz="1200" kern="0" dirty="0" err="1" smtClean="0">
                <a:latin typeface="+mn-lt"/>
              </a:rPr>
              <a:t>aire</a:t>
            </a:r>
            <a:endParaRPr lang="en-US" sz="1200" kern="0" dirty="0">
              <a:latin typeface="+mn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endParaRPr lang="en-US" kern="0" dirty="0">
              <a:latin typeface="+mn-lt"/>
            </a:endParaRPr>
          </a:p>
        </p:txBody>
      </p:sp>
      <p:pic>
        <p:nvPicPr>
          <p:cNvPr id="6" name="Picture 15" descr="C:\Documents and Settings\paul.seymour\My Documents\projects\geonetcast\meetings\washington dc nov 2009\coast zone geoss americas\nadm-200909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0655" y="364502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Proveedores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5688632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Servicio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Nacional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Satélites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Ambientales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NOAA (NESDIS)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y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Proyecto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RANET de USAID/NOAA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Concentración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clorofila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índice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vegetación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salud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cobertura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profundidad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nieve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total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ozono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total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agua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precipitable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ambiente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advertencias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avisos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alertas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Organización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Europea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para la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Explotación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Satélites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Meteorológicos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(EUMETSAT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Navegador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vientos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satélite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Dispersómetro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Avanzado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(ASCAT METOP A y B)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6212"/>
            <a:ext cx="2260848" cy="1695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237276"/>
            <a:ext cx="1819920" cy="141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49874" y="2636912"/>
            <a:ext cx="145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Concentración</a:t>
            </a:r>
            <a:r>
              <a:rPr lang="en-US" sz="1200" dirty="0" smtClean="0"/>
              <a:t> de la </a:t>
            </a:r>
            <a:r>
              <a:rPr lang="en-US" sz="1200" dirty="0" err="1" smtClean="0"/>
              <a:t>clorofila</a:t>
            </a:r>
            <a:r>
              <a:rPr lang="en-US" sz="1200" dirty="0" smtClean="0"/>
              <a:t> en el </a:t>
            </a:r>
            <a:r>
              <a:rPr lang="en-US" sz="1200" dirty="0" err="1" smtClean="0"/>
              <a:t>Caribe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40050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Análisis</a:t>
            </a:r>
            <a:r>
              <a:rPr lang="en-US" sz="1200" dirty="0" smtClean="0"/>
              <a:t> de total de </a:t>
            </a:r>
            <a:r>
              <a:rPr lang="en-US" sz="1200" dirty="0" err="1" smtClean="0"/>
              <a:t>ozono</a:t>
            </a:r>
            <a:r>
              <a:rPr lang="en-US" sz="1200" dirty="0" smtClean="0"/>
              <a:t> </a:t>
            </a:r>
            <a:r>
              <a:rPr lang="en-US" sz="1200" dirty="0" err="1" smtClean="0"/>
              <a:t>usando</a:t>
            </a:r>
            <a:r>
              <a:rPr lang="en-US" sz="1200" dirty="0" smtClean="0"/>
              <a:t> SBUV/2 y TOVS (TOAST)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25" y="4147870"/>
            <a:ext cx="1886879" cy="1657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80858" y="4839543"/>
            <a:ext cx="1540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/>
              <a:t>Vientos</a:t>
            </a:r>
            <a:r>
              <a:rPr lang="en-US" sz="1200" dirty="0" smtClean="0"/>
              <a:t> del ASCAT METOP-B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177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Proveedores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potenciales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6912768" cy="439248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Centro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Internacional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para la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Investigación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fenómeno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El Niño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(CIIFEN)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Análisis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mensual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Océno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Pacífico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Oriental,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Pronóstico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estacional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Sur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América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Occidental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Instituto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Caribe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Meteorología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Hidrología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Canal del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Caribe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preparación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respuesta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ante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desastres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naturales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  <p:pic>
        <p:nvPicPr>
          <p:cNvPr id="6" name="Picture 14" descr="C:\Documents and Settings\paul.seymour\My Documents\projects\geonetcast\meetings\washington dc nov 2009\coast zone geoss americas\9_GCS61101248887452_1258047182.pn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504739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2528" y="3332831"/>
            <a:ext cx="21237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200" kern="0" dirty="0" err="1" smtClean="0">
                <a:latin typeface="+mn-lt"/>
              </a:rPr>
              <a:t>Pronóstico</a:t>
            </a:r>
            <a:r>
              <a:rPr lang="en-US" sz="1200" kern="0" dirty="0" smtClean="0">
                <a:latin typeface="+mn-lt"/>
              </a:rPr>
              <a:t> de NCEP de la </a:t>
            </a:r>
            <a:r>
              <a:rPr lang="en-US" sz="1200" kern="0" dirty="0" err="1" smtClean="0">
                <a:latin typeface="+mn-lt"/>
              </a:rPr>
              <a:t>transmisión</a:t>
            </a:r>
            <a:r>
              <a:rPr lang="en-US" sz="1200" kern="0" dirty="0" smtClean="0">
                <a:latin typeface="+mn-lt"/>
              </a:rPr>
              <a:t> RANET</a:t>
            </a:r>
            <a:endParaRPr lang="en-US" sz="1200" kern="0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15200" y="4509120"/>
            <a:ext cx="1828800" cy="1371600"/>
          </a:xfrm>
          <a:prstGeom prst="rect">
            <a:avLst/>
          </a:prstGeom>
          <a:solidFill>
            <a:srgbClr val="FFFF00">
              <a:alpha val="25000"/>
            </a:srgbClr>
          </a:solidFill>
          <a:ln w="12700" cmpd="sng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FOZNT23 KNHC 121458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FFNT3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OFFSHORE WATERS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 FORECAST FOR THE SW AND TROPICAL N ATLANTIC AND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800" kern="0" dirty="0">
                <a:solidFill>
                  <a:srgbClr val="FF0000"/>
                </a:solidFill>
                <a:latin typeface="+mn-lt"/>
              </a:rPr>
              <a:t>CARIBBEAN SEA</a:t>
            </a:r>
            <a:endParaRPr lang="en-US" sz="700" kern="0" dirty="0">
              <a:solidFill>
                <a:srgbClr val="FF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kern="0" dirty="0">
                <a:solidFill>
                  <a:srgbClr val="FF0000"/>
                </a:solidFill>
                <a:latin typeface="+mn-lt"/>
              </a:rPr>
              <a:t>NWS TPC/NATIONAL HURRICANE CENTER MIAMI FL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kern="0" dirty="0">
                <a:solidFill>
                  <a:srgbClr val="FF0000"/>
                </a:solidFill>
                <a:latin typeface="+mn-lt"/>
              </a:rPr>
              <a:t>1130 AM EDT SUN JUL 12 2009</a:t>
            </a:r>
          </a:p>
        </p:txBody>
      </p:sp>
      <p:sp>
        <p:nvSpPr>
          <p:cNvPr id="9" name="TextBox 8"/>
          <p:cNvSpPr txBox="1"/>
          <p:nvPr/>
        </p:nvSpPr>
        <p:spPr>
          <a:xfrm rot="1350340">
            <a:off x="326906" y="5465190"/>
            <a:ext cx="149640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Más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información</a:t>
            </a:r>
            <a:r>
              <a:rPr lang="en-US" sz="1400" b="1" dirty="0" smtClean="0"/>
              <a:t> de Barbados el </a:t>
            </a:r>
            <a:r>
              <a:rPr lang="en-US" sz="1400" b="1" dirty="0" err="1" smtClean="0"/>
              <a:t>miércoles</a:t>
            </a:r>
            <a:r>
              <a:rPr lang="en-US" sz="1400" b="1" dirty="0" smtClean="0"/>
              <a:t>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Nuevos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el 2014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8291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Imágenes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disco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completo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4 km del GOES-Este en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formato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GEOTIFF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Visible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Vapor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agua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(6.5 µm)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Infrarrojo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(10.7 µm)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1109"/>
            <a:ext cx="2478211" cy="24782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3" y="3356992"/>
            <a:ext cx="2376271" cy="2478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32" y="2636912"/>
            <a:ext cx="2574032" cy="25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914400"/>
          </a:xfrm>
        </p:spPr>
        <p:txBody>
          <a:bodyPr/>
          <a:lstStyle/>
          <a:p>
            <a:pPr algn="l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Canal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entrenamiento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5915000" cy="5257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Grabaciones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virtuales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mensuales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OMM de CIRA / NOAA / Barbados / Costa Rica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Entrenamiento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directamente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relevante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comunidad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meteorología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hidrología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Nueva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iniciativa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Gestión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VLab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con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Trabajo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Generación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Capacidades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Democracia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Comité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Satélites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Observación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Tierra (CEOS)  </a:t>
            </a:r>
          </a:p>
          <a:p>
            <a:pPr lvl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Desarrollo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cursos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aprendizaje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distancia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enviados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medio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GNC-A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708634" y="3591595"/>
            <a:ext cx="218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Sesión</a:t>
            </a:r>
            <a:r>
              <a:rPr lang="en-US" sz="1400" b="1" dirty="0" smtClean="0"/>
              <a:t> de </a:t>
            </a:r>
            <a:r>
              <a:rPr lang="en-US" sz="1400" b="1" dirty="0" err="1" smtClean="0"/>
              <a:t>octubre</a:t>
            </a:r>
            <a:r>
              <a:rPr lang="en-US" sz="1400" b="1" dirty="0" smtClean="0"/>
              <a:t> 2013</a:t>
            </a:r>
            <a:endParaRPr lang="en-US" sz="1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2771800" cy="2148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848872" cy="914400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Carta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desastres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http://www.disasterscharter.org/home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1560" y="1066800"/>
            <a:ext cx="8153400" cy="5791200"/>
          </a:xfrm>
          <a:noFill/>
        </p:spPr>
        <p:txBody>
          <a:bodyPr/>
          <a:lstStyle/>
          <a:p>
            <a:pPr>
              <a:buFontTx/>
              <a:buNone/>
            </a:pPr>
            <a:endParaRPr lang="en-US" sz="2000" dirty="0" smtClean="0"/>
          </a:p>
          <a:p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La Carta Internacional “Grandes Desastres y del Espacio” (</a:t>
            </a:r>
            <a:r>
              <a:rPr lang="es-CR" sz="2400" dirty="0" err="1" smtClean="0">
                <a:latin typeface="Times New Roman" pitchFamily="18" charset="0"/>
                <a:cs typeface="Times New Roman" pitchFamily="18" charset="0"/>
              </a:rPr>
              <a:t>Space</a:t>
            </a:r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s-CR" sz="2400" dirty="0" err="1" smtClean="0">
                <a:latin typeface="Times New Roman" pitchFamily="18" charset="0"/>
                <a:cs typeface="Times New Roman" pitchFamily="18" charset="0"/>
              </a:rPr>
              <a:t>Major</a:t>
            </a:r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R" sz="2400" dirty="0" err="1" smtClean="0">
                <a:latin typeface="Times New Roman" pitchFamily="18" charset="0"/>
                <a:cs typeface="Times New Roman" pitchFamily="18" charset="0"/>
              </a:rPr>
              <a:t>Disasters</a:t>
            </a:r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) aprobó el uso de </a:t>
            </a:r>
            <a:r>
              <a:rPr lang="es-CR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 Américas y </a:t>
            </a:r>
            <a:r>
              <a:rPr lang="es-CR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 como sistemas auxiliares de distribución de datos.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CR" sz="2400" dirty="0" smtClean="0">
                <a:latin typeface="Times New Roman" pitchFamily="18" charset="0"/>
                <a:cs typeface="Times New Roman" pitchFamily="18" charset="0"/>
              </a:rPr>
              <a:t>El Centro Brasileño para la Vigilancia y Alertas de Desastres Naturales (CEMADEN) va a usar estaciones recibidoras portátiles de GNC-A para responder a los desastres donde no se dispone de internet.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Esfuerzos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continuos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trabajar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Grupo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Implementación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socios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regionales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establecimiento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comunidad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gestión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desastres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recibir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Internacional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 rot="1902988">
            <a:off x="7774262" y="2048065"/>
            <a:ext cx="1331639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Más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información</a:t>
            </a:r>
            <a:r>
              <a:rPr lang="en-US" sz="1400" b="1" dirty="0" smtClean="0"/>
              <a:t> el </a:t>
            </a:r>
            <a:r>
              <a:rPr lang="en-US" sz="1400" b="1" dirty="0" err="1" smtClean="0"/>
              <a:t>miércoles</a:t>
            </a:r>
            <a:r>
              <a:rPr lang="en-US" sz="1400" b="1" dirty="0" smtClean="0"/>
              <a:t>!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Capacidades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respuesta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desastres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3568" y="1340768"/>
            <a:ext cx="6696744" cy="4752528"/>
          </a:xfrm>
        </p:spPr>
        <p:txBody>
          <a:bodyPr/>
          <a:lstStyle/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Sólo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energía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computadora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el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recibidor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tarjeta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caja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necesita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conexión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internet</a:t>
            </a:r>
          </a:p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agregar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transmisión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apropiada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sin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restricciones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formato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agregar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preparados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dentro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fuera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región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interés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pueden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portátiles</a:t>
            </a:r>
            <a:endParaRPr lang="en-US" altLang="en-US" sz="2400" dirty="0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30" y="4437112"/>
            <a:ext cx="2887482" cy="218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60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404664"/>
            <a:ext cx="6202363" cy="936625"/>
          </a:xfrm>
        </p:spPr>
        <p:txBody>
          <a:bodyPr/>
          <a:lstStyle/>
          <a:p>
            <a:pPr algn="l" eaLnBrk="1" hangingPunct="1"/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Compromiso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usuario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147050" cy="4229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Cada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región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trabaja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directamente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usuarios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Europa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3560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 Africa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alrededor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358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 Asia/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Región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Pacífico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aproximadamente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2600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CMACast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1" hangingPunct="1">
              <a:lnSpc>
                <a:spcPct val="90000"/>
              </a:lnSpc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alrededor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 121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incluyendo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99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EUMETCast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22 GNC-A.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06904" y="6006565"/>
            <a:ext cx="365714" cy="32476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200000">
            <a:off x="273048" y="5076074"/>
            <a:ext cx="810196" cy="980338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4725144"/>
            <a:ext cx="296398" cy="43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23133"/>
            <a:ext cx="44224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132856"/>
            <a:ext cx="46040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946" y="2132856"/>
            <a:ext cx="4635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96" y="3429000"/>
            <a:ext cx="12192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0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18864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205288"/>
          </a:xfrm>
        </p:spPr>
        <p:txBody>
          <a:bodyPr/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2002, se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lanzó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Meteosat-8.</a:t>
            </a:r>
          </a:p>
          <a:p>
            <a:pPr lvl="1"/>
            <a:r>
              <a:rPr 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Falló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retransmisión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endParaRPr lang="en-US" sz="2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Solución</a:t>
            </a:r>
            <a:r>
              <a:rPr 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proveedor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satelital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comercial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retransmitir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2005, se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lanzó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Meteosat-9.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mayoría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los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usuarios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Meteosat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1200 en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escogieron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quedarse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Adiciones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flujo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EUMETCast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(2006) 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 (2012)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Futuras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adiciones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Tercera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Generación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Meteosat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Meteosat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Third Generation (MTG))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be 3"/>
          <p:cNvSpPr/>
          <p:nvPr/>
        </p:nvSpPr>
        <p:spPr bwMode="auto">
          <a:xfrm>
            <a:off x="8244408" y="1728933"/>
            <a:ext cx="646750" cy="120395"/>
          </a:xfrm>
          <a:prstGeom prst="cube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RightFacing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 bwMode="auto">
          <a:xfrm>
            <a:off x="7669666" y="1872949"/>
            <a:ext cx="646750" cy="120395"/>
          </a:xfrm>
          <a:prstGeom prst="cube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RightFacing"/>
            <a:lightRig rig="threePt" dir="t"/>
          </a:scene3d>
          <a:sp3d prstMaterial="softEdge"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8161065" y="1584917"/>
            <a:ext cx="227359" cy="691955"/>
          </a:xfrm>
          <a:prstGeom prst="flowChartMagneticDisk">
            <a:avLst/>
          </a:prstGeom>
          <a:solidFill>
            <a:srgbClr val="00CC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HeroicExtremeRightFacing">
              <a:rot lat="1800000" lon="19532356" rev="6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9385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8"/>
            <a:ext cx="8928992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260648"/>
            <a:ext cx="6480175" cy="1296143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GEONETCast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Cobertura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global</a:t>
            </a:r>
            <a:endParaRPr lang="en-GB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96" y="260648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muchas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CMACast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pocas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205288"/>
          </a:xfrm>
        </p:spPr>
        <p:txBody>
          <a:bodyPr/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actualizó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CMACast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2008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FENGYUNCast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los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servicios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PCVSAT.</a:t>
            </a:r>
          </a:p>
          <a:p>
            <a:pPr lvl="1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EE.UU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NOAAPort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GOES GVAR, POES, HRPT, la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retransmisión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LRIT, APT e Internet</a:t>
            </a:r>
          </a:p>
          <a:p>
            <a:pPr lvl="1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GEONETCast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distribuye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actualmente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 “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crudo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556792"/>
            <a:ext cx="1146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628800"/>
            <a:ext cx="8705850" cy="468052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Catálogo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 meta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asociados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misma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apariencia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sensación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”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los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regionales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Distribuido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transmisión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y visible en Internet.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Navegador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sitio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NOAA: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http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www.geonetcastamericas.noaa.gov/products/navigator/indexer.html </a:t>
            </a:r>
          </a:p>
          <a:p>
            <a:pPr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Navegador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EUMETSAT: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www.eumetsat.int/Home/Main/DataProducts/ProductNavigator/index.htm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85750"/>
            <a:ext cx="8100393" cy="11430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¿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disponible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2239142" cy="186717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Desarrollar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asociaciones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financiar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853136"/>
          </a:xfrm>
        </p:spPr>
        <p:txBody>
          <a:bodyPr/>
          <a:lstStyle/>
          <a:p>
            <a:pPr lvl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continúa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trabajando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desarrollar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nuevas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asociaciones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financiar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recibidoras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usuarios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América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del Norte, Sur y Central y el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Caribe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Esfuerzos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actuales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incluyen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propuestas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Banco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Mundial/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Agencia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Caribeña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Manejo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Emergencias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Desastres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CDEMA)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financiar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estaciones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lugares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claves.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247222">
            <a:off x="7243933" y="3166438"/>
            <a:ext cx="133163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Más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información</a:t>
            </a:r>
            <a:r>
              <a:rPr lang="en-US" sz="1400" b="1" dirty="0" smtClean="0"/>
              <a:t> de Barbados el </a:t>
            </a:r>
            <a:r>
              <a:rPr lang="en-US" sz="1400" b="1" dirty="0" err="1" smtClean="0"/>
              <a:t>miércoles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7200800" cy="838200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Serie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89924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err="1" smtClean="0"/>
              <a:t>Nosotros</a:t>
            </a:r>
            <a:r>
              <a:rPr lang="en-US" sz="2800" dirty="0" smtClean="0"/>
              <a:t>…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Continuaremos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trabajando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socios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expandir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serie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Cumpliremos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los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requisitos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identificados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servicios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meteorológicos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regionales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usando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proveedores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regionales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Continuaremos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divulgación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posibles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usuarios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283450" cy="114300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GNC-A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Contactos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y enlaces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Yana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Gevorgyan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Yana.Gevorgyan@NOAA.Gov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Eric Madsen - Eric.Madsen@NOAA.Gov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Paul Seymour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Paul.Seymour@NOAA.Gov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Rich Coley 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Rich.Coley@NOAA.Gov</a:t>
            </a:r>
          </a:p>
          <a:p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www.geonetcastamericas.noaa.gov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31912" y="260350"/>
            <a:ext cx="6912495" cy="1295400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GEONETCast Americas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Cobertura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5" descr="world_pol02"/>
          <p:cNvPicPr>
            <a:picLocks noChangeAspect="1" noChangeArrowheads="1"/>
          </p:cNvPicPr>
          <p:nvPr/>
        </p:nvPicPr>
        <p:blipFill>
          <a:blip r:embed="rId3" cstate="print"/>
          <a:srcRect b="5818"/>
          <a:stretch>
            <a:fillRect/>
          </a:stretch>
        </p:blipFill>
        <p:spPr bwMode="auto">
          <a:xfrm>
            <a:off x="3203847" y="1196752"/>
            <a:ext cx="5832649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reeform 6"/>
          <p:cNvSpPr>
            <a:spLocks noChangeAspect="1"/>
          </p:cNvSpPr>
          <p:nvPr/>
        </p:nvSpPr>
        <p:spPr bwMode="auto">
          <a:xfrm>
            <a:off x="4046754" y="1858646"/>
            <a:ext cx="1677374" cy="3313227"/>
          </a:xfrm>
          <a:custGeom>
            <a:avLst/>
            <a:gdLst>
              <a:gd name="T0" fmla="*/ 2147483647 w 1271"/>
              <a:gd name="T1" fmla="*/ 2147483647 h 2116"/>
              <a:gd name="T2" fmla="*/ 2147483647 w 1271"/>
              <a:gd name="T3" fmla="*/ 2147483647 h 2116"/>
              <a:gd name="T4" fmla="*/ 2147483647 w 1271"/>
              <a:gd name="T5" fmla="*/ 2147483647 h 2116"/>
              <a:gd name="T6" fmla="*/ 2147483647 w 1271"/>
              <a:gd name="T7" fmla="*/ 2147483647 h 2116"/>
              <a:gd name="T8" fmla="*/ 2147483647 w 1271"/>
              <a:gd name="T9" fmla="*/ 2147483647 h 2116"/>
              <a:gd name="T10" fmla="*/ 2147483647 w 1271"/>
              <a:gd name="T11" fmla="*/ 2147483647 h 2116"/>
              <a:gd name="T12" fmla="*/ 2147483647 w 1271"/>
              <a:gd name="T13" fmla="*/ 2147483647 h 2116"/>
              <a:gd name="T14" fmla="*/ 2147483647 w 1271"/>
              <a:gd name="T15" fmla="*/ 2147483647 h 2116"/>
              <a:gd name="T16" fmla="*/ 2147483647 w 1271"/>
              <a:gd name="T17" fmla="*/ 2147483647 h 2116"/>
              <a:gd name="T18" fmla="*/ 2147483647 w 1271"/>
              <a:gd name="T19" fmla="*/ 2147483647 h 2116"/>
              <a:gd name="T20" fmla="*/ 2147483647 w 1271"/>
              <a:gd name="T21" fmla="*/ 2147483647 h 21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1"/>
              <a:gd name="T34" fmla="*/ 0 h 2116"/>
              <a:gd name="T35" fmla="*/ 1271 w 1271"/>
              <a:gd name="T36" fmla="*/ 2116 h 21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1" h="2116">
                <a:moveTo>
                  <a:pt x="129" y="144"/>
                </a:moveTo>
                <a:cubicBezTo>
                  <a:pt x="84" y="272"/>
                  <a:pt x="0" y="598"/>
                  <a:pt x="38" y="779"/>
                </a:cubicBezTo>
                <a:cubicBezTo>
                  <a:pt x="76" y="960"/>
                  <a:pt x="258" y="1028"/>
                  <a:pt x="356" y="1232"/>
                </a:cubicBezTo>
                <a:cubicBezTo>
                  <a:pt x="454" y="1436"/>
                  <a:pt x="522" y="1890"/>
                  <a:pt x="628" y="2003"/>
                </a:cubicBezTo>
                <a:cubicBezTo>
                  <a:pt x="734" y="2116"/>
                  <a:pt x="893" y="2057"/>
                  <a:pt x="991" y="1913"/>
                </a:cubicBezTo>
                <a:cubicBezTo>
                  <a:pt x="1089" y="1769"/>
                  <a:pt x="1271" y="1354"/>
                  <a:pt x="1218" y="1142"/>
                </a:cubicBezTo>
                <a:cubicBezTo>
                  <a:pt x="1165" y="930"/>
                  <a:pt x="756" y="779"/>
                  <a:pt x="673" y="643"/>
                </a:cubicBezTo>
                <a:cubicBezTo>
                  <a:pt x="590" y="507"/>
                  <a:pt x="734" y="416"/>
                  <a:pt x="719" y="325"/>
                </a:cubicBezTo>
                <a:cubicBezTo>
                  <a:pt x="704" y="234"/>
                  <a:pt x="651" y="151"/>
                  <a:pt x="583" y="98"/>
                </a:cubicBezTo>
                <a:cubicBezTo>
                  <a:pt x="515" y="45"/>
                  <a:pt x="386" y="0"/>
                  <a:pt x="310" y="8"/>
                </a:cubicBezTo>
                <a:cubicBezTo>
                  <a:pt x="234" y="16"/>
                  <a:pt x="174" y="16"/>
                  <a:pt x="129" y="144"/>
                </a:cubicBezTo>
                <a:close/>
              </a:path>
            </a:pathLst>
          </a:custGeom>
          <a:solidFill>
            <a:srgbClr val="00CC99">
              <a:alpha val="39999"/>
            </a:srgb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23528" y="1792188"/>
            <a:ext cx="3528392" cy="4229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Componente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Regional de GEONETCast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Suministrado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USA/NOAA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Cobertura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 smtClean="0">
                <a:latin typeface="Times New Roman" pitchFamily="18" charset="0"/>
                <a:cs typeface="Times New Roman" pitchFamily="18" charset="0"/>
              </a:rPr>
              <a:t>América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 del Norte, Central y </a:t>
            </a:r>
            <a:r>
              <a:rPr lang="en-US" sz="2800" b="1" kern="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kern="0" dirty="0" smtClean="0">
                <a:latin typeface="Times New Roman" pitchFamily="18" charset="0"/>
                <a:cs typeface="Times New Roman" pitchFamily="18" charset="0"/>
              </a:rPr>
              <a:t>ur y el Caribe</a:t>
            </a:r>
          </a:p>
        </p:txBody>
      </p:sp>
    </p:spTree>
    <p:extLst>
      <p:ext uri="{BB962C8B-B14F-4D97-AF65-F5344CB8AC3E}">
        <p14:creationId xmlns:p14="http://schemas.microsoft.com/office/powerpoint/2010/main" val="857053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350" y="476250"/>
            <a:ext cx="7740650" cy="881063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GEONETCast Americas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Transmisión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Rectangle 1029"/>
          <p:cNvSpPr>
            <a:spLocks noChangeArrowheads="1"/>
          </p:cNvSpPr>
          <p:nvPr/>
        </p:nvSpPr>
        <p:spPr bwMode="auto">
          <a:xfrm>
            <a:off x="179512" y="1916832"/>
            <a:ext cx="525658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46" name="Text Box 1030"/>
          <p:cNvSpPr txBox="1">
            <a:spLocks noChangeArrowheads="1"/>
          </p:cNvSpPr>
          <p:nvPr/>
        </p:nvSpPr>
        <p:spPr bwMode="auto">
          <a:xfrm>
            <a:off x="5292080" y="1484784"/>
            <a:ext cx="36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Coverage Area: 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 </a:t>
            </a:r>
            <a:r>
              <a:rPr lang="en-US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Isolines</a:t>
            </a:r>
            <a:endParaRPr lang="en-US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72500"/>
            <a:ext cx="3909430" cy="462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862588"/>
            <a:ext cx="5256584" cy="497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Velocidad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 2 megabits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segundo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Opciones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expandirlo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12 Megabits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Satélite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geoestacionario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Intelsat-21 (IS-21)</a:t>
            </a:r>
          </a:p>
          <a:p>
            <a:pPr eaLnBrk="1" hangingPunct="1"/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Transpondedor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DVB-S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Multiplexado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 de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banda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 en 58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grados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Disponibilidad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&gt;99.5%</a:t>
            </a:r>
          </a:p>
          <a:p>
            <a:pPr marL="342900" indent="-342900">
              <a:spcBef>
                <a:spcPct val="200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Line 1031"/>
          <p:cNvSpPr>
            <a:spLocks noChangeShapeType="1"/>
          </p:cNvSpPr>
          <p:nvPr/>
        </p:nvSpPr>
        <p:spPr bwMode="auto">
          <a:xfrm flipH="1">
            <a:off x="6804248" y="1988840"/>
            <a:ext cx="576064" cy="1066800"/>
          </a:xfrm>
          <a:prstGeom prst="line">
            <a:avLst/>
          </a:prstGeom>
          <a:noFill/>
          <a:ln w="15875">
            <a:solidFill>
              <a:srgbClr val="333300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8229600" cy="981075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GEONETCast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System Architecture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285750" y="1428750"/>
            <a:ext cx="8572500" cy="5429250"/>
            <a:chOff x="972" y="8640"/>
            <a:chExt cx="9720" cy="5705"/>
          </a:xfrm>
        </p:grpSpPr>
        <p:sp>
          <p:nvSpPr>
            <p:cNvPr id="13323" name="AutoShape 4"/>
            <p:cNvSpPr>
              <a:spLocks noChangeAspect="1" noChangeArrowheads="1" noTextEdit="1"/>
            </p:cNvSpPr>
            <p:nvPr/>
          </p:nvSpPr>
          <p:spPr bwMode="auto">
            <a:xfrm>
              <a:off x="972" y="8640"/>
              <a:ext cx="9720" cy="5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5"/>
            <p:cNvSpPr>
              <a:spLocks noChangeArrowheads="1"/>
            </p:cNvSpPr>
            <p:nvPr/>
          </p:nvSpPr>
          <p:spPr bwMode="auto">
            <a:xfrm>
              <a:off x="1563" y="11061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563" y="10635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Rectangle 7"/>
            <p:cNvSpPr>
              <a:spLocks noChangeArrowheads="1"/>
            </p:cNvSpPr>
            <p:nvPr/>
          </p:nvSpPr>
          <p:spPr bwMode="auto">
            <a:xfrm>
              <a:off x="1563" y="11484"/>
              <a:ext cx="933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Rectangle 8"/>
            <p:cNvSpPr>
              <a:spLocks noChangeArrowheads="1"/>
            </p:cNvSpPr>
            <p:nvPr/>
          </p:nvSpPr>
          <p:spPr bwMode="auto">
            <a:xfrm>
              <a:off x="1563" y="11910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9"/>
            <p:cNvSpPr>
              <a:spLocks noChangeShapeType="1"/>
            </p:cNvSpPr>
            <p:nvPr/>
          </p:nvSpPr>
          <p:spPr bwMode="auto">
            <a:xfrm flipH="1">
              <a:off x="2496" y="10776"/>
              <a:ext cx="33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Line 10"/>
            <p:cNvSpPr>
              <a:spLocks noChangeShapeType="1"/>
            </p:cNvSpPr>
            <p:nvPr/>
          </p:nvSpPr>
          <p:spPr bwMode="auto">
            <a:xfrm flipH="1">
              <a:off x="2496" y="11202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1"/>
            <p:cNvSpPr>
              <a:spLocks noChangeShapeType="1"/>
            </p:cNvSpPr>
            <p:nvPr/>
          </p:nvSpPr>
          <p:spPr bwMode="auto">
            <a:xfrm flipH="1">
              <a:off x="2496" y="11625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H="1">
              <a:off x="2496" y="12049"/>
              <a:ext cx="33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32" name="Group 13"/>
            <p:cNvGrpSpPr>
              <a:grpSpLocks/>
            </p:cNvGrpSpPr>
            <p:nvPr/>
          </p:nvGrpSpPr>
          <p:grpSpPr bwMode="auto">
            <a:xfrm flipH="1">
              <a:off x="7089" y="10445"/>
              <a:ext cx="447" cy="1459"/>
              <a:chOff x="10608" y="2217"/>
              <a:chExt cx="417" cy="826"/>
            </a:xfrm>
          </p:grpSpPr>
          <p:sp>
            <p:nvSpPr>
              <p:cNvPr id="13532" name="Freeform 14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3" name="Freeform 15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4" name="Line 16"/>
              <p:cNvSpPr>
                <a:spLocks noChangeShapeType="1"/>
              </p:cNvSpPr>
              <p:nvPr/>
            </p:nvSpPr>
            <p:spPr bwMode="auto">
              <a:xfrm>
                <a:off x="10791" y="2711"/>
                <a:ext cx="54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5" name="Freeform 17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6" name="Freeform 18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7" name="Line 19"/>
              <p:cNvSpPr>
                <a:spLocks noChangeShapeType="1"/>
              </p:cNvSpPr>
              <p:nvPr/>
            </p:nvSpPr>
            <p:spPr bwMode="auto">
              <a:xfrm flipH="1" flipV="1">
                <a:off x="10693" y="2756"/>
                <a:ext cx="9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8" name="Line 20"/>
              <p:cNvSpPr>
                <a:spLocks noChangeShapeType="1"/>
              </p:cNvSpPr>
              <p:nvPr/>
            </p:nvSpPr>
            <p:spPr bwMode="auto">
              <a:xfrm flipH="1">
                <a:off x="10693" y="2723"/>
                <a:ext cx="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9" name="Line 21"/>
              <p:cNvSpPr>
                <a:spLocks noChangeShapeType="1"/>
              </p:cNvSpPr>
              <p:nvPr/>
            </p:nvSpPr>
            <p:spPr bwMode="auto">
              <a:xfrm>
                <a:off x="10693" y="275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0" name="Line 22"/>
              <p:cNvSpPr>
                <a:spLocks noChangeShapeType="1"/>
              </p:cNvSpPr>
              <p:nvPr/>
            </p:nvSpPr>
            <p:spPr bwMode="auto">
              <a:xfrm>
                <a:off x="10693" y="2826"/>
                <a:ext cx="88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1" name="Line 23"/>
              <p:cNvSpPr>
                <a:spLocks noChangeShapeType="1"/>
              </p:cNvSpPr>
              <p:nvPr/>
            </p:nvSpPr>
            <p:spPr bwMode="auto">
              <a:xfrm flipH="1">
                <a:off x="10681" y="2826"/>
                <a:ext cx="12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542" name="Group 24"/>
              <p:cNvGrpSpPr>
                <a:grpSpLocks/>
              </p:cNvGrpSpPr>
              <p:nvPr/>
            </p:nvGrpSpPr>
            <p:grpSpPr bwMode="auto">
              <a:xfrm>
                <a:off x="10608" y="2217"/>
                <a:ext cx="417" cy="581"/>
                <a:chOff x="15017" y="9353"/>
                <a:chExt cx="418" cy="580"/>
              </a:xfrm>
            </p:grpSpPr>
            <p:sp>
              <p:nvSpPr>
                <p:cNvPr id="13543" name="Freeform 25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4" name="Freeform 26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5" name="Freeform 27"/>
                <p:cNvSpPr>
                  <a:spLocks/>
                </p:cNvSpPr>
                <p:nvPr/>
              </p:nvSpPr>
              <p:spPr bwMode="auto">
                <a:xfrm>
                  <a:off x="15202" y="9378"/>
                  <a:ext cx="55" cy="208"/>
                </a:xfrm>
                <a:custGeom>
                  <a:avLst/>
                  <a:gdLst>
                    <a:gd name="T0" fmla="*/ 0 w 55"/>
                    <a:gd name="T1" fmla="*/ 0 h 208"/>
                    <a:gd name="T2" fmla="*/ 8 w 55"/>
                    <a:gd name="T3" fmla="*/ 8 h 208"/>
                    <a:gd name="T4" fmla="*/ 13 w 55"/>
                    <a:gd name="T5" fmla="*/ 15 h 208"/>
                    <a:gd name="T6" fmla="*/ 18 w 55"/>
                    <a:gd name="T7" fmla="*/ 25 h 208"/>
                    <a:gd name="T8" fmla="*/ 23 w 55"/>
                    <a:gd name="T9" fmla="*/ 33 h 208"/>
                    <a:gd name="T10" fmla="*/ 28 w 55"/>
                    <a:gd name="T11" fmla="*/ 45 h 208"/>
                    <a:gd name="T12" fmla="*/ 33 w 55"/>
                    <a:gd name="T13" fmla="*/ 55 h 208"/>
                    <a:gd name="T14" fmla="*/ 35 w 55"/>
                    <a:gd name="T15" fmla="*/ 68 h 208"/>
                    <a:gd name="T16" fmla="*/ 40 w 55"/>
                    <a:gd name="T17" fmla="*/ 80 h 208"/>
                    <a:gd name="T18" fmla="*/ 43 w 55"/>
                    <a:gd name="T19" fmla="*/ 93 h 208"/>
                    <a:gd name="T20" fmla="*/ 45 w 55"/>
                    <a:gd name="T21" fmla="*/ 108 h 208"/>
                    <a:gd name="T22" fmla="*/ 50 w 55"/>
                    <a:gd name="T23" fmla="*/ 123 h 208"/>
                    <a:gd name="T24" fmla="*/ 53 w 55"/>
                    <a:gd name="T25" fmla="*/ 138 h 208"/>
                    <a:gd name="T26" fmla="*/ 53 w 55"/>
                    <a:gd name="T27" fmla="*/ 155 h 208"/>
                    <a:gd name="T28" fmla="*/ 53 w 55"/>
                    <a:gd name="T29" fmla="*/ 170 h 208"/>
                    <a:gd name="T30" fmla="*/ 55 w 55"/>
                    <a:gd name="T31" fmla="*/ 190 h 208"/>
                    <a:gd name="T32" fmla="*/ 55 w 55"/>
                    <a:gd name="T33" fmla="*/ 208 h 208"/>
                    <a:gd name="T34" fmla="*/ 0 w 55"/>
                    <a:gd name="T35" fmla="*/ 0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08"/>
                    <a:gd name="T56" fmla="*/ 55 w 55"/>
                    <a:gd name="T57" fmla="*/ 208 h 2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0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3" y="15"/>
                      </a:lnTo>
                      <a:lnTo>
                        <a:pt x="18" y="25"/>
                      </a:lnTo>
                      <a:lnTo>
                        <a:pt x="23" y="33"/>
                      </a:lnTo>
                      <a:lnTo>
                        <a:pt x="28" y="45"/>
                      </a:lnTo>
                      <a:lnTo>
                        <a:pt x="33" y="55"/>
                      </a:lnTo>
                      <a:lnTo>
                        <a:pt x="35" y="68"/>
                      </a:lnTo>
                      <a:lnTo>
                        <a:pt x="40" y="80"/>
                      </a:lnTo>
                      <a:lnTo>
                        <a:pt x="43" y="93"/>
                      </a:lnTo>
                      <a:lnTo>
                        <a:pt x="45" y="108"/>
                      </a:lnTo>
                      <a:lnTo>
                        <a:pt x="50" y="123"/>
                      </a:lnTo>
                      <a:lnTo>
                        <a:pt x="53" y="138"/>
                      </a:lnTo>
                      <a:lnTo>
                        <a:pt x="53" y="155"/>
                      </a:lnTo>
                      <a:lnTo>
                        <a:pt x="53" y="170"/>
                      </a:lnTo>
                      <a:lnTo>
                        <a:pt x="55" y="190"/>
                      </a:lnTo>
                      <a:lnTo>
                        <a:pt x="55" y="2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6" name="Freeform 28"/>
                <p:cNvSpPr>
                  <a:spLocks/>
                </p:cNvSpPr>
                <p:nvPr/>
              </p:nvSpPr>
              <p:spPr bwMode="auto">
                <a:xfrm>
                  <a:off x="15200" y="93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7" name="Freeform 29"/>
                <p:cNvSpPr>
                  <a:spLocks/>
                </p:cNvSpPr>
                <p:nvPr/>
              </p:nvSpPr>
              <p:spPr bwMode="auto">
                <a:xfrm>
                  <a:off x="15257" y="958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8" name="Freeform 30"/>
                <p:cNvSpPr>
                  <a:spLocks/>
                </p:cNvSpPr>
                <p:nvPr/>
              </p:nvSpPr>
              <p:spPr bwMode="auto">
                <a:xfrm>
                  <a:off x="15145" y="9446"/>
                  <a:ext cx="100" cy="150"/>
                </a:xfrm>
                <a:custGeom>
                  <a:avLst/>
                  <a:gdLst>
                    <a:gd name="T0" fmla="*/ 0 w 100"/>
                    <a:gd name="T1" fmla="*/ 0 h 150"/>
                    <a:gd name="T2" fmla="*/ 10 w 100"/>
                    <a:gd name="T3" fmla="*/ 10 h 150"/>
                    <a:gd name="T4" fmla="*/ 20 w 100"/>
                    <a:gd name="T5" fmla="*/ 17 h 150"/>
                    <a:gd name="T6" fmla="*/ 27 w 100"/>
                    <a:gd name="T7" fmla="*/ 25 h 150"/>
                    <a:gd name="T8" fmla="*/ 35 w 100"/>
                    <a:gd name="T9" fmla="*/ 35 h 150"/>
                    <a:gd name="T10" fmla="*/ 45 w 100"/>
                    <a:gd name="T11" fmla="*/ 45 h 150"/>
                    <a:gd name="T12" fmla="*/ 52 w 100"/>
                    <a:gd name="T13" fmla="*/ 52 h 150"/>
                    <a:gd name="T14" fmla="*/ 57 w 100"/>
                    <a:gd name="T15" fmla="*/ 62 h 150"/>
                    <a:gd name="T16" fmla="*/ 67 w 100"/>
                    <a:gd name="T17" fmla="*/ 72 h 150"/>
                    <a:gd name="T18" fmla="*/ 72 w 100"/>
                    <a:gd name="T19" fmla="*/ 82 h 150"/>
                    <a:gd name="T20" fmla="*/ 77 w 100"/>
                    <a:gd name="T21" fmla="*/ 92 h 150"/>
                    <a:gd name="T22" fmla="*/ 80 w 100"/>
                    <a:gd name="T23" fmla="*/ 102 h 150"/>
                    <a:gd name="T24" fmla="*/ 87 w 100"/>
                    <a:gd name="T25" fmla="*/ 110 h 150"/>
                    <a:gd name="T26" fmla="*/ 92 w 100"/>
                    <a:gd name="T27" fmla="*/ 122 h 150"/>
                    <a:gd name="T28" fmla="*/ 95 w 100"/>
                    <a:gd name="T29" fmla="*/ 130 h 150"/>
                    <a:gd name="T30" fmla="*/ 97 w 100"/>
                    <a:gd name="T31" fmla="*/ 142 h 150"/>
                    <a:gd name="T32" fmla="*/ 100 w 100"/>
                    <a:gd name="T33" fmla="*/ 150 h 150"/>
                    <a:gd name="T34" fmla="*/ 0 w 100"/>
                    <a:gd name="T35" fmla="*/ 0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0"/>
                    <a:gd name="T55" fmla="*/ 0 h 150"/>
                    <a:gd name="T56" fmla="*/ 100 w 100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0" h="15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7"/>
                      </a:lnTo>
                      <a:lnTo>
                        <a:pt x="27" y="25"/>
                      </a:lnTo>
                      <a:lnTo>
                        <a:pt x="35" y="35"/>
                      </a:lnTo>
                      <a:lnTo>
                        <a:pt x="45" y="45"/>
                      </a:lnTo>
                      <a:lnTo>
                        <a:pt x="52" y="52"/>
                      </a:lnTo>
                      <a:lnTo>
                        <a:pt x="57" y="62"/>
                      </a:lnTo>
                      <a:lnTo>
                        <a:pt x="67" y="72"/>
                      </a:lnTo>
                      <a:lnTo>
                        <a:pt x="72" y="82"/>
                      </a:lnTo>
                      <a:lnTo>
                        <a:pt x="77" y="92"/>
                      </a:lnTo>
                      <a:lnTo>
                        <a:pt x="80" y="102"/>
                      </a:lnTo>
                      <a:lnTo>
                        <a:pt x="87" y="110"/>
                      </a:lnTo>
                      <a:lnTo>
                        <a:pt x="92" y="122"/>
                      </a:lnTo>
                      <a:lnTo>
                        <a:pt x="95" y="130"/>
                      </a:lnTo>
                      <a:lnTo>
                        <a:pt x="97" y="142"/>
                      </a:lnTo>
                      <a:lnTo>
                        <a:pt x="100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49" name="Freeform 31"/>
                <p:cNvSpPr>
                  <a:spLocks/>
                </p:cNvSpPr>
                <p:nvPr/>
              </p:nvSpPr>
              <p:spPr bwMode="auto">
                <a:xfrm>
                  <a:off x="15145" y="944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0" name="Freeform 32"/>
                <p:cNvSpPr>
                  <a:spLocks/>
                </p:cNvSpPr>
                <p:nvPr/>
              </p:nvSpPr>
              <p:spPr bwMode="auto">
                <a:xfrm>
                  <a:off x="15090" y="9538"/>
                  <a:ext cx="127" cy="90"/>
                </a:xfrm>
                <a:custGeom>
                  <a:avLst/>
                  <a:gdLst>
                    <a:gd name="T0" fmla="*/ 0 w 127"/>
                    <a:gd name="T1" fmla="*/ 0 h 90"/>
                    <a:gd name="T2" fmla="*/ 10 w 127"/>
                    <a:gd name="T3" fmla="*/ 3 h 90"/>
                    <a:gd name="T4" fmla="*/ 17 w 127"/>
                    <a:gd name="T5" fmla="*/ 8 h 90"/>
                    <a:gd name="T6" fmla="*/ 22 w 127"/>
                    <a:gd name="T7" fmla="*/ 10 h 90"/>
                    <a:gd name="T8" fmla="*/ 32 w 127"/>
                    <a:gd name="T9" fmla="*/ 15 h 90"/>
                    <a:gd name="T10" fmla="*/ 40 w 127"/>
                    <a:gd name="T11" fmla="*/ 18 h 90"/>
                    <a:gd name="T12" fmla="*/ 47 w 127"/>
                    <a:gd name="T13" fmla="*/ 23 h 90"/>
                    <a:gd name="T14" fmla="*/ 55 w 127"/>
                    <a:gd name="T15" fmla="*/ 28 h 90"/>
                    <a:gd name="T16" fmla="*/ 62 w 127"/>
                    <a:gd name="T17" fmla="*/ 33 h 90"/>
                    <a:gd name="T18" fmla="*/ 70 w 127"/>
                    <a:gd name="T19" fmla="*/ 40 h 90"/>
                    <a:gd name="T20" fmla="*/ 80 w 127"/>
                    <a:gd name="T21" fmla="*/ 45 h 90"/>
                    <a:gd name="T22" fmla="*/ 87 w 127"/>
                    <a:gd name="T23" fmla="*/ 50 h 90"/>
                    <a:gd name="T24" fmla="*/ 97 w 127"/>
                    <a:gd name="T25" fmla="*/ 58 h 90"/>
                    <a:gd name="T26" fmla="*/ 102 w 127"/>
                    <a:gd name="T27" fmla="*/ 65 h 90"/>
                    <a:gd name="T28" fmla="*/ 110 w 127"/>
                    <a:gd name="T29" fmla="*/ 73 h 90"/>
                    <a:gd name="T30" fmla="*/ 120 w 127"/>
                    <a:gd name="T31" fmla="*/ 80 h 90"/>
                    <a:gd name="T32" fmla="*/ 127 w 127"/>
                    <a:gd name="T33" fmla="*/ 90 h 90"/>
                    <a:gd name="T34" fmla="*/ 0 w 12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7"/>
                    <a:gd name="T55" fmla="*/ 0 h 90"/>
                    <a:gd name="T56" fmla="*/ 127 w 127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7" h="90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22" y="10"/>
                      </a:lnTo>
                      <a:lnTo>
                        <a:pt x="32" y="15"/>
                      </a:lnTo>
                      <a:lnTo>
                        <a:pt x="40" y="18"/>
                      </a:lnTo>
                      <a:lnTo>
                        <a:pt x="47" y="23"/>
                      </a:lnTo>
                      <a:lnTo>
                        <a:pt x="55" y="28"/>
                      </a:lnTo>
                      <a:lnTo>
                        <a:pt x="62" y="33"/>
                      </a:lnTo>
                      <a:lnTo>
                        <a:pt x="70" y="40"/>
                      </a:lnTo>
                      <a:lnTo>
                        <a:pt x="80" y="45"/>
                      </a:lnTo>
                      <a:lnTo>
                        <a:pt x="87" y="50"/>
                      </a:lnTo>
                      <a:lnTo>
                        <a:pt x="97" y="58"/>
                      </a:lnTo>
                      <a:lnTo>
                        <a:pt x="102" y="65"/>
                      </a:lnTo>
                      <a:lnTo>
                        <a:pt x="110" y="73"/>
                      </a:lnTo>
                      <a:lnTo>
                        <a:pt x="120" y="80"/>
                      </a:lnTo>
                      <a:lnTo>
                        <a:pt x="127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1" name="Freeform 33"/>
                <p:cNvSpPr>
                  <a:spLocks/>
                </p:cNvSpPr>
                <p:nvPr/>
              </p:nvSpPr>
              <p:spPr bwMode="auto">
                <a:xfrm>
                  <a:off x="15090" y="953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2" name="Freeform 34"/>
                <p:cNvSpPr>
                  <a:spLocks/>
                </p:cNvSpPr>
                <p:nvPr/>
              </p:nvSpPr>
              <p:spPr bwMode="auto">
                <a:xfrm>
                  <a:off x="15217" y="962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3" name="Freeform 35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5 w 155"/>
                    <a:gd name="T3" fmla="*/ 2 h 17"/>
                    <a:gd name="T4" fmla="*/ 15 w 155"/>
                    <a:gd name="T5" fmla="*/ 5 h 17"/>
                    <a:gd name="T6" fmla="*/ 20 w 155"/>
                    <a:gd name="T7" fmla="*/ 5 h 17"/>
                    <a:gd name="T8" fmla="*/ 27 w 155"/>
                    <a:gd name="T9" fmla="*/ 5 h 17"/>
                    <a:gd name="T10" fmla="*/ 37 w 155"/>
                    <a:gd name="T11" fmla="*/ 7 h 17"/>
                    <a:gd name="T12" fmla="*/ 45 w 155"/>
                    <a:gd name="T13" fmla="*/ 10 h 17"/>
                    <a:gd name="T14" fmla="*/ 55 w 155"/>
                    <a:gd name="T15" fmla="*/ 10 h 17"/>
                    <a:gd name="T16" fmla="*/ 62 w 155"/>
                    <a:gd name="T17" fmla="*/ 10 h 17"/>
                    <a:gd name="T18" fmla="*/ 72 w 155"/>
                    <a:gd name="T19" fmla="*/ 12 h 17"/>
                    <a:gd name="T20" fmla="*/ 82 w 155"/>
                    <a:gd name="T21" fmla="*/ 12 h 17"/>
                    <a:gd name="T22" fmla="*/ 92 w 155"/>
                    <a:gd name="T23" fmla="*/ 12 h 17"/>
                    <a:gd name="T24" fmla="*/ 105 w 155"/>
                    <a:gd name="T25" fmla="*/ 15 h 17"/>
                    <a:gd name="T26" fmla="*/ 115 w 155"/>
                    <a:gd name="T27" fmla="*/ 15 h 17"/>
                    <a:gd name="T28" fmla="*/ 127 w 155"/>
                    <a:gd name="T29" fmla="*/ 15 h 17"/>
                    <a:gd name="T30" fmla="*/ 142 w 155"/>
                    <a:gd name="T31" fmla="*/ 17 h 17"/>
                    <a:gd name="T32" fmla="*/ 155 w 155"/>
                    <a:gd name="T33" fmla="*/ 17 h 17"/>
                    <a:gd name="T34" fmla="*/ 0 w 155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5"/>
                    <a:gd name="T55" fmla="*/ 0 h 17"/>
                    <a:gd name="T56" fmla="*/ 155 w 15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5" h="1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7" y="5"/>
                      </a:lnTo>
                      <a:lnTo>
                        <a:pt x="37" y="7"/>
                      </a:lnTo>
                      <a:lnTo>
                        <a:pt x="45" y="10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72" y="12"/>
                      </a:lnTo>
                      <a:lnTo>
                        <a:pt x="82" y="12"/>
                      </a:lnTo>
                      <a:lnTo>
                        <a:pt x="92" y="12"/>
                      </a:lnTo>
                      <a:lnTo>
                        <a:pt x="105" y="15"/>
                      </a:lnTo>
                      <a:lnTo>
                        <a:pt x="115" y="15"/>
                      </a:lnTo>
                      <a:lnTo>
                        <a:pt x="127" y="15"/>
                      </a:lnTo>
                      <a:lnTo>
                        <a:pt x="142" y="17"/>
                      </a:lnTo>
                      <a:lnTo>
                        <a:pt x="155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4" name="Freeform 36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5" name="Freeform 37"/>
                <p:cNvSpPr>
                  <a:spLocks/>
                </p:cNvSpPr>
                <p:nvPr/>
              </p:nvSpPr>
              <p:spPr bwMode="auto">
                <a:xfrm>
                  <a:off x="15200" y="967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6" name="Freeform 38"/>
                <p:cNvSpPr>
                  <a:spLocks/>
                </p:cNvSpPr>
                <p:nvPr/>
              </p:nvSpPr>
              <p:spPr bwMode="auto">
                <a:xfrm>
                  <a:off x="15022" y="9711"/>
                  <a:ext cx="175" cy="42"/>
                </a:xfrm>
                <a:custGeom>
                  <a:avLst/>
                  <a:gdLst>
                    <a:gd name="T0" fmla="*/ 0 w 175"/>
                    <a:gd name="T1" fmla="*/ 42 h 42"/>
                    <a:gd name="T2" fmla="*/ 13 w 175"/>
                    <a:gd name="T3" fmla="*/ 42 h 42"/>
                    <a:gd name="T4" fmla="*/ 23 w 175"/>
                    <a:gd name="T5" fmla="*/ 40 h 42"/>
                    <a:gd name="T6" fmla="*/ 38 w 175"/>
                    <a:gd name="T7" fmla="*/ 40 h 42"/>
                    <a:gd name="T8" fmla="*/ 48 w 175"/>
                    <a:gd name="T9" fmla="*/ 37 h 42"/>
                    <a:gd name="T10" fmla="*/ 60 w 175"/>
                    <a:gd name="T11" fmla="*/ 37 h 42"/>
                    <a:gd name="T12" fmla="*/ 70 w 175"/>
                    <a:gd name="T13" fmla="*/ 35 h 42"/>
                    <a:gd name="T14" fmla="*/ 83 w 175"/>
                    <a:gd name="T15" fmla="*/ 32 h 42"/>
                    <a:gd name="T16" fmla="*/ 93 w 175"/>
                    <a:gd name="T17" fmla="*/ 30 h 42"/>
                    <a:gd name="T18" fmla="*/ 105 w 175"/>
                    <a:gd name="T19" fmla="*/ 27 h 42"/>
                    <a:gd name="T20" fmla="*/ 113 w 175"/>
                    <a:gd name="T21" fmla="*/ 25 h 42"/>
                    <a:gd name="T22" fmla="*/ 125 w 175"/>
                    <a:gd name="T23" fmla="*/ 20 h 42"/>
                    <a:gd name="T24" fmla="*/ 135 w 175"/>
                    <a:gd name="T25" fmla="*/ 17 h 42"/>
                    <a:gd name="T26" fmla="*/ 145 w 175"/>
                    <a:gd name="T27" fmla="*/ 12 h 42"/>
                    <a:gd name="T28" fmla="*/ 155 w 175"/>
                    <a:gd name="T29" fmla="*/ 10 h 42"/>
                    <a:gd name="T30" fmla="*/ 165 w 175"/>
                    <a:gd name="T31" fmla="*/ 5 h 42"/>
                    <a:gd name="T32" fmla="*/ 175 w 175"/>
                    <a:gd name="T33" fmla="*/ 0 h 42"/>
                    <a:gd name="T34" fmla="*/ 0 w 175"/>
                    <a:gd name="T35" fmla="*/ 42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5"/>
                    <a:gd name="T55" fmla="*/ 0 h 42"/>
                    <a:gd name="T56" fmla="*/ 175 w 175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5" h="42">
                      <a:moveTo>
                        <a:pt x="0" y="42"/>
                      </a:moveTo>
                      <a:lnTo>
                        <a:pt x="13" y="42"/>
                      </a:lnTo>
                      <a:lnTo>
                        <a:pt x="23" y="40"/>
                      </a:lnTo>
                      <a:lnTo>
                        <a:pt x="38" y="40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3" y="32"/>
                      </a:lnTo>
                      <a:lnTo>
                        <a:pt x="93" y="30"/>
                      </a:lnTo>
                      <a:lnTo>
                        <a:pt x="105" y="27"/>
                      </a:lnTo>
                      <a:lnTo>
                        <a:pt x="113" y="25"/>
                      </a:lnTo>
                      <a:lnTo>
                        <a:pt x="125" y="20"/>
                      </a:lnTo>
                      <a:lnTo>
                        <a:pt x="135" y="17"/>
                      </a:lnTo>
                      <a:lnTo>
                        <a:pt x="145" y="12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7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7" name="Freeform 39"/>
                <p:cNvSpPr>
                  <a:spLocks/>
                </p:cNvSpPr>
                <p:nvPr/>
              </p:nvSpPr>
              <p:spPr bwMode="auto">
                <a:xfrm>
                  <a:off x="15022" y="97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8" name="Freeform 40"/>
                <p:cNvSpPr>
                  <a:spLocks/>
                </p:cNvSpPr>
                <p:nvPr/>
              </p:nvSpPr>
              <p:spPr bwMode="auto">
                <a:xfrm>
                  <a:off x="15197" y="97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59" name="Freeform 41"/>
                <p:cNvSpPr>
                  <a:spLocks/>
                </p:cNvSpPr>
                <p:nvPr/>
              </p:nvSpPr>
              <p:spPr bwMode="auto">
                <a:xfrm>
                  <a:off x="15017" y="9736"/>
                  <a:ext cx="183" cy="117"/>
                </a:xfrm>
                <a:custGeom>
                  <a:avLst/>
                  <a:gdLst>
                    <a:gd name="T0" fmla="*/ 0 w 183"/>
                    <a:gd name="T1" fmla="*/ 117 h 117"/>
                    <a:gd name="T2" fmla="*/ 10 w 183"/>
                    <a:gd name="T3" fmla="*/ 112 h 117"/>
                    <a:gd name="T4" fmla="*/ 23 w 183"/>
                    <a:gd name="T5" fmla="*/ 110 h 117"/>
                    <a:gd name="T6" fmla="*/ 33 w 183"/>
                    <a:gd name="T7" fmla="*/ 105 h 117"/>
                    <a:gd name="T8" fmla="*/ 45 w 183"/>
                    <a:gd name="T9" fmla="*/ 100 h 117"/>
                    <a:gd name="T10" fmla="*/ 55 w 183"/>
                    <a:gd name="T11" fmla="*/ 95 h 117"/>
                    <a:gd name="T12" fmla="*/ 70 w 183"/>
                    <a:gd name="T13" fmla="*/ 87 h 117"/>
                    <a:gd name="T14" fmla="*/ 83 w 183"/>
                    <a:gd name="T15" fmla="*/ 82 h 117"/>
                    <a:gd name="T16" fmla="*/ 93 w 183"/>
                    <a:gd name="T17" fmla="*/ 75 h 117"/>
                    <a:gd name="T18" fmla="*/ 100 w 183"/>
                    <a:gd name="T19" fmla="*/ 67 h 117"/>
                    <a:gd name="T20" fmla="*/ 115 w 183"/>
                    <a:gd name="T21" fmla="*/ 60 h 117"/>
                    <a:gd name="T22" fmla="*/ 128 w 183"/>
                    <a:gd name="T23" fmla="*/ 50 h 117"/>
                    <a:gd name="T24" fmla="*/ 138 w 183"/>
                    <a:gd name="T25" fmla="*/ 42 h 117"/>
                    <a:gd name="T26" fmla="*/ 148 w 183"/>
                    <a:gd name="T27" fmla="*/ 32 h 117"/>
                    <a:gd name="T28" fmla="*/ 160 w 183"/>
                    <a:gd name="T29" fmla="*/ 22 h 117"/>
                    <a:gd name="T30" fmla="*/ 173 w 183"/>
                    <a:gd name="T31" fmla="*/ 12 h 117"/>
                    <a:gd name="T32" fmla="*/ 183 w 183"/>
                    <a:gd name="T33" fmla="*/ 0 h 117"/>
                    <a:gd name="T34" fmla="*/ 0 w 183"/>
                    <a:gd name="T35" fmla="*/ 117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17"/>
                    <a:gd name="T56" fmla="*/ 183 w 183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17">
                      <a:moveTo>
                        <a:pt x="0" y="117"/>
                      </a:moveTo>
                      <a:lnTo>
                        <a:pt x="10" y="112"/>
                      </a:lnTo>
                      <a:lnTo>
                        <a:pt x="23" y="110"/>
                      </a:lnTo>
                      <a:lnTo>
                        <a:pt x="33" y="105"/>
                      </a:lnTo>
                      <a:lnTo>
                        <a:pt x="45" y="100"/>
                      </a:lnTo>
                      <a:lnTo>
                        <a:pt x="55" y="95"/>
                      </a:lnTo>
                      <a:lnTo>
                        <a:pt x="70" y="87"/>
                      </a:lnTo>
                      <a:lnTo>
                        <a:pt x="83" y="82"/>
                      </a:lnTo>
                      <a:lnTo>
                        <a:pt x="93" y="75"/>
                      </a:lnTo>
                      <a:lnTo>
                        <a:pt x="100" y="67"/>
                      </a:lnTo>
                      <a:lnTo>
                        <a:pt x="115" y="60"/>
                      </a:lnTo>
                      <a:lnTo>
                        <a:pt x="128" y="50"/>
                      </a:lnTo>
                      <a:lnTo>
                        <a:pt x="138" y="42"/>
                      </a:lnTo>
                      <a:lnTo>
                        <a:pt x="148" y="32"/>
                      </a:lnTo>
                      <a:lnTo>
                        <a:pt x="160" y="22"/>
                      </a:lnTo>
                      <a:lnTo>
                        <a:pt x="173" y="12"/>
                      </a:lnTo>
                      <a:lnTo>
                        <a:pt x="18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0" name="Freeform 42"/>
                <p:cNvSpPr>
                  <a:spLocks/>
                </p:cNvSpPr>
                <p:nvPr/>
              </p:nvSpPr>
              <p:spPr bwMode="auto">
                <a:xfrm>
                  <a:off x="15017" y="98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1" name="Freeform 43"/>
                <p:cNvSpPr>
                  <a:spLocks/>
                </p:cNvSpPr>
                <p:nvPr/>
              </p:nvSpPr>
              <p:spPr bwMode="auto">
                <a:xfrm>
                  <a:off x="15200" y="973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2" name="Freeform 44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3" name="Freeform 45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4" name="Freeform 46"/>
                <p:cNvSpPr>
                  <a:spLocks/>
                </p:cNvSpPr>
                <p:nvPr/>
              </p:nvSpPr>
              <p:spPr bwMode="auto">
                <a:xfrm>
                  <a:off x="15092" y="9396"/>
                  <a:ext cx="243" cy="515"/>
                </a:xfrm>
                <a:custGeom>
                  <a:avLst/>
                  <a:gdLst>
                    <a:gd name="T0" fmla="*/ 0 w 243"/>
                    <a:gd name="T1" fmla="*/ 515 h 515"/>
                    <a:gd name="T2" fmla="*/ 40 w 243"/>
                    <a:gd name="T3" fmla="*/ 492 h 515"/>
                    <a:gd name="T4" fmla="*/ 78 w 243"/>
                    <a:gd name="T5" fmla="*/ 467 h 515"/>
                    <a:gd name="T6" fmla="*/ 110 w 243"/>
                    <a:gd name="T7" fmla="*/ 442 h 515"/>
                    <a:gd name="T8" fmla="*/ 143 w 243"/>
                    <a:gd name="T9" fmla="*/ 417 h 515"/>
                    <a:gd name="T10" fmla="*/ 168 w 243"/>
                    <a:gd name="T11" fmla="*/ 390 h 515"/>
                    <a:gd name="T12" fmla="*/ 190 w 243"/>
                    <a:gd name="T13" fmla="*/ 360 h 515"/>
                    <a:gd name="T14" fmla="*/ 208 w 243"/>
                    <a:gd name="T15" fmla="*/ 330 h 515"/>
                    <a:gd name="T16" fmla="*/ 225 w 243"/>
                    <a:gd name="T17" fmla="*/ 297 h 515"/>
                    <a:gd name="T18" fmla="*/ 233 w 243"/>
                    <a:gd name="T19" fmla="*/ 265 h 515"/>
                    <a:gd name="T20" fmla="*/ 240 w 243"/>
                    <a:gd name="T21" fmla="*/ 232 h 515"/>
                    <a:gd name="T22" fmla="*/ 243 w 243"/>
                    <a:gd name="T23" fmla="*/ 195 h 515"/>
                    <a:gd name="T24" fmla="*/ 243 w 243"/>
                    <a:gd name="T25" fmla="*/ 160 h 515"/>
                    <a:gd name="T26" fmla="*/ 240 w 243"/>
                    <a:gd name="T27" fmla="*/ 120 h 515"/>
                    <a:gd name="T28" fmla="*/ 235 w 243"/>
                    <a:gd name="T29" fmla="*/ 82 h 515"/>
                    <a:gd name="T30" fmla="*/ 225 w 243"/>
                    <a:gd name="T31" fmla="*/ 42 h 515"/>
                    <a:gd name="T32" fmla="*/ 210 w 243"/>
                    <a:gd name="T33" fmla="*/ 0 h 515"/>
                    <a:gd name="T34" fmla="*/ 0 w 243"/>
                    <a:gd name="T35" fmla="*/ 515 h 5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3"/>
                    <a:gd name="T55" fmla="*/ 0 h 515"/>
                    <a:gd name="T56" fmla="*/ 243 w 243"/>
                    <a:gd name="T57" fmla="*/ 515 h 5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3" h="515">
                      <a:moveTo>
                        <a:pt x="0" y="515"/>
                      </a:moveTo>
                      <a:lnTo>
                        <a:pt x="40" y="492"/>
                      </a:lnTo>
                      <a:lnTo>
                        <a:pt x="78" y="467"/>
                      </a:lnTo>
                      <a:lnTo>
                        <a:pt x="110" y="442"/>
                      </a:lnTo>
                      <a:lnTo>
                        <a:pt x="143" y="417"/>
                      </a:lnTo>
                      <a:lnTo>
                        <a:pt x="168" y="390"/>
                      </a:lnTo>
                      <a:lnTo>
                        <a:pt x="190" y="360"/>
                      </a:lnTo>
                      <a:lnTo>
                        <a:pt x="208" y="330"/>
                      </a:lnTo>
                      <a:lnTo>
                        <a:pt x="225" y="297"/>
                      </a:lnTo>
                      <a:lnTo>
                        <a:pt x="233" y="265"/>
                      </a:lnTo>
                      <a:lnTo>
                        <a:pt x="240" y="232"/>
                      </a:lnTo>
                      <a:lnTo>
                        <a:pt x="243" y="195"/>
                      </a:lnTo>
                      <a:lnTo>
                        <a:pt x="243" y="160"/>
                      </a:lnTo>
                      <a:lnTo>
                        <a:pt x="240" y="120"/>
                      </a:lnTo>
                      <a:lnTo>
                        <a:pt x="235" y="82"/>
                      </a:lnTo>
                      <a:lnTo>
                        <a:pt x="225" y="42"/>
                      </a:lnTo>
                      <a:lnTo>
                        <a:pt x="210" y="0"/>
                      </a:lnTo>
                      <a:lnTo>
                        <a:pt x="0" y="5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5" name="Freeform 47"/>
                <p:cNvSpPr>
                  <a:spLocks/>
                </p:cNvSpPr>
                <p:nvPr/>
              </p:nvSpPr>
              <p:spPr bwMode="auto">
                <a:xfrm>
                  <a:off x="15092" y="9908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6" name="Freeform 48"/>
                <p:cNvSpPr>
                  <a:spLocks/>
                </p:cNvSpPr>
                <p:nvPr/>
              </p:nvSpPr>
              <p:spPr bwMode="auto">
                <a:xfrm>
                  <a:off x="15302" y="939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7" name="Freeform 49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48" cy="105"/>
                </a:xfrm>
                <a:custGeom>
                  <a:avLst/>
                  <a:gdLst>
                    <a:gd name="T0" fmla="*/ 0 w 48"/>
                    <a:gd name="T1" fmla="*/ 0 h 105"/>
                    <a:gd name="T2" fmla="*/ 8 w 48"/>
                    <a:gd name="T3" fmla="*/ 2 h 105"/>
                    <a:gd name="T4" fmla="*/ 13 w 48"/>
                    <a:gd name="T5" fmla="*/ 7 h 105"/>
                    <a:gd name="T6" fmla="*/ 18 w 48"/>
                    <a:gd name="T7" fmla="*/ 10 h 105"/>
                    <a:gd name="T8" fmla="*/ 23 w 48"/>
                    <a:gd name="T9" fmla="*/ 15 h 105"/>
                    <a:gd name="T10" fmla="*/ 28 w 48"/>
                    <a:gd name="T11" fmla="*/ 17 h 105"/>
                    <a:gd name="T12" fmla="*/ 33 w 48"/>
                    <a:gd name="T13" fmla="*/ 22 h 105"/>
                    <a:gd name="T14" fmla="*/ 38 w 48"/>
                    <a:gd name="T15" fmla="*/ 30 h 105"/>
                    <a:gd name="T16" fmla="*/ 40 w 48"/>
                    <a:gd name="T17" fmla="*/ 35 h 105"/>
                    <a:gd name="T18" fmla="*/ 43 w 48"/>
                    <a:gd name="T19" fmla="*/ 42 h 105"/>
                    <a:gd name="T20" fmla="*/ 43 w 48"/>
                    <a:gd name="T21" fmla="*/ 50 h 105"/>
                    <a:gd name="T22" fmla="*/ 45 w 48"/>
                    <a:gd name="T23" fmla="*/ 57 h 105"/>
                    <a:gd name="T24" fmla="*/ 45 w 48"/>
                    <a:gd name="T25" fmla="*/ 65 h 105"/>
                    <a:gd name="T26" fmla="*/ 48 w 48"/>
                    <a:gd name="T27" fmla="*/ 75 h 105"/>
                    <a:gd name="T28" fmla="*/ 48 w 48"/>
                    <a:gd name="T29" fmla="*/ 85 h 105"/>
                    <a:gd name="T30" fmla="*/ 48 w 48"/>
                    <a:gd name="T31" fmla="*/ 95 h 105"/>
                    <a:gd name="T32" fmla="*/ 48 w 48"/>
                    <a:gd name="T33" fmla="*/ 105 h 105"/>
                    <a:gd name="T34" fmla="*/ 0 w 48"/>
                    <a:gd name="T35" fmla="*/ 0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05"/>
                    <a:gd name="T56" fmla="*/ 48 w 48"/>
                    <a:gd name="T57" fmla="*/ 105 h 10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0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8" y="10"/>
                      </a:lnTo>
                      <a:lnTo>
                        <a:pt x="23" y="15"/>
                      </a:lnTo>
                      <a:lnTo>
                        <a:pt x="28" y="17"/>
                      </a:lnTo>
                      <a:lnTo>
                        <a:pt x="33" y="22"/>
                      </a:lnTo>
                      <a:lnTo>
                        <a:pt x="38" y="30"/>
                      </a:lnTo>
                      <a:lnTo>
                        <a:pt x="40" y="35"/>
                      </a:lnTo>
                      <a:lnTo>
                        <a:pt x="43" y="42"/>
                      </a:lnTo>
                      <a:lnTo>
                        <a:pt x="43" y="50"/>
                      </a:lnTo>
                      <a:lnTo>
                        <a:pt x="45" y="57"/>
                      </a:lnTo>
                      <a:lnTo>
                        <a:pt x="45" y="65"/>
                      </a:lnTo>
                      <a:lnTo>
                        <a:pt x="48" y="75"/>
                      </a:lnTo>
                      <a:lnTo>
                        <a:pt x="48" y="85"/>
                      </a:lnTo>
                      <a:lnTo>
                        <a:pt x="48" y="95"/>
                      </a:lnTo>
                      <a:lnTo>
                        <a:pt x="48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8" name="Freeform 50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69" name="Freeform 51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0" name="Freeform 52"/>
                <p:cNvSpPr>
                  <a:spLocks/>
                </p:cNvSpPr>
                <p:nvPr/>
              </p:nvSpPr>
              <p:spPr bwMode="auto">
                <a:xfrm>
                  <a:off x="15277" y="9466"/>
                  <a:ext cx="33" cy="145"/>
                </a:xfrm>
                <a:custGeom>
                  <a:avLst/>
                  <a:gdLst>
                    <a:gd name="T0" fmla="*/ 33 w 33"/>
                    <a:gd name="T1" fmla="*/ 0 h 145"/>
                    <a:gd name="T2" fmla="*/ 30 w 33"/>
                    <a:gd name="T3" fmla="*/ 10 h 145"/>
                    <a:gd name="T4" fmla="*/ 30 w 33"/>
                    <a:gd name="T5" fmla="*/ 20 h 145"/>
                    <a:gd name="T6" fmla="*/ 28 w 33"/>
                    <a:gd name="T7" fmla="*/ 27 h 145"/>
                    <a:gd name="T8" fmla="*/ 28 w 33"/>
                    <a:gd name="T9" fmla="*/ 37 h 145"/>
                    <a:gd name="T10" fmla="*/ 25 w 33"/>
                    <a:gd name="T11" fmla="*/ 47 h 145"/>
                    <a:gd name="T12" fmla="*/ 23 w 33"/>
                    <a:gd name="T13" fmla="*/ 55 h 145"/>
                    <a:gd name="T14" fmla="*/ 23 w 33"/>
                    <a:gd name="T15" fmla="*/ 65 h 145"/>
                    <a:gd name="T16" fmla="*/ 20 w 33"/>
                    <a:gd name="T17" fmla="*/ 72 h 145"/>
                    <a:gd name="T18" fmla="*/ 20 w 33"/>
                    <a:gd name="T19" fmla="*/ 82 h 145"/>
                    <a:gd name="T20" fmla="*/ 13 w 33"/>
                    <a:gd name="T21" fmla="*/ 90 h 145"/>
                    <a:gd name="T22" fmla="*/ 13 w 33"/>
                    <a:gd name="T23" fmla="*/ 100 h 145"/>
                    <a:gd name="T24" fmla="*/ 10 w 33"/>
                    <a:gd name="T25" fmla="*/ 110 h 145"/>
                    <a:gd name="T26" fmla="*/ 8 w 33"/>
                    <a:gd name="T27" fmla="*/ 117 h 145"/>
                    <a:gd name="T28" fmla="*/ 5 w 33"/>
                    <a:gd name="T29" fmla="*/ 127 h 145"/>
                    <a:gd name="T30" fmla="*/ 3 w 33"/>
                    <a:gd name="T31" fmla="*/ 137 h 145"/>
                    <a:gd name="T32" fmla="*/ 0 w 33"/>
                    <a:gd name="T33" fmla="*/ 145 h 145"/>
                    <a:gd name="T34" fmla="*/ 33 w 33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45"/>
                    <a:gd name="T56" fmla="*/ 33 w 33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45">
                      <a:moveTo>
                        <a:pt x="33" y="0"/>
                      </a:moveTo>
                      <a:lnTo>
                        <a:pt x="30" y="10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8" y="37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23" y="65"/>
                      </a:lnTo>
                      <a:lnTo>
                        <a:pt x="20" y="72"/>
                      </a:lnTo>
                      <a:lnTo>
                        <a:pt x="20" y="82"/>
                      </a:lnTo>
                      <a:lnTo>
                        <a:pt x="13" y="90"/>
                      </a:lnTo>
                      <a:lnTo>
                        <a:pt x="13" y="100"/>
                      </a:lnTo>
                      <a:lnTo>
                        <a:pt x="10" y="110"/>
                      </a:lnTo>
                      <a:lnTo>
                        <a:pt x="8" y="117"/>
                      </a:lnTo>
                      <a:lnTo>
                        <a:pt x="5" y="127"/>
                      </a:lnTo>
                      <a:lnTo>
                        <a:pt x="3" y="137"/>
                      </a:lnTo>
                      <a:lnTo>
                        <a:pt x="0" y="1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1" name="Freeform 53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2" name="Freeform 54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3" name="Freeform 55"/>
                <p:cNvSpPr>
                  <a:spLocks/>
                </p:cNvSpPr>
                <p:nvPr/>
              </p:nvSpPr>
              <p:spPr bwMode="auto">
                <a:xfrm>
                  <a:off x="15210" y="9611"/>
                  <a:ext cx="67" cy="162"/>
                </a:xfrm>
                <a:custGeom>
                  <a:avLst/>
                  <a:gdLst>
                    <a:gd name="T0" fmla="*/ 67 w 67"/>
                    <a:gd name="T1" fmla="*/ 0 h 162"/>
                    <a:gd name="T2" fmla="*/ 65 w 67"/>
                    <a:gd name="T3" fmla="*/ 15 h 162"/>
                    <a:gd name="T4" fmla="*/ 57 w 67"/>
                    <a:gd name="T5" fmla="*/ 27 h 162"/>
                    <a:gd name="T6" fmla="*/ 55 w 67"/>
                    <a:gd name="T7" fmla="*/ 37 h 162"/>
                    <a:gd name="T8" fmla="*/ 52 w 67"/>
                    <a:gd name="T9" fmla="*/ 50 h 162"/>
                    <a:gd name="T10" fmla="*/ 47 w 67"/>
                    <a:gd name="T11" fmla="*/ 60 h 162"/>
                    <a:gd name="T12" fmla="*/ 45 w 67"/>
                    <a:gd name="T13" fmla="*/ 70 h 162"/>
                    <a:gd name="T14" fmla="*/ 37 w 67"/>
                    <a:gd name="T15" fmla="*/ 80 h 162"/>
                    <a:gd name="T16" fmla="*/ 35 w 67"/>
                    <a:gd name="T17" fmla="*/ 90 h 162"/>
                    <a:gd name="T18" fmla="*/ 30 w 67"/>
                    <a:gd name="T19" fmla="*/ 100 h 162"/>
                    <a:gd name="T20" fmla="*/ 25 w 67"/>
                    <a:gd name="T21" fmla="*/ 110 h 162"/>
                    <a:gd name="T22" fmla="*/ 22 w 67"/>
                    <a:gd name="T23" fmla="*/ 120 h 162"/>
                    <a:gd name="T24" fmla="*/ 15 w 67"/>
                    <a:gd name="T25" fmla="*/ 127 h 162"/>
                    <a:gd name="T26" fmla="*/ 12 w 67"/>
                    <a:gd name="T27" fmla="*/ 137 h 162"/>
                    <a:gd name="T28" fmla="*/ 7 w 67"/>
                    <a:gd name="T29" fmla="*/ 147 h 162"/>
                    <a:gd name="T30" fmla="*/ 2 w 67"/>
                    <a:gd name="T31" fmla="*/ 155 h 162"/>
                    <a:gd name="T32" fmla="*/ 0 w 67"/>
                    <a:gd name="T33" fmla="*/ 162 h 162"/>
                    <a:gd name="T34" fmla="*/ 67 w 67"/>
                    <a:gd name="T35" fmla="*/ 0 h 1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7"/>
                    <a:gd name="T55" fmla="*/ 0 h 162"/>
                    <a:gd name="T56" fmla="*/ 67 w 67"/>
                    <a:gd name="T57" fmla="*/ 162 h 1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7" h="162">
                      <a:moveTo>
                        <a:pt x="67" y="0"/>
                      </a:moveTo>
                      <a:lnTo>
                        <a:pt x="65" y="15"/>
                      </a:lnTo>
                      <a:lnTo>
                        <a:pt x="57" y="27"/>
                      </a:lnTo>
                      <a:lnTo>
                        <a:pt x="55" y="37"/>
                      </a:lnTo>
                      <a:lnTo>
                        <a:pt x="52" y="50"/>
                      </a:lnTo>
                      <a:lnTo>
                        <a:pt x="47" y="60"/>
                      </a:lnTo>
                      <a:lnTo>
                        <a:pt x="45" y="70"/>
                      </a:lnTo>
                      <a:lnTo>
                        <a:pt x="37" y="80"/>
                      </a:lnTo>
                      <a:lnTo>
                        <a:pt x="35" y="90"/>
                      </a:lnTo>
                      <a:lnTo>
                        <a:pt x="30" y="100"/>
                      </a:lnTo>
                      <a:lnTo>
                        <a:pt x="25" y="110"/>
                      </a:lnTo>
                      <a:lnTo>
                        <a:pt x="22" y="120"/>
                      </a:lnTo>
                      <a:lnTo>
                        <a:pt x="15" y="127"/>
                      </a:lnTo>
                      <a:lnTo>
                        <a:pt x="12" y="137"/>
                      </a:lnTo>
                      <a:lnTo>
                        <a:pt x="7" y="147"/>
                      </a:lnTo>
                      <a:lnTo>
                        <a:pt x="2" y="155"/>
                      </a:lnTo>
                      <a:lnTo>
                        <a:pt x="0" y="16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4" name="Freeform 56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5" name="Freeform 57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6" name="Freeform 58"/>
                <p:cNvSpPr>
                  <a:spLocks/>
                </p:cNvSpPr>
                <p:nvPr/>
              </p:nvSpPr>
              <p:spPr bwMode="auto">
                <a:xfrm>
                  <a:off x="15065" y="9878"/>
                  <a:ext cx="72" cy="38"/>
                </a:xfrm>
                <a:custGeom>
                  <a:avLst/>
                  <a:gdLst>
                    <a:gd name="T0" fmla="*/ 72 w 72"/>
                    <a:gd name="T1" fmla="*/ 0 h 38"/>
                    <a:gd name="T2" fmla="*/ 67 w 72"/>
                    <a:gd name="T3" fmla="*/ 5 h 38"/>
                    <a:gd name="T4" fmla="*/ 62 w 72"/>
                    <a:gd name="T5" fmla="*/ 10 h 38"/>
                    <a:gd name="T6" fmla="*/ 57 w 72"/>
                    <a:gd name="T7" fmla="*/ 15 h 38"/>
                    <a:gd name="T8" fmla="*/ 50 w 72"/>
                    <a:gd name="T9" fmla="*/ 18 h 38"/>
                    <a:gd name="T10" fmla="*/ 45 w 72"/>
                    <a:gd name="T11" fmla="*/ 23 h 38"/>
                    <a:gd name="T12" fmla="*/ 42 w 72"/>
                    <a:gd name="T13" fmla="*/ 25 h 38"/>
                    <a:gd name="T14" fmla="*/ 37 w 72"/>
                    <a:gd name="T15" fmla="*/ 28 h 38"/>
                    <a:gd name="T16" fmla="*/ 35 w 72"/>
                    <a:gd name="T17" fmla="*/ 30 h 38"/>
                    <a:gd name="T18" fmla="*/ 27 w 72"/>
                    <a:gd name="T19" fmla="*/ 33 h 38"/>
                    <a:gd name="T20" fmla="*/ 22 w 72"/>
                    <a:gd name="T21" fmla="*/ 35 h 38"/>
                    <a:gd name="T22" fmla="*/ 20 w 72"/>
                    <a:gd name="T23" fmla="*/ 38 h 38"/>
                    <a:gd name="T24" fmla="*/ 15 w 72"/>
                    <a:gd name="T25" fmla="*/ 38 h 38"/>
                    <a:gd name="T26" fmla="*/ 12 w 72"/>
                    <a:gd name="T27" fmla="*/ 38 h 38"/>
                    <a:gd name="T28" fmla="*/ 5 w 72"/>
                    <a:gd name="T29" fmla="*/ 38 h 38"/>
                    <a:gd name="T30" fmla="*/ 2 w 72"/>
                    <a:gd name="T31" fmla="*/ 38 h 38"/>
                    <a:gd name="T32" fmla="*/ 0 w 72"/>
                    <a:gd name="T33" fmla="*/ 38 h 38"/>
                    <a:gd name="T34" fmla="*/ 72 w 72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38"/>
                    <a:gd name="T56" fmla="*/ 72 w 72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38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57" y="15"/>
                      </a:lnTo>
                      <a:lnTo>
                        <a:pt x="50" y="18"/>
                      </a:lnTo>
                      <a:lnTo>
                        <a:pt x="45" y="23"/>
                      </a:lnTo>
                      <a:lnTo>
                        <a:pt x="42" y="25"/>
                      </a:lnTo>
                      <a:lnTo>
                        <a:pt x="37" y="28"/>
                      </a:lnTo>
                      <a:lnTo>
                        <a:pt x="35" y="30"/>
                      </a:lnTo>
                      <a:lnTo>
                        <a:pt x="27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5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7" name="Freeform 59"/>
                <p:cNvSpPr>
                  <a:spLocks/>
                </p:cNvSpPr>
                <p:nvPr/>
              </p:nvSpPr>
              <p:spPr bwMode="auto">
                <a:xfrm>
                  <a:off x="15137" y="98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15407" y="9673"/>
                  <a:ext cx="2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79" name="Freeform 61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0" name="Freeform 62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1" name="Freeform 63"/>
                <p:cNvSpPr>
                  <a:spLocks/>
                </p:cNvSpPr>
                <p:nvPr/>
              </p:nvSpPr>
              <p:spPr bwMode="auto">
                <a:xfrm>
                  <a:off x="15137" y="9773"/>
                  <a:ext cx="73" cy="103"/>
                </a:xfrm>
                <a:custGeom>
                  <a:avLst/>
                  <a:gdLst>
                    <a:gd name="T0" fmla="*/ 73 w 73"/>
                    <a:gd name="T1" fmla="*/ 0 h 103"/>
                    <a:gd name="T2" fmla="*/ 65 w 73"/>
                    <a:gd name="T3" fmla="*/ 8 h 103"/>
                    <a:gd name="T4" fmla="*/ 60 w 73"/>
                    <a:gd name="T5" fmla="*/ 18 h 103"/>
                    <a:gd name="T6" fmla="*/ 58 w 73"/>
                    <a:gd name="T7" fmla="*/ 25 h 103"/>
                    <a:gd name="T8" fmla="*/ 53 w 73"/>
                    <a:gd name="T9" fmla="*/ 33 h 103"/>
                    <a:gd name="T10" fmla="*/ 50 w 73"/>
                    <a:gd name="T11" fmla="*/ 40 h 103"/>
                    <a:gd name="T12" fmla="*/ 43 w 73"/>
                    <a:gd name="T13" fmla="*/ 48 h 103"/>
                    <a:gd name="T14" fmla="*/ 40 w 73"/>
                    <a:gd name="T15" fmla="*/ 53 h 103"/>
                    <a:gd name="T16" fmla="*/ 35 w 73"/>
                    <a:gd name="T17" fmla="*/ 60 h 103"/>
                    <a:gd name="T18" fmla="*/ 30 w 73"/>
                    <a:gd name="T19" fmla="*/ 68 h 103"/>
                    <a:gd name="T20" fmla="*/ 28 w 73"/>
                    <a:gd name="T21" fmla="*/ 73 h 103"/>
                    <a:gd name="T22" fmla="*/ 20 w 73"/>
                    <a:gd name="T23" fmla="*/ 80 h 103"/>
                    <a:gd name="T24" fmla="*/ 18 w 73"/>
                    <a:gd name="T25" fmla="*/ 85 h 103"/>
                    <a:gd name="T26" fmla="*/ 13 w 73"/>
                    <a:gd name="T27" fmla="*/ 90 h 103"/>
                    <a:gd name="T28" fmla="*/ 10 w 73"/>
                    <a:gd name="T29" fmla="*/ 95 h 103"/>
                    <a:gd name="T30" fmla="*/ 5 w 73"/>
                    <a:gd name="T31" fmla="*/ 100 h 103"/>
                    <a:gd name="T32" fmla="*/ 0 w 73"/>
                    <a:gd name="T33" fmla="*/ 103 h 103"/>
                    <a:gd name="T34" fmla="*/ 73 w 73"/>
                    <a:gd name="T35" fmla="*/ 0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03"/>
                    <a:gd name="T56" fmla="*/ 73 w 73"/>
                    <a:gd name="T57" fmla="*/ 103 h 10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03">
                      <a:moveTo>
                        <a:pt x="73" y="0"/>
                      </a:moveTo>
                      <a:lnTo>
                        <a:pt x="65" y="8"/>
                      </a:lnTo>
                      <a:lnTo>
                        <a:pt x="60" y="18"/>
                      </a:lnTo>
                      <a:lnTo>
                        <a:pt x="58" y="25"/>
                      </a:lnTo>
                      <a:lnTo>
                        <a:pt x="53" y="33"/>
                      </a:lnTo>
                      <a:lnTo>
                        <a:pt x="50" y="40"/>
                      </a:lnTo>
                      <a:lnTo>
                        <a:pt x="43" y="48"/>
                      </a:lnTo>
                      <a:lnTo>
                        <a:pt x="40" y="53"/>
                      </a:lnTo>
                      <a:lnTo>
                        <a:pt x="35" y="60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0" y="80"/>
                      </a:lnTo>
                      <a:lnTo>
                        <a:pt x="18" y="85"/>
                      </a:lnTo>
                      <a:lnTo>
                        <a:pt x="13" y="90"/>
                      </a:lnTo>
                      <a:lnTo>
                        <a:pt x="10" y="95"/>
                      </a:lnTo>
                      <a:lnTo>
                        <a:pt x="5" y="100"/>
                      </a:lnTo>
                      <a:lnTo>
                        <a:pt x="0" y="10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2" name="Freeform 64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3" name="Freeform 65"/>
                <p:cNvSpPr>
                  <a:spLocks/>
                </p:cNvSpPr>
                <p:nvPr/>
              </p:nvSpPr>
              <p:spPr bwMode="auto">
                <a:xfrm>
                  <a:off x="15137" y="987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4" name="Freeform 66"/>
                <p:cNvSpPr>
                  <a:spLocks/>
                </p:cNvSpPr>
                <p:nvPr/>
              </p:nvSpPr>
              <p:spPr bwMode="auto">
                <a:xfrm>
                  <a:off x="15152" y="9856"/>
                  <a:ext cx="123" cy="52"/>
                </a:xfrm>
                <a:custGeom>
                  <a:avLst/>
                  <a:gdLst>
                    <a:gd name="T0" fmla="*/ 3 w 123"/>
                    <a:gd name="T1" fmla="*/ 52 h 52"/>
                    <a:gd name="T2" fmla="*/ 123 w 123"/>
                    <a:gd name="T3" fmla="*/ 22 h 52"/>
                    <a:gd name="T4" fmla="*/ 38 w 123"/>
                    <a:gd name="T5" fmla="*/ 0 h 52"/>
                    <a:gd name="T6" fmla="*/ 0 w 123"/>
                    <a:gd name="T7" fmla="*/ 52 h 52"/>
                    <a:gd name="T8" fmla="*/ 3 w 123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52"/>
                    <a:gd name="T17" fmla="*/ 123 w 12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52">
                      <a:moveTo>
                        <a:pt x="3" y="52"/>
                      </a:moveTo>
                      <a:lnTo>
                        <a:pt x="123" y="22"/>
                      </a:lnTo>
                      <a:lnTo>
                        <a:pt x="38" y="0"/>
                      </a:lnTo>
                      <a:lnTo>
                        <a:pt x="0" y="52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5" name="Freeform 67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6" name="Freeform 68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7" name="Freeform 69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8" name="Freeform 70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89" name="Freeform 71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0" name="Freeform 72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1" name="Freeform 73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2" name="Freeform 74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3" name="Freeform 75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4" name="Freeform 76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5" name="Freeform 77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6" name="Freeform 78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7" name="Freeform 79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8" name="Freeform 80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99" name="Freeform 81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0" name="Freeform 82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1" name="Freeform 83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2" name="Freeform 84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3" name="Freeform 85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4" name="Freeform 86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05" name="Freeform 87"/>
                <p:cNvSpPr>
                  <a:spLocks/>
                </p:cNvSpPr>
                <p:nvPr/>
              </p:nvSpPr>
              <p:spPr bwMode="auto">
                <a:xfrm>
                  <a:off x="15092" y="9588"/>
                  <a:ext cx="35" cy="58"/>
                </a:xfrm>
                <a:custGeom>
                  <a:avLst/>
                  <a:gdLst>
                    <a:gd name="T0" fmla="*/ 0 w 35"/>
                    <a:gd name="T1" fmla="*/ 55 h 58"/>
                    <a:gd name="T2" fmla="*/ 18 w 35"/>
                    <a:gd name="T3" fmla="*/ 58 h 58"/>
                    <a:gd name="T4" fmla="*/ 35 w 35"/>
                    <a:gd name="T5" fmla="*/ 8 h 58"/>
                    <a:gd name="T6" fmla="*/ 18 w 35"/>
                    <a:gd name="T7" fmla="*/ 0 h 58"/>
                    <a:gd name="T8" fmla="*/ 0 w 35"/>
                    <a:gd name="T9" fmla="*/ 55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8"/>
                    <a:gd name="T17" fmla="*/ 35 w 3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8">
                      <a:moveTo>
                        <a:pt x="0" y="55"/>
                      </a:moveTo>
                      <a:lnTo>
                        <a:pt x="18" y="58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13333" name="Picture 8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 flipV="1">
              <a:off x="7893" y="9011"/>
              <a:ext cx="963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334" name="Group 89"/>
            <p:cNvGrpSpPr>
              <a:grpSpLocks/>
            </p:cNvGrpSpPr>
            <p:nvPr/>
          </p:nvGrpSpPr>
          <p:grpSpPr bwMode="auto">
            <a:xfrm flipH="1">
              <a:off x="7416" y="9229"/>
              <a:ext cx="701" cy="1693"/>
              <a:chOff x="8340" y="7243"/>
              <a:chExt cx="1440" cy="1440"/>
            </a:xfrm>
          </p:grpSpPr>
          <p:sp>
            <p:nvSpPr>
              <p:cNvPr id="13529" name="Line 90"/>
              <p:cNvSpPr>
                <a:spLocks noChangeShapeType="1"/>
              </p:cNvSpPr>
              <p:nvPr/>
            </p:nvSpPr>
            <p:spPr bwMode="auto">
              <a:xfrm flipH="1" flipV="1">
                <a:off x="8940" y="7723"/>
                <a:ext cx="840" cy="9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0" name="Line 91"/>
              <p:cNvSpPr>
                <a:spLocks noChangeShapeType="1"/>
              </p:cNvSpPr>
              <p:nvPr/>
            </p:nvSpPr>
            <p:spPr bwMode="auto">
              <a:xfrm>
                <a:off x="8940" y="7723"/>
                <a:ext cx="1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1" name="Line 92"/>
              <p:cNvSpPr>
                <a:spLocks noChangeShapeType="1"/>
              </p:cNvSpPr>
              <p:nvPr/>
            </p:nvSpPr>
            <p:spPr bwMode="auto">
              <a:xfrm flipH="1" flipV="1">
                <a:off x="8340" y="7243"/>
                <a:ext cx="600" cy="7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5" name="Group 93"/>
            <p:cNvGrpSpPr>
              <a:grpSpLocks/>
            </p:cNvGrpSpPr>
            <p:nvPr/>
          </p:nvGrpSpPr>
          <p:grpSpPr bwMode="auto">
            <a:xfrm>
              <a:off x="8117" y="9229"/>
              <a:ext cx="1819" cy="2345"/>
              <a:chOff x="7980" y="7875"/>
              <a:chExt cx="1680" cy="1680"/>
            </a:xfrm>
          </p:grpSpPr>
          <p:sp>
            <p:nvSpPr>
              <p:cNvPr id="13526" name="Line 94"/>
              <p:cNvSpPr>
                <a:spLocks noChangeShapeType="1"/>
              </p:cNvSpPr>
              <p:nvPr/>
            </p:nvSpPr>
            <p:spPr bwMode="auto">
              <a:xfrm>
                <a:off x="7980" y="7875"/>
                <a:ext cx="960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7" name="Line 95"/>
              <p:cNvSpPr>
                <a:spLocks noChangeShapeType="1"/>
              </p:cNvSpPr>
              <p:nvPr/>
            </p:nvSpPr>
            <p:spPr bwMode="auto">
              <a:xfrm flipV="1">
                <a:off x="8940" y="8715"/>
                <a:ext cx="1" cy="2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8" name="Line 96"/>
              <p:cNvSpPr>
                <a:spLocks noChangeShapeType="1"/>
              </p:cNvSpPr>
              <p:nvPr/>
            </p:nvSpPr>
            <p:spPr bwMode="auto">
              <a:xfrm>
                <a:off x="8940" y="8715"/>
                <a:ext cx="720" cy="8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6" name="Group 97"/>
            <p:cNvGrpSpPr>
              <a:grpSpLocks/>
            </p:cNvGrpSpPr>
            <p:nvPr/>
          </p:nvGrpSpPr>
          <p:grpSpPr bwMode="auto">
            <a:xfrm>
              <a:off x="9890" y="11422"/>
              <a:ext cx="349" cy="636"/>
              <a:chOff x="10609" y="2217"/>
              <a:chExt cx="434" cy="826"/>
            </a:xfrm>
          </p:grpSpPr>
          <p:sp>
            <p:nvSpPr>
              <p:cNvPr id="13452" name="Freeform 98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3" name="Freeform 99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4" name="Line 100"/>
              <p:cNvSpPr>
                <a:spLocks noChangeShapeType="1"/>
              </p:cNvSpPr>
              <p:nvPr/>
            </p:nvSpPr>
            <p:spPr bwMode="auto">
              <a:xfrm>
                <a:off x="10791" y="2711"/>
                <a:ext cx="54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5" name="Freeform 101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6" name="Freeform 102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7" name="Line 103"/>
              <p:cNvSpPr>
                <a:spLocks noChangeShapeType="1"/>
              </p:cNvSpPr>
              <p:nvPr/>
            </p:nvSpPr>
            <p:spPr bwMode="auto">
              <a:xfrm flipH="1" flipV="1">
                <a:off x="10693" y="2756"/>
                <a:ext cx="9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8" name="Line 104"/>
              <p:cNvSpPr>
                <a:spLocks noChangeShapeType="1"/>
              </p:cNvSpPr>
              <p:nvPr/>
            </p:nvSpPr>
            <p:spPr bwMode="auto">
              <a:xfrm flipH="1">
                <a:off x="10693" y="2723"/>
                <a:ext cx="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9" name="Line 105"/>
              <p:cNvSpPr>
                <a:spLocks noChangeShapeType="1"/>
              </p:cNvSpPr>
              <p:nvPr/>
            </p:nvSpPr>
            <p:spPr bwMode="auto">
              <a:xfrm>
                <a:off x="10693" y="275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0" name="Line 106"/>
              <p:cNvSpPr>
                <a:spLocks noChangeShapeType="1"/>
              </p:cNvSpPr>
              <p:nvPr/>
            </p:nvSpPr>
            <p:spPr bwMode="auto">
              <a:xfrm>
                <a:off x="10693" y="2826"/>
                <a:ext cx="88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1" name="Line 107"/>
              <p:cNvSpPr>
                <a:spLocks noChangeShapeType="1"/>
              </p:cNvSpPr>
              <p:nvPr/>
            </p:nvSpPr>
            <p:spPr bwMode="auto">
              <a:xfrm flipH="1">
                <a:off x="10681" y="2826"/>
                <a:ext cx="12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462" name="Group 108"/>
              <p:cNvGrpSpPr>
                <a:grpSpLocks/>
              </p:cNvGrpSpPr>
              <p:nvPr/>
            </p:nvGrpSpPr>
            <p:grpSpPr bwMode="auto">
              <a:xfrm>
                <a:off x="10609" y="2217"/>
                <a:ext cx="434" cy="581"/>
                <a:chOff x="15017" y="9353"/>
                <a:chExt cx="435" cy="580"/>
              </a:xfrm>
            </p:grpSpPr>
            <p:sp>
              <p:nvSpPr>
                <p:cNvPr id="13463" name="Freeform 109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4" name="Freeform 110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5" name="Freeform 111"/>
                <p:cNvSpPr>
                  <a:spLocks/>
                </p:cNvSpPr>
                <p:nvPr/>
              </p:nvSpPr>
              <p:spPr bwMode="auto">
                <a:xfrm>
                  <a:off x="15202" y="9378"/>
                  <a:ext cx="55" cy="208"/>
                </a:xfrm>
                <a:custGeom>
                  <a:avLst/>
                  <a:gdLst>
                    <a:gd name="T0" fmla="*/ 0 w 55"/>
                    <a:gd name="T1" fmla="*/ 0 h 208"/>
                    <a:gd name="T2" fmla="*/ 8 w 55"/>
                    <a:gd name="T3" fmla="*/ 8 h 208"/>
                    <a:gd name="T4" fmla="*/ 13 w 55"/>
                    <a:gd name="T5" fmla="*/ 15 h 208"/>
                    <a:gd name="T6" fmla="*/ 18 w 55"/>
                    <a:gd name="T7" fmla="*/ 25 h 208"/>
                    <a:gd name="T8" fmla="*/ 23 w 55"/>
                    <a:gd name="T9" fmla="*/ 33 h 208"/>
                    <a:gd name="T10" fmla="*/ 28 w 55"/>
                    <a:gd name="T11" fmla="*/ 45 h 208"/>
                    <a:gd name="T12" fmla="*/ 33 w 55"/>
                    <a:gd name="T13" fmla="*/ 55 h 208"/>
                    <a:gd name="T14" fmla="*/ 35 w 55"/>
                    <a:gd name="T15" fmla="*/ 68 h 208"/>
                    <a:gd name="T16" fmla="*/ 40 w 55"/>
                    <a:gd name="T17" fmla="*/ 80 h 208"/>
                    <a:gd name="T18" fmla="*/ 43 w 55"/>
                    <a:gd name="T19" fmla="*/ 93 h 208"/>
                    <a:gd name="T20" fmla="*/ 45 w 55"/>
                    <a:gd name="T21" fmla="*/ 108 h 208"/>
                    <a:gd name="T22" fmla="*/ 50 w 55"/>
                    <a:gd name="T23" fmla="*/ 123 h 208"/>
                    <a:gd name="T24" fmla="*/ 53 w 55"/>
                    <a:gd name="T25" fmla="*/ 138 h 208"/>
                    <a:gd name="T26" fmla="*/ 53 w 55"/>
                    <a:gd name="T27" fmla="*/ 155 h 208"/>
                    <a:gd name="T28" fmla="*/ 53 w 55"/>
                    <a:gd name="T29" fmla="*/ 170 h 208"/>
                    <a:gd name="T30" fmla="*/ 55 w 55"/>
                    <a:gd name="T31" fmla="*/ 190 h 208"/>
                    <a:gd name="T32" fmla="*/ 55 w 55"/>
                    <a:gd name="T33" fmla="*/ 208 h 208"/>
                    <a:gd name="T34" fmla="*/ 0 w 55"/>
                    <a:gd name="T35" fmla="*/ 0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08"/>
                    <a:gd name="T56" fmla="*/ 55 w 55"/>
                    <a:gd name="T57" fmla="*/ 208 h 2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0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3" y="15"/>
                      </a:lnTo>
                      <a:lnTo>
                        <a:pt x="18" y="25"/>
                      </a:lnTo>
                      <a:lnTo>
                        <a:pt x="23" y="33"/>
                      </a:lnTo>
                      <a:lnTo>
                        <a:pt x="28" y="45"/>
                      </a:lnTo>
                      <a:lnTo>
                        <a:pt x="33" y="55"/>
                      </a:lnTo>
                      <a:lnTo>
                        <a:pt x="35" y="68"/>
                      </a:lnTo>
                      <a:lnTo>
                        <a:pt x="40" y="80"/>
                      </a:lnTo>
                      <a:lnTo>
                        <a:pt x="43" y="93"/>
                      </a:lnTo>
                      <a:lnTo>
                        <a:pt x="45" y="108"/>
                      </a:lnTo>
                      <a:lnTo>
                        <a:pt x="50" y="123"/>
                      </a:lnTo>
                      <a:lnTo>
                        <a:pt x="53" y="138"/>
                      </a:lnTo>
                      <a:lnTo>
                        <a:pt x="53" y="155"/>
                      </a:lnTo>
                      <a:lnTo>
                        <a:pt x="53" y="170"/>
                      </a:lnTo>
                      <a:lnTo>
                        <a:pt x="55" y="190"/>
                      </a:lnTo>
                      <a:lnTo>
                        <a:pt x="55" y="2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6" name="Freeform 112"/>
                <p:cNvSpPr>
                  <a:spLocks/>
                </p:cNvSpPr>
                <p:nvPr/>
              </p:nvSpPr>
              <p:spPr bwMode="auto">
                <a:xfrm>
                  <a:off x="15200" y="93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7" name="Freeform 113"/>
                <p:cNvSpPr>
                  <a:spLocks/>
                </p:cNvSpPr>
                <p:nvPr/>
              </p:nvSpPr>
              <p:spPr bwMode="auto">
                <a:xfrm>
                  <a:off x="15257" y="958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8" name="Freeform 114"/>
                <p:cNvSpPr>
                  <a:spLocks/>
                </p:cNvSpPr>
                <p:nvPr/>
              </p:nvSpPr>
              <p:spPr bwMode="auto">
                <a:xfrm>
                  <a:off x="15145" y="9446"/>
                  <a:ext cx="100" cy="150"/>
                </a:xfrm>
                <a:custGeom>
                  <a:avLst/>
                  <a:gdLst>
                    <a:gd name="T0" fmla="*/ 0 w 100"/>
                    <a:gd name="T1" fmla="*/ 0 h 150"/>
                    <a:gd name="T2" fmla="*/ 10 w 100"/>
                    <a:gd name="T3" fmla="*/ 10 h 150"/>
                    <a:gd name="T4" fmla="*/ 20 w 100"/>
                    <a:gd name="T5" fmla="*/ 17 h 150"/>
                    <a:gd name="T6" fmla="*/ 27 w 100"/>
                    <a:gd name="T7" fmla="*/ 25 h 150"/>
                    <a:gd name="T8" fmla="*/ 35 w 100"/>
                    <a:gd name="T9" fmla="*/ 35 h 150"/>
                    <a:gd name="T10" fmla="*/ 45 w 100"/>
                    <a:gd name="T11" fmla="*/ 45 h 150"/>
                    <a:gd name="T12" fmla="*/ 52 w 100"/>
                    <a:gd name="T13" fmla="*/ 52 h 150"/>
                    <a:gd name="T14" fmla="*/ 57 w 100"/>
                    <a:gd name="T15" fmla="*/ 62 h 150"/>
                    <a:gd name="T16" fmla="*/ 67 w 100"/>
                    <a:gd name="T17" fmla="*/ 72 h 150"/>
                    <a:gd name="T18" fmla="*/ 72 w 100"/>
                    <a:gd name="T19" fmla="*/ 82 h 150"/>
                    <a:gd name="T20" fmla="*/ 77 w 100"/>
                    <a:gd name="T21" fmla="*/ 92 h 150"/>
                    <a:gd name="T22" fmla="*/ 80 w 100"/>
                    <a:gd name="T23" fmla="*/ 102 h 150"/>
                    <a:gd name="T24" fmla="*/ 87 w 100"/>
                    <a:gd name="T25" fmla="*/ 110 h 150"/>
                    <a:gd name="T26" fmla="*/ 92 w 100"/>
                    <a:gd name="T27" fmla="*/ 122 h 150"/>
                    <a:gd name="T28" fmla="*/ 95 w 100"/>
                    <a:gd name="T29" fmla="*/ 130 h 150"/>
                    <a:gd name="T30" fmla="*/ 97 w 100"/>
                    <a:gd name="T31" fmla="*/ 142 h 150"/>
                    <a:gd name="T32" fmla="*/ 100 w 100"/>
                    <a:gd name="T33" fmla="*/ 150 h 150"/>
                    <a:gd name="T34" fmla="*/ 0 w 100"/>
                    <a:gd name="T35" fmla="*/ 0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0"/>
                    <a:gd name="T55" fmla="*/ 0 h 150"/>
                    <a:gd name="T56" fmla="*/ 100 w 100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0" h="15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7"/>
                      </a:lnTo>
                      <a:lnTo>
                        <a:pt x="27" y="25"/>
                      </a:lnTo>
                      <a:lnTo>
                        <a:pt x="35" y="35"/>
                      </a:lnTo>
                      <a:lnTo>
                        <a:pt x="45" y="45"/>
                      </a:lnTo>
                      <a:lnTo>
                        <a:pt x="52" y="52"/>
                      </a:lnTo>
                      <a:lnTo>
                        <a:pt x="57" y="62"/>
                      </a:lnTo>
                      <a:lnTo>
                        <a:pt x="67" y="72"/>
                      </a:lnTo>
                      <a:lnTo>
                        <a:pt x="72" y="82"/>
                      </a:lnTo>
                      <a:lnTo>
                        <a:pt x="77" y="92"/>
                      </a:lnTo>
                      <a:lnTo>
                        <a:pt x="80" y="102"/>
                      </a:lnTo>
                      <a:lnTo>
                        <a:pt x="87" y="110"/>
                      </a:lnTo>
                      <a:lnTo>
                        <a:pt x="92" y="122"/>
                      </a:lnTo>
                      <a:lnTo>
                        <a:pt x="95" y="130"/>
                      </a:lnTo>
                      <a:lnTo>
                        <a:pt x="97" y="142"/>
                      </a:lnTo>
                      <a:lnTo>
                        <a:pt x="100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69" name="Freeform 115"/>
                <p:cNvSpPr>
                  <a:spLocks/>
                </p:cNvSpPr>
                <p:nvPr/>
              </p:nvSpPr>
              <p:spPr bwMode="auto">
                <a:xfrm>
                  <a:off x="15145" y="944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0" name="Freeform 116"/>
                <p:cNvSpPr>
                  <a:spLocks/>
                </p:cNvSpPr>
                <p:nvPr/>
              </p:nvSpPr>
              <p:spPr bwMode="auto">
                <a:xfrm>
                  <a:off x="15090" y="9538"/>
                  <a:ext cx="127" cy="90"/>
                </a:xfrm>
                <a:custGeom>
                  <a:avLst/>
                  <a:gdLst>
                    <a:gd name="T0" fmla="*/ 0 w 127"/>
                    <a:gd name="T1" fmla="*/ 0 h 90"/>
                    <a:gd name="T2" fmla="*/ 10 w 127"/>
                    <a:gd name="T3" fmla="*/ 3 h 90"/>
                    <a:gd name="T4" fmla="*/ 17 w 127"/>
                    <a:gd name="T5" fmla="*/ 8 h 90"/>
                    <a:gd name="T6" fmla="*/ 22 w 127"/>
                    <a:gd name="T7" fmla="*/ 10 h 90"/>
                    <a:gd name="T8" fmla="*/ 32 w 127"/>
                    <a:gd name="T9" fmla="*/ 15 h 90"/>
                    <a:gd name="T10" fmla="*/ 40 w 127"/>
                    <a:gd name="T11" fmla="*/ 18 h 90"/>
                    <a:gd name="T12" fmla="*/ 47 w 127"/>
                    <a:gd name="T13" fmla="*/ 23 h 90"/>
                    <a:gd name="T14" fmla="*/ 55 w 127"/>
                    <a:gd name="T15" fmla="*/ 28 h 90"/>
                    <a:gd name="T16" fmla="*/ 62 w 127"/>
                    <a:gd name="T17" fmla="*/ 33 h 90"/>
                    <a:gd name="T18" fmla="*/ 70 w 127"/>
                    <a:gd name="T19" fmla="*/ 40 h 90"/>
                    <a:gd name="T20" fmla="*/ 80 w 127"/>
                    <a:gd name="T21" fmla="*/ 45 h 90"/>
                    <a:gd name="T22" fmla="*/ 87 w 127"/>
                    <a:gd name="T23" fmla="*/ 50 h 90"/>
                    <a:gd name="T24" fmla="*/ 97 w 127"/>
                    <a:gd name="T25" fmla="*/ 58 h 90"/>
                    <a:gd name="T26" fmla="*/ 102 w 127"/>
                    <a:gd name="T27" fmla="*/ 65 h 90"/>
                    <a:gd name="T28" fmla="*/ 110 w 127"/>
                    <a:gd name="T29" fmla="*/ 73 h 90"/>
                    <a:gd name="T30" fmla="*/ 120 w 127"/>
                    <a:gd name="T31" fmla="*/ 80 h 90"/>
                    <a:gd name="T32" fmla="*/ 127 w 127"/>
                    <a:gd name="T33" fmla="*/ 90 h 90"/>
                    <a:gd name="T34" fmla="*/ 0 w 12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7"/>
                    <a:gd name="T55" fmla="*/ 0 h 90"/>
                    <a:gd name="T56" fmla="*/ 127 w 127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7" h="90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22" y="10"/>
                      </a:lnTo>
                      <a:lnTo>
                        <a:pt x="32" y="15"/>
                      </a:lnTo>
                      <a:lnTo>
                        <a:pt x="40" y="18"/>
                      </a:lnTo>
                      <a:lnTo>
                        <a:pt x="47" y="23"/>
                      </a:lnTo>
                      <a:lnTo>
                        <a:pt x="55" y="28"/>
                      </a:lnTo>
                      <a:lnTo>
                        <a:pt x="62" y="33"/>
                      </a:lnTo>
                      <a:lnTo>
                        <a:pt x="70" y="40"/>
                      </a:lnTo>
                      <a:lnTo>
                        <a:pt x="80" y="45"/>
                      </a:lnTo>
                      <a:lnTo>
                        <a:pt x="87" y="50"/>
                      </a:lnTo>
                      <a:lnTo>
                        <a:pt x="97" y="58"/>
                      </a:lnTo>
                      <a:lnTo>
                        <a:pt x="102" y="65"/>
                      </a:lnTo>
                      <a:lnTo>
                        <a:pt x="110" y="73"/>
                      </a:lnTo>
                      <a:lnTo>
                        <a:pt x="120" y="80"/>
                      </a:lnTo>
                      <a:lnTo>
                        <a:pt x="127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1" name="Freeform 117"/>
                <p:cNvSpPr>
                  <a:spLocks/>
                </p:cNvSpPr>
                <p:nvPr/>
              </p:nvSpPr>
              <p:spPr bwMode="auto">
                <a:xfrm>
                  <a:off x="15090" y="953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2" name="Freeform 118"/>
                <p:cNvSpPr>
                  <a:spLocks/>
                </p:cNvSpPr>
                <p:nvPr/>
              </p:nvSpPr>
              <p:spPr bwMode="auto">
                <a:xfrm>
                  <a:off x="15217" y="962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3" name="Freeform 119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5 w 155"/>
                    <a:gd name="T3" fmla="*/ 2 h 17"/>
                    <a:gd name="T4" fmla="*/ 15 w 155"/>
                    <a:gd name="T5" fmla="*/ 5 h 17"/>
                    <a:gd name="T6" fmla="*/ 20 w 155"/>
                    <a:gd name="T7" fmla="*/ 5 h 17"/>
                    <a:gd name="T8" fmla="*/ 27 w 155"/>
                    <a:gd name="T9" fmla="*/ 5 h 17"/>
                    <a:gd name="T10" fmla="*/ 37 w 155"/>
                    <a:gd name="T11" fmla="*/ 7 h 17"/>
                    <a:gd name="T12" fmla="*/ 45 w 155"/>
                    <a:gd name="T13" fmla="*/ 10 h 17"/>
                    <a:gd name="T14" fmla="*/ 55 w 155"/>
                    <a:gd name="T15" fmla="*/ 10 h 17"/>
                    <a:gd name="T16" fmla="*/ 62 w 155"/>
                    <a:gd name="T17" fmla="*/ 10 h 17"/>
                    <a:gd name="T18" fmla="*/ 72 w 155"/>
                    <a:gd name="T19" fmla="*/ 12 h 17"/>
                    <a:gd name="T20" fmla="*/ 82 w 155"/>
                    <a:gd name="T21" fmla="*/ 12 h 17"/>
                    <a:gd name="T22" fmla="*/ 92 w 155"/>
                    <a:gd name="T23" fmla="*/ 12 h 17"/>
                    <a:gd name="T24" fmla="*/ 105 w 155"/>
                    <a:gd name="T25" fmla="*/ 15 h 17"/>
                    <a:gd name="T26" fmla="*/ 115 w 155"/>
                    <a:gd name="T27" fmla="*/ 15 h 17"/>
                    <a:gd name="T28" fmla="*/ 127 w 155"/>
                    <a:gd name="T29" fmla="*/ 15 h 17"/>
                    <a:gd name="T30" fmla="*/ 142 w 155"/>
                    <a:gd name="T31" fmla="*/ 17 h 17"/>
                    <a:gd name="T32" fmla="*/ 155 w 155"/>
                    <a:gd name="T33" fmla="*/ 17 h 17"/>
                    <a:gd name="T34" fmla="*/ 0 w 155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5"/>
                    <a:gd name="T55" fmla="*/ 0 h 17"/>
                    <a:gd name="T56" fmla="*/ 155 w 15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5" h="1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7" y="5"/>
                      </a:lnTo>
                      <a:lnTo>
                        <a:pt x="37" y="7"/>
                      </a:lnTo>
                      <a:lnTo>
                        <a:pt x="45" y="10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72" y="12"/>
                      </a:lnTo>
                      <a:lnTo>
                        <a:pt x="82" y="12"/>
                      </a:lnTo>
                      <a:lnTo>
                        <a:pt x="92" y="12"/>
                      </a:lnTo>
                      <a:lnTo>
                        <a:pt x="105" y="15"/>
                      </a:lnTo>
                      <a:lnTo>
                        <a:pt x="115" y="15"/>
                      </a:lnTo>
                      <a:lnTo>
                        <a:pt x="127" y="15"/>
                      </a:lnTo>
                      <a:lnTo>
                        <a:pt x="142" y="17"/>
                      </a:lnTo>
                      <a:lnTo>
                        <a:pt x="155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4" name="Freeform 120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5" name="Freeform 121"/>
                <p:cNvSpPr>
                  <a:spLocks/>
                </p:cNvSpPr>
                <p:nvPr/>
              </p:nvSpPr>
              <p:spPr bwMode="auto">
                <a:xfrm>
                  <a:off x="15200" y="967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6" name="Freeform 122"/>
                <p:cNvSpPr>
                  <a:spLocks/>
                </p:cNvSpPr>
                <p:nvPr/>
              </p:nvSpPr>
              <p:spPr bwMode="auto">
                <a:xfrm>
                  <a:off x="15022" y="9711"/>
                  <a:ext cx="175" cy="42"/>
                </a:xfrm>
                <a:custGeom>
                  <a:avLst/>
                  <a:gdLst>
                    <a:gd name="T0" fmla="*/ 0 w 175"/>
                    <a:gd name="T1" fmla="*/ 42 h 42"/>
                    <a:gd name="T2" fmla="*/ 13 w 175"/>
                    <a:gd name="T3" fmla="*/ 42 h 42"/>
                    <a:gd name="T4" fmla="*/ 23 w 175"/>
                    <a:gd name="T5" fmla="*/ 40 h 42"/>
                    <a:gd name="T6" fmla="*/ 38 w 175"/>
                    <a:gd name="T7" fmla="*/ 40 h 42"/>
                    <a:gd name="T8" fmla="*/ 48 w 175"/>
                    <a:gd name="T9" fmla="*/ 37 h 42"/>
                    <a:gd name="T10" fmla="*/ 60 w 175"/>
                    <a:gd name="T11" fmla="*/ 37 h 42"/>
                    <a:gd name="T12" fmla="*/ 70 w 175"/>
                    <a:gd name="T13" fmla="*/ 35 h 42"/>
                    <a:gd name="T14" fmla="*/ 83 w 175"/>
                    <a:gd name="T15" fmla="*/ 32 h 42"/>
                    <a:gd name="T16" fmla="*/ 93 w 175"/>
                    <a:gd name="T17" fmla="*/ 30 h 42"/>
                    <a:gd name="T18" fmla="*/ 105 w 175"/>
                    <a:gd name="T19" fmla="*/ 27 h 42"/>
                    <a:gd name="T20" fmla="*/ 113 w 175"/>
                    <a:gd name="T21" fmla="*/ 25 h 42"/>
                    <a:gd name="T22" fmla="*/ 125 w 175"/>
                    <a:gd name="T23" fmla="*/ 20 h 42"/>
                    <a:gd name="T24" fmla="*/ 135 w 175"/>
                    <a:gd name="T25" fmla="*/ 17 h 42"/>
                    <a:gd name="T26" fmla="*/ 145 w 175"/>
                    <a:gd name="T27" fmla="*/ 12 h 42"/>
                    <a:gd name="T28" fmla="*/ 155 w 175"/>
                    <a:gd name="T29" fmla="*/ 10 h 42"/>
                    <a:gd name="T30" fmla="*/ 165 w 175"/>
                    <a:gd name="T31" fmla="*/ 5 h 42"/>
                    <a:gd name="T32" fmla="*/ 175 w 175"/>
                    <a:gd name="T33" fmla="*/ 0 h 42"/>
                    <a:gd name="T34" fmla="*/ 0 w 175"/>
                    <a:gd name="T35" fmla="*/ 42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5"/>
                    <a:gd name="T55" fmla="*/ 0 h 42"/>
                    <a:gd name="T56" fmla="*/ 175 w 175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5" h="42">
                      <a:moveTo>
                        <a:pt x="0" y="42"/>
                      </a:moveTo>
                      <a:lnTo>
                        <a:pt x="13" y="42"/>
                      </a:lnTo>
                      <a:lnTo>
                        <a:pt x="23" y="40"/>
                      </a:lnTo>
                      <a:lnTo>
                        <a:pt x="38" y="40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3" y="32"/>
                      </a:lnTo>
                      <a:lnTo>
                        <a:pt x="93" y="30"/>
                      </a:lnTo>
                      <a:lnTo>
                        <a:pt x="105" y="27"/>
                      </a:lnTo>
                      <a:lnTo>
                        <a:pt x="113" y="25"/>
                      </a:lnTo>
                      <a:lnTo>
                        <a:pt x="125" y="20"/>
                      </a:lnTo>
                      <a:lnTo>
                        <a:pt x="135" y="17"/>
                      </a:lnTo>
                      <a:lnTo>
                        <a:pt x="145" y="12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7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7" name="Freeform 123"/>
                <p:cNvSpPr>
                  <a:spLocks/>
                </p:cNvSpPr>
                <p:nvPr/>
              </p:nvSpPr>
              <p:spPr bwMode="auto">
                <a:xfrm>
                  <a:off x="15022" y="97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8" name="Freeform 124"/>
                <p:cNvSpPr>
                  <a:spLocks/>
                </p:cNvSpPr>
                <p:nvPr/>
              </p:nvSpPr>
              <p:spPr bwMode="auto">
                <a:xfrm>
                  <a:off x="15197" y="97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79" name="Freeform 125"/>
                <p:cNvSpPr>
                  <a:spLocks/>
                </p:cNvSpPr>
                <p:nvPr/>
              </p:nvSpPr>
              <p:spPr bwMode="auto">
                <a:xfrm>
                  <a:off x="15017" y="9736"/>
                  <a:ext cx="183" cy="117"/>
                </a:xfrm>
                <a:custGeom>
                  <a:avLst/>
                  <a:gdLst>
                    <a:gd name="T0" fmla="*/ 0 w 183"/>
                    <a:gd name="T1" fmla="*/ 117 h 117"/>
                    <a:gd name="T2" fmla="*/ 10 w 183"/>
                    <a:gd name="T3" fmla="*/ 112 h 117"/>
                    <a:gd name="T4" fmla="*/ 23 w 183"/>
                    <a:gd name="T5" fmla="*/ 110 h 117"/>
                    <a:gd name="T6" fmla="*/ 33 w 183"/>
                    <a:gd name="T7" fmla="*/ 105 h 117"/>
                    <a:gd name="T8" fmla="*/ 45 w 183"/>
                    <a:gd name="T9" fmla="*/ 100 h 117"/>
                    <a:gd name="T10" fmla="*/ 55 w 183"/>
                    <a:gd name="T11" fmla="*/ 95 h 117"/>
                    <a:gd name="T12" fmla="*/ 70 w 183"/>
                    <a:gd name="T13" fmla="*/ 87 h 117"/>
                    <a:gd name="T14" fmla="*/ 83 w 183"/>
                    <a:gd name="T15" fmla="*/ 82 h 117"/>
                    <a:gd name="T16" fmla="*/ 93 w 183"/>
                    <a:gd name="T17" fmla="*/ 75 h 117"/>
                    <a:gd name="T18" fmla="*/ 100 w 183"/>
                    <a:gd name="T19" fmla="*/ 67 h 117"/>
                    <a:gd name="T20" fmla="*/ 115 w 183"/>
                    <a:gd name="T21" fmla="*/ 60 h 117"/>
                    <a:gd name="T22" fmla="*/ 128 w 183"/>
                    <a:gd name="T23" fmla="*/ 50 h 117"/>
                    <a:gd name="T24" fmla="*/ 138 w 183"/>
                    <a:gd name="T25" fmla="*/ 42 h 117"/>
                    <a:gd name="T26" fmla="*/ 148 w 183"/>
                    <a:gd name="T27" fmla="*/ 32 h 117"/>
                    <a:gd name="T28" fmla="*/ 160 w 183"/>
                    <a:gd name="T29" fmla="*/ 22 h 117"/>
                    <a:gd name="T30" fmla="*/ 173 w 183"/>
                    <a:gd name="T31" fmla="*/ 12 h 117"/>
                    <a:gd name="T32" fmla="*/ 183 w 183"/>
                    <a:gd name="T33" fmla="*/ 0 h 117"/>
                    <a:gd name="T34" fmla="*/ 0 w 183"/>
                    <a:gd name="T35" fmla="*/ 117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17"/>
                    <a:gd name="T56" fmla="*/ 183 w 183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17">
                      <a:moveTo>
                        <a:pt x="0" y="117"/>
                      </a:moveTo>
                      <a:lnTo>
                        <a:pt x="10" y="112"/>
                      </a:lnTo>
                      <a:lnTo>
                        <a:pt x="23" y="110"/>
                      </a:lnTo>
                      <a:lnTo>
                        <a:pt x="33" y="105"/>
                      </a:lnTo>
                      <a:lnTo>
                        <a:pt x="45" y="100"/>
                      </a:lnTo>
                      <a:lnTo>
                        <a:pt x="55" y="95"/>
                      </a:lnTo>
                      <a:lnTo>
                        <a:pt x="70" y="87"/>
                      </a:lnTo>
                      <a:lnTo>
                        <a:pt x="83" y="82"/>
                      </a:lnTo>
                      <a:lnTo>
                        <a:pt x="93" y="75"/>
                      </a:lnTo>
                      <a:lnTo>
                        <a:pt x="100" y="67"/>
                      </a:lnTo>
                      <a:lnTo>
                        <a:pt x="115" y="60"/>
                      </a:lnTo>
                      <a:lnTo>
                        <a:pt x="128" y="50"/>
                      </a:lnTo>
                      <a:lnTo>
                        <a:pt x="138" y="42"/>
                      </a:lnTo>
                      <a:lnTo>
                        <a:pt x="148" y="32"/>
                      </a:lnTo>
                      <a:lnTo>
                        <a:pt x="160" y="22"/>
                      </a:lnTo>
                      <a:lnTo>
                        <a:pt x="173" y="12"/>
                      </a:lnTo>
                      <a:lnTo>
                        <a:pt x="18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0" name="Freeform 126"/>
                <p:cNvSpPr>
                  <a:spLocks/>
                </p:cNvSpPr>
                <p:nvPr/>
              </p:nvSpPr>
              <p:spPr bwMode="auto">
                <a:xfrm>
                  <a:off x="15017" y="98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1" name="Freeform 127"/>
                <p:cNvSpPr>
                  <a:spLocks/>
                </p:cNvSpPr>
                <p:nvPr/>
              </p:nvSpPr>
              <p:spPr bwMode="auto">
                <a:xfrm>
                  <a:off x="15200" y="973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2" name="Freeform 128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3" name="Freeform 129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4" name="Freeform 130"/>
                <p:cNvSpPr>
                  <a:spLocks/>
                </p:cNvSpPr>
                <p:nvPr/>
              </p:nvSpPr>
              <p:spPr bwMode="auto">
                <a:xfrm>
                  <a:off x="15092" y="9396"/>
                  <a:ext cx="243" cy="515"/>
                </a:xfrm>
                <a:custGeom>
                  <a:avLst/>
                  <a:gdLst>
                    <a:gd name="T0" fmla="*/ 0 w 243"/>
                    <a:gd name="T1" fmla="*/ 515 h 515"/>
                    <a:gd name="T2" fmla="*/ 40 w 243"/>
                    <a:gd name="T3" fmla="*/ 492 h 515"/>
                    <a:gd name="T4" fmla="*/ 78 w 243"/>
                    <a:gd name="T5" fmla="*/ 467 h 515"/>
                    <a:gd name="T6" fmla="*/ 110 w 243"/>
                    <a:gd name="T7" fmla="*/ 442 h 515"/>
                    <a:gd name="T8" fmla="*/ 143 w 243"/>
                    <a:gd name="T9" fmla="*/ 417 h 515"/>
                    <a:gd name="T10" fmla="*/ 168 w 243"/>
                    <a:gd name="T11" fmla="*/ 390 h 515"/>
                    <a:gd name="T12" fmla="*/ 190 w 243"/>
                    <a:gd name="T13" fmla="*/ 360 h 515"/>
                    <a:gd name="T14" fmla="*/ 208 w 243"/>
                    <a:gd name="T15" fmla="*/ 330 h 515"/>
                    <a:gd name="T16" fmla="*/ 225 w 243"/>
                    <a:gd name="T17" fmla="*/ 297 h 515"/>
                    <a:gd name="T18" fmla="*/ 233 w 243"/>
                    <a:gd name="T19" fmla="*/ 265 h 515"/>
                    <a:gd name="T20" fmla="*/ 240 w 243"/>
                    <a:gd name="T21" fmla="*/ 232 h 515"/>
                    <a:gd name="T22" fmla="*/ 243 w 243"/>
                    <a:gd name="T23" fmla="*/ 195 h 515"/>
                    <a:gd name="T24" fmla="*/ 243 w 243"/>
                    <a:gd name="T25" fmla="*/ 160 h 515"/>
                    <a:gd name="T26" fmla="*/ 240 w 243"/>
                    <a:gd name="T27" fmla="*/ 120 h 515"/>
                    <a:gd name="T28" fmla="*/ 235 w 243"/>
                    <a:gd name="T29" fmla="*/ 82 h 515"/>
                    <a:gd name="T30" fmla="*/ 225 w 243"/>
                    <a:gd name="T31" fmla="*/ 42 h 515"/>
                    <a:gd name="T32" fmla="*/ 210 w 243"/>
                    <a:gd name="T33" fmla="*/ 0 h 515"/>
                    <a:gd name="T34" fmla="*/ 0 w 243"/>
                    <a:gd name="T35" fmla="*/ 515 h 5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3"/>
                    <a:gd name="T55" fmla="*/ 0 h 515"/>
                    <a:gd name="T56" fmla="*/ 243 w 243"/>
                    <a:gd name="T57" fmla="*/ 515 h 5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3" h="515">
                      <a:moveTo>
                        <a:pt x="0" y="515"/>
                      </a:moveTo>
                      <a:lnTo>
                        <a:pt x="40" y="492"/>
                      </a:lnTo>
                      <a:lnTo>
                        <a:pt x="78" y="467"/>
                      </a:lnTo>
                      <a:lnTo>
                        <a:pt x="110" y="442"/>
                      </a:lnTo>
                      <a:lnTo>
                        <a:pt x="143" y="417"/>
                      </a:lnTo>
                      <a:lnTo>
                        <a:pt x="168" y="390"/>
                      </a:lnTo>
                      <a:lnTo>
                        <a:pt x="190" y="360"/>
                      </a:lnTo>
                      <a:lnTo>
                        <a:pt x="208" y="330"/>
                      </a:lnTo>
                      <a:lnTo>
                        <a:pt x="225" y="297"/>
                      </a:lnTo>
                      <a:lnTo>
                        <a:pt x="233" y="265"/>
                      </a:lnTo>
                      <a:lnTo>
                        <a:pt x="240" y="232"/>
                      </a:lnTo>
                      <a:lnTo>
                        <a:pt x="243" y="195"/>
                      </a:lnTo>
                      <a:lnTo>
                        <a:pt x="243" y="160"/>
                      </a:lnTo>
                      <a:lnTo>
                        <a:pt x="240" y="120"/>
                      </a:lnTo>
                      <a:lnTo>
                        <a:pt x="235" y="82"/>
                      </a:lnTo>
                      <a:lnTo>
                        <a:pt x="225" y="42"/>
                      </a:lnTo>
                      <a:lnTo>
                        <a:pt x="210" y="0"/>
                      </a:lnTo>
                      <a:lnTo>
                        <a:pt x="0" y="5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5" name="Freeform 131"/>
                <p:cNvSpPr>
                  <a:spLocks/>
                </p:cNvSpPr>
                <p:nvPr/>
              </p:nvSpPr>
              <p:spPr bwMode="auto">
                <a:xfrm>
                  <a:off x="15092" y="9908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6" name="Freeform 132"/>
                <p:cNvSpPr>
                  <a:spLocks/>
                </p:cNvSpPr>
                <p:nvPr/>
              </p:nvSpPr>
              <p:spPr bwMode="auto">
                <a:xfrm>
                  <a:off x="15302" y="939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7" name="Freeform 133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48" cy="105"/>
                </a:xfrm>
                <a:custGeom>
                  <a:avLst/>
                  <a:gdLst>
                    <a:gd name="T0" fmla="*/ 0 w 48"/>
                    <a:gd name="T1" fmla="*/ 0 h 105"/>
                    <a:gd name="T2" fmla="*/ 8 w 48"/>
                    <a:gd name="T3" fmla="*/ 2 h 105"/>
                    <a:gd name="T4" fmla="*/ 13 w 48"/>
                    <a:gd name="T5" fmla="*/ 7 h 105"/>
                    <a:gd name="T6" fmla="*/ 18 w 48"/>
                    <a:gd name="T7" fmla="*/ 10 h 105"/>
                    <a:gd name="T8" fmla="*/ 23 w 48"/>
                    <a:gd name="T9" fmla="*/ 15 h 105"/>
                    <a:gd name="T10" fmla="*/ 28 w 48"/>
                    <a:gd name="T11" fmla="*/ 17 h 105"/>
                    <a:gd name="T12" fmla="*/ 33 w 48"/>
                    <a:gd name="T13" fmla="*/ 22 h 105"/>
                    <a:gd name="T14" fmla="*/ 38 w 48"/>
                    <a:gd name="T15" fmla="*/ 30 h 105"/>
                    <a:gd name="T16" fmla="*/ 40 w 48"/>
                    <a:gd name="T17" fmla="*/ 35 h 105"/>
                    <a:gd name="T18" fmla="*/ 43 w 48"/>
                    <a:gd name="T19" fmla="*/ 42 h 105"/>
                    <a:gd name="T20" fmla="*/ 43 w 48"/>
                    <a:gd name="T21" fmla="*/ 50 h 105"/>
                    <a:gd name="T22" fmla="*/ 45 w 48"/>
                    <a:gd name="T23" fmla="*/ 57 h 105"/>
                    <a:gd name="T24" fmla="*/ 45 w 48"/>
                    <a:gd name="T25" fmla="*/ 65 h 105"/>
                    <a:gd name="T26" fmla="*/ 48 w 48"/>
                    <a:gd name="T27" fmla="*/ 75 h 105"/>
                    <a:gd name="T28" fmla="*/ 48 w 48"/>
                    <a:gd name="T29" fmla="*/ 85 h 105"/>
                    <a:gd name="T30" fmla="*/ 48 w 48"/>
                    <a:gd name="T31" fmla="*/ 95 h 105"/>
                    <a:gd name="T32" fmla="*/ 48 w 48"/>
                    <a:gd name="T33" fmla="*/ 105 h 105"/>
                    <a:gd name="T34" fmla="*/ 0 w 48"/>
                    <a:gd name="T35" fmla="*/ 0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05"/>
                    <a:gd name="T56" fmla="*/ 48 w 48"/>
                    <a:gd name="T57" fmla="*/ 105 h 10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0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8" y="10"/>
                      </a:lnTo>
                      <a:lnTo>
                        <a:pt x="23" y="15"/>
                      </a:lnTo>
                      <a:lnTo>
                        <a:pt x="28" y="17"/>
                      </a:lnTo>
                      <a:lnTo>
                        <a:pt x="33" y="22"/>
                      </a:lnTo>
                      <a:lnTo>
                        <a:pt x="38" y="30"/>
                      </a:lnTo>
                      <a:lnTo>
                        <a:pt x="40" y="35"/>
                      </a:lnTo>
                      <a:lnTo>
                        <a:pt x="43" y="42"/>
                      </a:lnTo>
                      <a:lnTo>
                        <a:pt x="43" y="50"/>
                      </a:lnTo>
                      <a:lnTo>
                        <a:pt x="45" y="57"/>
                      </a:lnTo>
                      <a:lnTo>
                        <a:pt x="45" y="65"/>
                      </a:lnTo>
                      <a:lnTo>
                        <a:pt x="48" y="75"/>
                      </a:lnTo>
                      <a:lnTo>
                        <a:pt x="48" y="85"/>
                      </a:lnTo>
                      <a:lnTo>
                        <a:pt x="48" y="95"/>
                      </a:lnTo>
                      <a:lnTo>
                        <a:pt x="48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8" name="Freeform 134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89" name="Freeform 135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0" name="Freeform 136"/>
                <p:cNvSpPr>
                  <a:spLocks/>
                </p:cNvSpPr>
                <p:nvPr/>
              </p:nvSpPr>
              <p:spPr bwMode="auto">
                <a:xfrm>
                  <a:off x="15277" y="9466"/>
                  <a:ext cx="33" cy="145"/>
                </a:xfrm>
                <a:custGeom>
                  <a:avLst/>
                  <a:gdLst>
                    <a:gd name="T0" fmla="*/ 33 w 33"/>
                    <a:gd name="T1" fmla="*/ 0 h 145"/>
                    <a:gd name="T2" fmla="*/ 30 w 33"/>
                    <a:gd name="T3" fmla="*/ 10 h 145"/>
                    <a:gd name="T4" fmla="*/ 30 w 33"/>
                    <a:gd name="T5" fmla="*/ 20 h 145"/>
                    <a:gd name="T6" fmla="*/ 28 w 33"/>
                    <a:gd name="T7" fmla="*/ 27 h 145"/>
                    <a:gd name="T8" fmla="*/ 28 w 33"/>
                    <a:gd name="T9" fmla="*/ 37 h 145"/>
                    <a:gd name="T10" fmla="*/ 25 w 33"/>
                    <a:gd name="T11" fmla="*/ 47 h 145"/>
                    <a:gd name="T12" fmla="*/ 23 w 33"/>
                    <a:gd name="T13" fmla="*/ 55 h 145"/>
                    <a:gd name="T14" fmla="*/ 23 w 33"/>
                    <a:gd name="T15" fmla="*/ 65 h 145"/>
                    <a:gd name="T16" fmla="*/ 20 w 33"/>
                    <a:gd name="T17" fmla="*/ 72 h 145"/>
                    <a:gd name="T18" fmla="*/ 20 w 33"/>
                    <a:gd name="T19" fmla="*/ 82 h 145"/>
                    <a:gd name="T20" fmla="*/ 13 w 33"/>
                    <a:gd name="T21" fmla="*/ 90 h 145"/>
                    <a:gd name="T22" fmla="*/ 13 w 33"/>
                    <a:gd name="T23" fmla="*/ 100 h 145"/>
                    <a:gd name="T24" fmla="*/ 10 w 33"/>
                    <a:gd name="T25" fmla="*/ 110 h 145"/>
                    <a:gd name="T26" fmla="*/ 8 w 33"/>
                    <a:gd name="T27" fmla="*/ 117 h 145"/>
                    <a:gd name="T28" fmla="*/ 5 w 33"/>
                    <a:gd name="T29" fmla="*/ 127 h 145"/>
                    <a:gd name="T30" fmla="*/ 3 w 33"/>
                    <a:gd name="T31" fmla="*/ 137 h 145"/>
                    <a:gd name="T32" fmla="*/ 0 w 33"/>
                    <a:gd name="T33" fmla="*/ 145 h 145"/>
                    <a:gd name="T34" fmla="*/ 33 w 33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45"/>
                    <a:gd name="T56" fmla="*/ 33 w 33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45">
                      <a:moveTo>
                        <a:pt x="33" y="0"/>
                      </a:moveTo>
                      <a:lnTo>
                        <a:pt x="30" y="10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8" y="37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23" y="65"/>
                      </a:lnTo>
                      <a:lnTo>
                        <a:pt x="20" y="72"/>
                      </a:lnTo>
                      <a:lnTo>
                        <a:pt x="20" y="82"/>
                      </a:lnTo>
                      <a:lnTo>
                        <a:pt x="13" y="90"/>
                      </a:lnTo>
                      <a:lnTo>
                        <a:pt x="13" y="100"/>
                      </a:lnTo>
                      <a:lnTo>
                        <a:pt x="10" y="110"/>
                      </a:lnTo>
                      <a:lnTo>
                        <a:pt x="8" y="117"/>
                      </a:lnTo>
                      <a:lnTo>
                        <a:pt x="5" y="127"/>
                      </a:lnTo>
                      <a:lnTo>
                        <a:pt x="3" y="137"/>
                      </a:lnTo>
                      <a:lnTo>
                        <a:pt x="0" y="1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1" name="Freeform 137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2" name="Freeform 138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3" name="Freeform 139"/>
                <p:cNvSpPr>
                  <a:spLocks/>
                </p:cNvSpPr>
                <p:nvPr/>
              </p:nvSpPr>
              <p:spPr bwMode="auto">
                <a:xfrm>
                  <a:off x="15210" y="9611"/>
                  <a:ext cx="67" cy="162"/>
                </a:xfrm>
                <a:custGeom>
                  <a:avLst/>
                  <a:gdLst>
                    <a:gd name="T0" fmla="*/ 67 w 67"/>
                    <a:gd name="T1" fmla="*/ 0 h 162"/>
                    <a:gd name="T2" fmla="*/ 65 w 67"/>
                    <a:gd name="T3" fmla="*/ 15 h 162"/>
                    <a:gd name="T4" fmla="*/ 57 w 67"/>
                    <a:gd name="T5" fmla="*/ 27 h 162"/>
                    <a:gd name="T6" fmla="*/ 55 w 67"/>
                    <a:gd name="T7" fmla="*/ 37 h 162"/>
                    <a:gd name="T8" fmla="*/ 52 w 67"/>
                    <a:gd name="T9" fmla="*/ 50 h 162"/>
                    <a:gd name="T10" fmla="*/ 47 w 67"/>
                    <a:gd name="T11" fmla="*/ 60 h 162"/>
                    <a:gd name="T12" fmla="*/ 45 w 67"/>
                    <a:gd name="T13" fmla="*/ 70 h 162"/>
                    <a:gd name="T14" fmla="*/ 37 w 67"/>
                    <a:gd name="T15" fmla="*/ 80 h 162"/>
                    <a:gd name="T16" fmla="*/ 35 w 67"/>
                    <a:gd name="T17" fmla="*/ 90 h 162"/>
                    <a:gd name="T18" fmla="*/ 30 w 67"/>
                    <a:gd name="T19" fmla="*/ 100 h 162"/>
                    <a:gd name="T20" fmla="*/ 25 w 67"/>
                    <a:gd name="T21" fmla="*/ 110 h 162"/>
                    <a:gd name="T22" fmla="*/ 22 w 67"/>
                    <a:gd name="T23" fmla="*/ 120 h 162"/>
                    <a:gd name="T24" fmla="*/ 15 w 67"/>
                    <a:gd name="T25" fmla="*/ 127 h 162"/>
                    <a:gd name="T26" fmla="*/ 12 w 67"/>
                    <a:gd name="T27" fmla="*/ 137 h 162"/>
                    <a:gd name="T28" fmla="*/ 7 w 67"/>
                    <a:gd name="T29" fmla="*/ 147 h 162"/>
                    <a:gd name="T30" fmla="*/ 2 w 67"/>
                    <a:gd name="T31" fmla="*/ 155 h 162"/>
                    <a:gd name="T32" fmla="*/ 0 w 67"/>
                    <a:gd name="T33" fmla="*/ 162 h 162"/>
                    <a:gd name="T34" fmla="*/ 67 w 67"/>
                    <a:gd name="T35" fmla="*/ 0 h 1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7"/>
                    <a:gd name="T55" fmla="*/ 0 h 162"/>
                    <a:gd name="T56" fmla="*/ 67 w 67"/>
                    <a:gd name="T57" fmla="*/ 162 h 1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7" h="162">
                      <a:moveTo>
                        <a:pt x="67" y="0"/>
                      </a:moveTo>
                      <a:lnTo>
                        <a:pt x="65" y="15"/>
                      </a:lnTo>
                      <a:lnTo>
                        <a:pt x="57" y="27"/>
                      </a:lnTo>
                      <a:lnTo>
                        <a:pt x="55" y="37"/>
                      </a:lnTo>
                      <a:lnTo>
                        <a:pt x="52" y="50"/>
                      </a:lnTo>
                      <a:lnTo>
                        <a:pt x="47" y="60"/>
                      </a:lnTo>
                      <a:lnTo>
                        <a:pt x="45" y="70"/>
                      </a:lnTo>
                      <a:lnTo>
                        <a:pt x="37" y="80"/>
                      </a:lnTo>
                      <a:lnTo>
                        <a:pt x="35" y="90"/>
                      </a:lnTo>
                      <a:lnTo>
                        <a:pt x="30" y="100"/>
                      </a:lnTo>
                      <a:lnTo>
                        <a:pt x="25" y="110"/>
                      </a:lnTo>
                      <a:lnTo>
                        <a:pt x="22" y="120"/>
                      </a:lnTo>
                      <a:lnTo>
                        <a:pt x="15" y="127"/>
                      </a:lnTo>
                      <a:lnTo>
                        <a:pt x="12" y="137"/>
                      </a:lnTo>
                      <a:lnTo>
                        <a:pt x="7" y="147"/>
                      </a:lnTo>
                      <a:lnTo>
                        <a:pt x="2" y="155"/>
                      </a:lnTo>
                      <a:lnTo>
                        <a:pt x="0" y="16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4" name="Freeform 140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5" name="Freeform 141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6" name="Freeform 142"/>
                <p:cNvSpPr>
                  <a:spLocks/>
                </p:cNvSpPr>
                <p:nvPr/>
              </p:nvSpPr>
              <p:spPr bwMode="auto">
                <a:xfrm>
                  <a:off x="15065" y="9878"/>
                  <a:ext cx="72" cy="38"/>
                </a:xfrm>
                <a:custGeom>
                  <a:avLst/>
                  <a:gdLst>
                    <a:gd name="T0" fmla="*/ 72 w 72"/>
                    <a:gd name="T1" fmla="*/ 0 h 38"/>
                    <a:gd name="T2" fmla="*/ 67 w 72"/>
                    <a:gd name="T3" fmla="*/ 5 h 38"/>
                    <a:gd name="T4" fmla="*/ 62 w 72"/>
                    <a:gd name="T5" fmla="*/ 10 h 38"/>
                    <a:gd name="T6" fmla="*/ 57 w 72"/>
                    <a:gd name="T7" fmla="*/ 15 h 38"/>
                    <a:gd name="T8" fmla="*/ 50 w 72"/>
                    <a:gd name="T9" fmla="*/ 18 h 38"/>
                    <a:gd name="T10" fmla="*/ 45 w 72"/>
                    <a:gd name="T11" fmla="*/ 23 h 38"/>
                    <a:gd name="T12" fmla="*/ 42 w 72"/>
                    <a:gd name="T13" fmla="*/ 25 h 38"/>
                    <a:gd name="T14" fmla="*/ 37 w 72"/>
                    <a:gd name="T15" fmla="*/ 28 h 38"/>
                    <a:gd name="T16" fmla="*/ 35 w 72"/>
                    <a:gd name="T17" fmla="*/ 30 h 38"/>
                    <a:gd name="T18" fmla="*/ 27 w 72"/>
                    <a:gd name="T19" fmla="*/ 33 h 38"/>
                    <a:gd name="T20" fmla="*/ 22 w 72"/>
                    <a:gd name="T21" fmla="*/ 35 h 38"/>
                    <a:gd name="T22" fmla="*/ 20 w 72"/>
                    <a:gd name="T23" fmla="*/ 38 h 38"/>
                    <a:gd name="T24" fmla="*/ 15 w 72"/>
                    <a:gd name="T25" fmla="*/ 38 h 38"/>
                    <a:gd name="T26" fmla="*/ 12 w 72"/>
                    <a:gd name="T27" fmla="*/ 38 h 38"/>
                    <a:gd name="T28" fmla="*/ 5 w 72"/>
                    <a:gd name="T29" fmla="*/ 38 h 38"/>
                    <a:gd name="T30" fmla="*/ 2 w 72"/>
                    <a:gd name="T31" fmla="*/ 38 h 38"/>
                    <a:gd name="T32" fmla="*/ 0 w 72"/>
                    <a:gd name="T33" fmla="*/ 38 h 38"/>
                    <a:gd name="T34" fmla="*/ 72 w 72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38"/>
                    <a:gd name="T56" fmla="*/ 72 w 72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38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57" y="15"/>
                      </a:lnTo>
                      <a:lnTo>
                        <a:pt x="50" y="18"/>
                      </a:lnTo>
                      <a:lnTo>
                        <a:pt x="45" y="23"/>
                      </a:lnTo>
                      <a:lnTo>
                        <a:pt x="42" y="25"/>
                      </a:lnTo>
                      <a:lnTo>
                        <a:pt x="37" y="28"/>
                      </a:lnTo>
                      <a:lnTo>
                        <a:pt x="35" y="30"/>
                      </a:lnTo>
                      <a:lnTo>
                        <a:pt x="27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5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7" name="Freeform 143"/>
                <p:cNvSpPr>
                  <a:spLocks/>
                </p:cNvSpPr>
                <p:nvPr/>
              </p:nvSpPr>
              <p:spPr bwMode="auto">
                <a:xfrm>
                  <a:off x="15137" y="98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5407" y="9673"/>
                  <a:ext cx="2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99" name="Freeform 145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0" name="Freeform 146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1" name="Freeform 147"/>
                <p:cNvSpPr>
                  <a:spLocks/>
                </p:cNvSpPr>
                <p:nvPr/>
              </p:nvSpPr>
              <p:spPr bwMode="auto">
                <a:xfrm>
                  <a:off x="15137" y="9773"/>
                  <a:ext cx="73" cy="103"/>
                </a:xfrm>
                <a:custGeom>
                  <a:avLst/>
                  <a:gdLst>
                    <a:gd name="T0" fmla="*/ 73 w 73"/>
                    <a:gd name="T1" fmla="*/ 0 h 103"/>
                    <a:gd name="T2" fmla="*/ 65 w 73"/>
                    <a:gd name="T3" fmla="*/ 8 h 103"/>
                    <a:gd name="T4" fmla="*/ 60 w 73"/>
                    <a:gd name="T5" fmla="*/ 18 h 103"/>
                    <a:gd name="T6" fmla="*/ 58 w 73"/>
                    <a:gd name="T7" fmla="*/ 25 h 103"/>
                    <a:gd name="T8" fmla="*/ 53 w 73"/>
                    <a:gd name="T9" fmla="*/ 33 h 103"/>
                    <a:gd name="T10" fmla="*/ 50 w 73"/>
                    <a:gd name="T11" fmla="*/ 40 h 103"/>
                    <a:gd name="T12" fmla="*/ 43 w 73"/>
                    <a:gd name="T13" fmla="*/ 48 h 103"/>
                    <a:gd name="T14" fmla="*/ 40 w 73"/>
                    <a:gd name="T15" fmla="*/ 53 h 103"/>
                    <a:gd name="T16" fmla="*/ 35 w 73"/>
                    <a:gd name="T17" fmla="*/ 60 h 103"/>
                    <a:gd name="T18" fmla="*/ 30 w 73"/>
                    <a:gd name="T19" fmla="*/ 68 h 103"/>
                    <a:gd name="T20" fmla="*/ 28 w 73"/>
                    <a:gd name="T21" fmla="*/ 73 h 103"/>
                    <a:gd name="T22" fmla="*/ 20 w 73"/>
                    <a:gd name="T23" fmla="*/ 80 h 103"/>
                    <a:gd name="T24" fmla="*/ 18 w 73"/>
                    <a:gd name="T25" fmla="*/ 85 h 103"/>
                    <a:gd name="T26" fmla="*/ 13 w 73"/>
                    <a:gd name="T27" fmla="*/ 90 h 103"/>
                    <a:gd name="T28" fmla="*/ 10 w 73"/>
                    <a:gd name="T29" fmla="*/ 95 h 103"/>
                    <a:gd name="T30" fmla="*/ 5 w 73"/>
                    <a:gd name="T31" fmla="*/ 100 h 103"/>
                    <a:gd name="T32" fmla="*/ 0 w 73"/>
                    <a:gd name="T33" fmla="*/ 103 h 103"/>
                    <a:gd name="T34" fmla="*/ 73 w 73"/>
                    <a:gd name="T35" fmla="*/ 0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03"/>
                    <a:gd name="T56" fmla="*/ 73 w 73"/>
                    <a:gd name="T57" fmla="*/ 103 h 10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03">
                      <a:moveTo>
                        <a:pt x="73" y="0"/>
                      </a:moveTo>
                      <a:lnTo>
                        <a:pt x="65" y="8"/>
                      </a:lnTo>
                      <a:lnTo>
                        <a:pt x="60" y="18"/>
                      </a:lnTo>
                      <a:lnTo>
                        <a:pt x="58" y="25"/>
                      </a:lnTo>
                      <a:lnTo>
                        <a:pt x="53" y="33"/>
                      </a:lnTo>
                      <a:lnTo>
                        <a:pt x="50" y="40"/>
                      </a:lnTo>
                      <a:lnTo>
                        <a:pt x="43" y="48"/>
                      </a:lnTo>
                      <a:lnTo>
                        <a:pt x="40" y="53"/>
                      </a:lnTo>
                      <a:lnTo>
                        <a:pt x="35" y="60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0" y="80"/>
                      </a:lnTo>
                      <a:lnTo>
                        <a:pt x="18" y="85"/>
                      </a:lnTo>
                      <a:lnTo>
                        <a:pt x="13" y="90"/>
                      </a:lnTo>
                      <a:lnTo>
                        <a:pt x="10" y="95"/>
                      </a:lnTo>
                      <a:lnTo>
                        <a:pt x="5" y="100"/>
                      </a:lnTo>
                      <a:lnTo>
                        <a:pt x="0" y="10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2" name="Freeform 148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3" name="Freeform 149"/>
                <p:cNvSpPr>
                  <a:spLocks/>
                </p:cNvSpPr>
                <p:nvPr/>
              </p:nvSpPr>
              <p:spPr bwMode="auto">
                <a:xfrm>
                  <a:off x="15137" y="987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4" name="Freeform 150"/>
                <p:cNvSpPr>
                  <a:spLocks/>
                </p:cNvSpPr>
                <p:nvPr/>
              </p:nvSpPr>
              <p:spPr bwMode="auto">
                <a:xfrm>
                  <a:off x="15152" y="9856"/>
                  <a:ext cx="123" cy="52"/>
                </a:xfrm>
                <a:custGeom>
                  <a:avLst/>
                  <a:gdLst>
                    <a:gd name="T0" fmla="*/ 3 w 123"/>
                    <a:gd name="T1" fmla="*/ 52 h 52"/>
                    <a:gd name="T2" fmla="*/ 123 w 123"/>
                    <a:gd name="T3" fmla="*/ 22 h 52"/>
                    <a:gd name="T4" fmla="*/ 38 w 123"/>
                    <a:gd name="T5" fmla="*/ 0 h 52"/>
                    <a:gd name="T6" fmla="*/ 0 w 123"/>
                    <a:gd name="T7" fmla="*/ 52 h 52"/>
                    <a:gd name="T8" fmla="*/ 3 w 123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52"/>
                    <a:gd name="T17" fmla="*/ 123 w 12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52">
                      <a:moveTo>
                        <a:pt x="3" y="52"/>
                      </a:moveTo>
                      <a:lnTo>
                        <a:pt x="123" y="22"/>
                      </a:lnTo>
                      <a:lnTo>
                        <a:pt x="38" y="0"/>
                      </a:lnTo>
                      <a:lnTo>
                        <a:pt x="0" y="52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5" name="Freeform 151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6" name="Freeform 152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7" name="Freeform 153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8" name="Freeform 154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09" name="Freeform 155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0" name="Freeform 156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1" name="Freeform 157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2" name="Freeform 158"/>
                <p:cNvSpPr>
                  <a:spLocks/>
                </p:cNvSpPr>
                <p:nvPr/>
              </p:nvSpPr>
              <p:spPr bwMode="auto">
                <a:xfrm>
                  <a:off x="15327" y="9691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3" name="Freeform 159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4" name="Freeform 160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5" name="Freeform 161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6" name="Freeform 162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7" name="Freeform 163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8" name="Freeform 164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19" name="Freeform 165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0" name="Freeform 166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1" name="Freeform 167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2" name="Freeform 168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3" name="Freeform 169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4" name="Freeform 170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25" name="Freeform 171"/>
                <p:cNvSpPr>
                  <a:spLocks/>
                </p:cNvSpPr>
                <p:nvPr/>
              </p:nvSpPr>
              <p:spPr bwMode="auto">
                <a:xfrm>
                  <a:off x="15092" y="9588"/>
                  <a:ext cx="35" cy="58"/>
                </a:xfrm>
                <a:custGeom>
                  <a:avLst/>
                  <a:gdLst>
                    <a:gd name="T0" fmla="*/ 0 w 35"/>
                    <a:gd name="T1" fmla="*/ 55 h 58"/>
                    <a:gd name="T2" fmla="*/ 18 w 35"/>
                    <a:gd name="T3" fmla="*/ 58 h 58"/>
                    <a:gd name="T4" fmla="*/ 35 w 35"/>
                    <a:gd name="T5" fmla="*/ 8 h 58"/>
                    <a:gd name="T6" fmla="*/ 18 w 35"/>
                    <a:gd name="T7" fmla="*/ 0 h 58"/>
                    <a:gd name="T8" fmla="*/ 0 w 35"/>
                    <a:gd name="T9" fmla="*/ 55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8"/>
                    <a:gd name="T17" fmla="*/ 35 w 3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8">
                      <a:moveTo>
                        <a:pt x="0" y="55"/>
                      </a:moveTo>
                      <a:lnTo>
                        <a:pt x="18" y="58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337" name="Group 172"/>
            <p:cNvGrpSpPr>
              <a:grpSpLocks/>
            </p:cNvGrpSpPr>
            <p:nvPr/>
          </p:nvGrpSpPr>
          <p:grpSpPr bwMode="auto">
            <a:xfrm rot="20955533" flipH="1">
              <a:off x="8376" y="9129"/>
              <a:ext cx="171" cy="3109"/>
              <a:chOff x="8460" y="6428"/>
              <a:chExt cx="121" cy="3586"/>
            </a:xfrm>
          </p:grpSpPr>
          <p:sp>
            <p:nvSpPr>
              <p:cNvPr id="13449" name="Line 173"/>
              <p:cNvSpPr>
                <a:spLocks noChangeShapeType="1"/>
              </p:cNvSpPr>
              <p:nvPr/>
            </p:nvSpPr>
            <p:spPr bwMode="auto">
              <a:xfrm flipH="1">
                <a:off x="8580" y="6428"/>
                <a:ext cx="1" cy="211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0" name="Line 174"/>
              <p:cNvSpPr>
                <a:spLocks noChangeShapeType="1"/>
              </p:cNvSpPr>
              <p:nvPr/>
            </p:nvSpPr>
            <p:spPr bwMode="auto">
              <a:xfrm flipH="1" flipV="1">
                <a:off x="8461" y="8221"/>
                <a:ext cx="119" cy="3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1" name="Line 175"/>
              <p:cNvSpPr>
                <a:spLocks noChangeShapeType="1"/>
              </p:cNvSpPr>
              <p:nvPr/>
            </p:nvSpPr>
            <p:spPr bwMode="auto">
              <a:xfrm>
                <a:off x="8460" y="8221"/>
                <a:ext cx="1" cy="179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38" name="Group 176"/>
            <p:cNvGrpSpPr>
              <a:grpSpLocks/>
            </p:cNvGrpSpPr>
            <p:nvPr/>
          </p:nvGrpSpPr>
          <p:grpSpPr bwMode="auto">
            <a:xfrm flipH="1">
              <a:off x="8561" y="12063"/>
              <a:ext cx="337" cy="636"/>
              <a:chOff x="10608" y="2217"/>
              <a:chExt cx="417" cy="826"/>
            </a:xfrm>
          </p:grpSpPr>
          <p:sp>
            <p:nvSpPr>
              <p:cNvPr id="13375" name="Freeform 177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6" name="Freeform 178"/>
              <p:cNvSpPr>
                <a:spLocks/>
              </p:cNvSpPr>
              <p:nvPr/>
            </p:nvSpPr>
            <p:spPr bwMode="auto">
              <a:xfrm>
                <a:off x="10626" y="2683"/>
                <a:ext cx="319" cy="360"/>
              </a:xfrm>
              <a:custGeom>
                <a:avLst/>
                <a:gdLst>
                  <a:gd name="T0" fmla="*/ 0 w 320"/>
                  <a:gd name="T1" fmla="*/ 325 h 360"/>
                  <a:gd name="T2" fmla="*/ 110 w 320"/>
                  <a:gd name="T3" fmla="*/ 0 h 360"/>
                  <a:gd name="T4" fmla="*/ 160 w 320"/>
                  <a:gd name="T5" fmla="*/ 25 h 360"/>
                  <a:gd name="T6" fmla="*/ 160 w 320"/>
                  <a:gd name="T7" fmla="*/ 28 h 360"/>
                  <a:gd name="T8" fmla="*/ 281 w 320"/>
                  <a:gd name="T9" fmla="*/ 293 h 360"/>
                  <a:gd name="T10" fmla="*/ 181 w 320"/>
                  <a:gd name="T11" fmla="*/ 360 h 360"/>
                  <a:gd name="T12" fmla="*/ 0 w 320"/>
                  <a:gd name="T13" fmla="*/ 325 h 3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0"/>
                  <a:gd name="T22" fmla="*/ 0 h 360"/>
                  <a:gd name="T23" fmla="*/ 320 w 320"/>
                  <a:gd name="T24" fmla="*/ 360 h 3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0" h="360">
                    <a:moveTo>
                      <a:pt x="0" y="325"/>
                    </a:moveTo>
                    <a:lnTo>
                      <a:pt x="110" y="0"/>
                    </a:lnTo>
                    <a:lnTo>
                      <a:pt x="162" y="25"/>
                    </a:lnTo>
                    <a:lnTo>
                      <a:pt x="197" y="28"/>
                    </a:lnTo>
                    <a:lnTo>
                      <a:pt x="320" y="293"/>
                    </a:lnTo>
                    <a:lnTo>
                      <a:pt x="220" y="360"/>
                    </a:lnTo>
                    <a:lnTo>
                      <a:pt x="0" y="3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7" name="Line 179"/>
              <p:cNvSpPr>
                <a:spLocks noChangeShapeType="1"/>
              </p:cNvSpPr>
              <p:nvPr/>
            </p:nvSpPr>
            <p:spPr bwMode="auto">
              <a:xfrm>
                <a:off x="10791" y="2711"/>
                <a:ext cx="54" cy="3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8" name="Freeform 180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9" name="Freeform 181"/>
              <p:cNvSpPr>
                <a:spLocks/>
              </p:cNvSpPr>
              <p:nvPr/>
            </p:nvSpPr>
            <p:spPr bwMode="auto">
              <a:xfrm>
                <a:off x="10671" y="2681"/>
                <a:ext cx="122" cy="222"/>
              </a:xfrm>
              <a:custGeom>
                <a:avLst/>
                <a:gdLst>
                  <a:gd name="T0" fmla="*/ 57 w 122"/>
                  <a:gd name="T1" fmla="*/ 0 h 222"/>
                  <a:gd name="T2" fmla="*/ 55 w 122"/>
                  <a:gd name="T3" fmla="*/ 15 h 222"/>
                  <a:gd name="T4" fmla="*/ 42 w 122"/>
                  <a:gd name="T5" fmla="*/ 42 h 222"/>
                  <a:gd name="T6" fmla="*/ 25 w 122"/>
                  <a:gd name="T7" fmla="*/ 42 h 222"/>
                  <a:gd name="T8" fmla="*/ 0 w 122"/>
                  <a:gd name="T9" fmla="*/ 132 h 222"/>
                  <a:gd name="T10" fmla="*/ 0 w 122"/>
                  <a:gd name="T11" fmla="*/ 147 h 222"/>
                  <a:gd name="T12" fmla="*/ 12 w 122"/>
                  <a:gd name="T13" fmla="*/ 187 h 222"/>
                  <a:gd name="T14" fmla="*/ 22 w 122"/>
                  <a:gd name="T15" fmla="*/ 195 h 222"/>
                  <a:gd name="T16" fmla="*/ 30 w 122"/>
                  <a:gd name="T17" fmla="*/ 202 h 222"/>
                  <a:gd name="T18" fmla="*/ 37 w 122"/>
                  <a:gd name="T19" fmla="*/ 207 h 222"/>
                  <a:gd name="T20" fmla="*/ 50 w 122"/>
                  <a:gd name="T21" fmla="*/ 215 h 222"/>
                  <a:gd name="T22" fmla="*/ 57 w 122"/>
                  <a:gd name="T23" fmla="*/ 220 h 222"/>
                  <a:gd name="T24" fmla="*/ 75 w 122"/>
                  <a:gd name="T25" fmla="*/ 222 h 222"/>
                  <a:gd name="T26" fmla="*/ 87 w 122"/>
                  <a:gd name="T27" fmla="*/ 222 h 222"/>
                  <a:gd name="T28" fmla="*/ 95 w 122"/>
                  <a:gd name="T29" fmla="*/ 220 h 222"/>
                  <a:gd name="T30" fmla="*/ 100 w 122"/>
                  <a:gd name="T31" fmla="*/ 210 h 222"/>
                  <a:gd name="T32" fmla="*/ 102 w 122"/>
                  <a:gd name="T33" fmla="*/ 200 h 222"/>
                  <a:gd name="T34" fmla="*/ 107 w 122"/>
                  <a:gd name="T35" fmla="*/ 185 h 222"/>
                  <a:gd name="T36" fmla="*/ 107 w 122"/>
                  <a:gd name="T37" fmla="*/ 175 h 222"/>
                  <a:gd name="T38" fmla="*/ 110 w 122"/>
                  <a:gd name="T39" fmla="*/ 165 h 222"/>
                  <a:gd name="T40" fmla="*/ 112 w 122"/>
                  <a:gd name="T41" fmla="*/ 107 h 222"/>
                  <a:gd name="T42" fmla="*/ 117 w 122"/>
                  <a:gd name="T43" fmla="*/ 82 h 222"/>
                  <a:gd name="T44" fmla="*/ 107 w 122"/>
                  <a:gd name="T45" fmla="*/ 72 h 222"/>
                  <a:gd name="T46" fmla="*/ 117 w 122"/>
                  <a:gd name="T47" fmla="*/ 40 h 222"/>
                  <a:gd name="T48" fmla="*/ 122 w 122"/>
                  <a:gd name="T49" fmla="*/ 27 h 222"/>
                  <a:gd name="T50" fmla="*/ 117 w 122"/>
                  <a:gd name="T51" fmla="*/ 27 h 222"/>
                  <a:gd name="T52" fmla="*/ 57 w 122"/>
                  <a:gd name="T53" fmla="*/ 0 h 2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2"/>
                  <a:gd name="T82" fmla="*/ 0 h 222"/>
                  <a:gd name="T83" fmla="*/ 122 w 122"/>
                  <a:gd name="T84" fmla="*/ 222 h 22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2" h="222">
                    <a:moveTo>
                      <a:pt x="57" y="0"/>
                    </a:moveTo>
                    <a:lnTo>
                      <a:pt x="55" y="15"/>
                    </a:lnTo>
                    <a:lnTo>
                      <a:pt x="42" y="42"/>
                    </a:lnTo>
                    <a:lnTo>
                      <a:pt x="25" y="42"/>
                    </a:lnTo>
                    <a:lnTo>
                      <a:pt x="0" y="132"/>
                    </a:lnTo>
                    <a:lnTo>
                      <a:pt x="0" y="147"/>
                    </a:lnTo>
                    <a:lnTo>
                      <a:pt x="12" y="187"/>
                    </a:lnTo>
                    <a:lnTo>
                      <a:pt x="22" y="195"/>
                    </a:lnTo>
                    <a:lnTo>
                      <a:pt x="30" y="202"/>
                    </a:lnTo>
                    <a:lnTo>
                      <a:pt x="37" y="207"/>
                    </a:lnTo>
                    <a:lnTo>
                      <a:pt x="50" y="215"/>
                    </a:lnTo>
                    <a:lnTo>
                      <a:pt x="57" y="220"/>
                    </a:lnTo>
                    <a:lnTo>
                      <a:pt x="75" y="222"/>
                    </a:lnTo>
                    <a:lnTo>
                      <a:pt x="87" y="222"/>
                    </a:lnTo>
                    <a:lnTo>
                      <a:pt x="95" y="220"/>
                    </a:lnTo>
                    <a:lnTo>
                      <a:pt x="100" y="210"/>
                    </a:lnTo>
                    <a:lnTo>
                      <a:pt x="102" y="200"/>
                    </a:lnTo>
                    <a:lnTo>
                      <a:pt x="107" y="185"/>
                    </a:lnTo>
                    <a:lnTo>
                      <a:pt x="107" y="175"/>
                    </a:lnTo>
                    <a:lnTo>
                      <a:pt x="110" y="165"/>
                    </a:lnTo>
                    <a:lnTo>
                      <a:pt x="112" y="107"/>
                    </a:lnTo>
                    <a:lnTo>
                      <a:pt x="117" y="82"/>
                    </a:lnTo>
                    <a:lnTo>
                      <a:pt x="107" y="72"/>
                    </a:lnTo>
                    <a:lnTo>
                      <a:pt x="117" y="40"/>
                    </a:lnTo>
                    <a:lnTo>
                      <a:pt x="122" y="27"/>
                    </a:lnTo>
                    <a:lnTo>
                      <a:pt x="117" y="2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0" name="Line 182"/>
              <p:cNvSpPr>
                <a:spLocks noChangeShapeType="1"/>
              </p:cNvSpPr>
              <p:nvPr/>
            </p:nvSpPr>
            <p:spPr bwMode="auto">
              <a:xfrm flipH="1" flipV="1">
                <a:off x="10693" y="2756"/>
                <a:ext cx="90" cy="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1" name="Line 183"/>
              <p:cNvSpPr>
                <a:spLocks noChangeShapeType="1"/>
              </p:cNvSpPr>
              <p:nvPr/>
            </p:nvSpPr>
            <p:spPr bwMode="auto">
              <a:xfrm flipH="1">
                <a:off x="10693" y="2723"/>
                <a:ext cx="3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Line 184"/>
              <p:cNvSpPr>
                <a:spLocks noChangeShapeType="1"/>
              </p:cNvSpPr>
              <p:nvPr/>
            </p:nvSpPr>
            <p:spPr bwMode="auto">
              <a:xfrm>
                <a:off x="10693" y="2756"/>
                <a:ext cx="1" cy="7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3" name="Line 185"/>
              <p:cNvSpPr>
                <a:spLocks noChangeShapeType="1"/>
              </p:cNvSpPr>
              <p:nvPr/>
            </p:nvSpPr>
            <p:spPr bwMode="auto">
              <a:xfrm>
                <a:off x="10693" y="2826"/>
                <a:ext cx="88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Line 186"/>
              <p:cNvSpPr>
                <a:spLocks noChangeShapeType="1"/>
              </p:cNvSpPr>
              <p:nvPr/>
            </p:nvSpPr>
            <p:spPr bwMode="auto">
              <a:xfrm flipH="1">
                <a:off x="10681" y="2826"/>
                <a:ext cx="12" cy="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85" name="Group 187"/>
              <p:cNvGrpSpPr>
                <a:grpSpLocks/>
              </p:cNvGrpSpPr>
              <p:nvPr/>
            </p:nvGrpSpPr>
            <p:grpSpPr bwMode="auto">
              <a:xfrm>
                <a:off x="10608" y="2217"/>
                <a:ext cx="417" cy="581"/>
                <a:chOff x="15017" y="9353"/>
                <a:chExt cx="418" cy="580"/>
              </a:xfrm>
            </p:grpSpPr>
            <p:sp>
              <p:nvSpPr>
                <p:cNvPr id="13386" name="Freeform 188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7" name="Freeform 189"/>
                <p:cNvSpPr>
                  <a:spLocks/>
                </p:cNvSpPr>
                <p:nvPr/>
              </p:nvSpPr>
              <p:spPr bwMode="auto">
                <a:xfrm>
                  <a:off x="15017" y="9361"/>
                  <a:ext cx="280" cy="555"/>
                </a:xfrm>
                <a:custGeom>
                  <a:avLst/>
                  <a:gdLst>
                    <a:gd name="T0" fmla="*/ 243 w 280"/>
                    <a:gd name="T1" fmla="*/ 0 h 555"/>
                    <a:gd name="T2" fmla="*/ 230 w 280"/>
                    <a:gd name="T3" fmla="*/ 0 h 555"/>
                    <a:gd name="T4" fmla="*/ 213 w 280"/>
                    <a:gd name="T5" fmla="*/ 2 h 555"/>
                    <a:gd name="T6" fmla="*/ 198 w 280"/>
                    <a:gd name="T7" fmla="*/ 10 h 555"/>
                    <a:gd name="T8" fmla="*/ 183 w 280"/>
                    <a:gd name="T9" fmla="*/ 20 h 555"/>
                    <a:gd name="T10" fmla="*/ 173 w 280"/>
                    <a:gd name="T11" fmla="*/ 30 h 555"/>
                    <a:gd name="T12" fmla="*/ 158 w 280"/>
                    <a:gd name="T13" fmla="*/ 47 h 555"/>
                    <a:gd name="T14" fmla="*/ 143 w 280"/>
                    <a:gd name="T15" fmla="*/ 62 h 555"/>
                    <a:gd name="T16" fmla="*/ 130 w 280"/>
                    <a:gd name="T17" fmla="*/ 80 h 555"/>
                    <a:gd name="T18" fmla="*/ 118 w 280"/>
                    <a:gd name="T19" fmla="*/ 100 h 555"/>
                    <a:gd name="T20" fmla="*/ 105 w 280"/>
                    <a:gd name="T21" fmla="*/ 122 h 555"/>
                    <a:gd name="T22" fmla="*/ 90 w 280"/>
                    <a:gd name="T23" fmla="*/ 145 h 555"/>
                    <a:gd name="T24" fmla="*/ 83 w 280"/>
                    <a:gd name="T25" fmla="*/ 167 h 555"/>
                    <a:gd name="T26" fmla="*/ 68 w 280"/>
                    <a:gd name="T27" fmla="*/ 192 h 555"/>
                    <a:gd name="T28" fmla="*/ 60 w 280"/>
                    <a:gd name="T29" fmla="*/ 212 h 555"/>
                    <a:gd name="T30" fmla="*/ 50 w 280"/>
                    <a:gd name="T31" fmla="*/ 232 h 555"/>
                    <a:gd name="T32" fmla="*/ 43 w 280"/>
                    <a:gd name="T33" fmla="*/ 255 h 555"/>
                    <a:gd name="T34" fmla="*/ 33 w 280"/>
                    <a:gd name="T35" fmla="*/ 282 h 555"/>
                    <a:gd name="T36" fmla="*/ 25 w 280"/>
                    <a:gd name="T37" fmla="*/ 305 h 555"/>
                    <a:gd name="T38" fmla="*/ 18 w 280"/>
                    <a:gd name="T39" fmla="*/ 337 h 555"/>
                    <a:gd name="T40" fmla="*/ 10 w 280"/>
                    <a:gd name="T41" fmla="*/ 365 h 555"/>
                    <a:gd name="T42" fmla="*/ 3 w 280"/>
                    <a:gd name="T43" fmla="*/ 395 h 555"/>
                    <a:gd name="T44" fmla="*/ 0 w 280"/>
                    <a:gd name="T45" fmla="*/ 417 h 555"/>
                    <a:gd name="T46" fmla="*/ 0 w 280"/>
                    <a:gd name="T47" fmla="*/ 437 h 555"/>
                    <a:gd name="T48" fmla="*/ 0 w 280"/>
                    <a:gd name="T49" fmla="*/ 487 h 555"/>
                    <a:gd name="T50" fmla="*/ 0 w 280"/>
                    <a:gd name="T51" fmla="*/ 505 h 555"/>
                    <a:gd name="T52" fmla="*/ 8 w 280"/>
                    <a:gd name="T53" fmla="*/ 522 h 555"/>
                    <a:gd name="T54" fmla="*/ 13 w 280"/>
                    <a:gd name="T55" fmla="*/ 535 h 555"/>
                    <a:gd name="T56" fmla="*/ 25 w 280"/>
                    <a:gd name="T57" fmla="*/ 547 h 555"/>
                    <a:gd name="T58" fmla="*/ 43 w 280"/>
                    <a:gd name="T59" fmla="*/ 552 h 555"/>
                    <a:gd name="T60" fmla="*/ 53 w 280"/>
                    <a:gd name="T61" fmla="*/ 555 h 555"/>
                    <a:gd name="T62" fmla="*/ 68 w 280"/>
                    <a:gd name="T63" fmla="*/ 550 h 555"/>
                    <a:gd name="T64" fmla="*/ 83 w 280"/>
                    <a:gd name="T65" fmla="*/ 537 h 555"/>
                    <a:gd name="T66" fmla="*/ 93 w 280"/>
                    <a:gd name="T67" fmla="*/ 527 h 555"/>
                    <a:gd name="T68" fmla="*/ 110 w 280"/>
                    <a:gd name="T69" fmla="*/ 507 h 555"/>
                    <a:gd name="T70" fmla="*/ 120 w 280"/>
                    <a:gd name="T71" fmla="*/ 492 h 555"/>
                    <a:gd name="T72" fmla="*/ 133 w 280"/>
                    <a:gd name="T73" fmla="*/ 475 h 555"/>
                    <a:gd name="T74" fmla="*/ 143 w 280"/>
                    <a:gd name="T75" fmla="*/ 457 h 555"/>
                    <a:gd name="T76" fmla="*/ 158 w 280"/>
                    <a:gd name="T77" fmla="*/ 437 h 555"/>
                    <a:gd name="T78" fmla="*/ 165 w 280"/>
                    <a:gd name="T79" fmla="*/ 422 h 555"/>
                    <a:gd name="T80" fmla="*/ 178 w 280"/>
                    <a:gd name="T81" fmla="*/ 400 h 555"/>
                    <a:gd name="T82" fmla="*/ 185 w 280"/>
                    <a:gd name="T83" fmla="*/ 382 h 555"/>
                    <a:gd name="T84" fmla="*/ 195 w 280"/>
                    <a:gd name="T85" fmla="*/ 370 h 555"/>
                    <a:gd name="T86" fmla="*/ 205 w 280"/>
                    <a:gd name="T87" fmla="*/ 345 h 555"/>
                    <a:gd name="T88" fmla="*/ 220 w 280"/>
                    <a:gd name="T89" fmla="*/ 317 h 555"/>
                    <a:gd name="T90" fmla="*/ 228 w 280"/>
                    <a:gd name="T91" fmla="*/ 300 h 555"/>
                    <a:gd name="T92" fmla="*/ 238 w 280"/>
                    <a:gd name="T93" fmla="*/ 275 h 555"/>
                    <a:gd name="T94" fmla="*/ 243 w 280"/>
                    <a:gd name="T95" fmla="*/ 250 h 555"/>
                    <a:gd name="T96" fmla="*/ 250 w 280"/>
                    <a:gd name="T97" fmla="*/ 220 h 555"/>
                    <a:gd name="T98" fmla="*/ 260 w 280"/>
                    <a:gd name="T99" fmla="*/ 195 h 555"/>
                    <a:gd name="T100" fmla="*/ 265 w 280"/>
                    <a:gd name="T101" fmla="*/ 172 h 555"/>
                    <a:gd name="T102" fmla="*/ 270 w 280"/>
                    <a:gd name="T103" fmla="*/ 145 h 555"/>
                    <a:gd name="T104" fmla="*/ 278 w 280"/>
                    <a:gd name="T105" fmla="*/ 112 h 555"/>
                    <a:gd name="T106" fmla="*/ 280 w 280"/>
                    <a:gd name="T107" fmla="*/ 82 h 555"/>
                    <a:gd name="T108" fmla="*/ 280 w 280"/>
                    <a:gd name="T109" fmla="*/ 62 h 555"/>
                    <a:gd name="T110" fmla="*/ 280 w 280"/>
                    <a:gd name="T111" fmla="*/ 47 h 555"/>
                    <a:gd name="T112" fmla="*/ 273 w 280"/>
                    <a:gd name="T113" fmla="*/ 27 h 555"/>
                    <a:gd name="T114" fmla="*/ 270 w 280"/>
                    <a:gd name="T115" fmla="*/ 17 h 555"/>
                    <a:gd name="T116" fmla="*/ 263 w 280"/>
                    <a:gd name="T117" fmla="*/ 7 h 555"/>
                    <a:gd name="T118" fmla="*/ 250 w 280"/>
                    <a:gd name="T119" fmla="*/ 2 h 555"/>
                    <a:gd name="T120" fmla="*/ 243 w 280"/>
                    <a:gd name="T121" fmla="*/ 0 h 555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0"/>
                    <a:gd name="T184" fmla="*/ 0 h 555"/>
                    <a:gd name="T185" fmla="*/ 280 w 280"/>
                    <a:gd name="T186" fmla="*/ 555 h 555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0" h="555">
                      <a:moveTo>
                        <a:pt x="243" y="0"/>
                      </a:moveTo>
                      <a:lnTo>
                        <a:pt x="230" y="0"/>
                      </a:lnTo>
                      <a:lnTo>
                        <a:pt x="213" y="2"/>
                      </a:lnTo>
                      <a:lnTo>
                        <a:pt x="198" y="10"/>
                      </a:lnTo>
                      <a:lnTo>
                        <a:pt x="183" y="20"/>
                      </a:lnTo>
                      <a:lnTo>
                        <a:pt x="173" y="30"/>
                      </a:lnTo>
                      <a:lnTo>
                        <a:pt x="158" y="47"/>
                      </a:lnTo>
                      <a:lnTo>
                        <a:pt x="143" y="62"/>
                      </a:lnTo>
                      <a:lnTo>
                        <a:pt x="130" y="80"/>
                      </a:lnTo>
                      <a:lnTo>
                        <a:pt x="118" y="100"/>
                      </a:lnTo>
                      <a:lnTo>
                        <a:pt x="105" y="122"/>
                      </a:lnTo>
                      <a:lnTo>
                        <a:pt x="90" y="145"/>
                      </a:lnTo>
                      <a:lnTo>
                        <a:pt x="83" y="167"/>
                      </a:lnTo>
                      <a:lnTo>
                        <a:pt x="68" y="192"/>
                      </a:lnTo>
                      <a:lnTo>
                        <a:pt x="60" y="212"/>
                      </a:lnTo>
                      <a:lnTo>
                        <a:pt x="50" y="232"/>
                      </a:lnTo>
                      <a:lnTo>
                        <a:pt x="43" y="255"/>
                      </a:lnTo>
                      <a:lnTo>
                        <a:pt x="33" y="282"/>
                      </a:lnTo>
                      <a:lnTo>
                        <a:pt x="25" y="305"/>
                      </a:lnTo>
                      <a:lnTo>
                        <a:pt x="18" y="337"/>
                      </a:lnTo>
                      <a:lnTo>
                        <a:pt x="10" y="365"/>
                      </a:lnTo>
                      <a:lnTo>
                        <a:pt x="3" y="395"/>
                      </a:lnTo>
                      <a:lnTo>
                        <a:pt x="0" y="417"/>
                      </a:lnTo>
                      <a:lnTo>
                        <a:pt x="0" y="437"/>
                      </a:lnTo>
                      <a:lnTo>
                        <a:pt x="0" y="487"/>
                      </a:lnTo>
                      <a:lnTo>
                        <a:pt x="0" y="505"/>
                      </a:lnTo>
                      <a:lnTo>
                        <a:pt x="8" y="522"/>
                      </a:lnTo>
                      <a:lnTo>
                        <a:pt x="13" y="535"/>
                      </a:lnTo>
                      <a:lnTo>
                        <a:pt x="25" y="547"/>
                      </a:lnTo>
                      <a:lnTo>
                        <a:pt x="43" y="552"/>
                      </a:lnTo>
                      <a:lnTo>
                        <a:pt x="53" y="555"/>
                      </a:lnTo>
                      <a:lnTo>
                        <a:pt x="68" y="550"/>
                      </a:lnTo>
                      <a:lnTo>
                        <a:pt x="83" y="537"/>
                      </a:lnTo>
                      <a:lnTo>
                        <a:pt x="93" y="527"/>
                      </a:lnTo>
                      <a:lnTo>
                        <a:pt x="110" y="507"/>
                      </a:lnTo>
                      <a:lnTo>
                        <a:pt x="120" y="492"/>
                      </a:lnTo>
                      <a:lnTo>
                        <a:pt x="133" y="475"/>
                      </a:lnTo>
                      <a:lnTo>
                        <a:pt x="143" y="457"/>
                      </a:lnTo>
                      <a:lnTo>
                        <a:pt x="158" y="437"/>
                      </a:lnTo>
                      <a:lnTo>
                        <a:pt x="165" y="422"/>
                      </a:lnTo>
                      <a:lnTo>
                        <a:pt x="178" y="400"/>
                      </a:lnTo>
                      <a:lnTo>
                        <a:pt x="185" y="382"/>
                      </a:lnTo>
                      <a:lnTo>
                        <a:pt x="195" y="370"/>
                      </a:lnTo>
                      <a:lnTo>
                        <a:pt x="205" y="345"/>
                      </a:lnTo>
                      <a:lnTo>
                        <a:pt x="220" y="317"/>
                      </a:lnTo>
                      <a:lnTo>
                        <a:pt x="228" y="300"/>
                      </a:lnTo>
                      <a:lnTo>
                        <a:pt x="238" y="275"/>
                      </a:lnTo>
                      <a:lnTo>
                        <a:pt x="243" y="250"/>
                      </a:lnTo>
                      <a:lnTo>
                        <a:pt x="250" y="220"/>
                      </a:lnTo>
                      <a:lnTo>
                        <a:pt x="260" y="195"/>
                      </a:lnTo>
                      <a:lnTo>
                        <a:pt x="265" y="172"/>
                      </a:lnTo>
                      <a:lnTo>
                        <a:pt x="270" y="145"/>
                      </a:lnTo>
                      <a:lnTo>
                        <a:pt x="278" y="112"/>
                      </a:lnTo>
                      <a:lnTo>
                        <a:pt x="280" y="82"/>
                      </a:lnTo>
                      <a:lnTo>
                        <a:pt x="280" y="62"/>
                      </a:lnTo>
                      <a:lnTo>
                        <a:pt x="280" y="47"/>
                      </a:lnTo>
                      <a:lnTo>
                        <a:pt x="273" y="27"/>
                      </a:lnTo>
                      <a:lnTo>
                        <a:pt x="270" y="17"/>
                      </a:lnTo>
                      <a:lnTo>
                        <a:pt x="263" y="7"/>
                      </a:lnTo>
                      <a:lnTo>
                        <a:pt x="250" y="2"/>
                      </a:lnTo>
                      <a:lnTo>
                        <a:pt x="2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8" name="Freeform 190"/>
                <p:cNvSpPr>
                  <a:spLocks/>
                </p:cNvSpPr>
                <p:nvPr/>
              </p:nvSpPr>
              <p:spPr bwMode="auto">
                <a:xfrm>
                  <a:off x="15202" y="9378"/>
                  <a:ext cx="55" cy="208"/>
                </a:xfrm>
                <a:custGeom>
                  <a:avLst/>
                  <a:gdLst>
                    <a:gd name="T0" fmla="*/ 0 w 55"/>
                    <a:gd name="T1" fmla="*/ 0 h 208"/>
                    <a:gd name="T2" fmla="*/ 8 w 55"/>
                    <a:gd name="T3" fmla="*/ 8 h 208"/>
                    <a:gd name="T4" fmla="*/ 13 w 55"/>
                    <a:gd name="T5" fmla="*/ 15 h 208"/>
                    <a:gd name="T6" fmla="*/ 18 w 55"/>
                    <a:gd name="T7" fmla="*/ 25 h 208"/>
                    <a:gd name="T8" fmla="*/ 23 w 55"/>
                    <a:gd name="T9" fmla="*/ 33 h 208"/>
                    <a:gd name="T10" fmla="*/ 28 w 55"/>
                    <a:gd name="T11" fmla="*/ 45 h 208"/>
                    <a:gd name="T12" fmla="*/ 33 w 55"/>
                    <a:gd name="T13" fmla="*/ 55 h 208"/>
                    <a:gd name="T14" fmla="*/ 35 w 55"/>
                    <a:gd name="T15" fmla="*/ 68 h 208"/>
                    <a:gd name="T16" fmla="*/ 40 w 55"/>
                    <a:gd name="T17" fmla="*/ 80 h 208"/>
                    <a:gd name="T18" fmla="*/ 43 w 55"/>
                    <a:gd name="T19" fmla="*/ 93 h 208"/>
                    <a:gd name="T20" fmla="*/ 45 w 55"/>
                    <a:gd name="T21" fmla="*/ 108 h 208"/>
                    <a:gd name="T22" fmla="*/ 50 w 55"/>
                    <a:gd name="T23" fmla="*/ 123 h 208"/>
                    <a:gd name="T24" fmla="*/ 53 w 55"/>
                    <a:gd name="T25" fmla="*/ 138 h 208"/>
                    <a:gd name="T26" fmla="*/ 53 w 55"/>
                    <a:gd name="T27" fmla="*/ 155 h 208"/>
                    <a:gd name="T28" fmla="*/ 53 w 55"/>
                    <a:gd name="T29" fmla="*/ 170 h 208"/>
                    <a:gd name="T30" fmla="*/ 55 w 55"/>
                    <a:gd name="T31" fmla="*/ 190 h 208"/>
                    <a:gd name="T32" fmla="*/ 55 w 55"/>
                    <a:gd name="T33" fmla="*/ 208 h 208"/>
                    <a:gd name="T34" fmla="*/ 0 w 55"/>
                    <a:gd name="T35" fmla="*/ 0 h 20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55"/>
                    <a:gd name="T55" fmla="*/ 0 h 208"/>
                    <a:gd name="T56" fmla="*/ 55 w 55"/>
                    <a:gd name="T57" fmla="*/ 208 h 20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55" h="20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3" y="15"/>
                      </a:lnTo>
                      <a:lnTo>
                        <a:pt x="18" y="25"/>
                      </a:lnTo>
                      <a:lnTo>
                        <a:pt x="23" y="33"/>
                      </a:lnTo>
                      <a:lnTo>
                        <a:pt x="28" y="45"/>
                      </a:lnTo>
                      <a:lnTo>
                        <a:pt x="33" y="55"/>
                      </a:lnTo>
                      <a:lnTo>
                        <a:pt x="35" y="68"/>
                      </a:lnTo>
                      <a:lnTo>
                        <a:pt x="40" y="80"/>
                      </a:lnTo>
                      <a:lnTo>
                        <a:pt x="43" y="93"/>
                      </a:lnTo>
                      <a:lnTo>
                        <a:pt x="45" y="108"/>
                      </a:lnTo>
                      <a:lnTo>
                        <a:pt x="50" y="123"/>
                      </a:lnTo>
                      <a:lnTo>
                        <a:pt x="53" y="138"/>
                      </a:lnTo>
                      <a:lnTo>
                        <a:pt x="53" y="155"/>
                      </a:lnTo>
                      <a:lnTo>
                        <a:pt x="53" y="170"/>
                      </a:lnTo>
                      <a:lnTo>
                        <a:pt x="55" y="190"/>
                      </a:lnTo>
                      <a:lnTo>
                        <a:pt x="55" y="2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89" name="Freeform 191"/>
                <p:cNvSpPr>
                  <a:spLocks/>
                </p:cNvSpPr>
                <p:nvPr/>
              </p:nvSpPr>
              <p:spPr bwMode="auto">
                <a:xfrm>
                  <a:off x="15200" y="937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0 h 1"/>
                    <a:gd name="T4" fmla="*/ 0 w 2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1"/>
                    <a:gd name="T11" fmla="*/ 2 w 2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0" name="Freeform 192"/>
                <p:cNvSpPr>
                  <a:spLocks/>
                </p:cNvSpPr>
                <p:nvPr/>
              </p:nvSpPr>
              <p:spPr bwMode="auto">
                <a:xfrm>
                  <a:off x="15257" y="958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1" name="Freeform 193"/>
                <p:cNvSpPr>
                  <a:spLocks/>
                </p:cNvSpPr>
                <p:nvPr/>
              </p:nvSpPr>
              <p:spPr bwMode="auto">
                <a:xfrm>
                  <a:off x="15145" y="9446"/>
                  <a:ext cx="100" cy="150"/>
                </a:xfrm>
                <a:custGeom>
                  <a:avLst/>
                  <a:gdLst>
                    <a:gd name="T0" fmla="*/ 0 w 100"/>
                    <a:gd name="T1" fmla="*/ 0 h 150"/>
                    <a:gd name="T2" fmla="*/ 10 w 100"/>
                    <a:gd name="T3" fmla="*/ 10 h 150"/>
                    <a:gd name="T4" fmla="*/ 20 w 100"/>
                    <a:gd name="T5" fmla="*/ 17 h 150"/>
                    <a:gd name="T6" fmla="*/ 27 w 100"/>
                    <a:gd name="T7" fmla="*/ 25 h 150"/>
                    <a:gd name="T8" fmla="*/ 35 w 100"/>
                    <a:gd name="T9" fmla="*/ 35 h 150"/>
                    <a:gd name="T10" fmla="*/ 45 w 100"/>
                    <a:gd name="T11" fmla="*/ 45 h 150"/>
                    <a:gd name="T12" fmla="*/ 52 w 100"/>
                    <a:gd name="T13" fmla="*/ 52 h 150"/>
                    <a:gd name="T14" fmla="*/ 57 w 100"/>
                    <a:gd name="T15" fmla="*/ 62 h 150"/>
                    <a:gd name="T16" fmla="*/ 67 w 100"/>
                    <a:gd name="T17" fmla="*/ 72 h 150"/>
                    <a:gd name="T18" fmla="*/ 72 w 100"/>
                    <a:gd name="T19" fmla="*/ 82 h 150"/>
                    <a:gd name="T20" fmla="*/ 77 w 100"/>
                    <a:gd name="T21" fmla="*/ 92 h 150"/>
                    <a:gd name="T22" fmla="*/ 80 w 100"/>
                    <a:gd name="T23" fmla="*/ 102 h 150"/>
                    <a:gd name="T24" fmla="*/ 87 w 100"/>
                    <a:gd name="T25" fmla="*/ 110 h 150"/>
                    <a:gd name="T26" fmla="*/ 92 w 100"/>
                    <a:gd name="T27" fmla="*/ 122 h 150"/>
                    <a:gd name="T28" fmla="*/ 95 w 100"/>
                    <a:gd name="T29" fmla="*/ 130 h 150"/>
                    <a:gd name="T30" fmla="*/ 97 w 100"/>
                    <a:gd name="T31" fmla="*/ 142 h 150"/>
                    <a:gd name="T32" fmla="*/ 100 w 100"/>
                    <a:gd name="T33" fmla="*/ 150 h 150"/>
                    <a:gd name="T34" fmla="*/ 0 w 100"/>
                    <a:gd name="T35" fmla="*/ 0 h 1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00"/>
                    <a:gd name="T55" fmla="*/ 0 h 150"/>
                    <a:gd name="T56" fmla="*/ 100 w 100"/>
                    <a:gd name="T57" fmla="*/ 150 h 15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00" h="150">
                      <a:moveTo>
                        <a:pt x="0" y="0"/>
                      </a:moveTo>
                      <a:lnTo>
                        <a:pt x="10" y="10"/>
                      </a:lnTo>
                      <a:lnTo>
                        <a:pt x="20" y="17"/>
                      </a:lnTo>
                      <a:lnTo>
                        <a:pt x="27" y="25"/>
                      </a:lnTo>
                      <a:lnTo>
                        <a:pt x="35" y="35"/>
                      </a:lnTo>
                      <a:lnTo>
                        <a:pt x="45" y="45"/>
                      </a:lnTo>
                      <a:lnTo>
                        <a:pt x="52" y="52"/>
                      </a:lnTo>
                      <a:lnTo>
                        <a:pt x="57" y="62"/>
                      </a:lnTo>
                      <a:lnTo>
                        <a:pt x="67" y="72"/>
                      </a:lnTo>
                      <a:lnTo>
                        <a:pt x="72" y="82"/>
                      </a:lnTo>
                      <a:lnTo>
                        <a:pt x="77" y="92"/>
                      </a:lnTo>
                      <a:lnTo>
                        <a:pt x="80" y="102"/>
                      </a:lnTo>
                      <a:lnTo>
                        <a:pt x="87" y="110"/>
                      </a:lnTo>
                      <a:lnTo>
                        <a:pt x="92" y="122"/>
                      </a:lnTo>
                      <a:lnTo>
                        <a:pt x="95" y="130"/>
                      </a:lnTo>
                      <a:lnTo>
                        <a:pt x="97" y="142"/>
                      </a:lnTo>
                      <a:lnTo>
                        <a:pt x="100" y="15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2" name="Freeform 194"/>
                <p:cNvSpPr>
                  <a:spLocks/>
                </p:cNvSpPr>
                <p:nvPr/>
              </p:nvSpPr>
              <p:spPr bwMode="auto">
                <a:xfrm>
                  <a:off x="15145" y="9443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2 w 2"/>
                    <a:gd name="T3" fmla="*/ 0 h 3"/>
                    <a:gd name="T4" fmla="*/ 0 w 2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2"/>
                    <a:gd name="T10" fmla="*/ 0 h 3"/>
                    <a:gd name="T11" fmla="*/ 2 w 2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" h="3">
                      <a:moveTo>
                        <a:pt x="0" y="3"/>
                      </a:moveTo>
                      <a:lnTo>
                        <a:pt x="2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3" name="Freeform 195"/>
                <p:cNvSpPr>
                  <a:spLocks/>
                </p:cNvSpPr>
                <p:nvPr/>
              </p:nvSpPr>
              <p:spPr bwMode="auto">
                <a:xfrm>
                  <a:off x="15090" y="9538"/>
                  <a:ext cx="127" cy="90"/>
                </a:xfrm>
                <a:custGeom>
                  <a:avLst/>
                  <a:gdLst>
                    <a:gd name="T0" fmla="*/ 0 w 127"/>
                    <a:gd name="T1" fmla="*/ 0 h 90"/>
                    <a:gd name="T2" fmla="*/ 10 w 127"/>
                    <a:gd name="T3" fmla="*/ 3 h 90"/>
                    <a:gd name="T4" fmla="*/ 17 w 127"/>
                    <a:gd name="T5" fmla="*/ 8 h 90"/>
                    <a:gd name="T6" fmla="*/ 22 w 127"/>
                    <a:gd name="T7" fmla="*/ 10 h 90"/>
                    <a:gd name="T8" fmla="*/ 32 w 127"/>
                    <a:gd name="T9" fmla="*/ 15 h 90"/>
                    <a:gd name="T10" fmla="*/ 40 w 127"/>
                    <a:gd name="T11" fmla="*/ 18 h 90"/>
                    <a:gd name="T12" fmla="*/ 47 w 127"/>
                    <a:gd name="T13" fmla="*/ 23 h 90"/>
                    <a:gd name="T14" fmla="*/ 55 w 127"/>
                    <a:gd name="T15" fmla="*/ 28 h 90"/>
                    <a:gd name="T16" fmla="*/ 62 w 127"/>
                    <a:gd name="T17" fmla="*/ 33 h 90"/>
                    <a:gd name="T18" fmla="*/ 70 w 127"/>
                    <a:gd name="T19" fmla="*/ 40 h 90"/>
                    <a:gd name="T20" fmla="*/ 80 w 127"/>
                    <a:gd name="T21" fmla="*/ 45 h 90"/>
                    <a:gd name="T22" fmla="*/ 87 w 127"/>
                    <a:gd name="T23" fmla="*/ 50 h 90"/>
                    <a:gd name="T24" fmla="*/ 97 w 127"/>
                    <a:gd name="T25" fmla="*/ 58 h 90"/>
                    <a:gd name="T26" fmla="*/ 102 w 127"/>
                    <a:gd name="T27" fmla="*/ 65 h 90"/>
                    <a:gd name="T28" fmla="*/ 110 w 127"/>
                    <a:gd name="T29" fmla="*/ 73 h 90"/>
                    <a:gd name="T30" fmla="*/ 120 w 127"/>
                    <a:gd name="T31" fmla="*/ 80 h 90"/>
                    <a:gd name="T32" fmla="*/ 127 w 127"/>
                    <a:gd name="T33" fmla="*/ 90 h 90"/>
                    <a:gd name="T34" fmla="*/ 0 w 127"/>
                    <a:gd name="T35" fmla="*/ 0 h 9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27"/>
                    <a:gd name="T55" fmla="*/ 0 h 90"/>
                    <a:gd name="T56" fmla="*/ 127 w 127"/>
                    <a:gd name="T57" fmla="*/ 90 h 90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27" h="90">
                      <a:moveTo>
                        <a:pt x="0" y="0"/>
                      </a:moveTo>
                      <a:lnTo>
                        <a:pt x="10" y="3"/>
                      </a:lnTo>
                      <a:lnTo>
                        <a:pt x="17" y="8"/>
                      </a:lnTo>
                      <a:lnTo>
                        <a:pt x="22" y="10"/>
                      </a:lnTo>
                      <a:lnTo>
                        <a:pt x="32" y="15"/>
                      </a:lnTo>
                      <a:lnTo>
                        <a:pt x="40" y="18"/>
                      </a:lnTo>
                      <a:lnTo>
                        <a:pt x="47" y="23"/>
                      </a:lnTo>
                      <a:lnTo>
                        <a:pt x="55" y="28"/>
                      </a:lnTo>
                      <a:lnTo>
                        <a:pt x="62" y="33"/>
                      </a:lnTo>
                      <a:lnTo>
                        <a:pt x="70" y="40"/>
                      </a:lnTo>
                      <a:lnTo>
                        <a:pt x="80" y="45"/>
                      </a:lnTo>
                      <a:lnTo>
                        <a:pt x="87" y="50"/>
                      </a:lnTo>
                      <a:lnTo>
                        <a:pt x="97" y="58"/>
                      </a:lnTo>
                      <a:lnTo>
                        <a:pt x="102" y="65"/>
                      </a:lnTo>
                      <a:lnTo>
                        <a:pt x="110" y="73"/>
                      </a:lnTo>
                      <a:lnTo>
                        <a:pt x="120" y="80"/>
                      </a:lnTo>
                      <a:lnTo>
                        <a:pt x="127" y="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4" name="Freeform 196"/>
                <p:cNvSpPr>
                  <a:spLocks/>
                </p:cNvSpPr>
                <p:nvPr/>
              </p:nvSpPr>
              <p:spPr bwMode="auto">
                <a:xfrm>
                  <a:off x="15090" y="953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5" name="Freeform 197"/>
                <p:cNvSpPr>
                  <a:spLocks/>
                </p:cNvSpPr>
                <p:nvPr/>
              </p:nvSpPr>
              <p:spPr bwMode="auto">
                <a:xfrm>
                  <a:off x="15217" y="962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6" name="Freeform 198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55" cy="17"/>
                </a:xfrm>
                <a:custGeom>
                  <a:avLst/>
                  <a:gdLst>
                    <a:gd name="T0" fmla="*/ 0 w 155"/>
                    <a:gd name="T1" fmla="*/ 0 h 17"/>
                    <a:gd name="T2" fmla="*/ 5 w 155"/>
                    <a:gd name="T3" fmla="*/ 2 h 17"/>
                    <a:gd name="T4" fmla="*/ 15 w 155"/>
                    <a:gd name="T5" fmla="*/ 5 h 17"/>
                    <a:gd name="T6" fmla="*/ 20 w 155"/>
                    <a:gd name="T7" fmla="*/ 5 h 17"/>
                    <a:gd name="T8" fmla="*/ 27 w 155"/>
                    <a:gd name="T9" fmla="*/ 5 h 17"/>
                    <a:gd name="T10" fmla="*/ 37 w 155"/>
                    <a:gd name="T11" fmla="*/ 7 h 17"/>
                    <a:gd name="T12" fmla="*/ 45 w 155"/>
                    <a:gd name="T13" fmla="*/ 10 h 17"/>
                    <a:gd name="T14" fmla="*/ 55 w 155"/>
                    <a:gd name="T15" fmla="*/ 10 h 17"/>
                    <a:gd name="T16" fmla="*/ 62 w 155"/>
                    <a:gd name="T17" fmla="*/ 10 h 17"/>
                    <a:gd name="T18" fmla="*/ 72 w 155"/>
                    <a:gd name="T19" fmla="*/ 12 h 17"/>
                    <a:gd name="T20" fmla="*/ 82 w 155"/>
                    <a:gd name="T21" fmla="*/ 12 h 17"/>
                    <a:gd name="T22" fmla="*/ 92 w 155"/>
                    <a:gd name="T23" fmla="*/ 12 h 17"/>
                    <a:gd name="T24" fmla="*/ 105 w 155"/>
                    <a:gd name="T25" fmla="*/ 15 h 17"/>
                    <a:gd name="T26" fmla="*/ 115 w 155"/>
                    <a:gd name="T27" fmla="*/ 15 h 17"/>
                    <a:gd name="T28" fmla="*/ 127 w 155"/>
                    <a:gd name="T29" fmla="*/ 15 h 17"/>
                    <a:gd name="T30" fmla="*/ 142 w 155"/>
                    <a:gd name="T31" fmla="*/ 17 h 17"/>
                    <a:gd name="T32" fmla="*/ 155 w 155"/>
                    <a:gd name="T33" fmla="*/ 17 h 17"/>
                    <a:gd name="T34" fmla="*/ 0 w 155"/>
                    <a:gd name="T35" fmla="*/ 0 h 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5"/>
                    <a:gd name="T55" fmla="*/ 0 h 17"/>
                    <a:gd name="T56" fmla="*/ 155 w 155"/>
                    <a:gd name="T57" fmla="*/ 17 h 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5" h="17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15" y="5"/>
                      </a:lnTo>
                      <a:lnTo>
                        <a:pt x="20" y="5"/>
                      </a:lnTo>
                      <a:lnTo>
                        <a:pt x="27" y="5"/>
                      </a:lnTo>
                      <a:lnTo>
                        <a:pt x="37" y="7"/>
                      </a:lnTo>
                      <a:lnTo>
                        <a:pt x="45" y="10"/>
                      </a:lnTo>
                      <a:lnTo>
                        <a:pt x="55" y="10"/>
                      </a:lnTo>
                      <a:lnTo>
                        <a:pt x="62" y="10"/>
                      </a:lnTo>
                      <a:lnTo>
                        <a:pt x="72" y="12"/>
                      </a:lnTo>
                      <a:lnTo>
                        <a:pt x="82" y="12"/>
                      </a:lnTo>
                      <a:lnTo>
                        <a:pt x="92" y="12"/>
                      </a:lnTo>
                      <a:lnTo>
                        <a:pt x="105" y="15"/>
                      </a:lnTo>
                      <a:lnTo>
                        <a:pt x="115" y="15"/>
                      </a:lnTo>
                      <a:lnTo>
                        <a:pt x="127" y="15"/>
                      </a:lnTo>
                      <a:lnTo>
                        <a:pt x="142" y="17"/>
                      </a:lnTo>
                      <a:lnTo>
                        <a:pt x="155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7" name="Freeform 199"/>
                <p:cNvSpPr>
                  <a:spLocks/>
                </p:cNvSpPr>
                <p:nvPr/>
              </p:nvSpPr>
              <p:spPr bwMode="auto">
                <a:xfrm>
                  <a:off x="15045" y="9656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8" name="Freeform 200"/>
                <p:cNvSpPr>
                  <a:spLocks/>
                </p:cNvSpPr>
                <p:nvPr/>
              </p:nvSpPr>
              <p:spPr bwMode="auto">
                <a:xfrm>
                  <a:off x="15200" y="967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99" name="Freeform 201"/>
                <p:cNvSpPr>
                  <a:spLocks/>
                </p:cNvSpPr>
                <p:nvPr/>
              </p:nvSpPr>
              <p:spPr bwMode="auto">
                <a:xfrm>
                  <a:off x="15022" y="9711"/>
                  <a:ext cx="175" cy="42"/>
                </a:xfrm>
                <a:custGeom>
                  <a:avLst/>
                  <a:gdLst>
                    <a:gd name="T0" fmla="*/ 0 w 175"/>
                    <a:gd name="T1" fmla="*/ 42 h 42"/>
                    <a:gd name="T2" fmla="*/ 13 w 175"/>
                    <a:gd name="T3" fmla="*/ 42 h 42"/>
                    <a:gd name="T4" fmla="*/ 23 w 175"/>
                    <a:gd name="T5" fmla="*/ 40 h 42"/>
                    <a:gd name="T6" fmla="*/ 38 w 175"/>
                    <a:gd name="T7" fmla="*/ 40 h 42"/>
                    <a:gd name="T8" fmla="*/ 48 w 175"/>
                    <a:gd name="T9" fmla="*/ 37 h 42"/>
                    <a:gd name="T10" fmla="*/ 60 w 175"/>
                    <a:gd name="T11" fmla="*/ 37 h 42"/>
                    <a:gd name="T12" fmla="*/ 70 w 175"/>
                    <a:gd name="T13" fmla="*/ 35 h 42"/>
                    <a:gd name="T14" fmla="*/ 83 w 175"/>
                    <a:gd name="T15" fmla="*/ 32 h 42"/>
                    <a:gd name="T16" fmla="*/ 93 w 175"/>
                    <a:gd name="T17" fmla="*/ 30 h 42"/>
                    <a:gd name="T18" fmla="*/ 105 w 175"/>
                    <a:gd name="T19" fmla="*/ 27 h 42"/>
                    <a:gd name="T20" fmla="*/ 113 w 175"/>
                    <a:gd name="T21" fmla="*/ 25 h 42"/>
                    <a:gd name="T22" fmla="*/ 125 w 175"/>
                    <a:gd name="T23" fmla="*/ 20 h 42"/>
                    <a:gd name="T24" fmla="*/ 135 w 175"/>
                    <a:gd name="T25" fmla="*/ 17 h 42"/>
                    <a:gd name="T26" fmla="*/ 145 w 175"/>
                    <a:gd name="T27" fmla="*/ 12 h 42"/>
                    <a:gd name="T28" fmla="*/ 155 w 175"/>
                    <a:gd name="T29" fmla="*/ 10 h 42"/>
                    <a:gd name="T30" fmla="*/ 165 w 175"/>
                    <a:gd name="T31" fmla="*/ 5 h 42"/>
                    <a:gd name="T32" fmla="*/ 175 w 175"/>
                    <a:gd name="T33" fmla="*/ 0 h 42"/>
                    <a:gd name="T34" fmla="*/ 0 w 175"/>
                    <a:gd name="T35" fmla="*/ 42 h 4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75"/>
                    <a:gd name="T55" fmla="*/ 0 h 42"/>
                    <a:gd name="T56" fmla="*/ 175 w 175"/>
                    <a:gd name="T57" fmla="*/ 42 h 4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75" h="42">
                      <a:moveTo>
                        <a:pt x="0" y="42"/>
                      </a:moveTo>
                      <a:lnTo>
                        <a:pt x="13" y="42"/>
                      </a:lnTo>
                      <a:lnTo>
                        <a:pt x="23" y="40"/>
                      </a:lnTo>
                      <a:lnTo>
                        <a:pt x="38" y="40"/>
                      </a:lnTo>
                      <a:lnTo>
                        <a:pt x="48" y="37"/>
                      </a:lnTo>
                      <a:lnTo>
                        <a:pt x="60" y="37"/>
                      </a:lnTo>
                      <a:lnTo>
                        <a:pt x="70" y="35"/>
                      </a:lnTo>
                      <a:lnTo>
                        <a:pt x="83" y="32"/>
                      </a:lnTo>
                      <a:lnTo>
                        <a:pt x="93" y="30"/>
                      </a:lnTo>
                      <a:lnTo>
                        <a:pt x="105" y="27"/>
                      </a:lnTo>
                      <a:lnTo>
                        <a:pt x="113" y="25"/>
                      </a:lnTo>
                      <a:lnTo>
                        <a:pt x="125" y="20"/>
                      </a:lnTo>
                      <a:lnTo>
                        <a:pt x="135" y="17"/>
                      </a:lnTo>
                      <a:lnTo>
                        <a:pt x="145" y="12"/>
                      </a:lnTo>
                      <a:lnTo>
                        <a:pt x="155" y="10"/>
                      </a:lnTo>
                      <a:lnTo>
                        <a:pt x="165" y="5"/>
                      </a:lnTo>
                      <a:lnTo>
                        <a:pt x="175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0" name="Freeform 202"/>
                <p:cNvSpPr>
                  <a:spLocks/>
                </p:cNvSpPr>
                <p:nvPr/>
              </p:nvSpPr>
              <p:spPr bwMode="auto">
                <a:xfrm>
                  <a:off x="15022" y="97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1" name="Freeform 203"/>
                <p:cNvSpPr>
                  <a:spLocks/>
                </p:cNvSpPr>
                <p:nvPr/>
              </p:nvSpPr>
              <p:spPr bwMode="auto">
                <a:xfrm>
                  <a:off x="15197" y="970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2" name="Freeform 204"/>
                <p:cNvSpPr>
                  <a:spLocks/>
                </p:cNvSpPr>
                <p:nvPr/>
              </p:nvSpPr>
              <p:spPr bwMode="auto">
                <a:xfrm>
                  <a:off x="15017" y="9736"/>
                  <a:ext cx="183" cy="117"/>
                </a:xfrm>
                <a:custGeom>
                  <a:avLst/>
                  <a:gdLst>
                    <a:gd name="T0" fmla="*/ 0 w 183"/>
                    <a:gd name="T1" fmla="*/ 117 h 117"/>
                    <a:gd name="T2" fmla="*/ 10 w 183"/>
                    <a:gd name="T3" fmla="*/ 112 h 117"/>
                    <a:gd name="T4" fmla="*/ 23 w 183"/>
                    <a:gd name="T5" fmla="*/ 110 h 117"/>
                    <a:gd name="T6" fmla="*/ 33 w 183"/>
                    <a:gd name="T7" fmla="*/ 105 h 117"/>
                    <a:gd name="T8" fmla="*/ 45 w 183"/>
                    <a:gd name="T9" fmla="*/ 100 h 117"/>
                    <a:gd name="T10" fmla="*/ 55 w 183"/>
                    <a:gd name="T11" fmla="*/ 95 h 117"/>
                    <a:gd name="T12" fmla="*/ 70 w 183"/>
                    <a:gd name="T13" fmla="*/ 87 h 117"/>
                    <a:gd name="T14" fmla="*/ 83 w 183"/>
                    <a:gd name="T15" fmla="*/ 82 h 117"/>
                    <a:gd name="T16" fmla="*/ 93 w 183"/>
                    <a:gd name="T17" fmla="*/ 75 h 117"/>
                    <a:gd name="T18" fmla="*/ 100 w 183"/>
                    <a:gd name="T19" fmla="*/ 67 h 117"/>
                    <a:gd name="T20" fmla="*/ 115 w 183"/>
                    <a:gd name="T21" fmla="*/ 60 h 117"/>
                    <a:gd name="T22" fmla="*/ 128 w 183"/>
                    <a:gd name="T23" fmla="*/ 50 h 117"/>
                    <a:gd name="T24" fmla="*/ 138 w 183"/>
                    <a:gd name="T25" fmla="*/ 42 h 117"/>
                    <a:gd name="T26" fmla="*/ 148 w 183"/>
                    <a:gd name="T27" fmla="*/ 32 h 117"/>
                    <a:gd name="T28" fmla="*/ 160 w 183"/>
                    <a:gd name="T29" fmla="*/ 22 h 117"/>
                    <a:gd name="T30" fmla="*/ 173 w 183"/>
                    <a:gd name="T31" fmla="*/ 12 h 117"/>
                    <a:gd name="T32" fmla="*/ 183 w 183"/>
                    <a:gd name="T33" fmla="*/ 0 h 117"/>
                    <a:gd name="T34" fmla="*/ 0 w 183"/>
                    <a:gd name="T35" fmla="*/ 117 h 1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83"/>
                    <a:gd name="T55" fmla="*/ 0 h 117"/>
                    <a:gd name="T56" fmla="*/ 183 w 183"/>
                    <a:gd name="T57" fmla="*/ 117 h 1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83" h="117">
                      <a:moveTo>
                        <a:pt x="0" y="117"/>
                      </a:moveTo>
                      <a:lnTo>
                        <a:pt x="10" y="112"/>
                      </a:lnTo>
                      <a:lnTo>
                        <a:pt x="23" y="110"/>
                      </a:lnTo>
                      <a:lnTo>
                        <a:pt x="33" y="105"/>
                      </a:lnTo>
                      <a:lnTo>
                        <a:pt x="45" y="100"/>
                      </a:lnTo>
                      <a:lnTo>
                        <a:pt x="55" y="95"/>
                      </a:lnTo>
                      <a:lnTo>
                        <a:pt x="70" y="87"/>
                      </a:lnTo>
                      <a:lnTo>
                        <a:pt x="83" y="82"/>
                      </a:lnTo>
                      <a:lnTo>
                        <a:pt x="93" y="75"/>
                      </a:lnTo>
                      <a:lnTo>
                        <a:pt x="100" y="67"/>
                      </a:lnTo>
                      <a:lnTo>
                        <a:pt x="115" y="60"/>
                      </a:lnTo>
                      <a:lnTo>
                        <a:pt x="128" y="50"/>
                      </a:lnTo>
                      <a:lnTo>
                        <a:pt x="138" y="42"/>
                      </a:lnTo>
                      <a:lnTo>
                        <a:pt x="148" y="32"/>
                      </a:lnTo>
                      <a:lnTo>
                        <a:pt x="160" y="22"/>
                      </a:lnTo>
                      <a:lnTo>
                        <a:pt x="173" y="12"/>
                      </a:lnTo>
                      <a:lnTo>
                        <a:pt x="183" y="0"/>
                      </a:lnTo>
                      <a:lnTo>
                        <a:pt x="0" y="1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3" name="Freeform 205"/>
                <p:cNvSpPr>
                  <a:spLocks/>
                </p:cNvSpPr>
                <p:nvPr/>
              </p:nvSpPr>
              <p:spPr bwMode="auto">
                <a:xfrm>
                  <a:off x="15017" y="985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2"/>
                      </a:move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4" name="Freeform 206"/>
                <p:cNvSpPr>
                  <a:spLocks/>
                </p:cNvSpPr>
                <p:nvPr/>
              </p:nvSpPr>
              <p:spPr bwMode="auto">
                <a:xfrm>
                  <a:off x="15200" y="973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2"/>
                    <a:gd name="T11" fmla="*/ 1 w 1"/>
                    <a:gd name="T12" fmla="*/ 2 h 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5" name="Freeform 207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6" name="Freeform 208"/>
                <p:cNvSpPr>
                  <a:spLocks/>
                </p:cNvSpPr>
                <p:nvPr/>
              </p:nvSpPr>
              <p:spPr bwMode="auto">
                <a:xfrm>
                  <a:off x="15197" y="9583"/>
                  <a:ext cx="70" cy="160"/>
                </a:xfrm>
                <a:custGeom>
                  <a:avLst/>
                  <a:gdLst>
                    <a:gd name="T0" fmla="*/ 70 w 70"/>
                    <a:gd name="T1" fmla="*/ 0 h 160"/>
                    <a:gd name="T2" fmla="*/ 65 w 70"/>
                    <a:gd name="T3" fmla="*/ 0 h 160"/>
                    <a:gd name="T4" fmla="*/ 60 w 70"/>
                    <a:gd name="T5" fmla="*/ 3 h 160"/>
                    <a:gd name="T6" fmla="*/ 48 w 70"/>
                    <a:gd name="T7" fmla="*/ 13 h 160"/>
                    <a:gd name="T8" fmla="*/ 35 w 70"/>
                    <a:gd name="T9" fmla="*/ 28 h 160"/>
                    <a:gd name="T10" fmla="*/ 20 w 70"/>
                    <a:gd name="T11" fmla="*/ 45 h 160"/>
                    <a:gd name="T12" fmla="*/ 15 w 70"/>
                    <a:gd name="T13" fmla="*/ 58 h 160"/>
                    <a:gd name="T14" fmla="*/ 10 w 70"/>
                    <a:gd name="T15" fmla="*/ 75 h 160"/>
                    <a:gd name="T16" fmla="*/ 3 w 70"/>
                    <a:gd name="T17" fmla="*/ 90 h 160"/>
                    <a:gd name="T18" fmla="*/ 3 w 70"/>
                    <a:gd name="T19" fmla="*/ 100 h 160"/>
                    <a:gd name="T20" fmla="*/ 0 w 70"/>
                    <a:gd name="T21" fmla="*/ 115 h 160"/>
                    <a:gd name="T22" fmla="*/ 0 w 70"/>
                    <a:gd name="T23" fmla="*/ 128 h 160"/>
                    <a:gd name="T24" fmla="*/ 0 w 70"/>
                    <a:gd name="T25" fmla="*/ 138 h 160"/>
                    <a:gd name="T26" fmla="*/ 3 w 70"/>
                    <a:gd name="T27" fmla="*/ 148 h 160"/>
                    <a:gd name="T28" fmla="*/ 3 w 70"/>
                    <a:gd name="T29" fmla="*/ 155 h 160"/>
                    <a:gd name="T30" fmla="*/ 5 w 70"/>
                    <a:gd name="T31" fmla="*/ 158 h 160"/>
                    <a:gd name="T32" fmla="*/ 10 w 70"/>
                    <a:gd name="T33" fmla="*/ 160 h 160"/>
                    <a:gd name="T34" fmla="*/ 18 w 70"/>
                    <a:gd name="T35" fmla="*/ 140 h 160"/>
                    <a:gd name="T36" fmla="*/ 28 w 70"/>
                    <a:gd name="T37" fmla="*/ 118 h 160"/>
                    <a:gd name="T38" fmla="*/ 40 w 70"/>
                    <a:gd name="T39" fmla="*/ 93 h 160"/>
                    <a:gd name="T40" fmla="*/ 50 w 70"/>
                    <a:gd name="T41" fmla="*/ 68 h 160"/>
                    <a:gd name="T42" fmla="*/ 58 w 70"/>
                    <a:gd name="T43" fmla="*/ 50 h 160"/>
                    <a:gd name="T44" fmla="*/ 65 w 70"/>
                    <a:gd name="T45" fmla="*/ 25 h 160"/>
                    <a:gd name="T46" fmla="*/ 70 w 70"/>
                    <a:gd name="T47" fmla="*/ 10 h 160"/>
                    <a:gd name="T48" fmla="*/ 70 w 70"/>
                    <a:gd name="T49" fmla="*/ 0 h 16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160"/>
                    <a:gd name="T77" fmla="*/ 70 w 70"/>
                    <a:gd name="T78" fmla="*/ 160 h 16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160">
                      <a:moveTo>
                        <a:pt x="70" y="0"/>
                      </a:moveTo>
                      <a:lnTo>
                        <a:pt x="65" y="0"/>
                      </a:lnTo>
                      <a:lnTo>
                        <a:pt x="60" y="3"/>
                      </a:lnTo>
                      <a:lnTo>
                        <a:pt x="48" y="13"/>
                      </a:lnTo>
                      <a:lnTo>
                        <a:pt x="35" y="28"/>
                      </a:lnTo>
                      <a:lnTo>
                        <a:pt x="20" y="45"/>
                      </a:lnTo>
                      <a:lnTo>
                        <a:pt x="15" y="58"/>
                      </a:lnTo>
                      <a:lnTo>
                        <a:pt x="10" y="75"/>
                      </a:lnTo>
                      <a:lnTo>
                        <a:pt x="3" y="90"/>
                      </a:lnTo>
                      <a:lnTo>
                        <a:pt x="3" y="100"/>
                      </a:lnTo>
                      <a:lnTo>
                        <a:pt x="0" y="115"/>
                      </a:lnTo>
                      <a:lnTo>
                        <a:pt x="0" y="128"/>
                      </a:lnTo>
                      <a:lnTo>
                        <a:pt x="0" y="138"/>
                      </a:lnTo>
                      <a:lnTo>
                        <a:pt x="3" y="148"/>
                      </a:lnTo>
                      <a:lnTo>
                        <a:pt x="3" y="155"/>
                      </a:lnTo>
                      <a:lnTo>
                        <a:pt x="5" y="158"/>
                      </a:lnTo>
                      <a:lnTo>
                        <a:pt x="10" y="160"/>
                      </a:lnTo>
                      <a:lnTo>
                        <a:pt x="18" y="140"/>
                      </a:lnTo>
                      <a:lnTo>
                        <a:pt x="28" y="118"/>
                      </a:lnTo>
                      <a:lnTo>
                        <a:pt x="40" y="93"/>
                      </a:lnTo>
                      <a:lnTo>
                        <a:pt x="50" y="68"/>
                      </a:lnTo>
                      <a:lnTo>
                        <a:pt x="58" y="50"/>
                      </a:lnTo>
                      <a:lnTo>
                        <a:pt x="65" y="25"/>
                      </a:lnTo>
                      <a:lnTo>
                        <a:pt x="70" y="1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7" name="Freeform 209"/>
                <p:cNvSpPr>
                  <a:spLocks/>
                </p:cNvSpPr>
                <p:nvPr/>
              </p:nvSpPr>
              <p:spPr bwMode="auto">
                <a:xfrm>
                  <a:off x="15092" y="9396"/>
                  <a:ext cx="243" cy="515"/>
                </a:xfrm>
                <a:custGeom>
                  <a:avLst/>
                  <a:gdLst>
                    <a:gd name="T0" fmla="*/ 0 w 243"/>
                    <a:gd name="T1" fmla="*/ 515 h 515"/>
                    <a:gd name="T2" fmla="*/ 40 w 243"/>
                    <a:gd name="T3" fmla="*/ 492 h 515"/>
                    <a:gd name="T4" fmla="*/ 78 w 243"/>
                    <a:gd name="T5" fmla="*/ 467 h 515"/>
                    <a:gd name="T6" fmla="*/ 110 w 243"/>
                    <a:gd name="T7" fmla="*/ 442 h 515"/>
                    <a:gd name="T8" fmla="*/ 143 w 243"/>
                    <a:gd name="T9" fmla="*/ 417 h 515"/>
                    <a:gd name="T10" fmla="*/ 168 w 243"/>
                    <a:gd name="T11" fmla="*/ 390 h 515"/>
                    <a:gd name="T12" fmla="*/ 190 w 243"/>
                    <a:gd name="T13" fmla="*/ 360 h 515"/>
                    <a:gd name="T14" fmla="*/ 208 w 243"/>
                    <a:gd name="T15" fmla="*/ 330 h 515"/>
                    <a:gd name="T16" fmla="*/ 225 w 243"/>
                    <a:gd name="T17" fmla="*/ 297 h 515"/>
                    <a:gd name="T18" fmla="*/ 233 w 243"/>
                    <a:gd name="T19" fmla="*/ 265 h 515"/>
                    <a:gd name="T20" fmla="*/ 240 w 243"/>
                    <a:gd name="T21" fmla="*/ 232 h 515"/>
                    <a:gd name="T22" fmla="*/ 243 w 243"/>
                    <a:gd name="T23" fmla="*/ 195 h 515"/>
                    <a:gd name="T24" fmla="*/ 243 w 243"/>
                    <a:gd name="T25" fmla="*/ 160 h 515"/>
                    <a:gd name="T26" fmla="*/ 240 w 243"/>
                    <a:gd name="T27" fmla="*/ 120 h 515"/>
                    <a:gd name="T28" fmla="*/ 235 w 243"/>
                    <a:gd name="T29" fmla="*/ 82 h 515"/>
                    <a:gd name="T30" fmla="*/ 225 w 243"/>
                    <a:gd name="T31" fmla="*/ 42 h 515"/>
                    <a:gd name="T32" fmla="*/ 210 w 243"/>
                    <a:gd name="T33" fmla="*/ 0 h 515"/>
                    <a:gd name="T34" fmla="*/ 0 w 243"/>
                    <a:gd name="T35" fmla="*/ 515 h 51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3"/>
                    <a:gd name="T55" fmla="*/ 0 h 515"/>
                    <a:gd name="T56" fmla="*/ 243 w 243"/>
                    <a:gd name="T57" fmla="*/ 515 h 51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3" h="515">
                      <a:moveTo>
                        <a:pt x="0" y="515"/>
                      </a:moveTo>
                      <a:lnTo>
                        <a:pt x="40" y="492"/>
                      </a:lnTo>
                      <a:lnTo>
                        <a:pt x="78" y="467"/>
                      </a:lnTo>
                      <a:lnTo>
                        <a:pt x="110" y="442"/>
                      </a:lnTo>
                      <a:lnTo>
                        <a:pt x="143" y="417"/>
                      </a:lnTo>
                      <a:lnTo>
                        <a:pt x="168" y="390"/>
                      </a:lnTo>
                      <a:lnTo>
                        <a:pt x="190" y="360"/>
                      </a:lnTo>
                      <a:lnTo>
                        <a:pt x="208" y="330"/>
                      </a:lnTo>
                      <a:lnTo>
                        <a:pt x="225" y="297"/>
                      </a:lnTo>
                      <a:lnTo>
                        <a:pt x="233" y="265"/>
                      </a:lnTo>
                      <a:lnTo>
                        <a:pt x="240" y="232"/>
                      </a:lnTo>
                      <a:lnTo>
                        <a:pt x="243" y="195"/>
                      </a:lnTo>
                      <a:lnTo>
                        <a:pt x="243" y="160"/>
                      </a:lnTo>
                      <a:lnTo>
                        <a:pt x="240" y="120"/>
                      </a:lnTo>
                      <a:lnTo>
                        <a:pt x="235" y="82"/>
                      </a:lnTo>
                      <a:lnTo>
                        <a:pt x="225" y="42"/>
                      </a:lnTo>
                      <a:lnTo>
                        <a:pt x="210" y="0"/>
                      </a:lnTo>
                      <a:lnTo>
                        <a:pt x="0" y="5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8" name="Freeform 210"/>
                <p:cNvSpPr>
                  <a:spLocks/>
                </p:cNvSpPr>
                <p:nvPr/>
              </p:nvSpPr>
              <p:spPr bwMode="auto">
                <a:xfrm>
                  <a:off x="15092" y="9908"/>
                  <a:ext cx="3" cy="3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3"/>
                    <a:gd name="T11" fmla="*/ 3 w 3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3">
                      <a:moveTo>
                        <a:pt x="3" y="3"/>
                      </a:moveTo>
                      <a:lnTo>
                        <a:pt x="0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09" name="Freeform 211"/>
                <p:cNvSpPr>
                  <a:spLocks/>
                </p:cNvSpPr>
                <p:nvPr/>
              </p:nvSpPr>
              <p:spPr bwMode="auto">
                <a:xfrm>
                  <a:off x="15302" y="939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0" name="Freeform 212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48" cy="105"/>
                </a:xfrm>
                <a:custGeom>
                  <a:avLst/>
                  <a:gdLst>
                    <a:gd name="T0" fmla="*/ 0 w 48"/>
                    <a:gd name="T1" fmla="*/ 0 h 105"/>
                    <a:gd name="T2" fmla="*/ 8 w 48"/>
                    <a:gd name="T3" fmla="*/ 2 h 105"/>
                    <a:gd name="T4" fmla="*/ 13 w 48"/>
                    <a:gd name="T5" fmla="*/ 7 h 105"/>
                    <a:gd name="T6" fmla="*/ 18 w 48"/>
                    <a:gd name="T7" fmla="*/ 10 h 105"/>
                    <a:gd name="T8" fmla="*/ 23 w 48"/>
                    <a:gd name="T9" fmla="*/ 15 h 105"/>
                    <a:gd name="T10" fmla="*/ 28 w 48"/>
                    <a:gd name="T11" fmla="*/ 17 h 105"/>
                    <a:gd name="T12" fmla="*/ 33 w 48"/>
                    <a:gd name="T13" fmla="*/ 22 h 105"/>
                    <a:gd name="T14" fmla="*/ 38 w 48"/>
                    <a:gd name="T15" fmla="*/ 30 h 105"/>
                    <a:gd name="T16" fmla="*/ 40 w 48"/>
                    <a:gd name="T17" fmla="*/ 35 h 105"/>
                    <a:gd name="T18" fmla="*/ 43 w 48"/>
                    <a:gd name="T19" fmla="*/ 42 h 105"/>
                    <a:gd name="T20" fmla="*/ 43 w 48"/>
                    <a:gd name="T21" fmla="*/ 50 h 105"/>
                    <a:gd name="T22" fmla="*/ 45 w 48"/>
                    <a:gd name="T23" fmla="*/ 57 h 105"/>
                    <a:gd name="T24" fmla="*/ 45 w 48"/>
                    <a:gd name="T25" fmla="*/ 65 h 105"/>
                    <a:gd name="T26" fmla="*/ 48 w 48"/>
                    <a:gd name="T27" fmla="*/ 75 h 105"/>
                    <a:gd name="T28" fmla="*/ 48 w 48"/>
                    <a:gd name="T29" fmla="*/ 85 h 105"/>
                    <a:gd name="T30" fmla="*/ 48 w 48"/>
                    <a:gd name="T31" fmla="*/ 95 h 105"/>
                    <a:gd name="T32" fmla="*/ 48 w 48"/>
                    <a:gd name="T33" fmla="*/ 105 h 105"/>
                    <a:gd name="T34" fmla="*/ 0 w 48"/>
                    <a:gd name="T35" fmla="*/ 0 h 10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8"/>
                    <a:gd name="T55" fmla="*/ 0 h 105"/>
                    <a:gd name="T56" fmla="*/ 48 w 48"/>
                    <a:gd name="T57" fmla="*/ 105 h 10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8" h="105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3" y="7"/>
                      </a:lnTo>
                      <a:lnTo>
                        <a:pt x="18" y="10"/>
                      </a:lnTo>
                      <a:lnTo>
                        <a:pt x="23" y="15"/>
                      </a:lnTo>
                      <a:lnTo>
                        <a:pt x="28" y="17"/>
                      </a:lnTo>
                      <a:lnTo>
                        <a:pt x="33" y="22"/>
                      </a:lnTo>
                      <a:lnTo>
                        <a:pt x="38" y="30"/>
                      </a:lnTo>
                      <a:lnTo>
                        <a:pt x="40" y="35"/>
                      </a:lnTo>
                      <a:lnTo>
                        <a:pt x="43" y="42"/>
                      </a:lnTo>
                      <a:lnTo>
                        <a:pt x="43" y="50"/>
                      </a:lnTo>
                      <a:lnTo>
                        <a:pt x="45" y="57"/>
                      </a:lnTo>
                      <a:lnTo>
                        <a:pt x="45" y="65"/>
                      </a:lnTo>
                      <a:lnTo>
                        <a:pt x="48" y="75"/>
                      </a:lnTo>
                      <a:lnTo>
                        <a:pt x="48" y="85"/>
                      </a:lnTo>
                      <a:lnTo>
                        <a:pt x="48" y="95"/>
                      </a:lnTo>
                      <a:lnTo>
                        <a:pt x="48" y="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1" name="Freeform 213"/>
                <p:cNvSpPr>
                  <a:spLocks/>
                </p:cNvSpPr>
                <p:nvPr/>
              </p:nvSpPr>
              <p:spPr bwMode="auto">
                <a:xfrm>
                  <a:off x="15262" y="936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2" name="Freeform 214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3" name="Freeform 215"/>
                <p:cNvSpPr>
                  <a:spLocks/>
                </p:cNvSpPr>
                <p:nvPr/>
              </p:nvSpPr>
              <p:spPr bwMode="auto">
                <a:xfrm>
                  <a:off x="15277" y="9466"/>
                  <a:ext cx="33" cy="145"/>
                </a:xfrm>
                <a:custGeom>
                  <a:avLst/>
                  <a:gdLst>
                    <a:gd name="T0" fmla="*/ 33 w 33"/>
                    <a:gd name="T1" fmla="*/ 0 h 145"/>
                    <a:gd name="T2" fmla="*/ 30 w 33"/>
                    <a:gd name="T3" fmla="*/ 10 h 145"/>
                    <a:gd name="T4" fmla="*/ 30 w 33"/>
                    <a:gd name="T5" fmla="*/ 20 h 145"/>
                    <a:gd name="T6" fmla="*/ 28 w 33"/>
                    <a:gd name="T7" fmla="*/ 27 h 145"/>
                    <a:gd name="T8" fmla="*/ 28 w 33"/>
                    <a:gd name="T9" fmla="*/ 37 h 145"/>
                    <a:gd name="T10" fmla="*/ 25 w 33"/>
                    <a:gd name="T11" fmla="*/ 47 h 145"/>
                    <a:gd name="T12" fmla="*/ 23 w 33"/>
                    <a:gd name="T13" fmla="*/ 55 h 145"/>
                    <a:gd name="T14" fmla="*/ 23 w 33"/>
                    <a:gd name="T15" fmla="*/ 65 h 145"/>
                    <a:gd name="T16" fmla="*/ 20 w 33"/>
                    <a:gd name="T17" fmla="*/ 72 h 145"/>
                    <a:gd name="T18" fmla="*/ 20 w 33"/>
                    <a:gd name="T19" fmla="*/ 82 h 145"/>
                    <a:gd name="T20" fmla="*/ 13 w 33"/>
                    <a:gd name="T21" fmla="*/ 90 h 145"/>
                    <a:gd name="T22" fmla="*/ 13 w 33"/>
                    <a:gd name="T23" fmla="*/ 100 h 145"/>
                    <a:gd name="T24" fmla="*/ 10 w 33"/>
                    <a:gd name="T25" fmla="*/ 110 h 145"/>
                    <a:gd name="T26" fmla="*/ 8 w 33"/>
                    <a:gd name="T27" fmla="*/ 117 h 145"/>
                    <a:gd name="T28" fmla="*/ 5 w 33"/>
                    <a:gd name="T29" fmla="*/ 127 h 145"/>
                    <a:gd name="T30" fmla="*/ 3 w 33"/>
                    <a:gd name="T31" fmla="*/ 137 h 145"/>
                    <a:gd name="T32" fmla="*/ 0 w 33"/>
                    <a:gd name="T33" fmla="*/ 145 h 145"/>
                    <a:gd name="T34" fmla="*/ 33 w 33"/>
                    <a:gd name="T35" fmla="*/ 0 h 14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3"/>
                    <a:gd name="T55" fmla="*/ 0 h 145"/>
                    <a:gd name="T56" fmla="*/ 33 w 33"/>
                    <a:gd name="T57" fmla="*/ 145 h 14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3" h="145">
                      <a:moveTo>
                        <a:pt x="33" y="0"/>
                      </a:moveTo>
                      <a:lnTo>
                        <a:pt x="30" y="10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8" y="37"/>
                      </a:lnTo>
                      <a:lnTo>
                        <a:pt x="25" y="47"/>
                      </a:lnTo>
                      <a:lnTo>
                        <a:pt x="23" y="55"/>
                      </a:lnTo>
                      <a:lnTo>
                        <a:pt x="23" y="65"/>
                      </a:lnTo>
                      <a:lnTo>
                        <a:pt x="20" y="72"/>
                      </a:lnTo>
                      <a:lnTo>
                        <a:pt x="20" y="82"/>
                      </a:lnTo>
                      <a:lnTo>
                        <a:pt x="13" y="90"/>
                      </a:lnTo>
                      <a:lnTo>
                        <a:pt x="13" y="100"/>
                      </a:lnTo>
                      <a:lnTo>
                        <a:pt x="10" y="110"/>
                      </a:lnTo>
                      <a:lnTo>
                        <a:pt x="8" y="117"/>
                      </a:lnTo>
                      <a:lnTo>
                        <a:pt x="5" y="127"/>
                      </a:lnTo>
                      <a:lnTo>
                        <a:pt x="3" y="137"/>
                      </a:lnTo>
                      <a:lnTo>
                        <a:pt x="0" y="145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4" name="Freeform 216"/>
                <p:cNvSpPr>
                  <a:spLocks/>
                </p:cNvSpPr>
                <p:nvPr/>
              </p:nvSpPr>
              <p:spPr bwMode="auto">
                <a:xfrm>
                  <a:off x="15307" y="9466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5" name="Freeform 217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6" name="Freeform 218"/>
                <p:cNvSpPr>
                  <a:spLocks/>
                </p:cNvSpPr>
                <p:nvPr/>
              </p:nvSpPr>
              <p:spPr bwMode="auto">
                <a:xfrm>
                  <a:off x="15210" y="9611"/>
                  <a:ext cx="67" cy="162"/>
                </a:xfrm>
                <a:custGeom>
                  <a:avLst/>
                  <a:gdLst>
                    <a:gd name="T0" fmla="*/ 67 w 67"/>
                    <a:gd name="T1" fmla="*/ 0 h 162"/>
                    <a:gd name="T2" fmla="*/ 65 w 67"/>
                    <a:gd name="T3" fmla="*/ 15 h 162"/>
                    <a:gd name="T4" fmla="*/ 57 w 67"/>
                    <a:gd name="T5" fmla="*/ 27 h 162"/>
                    <a:gd name="T6" fmla="*/ 55 w 67"/>
                    <a:gd name="T7" fmla="*/ 37 h 162"/>
                    <a:gd name="T8" fmla="*/ 52 w 67"/>
                    <a:gd name="T9" fmla="*/ 50 h 162"/>
                    <a:gd name="T10" fmla="*/ 47 w 67"/>
                    <a:gd name="T11" fmla="*/ 60 h 162"/>
                    <a:gd name="T12" fmla="*/ 45 w 67"/>
                    <a:gd name="T13" fmla="*/ 70 h 162"/>
                    <a:gd name="T14" fmla="*/ 37 w 67"/>
                    <a:gd name="T15" fmla="*/ 80 h 162"/>
                    <a:gd name="T16" fmla="*/ 35 w 67"/>
                    <a:gd name="T17" fmla="*/ 90 h 162"/>
                    <a:gd name="T18" fmla="*/ 30 w 67"/>
                    <a:gd name="T19" fmla="*/ 100 h 162"/>
                    <a:gd name="T20" fmla="*/ 25 w 67"/>
                    <a:gd name="T21" fmla="*/ 110 h 162"/>
                    <a:gd name="T22" fmla="*/ 22 w 67"/>
                    <a:gd name="T23" fmla="*/ 120 h 162"/>
                    <a:gd name="T24" fmla="*/ 15 w 67"/>
                    <a:gd name="T25" fmla="*/ 127 h 162"/>
                    <a:gd name="T26" fmla="*/ 12 w 67"/>
                    <a:gd name="T27" fmla="*/ 137 h 162"/>
                    <a:gd name="T28" fmla="*/ 7 w 67"/>
                    <a:gd name="T29" fmla="*/ 147 h 162"/>
                    <a:gd name="T30" fmla="*/ 2 w 67"/>
                    <a:gd name="T31" fmla="*/ 155 h 162"/>
                    <a:gd name="T32" fmla="*/ 0 w 67"/>
                    <a:gd name="T33" fmla="*/ 162 h 162"/>
                    <a:gd name="T34" fmla="*/ 67 w 67"/>
                    <a:gd name="T35" fmla="*/ 0 h 16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67"/>
                    <a:gd name="T55" fmla="*/ 0 h 162"/>
                    <a:gd name="T56" fmla="*/ 67 w 67"/>
                    <a:gd name="T57" fmla="*/ 162 h 16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67" h="162">
                      <a:moveTo>
                        <a:pt x="67" y="0"/>
                      </a:moveTo>
                      <a:lnTo>
                        <a:pt x="65" y="15"/>
                      </a:lnTo>
                      <a:lnTo>
                        <a:pt x="57" y="27"/>
                      </a:lnTo>
                      <a:lnTo>
                        <a:pt x="55" y="37"/>
                      </a:lnTo>
                      <a:lnTo>
                        <a:pt x="52" y="50"/>
                      </a:lnTo>
                      <a:lnTo>
                        <a:pt x="47" y="60"/>
                      </a:lnTo>
                      <a:lnTo>
                        <a:pt x="45" y="70"/>
                      </a:lnTo>
                      <a:lnTo>
                        <a:pt x="37" y="80"/>
                      </a:lnTo>
                      <a:lnTo>
                        <a:pt x="35" y="90"/>
                      </a:lnTo>
                      <a:lnTo>
                        <a:pt x="30" y="100"/>
                      </a:lnTo>
                      <a:lnTo>
                        <a:pt x="25" y="110"/>
                      </a:lnTo>
                      <a:lnTo>
                        <a:pt x="22" y="120"/>
                      </a:lnTo>
                      <a:lnTo>
                        <a:pt x="15" y="127"/>
                      </a:lnTo>
                      <a:lnTo>
                        <a:pt x="12" y="137"/>
                      </a:lnTo>
                      <a:lnTo>
                        <a:pt x="7" y="147"/>
                      </a:lnTo>
                      <a:lnTo>
                        <a:pt x="2" y="155"/>
                      </a:lnTo>
                      <a:lnTo>
                        <a:pt x="0" y="162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7" name="Freeform 219"/>
                <p:cNvSpPr>
                  <a:spLocks/>
                </p:cNvSpPr>
                <p:nvPr/>
              </p:nvSpPr>
              <p:spPr bwMode="auto">
                <a:xfrm>
                  <a:off x="15277" y="9611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8" name="Freeform 220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0 h 1"/>
                    <a:gd name="T4" fmla="*/ 3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19" name="Freeform 221"/>
                <p:cNvSpPr>
                  <a:spLocks/>
                </p:cNvSpPr>
                <p:nvPr/>
              </p:nvSpPr>
              <p:spPr bwMode="auto">
                <a:xfrm>
                  <a:off x="15065" y="9878"/>
                  <a:ext cx="72" cy="38"/>
                </a:xfrm>
                <a:custGeom>
                  <a:avLst/>
                  <a:gdLst>
                    <a:gd name="T0" fmla="*/ 72 w 72"/>
                    <a:gd name="T1" fmla="*/ 0 h 38"/>
                    <a:gd name="T2" fmla="*/ 67 w 72"/>
                    <a:gd name="T3" fmla="*/ 5 h 38"/>
                    <a:gd name="T4" fmla="*/ 62 w 72"/>
                    <a:gd name="T5" fmla="*/ 10 h 38"/>
                    <a:gd name="T6" fmla="*/ 57 w 72"/>
                    <a:gd name="T7" fmla="*/ 15 h 38"/>
                    <a:gd name="T8" fmla="*/ 50 w 72"/>
                    <a:gd name="T9" fmla="*/ 18 h 38"/>
                    <a:gd name="T10" fmla="*/ 45 w 72"/>
                    <a:gd name="T11" fmla="*/ 23 h 38"/>
                    <a:gd name="T12" fmla="*/ 42 w 72"/>
                    <a:gd name="T13" fmla="*/ 25 h 38"/>
                    <a:gd name="T14" fmla="*/ 37 w 72"/>
                    <a:gd name="T15" fmla="*/ 28 h 38"/>
                    <a:gd name="T16" fmla="*/ 35 w 72"/>
                    <a:gd name="T17" fmla="*/ 30 h 38"/>
                    <a:gd name="T18" fmla="*/ 27 w 72"/>
                    <a:gd name="T19" fmla="*/ 33 h 38"/>
                    <a:gd name="T20" fmla="*/ 22 w 72"/>
                    <a:gd name="T21" fmla="*/ 35 h 38"/>
                    <a:gd name="T22" fmla="*/ 20 w 72"/>
                    <a:gd name="T23" fmla="*/ 38 h 38"/>
                    <a:gd name="T24" fmla="*/ 15 w 72"/>
                    <a:gd name="T25" fmla="*/ 38 h 38"/>
                    <a:gd name="T26" fmla="*/ 12 w 72"/>
                    <a:gd name="T27" fmla="*/ 38 h 38"/>
                    <a:gd name="T28" fmla="*/ 5 w 72"/>
                    <a:gd name="T29" fmla="*/ 38 h 38"/>
                    <a:gd name="T30" fmla="*/ 2 w 72"/>
                    <a:gd name="T31" fmla="*/ 38 h 38"/>
                    <a:gd name="T32" fmla="*/ 0 w 72"/>
                    <a:gd name="T33" fmla="*/ 38 h 38"/>
                    <a:gd name="T34" fmla="*/ 72 w 72"/>
                    <a:gd name="T35" fmla="*/ 0 h 3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2"/>
                    <a:gd name="T55" fmla="*/ 0 h 38"/>
                    <a:gd name="T56" fmla="*/ 72 w 72"/>
                    <a:gd name="T57" fmla="*/ 38 h 38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2" h="38">
                      <a:moveTo>
                        <a:pt x="72" y="0"/>
                      </a:moveTo>
                      <a:lnTo>
                        <a:pt x="67" y="5"/>
                      </a:lnTo>
                      <a:lnTo>
                        <a:pt x="62" y="10"/>
                      </a:lnTo>
                      <a:lnTo>
                        <a:pt x="57" y="15"/>
                      </a:lnTo>
                      <a:lnTo>
                        <a:pt x="50" y="18"/>
                      </a:lnTo>
                      <a:lnTo>
                        <a:pt x="45" y="23"/>
                      </a:lnTo>
                      <a:lnTo>
                        <a:pt x="42" y="25"/>
                      </a:lnTo>
                      <a:lnTo>
                        <a:pt x="37" y="28"/>
                      </a:lnTo>
                      <a:lnTo>
                        <a:pt x="35" y="30"/>
                      </a:lnTo>
                      <a:lnTo>
                        <a:pt x="27" y="33"/>
                      </a:lnTo>
                      <a:lnTo>
                        <a:pt x="22" y="35"/>
                      </a:lnTo>
                      <a:lnTo>
                        <a:pt x="20" y="38"/>
                      </a:lnTo>
                      <a:lnTo>
                        <a:pt x="15" y="38"/>
                      </a:lnTo>
                      <a:lnTo>
                        <a:pt x="12" y="38"/>
                      </a:lnTo>
                      <a:lnTo>
                        <a:pt x="5" y="38"/>
                      </a:lnTo>
                      <a:lnTo>
                        <a:pt x="2" y="38"/>
                      </a:lnTo>
                      <a:lnTo>
                        <a:pt x="0" y="38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0" name="Freeform 222"/>
                <p:cNvSpPr>
                  <a:spLocks/>
                </p:cNvSpPr>
                <p:nvPr/>
              </p:nvSpPr>
              <p:spPr bwMode="auto">
                <a:xfrm>
                  <a:off x="15137" y="9878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  <a:gd name="T6" fmla="*/ 0 60000 65536"/>
                    <a:gd name="T7" fmla="*/ 0 60000 65536"/>
                    <a:gd name="T8" fmla="*/ 0 60000 65536"/>
                    <a:gd name="T9" fmla="*/ 0 w 1"/>
                    <a:gd name="T10" fmla="*/ 0 h 3"/>
                    <a:gd name="T11" fmla="*/ 1 w 1"/>
                    <a:gd name="T12" fmla="*/ 3 h 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"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1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5407" y="9673"/>
                  <a:ext cx="25" cy="6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2" name="Freeform 224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3" name="Freeform 225"/>
                <p:cNvSpPr>
                  <a:spLocks/>
                </p:cNvSpPr>
                <p:nvPr/>
              </p:nvSpPr>
              <p:spPr bwMode="auto">
                <a:xfrm>
                  <a:off x="15042" y="9353"/>
                  <a:ext cx="393" cy="580"/>
                </a:xfrm>
                <a:custGeom>
                  <a:avLst/>
                  <a:gdLst>
                    <a:gd name="T0" fmla="*/ 0 w 393"/>
                    <a:gd name="T1" fmla="*/ 555 h 580"/>
                    <a:gd name="T2" fmla="*/ 13 w 393"/>
                    <a:gd name="T3" fmla="*/ 580 h 580"/>
                    <a:gd name="T4" fmla="*/ 105 w 393"/>
                    <a:gd name="T5" fmla="*/ 570 h 580"/>
                    <a:gd name="T6" fmla="*/ 248 w 393"/>
                    <a:gd name="T7" fmla="*/ 533 h 580"/>
                    <a:gd name="T8" fmla="*/ 325 w 393"/>
                    <a:gd name="T9" fmla="*/ 443 h 580"/>
                    <a:gd name="T10" fmla="*/ 378 w 393"/>
                    <a:gd name="T11" fmla="*/ 318 h 580"/>
                    <a:gd name="T12" fmla="*/ 393 w 393"/>
                    <a:gd name="T13" fmla="*/ 190 h 580"/>
                    <a:gd name="T14" fmla="*/ 353 w 393"/>
                    <a:gd name="T15" fmla="*/ 123 h 580"/>
                    <a:gd name="T16" fmla="*/ 265 w 393"/>
                    <a:gd name="T17" fmla="*/ 0 h 580"/>
                    <a:gd name="T18" fmla="*/ 218 w 393"/>
                    <a:gd name="T19" fmla="*/ 5 h 580"/>
                    <a:gd name="T20" fmla="*/ 228 w 393"/>
                    <a:gd name="T21" fmla="*/ 10 h 580"/>
                    <a:gd name="T22" fmla="*/ 248 w 393"/>
                    <a:gd name="T23" fmla="*/ 8 h 580"/>
                    <a:gd name="T24" fmla="*/ 285 w 393"/>
                    <a:gd name="T25" fmla="*/ 78 h 580"/>
                    <a:gd name="T26" fmla="*/ 265 w 393"/>
                    <a:gd name="T27" fmla="*/ 253 h 580"/>
                    <a:gd name="T28" fmla="*/ 188 w 393"/>
                    <a:gd name="T29" fmla="*/ 433 h 580"/>
                    <a:gd name="T30" fmla="*/ 93 w 393"/>
                    <a:gd name="T31" fmla="*/ 560 h 580"/>
                    <a:gd name="T32" fmla="*/ 20 w 393"/>
                    <a:gd name="T33" fmla="*/ 568 h 580"/>
                    <a:gd name="T34" fmla="*/ 18 w 393"/>
                    <a:gd name="T35" fmla="*/ 560 h 580"/>
                    <a:gd name="T36" fmla="*/ 0 w 393"/>
                    <a:gd name="T37" fmla="*/ 555 h 58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93"/>
                    <a:gd name="T58" fmla="*/ 0 h 580"/>
                    <a:gd name="T59" fmla="*/ 393 w 393"/>
                    <a:gd name="T60" fmla="*/ 580 h 58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93" h="580">
                      <a:moveTo>
                        <a:pt x="0" y="555"/>
                      </a:moveTo>
                      <a:lnTo>
                        <a:pt x="13" y="580"/>
                      </a:lnTo>
                      <a:lnTo>
                        <a:pt x="105" y="570"/>
                      </a:lnTo>
                      <a:lnTo>
                        <a:pt x="248" y="533"/>
                      </a:lnTo>
                      <a:lnTo>
                        <a:pt x="325" y="443"/>
                      </a:lnTo>
                      <a:lnTo>
                        <a:pt x="378" y="318"/>
                      </a:lnTo>
                      <a:lnTo>
                        <a:pt x="393" y="190"/>
                      </a:lnTo>
                      <a:lnTo>
                        <a:pt x="353" y="123"/>
                      </a:lnTo>
                      <a:lnTo>
                        <a:pt x="265" y="0"/>
                      </a:lnTo>
                      <a:lnTo>
                        <a:pt x="218" y="5"/>
                      </a:lnTo>
                      <a:lnTo>
                        <a:pt x="228" y="10"/>
                      </a:lnTo>
                      <a:lnTo>
                        <a:pt x="248" y="8"/>
                      </a:lnTo>
                      <a:lnTo>
                        <a:pt x="285" y="78"/>
                      </a:lnTo>
                      <a:lnTo>
                        <a:pt x="265" y="253"/>
                      </a:lnTo>
                      <a:lnTo>
                        <a:pt x="188" y="433"/>
                      </a:lnTo>
                      <a:lnTo>
                        <a:pt x="93" y="560"/>
                      </a:lnTo>
                      <a:lnTo>
                        <a:pt x="20" y="568"/>
                      </a:lnTo>
                      <a:lnTo>
                        <a:pt x="18" y="560"/>
                      </a:lnTo>
                      <a:lnTo>
                        <a:pt x="0" y="5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4" name="Freeform 226"/>
                <p:cNvSpPr>
                  <a:spLocks/>
                </p:cNvSpPr>
                <p:nvPr/>
              </p:nvSpPr>
              <p:spPr bwMode="auto">
                <a:xfrm>
                  <a:off x="15137" y="9773"/>
                  <a:ext cx="73" cy="103"/>
                </a:xfrm>
                <a:custGeom>
                  <a:avLst/>
                  <a:gdLst>
                    <a:gd name="T0" fmla="*/ 73 w 73"/>
                    <a:gd name="T1" fmla="*/ 0 h 103"/>
                    <a:gd name="T2" fmla="*/ 65 w 73"/>
                    <a:gd name="T3" fmla="*/ 8 h 103"/>
                    <a:gd name="T4" fmla="*/ 60 w 73"/>
                    <a:gd name="T5" fmla="*/ 18 h 103"/>
                    <a:gd name="T6" fmla="*/ 58 w 73"/>
                    <a:gd name="T7" fmla="*/ 25 h 103"/>
                    <a:gd name="T8" fmla="*/ 53 w 73"/>
                    <a:gd name="T9" fmla="*/ 33 h 103"/>
                    <a:gd name="T10" fmla="*/ 50 w 73"/>
                    <a:gd name="T11" fmla="*/ 40 h 103"/>
                    <a:gd name="T12" fmla="*/ 43 w 73"/>
                    <a:gd name="T13" fmla="*/ 48 h 103"/>
                    <a:gd name="T14" fmla="*/ 40 w 73"/>
                    <a:gd name="T15" fmla="*/ 53 h 103"/>
                    <a:gd name="T16" fmla="*/ 35 w 73"/>
                    <a:gd name="T17" fmla="*/ 60 h 103"/>
                    <a:gd name="T18" fmla="*/ 30 w 73"/>
                    <a:gd name="T19" fmla="*/ 68 h 103"/>
                    <a:gd name="T20" fmla="*/ 28 w 73"/>
                    <a:gd name="T21" fmla="*/ 73 h 103"/>
                    <a:gd name="T22" fmla="*/ 20 w 73"/>
                    <a:gd name="T23" fmla="*/ 80 h 103"/>
                    <a:gd name="T24" fmla="*/ 18 w 73"/>
                    <a:gd name="T25" fmla="*/ 85 h 103"/>
                    <a:gd name="T26" fmla="*/ 13 w 73"/>
                    <a:gd name="T27" fmla="*/ 90 h 103"/>
                    <a:gd name="T28" fmla="*/ 10 w 73"/>
                    <a:gd name="T29" fmla="*/ 95 h 103"/>
                    <a:gd name="T30" fmla="*/ 5 w 73"/>
                    <a:gd name="T31" fmla="*/ 100 h 103"/>
                    <a:gd name="T32" fmla="*/ 0 w 73"/>
                    <a:gd name="T33" fmla="*/ 103 h 103"/>
                    <a:gd name="T34" fmla="*/ 73 w 73"/>
                    <a:gd name="T35" fmla="*/ 0 h 10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3"/>
                    <a:gd name="T55" fmla="*/ 0 h 103"/>
                    <a:gd name="T56" fmla="*/ 73 w 73"/>
                    <a:gd name="T57" fmla="*/ 103 h 10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3" h="103">
                      <a:moveTo>
                        <a:pt x="73" y="0"/>
                      </a:moveTo>
                      <a:lnTo>
                        <a:pt x="65" y="8"/>
                      </a:lnTo>
                      <a:lnTo>
                        <a:pt x="60" y="18"/>
                      </a:lnTo>
                      <a:lnTo>
                        <a:pt x="58" y="25"/>
                      </a:lnTo>
                      <a:lnTo>
                        <a:pt x="53" y="33"/>
                      </a:lnTo>
                      <a:lnTo>
                        <a:pt x="50" y="40"/>
                      </a:lnTo>
                      <a:lnTo>
                        <a:pt x="43" y="48"/>
                      </a:lnTo>
                      <a:lnTo>
                        <a:pt x="40" y="53"/>
                      </a:lnTo>
                      <a:lnTo>
                        <a:pt x="35" y="60"/>
                      </a:lnTo>
                      <a:lnTo>
                        <a:pt x="30" y="68"/>
                      </a:lnTo>
                      <a:lnTo>
                        <a:pt x="28" y="73"/>
                      </a:lnTo>
                      <a:lnTo>
                        <a:pt x="20" y="80"/>
                      </a:lnTo>
                      <a:lnTo>
                        <a:pt x="18" y="85"/>
                      </a:lnTo>
                      <a:lnTo>
                        <a:pt x="13" y="90"/>
                      </a:lnTo>
                      <a:lnTo>
                        <a:pt x="10" y="95"/>
                      </a:lnTo>
                      <a:lnTo>
                        <a:pt x="5" y="100"/>
                      </a:lnTo>
                      <a:lnTo>
                        <a:pt x="0" y="103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5" name="Freeform 227"/>
                <p:cNvSpPr>
                  <a:spLocks/>
                </p:cNvSpPr>
                <p:nvPr/>
              </p:nvSpPr>
              <p:spPr bwMode="auto">
                <a:xfrm>
                  <a:off x="15207" y="9773"/>
                  <a:ext cx="3" cy="1"/>
                </a:xfrm>
                <a:custGeom>
                  <a:avLst/>
                  <a:gdLst>
                    <a:gd name="T0" fmla="*/ 0 w 3"/>
                    <a:gd name="T1" fmla="*/ 0 h 1"/>
                    <a:gd name="T2" fmla="*/ 3 w 3"/>
                    <a:gd name="T3" fmla="*/ 0 h 1"/>
                    <a:gd name="T4" fmla="*/ 0 w 3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3"/>
                    <a:gd name="T10" fmla="*/ 0 h 1"/>
                    <a:gd name="T11" fmla="*/ 3 w 3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" h="1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6" name="Freeform 228"/>
                <p:cNvSpPr>
                  <a:spLocks/>
                </p:cNvSpPr>
                <p:nvPr/>
              </p:nvSpPr>
              <p:spPr bwMode="auto">
                <a:xfrm>
                  <a:off x="15137" y="9876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0 h 1"/>
                    <a:gd name="T4" fmla="*/ 5 w 5"/>
                    <a:gd name="T5" fmla="*/ 0 h 1"/>
                    <a:gd name="T6" fmla="*/ 0 60000 65536"/>
                    <a:gd name="T7" fmla="*/ 0 60000 65536"/>
                    <a:gd name="T8" fmla="*/ 0 60000 65536"/>
                    <a:gd name="T9" fmla="*/ 0 w 5"/>
                    <a:gd name="T10" fmla="*/ 0 h 1"/>
                    <a:gd name="T11" fmla="*/ 5 w 5"/>
                    <a:gd name="T12" fmla="*/ 1 h 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" h="1">
                      <a:moveTo>
                        <a:pt x="5" y="0"/>
                      </a:move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7" name="Freeform 229"/>
                <p:cNvSpPr>
                  <a:spLocks/>
                </p:cNvSpPr>
                <p:nvPr/>
              </p:nvSpPr>
              <p:spPr bwMode="auto">
                <a:xfrm>
                  <a:off x="15152" y="9856"/>
                  <a:ext cx="123" cy="52"/>
                </a:xfrm>
                <a:custGeom>
                  <a:avLst/>
                  <a:gdLst>
                    <a:gd name="T0" fmla="*/ 3 w 123"/>
                    <a:gd name="T1" fmla="*/ 52 h 52"/>
                    <a:gd name="T2" fmla="*/ 123 w 123"/>
                    <a:gd name="T3" fmla="*/ 22 h 52"/>
                    <a:gd name="T4" fmla="*/ 38 w 123"/>
                    <a:gd name="T5" fmla="*/ 0 h 52"/>
                    <a:gd name="T6" fmla="*/ 0 w 123"/>
                    <a:gd name="T7" fmla="*/ 52 h 52"/>
                    <a:gd name="T8" fmla="*/ 3 w 123"/>
                    <a:gd name="T9" fmla="*/ 52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52"/>
                    <a:gd name="T17" fmla="*/ 123 w 123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52">
                      <a:moveTo>
                        <a:pt x="3" y="52"/>
                      </a:moveTo>
                      <a:lnTo>
                        <a:pt x="123" y="22"/>
                      </a:lnTo>
                      <a:lnTo>
                        <a:pt x="38" y="0"/>
                      </a:lnTo>
                      <a:lnTo>
                        <a:pt x="0" y="52"/>
                      </a:lnTo>
                      <a:lnTo>
                        <a:pt x="3" y="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8" name="Freeform 230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29" name="Freeform 231"/>
                <p:cNvSpPr>
                  <a:spLocks/>
                </p:cNvSpPr>
                <p:nvPr/>
              </p:nvSpPr>
              <p:spPr bwMode="auto">
                <a:xfrm>
                  <a:off x="15197" y="9803"/>
                  <a:ext cx="148" cy="68"/>
                </a:xfrm>
                <a:custGeom>
                  <a:avLst/>
                  <a:gdLst>
                    <a:gd name="T0" fmla="*/ 0 w 148"/>
                    <a:gd name="T1" fmla="*/ 43 h 68"/>
                    <a:gd name="T2" fmla="*/ 148 w 148"/>
                    <a:gd name="T3" fmla="*/ 0 h 68"/>
                    <a:gd name="T4" fmla="*/ 90 w 148"/>
                    <a:gd name="T5" fmla="*/ 68 h 68"/>
                    <a:gd name="T6" fmla="*/ 0 w 148"/>
                    <a:gd name="T7" fmla="*/ 43 h 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8"/>
                    <a:gd name="T13" fmla="*/ 0 h 68"/>
                    <a:gd name="T14" fmla="*/ 148 w 148"/>
                    <a:gd name="T15" fmla="*/ 68 h 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8" h="68">
                      <a:moveTo>
                        <a:pt x="0" y="43"/>
                      </a:moveTo>
                      <a:lnTo>
                        <a:pt x="148" y="0"/>
                      </a:lnTo>
                      <a:lnTo>
                        <a:pt x="90" y="6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0" name="Freeform 232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1" name="Freeform 233"/>
                <p:cNvSpPr>
                  <a:spLocks/>
                </p:cNvSpPr>
                <p:nvPr/>
              </p:nvSpPr>
              <p:spPr bwMode="auto">
                <a:xfrm>
                  <a:off x="15210" y="9793"/>
                  <a:ext cx="137" cy="38"/>
                </a:xfrm>
                <a:custGeom>
                  <a:avLst/>
                  <a:gdLst>
                    <a:gd name="T0" fmla="*/ 0 w 137"/>
                    <a:gd name="T1" fmla="*/ 38 h 38"/>
                    <a:gd name="T2" fmla="*/ 137 w 137"/>
                    <a:gd name="T3" fmla="*/ 0 h 38"/>
                    <a:gd name="T4" fmla="*/ 27 w 137"/>
                    <a:gd name="T5" fmla="*/ 0 h 38"/>
                    <a:gd name="T6" fmla="*/ 0 w 137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7"/>
                    <a:gd name="T13" fmla="*/ 0 h 38"/>
                    <a:gd name="T14" fmla="*/ 137 w 137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7" h="38">
                      <a:moveTo>
                        <a:pt x="0" y="38"/>
                      </a:moveTo>
                      <a:lnTo>
                        <a:pt x="137" y="0"/>
                      </a:lnTo>
                      <a:lnTo>
                        <a:pt x="27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2" name="Freeform 234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3" name="Freeform 235"/>
                <p:cNvSpPr>
                  <a:spLocks/>
                </p:cNvSpPr>
                <p:nvPr/>
              </p:nvSpPr>
              <p:spPr bwMode="auto">
                <a:xfrm>
                  <a:off x="15245" y="9708"/>
                  <a:ext cx="115" cy="75"/>
                </a:xfrm>
                <a:custGeom>
                  <a:avLst/>
                  <a:gdLst>
                    <a:gd name="T0" fmla="*/ 0 w 115"/>
                    <a:gd name="T1" fmla="*/ 75 h 75"/>
                    <a:gd name="T2" fmla="*/ 115 w 115"/>
                    <a:gd name="T3" fmla="*/ 75 h 75"/>
                    <a:gd name="T4" fmla="*/ 32 w 115"/>
                    <a:gd name="T5" fmla="*/ 0 h 75"/>
                    <a:gd name="T6" fmla="*/ 0 w 115"/>
                    <a:gd name="T7" fmla="*/ 73 h 75"/>
                    <a:gd name="T8" fmla="*/ 0 w 115"/>
                    <a:gd name="T9" fmla="*/ 75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5"/>
                    <a:gd name="T16" fmla="*/ 0 h 75"/>
                    <a:gd name="T17" fmla="*/ 115 w 115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5" h="75">
                      <a:moveTo>
                        <a:pt x="0" y="75"/>
                      </a:moveTo>
                      <a:lnTo>
                        <a:pt x="115" y="75"/>
                      </a:lnTo>
                      <a:lnTo>
                        <a:pt x="32" y="0"/>
                      </a:lnTo>
                      <a:lnTo>
                        <a:pt x="0" y="73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4" name="Freeform 236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5" name="Freeform 237"/>
                <p:cNvSpPr>
                  <a:spLocks/>
                </p:cNvSpPr>
                <p:nvPr/>
              </p:nvSpPr>
              <p:spPr bwMode="auto">
                <a:xfrm>
                  <a:off x="15282" y="9676"/>
                  <a:ext cx="125" cy="95"/>
                </a:xfrm>
                <a:custGeom>
                  <a:avLst/>
                  <a:gdLst>
                    <a:gd name="T0" fmla="*/ 0 w 125"/>
                    <a:gd name="T1" fmla="*/ 22 h 95"/>
                    <a:gd name="T2" fmla="*/ 83 w 125"/>
                    <a:gd name="T3" fmla="*/ 95 h 95"/>
                    <a:gd name="T4" fmla="*/ 125 w 125"/>
                    <a:gd name="T5" fmla="*/ 0 h 95"/>
                    <a:gd name="T6" fmla="*/ 0 w 125"/>
                    <a:gd name="T7" fmla="*/ 2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5"/>
                    <a:gd name="T13" fmla="*/ 0 h 95"/>
                    <a:gd name="T14" fmla="*/ 125 w 12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5" h="95">
                      <a:moveTo>
                        <a:pt x="0" y="22"/>
                      </a:moveTo>
                      <a:lnTo>
                        <a:pt x="83" y="95"/>
                      </a:lnTo>
                      <a:lnTo>
                        <a:pt x="125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6" name="Freeform 238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7" name="Freeform 239"/>
                <p:cNvSpPr>
                  <a:spLocks/>
                </p:cNvSpPr>
                <p:nvPr/>
              </p:nvSpPr>
              <p:spPr bwMode="auto">
                <a:xfrm>
                  <a:off x="15285" y="9611"/>
                  <a:ext cx="120" cy="77"/>
                </a:xfrm>
                <a:custGeom>
                  <a:avLst/>
                  <a:gdLst>
                    <a:gd name="T0" fmla="*/ 2 w 120"/>
                    <a:gd name="T1" fmla="*/ 77 h 77"/>
                    <a:gd name="T2" fmla="*/ 120 w 120"/>
                    <a:gd name="T3" fmla="*/ 55 h 77"/>
                    <a:gd name="T4" fmla="*/ 35 w 120"/>
                    <a:gd name="T5" fmla="*/ 0 h 77"/>
                    <a:gd name="T6" fmla="*/ 0 w 120"/>
                    <a:gd name="T7" fmla="*/ 77 h 77"/>
                    <a:gd name="T8" fmla="*/ 2 w 120"/>
                    <a:gd name="T9" fmla="*/ 77 h 7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77"/>
                    <a:gd name="T17" fmla="*/ 120 w 120"/>
                    <a:gd name="T18" fmla="*/ 77 h 7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77">
                      <a:moveTo>
                        <a:pt x="2" y="77"/>
                      </a:moveTo>
                      <a:lnTo>
                        <a:pt x="120" y="55"/>
                      </a:lnTo>
                      <a:lnTo>
                        <a:pt x="35" y="0"/>
                      </a:lnTo>
                      <a:lnTo>
                        <a:pt x="0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8" name="Freeform 240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39" name="Freeform 241"/>
                <p:cNvSpPr>
                  <a:spLocks/>
                </p:cNvSpPr>
                <p:nvPr/>
              </p:nvSpPr>
              <p:spPr bwMode="auto">
                <a:xfrm>
                  <a:off x="15322" y="9536"/>
                  <a:ext cx="88" cy="122"/>
                </a:xfrm>
                <a:custGeom>
                  <a:avLst/>
                  <a:gdLst>
                    <a:gd name="T0" fmla="*/ 0 w 88"/>
                    <a:gd name="T1" fmla="*/ 62 h 122"/>
                    <a:gd name="T2" fmla="*/ 88 w 88"/>
                    <a:gd name="T3" fmla="*/ 122 h 122"/>
                    <a:gd name="T4" fmla="*/ 8 w 88"/>
                    <a:gd name="T5" fmla="*/ 0 h 122"/>
                    <a:gd name="T6" fmla="*/ 0 w 88"/>
                    <a:gd name="T7" fmla="*/ 60 h 122"/>
                    <a:gd name="T8" fmla="*/ 0 w 88"/>
                    <a:gd name="T9" fmla="*/ 62 h 1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8"/>
                    <a:gd name="T16" fmla="*/ 0 h 122"/>
                    <a:gd name="T17" fmla="*/ 88 w 88"/>
                    <a:gd name="T18" fmla="*/ 122 h 1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8" h="122">
                      <a:moveTo>
                        <a:pt x="0" y="62"/>
                      </a:moveTo>
                      <a:lnTo>
                        <a:pt x="88" y="122"/>
                      </a:lnTo>
                      <a:lnTo>
                        <a:pt x="8" y="0"/>
                      </a:lnTo>
                      <a:lnTo>
                        <a:pt x="0" y="6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0" name="Freeform 242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1" name="Freeform 243"/>
                <p:cNvSpPr>
                  <a:spLocks/>
                </p:cNvSpPr>
                <p:nvPr/>
              </p:nvSpPr>
              <p:spPr bwMode="auto">
                <a:xfrm>
                  <a:off x="15330" y="9523"/>
                  <a:ext cx="90" cy="123"/>
                </a:xfrm>
                <a:custGeom>
                  <a:avLst/>
                  <a:gdLst>
                    <a:gd name="T0" fmla="*/ 2 w 90"/>
                    <a:gd name="T1" fmla="*/ 0 h 123"/>
                    <a:gd name="T2" fmla="*/ 82 w 90"/>
                    <a:gd name="T3" fmla="*/ 123 h 123"/>
                    <a:gd name="T4" fmla="*/ 90 w 90"/>
                    <a:gd name="T5" fmla="*/ 33 h 123"/>
                    <a:gd name="T6" fmla="*/ 0 w 90"/>
                    <a:gd name="T7" fmla="*/ 0 h 123"/>
                    <a:gd name="T8" fmla="*/ 2 w 90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"/>
                    <a:gd name="T16" fmla="*/ 0 h 123"/>
                    <a:gd name="T17" fmla="*/ 90 w 90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" h="123">
                      <a:moveTo>
                        <a:pt x="2" y="0"/>
                      </a:moveTo>
                      <a:lnTo>
                        <a:pt x="82" y="123"/>
                      </a:lnTo>
                      <a:lnTo>
                        <a:pt x="90" y="33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2" name="Freeform 244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3" name="Freeform 245"/>
                <p:cNvSpPr>
                  <a:spLocks/>
                </p:cNvSpPr>
                <p:nvPr/>
              </p:nvSpPr>
              <p:spPr bwMode="auto">
                <a:xfrm>
                  <a:off x="15330" y="9451"/>
                  <a:ext cx="85" cy="95"/>
                </a:xfrm>
                <a:custGeom>
                  <a:avLst/>
                  <a:gdLst>
                    <a:gd name="T0" fmla="*/ 0 w 85"/>
                    <a:gd name="T1" fmla="*/ 62 h 95"/>
                    <a:gd name="T2" fmla="*/ 85 w 85"/>
                    <a:gd name="T3" fmla="*/ 95 h 95"/>
                    <a:gd name="T4" fmla="*/ 5 w 85"/>
                    <a:gd name="T5" fmla="*/ 0 h 95"/>
                    <a:gd name="T6" fmla="*/ 0 w 85"/>
                    <a:gd name="T7" fmla="*/ 62 h 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5"/>
                    <a:gd name="T13" fmla="*/ 0 h 95"/>
                    <a:gd name="T14" fmla="*/ 85 w 85"/>
                    <a:gd name="T15" fmla="*/ 95 h 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5" h="95">
                      <a:moveTo>
                        <a:pt x="0" y="62"/>
                      </a:moveTo>
                      <a:lnTo>
                        <a:pt x="85" y="95"/>
                      </a:lnTo>
                      <a:lnTo>
                        <a:pt x="5" y="0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4" name="Freeform 246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5" name="Freeform 247"/>
                <p:cNvSpPr>
                  <a:spLocks/>
                </p:cNvSpPr>
                <p:nvPr/>
              </p:nvSpPr>
              <p:spPr bwMode="auto">
                <a:xfrm>
                  <a:off x="15310" y="9376"/>
                  <a:ext cx="100" cy="145"/>
                </a:xfrm>
                <a:custGeom>
                  <a:avLst/>
                  <a:gdLst>
                    <a:gd name="T0" fmla="*/ 0 w 100"/>
                    <a:gd name="T1" fmla="*/ 0 h 145"/>
                    <a:gd name="T2" fmla="*/ 35 w 100"/>
                    <a:gd name="T3" fmla="*/ 62 h 145"/>
                    <a:gd name="T4" fmla="*/ 100 w 100"/>
                    <a:gd name="T5" fmla="*/ 145 h 145"/>
                    <a:gd name="T6" fmla="*/ 0 w 100"/>
                    <a:gd name="T7" fmla="*/ 0 h 1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145"/>
                    <a:gd name="T14" fmla="*/ 100 w 100"/>
                    <a:gd name="T15" fmla="*/ 145 h 1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145">
                      <a:moveTo>
                        <a:pt x="0" y="0"/>
                      </a:moveTo>
                      <a:lnTo>
                        <a:pt x="35" y="62"/>
                      </a:lnTo>
                      <a:lnTo>
                        <a:pt x="100" y="1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6" name="Freeform 248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7" name="Freeform 249"/>
                <p:cNvSpPr>
                  <a:spLocks/>
                </p:cNvSpPr>
                <p:nvPr/>
              </p:nvSpPr>
              <p:spPr bwMode="auto">
                <a:xfrm>
                  <a:off x="15090" y="9498"/>
                  <a:ext cx="197" cy="288"/>
                </a:xfrm>
                <a:custGeom>
                  <a:avLst/>
                  <a:gdLst>
                    <a:gd name="T0" fmla="*/ 197 w 197"/>
                    <a:gd name="T1" fmla="*/ 0 h 288"/>
                    <a:gd name="T2" fmla="*/ 17 w 197"/>
                    <a:gd name="T3" fmla="*/ 93 h 288"/>
                    <a:gd name="T4" fmla="*/ 0 w 197"/>
                    <a:gd name="T5" fmla="*/ 108 h 288"/>
                    <a:gd name="T6" fmla="*/ 2 w 197"/>
                    <a:gd name="T7" fmla="*/ 145 h 288"/>
                    <a:gd name="T8" fmla="*/ 90 w 197"/>
                    <a:gd name="T9" fmla="*/ 288 h 288"/>
                    <a:gd name="T10" fmla="*/ 97 w 197"/>
                    <a:gd name="T11" fmla="*/ 278 h 288"/>
                    <a:gd name="T12" fmla="*/ 20 w 197"/>
                    <a:gd name="T13" fmla="*/ 148 h 288"/>
                    <a:gd name="T14" fmla="*/ 22 w 197"/>
                    <a:gd name="T15" fmla="*/ 140 h 288"/>
                    <a:gd name="T16" fmla="*/ 35 w 197"/>
                    <a:gd name="T17" fmla="*/ 143 h 288"/>
                    <a:gd name="T18" fmla="*/ 42 w 197"/>
                    <a:gd name="T19" fmla="*/ 138 h 288"/>
                    <a:gd name="T20" fmla="*/ 52 w 197"/>
                    <a:gd name="T21" fmla="*/ 130 h 288"/>
                    <a:gd name="T22" fmla="*/ 52 w 197"/>
                    <a:gd name="T23" fmla="*/ 118 h 288"/>
                    <a:gd name="T24" fmla="*/ 45 w 197"/>
                    <a:gd name="T25" fmla="*/ 110 h 288"/>
                    <a:gd name="T26" fmla="*/ 42 w 197"/>
                    <a:gd name="T27" fmla="*/ 103 h 288"/>
                    <a:gd name="T28" fmla="*/ 40 w 197"/>
                    <a:gd name="T29" fmla="*/ 98 h 288"/>
                    <a:gd name="T30" fmla="*/ 195 w 197"/>
                    <a:gd name="T31" fmla="*/ 15 h 288"/>
                    <a:gd name="T32" fmla="*/ 197 w 197"/>
                    <a:gd name="T33" fmla="*/ 0 h 28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97"/>
                    <a:gd name="T52" fmla="*/ 0 h 288"/>
                    <a:gd name="T53" fmla="*/ 197 w 197"/>
                    <a:gd name="T54" fmla="*/ 288 h 28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97" h="288">
                      <a:moveTo>
                        <a:pt x="197" y="0"/>
                      </a:moveTo>
                      <a:lnTo>
                        <a:pt x="17" y="93"/>
                      </a:lnTo>
                      <a:lnTo>
                        <a:pt x="0" y="108"/>
                      </a:lnTo>
                      <a:lnTo>
                        <a:pt x="2" y="145"/>
                      </a:lnTo>
                      <a:lnTo>
                        <a:pt x="90" y="288"/>
                      </a:lnTo>
                      <a:lnTo>
                        <a:pt x="97" y="278"/>
                      </a:lnTo>
                      <a:lnTo>
                        <a:pt x="20" y="148"/>
                      </a:lnTo>
                      <a:lnTo>
                        <a:pt x="22" y="140"/>
                      </a:lnTo>
                      <a:lnTo>
                        <a:pt x="35" y="143"/>
                      </a:lnTo>
                      <a:lnTo>
                        <a:pt x="42" y="138"/>
                      </a:lnTo>
                      <a:lnTo>
                        <a:pt x="52" y="130"/>
                      </a:lnTo>
                      <a:lnTo>
                        <a:pt x="52" y="118"/>
                      </a:lnTo>
                      <a:lnTo>
                        <a:pt x="45" y="110"/>
                      </a:lnTo>
                      <a:lnTo>
                        <a:pt x="42" y="103"/>
                      </a:lnTo>
                      <a:lnTo>
                        <a:pt x="40" y="98"/>
                      </a:lnTo>
                      <a:lnTo>
                        <a:pt x="195" y="15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48" name="Freeform 250"/>
                <p:cNvSpPr>
                  <a:spLocks/>
                </p:cNvSpPr>
                <p:nvPr/>
              </p:nvSpPr>
              <p:spPr bwMode="auto">
                <a:xfrm>
                  <a:off x="15092" y="9588"/>
                  <a:ext cx="35" cy="58"/>
                </a:xfrm>
                <a:custGeom>
                  <a:avLst/>
                  <a:gdLst>
                    <a:gd name="T0" fmla="*/ 0 w 35"/>
                    <a:gd name="T1" fmla="*/ 55 h 58"/>
                    <a:gd name="T2" fmla="*/ 18 w 35"/>
                    <a:gd name="T3" fmla="*/ 58 h 58"/>
                    <a:gd name="T4" fmla="*/ 35 w 35"/>
                    <a:gd name="T5" fmla="*/ 8 h 58"/>
                    <a:gd name="T6" fmla="*/ 18 w 35"/>
                    <a:gd name="T7" fmla="*/ 0 h 58"/>
                    <a:gd name="T8" fmla="*/ 0 w 35"/>
                    <a:gd name="T9" fmla="*/ 55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58"/>
                    <a:gd name="T17" fmla="*/ 35 w 35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58">
                      <a:moveTo>
                        <a:pt x="0" y="55"/>
                      </a:moveTo>
                      <a:lnTo>
                        <a:pt x="18" y="58"/>
                      </a:lnTo>
                      <a:lnTo>
                        <a:pt x="35" y="8"/>
                      </a:lnTo>
                      <a:lnTo>
                        <a:pt x="18" y="0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339" name="Text Box 251"/>
            <p:cNvSpPr txBox="1">
              <a:spLocks noChangeArrowheads="1"/>
            </p:cNvSpPr>
            <p:nvPr/>
          </p:nvSpPr>
          <p:spPr bwMode="auto">
            <a:xfrm>
              <a:off x="6576" y="11904"/>
              <a:ext cx="1320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Teleport</a:t>
              </a:r>
            </a:p>
          </p:txBody>
        </p:sp>
        <p:sp>
          <p:nvSpPr>
            <p:cNvPr id="13340" name="Text Box 252"/>
            <p:cNvSpPr txBox="1">
              <a:spLocks noChangeArrowheads="1"/>
            </p:cNvSpPr>
            <p:nvPr/>
          </p:nvSpPr>
          <p:spPr bwMode="auto">
            <a:xfrm>
              <a:off x="4372" y="9934"/>
              <a:ext cx="2324" cy="8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Data Management</a:t>
              </a:r>
            </a:p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System Server &amp;</a:t>
              </a:r>
            </a:p>
            <a:p>
              <a:pPr eaLnBrk="0" hangingPunct="0"/>
              <a:r>
                <a:rPr lang="en-US" sz="1200" b="1" dirty="0" err="1">
                  <a:solidFill>
                    <a:srgbClr val="000000"/>
                  </a:solidFill>
                  <a:latin typeface="Courier New" pitchFamily="49" charset="0"/>
                </a:rPr>
                <a:t>Datacast</a:t>
              </a:r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 Software</a:t>
              </a:r>
            </a:p>
          </p:txBody>
        </p:sp>
        <p:sp>
          <p:nvSpPr>
            <p:cNvPr id="13341" name="Text Box 253"/>
            <p:cNvSpPr txBox="1">
              <a:spLocks noChangeArrowheads="1"/>
            </p:cNvSpPr>
            <p:nvPr/>
          </p:nvSpPr>
          <p:spPr bwMode="auto">
            <a:xfrm>
              <a:off x="2754" y="12769"/>
              <a:ext cx="1658" cy="5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Web-enabled NOAA Access</a:t>
              </a:r>
            </a:p>
          </p:txBody>
        </p:sp>
        <p:sp>
          <p:nvSpPr>
            <p:cNvPr id="13342" name="Line 254"/>
            <p:cNvSpPr>
              <a:spLocks noChangeShapeType="1"/>
            </p:cNvSpPr>
            <p:nvPr/>
          </p:nvSpPr>
          <p:spPr bwMode="auto">
            <a:xfrm>
              <a:off x="4092" y="8944"/>
              <a:ext cx="0" cy="36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255"/>
            <p:cNvSpPr>
              <a:spLocks noChangeShapeType="1"/>
            </p:cNvSpPr>
            <p:nvPr/>
          </p:nvSpPr>
          <p:spPr bwMode="auto">
            <a:xfrm>
              <a:off x="8015" y="11209"/>
              <a:ext cx="1" cy="14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4" name="Line 256"/>
            <p:cNvSpPr>
              <a:spLocks noChangeShapeType="1"/>
            </p:cNvSpPr>
            <p:nvPr/>
          </p:nvSpPr>
          <p:spPr bwMode="auto">
            <a:xfrm>
              <a:off x="4092" y="8944"/>
              <a:ext cx="6444" cy="2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5" name="Rectangle 257"/>
            <p:cNvSpPr>
              <a:spLocks noChangeArrowheads="1"/>
            </p:cNvSpPr>
            <p:nvPr/>
          </p:nvSpPr>
          <p:spPr bwMode="auto">
            <a:xfrm>
              <a:off x="1563" y="12333"/>
              <a:ext cx="933" cy="2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6" name="Rectangle 258"/>
            <p:cNvSpPr>
              <a:spLocks noChangeArrowheads="1"/>
            </p:cNvSpPr>
            <p:nvPr/>
          </p:nvSpPr>
          <p:spPr bwMode="auto">
            <a:xfrm>
              <a:off x="1563" y="12759"/>
              <a:ext cx="933" cy="2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7" name="Line 259"/>
            <p:cNvSpPr>
              <a:spLocks noChangeShapeType="1"/>
            </p:cNvSpPr>
            <p:nvPr/>
          </p:nvSpPr>
          <p:spPr bwMode="auto">
            <a:xfrm flipH="1">
              <a:off x="2496" y="12474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260"/>
            <p:cNvSpPr>
              <a:spLocks noChangeShapeType="1"/>
            </p:cNvSpPr>
            <p:nvPr/>
          </p:nvSpPr>
          <p:spPr bwMode="auto">
            <a:xfrm flipH="1">
              <a:off x="2496" y="12900"/>
              <a:ext cx="3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261"/>
            <p:cNvSpPr>
              <a:spLocks noChangeShapeType="1"/>
            </p:cNvSpPr>
            <p:nvPr/>
          </p:nvSpPr>
          <p:spPr bwMode="auto">
            <a:xfrm>
              <a:off x="10534" y="8944"/>
              <a:ext cx="2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Text Box 262"/>
            <p:cNvSpPr txBox="1">
              <a:spLocks noChangeArrowheads="1"/>
            </p:cNvSpPr>
            <p:nvPr/>
          </p:nvSpPr>
          <p:spPr bwMode="auto">
            <a:xfrm>
              <a:off x="1970" y="9165"/>
              <a:ext cx="1249" cy="6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latin typeface="Courier New" pitchFamily="49" charset="0"/>
                </a:rPr>
                <a:t>Other </a:t>
              </a:r>
              <a:r>
                <a:rPr lang="en-US" sz="1200" b="1" dirty="0" err="1">
                  <a:latin typeface="Courier New" pitchFamily="49" charset="0"/>
                </a:rPr>
                <a:t>GEONETCast</a:t>
              </a:r>
              <a:endParaRPr lang="en-US" sz="1200" b="1" dirty="0">
                <a:latin typeface="Courier New" pitchFamily="49" charset="0"/>
              </a:endParaRPr>
            </a:p>
            <a:p>
              <a:pPr eaLnBrk="0" hangingPunct="0"/>
              <a:r>
                <a:rPr lang="en-US" sz="1200" b="1" dirty="0">
                  <a:latin typeface="Courier New" pitchFamily="49" charset="0"/>
                </a:rPr>
                <a:t>Systems</a:t>
              </a:r>
            </a:p>
          </p:txBody>
        </p:sp>
        <p:sp>
          <p:nvSpPr>
            <p:cNvPr id="13351" name="Text Box 263"/>
            <p:cNvSpPr txBox="1">
              <a:spLocks noChangeArrowheads="1"/>
            </p:cNvSpPr>
            <p:nvPr/>
          </p:nvSpPr>
          <p:spPr bwMode="auto">
            <a:xfrm>
              <a:off x="1520" y="10024"/>
              <a:ext cx="1342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  <a:latin typeface="Courier New" pitchFamily="49" charset="0"/>
                </a:rPr>
                <a:t>Data </a:t>
              </a:r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Providers</a:t>
              </a:r>
            </a:p>
          </p:txBody>
        </p:sp>
        <p:sp>
          <p:nvSpPr>
            <p:cNvPr id="13352" name="Text Box 265"/>
            <p:cNvSpPr txBox="1">
              <a:spLocks noChangeArrowheads="1"/>
            </p:cNvSpPr>
            <p:nvPr/>
          </p:nvSpPr>
          <p:spPr bwMode="auto">
            <a:xfrm>
              <a:off x="9016" y="12104"/>
              <a:ext cx="1223" cy="6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algn="ctr"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User Receive Terminals</a:t>
              </a:r>
            </a:p>
          </p:txBody>
        </p:sp>
        <p:sp>
          <p:nvSpPr>
            <p:cNvPr id="13353" name="Text Box 266"/>
            <p:cNvSpPr txBox="1">
              <a:spLocks noChangeArrowheads="1"/>
            </p:cNvSpPr>
            <p:nvPr/>
          </p:nvSpPr>
          <p:spPr bwMode="auto">
            <a:xfrm>
              <a:off x="1563" y="10635"/>
              <a:ext cx="1229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OSPO</a:t>
              </a:r>
            </a:p>
          </p:txBody>
        </p:sp>
        <p:sp>
          <p:nvSpPr>
            <p:cNvPr id="13354" name="Text Box 267"/>
            <p:cNvSpPr txBox="1">
              <a:spLocks noChangeArrowheads="1"/>
            </p:cNvSpPr>
            <p:nvPr/>
          </p:nvSpPr>
          <p:spPr bwMode="auto">
            <a:xfrm>
              <a:off x="1563" y="11061"/>
              <a:ext cx="1229" cy="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EPA</a:t>
              </a:r>
            </a:p>
          </p:txBody>
        </p:sp>
        <p:sp>
          <p:nvSpPr>
            <p:cNvPr id="13355" name="Text Box 268"/>
            <p:cNvSpPr txBox="1">
              <a:spLocks noChangeArrowheads="1"/>
            </p:cNvSpPr>
            <p:nvPr/>
          </p:nvSpPr>
          <p:spPr bwMode="auto">
            <a:xfrm>
              <a:off x="1563" y="11484"/>
              <a:ext cx="1229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NCDC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356" name="Text Box 269"/>
            <p:cNvSpPr txBox="1">
              <a:spLocks noChangeArrowheads="1"/>
            </p:cNvSpPr>
            <p:nvPr/>
          </p:nvSpPr>
          <p:spPr bwMode="auto">
            <a:xfrm>
              <a:off x="1563" y="11910"/>
              <a:ext cx="12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NWS/GTS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3357" name="Text Box 270"/>
            <p:cNvSpPr txBox="1">
              <a:spLocks noChangeArrowheads="1"/>
            </p:cNvSpPr>
            <p:nvPr/>
          </p:nvSpPr>
          <p:spPr bwMode="auto">
            <a:xfrm>
              <a:off x="1563" y="12333"/>
              <a:ext cx="1229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RANET</a:t>
              </a:r>
            </a:p>
          </p:txBody>
        </p:sp>
        <p:sp>
          <p:nvSpPr>
            <p:cNvPr id="13358" name="Text Box 271"/>
            <p:cNvSpPr txBox="1">
              <a:spLocks noChangeArrowheads="1"/>
            </p:cNvSpPr>
            <p:nvPr/>
          </p:nvSpPr>
          <p:spPr bwMode="auto">
            <a:xfrm>
              <a:off x="1563" y="12759"/>
              <a:ext cx="1229" cy="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 smtClean="0">
                  <a:solidFill>
                    <a:srgbClr val="000000"/>
                  </a:solidFill>
                  <a:latin typeface="Courier New" pitchFamily="49" charset="0"/>
                </a:rPr>
                <a:t>INT’L</a:t>
              </a:r>
              <a:endParaRPr lang="en-US" sz="1200" b="1" dirty="0">
                <a:solidFill>
                  <a:srgbClr val="000000"/>
                </a:solidFill>
                <a:latin typeface="Courier New" pitchFamily="49" charset="0"/>
              </a:endParaRPr>
            </a:p>
          </p:txBody>
        </p:sp>
        <p:sp>
          <p:nvSpPr>
            <p:cNvPr id="13359" name="Text Box 272"/>
            <p:cNvSpPr txBox="1">
              <a:spLocks noChangeArrowheads="1"/>
            </p:cNvSpPr>
            <p:nvPr/>
          </p:nvSpPr>
          <p:spPr bwMode="auto">
            <a:xfrm>
              <a:off x="4205" y="9085"/>
              <a:ext cx="2124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 err="1">
                  <a:solidFill>
                    <a:srgbClr val="000000"/>
                  </a:solidFill>
                  <a:latin typeface="Courier New" pitchFamily="49" charset="0"/>
                </a:rPr>
                <a:t>GEONETCast</a:t>
              </a:r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 Americas System</a:t>
              </a:r>
            </a:p>
          </p:txBody>
        </p:sp>
        <p:sp>
          <p:nvSpPr>
            <p:cNvPr id="13360" name="Text Box 273"/>
            <p:cNvSpPr txBox="1">
              <a:spLocks noChangeArrowheads="1"/>
            </p:cNvSpPr>
            <p:nvPr/>
          </p:nvSpPr>
          <p:spPr bwMode="auto">
            <a:xfrm>
              <a:off x="4372" y="11066"/>
              <a:ext cx="2084" cy="5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IP </a:t>
              </a:r>
              <a:r>
                <a:rPr lang="en-US" sz="1200" b="1" dirty="0" err="1">
                  <a:solidFill>
                    <a:srgbClr val="000000"/>
                  </a:solidFill>
                  <a:latin typeface="Courier New" pitchFamily="49" charset="0"/>
                </a:rPr>
                <a:t>Encapsulator</a:t>
              </a:r>
              <a:endParaRPr lang="en-US" sz="1200" b="1" dirty="0">
                <a:solidFill>
                  <a:srgbClr val="000000"/>
                </a:solidFill>
                <a:latin typeface="Courier New" pitchFamily="49" charset="0"/>
              </a:endParaRPr>
            </a:p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MPEG-2 Encoder</a:t>
              </a:r>
            </a:p>
          </p:txBody>
        </p:sp>
        <p:sp>
          <p:nvSpPr>
            <p:cNvPr id="13361" name="Line 274"/>
            <p:cNvSpPr>
              <a:spLocks noChangeShapeType="1"/>
            </p:cNvSpPr>
            <p:nvPr/>
          </p:nvSpPr>
          <p:spPr bwMode="auto">
            <a:xfrm>
              <a:off x="5209" y="10786"/>
              <a:ext cx="1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Text Box 275"/>
            <p:cNvSpPr txBox="1">
              <a:spLocks noChangeArrowheads="1"/>
            </p:cNvSpPr>
            <p:nvPr/>
          </p:nvSpPr>
          <p:spPr bwMode="auto">
            <a:xfrm>
              <a:off x="4296" y="11915"/>
              <a:ext cx="1800" cy="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200" b="1" dirty="0">
                  <a:solidFill>
                    <a:srgbClr val="000000"/>
                  </a:solidFill>
                  <a:latin typeface="Courier New" pitchFamily="49" charset="0"/>
                </a:rPr>
                <a:t>DVB-S/DVB-S2 Modulator</a:t>
              </a:r>
            </a:p>
          </p:txBody>
        </p:sp>
        <p:sp>
          <p:nvSpPr>
            <p:cNvPr id="13363" name="Line 276"/>
            <p:cNvSpPr>
              <a:spLocks noChangeShapeType="1"/>
            </p:cNvSpPr>
            <p:nvPr/>
          </p:nvSpPr>
          <p:spPr bwMode="auto">
            <a:xfrm>
              <a:off x="5209" y="11635"/>
              <a:ext cx="1" cy="28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277"/>
            <p:cNvSpPr>
              <a:spLocks noChangeShapeType="1"/>
            </p:cNvSpPr>
            <p:nvPr/>
          </p:nvSpPr>
          <p:spPr bwMode="auto">
            <a:xfrm>
              <a:off x="6105" y="12121"/>
              <a:ext cx="448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278"/>
            <p:cNvSpPr>
              <a:spLocks noChangeShapeType="1"/>
            </p:cNvSpPr>
            <p:nvPr/>
          </p:nvSpPr>
          <p:spPr bwMode="auto">
            <a:xfrm>
              <a:off x="3576" y="9560"/>
              <a:ext cx="1" cy="4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79"/>
            <p:cNvSpPr>
              <a:spLocks noChangeShapeType="1"/>
            </p:cNvSpPr>
            <p:nvPr/>
          </p:nvSpPr>
          <p:spPr bwMode="auto">
            <a:xfrm>
              <a:off x="4086" y="12627"/>
              <a:ext cx="39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67" name="Line 280"/>
            <p:cNvSpPr>
              <a:spLocks noChangeShapeType="1"/>
            </p:cNvSpPr>
            <p:nvPr/>
          </p:nvSpPr>
          <p:spPr bwMode="auto">
            <a:xfrm>
              <a:off x="8001" y="11218"/>
              <a:ext cx="2535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969" name="Cloud"/>
            <p:cNvSpPr>
              <a:spLocks noChangeAspect="1" noEditPoints="1" noChangeArrowheads="1"/>
            </p:cNvSpPr>
            <p:nvPr/>
          </p:nvSpPr>
          <p:spPr bwMode="auto">
            <a:xfrm>
              <a:off x="3096" y="9944"/>
              <a:ext cx="961" cy="81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69" name="Line 282"/>
            <p:cNvSpPr>
              <a:spLocks noChangeShapeType="1"/>
            </p:cNvSpPr>
            <p:nvPr/>
          </p:nvSpPr>
          <p:spPr bwMode="auto">
            <a:xfrm flipH="1">
              <a:off x="3564" y="10667"/>
              <a:ext cx="12" cy="20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0" name="Line 283"/>
            <p:cNvSpPr>
              <a:spLocks noChangeShapeType="1"/>
            </p:cNvSpPr>
            <p:nvPr/>
          </p:nvSpPr>
          <p:spPr bwMode="auto">
            <a:xfrm flipH="1">
              <a:off x="4056" y="1034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1" name="Line 284"/>
            <p:cNvSpPr>
              <a:spLocks noChangeShapeType="1"/>
            </p:cNvSpPr>
            <p:nvPr/>
          </p:nvSpPr>
          <p:spPr bwMode="auto">
            <a:xfrm flipH="1">
              <a:off x="3231" y="9545"/>
              <a:ext cx="36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2" name="Line 285"/>
            <p:cNvSpPr>
              <a:spLocks noChangeShapeType="1"/>
            </p:cNvSpPr>
            <p:nvPr/>
          </p:nvSpPr>
          <p:spPr bwMode="auto">
            <a:xfrm flipV="1">
              <a:off x="2856" y="10300"/>
              <a:ext cx="1" cy="26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3" name="Line 286"/>
            <p:cNvSpPr>
              <a:spLocks noChangeShapeType="1"/>
            </p:cNvSpPr>
            <p:nvPr/>
          </p:nvSpPr>
          <p:spPr bwMode="auto">
            <a:xfrm>
              <a:off x="2856" y="10285"/>
              <a:ext cx="24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74" name="Text Box 287"/>
            <p:cNvSpPr txBox="1">
              <a:spLocks noChangeArrowheads="1"/>
            </p:cNvSpPr>
            <p:nvPr/>
          </p:nvSpPr>
          <p:spPr bwMode="auto">
            <a:xfrm>
              <a:off x="3219" y="10212"/>
              <a:ext cx="108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152" tIns="36576" rIns="73152" bIns="36576"/>
            <a:lstStyle/>
            <a:p>
              <a:pPr eaLnBrk="0" hangingPunct="0"/>
              <a:r>
                <a:rPr lang="en-US" sz="1000" b="1" dirty="0">
                  <a:solidFill>
                    <a:srgbClr val="000000"/>
                  </a:solidFill>
                  <a:latin typeface="Courier New" pitchFamily="49" charset="0"/>
                </a:rPr>
                <a:t>Internet</a:t>
              </a:r>
            </a:p>
          </p:txBody>
        </p:sp>
      </p:grpSp>
      <p:sp>
        <p:nvSpPr>
          <p:cNvPr id="13316" name="AutoShape 288"/>
          <p:cNvSpPr>
            <a:spLocks/>
          </p:cNvSpPr>
          <p:nvPr/>
        </p:nvSpPr>
        <p:spPr bwMode="auto">
          <a:xfrm rot="-5400000">
            <a:off x="742950" y="5400675"/>
            <a:ext cx="457200" cy="1371600"/>
          </a:xfrm>
          <a:prstGeom prst="leftBrace">
            <a:avLst>
              <a:gd name="adj1" fmla="val 25000"/>
              <a:gd name="adj2" fmla="val 4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Text Box 289"/>
          <p:cNvSpPr txBox="1">
            <a:spLocks noChangeArrowheads="1"/>
          </p:cNvSpPr>
          <p:nvPr/>
        </p:nvSpPr>
        <p:spPr bwMode="auto">
          <a:xfrm>
            <a:off x="22930" y="6471417"/>
            <a:ext cx="26202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Proveedores</a:t>
            </a:r>
            <a:r>
              <a:rPr lang="en-US" b="1" dirty="0" smtClean="0"/>
              <a:t> de </a:t>
            </a:r>
            <a:r>
              <a:rPr lang="en-US" b="1" dirty="0" err="1" smtClean="0"/>
              <a:t>datos</a:t>
            </a:r>
            <a:endParaRPr lang="en-US" b="1" dirty="0"/>
          </a:p>
        </p:txBody>
      </p:sp>
      <p:sp>
        <p:nvSpPr>
          <p:cNvPr id="13318" name="AutoShape 290"/>
          <p:cNvSpPr>
            <a:spLocks/>
          </p:cNvSpPr>
          <p:nvPr/>
        </p:nvSpPr>
        <p:spPr bwMode="auto">
          <a:xfrm rot="-5400000">
            <a:off x="7243763" y="4645025"/>
            <a:ext cx="457200" cy="2057400"/>
          </a:xfrm>
          <a:prstGeom prst="leftBrace">
            <a:avLst>
              <a:gd name="adj1" fmla="val 37500"/>
              <a:gd name="adj2" fmla="val 4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Text Box 291"/>
          <p:cNvSpPr txBox="1">
            <a:spLocks noChangeArrowheads="1"/>
          </p:cNvSpPr>
          <p:nvPr/>
        </p:nvSpPr>
        <p:spPr bwMode="auto">
          <a:xfrm>
            <a:off x="6156176" y="6491288"/>
            <a:ext cx="2528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/>
              <a:t>Usuarios</a:t>
            </a:r>
            <a:r>
              <a:rPr lang="en-US" b="1" dirty="0" smtClean="0"/>
              <a:t> del sistema</a:t>
            </a:r>
            <a:endParaRPr lang="en-US" b="1" dirty="0"/>
          </a:p>
        </p:txBody>
      </p:sp>
      <p:sp>
        <p:nvSpPr>
          <p:cNvPr id="13320" name="AutoShape 292"/>
          <p:cNvSpPr>
            <a:spLocks/>
          </p:cNvSpPr>
          <p:nvPr/>
        </p:nvSpPr>
        <p:spPr bwMode="auto">
          <a:xfrm rot="-5400000">
            <a:off x="4024313" y="4405313"/>
            <a:ext cx="457200" cy="3505200"/>
          </a:xfrm>
          <a:prstGeom prst="leftBrace">
            <a:avLst>
              <a:gd name="adj1" fmla="val 63889"/>
              <a:gd name="adj2" fmla="val 475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293"/>
          <p:cNvSpPr txBox="1">
            <a:spLocks noChangeArrowheads="1"/>
          </p:cNvSpPr>
          <p:nvPr/>
        </p:nvSpPr>
        <p:spPr bwMode="auto">
          <a:xfrm>
            <a:off x="2824336" y="648811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GEONETCast Americas</a:t>
            </a:r>
          </a:p>
        </p:txBody>
      </p:sp>
      <p:sp>
        <p:nvSpPr>
          <p:cNvPr id="13322" name="Text Box 294"/>
          <p:cNvSpPr txBox="1">
            <a:spLocks noChangeArrowheads="1"/>
          </p:cNvSpPr>
          <p:nvPr/>
        </p:nvSpPr>
        <p:spPr bwMode="auto">
          <a:xfrm>
            <a:off x="3357563" y="5286375"/>
            <a:ext cx="2895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66"/>
                </a:solidFill>
              </a:rPr>
              <a:t>Intelsat Teleport in Ellenwood</a:t>
            </a:r>
            <a:r>
              <a:rPr lang="en-US" sz="1600" b="1" dirty="0">
                <a:solidFill>
                  <a:srgbClr val="FF0066"/>
                </a:solidFill>
              </a:rPr>
              <a:t>, Georgia, USA</a:t>
            </a:r>
          </a:p>
        </p:txBody>
      </p:sp>
    </p:spTree>
    <p:extLst>
      <p:ext uri="{BB962C8B-B14F-4D97-AF65-F5344CB8AC3E}">
        <p14:creationId xmlns:p14="http://schemas.microsoft.com/office/powerpoint/2010/main" val="2781487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09800" y="1711325"/>
            <a:ext cx="560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Computadora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personal con software del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cliente</a:t>
            </a:r>
            <a:endParaRPr kumimoji="1"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209800" y="2092325"/>
            <a:ext cx="541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Antena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satelital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~1.8-2.4 m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dependiendo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del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lugar</a:t>
            </a:r>
            <a:endParaRPr kumimoji="1"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2209800" y="2473325"/>
            <a:ext cx="441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Recibidor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DVB-S (2)  de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caja</a:t>
            </a:r>
            <a:r>
              <a:rPr kumimoji="1" lang="en-US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o </a:t>
            </a:r>
            <a:r>
              <a:rPr kumimoji="1" lang="en-US" b="1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tarjeta</a:t>
            </a:r>
            <a:endParaRPr kumimoji="1"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cxnSp>
        <p:nvCxnSpPr>
          <p:cNvPr id="14341" name="AutoShape 9"/>
          <p:cNvCxnSpPr>
            <a:cxnSpLocks noChangeShapeType="1"/>
            <a:stCxn id="14339" idx="1"/>
          </p:cNvCxnSpPr>
          <p:nvPr/>
        </p:nvCxnSpPr>
        <p:spPr bwMode="auto">
          <a:xfrm rot="10800000" flipV="1">
            <a:off x="1676400" y="2276475"/>
            <a:ext cx="533400" cy="654050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42" name="AutoShape 10"/>
          <p:cNvCxnSpPr>
            <a:cxnSpLocks noChangeShapeType="1"/>
            <a:stCxn id="14338" idx="3"/>
          </p:cNvCxnSpPr>
          <p:nvPr/>
        </p:nvCxnSpPr>
        <p:spPr bwMode="auto">
          <a:xfrm>
            <a:off x="7812360" y="1895991"/>
            <a:ext cx="966515" cy="3104634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4343" name="AutoShape 11"/>
          <p:cNvCxnSpPr>
            <a:cxnSpLocks noChangeShapeType="1"/>
            <a:stCxn id="14340" idx="2"/>
          </p:cNvCxnSpPr>
          <p:nvPr/>
        </p:nvCxnSpPr>
        <p:spPr bwMode="auto">
          <a:xfrm>
            <a:off x="4419600" y="2842657"/>
            <a:ext cx="76200" cy="39266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4344" name="Picture 12" descr="compu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478213"/>
            <a:ext cx="435927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modem_l-ba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235325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Satellite_Dish2pt4m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06725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84176" y="476672"/>
            <a:ext cx="8159824" cy="86409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kern="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GEONETCast</a:t>
            </a:r>
            <a:r>
              <a:rPr lang="en-US" sz="3200" b="1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200" b="1" kern="0" dirty="0">
                <a:latin typeface="Times New Roman" pitchFamily="18" charset="0"/>
                <a:ea typeface="+mj-ea"/>
                <a:cs typeface="Times New Roman" pitchFamily="18" charset="0"/>
              </a:rPr>
              <a:t>Americas - Receive Station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80920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GEONETCast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Estación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recibidora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46856" y="1404714"/>
            <a:ext cx="8229600" cy="44005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usuarios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son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responsables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compra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operación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estación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Componentes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estantes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comerciales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estándares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Costos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estimados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usuario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~$2000-$5000 US</a:t>
            </a:r>
          </a:p>
          <a:p>
            <a:pPr lvl="1" eaLnBrk="1" hangingPunct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Computadora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personal - ~$500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Software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difusión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cliente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- $400 un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pago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licencia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Antena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1.8-2.4m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dependiendo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lugar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incluyendo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el LNB - $1000-2000 *</a:t>
            </a:r>
          </a:p>
          <a:p>
            <a:pPr lvl="1" eaLnBrk="1" hangingPunct="1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Recibidor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DVB-S (S2) - ~$100</a:t>
            </a: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ostos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suscripción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recurrentes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Kencast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costos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instalación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varían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según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lugar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 flipV="1">
            <a:off x="489761" y="1977048"/>
            <a:ext cx="7394607" cy="3828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85750"/>
            <a:ext cx="7497763" cy="1143000"/>
          </a:xfrm>
        </p:spPr>
        <p:txBody>
          <a:bodyPr/>
          <a:lstStyle/>
          <a:p>
            <a:pPr algn="l" eaLnBrk="1" hangingPunct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GEONETCast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Contenido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305" y="1340768"/>
            <a:ext cx="114617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sosceles Triangle 6"/>
          <p:cNvSpPr/>
          <p:nvPr/>
        </p:nvSpPr>
        <p:spPr>
          <a:xfrm>
            <a:off x="268504" y="5972464"/>
            <a:ext cx="442514" cy="392966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0200000">
            <a:off x="187977" y="4873259"/>
            <a:ext cx="980338" cy="1186209"/>
          </a:xfrm>
          <a:prstGeom prst="arc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5147469"/>
            <a:ext cx="57154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47469"/>
            <a:ext cx="648072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endCxn id="12" idx="0"/>
          </p:cNvCxnSpPr>
          <p:nvPr/>
        </p:nvCxnSpPr>
        <p:spPr bwMode="auto">
          <a:xfrm flipH="1">
            <a:off x="6873995" y="2132856"/>
            <a:ext cx="1226397" cy="30146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19" name="Straight Arrow Connector 18"/>
          <p:cNvCxnSpPr>
            <a:endCxn id="13" idx="0"/>
          </p:cNvCxnSpPr>
          <p:nvPr/>
        </p:nvCxnSpPr>
        <p:spPr bwMode="auto">
          <a:xfrm>
            <a:off x="8460432" y="2132856"/>
            <a:ext cx="108012" cy="301461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0" y="5560626"/>
            <a:ext cx="291235" cy="232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560966"/>
            <a:ext cx="315335" cy="2361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322267"/>
            <a:ext cx="306541" cy="23869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41763"/>
            <a:ext cx="291235" cy="2192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75" y="2115918"/>
            <a:ext cx="261645" cy="19519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5" y="2619523"/>
            <a:ext cx="261645" cy="20038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60" y="2835998"/>
            <a:ext cx="258532" cy="1951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8" y="3460008"/>
            <a:ext cx="253340" cy="19727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687" y="2835998"/>
            <a:ext cx="291235" cy="23298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784" y="3640162"/>
            <a:ext cx="291235" cy="21928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44" y="4322267"/>
            <a:ext cx="261645" cy="1931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85" y="3221309"/>
            <a:ext cx="306541" cy="2386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24" y="4417789"/>
            <a:ext cx="261645" cy="1951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029" y="3792519"/>
            <a:ext cx="253340" cy="1972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724" y="2457707"/>
            <a:ext cx="291235" cy="23298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46688" y="3140968"/>
            <a:ext cx="749448" cy="23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37616" y="3989792"/>
            <a:ext cx="749448" cy="279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691680" y="4880344"/>
            <a:ext cx="749448" cy="26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42232" y="5294071"/>
            <a:ext cx="749448" cy="2665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516941" y="2399298"/>
            <a:ext cx="749448" cy="23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38313"/>
            <a:ext cx="8705850" cy="3851275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Canales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transmisión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Canales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transmisión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separados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proveedor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datos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usuarios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pueden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escoger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los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canales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ellos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desean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recibir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Canal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entrenamiento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y Canal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alertas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incluídos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Formatos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 hay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restricción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en el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formato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los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7580312" cy="973138"/>
          </a:xfrm>
        </p:spPr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Proveedores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GEONETCast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Américas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22912" cy="48291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Instituto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Nacional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Investigación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Espacio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Brasil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(INPE)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regionales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derivados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incluyendo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vigilancia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incendios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rayería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pronóstico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lluvia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plazo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índice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UV,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vegetación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 base en imágenes GOES 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formato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GEOTIFF 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Proyecto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SERVIR de NASA/USAID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Imágenes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incendios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MODIS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sobre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Guatemala 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pronósticos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lluvia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corto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rango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modelos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74590"/>
            <a:ext cx="2570280" cy="257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5169" y="3789040"/>
            <a:ext cx="30657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GOES IR 10.7µm Global – </a:t>
            </a:r>
            <a:r>
              <a:rPr lang="en-US" sz="1200" dirty="0" err="1" smtClean="0"/>
              <a:t>formato</a:t>
            </a:r>
            <a:r>
              <a:rPr lang="en-US" sz="1200" dirty="0" smtClean="0"/>
              <a:t> </a:t>
            </a:r>
            <a:r>
              <a:rPr lang="en-US" sz="1200" dirty="0" err="1" smtClean="0"/>
              <a:t>geotiff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82584"/>
            <a:ext cx="1512168" cy="150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083485"/>
            <a:ext cx="2160240" cy="1657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5456257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lluvia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4572058"/>
            <a:ext cx="1346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Color </a:t>
            </a:r>
            <a:r>
              <a:rPr lang="en-US" sz="1200" dirty="0" err="1" smtClean="0"/>
              <a:t>verdadero</a:t>
            </a:r>
            <a:r>
              <a:rPr lang="en-US" sz="1200" dirty="0" smtClean="0"/>
              <a:t> RGB</a:t>
            </a:r>
          </a:p>
          <a:p>
            <a:pPr algn="ctr"/>
            <a:r>
              <a:rPr lang="en-US" sz="1200" dirty="0" smtClean="0"/>
              <a:t>+ </a:t>
            </a:r>
          </a:p>
          <a:p>
            <a:pPr algn="ctr"/>
            <a:r>
              <a:rPr lang="en-US" sz="1200" dirty="0" err="1" smtClean="0"/>
              <a:t>Lugares</a:t>
            </a:r>
            <a:r>
              <a:rPr lang="en-US" sz="1200" dirty="0" smtClean="0"/>
              <a:t> de </a:t>
            </a:r>
            <a:r>
              <a:rPr lang="en-US" sz="1200" dirty="0" err="1" smtClean="0"/>
              <a:t>incendios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 rot="19839938">
            <a:off x="5390872" y="2552085"/>
            <a:ext cx="1316865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Más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información</a:t>
            </a:r>
            <a:r>
              <a:rPr lang="en-US" sz="1400" b="1" dirty="0" smtClean="0"/>
              <a:t> el </a:t>
            </a:r>
            <a:r>
              <a:rPr lang="en-US" sz="1400" b="1" dirty="0" err="1" smtClean="0"/>
              <a:t>miércoles</a:t>
            </a:r>
            <a:r>
              <a:rPr lang="en-US" sz="1400" b="1" dirty="0" smtClean="0"/>
              <a:t>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5395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7779</TotalTime>
  <Words>1765</Words>
  <Application>Microsoft Office PowerPoint</Application>
  <PresentationFormat>On-screen Show (4:3)</PresentationFormat>
  <Paragraphs>273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Image</vt:lpstr>
      <vt:lpstr>PowerPoint Presentation</vt:lpstr>
      <vt:lpstr>GEONETCast - Cobertura global</vt:lpstr>
      <vt:lpstr>GEONETCast Americas - Cobertura</vt:lpstr>
      <vt:lpstr>GEONETCast Americas - Transmisión</vt:lpstr>
      <vt:lpstr>GEONETCast - System Architecture</vt:lpstr>
      <vt:lpstr>PowerPoint Presentation</vt:lpstr>
      <vt:lpstr>GEONETCast Américas – Estación recibidora</vt:lpstr>
      <vt:lpstr>GEONETCast Américas - Contenido</vt:lpstr>
      <vt:lpstr>Proveedores de GEONETCast Américas</vt:lpstr>
      <vt:lpstr>Proveedores de GEONETCast Américas</vt:lpstr>
      <vt:lpstr>Proveedores de GEONETCast Américas</vt:lpstr>
      <vt:lpstr>Proveedores de GEONETCast Américas</vt:lpstr>
      <vt:lpstr>Proveedores potenciales</vt:lpstr>
      <vt:lpstr>Nuevos productos para el 2014</vt:lpstr>
      <vt:lpstr>GEONETCast Américas – Canal de entrenamiento</vt:lpstr>
      <vt:lpstr>Carta de desastres  http://www.disasterscharter.org/home</vt:lpstr>
      <vt:lpstr>Capacidades para la respuesta a desastres</vt:lpstr>
      <vt:lpstr>Compromiso del usuario</vt:lpstr>
      <vt:lpstr>¿Por qué hay muchas estaciones EUMETCast?</vt:lpstr>
      <vt:lpstr>¿Por qué hay muchas estaciones CMACast y pocas estaciones GEONETCast-A?</vt:lpstr>
      <vt:lpstr>¿ Qué hay disponible?</vt:lpstr>
      <vt:lpstr>Desarrollar asociaciones para financiar estaciones</vt:lpstr>
      <vt:lpstr>Serie de Productos de GEONETCast Américas</vt:lpstr>
      <vt:lpstr>GNC-A - Contactos y enlaces</vt:lpstr>
    </vt:vector>
  </TitlesOfParts>
  <Company>EUMETSAT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Williams</dc:creator>
  <cp:lastModifiedBy>Bernie</cp:lastModifiedBy>
  <cp:revision>371</cp:revision>
  <dcterms:created xsi:type="dcterms:W3CDTF">2008-02-03T19:20:45Z</dcterms:created>
  <dcterms:modified xsi:type="dcterms:W3CDTF">2013-12-02T21:38:17Z</dcterms:modified>
</cp:coreProperties>
</file>