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86" r:id="rId5"/>
    <p:sldId id="287" r:id="rId6"/>
    <p:sldId id="288" r:id="rId7"/>
    <p:sldId id="289" r:id="rId8"/>
    <p:sldId id="274" r:id="rId9"/>
    <p:sldId id="275" r:id="rId10"/>
    <p:sldId id="273" r:id="rId11"/>
    <p:sldId id="290" r:id="rId12"/>
    <p:sldId id="28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5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9993F-D74D-4B04-8270-9893D1846CC8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D00E2-AF28-4BC0-9A63-8A1B490C9E8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07229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D00E2-AF28-4BC0-9A63-8A1B490C9E8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21944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BE79E-9E95-4619-9E04-2E562F3A639B}" type="slidenum">
              <a:rPr lang="nl-BE" smtClean="0"/>
              <a:pPr/>
              <a:t>8</a:t>
            </a:fld>
            <a:endParaRPr lang="nl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BE79E-9E95-4619-9E04-2E562F3A639B}" type="slidenum">
              <a:rPr lang="nl-BE" smtClean="0"/>
              <a:pPr/>
              <a:t>9</a:t>
            </a:fld>
            <a:endParaRPr lang="nl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344498-7330-473E-8F6C-FABF9A6E1809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5A316-4E79-4EEE-B1FC-8B96316A83B3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248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6A4C-7294-4F5F-A155-3C35E929A977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2240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BB96-9052-4D36-8068-80DE88339C30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4674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BC1D-2A10-4929-AD5B-5D7AED7C86C0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2295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9216-1390-4DC5-AB25-37F281E8F59B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944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E67D-0B9E-49FD-A2C0-942A02A6B27D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511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E06E-7916-4574-8360-270A5062C909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278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EAB-37AC-4138-B875-B5310DBBC34F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65469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B1E0-F7B6-480A-824D-FFA22C6DCBAD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083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6B09-6E8D-4C12-8C26-CC3E505C1A25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43739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6436-E16D-42CD-9CD3-E5AADABFA9A4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5204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0F500-346D-4834-900C-39A87475A212}" type="datetime1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E9739-FD65-4B60-BC57-051BCEC04BC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080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71600" y="1988840"/>
            <a:ext cx="727280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2800" dirty="0" smtClean="0"/>
          </a:p>
          <a:p>
            <a:pPr algn="ctr"/>
            <a:r>
              <a:rPr lang="es-AR" sz="4400" b="1" dirty="0" smtClean="0"/>
              <a:t>Requerimiento de datos de satélite en las regiones III y IV 	</a:t>
            </a:r>
          </a:p>
          <a:p>
            <a:pPr algn="ctr"/>
            <a:endParaRPr lang="es-AR" sz="4400" b="1" dirty="0" smtClean="0"/>
          </a:p>
          <a:p>
            <a:pPr algn="ctr"/>
            <a:endParaRPr lang="es-AR" sz="28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83930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2000" b="1" smtClean="0"/>
              <a:t/>
            </a:r>
            <a:br>
              <a:rPr lang="es-AR" sz="2000" b="1" smtClean="0"/>
            </a:br>
            <a:r>
              <a:rPr lang="es-AR" sz="2000" b="1" smtClean="0"/>
              <a:t/>
            </a:r>
            <a:br>
              <a:rPr lang="es-AR" sz="2000" b="1" smtClean="0"/>
            </a:br>
            <a:r>
              <a:rPr lang="es-AR" sz="2800" b="1" smtClean="0"/>
              <a:t>Ejemplos de los </a:t>
            </a:r>
            <a:r>
              <a:rPr lang="es-AR" sz="2800" b="1" smtClean="0"/>
              <a:t>R</a:t>
            </a:r>
            <a:r>
              <a:rPr lang="es-AR" sz="2800" b="1" smtClean="0"/>
              <a:t>equerimientos de de </a:t>
            </a:r>
            <a:r>
              <a:rPr lang="es-AR" sz="2800" b="1" smtClean="0"/>
              <a:t>Datos</a:t>
            </a:r>
            <a:r>
              <a:rPr lang="es-AR" sz="2000" b="1" smtClean="0"/>
              <a:t/>
            </a:r>
            <a:br>
              <a:rPr lang="es-AR" sz="2000" b="1" smtClean="0"/>
            </a:br>
            <a:r>
              <a:rPr lang="es-AR" sz="2000" b="1" smtClean="0"/>
              <a:t/>
            </a:r>
            <a:br>
              <a:rPr lang="es-AR" sz="2000" b="1" smtClean="0"/>
            </a:br>
            <a:r>
              <a:rPr lang="es-AR" sz="2000" smtClean="0"/>
              <a:t>52 productos distintos están actualmente en la lista </a:t>
            </a:r>
            <a:r>
              <a:rPr lang="es-AR" sz="2000" smtClean="0"/>
              <a:t>(</a:t>
            </a:r>
            <a:r>
              <a:rPr lang="es-AR" sz="2000" smtClean="0"/>
              <a:t>distribuidos en 3 niveles de </a:t>
            </a:r>
            <a:r>
              <a:rPr lang="es-AR" sz="2000" smtClean="0"/>
              <a:t>prioridad</a:t>
            </a:r>
            <a:r>
              <a:rPr lang="es-AR" sz="2000" smtClean="0"/>
              <a:t>: </a:t>
            </a:r>
            <a:r>
              <a:rPr lang="es-AR" sz="2000" smtClean="0"/>
              <a:t>P1</a:t>
            </a:r>
            <a:r>
              <a:rPr lang="es-AR" sz="2000" smtClean="0"/>
              <a:t>; </a:t>
            </a:r>
            <a:r>
              <a:rPr lang="es-AR" sz="2000" smtClean="0"/>
              <a:t>P2</a:t>
            </a:r>
            <a:r>
              <a:rPr lang="es-AR" sz="2000" smtClean="0"/>
              <a:t>; y </a:t>
            </a:r>
            <a:r>
              <a:rPr lang="es-AR" sz="2000" smtClean="0"/>
              <a:t>P3</a:t>
            </a:r>
            <a:r>
              <a:rPr lang="es-AR" sz="2000" smtClean="0"/>
              <a:t>). Todos los productos </a:t>
            </a:r>
            <a:r>
              <a:rPr lang="es-AR" sz="2000" smtClean="0"/>
              <a:t>requerirían</a:t>
            </a:r>
            <a:r>
              <a:rPr lang="es-AR" sz="2000" smtClean="0"/>
              <a:t>, por lo </a:t>
            </a:r>
            <a:r>
              <a:rPr lang="es-AR" sz="2000" smtClean="0"/>
              <a:t>menos</a:t>
            </a:r>
            <a:r>
              <a:rPr lang="es-AR" sz="2000" smtClean="0"/>
              <a:t>, una tasa de datos de 2.1Mbps para la </a:t>
            </a:r>
            <a:r>
              <a:rPr lang="es-AR" sz="2000" smtClean="0"/>
              <a:t>radiodifusión</a:t>
            </a:r>
            <a:r>
              <a:rPr lang="es-AR" sz="2000" smtClean="0"/>
              <a:t>. </a:t>
            </a:r>
            <a:r>
              <a:rPr lang="es-AR" sz="2000" b="1" smtClean="0"/>
              <a:t/>
            </a:r>
            <a:br>
              <a:rPr lang="es-AR" sz="2000" b="1" smtClean="0"/>
            </a:br>
            <a:r>
              <a:rPr lang="es-AR" sz="2000" b="1" smtClean="0"/>
              <a:t>http</a:t>
            </a:r>
            <a:r>
              <a:rPr lang="es-AR" sz="2000" b="1" smtClean="0"/>
              <a:t>://</a:t>
            </a:r>
            <a:r>
              <a:rPr lang="es-AR" sz="2000" b="1" smtClean="0"/>
              <a:t>satelite.cptec.inpe.br/geonetcast/br/datareq.html</a:t>
            </a:r>
            <a:r>
              <a:rPr lang="es-AR" sz="2000" b="1" smtClean="0"/>
              <a:t/>
            </a:r>
            <a:br>
              <a:rPr lang="es-AR" sz="2000" b="1" smtClean="0"/>
            </a:br>
            <a:endParaRPr lang="es-AR" sz="2000" b="1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996132"/>
            <a:ext cx="7950200" cy="4601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7056784" cy="365125"/>
          </a:xfrm>
        </p:spPr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733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mtClean="0"/>
              <a:t>Requerimiento</a:t>
            </a:r>
            <a:r>
              <a:rPr lang="es-AR" smtClean="0"/>
              <a:t> de </a:t>
            </a:r>
            <a:r>
              <a:rPr lang="es-AR" smtClean="0"/>
              <a:t>Datos</a:t>
            </a:r>
            <a:endParaRPr lang="es-A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s-AR" dirty="0" smtClean="0"/>
              <a:t>Los países tienen que participar en los debates y indicar sus participantes ante la OMM.</a:t>
            </a:r>
          </a:p>
          <a:p>
            <a:r>
              <a:rPr lang="es-AR" dirty="0" smtClean="0"/>
              <a:t>Los Requerimientos de Datos necesitan ser puestos en operación.</a:t>
            </a:r>
          </a:p>
          <a:p>
            <a:r>
              <a:rPr lang="es-AR" dirty="0" smtClean="0"/>
              <a:t>Un sistema sostenible debe ser diseñado para </a:t>
            </a:r>
            <a:r>
              <a:rPr lang="es-AR" dirty="0" smtClean="0"/>
              <a:t>que </a:t>
            </a:r>
            <a:r>
              <a:rPr lang="es-AR" dirty="0" smtClean="0"/>
              <a:t>los datos estén disponibles.</a:t>
            </a:r>
          </a:p>
          <a:p>
            <a:r>
              <a:rPr lang="es-AR" dirty="0" smtClean="0"/>
              <a:t>Un panel describiendo todas las diferentes soluciones / limitaciones, la infraestructura necesaria y los costos asociados para recibir la nueva generación de satélites, así como un programa de acción a corto y mediano plazo serían de gran ayuda a los usuarios de la región. </a:t>
            </a:r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85705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b="1" dirty="0" smtClean="0"/>
              <a:t>Gracias!</a:t>
            </a:r>
          </a:p>
          <a:p>
            <a:endParaRPr lang="en-US" sz="6000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79640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Resumen</a:t>
            </a:r>
            <a:endParaRPr lang="es-A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3600" dirty="0" smtClean="0"/>
              <a:t>Acceso a los datos</a:t>
            </a:r>
          </a:p>
          <a:p>
            <a:endParaRPr lang="es-AR" sz="3600" dirty="0" smtClean="0"/>
          </a:p>
          <a:p>
            <a:r>
              <a:rPr lang="es-AR" sz="3600" dirty="0" smtClean="0"/>
              <a:t>Qué es necesario definir?</a:t>
            </a:r>
          </a:p>
          <a:p>
            <a:endParaRPr lang="es-AR" sz="3600" dirty="0" smtClean="0"/>
          </a:p>
          <a:p>
            <a:r>
              <a:rPr lang="es-AR" sz="3600" dirty="0" smtClean="0"/>
              <a:t>Requerimiento</a:t>
            </a:r>
            <a:r>
              <a:rPr lang="es-AR" sz="3600" dirty="0" smtClean="0"/>
              <a:t> </a:t>
            </a:r>
            <a:r>
              <a:rPr lang="es-AR" sz="3600" dirty="0" smtClean="0"/>
              <a:t>de Datos de Satélites</a:t>
            </a:r>
          </a:p>
          <a:p>
            <a:pPr marL="0" indent="0">
              <a:buNone/>
            </a:pPr>
            <a:endParaRPr lang="es-AR" sz="3600" dirty="0"/>
          </a:p>
        </p:txBody>
      </p:sp>
    </p:spTree>
    <p:extLst>
      <p:ext uri="{BB962C8B-B14F-4D97-AF65-F5344CB8AC3E}">
        <p14:creationId xmlns="" xmlns:p14="http://schemas.microsoft.com/office/powerpoint/2010/main" val="293036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1266"/>
            <a:ext cx="8229600" cy="1143000"/>
          </a:xfrm>
        </p:spPr>
        <p:txBody>
          <a:bodyPr/>
          <a:lstStyle/>
          <a:p>
            <a:r>
              <a:rPr lang="es-AR" smtClean="0"/>
              <a:t>Acceso</a:t>
            </a:r>
            <a:r>
              <a:rPr lang="es-AR" smtClean="0"/>
              <a:t> a los </a:t>
            </a:r>
            <a:r>
              <a:rPr lang="es-AR" smtClean="0"/>
              <a:t>datos</a:t>
            </a:r>
            <a:endParaRPr lang="es-A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805264"/>
          </a:xfrm>
        </p:spPr>
        <p:txBody>
          <a:bodyPr>
            <a:normAutofit fontScale="85000" lnSpcReduction="20000"/>
          </a:bodyPr>
          <a:lstStyle/>
          <a:p>
            <a:r>
              <a:rPr lang="es-AR" b="1" dirty="0" smtClean="0"/>
              <a:t>Lectura directa</a:t>
            </a:r>
          </a:p>
          <a:p>
            <a:pPr marL="514350" indent="-514350">
              <a:buFont typeface="+mj-lt"/>
              <a:buAutoNum type="alphaLcParenR"/>
            </a:pPr>
            <a:r>
              <a:rPr lang="es-AR" dirty="0" smtClean="0"/>
              <a:t>Antigua Generación de Satélites</a:t>
            </a:r>
          </a:p>
          <a:p>
            <a:pPr marL="514350" indent="-514350">
              <a:buFont typeface="+mj-lt"/>
              <a:buAutoNum type="alphaLcParenR"/>
            </a:pPr>
            <a:r>
              <a:rPr lang="es-AR" dirty="0" smtClean="0"/>
              <a:t>Para la nueva Generación de Satélites – NPP y GOES-R, supongo que también para METOP  - el usuario necesita estar preparado</a:t>
            </a:r>
          </a:p>
          <a:p>
            <a:r>
              <a:rPr lang="es-AR" b="1" dirty="0" smtClean="0"/>
              <a:t>FTP</a:t>
            </a:r>
          </a:p>
          <a:p>
            <a:pPr marL="514350" indent="-514350">
              <a:buFont typeface="+mj-lt"/>
              <a:buAutoNum type="alphaLcParenR"/>
            </a:pPr>
            <a:r>
              <a:rPr lang="es-AR" dirty="0" smtClean="0"/>
              <a:t>Disponible en casi todos los países – acceso lento a los datos de alta resolución, sólo productos. Necesario datos en tiempo casi real.(</a:t>
            </a:r>
            <a:r>
              <a:rPr lang="es-AR" dirty="0" err="1" smtClean="0"/>
              <a:t>Nowcasting</a:t>
            </a:r>
            <a:r>
              <a:rPr lang="es-AR" dirty="0" smtClean="0"/>
              <a:t>)</a:t>
            </a:r>
          </a:p>
          <a:p>
            <a:r>
              <a:rPr lang="es-AR" b="1" dirty="0" err="1" smtClean="0"/>
              <a:t>GeonetCast</a:t>
            </a:r>
            <a:endParaRPr lang="es-AR" b="1" dirty="0" smtClean="0"/>
          </a:p>
          <a:p>
            <a:pPr marL="514350" indent="-514350">
              <a:buFont typeface="+mj-lt"/>
              <a:buAutoNum type="alphaLcParenR"/>
            </a:pPr>
            <a:r>
              <a:rPr lang="es-AR" dirty="0" smtClean="0"/>
              <a:t>En desarrollo  - solución posible.</a:t>
            </a:r>
          </a:p>
          <a:p>
            <a:pPr marL="514350" indent="-514350">
              <a:buFont typeface="+mj-lt"/>
              <a:buAutoNum type="alphaLcParenR"/>
            </a:pPr>
            <a:r>
              <a:rPr lang="es-AR" dirty="0" smtClean="0"/>
              <a:t>D</a:t>
            </a:r>
            <a:r>
              <a:rPr lang="es-AR" dirty="0" smtClean="0"/>
              <a:t>eben incluir datos brutos y requisitos sobre normalización de datos </a:t>
            </a:r>
            <a:endParaRPr lang="es-AR" dirty="0" smtClean="0"/>
          </a:p>
          <a:p>
            <a:pPr marL="514350" indent="-514350">
              <a:buFont typeface="+mj-lt"/>
              <a:buAutoNum type="alphaLcParenR"/>
            </a:pPr>
            <a:r>
              <a:rPr lang="es-AR" dirty="0" smtClean="0"/>
              <a:t>Tiene que ser un sistema de difusión sostenible en el tiempo. </a:t>
            </a:r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31291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496944" cy="1470025"/>
          </a:xfrm>
        </p:spPr>
        <p:txBody>
          <a:bodyPr>
            <a:normAutofit fontScale="90000"/>
          </a:bodyPr>
          <a:lstStyle/>
          <a:p>
            <a:r>
              <a:rPr lang="es-AR" smtClean="0"/>
              <a:t>Definir</a:t>
            </a:r>
            <a:r>
              <a:rPr lang="es-AR" smtClean="0"/>
              <a:t> el ámbito de los </a:t>
            </a:r>
            <a:r>
              <a:rPr lang="es-AR" smtClean="0"/>
              <a:t>usuários</a:t>
            </a:r>
            <a:r>
              <a:rPr lang="es-AR" smtClean="0"/>
              <a:t/>
            </a:r>
            <a:br>
              <a:rPr lang="es-AR" smtClean="0"/>
            </a:br>
            <a:r>
              <a:rPr lang="es-AR" smtClean="0"/>
              <a:t> </a:t>
            </a:r>
            <a:r>
              <a:rPr lang="es-AR" sz="3600" smtClean="0"/>
              <a:t>¿</a:t>
            </a:r>
            <a:r>
              <a:rPr lang="es-AR" sz="3600" smtClean="0"/>
              <a:t>Cuales son las necesidades de acceso a datos de satélites en </a:t>
            </a:r>
            <a:r>
              <a:rPr lang="es-AR" sz="3600" smtClean="0"/>
              <a:t>cada</a:t>
            </a:r>
            <a:r>
              <a:rPr lang="es-AR" sz="3600" smtClean="0"/>
              <a:t> </a:t>
            </a:r>
            <a:r>
              <a:rPr lang="es-AR" sz="3600" smtClean="0"/>
              <a:t>comunidad</a:t>
            </a:r>
            <a:r>
              <a:rPr lang="es-AR" sz="3600" smtClean="0"/>
              <a:t>? </a:t>
            </a:r>
            <a:endParaRPr lang="es-AR" sz="360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8424936" cy="4104456"/>
          </a:xfrm>
        </p:spPr>
        <p:txBody>
          <a:bodyPr>
            <a:normAutofit fontScale="92500" lnSpcReduction="10000"/>
          </a:bodyPr>
          <a:lstStyle/>
          <a:p>
            <a:pPr marL="400050" indent="-400050" algn="l">
              <a:buFont typeface="+mj-lt"/>
              <a:buAutoNum type="romanUcPeriod"/>
            </a:pPr>
            <a:r>
              <a:rPr lang="es-AR" dirty="0" smtClean="0">
                <a:solidFill>
                  <a:schemeClr val="tx1"/>
                </a:solidFill>
              </a:rPr>
              <a:t>Usuarios</a:t>
            </a:r>
            <a:r>
              <a:rPr lang="es-AR" dirty="0" smtClean="0">
                <a:solidFill>
                  <a:schemeClr val="tx1"/>
                </a:solidFill>
              </a:rPr>
              <a:t> que utilizan lectura directa:  comunidad especializada que utiliza los datos brutos.</a:t>
            </a:r>
          </a:p>
          <a:p>
            <a:pPr marL="400050" indent="-400050" algn="l">
              <a:buFont typeface="+mj-lt"/>
              <a:buAutoNum type="romanUcPeriod"/>
            </a:pPr>
            <a:endParaRPr lang="es-AR" dirty="0" smtClean="0">
              <a:solidFill>
                <a:schemeClr val="tx1"/>
              </a:solidFill>
            </a:endParaRPr>
          </a:p>
          <a:p>
            <a:pPr marL="571500" indent="-571500" algn="l">
              <a:buAutoNum type="romanUcPeriod" startAt="2"/>
            </a:pPr>
            <a:r>
              <a:rPr lang="es-AR" dirty="0" smtClean="0">
                <a:solidFill>
                  <a:schemeClr val="tx1"/>
                </a:solidFill>
              </a:rPr>
              <a:t>Usuarios</a:t>
            </a:r>
            <a:r>
              <a:rPr lang="es-AR" dirty="0" smtClean="0">
                <a:solidFill>
                  <a:schemeClr val="tx1"/>
                </a:solidFill>
              </a:rPr>
              <a:t> que están interesados principalmente en la recepción de </a:t>
            </a:r>
            <a:r>
              <a:rPr lang="es-AR" b="1" i="1" dirty="0" smtClean="0">
                <a:solidFill>
                  <a:schemeClr val="tx1"/>
                </a:solidFill>
              </a:rPr>
              <a:t>productos</a:t>
            </a:r>
            <a:r>
              <a:rPr lang="es-AR" dirty="0" smtClean="0">
                <a:solidFill>
                  <a:schemeClr val="tx1"/>
                </a:solidFill>
              </a:rPr>
              <a:t> de satélites (la mayoría de los usuarios). </a:t>
            </a:r>
          </a:p>
          <a:p>
            <a:pPr algn="l"/>
            <a:endParaRPr lang="es-AR" dirty="0" smtClean="0">
              <a:solidFill>
                <a:srgbClr val="FF0000"/>
              </a:solidFill>
            </a:endParaRPr>
          </a:p>
          <a:p>
            <a:pPr marL="571500" indent="-571500" algn="l">
              <a:buAutoNum type="romanUcPeriod" startAt="2"/>
            </a:pPr>
            <a:r>
              <a:rPr lang="es-AR" dirty="0" smtClean="0">
                <a:solidFill>
                  <a:schemeClr val="tx1"/>
                </a:solidFill>
              </a:rPr>
              <a:t>Asimilación de Datos</a:t>
            </a:r>
          </a:p>
          <a:p>
            <a:pPr algn="l"/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143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2500" smtClean="0"/>
              <a:t>Datos</a:t>
            </a:r>
            <a:r>
              <a:rPr lang="es-AR" sz="2500" smtClean="0"/>
              <a:t> en </a:t>
            </a:r>
            <a:r>
              <a:rPr lang="es-AR" sz="2500" smtClean="0"/>
              <a:t>tiempo</a:t>
            </a:r>
            <a:r>
              <a:rPr lang="es-AR" sz="2500" smtClean="0"/>
              <a:t> real – Acceso a datos y productos de diferentes </a:t>
            </a:r>
            <a:r>
              <a:rPr lang="es-AR" sz="2500" smtClean="0"/>
              <a:t>satélites</a:t>
            </a:r>
            <a:endParaRPr lang="es-AR" sz="2500" smtClean="0"/>
          </a:p>
          <a:p>
            <a:pPr>
              <a:buNone/>
            </a:pPr>
            <a:endParaRPr lang="es-AR" sz="2500" smtClean="0"/>
          </a:p>
          <a:p>
            <a:r>
              <a:rPr lang="es-AR" sz="2500" smtClean="0"/>
              <a:t>Capacitación – Entrenamiento práctico </a:t>
            </a:r>
            <a:r>
              <a:rPr lang="es-AR" sz="2500" smtClean="0"/>
              <a:t>en</a:t>
            </a:r>
            <a:endParaRPr lang="es-AR" sz="2500" smtClean="0"/>
          </a:p>
          <a:p>
            <a:pPr marL="514350" indent="-514350">
              <a:buAutoNum type="alphaLcParenR"/>
            </a:pPr>
            <a:r>
              <a:rPr lang="es-AR" sz="2500" smtClean="0"/>
              <a:t>Como recibir los </a:t>
            </a:r>
            <a:r>
              <a:rPr lang="es-AR" sz="2500" smtClean="0"/>
              <a:t>datos</a:t>
            </a:r>
            <a:endParaRPr lang="es-AR" sz="2500" smtClean="0"/>
          </a:p>
          <a:p>
            <a:pPr marL="514350" indent="-514350">
              <a:buAutoNum type="alphaLcParenR"/>
            </a:pPr>
            <a:r>
              <a:rPr lang="es-AR" sz="2500" smtClean="0"/>
              <a:t>Preprocesamiento de los </a:t>
            </a:r>
            <a:r>
              <a:rPr lang="es-AR" sz="2500" smtClean="0"/>
              <a:t>datos</a:t>
            </a:r>
            <a:endParaRPr lang="es-AR" sz="2500" smtClean="0"/>
          </a:p>
          <a:p>
            <a:pPr marL="514350" indent="-514350">
              <a:buAutoNum type="alphaLcParenR"/>
            </a:pPr>
            <a:r>
              <a:rPr lang="es-AR" sz="2500" smtClean="0"/>
              <a:t>Guía de acceso a los </a:t>
            </a:r>
            <a:r>
              <a:rPr lang="es-AR" sz="2500" smtClean="0"/>
              <a:t>productos</a:t>
            </a:r>
            <a:endParaRPr lang="es-AR" sz="2500" smtClean="0"/>
          </a:p>
          <a:p>
            <a:pPr marL="514350" indent="-514350">
              <a:buAutoNum type="alphaLcParenR"/>
            </a:pPr>
            <a:r>
              <a:rPr lang="es-AR" sz="2500" smtClean="0"/>
              <a:t>Nuevos satélites GOES-R y NPP </a:t>
            </a:r>
            <a:r>
              <a:rPr lang="es-AR" sz="2500" smtClean="0"/>
              <a:t>(</a:t>
            </a:r>
            <a:r>
              <a:rPr lang="es-AR" sz="2500" smtClean="0"/>
              <a:t>entrenamiento </a:t>
            </a:r>
            <a:r>
              <a:rPr lang="es-AR" sz="2500" smtClean="0"/>
              <a:t>práctico)</a:t>
            </a:r>
            <a:endParaRPr lang="es-AR" sz="2500" smtClean="0"/>
          </a:p>
          <a:p>
            <a:pPr marL="514350" indent="-514350">
              <a:buAutoNum type="alphaLcParenR"/>
            </a:pPr>
            <a:r>
              <a:rPr lang="es-AR" sz="2500" smtClean="0"/>
              <a:t>Reunión Sudamericana sobre la nueva generación de satélites – el uso de los datos de </a:t>
            </a:r>
            <a:r>
              <a:rPr lang="es-AR" sz="2500" smtClean="0"/>
              <a:t>satélite.</a:t>
            </a:r>
            <a:endParaRPr lang="es-AR" sz="2500" smtClean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s-AR" sz="3600" smtClean="0"/>
              <a:t>El uso de datos de satelite en las regiones </a:t>
            </a:r>
            <a:r>
              <a:rPr lang="es-AR" sz="3600" smtClean="0"/>
              <a:t>III/IV</a:t>
            </a:r>
            <a:r>
              <a:rPr lang="es-AR" sz="3200" smtClean="0"/>
              <a:t/>
            </a:r>
            <a:br>
              <a:rPr lang="es-AR" sz="3200" smtClean="0"/>
            </a:br>
            <a:r>
              <a:rPr lang="es-AR" sz="3200" b="1" smtClean="0"/>
              <a:t>Necesidades</a:t>
            </a:r>
            <a:r>
              <a:rPr lang="es-AR" sz="3200" b="1" smtClean="0"/>
              <a:t> de la </a:t>
            </a:r>
            <a:r>
              <a:rPr lang="es-AR" sz="3200" b="1" smtClean="0"/>
              <a:t>región</a:t>
            </a:r>
            <a:endParaRPr lang="es-AR" sz="3200" b="1"/>
          </a:p>
        </p:txBody>
      </p:sp>
    </p:spTree>
    <p:extLst>
      <p:ext uri="{BB962C8B-B14F-4D97-AF65-F5344CB8AC3E}">
        <p14:creationId xmlns="" xmlns:p14="http://schemas.microsoft.com/office/powerpoint/2010/main" val="248565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Entrenamiento</a:t>
            </a:r>
            <a:endParaRPr lang="es-A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AR" b="1" dirty="0" smtClean="0"/>
              <a:t>PLAN DE PREPARACIÓN DEL USUARIO PARA LA TRANSICIÓN A LAS NUEVAS GENERACIONES DE SATÉLITES.</a:t>
            </a:r>
            <a:endParaRPr lang="es-AR" dirty="0" smtClean="0"/>
          </a:p>
          <a:p>
            <a:r>
              <a:rPr lang="es-AR" dirty="0" smtClean="0"/>
              <a:t>“</a:t>
            </a:r>
            <a:r>
              <a:rPr lang="es-AR" dirty="0" err="1" smtClean="0"/>
              <a:t>Hands</a:t>
            </a:r>
            <a:r>
              <a:rPr lang="es-AR" dirty="0" smtClean="0"/>
              <a:t> </a:t>
            </a:r>
            <a:r>
              <a:rPr lang="es-AR" dirty="0" err="1" smtClean="0"/>
              <a:t>on</a:t>
            </a:r>
            <a:r>
              <a:rPr lang="es-AR" dirty="0" smtClean="0"/>
              <a:t>” – entrenamiento funcional en:</a:t>
            </a:r>
          </a:p>
          <a:p>
            <a:r>
              <a:rPr lang="es-AR" dirty="0" smtClean="0"/>
              <a:t>Como recibir los datos, como  pre-procesarlos, que programas utilizar,  componentes básicos de una estación de recepción,  como los datos están disponibles, visualización de productos. El uso de técnicas multicanal y productos no parece ser un gran problema – por ahora!</a:t>
            </a:r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372052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Sugerencias</a:t>
            </a:r>
            <a:endParaRPr lang="en-US" dirty="0"/>
          </a:p>
        </p:txBody>
      </p:sp>
      <p:sp>
        <p:nvSpPr>
          <p:cNvPr id="4" name="CaixaDeTexto 3"/>
          <p:cNvSpPr txBox="1"/>
          <p:nvPr/>
        </p:nvSpPr>
        <p:spPr>
          <a:xfrm>
            <a:off x="446597" y="1700808"/>
            <a:ext cx="85178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i="1" dirty="0" smtClean="0"/>
              <a:t>Tiene que haber un esfuerzo concentrado hacia el uso de la nueva generación de Satélites </a:t>
            </a:r>
          </a:p>
          <a:p>
            <a:endParaRPr lang="es-AR" sz="2800" b="1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AR" sz="2800" dirty="0" smtClean="0"/>
              <a:t>Reuniones virtuales periódicas con la región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AR" sz="2800" dirty="0" smtClean="0"/>
              <a:t>Participación en </a:t>
            </a:r>
            <a:r>
              <a:rPr lang="es-AR" sz="2800" dirty="0" err="1" smtClean="0"/>
              <a:t>Vlab</a:t>
            </a:r>
            <a:r>
              <a:rPr lang="es-AR" sz="2800" dirty="0" smtClean="0"/>
              <a:t>, </a:t>
            </a:r>
            <a:r>
              <a:rPr lang="es-AR" sz="2800" dirty="0" err="1" smtClean="0"/>
              <a:t>Comet</a:t>
            </a:r>
            <a:r>
              <a:rPr lang="es-AR" sz="2800" dirty="0" smtClean="0"/>
              <a:t>, Regional </a:t>
            </a:r>
            <a:r>
              <a:rPr lang="es-AR" sz="2800" dirty="0" err="1" smtClean="0"/>
              <a:t>Focus</a:t>
            </a:r>
            <a:r>
              <a:rPr lang="es-AR" sz="2800" dirty="0" smtClean="0"/>
              <a:t> </a:t>
            </a:r>
            <a:r>
              <a:rPr lang="es-AR" sz="2800" dirty="0" err="1" smtClean="0"/>
              <a:t>Group</a:t>
            </a:r>
            <a:r>
              <a:rPr lang="es-AR" sz="2800" dirty="0" smtClean="0"/>
              <a:t>, </a:t>
            </a:r>
            <a:r>
              <a:rPr lang="es-AR" sz="2800" dirty="0" err="1" smtClean="0"/>
              <a:t>CoE</a:t>
            </a:r>
            <a:r>
              <a:rPr lang="es-AR" sz="2800" dirty="0" smtClean="0"/>
              <a:t>, ……</a:t>
            </a:r>
          </a:p>
          <a:p>
            <a:pPr marL="342900" indent="-342900">
              <a:buFont typeface="Arial" pitchFamily="34" charset="0"/>
              <a:buChar char="•"/>
            </a:pPr>
            <a:endParaRPr lang="es-AR" sz="2800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es-AR" sz="2800" dirty="0" smtClean="0"/>
              <a:t>La región presenta las necesidades y dudas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s-AR" sz="2800" dirty="0" smtClean="0"/>
              <a:t>Los proveedores presentan las soluciones propuestas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s-AR" sz="2800" dirty="0" smtClean="0"/>
              <a:t>Ayuda en la resolución de problemas técnicos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s-AR" sz="2800" dirty="0" smtClean="0"/>
              <a:t>Secciones de entrenamientos específicos</a:t>
            </a:r>
            <a:endParaRPr lang="es-A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75406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785794"/>
            <a:ext cx="5435600" cy="54800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9993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1142984"/>
            <a:ext cx="6858048" cy="511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2195736" y="6356350"/>
            <a:ext cx="6696744" cy="365125"/>
          </a:xfrm>
        </p:spPr>
        <p:txBody>
          <a:bodyPr/>
          <a:lstStyle/>
          <a:p>
            <a:r>
              <a:rPr lang="en-US" dirty="0" smtClean="0"/>
              <a:t>NOAA Satellite Conference for Direct Readout, GOES/POES, and GOES-R/JPSS Users April 8-12, 2013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4318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484</Words>
  <Application>Microsoft Office PowerPoint</Application>
  <PresentationFormat>Apresentação na tela (4:3)</PresentationFormat>
  <Paragraphs>60</Paragraphs>
  <Slides>12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Slide 1</vt:lpstr>
      <vt:lpstr>Resumen</vt:lpstr>
      <vt:lpstr>Acceso a los datos</vt:lpstr>
      <vt:lpstr>Definir el ámbito de los usuários  ¿Cuales son las necesidades de acceso a datos de satélites en cada comunidad? </vt:lpstr>
      <vt:lpstr>El uso de datos de satelite en las regiones III/IV Necesidades de la región</vt:lpstr>
      <vt:lpstr>Entrenamiento</vt:lpstr>
      <vt:lpstr>Sugerencias</vt:lpstr>
      <vt:lpstr>Slide 8</vt:lpstr>
      <vt:lpstr>Slide 9</vt:lpstr>
      <vt:lpstr>  Ejemplos de los Requerimientos de de Datos  52 productos distintos están actualmente en la lista (distribuidos en 3 niveles de prioridad: P1; P2; y P3). Todos los productos requerirían, por lo menos, una tasa de datos de 2.1Mbps para la radiodifusión.  http://satelite.cptec.inpe.br/geonetcast/br/datareq.html </vt:lpstr>
      <vt:lpstr>Requerimiento de Datos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Augusto Toledo Machado</dc:creator>
  <cp:lastModifiedBy>Daniel</cp:lastModifiedBy>
  <cp:revision>72</cp:revision>
  <dcterms:created xsi:type="dcterms:W3CDTF">2013-03-28T11:07:20Z</dcterms:created>
  <dcterms:modified xsi:type="dcterms:W3CDTF">2013-12-02T15:10:33Z</dcterms:modified>
</cp:coreProperties>
</file>