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24" r:id="rId1"/>
  </p:sldMasterIdLst>
  <p:notesMasterIdLst>
    <p:notesMasterId r:id="rId15"/>
  </p:notesMasterIdLst>
  <p:handoutMasterIdLst>
    <p:handoutMasterId r:id="rId16"/>
  </p:handoutMasterIdLst>
  <p:sldIdLst>
    <p:sldId id="445" r:id="rId2"/>
    <p:sldId id="454" r:id="rId3"/>
    <p:sldId id="457" r:id="rId4"/>
    <p:sldId id="456" r:id="rId5"/>
    <p:sldId id="458" r:id="rId6"/>
    <p:sldId id="460" r:id="rId7"/>
    <p:sldId id="455" r:id="rId8"/>
    <p:sldId id="459" r:id="rId9"/>
    <p:sldId id="463" r:id="rId10"/>
    <p:sldId id="465" r:id="rId11"/>
    <p:sldId id="466" r:id="rId12"/>
    <p:sldId id="467" r:id="rId13"/>
    <p:sldId id="464" r:id="rId14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900"/>
    <a:srgbClr val="0033CC"/>
    <a:srgbClr val="FF9966"/>
    <a:srgbClr val="FFCC66"/>
    <a:srgbClr val="0000FF"/>
    <a:srgbClr val="99CCFF"/>
    <a:srgbClr val="CCCC33"/>
    <a:srgbClr val="464B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71" autoAdjust="0"/>
  </p:normalViewPr>
  <p:slideViewPr>
    <p:cSldViewPr>
      <p:cViewPr>
        <p:scale>
          <a:sx n="66" d="100"/>
          <a:sy n="66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F734B7-AFA3-4290-92C6-035F4170A307}" type="datetimeFigureOut">
              <a:rPr lang="es-SV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0AC5D2-7A68-4B2E-A8E3-51F49619C1F9}" type="slidenum">
              <a:rPr lang="es-SV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93657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115D7F-B27B-4B23-BF3D-7746FA7BCA4A}" type="datetimeFigureOut">
              <a:rPr lang="es-SV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E08D5E-C699-4F3D-A237-5563E38DA958}" type="slidenum">
              <a:rPr lang="es-SV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85209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286125" y="142875"/>
            <a:ext cx="3143250" cy="938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200"/>
              </a:lnSpc>
              <a:defRPr/>
            </a:pPr>
            <a:r>
              <a:rPr lang="es-SV" sz="2000" b="1" smtClean="0">
                <a:solidFill>
                  <a:srgbClr val="595959"/>
                </a:solidFill>
                <a:latin typeface="Gill Sans MT" pitchFamily="34" charset="0"/>
              </a:rPr>
              <a:t>Ministerio de </a:t>
            </a:r>
            <a:br>
              <a:rPr lang="es-SV" sz="2000" b="1" smtClean="0">
                <a:solidFill>
                  <a:srgbClr val="595959"/>
                </a:solidFill>
                <a:latin typeface="Gill Sans MT" pitchFamily="34" charset="0"/>
              </a:rPr>
            </a:br>
            <a:r>
              <a:rPr lang="es-SV" sz="2000" b="1" smtClean="0">
                <a:solidFill>
                  <a:srgbClr val="595959"/>
                </a:solidFill>
                <a:latin typeface="Gill Sans MT" pitchFamily="34" charset="0"/>
              </a:rPr>
              <a:t>Medio Ambiente y Recursos Naturales</a:t>
            </a:r>
          </a:p>
        </p:txBody>
      </p:sp>
      <p:sp>
        <p:nvSpPr>
          <p:cNvPr id="5" name="10 CuadroTexto"/>
          <p:cNvSpPr txBox="1">
            <a:spLocks noChangeArrowheads="1"/>
          </p:cNvSpPr>
          <p:nvPr/>
        </p:nvSpPr>
        <p:spPr bwMode="auto">
          <a:xfrm>
            <a:off x="0" y="-142875"/>
            <a:ext cx="3429000" cy="1477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SV" sz="9000" smtClean="0">
                <a:solidFill>
                  <a:srgbClr val="7C5E22"/>
                </a:solidFill>
                <a:latin typeface="Gill Sans MT" pitchFamily="34" charset="0"/>
              </a:rPr>
              <a:t>MARN</a:t>
            </a:r>
            <a:endParaRPr lang="es-SV" sz="9000" i="1" smtClean="0">
              <a:solidFill>
                <a:srgbClr val="7C5E22"/>
              </a:solidFill>
              <a:latin typeface="Gill Sans MT" pitchFamily="34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42875" y="6546850"/>
            <a:ext cx="8786813" cy="323850"/>
          </a:xfrm>
          <a:prstGeom prst="rect">
            <a:avLst/>
          </a:prstGeom>
          <a:noFill/>
          <a:ln>
            <a:noFill/>
          </a:ln>
          <a:extLst/>
        </p:spPr>
        <p:txBody>
          <a:bodyPr tIns="72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500"/>
              </a:lnSpc>
              <a:defRPr/>
            </a:pPr>
            <a:r>
              <a:rPr lang="es-SV" sz="2000" smtClean="0">
                <a:solidFill>
                  <a:srgbClr val="7C5E22"/>
                </a:solidFill>
                <a:latin typeface="Gill Sans MT" pitchFamily="34" charset="0"/>
              </a:rPr>
              <a:t>Una gestión </a:t>
            </a:r>
            <a:r>
              <a:rPr lang="es-SV" sz="2000" smtClean="0">
                <a:solidFill>
                  <a:srgbClr val="002060"/>
                </a:solidFill>
                <a:latin typeface="Gill Sans MT" pitchFamily="34" charset="0"/>
                <a:cs typeface="Arial" pitchFamily="34" charset="0"/>
              </a:rPr>
              <a:t>enérgica, articulada, inclusiva, responsable y transparente </a:t>
            </a:r>
          </a:p>
        </p:txBody>
      </p:sp>
      <p:pic>
        <p:nvPicPr>
          <p:cNvPr id="7" name="Picture 2" descr="C:\Users\hh\Downloads\Escudo El Salvado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42875"/>
            <a:ext cx="9286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143625"/>
            <a:ext cx="5143500" cy="285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470025"/>
          </a:xfrm>
        </p:spPr>
        <p:txBody>
          <a:bodyPr/>
          <a:lstStyle>
            <a:lvl1pPr>
              <a:defRPr sz="4400" baseline="0"/>
            </a:lvl1pPr>
          </a:lstStyle>
          <a:p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4576786"/>
            <a:ext cx="7072362" cy="1566858"/>
          </a:xfrm>
        </p:spPr>
        <p:txBody>
          <a:bodyPr/>
          <a:lstStyle>
            <a:lvl1pPr marL="0" indent="0" algn="ctr">
              <a:buNone/>
              <a:defRPr sz="26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729807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C7DC-4C12-442F-97D7-3188F8174D0E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7E52-06F1-4B6B-93B4-7540CCD1A966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28818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2923-DFA7-4F7B-9EA3-256C04B8FF24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A850-5EC5-4511-9A5B-483B7644A305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6432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B70A-867A-48D3-8223-5E7F85D41FA4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5804-772D-48FB-BBAB-AC701D1FF28B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7659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Documents and Settings\jberganza\Mis documentos\Mis imágenes\LOGO MARN 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5888"/>
            <a:ext cx="464343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hh\Downloads\Escudo El Salvador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2875"/>
            <a:ext cx="1516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7EB6C4D-7470-4394-BEA0-CAF6F655C4F4}" type="datetime1">
              <a:rPr lang="es-SV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BE70-267B-4C66-BE99-43D4FE9066B2}" type="slidenum">
              <a:rPr lang="es-SV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4538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C:\Documents and Settings\jberganza\Mis documentos\Mis imágenes\LOGO MARN V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5888"/>
            <a:ext cx="464343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hh\Downloads\Escudo El Salvador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2875"/>
            <a:ext cx="1516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7EB6C4D-7470-4394-BEA0-CAF6F655C4F4}" type="datetime1">
              <a:rPr lang="es-SV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5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BE70-267B-4C66-BE99-43D4FE9066B2}" type="slidenum">
              <a:rPr lang="es-SV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4538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 userDrawn="1"/>
        </p:nvSpPr>
        <p:spPr bwMode="auto">
          <a:xfrm>
            <a:off x="1500188" y="6357938"/>
            <a:ext cx="2286000" cy="4778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s-SV" sz="1000" dirty="0" smtClean="0">
                <a:solidFill>
                  <a:srgbClr val="595959"/>
                </a:solidFill>
                <a:latin typeface="Gill Sans MT" pitchFamily="34" charset="0"/>
              </a:rPr>
              <a:t>Ministerio de Medio </a:t>
            </a:r>
            <a:br>
              <a:rPr lang="es-SV" sz="1000" dirty="0" smtClean="0">
                <a:solidFill>
                  <a:srgbClr val="595959"/>
                </a:solidFill>
                <a:latin typeface="Gill Sans MT" pitchFamily="34" charset="0"/>
              </a:rPr>
            </a:br>
            <a:r>
              <a:rPr lang="es-SV" sz="1000" dirty="0" smtClean="0">
                <a:solidFill>
                  <a:srgbClr val="595959"/>
                </a:solidFill>
                <a:latin typeface="Gill Sans MT" pitchFamily="34" charset="0"/>
              </a:rPr>
              <a:t>Ambiente y Recursos </a:t>
            </a:r>
            <a:br>
              <a:rPr lang="es-SV" sz="1000" dirty="0" smtClean="0">
                <a:solidFill>
                  <a:srgbClr val="595959"/>
                </a:solidFill>
                <a:latin typeface="Gill Sans MT" pitchFamily="34" charset="0"/>
              </a:rPr>
            </a:br>
            <a:r>
              <a:rPr lang="es-SV" sz="1000" dirty="0" smtClean="0">
                <a:solidFill>
                  <a:srgbClr val="595959"/>
                </a:solidFill>
                <a:latin typeface="Gill Sans MT" pitchFamily="34" charset="0"/>
              </a:rPr>
              <a:t>Naturales</a:t>
            </a:r>
          </a:p>
        </p:txBody>
      </p:sp>
      <p:sp>
        <p:nvSpPr>
          <p:cNvPr id="5" name="10 CuadroTexto"/>
          <p:cNvSpPr txBox="1">
            <a:spLocks noChangeArrowheads="1"/>
          </p:cNvSpPr>
          <p:nvPr userDrawn="1"/>
        </p:nvSpPr>
        <p:spPr bwMode="auto">
          <a:xfrm>
            <a:off x="-7787" y="6180209"/>
            <a:ext cx="206375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SV" sz="4000" dirty="0" smtClean="0">
                <a:solidFill>
                  <a:srgbClr val="7C5E22"/>
                </a:solidFill>
                <a:latin typeface="Gill Sans MT" pitchFamily="34" charset="0"/>
              </a:rPr>
              <a:t>MARN</a:t>
            </a:r>
            <a:endParaRPr lang="es-SV" sz="4000" i="1" dirty="0" smtClean="0">
              <a:solidFill>
                <a:srgbClr val="7C5E22"/>
              </a:solidFill>
              <a:latin typeface="Gill Sans MT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73025" y="6286500"/>
            <a:ext cx="8999538" cy="36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7" name="6 CuadroTexto"/>
          <p:cNvSpPr txBox="1"/>
          <p:nvPr/>
        </p:nvSpPr>
        <p:spPr>
          <a:xfrm>
            <a:off x="6643688" y="6286500"/>
            <a:ext cx="2428875" cy="541338"/>
          </a:xfrm>
          <a:prstGeom prst="rect">
            <a:avLst/>
          </a:prstGeom>
          <a:noFill/>
        </p:spPr>
        <p:txBody>
          <a:bodyPr tIns="72000" rIns="54000">
            <a:spAutoFit/>
          </a:bodyPr>
          <a:lstStyle/>
          <a:p>
            <a:pPr algn="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sz="950" b="1" dirty="0">
                <a:solidFill>
                  <a:srgbClr val="7C5E22"/>
                </a:solidFill>
              </a:rPr>
              <a:t>Una gestión </a:t>
            </a:r>
            <a:r>
              <a:rPr lang="es-SV" sz="95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SV" sz="95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SV" sz="9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enérgica, articulada, inclusiva, responsable y transparente </a:t>
            </a:r>
          </a:p>
        </p:txBody>
      </p:sp>
      <p:pic>
        <p:nvPicPr>
          <p:cNvPr id="8" name="Picture 2" descr="C:\Users\hh\Downloads\Escudo El Salvado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13" y="6357938"/>
            <a:ext cx="4905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85818"/>
          </a:xfrm>
        </p:spPr>
        <p:txBody>
          <a:bodyPr/>
          <a:lstStyle>
            <a:lvl1pPr algn="l" rtl="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lang="es-SV" sz="4000" b="1" kern="1200" dirty="0">
                <a:solidFill>
                  <a:srgbClr val="7C5E2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214842"/>
          </a:xfrm>
        </p:spPr>
        <p:txBody>
          <a:bodyPr/>
          <a:lstStyle>
            <a:lvl1pPr>
              <a:defRPr lang="es-ES" sz="36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lang="es-ES" sz="32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2pPr>
            <a:lvl3pPr>
              <a:defRPr lang="es-ES" sz="28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3pPr>
            <a:lvl4pPr>
              <a:defRPr lang="es-ES" sz="24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4pPr>
            <a:lvl5pPr>
              <a:defRPr lang="es-SV" sz="2000" kern="1200" baseline="0" dirty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5895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41605" r="11011" b="7565"/>
          <a:stretch>
            <a:fillRect/>
          </a:stretch>
        </p:blipFill>
        <p:spPr bwMode="auto">
          <a:xfrm>
            <a:off x="3214688" y="6143625"/>
            <a:ext cx="28241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500188" y="6143625"/>
            <a:ext cx="2286000" cy="4778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s-SV" sz="1000" smtClean="0">
                <a:solidFill>
                  <a:srgbClr val="595959"/>
                </a:solidFill>
                <a:latin typeface="Gill Sans MT" pitchFamily="34" charset="0"/>
              </a:rPr>
              <a:t>Ministerio de Medio </a:t>
            </a:r>
            <a:br>
              <a:rPr lang="es-SV" sz="1000" smtClean="0">
                <a:solidFill>
                  <a:srgbClr val="595959"/>
                </a:solidFill>
                <a:latin typeface="Gill Sans MT" pitchFamily="34" charset="0"/>
              </a:rPr>
            </a:br>
            <a:r>
              <a:rPr lang="es-SV" sz="1000" smtClean="0">
                <a:solidFill>
                  <a:srgbClr val="595959"/>
                </a:solidFill>
                <a:latin typeface="Gill Sans MT" pitchFamily="34" charset="0"/>
              </a:rPr>
              <a:t>Ambiente y Recursos </a:t>
            </a:r>
            <a:br>
              <a:rPr lang="es-SV" sz="1000" smtClean="0">
                <a:solidFill>
                  <a:srgbClr val="595959"/>
                </a:solidFill>
                <a:latin typeface="Gill Sans MT" pitchFamily="34" charset="0"/>
              </a:rPr>
            </a:br>
            <a:r>
              <a:rPr lang="es-SV" sz="1000" smtClean="0">
                <a:solidFill>
                  <a:srgbClr val="595959"/>
                </a:solidFill>
                <a:latin typeface="Gill Sans MT" pitchFamily="34" charset="0"/>
              </a:rPr>
              <a:t>Naturales</a:t>
            </a: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0" y="6000750"/>
            <a:ext cx="206375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SV" sz="4000" smtClean="0">
                <a:solidFill>
                  <a:srgbClr val="7C5E22"/>
                </a:solidFill>
                <a:latin typeface="Gill Sans MT" pitchFamily="34" charset="0"/>
              </a:rPr>
              <a:t>MARN</a:t>
            </a:r>
            <a:endParaRPr lang="es-SV" sz="4000" i="1" smtClean="0">
              <a:solidFill>
                <a:srgbClr val="7C5E22"/>
              </a:solidFill>
              <a:latin typeface="Gill Sans MT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1750" y="6565900"/>
            <a:ext cx="2754313" cy="292100"/>
          </a:xfrm>
          <a:prstGeom prst="rect">
            <a:avLst/>
          </a:prstGeom>
          <a:noFill/>
          <a:ln>
            <a:noFill/>
          </a:ln>
          <a:extLst/>
        </p:spPr>
        <p:txBody>
          <a:bodyPr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SV" sz="1300" b="1" smtClean="0">
                <a:solidFill>
                  <a:srgbClr val="002060"/>
                </a:solidFill>
                <a:cs typeface="Arial" pitchFamily="34" charset="0"/>
              </a:rPr>
              <a:t>Rendición de Cuentas 2011-2012</a:t>
            </a:r>
          </a:p>
        </p:txBody>
      </p:sp>
      <p:sp>
        <p:nvSpPr>
          <p:cNvPr id="8" name="7 Rectángulo"/>
          <p:cNvSpPr/>
          <p:nvPr/>
        </p:nvSpPr>
        <p:spPr>
          <a:xfrm flipV="1">
            <a:off x="73025" y="6000750"/>
            <a:ext cx="8999538" cy="365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357938" y="6072188"/>
            <a:ext cx="2714625" cy="765175"/>
          </a:xfrm>
          <a:prstGeom prst="rect">
            <a:avLst/>
          </a:prstGeom>
          <a:noFill/>
          <a:ln>
            <a:noFill/>
          </a:ln>
          <a:extLst/>
        </p:spPr>
        <p:txBody>
          <a:bodyPr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ts val="1800"/>
              </a:lnSpc>
              <a:defRPr/>
            </a:pPr>
            <a:r>
              <a:rPr lang="es-SV" sz="1300" b="1" smtClean="0">
                <a:solidFill>
                  <a:srgbClr val="7C5E22"/>
                </a:solidFill>
              </a:rPr>
              <a:t>Una gestión </a:t>
            </a:r>
            <a:r>
              <a:rPr lang="es-SV" sz="1300" b="1" smtClean="0">
                <a:solidFill>
                  <a:srgbClr val="376092"/>
                </a:solidFill>
                <a:cs typeface="Arial" pitchFamily="34" charset="0"/>
              </a:rPr>
              <a:t/>
            </a:r>
            <a:br>
              <a:rPr lang="es-SV" sz="1300" b="1" smtClean="0">
                <a:solidFill>
                  <a:srgbClr val="376092"/>
                </a:solidFill>
                <a:cs typeface="Arial" pitchFamily="34" charset="0"/>
              </a:rPr>
            </a:br>
            <a:r>
              <a:rPr lang="es-SV" sz="1300" b="1" smtClean="0">
                <a:solidFill>
                  <a:srgbClr val="002060"/>
                </a:solidFill>
                <a:cs typeface="Arial" pitchFamily="34" charset="0"/>
              </a:rPr>
              <a:t>enérgica, articulada, inclusiva, responsable y transparente </a:t>
            </a:r>
          </a:p>
        </p:txBody>
      </p:sp>
      <p:sp>
        <p:nvSpPr>
          <p:cNvPr id="10" name="9 Rectángulo"/>
          <p:cNvSpPr/>
          <p:nvPr/>
        </p:nvSpPr>
        <p:spPr>
          <a:xfrm flipV="1">
            <a:off x="71438" y="1749425"/>
            <a:ext cx="8999537" cy="730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285884"/>
          </a:xfrm>
        </p:spPr>
        <p:txBody>
          <a:bodyPr/>
          <a:lstStyle>
            <a:lvl1pPr algn="l" rtl="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lang="es-SV" sz="4000" b="1" kern="1200" dirty="0">
                <a:solidFill>
                  <a:srgbClr val="7C5E2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71678"/>
            <a:ext cx="8358246" cy="3714776"/>
          </a:xfrm>
        </p:spPr>
        <p:txBody>
          <a:bodyPr/>
          <a:lstStyle>
            <a:lvl1pPr>
              <a:defRPr lang="es-ES" sz="36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1pPr>
            <a:lvl2pPr>
              <a:defRPr lang="es-ES" sz="32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2pPr>
            <a:lvl3pPr>
              <a:defRPr lang="es-ES" sz="28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3pPr>
            <a:lvl4pPr>
              <a:defRPr lang="es-ES" sz="2400" kern="1200" baseline="0" dirty="0" smtClean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4pPr>
            <a:lvl5pPr>
              <a:defRPr lang="es-SV" sz="2000" kern="1200" baseline="0" dirty="0">
                <a:solidFill>
                  <a:srgbClr val="002060"/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5970888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7A6B-1116-4E31-A664-05EF8CB5B93C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3FA6-BDCE-49EB-92B5-81EBD351F35A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348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24D3-9685-4A07-814A-9C824BD17343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D124-1561-4871-B472-B698596F8444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63904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BB3D-D665-4BD5-82CA-942FC8A2BEBC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917E8-313E-4F58-8F70-AF887DECE26E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6593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902E-5E7F-4099-A79E-3343E2C3422D}" type="datetimeFigureOut">
              <a:rPr lang="es-SV"/>
              <a:pPr>
                <a:defRPr/>
              </a:pPr>
              <a:t>29/11/2013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C742-B6FB-4940-8CE3-36B4D0797B83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  <p:sp>
        <p:nvSpPr>
          <p:cNvPr id="6" name="5 Triángulo isósceles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62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EFE0-1545-43DE-8331-53DAE33184A3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1FEC-3835-4502-9CA4-00972FE5E12C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6264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143D-C3C8-4E92-9B26-71ECD948003B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D4E-3CFC-4B8A-9F50-5F1F325E33D6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509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E26C5-DB38-435F-BE92-FF11CECC2A44}" type="datetime1">
              <a:rPr lang="es-SV" smtClean="0"/>
              <a:pPr>
                <a:defRPr/>
              </a:pPr>
              <a:t>29/11/2013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4C955-F2DE-47A6-B237-6B89203FBD06}" type="slidenum">
              <a:rPr lang="es-SV" smtClean="0"/>
              <a:pPr>
                <a:defRPr/>
              </a:pPr>
              <a:t>‹Nº›</a:t>
            </a:fld>
            <a:endParaRPr lang="es-S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4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7772400" cy="3200400"/>
          </a:xfrm>
        </p:spPr>
        <p:txBody>
          <a:bodyPr/>
          <a:lstStyle/>
          <a:p>
            <a:r>
              <a:rPr lang="es-SV" dirty="0" smtClean="0"/>
              <a:t>Antenas Geonetcast para redundancia de </a:t>
            </a:r>
            <a:r>
              <a:rPr lang="es-SV" dirty="0" err="1" smtClean="0"/>
              <a:t>info</a:t>
            </a:r>
            <a:r>
              <a:rPr lang="es-SV" dirty="0" smtClean="0"/>
              <a:t> para  Pronosticadores y Alertas </a:t>
            </a:r>
            <a:br>
              <a:rPr lang="es-SV" dirty="0" smtClean="0"/>
            </a:br>
            <a:r>
              <a:rPr lang="es-SV" dirty="0" smtClean="0"/>
              <a:t>en </a:t>
            </a:r>
            <a:r>
              <a:rPr lang="es-ES" dirty="0" smtClean="0"/>
              <a:t>El Salvador 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76400" y="4572000"/>
            <a:ext cx="7072362" cy="720080"/>
          </a:xfrm>
        </p:spPr>
        <p:txBody>
          <a:bodyPr/>
          <a:lstStyle/>
          <a:p>
            <a:pPr algn="r" eaLnBrk="1" hangingPunct="1"/>
            <a:r>
              <a:rPr lang="es-SV" sz="2800" dirty="0" smtClean="0"/>
              <a:t>Luis García </a:t>
            </a:r>
          </a:p>
          <a:p>
            <a:pPr algn="r" eaLnBrk="1" hangingPunct="1"/>
            <a:endParaRPr lang="es-SV" sz="2800" dirty="0" smtClean="0"/>
          </a:p>
          <a:p>
            <a:pPr algn="r" eaLnBrk="1" hangingPunct="1"/>
            <a:r>
              <a:rPr lang="es-SV" sz="2800" dirty="0" smtClean="0"/>
              <a:t>San </a:t>
            </a:r>
            <a:r>
              <a:rPr lang="es-SV" sz="2800" dirty="0"/>
              <a:t>Salvador, </a:t>
            </a:r>
            <a:r>
              <a:rPr lang="es-SV" sz="2800" dirty="0" smtClean="0"/>
              <a:t>diciembre </a:t>
            </a:r>
            <a:r>
              <a:rPr lang="es-SV" sz="2800" dirty="0"/>
              <a:t>de 2013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nalisisGFS_WV _ Nov 29 00Z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0575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nalisisGFS_IR _ Nov 29 00Z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49813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WRF Lluvia El Salv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0"/>
            <a:ext cx="5181600" cy="785818"/>
          </a:xfrm>
        </p:spPr>
        <p:txBody>
          <a:bodyPr/>
          <a:lstStyle/>
          <a:p>
            <a:r>
              <a:rPr lang="es-MX" sz="2800" dirty="0" smtClean="0"/>
              <a:t>Taller en San  </a:t>
            </a:r>
            <a:r>
              <a:rPr lang="es-MX" sz="2800" dirty="0" smtClean="0"/>
              <a:t>Salvador: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824442"/>
          </a:xfrm>
        </p:spPr>
        <p:txBody>
          <a:bodyPr/>
          <a:lstStyle/>
          <a:p>
            <a:endParaRPr lang="es-MX" sz="2800" dirty="0" smtClean="0"/>
          </a:p>
          <a:p>
            <a:r>
              <a:rPr lang="es-MX" sz="2800" dirty="0" smtClean="0"/>
              <a:t>Taller </a:t>
            </a:r>
            <a:r>
              <a:rPr lang="es-MX" sz="2800" dirty="0"/>
              <a:t>de entrenamiento </a:t>
            </a:r>
            <a:r>
              <a:rPr lang="es-MX" sz="2800" dirty="0" smtClean="0"/>
              <a:t>EMWIN-GEONETCAST </a:t>
            </a:r>
            <a:r>
              <a:rPr lang="es-MX" sz="2800" dirty="0"/>
              <a:t>(</a:t>
            </a:r>
            <a:r>
              <a:rPr lang="es-MX" sz="2800" dirty="0" err="1"/>
              <a:t>Emergency</a:t>
            </a:r>
            <a:r>
              <a:rPr lang="es-MX" sz="2800" dirty="0"/>
              <a:t> </a:t>
            </a:r>
            <a:r>
              <a:rPr lang="es-MX" sz="2800" dirty="0" err="1"/>
              <a:t>Manger</a:t>
            </a:r>
            <a:r>
              <a:rPr lang="es-MX" sz="2800" dirty="0"/>
              <a:t> </a:t>
            </a:r>
            <a:r>
              <a:rPr lang="es-MX" sz="2800" dirty="0" err="1"/>
              <a:t>Weather</a:t>
            </a:r>
            <a:r>
              <a:rPr lang="es-MX" sz="2800" dirty="0"/>
              <a:t> </a:t>
            </a:r>
            <a:r>
              <a:rPr lang="es-MX" sz="2800" dirty="0" err="1"/>
              <a:t>Information</a:t>
            </a:r>
            <a:r>
              <a:rPr lang="es-MX" sz="2800" dirty="0"/>
              <a:t> Network</a:t>
            </a:r>
            <a:r>
              <a:rPr lang="es-MX" sz="2800" dirty="0" smtClean="0"/>
              <a:t>), Proyecto MHEWS-WMO. </a:t>
            </a:r>
            <a:r>
              <a:rPr lang="es-MX" sz="2800" dirty="0" smtClean="0"/>
              <a:t> 2011</a:t>
            </a:r>
            <a:r>
              <a:rPr lang="es-MX" sz="2800" dirty="0" smtClean="0"/>
              <a:t>, DGOA-MARN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15 </a:t>
            </a:r>
            <a:r>
              <a:rPr lang="es-MX" sz="2800" dirty="0" err="1" smtClean="0"/>
              <a:t>Tecnicos</a:t>
            </a:r>
            <a:r>
              <a:rPr lang="es-MX" sz="2800" dirty="0" smtClean="0"/>
              <a:t> entrenados, en la </a:t>
            </a:r>
            <a:r>
              <a:rPr lang="es-MX" sz="2800" dirty="0" err="1" smtClean="0"/>
              <a:t>instalción</a:t>
            </a:r>
            <a:r>
              <a:rPr lang="es-MX" sz="2800" dirty="0" smtClean="0"/>
              <a:t> y uso de ambos sistemas.</a:t>
            </a:r>
          </a:p>
          <a:p>
            <a:r>
              <a:rPr lang="es-MX" sz="2800" dirty="0" smtClean="0"/>
              <a:t>Se hicieron </a:t>
            </a:r>
            <a:r>
              <a:rPr lang="es-MX" sz="2800" dirty="0" err="1" smtClean="0"/>
              <a:t>instlaciones</a:t>
            </a:r>
            <a:r>
              <a:rPr lang="es-MX" sz="2800" dirty="0" smtClean="0"/>
              <a:t> en 5 sitios de la antenas, cables y </a:t>
            </a:r>
            <a:r>
              <a:rPr lang="es-MX" sz="2800" dirty="0" err="1" smtClean="0"/>
              <a:t>modems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Los </a:t>
            </a:r>
            <a:r>
              <a:rPr lang="es-MX" sz="2800" dirty="0" err="1" smtClean="0"/>
              <a:t>modems</a:t>
            </a:r>
            <a:r>
              <a:rPr lang="es-MX" sz="2800" dirty="0" smtClean="0"/>
              <a:t> fallaron y fueron reemplazados a mediados del 2013.</a:t>
            </a:r>
          </a:p>
          <a:p>
            <a:r>
              <a:rPr lang="es-MX" sz="2800" dirty="0" smtClean="0"/>
              <a:t>Se </a:t>
            </a:r>
            <a:r>
              <a:rPr lang="es-MX" sz="2800" dirty="0" err="1" smtClean="0"/>
              <a:t>estan</a:t>
            </a:r>
            <a:r>
              <a:rPr lang="es-MX" sz="2800" dirty="0" smtClean="0"/>
              <a:t> haciendo pruebas con la antena de San Salvador</a:t>
            </a:r>
            <a:endParaRPr lang="es-MX" sz="2800" dirty="0" smtClean="0"/>
          </a:p>
          <a:p>
            <a:endParaRPr lang="es-MX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ntenas GeoNes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331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endParaRPr lang="es-MX" sz="2800" dirty="0" smtClean="0"/>
          </a:p>
          <a:p>
            <a:r>
              <a:rPr lang="es-MX" sz="2800" dirty="0" smtClean="0"/>
              <a:t>Mapas del modelos meteorológicos  mesoescalar WRF, que corremos en la oficina, resolución de 15 Km.</a:t>
            </a:r>
          </a:p>
          <a:p>
            <a:r>
              <a:rPr lang="es-MX" sz="2800" dirty="0" smtClean="0"/>
              <a:t>Imágenes compuestas del modelo GFS y </a:t>
            </a:r>
            <a:r>
              <a:rPr lang="es-MX" sz="2800" dirty="0" err="1" smtClean="0"/>
              <a:t>satelite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Ambos productos son básicos para realizar la vigilancia y pronostico del tiempo.</a:t>
            </a:r>
          </a:p>
          <a:p>
            <a:endParaRPr lang="es-SV" sz="2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/>
          <a:lstStyle/>
          <a:p>
            <a:pPr algn="ctr"/>
            <a:r>
              <a:rPr lang="es-MX" sz="2800" dirty="0" smtClean="0"/>
              <a:t>DGOA- MARN, productos que disponemos:</a:t>
            </a:r>
            <a:endParaRPr lang="es-SV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IS Nov 29 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4981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WV C A Nov 29 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133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135</Words>
  <Application>Microsoft Office PowerPoint</Application>
  <PresentationFormat>Presentación en pantalla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Antenas Geonetcast para redundancia de info para  Pronosticadores y Alertas  en El Salvador </vt:lpstr>
      <vt:lpstr>Taller en San  Salvador:</vt:lpstr>
      <vt:lpstr>Diapositiva 3</vt:lpstr>
      <vt:lpstr>Diapositiva 4</vt:lpstr>
      <vt:lpstr>Diapositiva 5</vt:lpstr>
      <vt:lpstr>Diapositiva 6</vt:lpstr>
      <vt:lpstr>DGOA- MARN, productos que disponemos: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Política Institucional del MARN</dc:title>
  <dc:subject>Plan Quinquenal de Desarrollo 2009 - 2014</dc:subject>
  <dc:creator>Jenny Berganza</dc:creator>
  <cp:lastModifiedBy> </cp:lastModifiedBy>
  <cp:revision>693</cp:revision>
  <dcterms:created xsi:type="dcterms:W3CDTF">2009-10-08T14:49:44Z</dcterms:created>
  <dcterms:modified xsi:type="dcterms:W3CDTF">2013-11-29T18:18:07Z</dcterms:modified>
</cp:coreProperties>
</file>