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1"/>
  </p:notesMasterIdLst>
  <p:sldIdLst>
    <p:sldId id="294" r:id="rId2"/>
    <p:sldId id="324" r:id="rId3"/>
    <p:sldId id="325" r:id="rId4"/>
    <p:sldId id="327" r:id="rId5"/>
    <p:sldId id="361" r:id="rId6"/>
    <p:sldId id="368" r:id="rId7"/>
    <p:sldId id="336" r:id="rId8"/>
    <p:sldId id="369" r:id="rId9"/>
    <p:sldId id="329" r:id="rId10"/>
    <p:sldId id="367" r:id="rId11"/>
    <p:sldId id="358" r:id="rId12"/>
    <p:sldId id="357" r:id="rId13"/>
    <p:sldId id="359" r:id="rId14"/>
    <p:sldId id="360" r:id="rId15"/>
    <p:sldId id="370" r:id="rId16"/>
    <p:sldId id="363" r:id="rId17"/>
    <p:sldId id="354" r:id="rId18"/>
    <p:sldId id="309" r:id="rId19"/>
    <p:sldId id="310" r:id="rId2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ＭＳ Ｐゴシック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26" autoAdjust="0"/>
    <p:restoredTop sz="87654" autoAdjust="0"/>
  </p:normalViewPr>
  <p:slideViewPr>
    <p:cSldViewPr>
      <p:cViewPr>
        <p:scale>
          <a:sx n="60" d="100"/>
          <a:sy n="60" d="100"/>
        </p:scale>
        <p:origin x="-2093" y="-4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8.xml"/><Relationship Id="rId1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0B0DB8D4-569F-4399-90B0-B490DB9E2E41}" type="datetimeFigureOut">
              <a:rPr lang="pt-BR"/>
              <a:pPr>
                <a:defRPr/>
              </a:pPr>
              <a:t>04/12/2013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 smtClean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CD2ED256-0B9D-4745-A3EF-26EA8A18C606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47262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PT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5C4F8B1-091C-405A-8E6A-FEB12A87B66E}" type="slidenum">
              <a:rPr lang="nl-BE" smtClean="0">
                <a:latin typeface="Times" pitchFamily="18" charset="0"/>
                <a:ea typeface="ＭＳ Ｐゴシック" pitchFamily="34" charset="-128"/>
              </a:rPr>
              <a:pPr/>
              <a:t>3</a:t>
            </a:fld>
            <a:endParaRPr lang="nl-BE" smtClean="0">
              <a:latin typeface="Times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70E902D-10D1-47A4-9646-4E1727DF7ED1}" type="slidenum">
              <a:rPr lang="en-GB" smtClean="0">
                <a:latin typeface="Times" pitchFamily="18" charset="0"/>
                <a:ea typeface="ＭＳ Ｐゴシック" pitchFamily="34" charset="-128"/>
              </a:rPr>
              <a:pPr/>
              <a:t>4</a:t>
            </a:fld>
            <a:endParaRPr lang="en-GB" smtClean="0">
              <a:latin typeface="Times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B8FC342-BDCC-4F20-9BD3-62D0F39D2B5D}" type="slidenum">
              <a:rPr lang="en-GB" smtClean="0">
                <a:latin typeface="Times" pitchFamily="18" charset="0"/>
                <a:ea typeface="ＭＳ Ｐゴシック" pitchFamily="34" charset="-128"/>
              </a:rPr>
              <a:pPr/>
              <a:t>8</a:t>
            </a:fld>
            <a:endParaRPr lang="en-GB" smtClean="0">
              <a:latin typeface="Times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3277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C6D27A0-1917-4F6A-8DA5-9A216BC8CE1E}" type="slidenum">
              <a:rPr lang="pt-BR" smtClean="0">
                <a:latin typeface="Times" pitchFamily="18" charset="0"/>
                <a:ea typeface="ＭＳ Ｐゴシック" pitchFamily="34" charset="-128"/>
              </a:rPr>
              <a:pPr/>
              <a:t>15</a:t>
            </a:fld>
            <a:endParaRPr lang="pt-BR" smtClean="0">
              <a:latin typeface="Times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CA7DE6-359E-4BC5-9687-60297709BC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A77081-CA1C-4EA7-8830-4CFCB43C83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9BD404-3EC4-42BB-9C7E-D09F58D99B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31CF41-2611-4D51-9818-2A09283D49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506270-31D0-40A6-B1D5-03CA015EBF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DFF393-CA94-4459-9020-FC0EDB02DF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87C261-D4D8-4469-B0EA-5CEF778152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4695A3-2D9E-49F2-A209-52FF4D7394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C54BA-9954-42FB-8DC4-179538B830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76D918-BAE8-4695-B244-25D67CD1D8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535F3A-F16F-47BB-AE09-A5CCBA47B4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77ABA-8240-45D4-B7D0-D6DC00AB5A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16CF7907-4756-4341-AE51-65EB18A000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gif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jpe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10" Type="http://schemas.openxmlformats.org/officeDocument/2006/relationships/image" Target="../media/image58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Excel_97-2003_Worksheet1.xls"/><Relationship Id="rId13" Type="http://schemas.openxmlformats.org/officeDocument/2006/relationships/image" Target="../media/image70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66.wmf"/><Relationship Id="rId12" Type="http://schemas.openxmlformats.org/officeDocument/2006/relationships/image" Target="../media/image69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3.png"/><Relationship Id="rId1" Type="http://schemas.openxmlformats.org/officeDocument/2006/relationships/vmlDrawing" Target="../drawings/vmlDrawing3.vml"/><Relationship Id="rId6" Type="http://schemas.openxmlformats.org/officeDocument/2006/relationships/image" Target="../media/image65.png"/><Relationship Id="rId11" Type="http://schemas.openxmlformats.org/officeDocument/2006/relationships/image" Target="../media/image68.png"/><Relationship Id="rId5" Type="http://schemas.openxmlformats.org/officeDocument/2006/relationships/image" Target="../media/image64.jpeg"/><Relationship Id="rId15" Type="http://schemas.openxmlformats.org/officeDocument/2006/relationships/image" Target="../media/image72.png"/><Relationship Id="rId10" Type="http://schemas.openxmlformats.org/officeDocument/2006/relationships/image" Target="../media/image67.png"/><Relationship Id="rId4" Type="http://schemas.openxmlformats.org/officeDocument/2006/relationships/image" Target="../media/image63.png"/><Relationship Id="rId9" Type="http://schemas.openxmlformats.org/officeDocument/2006/relationships/image" Target="../media/image62.emf"/><Relationship Id="rId14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jpeg"/><Relationship Id="rId4" Type="http://schemas.openxmlformats.org/officeDocument/2006/relationships/image" Target="../media/image7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8.wmf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1.jpeg"/><Relationship Id="rId5" Type="http://schemas.openxmlformats.org/officeDocument/2006/relationships/image" Target="../media/image39.wmf"/><Relationship Id="rId4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591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075" name="Picture 5"/>
          <p:cNvPicPr>
            <a:picLocks noChangeAspect="1" noChangeArrowheads="1"/>
          </p:cNvPicPr>
          <p:nvPr/>
        </p:nvPicPr>
        <p:blipFill>
          <a:blip r:embed="rId3"/>
          <a:srcRect r="79" b="131"/>
          <a:stretch>
            <a:fillRect/>
          </a:stretch>
        </p:blipFill>
        <p:spPr bwMode="auto">
          <a:xfrm>
            <a:off x="6615558" y="4204096"/>
            <a:ext cx="2408238" cy="1509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07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96083" y="4207271"/>
            <a:ext cx="2152650" cy="1492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077" name="Picture 2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27756" y="5580705"/>
            <a:ext cx="1172557" cy="130467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3078" name="Picture 3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11760" y="5570934"/>
            <a:ext cx="2001936" cy="12922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3079" name="Imagem 33" descr="Nrborderborderentrythreecolorsmay05-1-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04271" y="4202509"/>
            <a:ext cx="1871662" cy="140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Imagem 36" descr="9210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941121" y="5420121"/>
            <a:ext cx="1095375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2"/>
          <p:cNvPicPr>
            <a:picLocks noChangeAspect="1" noChangeArrowheads="1"/>
          </p:cNvPicPr>
          <p:nvPr/>
        </p:nvPicPr>
        <p:blipFill>
          <a:blip r:embed="rId9"/>
          <a:srcRect t="4436" b="4436"/>
          <a:stretch>
            <a:fillRect/>
          </a:stretch>
        </p:blipFill>
        <p:spPr bwMode="auto">
          <a:xfrm>
            <a:off x="6366321" y="5699521"/>
            <a:ext cx="1800225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3" name="Retângulo 15"/>
          <p:cNvSpPr>
            <a:spLocks noChangeArrowheads="1"/>
          </p:cNvSpPr>
          <p:nvPr/>
        </p:nvSpPr>
        <p:spPr bwMode="auto">
          <a:xfrm>
            <a:off x="1" y="1601505"/>
            <a:ext cx="903649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rial" pitchFamily="34" charset="0"/>
                <a:cs typeface="Arial" pitchFamily="34" charset="0"/>
              </a:rPr>
              <a:t>Disaster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Mitigation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: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From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the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Perspective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of the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Research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and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Environmental Community</a:t>
            </a:r>
          </a:p>
          <a:p>
            <a:pPr algn="ctr"/>
            <a:r>
              <a:rPr lang="en-029" sz="1800" b="1" dirty="0" err="1" smtClean="0">
                <a:latin typeface="Arial" pitchFamily="34" charset="0"/>
                <a:cs typeface="Arial" pitchFamily="34" charset="0"/>
              </a:rPr>
              <a:t>Humberto</a:t>
            </a:r>
            <a:r>
              <a:rPr lang="en-029" sz="1800" b="1" dirty="0" smtClean="0">
                <a:latin typeface="Arial" pitchFamily="34" charset="0"/>
                <a:cs typeface="Arial" pitchFamily="34" charset="0"/>
              </a:rPr>
              <a:t> A. Barbosa</a:t>
            </a:r>
            <a:r>
              <a:rPr lang="en-029" sz="3200" b="1" dirty="0" smtClean="0">
                <a:latin typeface="Arial" pitchFamily="34" charset="0"/>
                <a:cs typeface="Arial" pitchFamily="34" charset="0"/>
              </a:rPr>
              <a:t> </a:t>
            </a:r>
            <a:endParaRPr lang="pt-BR" sz="3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84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691383" y="5355034"/>
            <a:ext cx="3781425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5" name="Picture 3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63041" y="5517232"/>
            <a:ext cx="1064715" cy="133124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3087" name="Picture 19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500313" y="404813"/>
            <a:ext cx="351155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 descr="http://rammb.cira.colostate.edu/images/nesdis_banner.gif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390146"/>
            <a:ext cx="3602434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RAMMB: Regional and Mesoscale Meteorology Branch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430341"/>
            <a:ext cx="1152128" cy="66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IRA: Cooperative Institute for Research in the Atmosphere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830" y="3356992"/>
            <a:ext cx="1333674" cy="565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tângulo 14"/>
          <p:cNvSpPr>
            <a:spLocks noChangeArrowheads="1"/>
          </p:cNvSpPr>
          <p:nvPr/>
        </p:nvSpPr>
        <p:spPr bwMode="auto">
          <a:xfrm>
            <a:off x="2987824" y="3592180"/>
            <a:ext cx="6745259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de-AT" sz="2000" b="1" dirty="0" smtClean="0"/>
          </a:p>
          <a:p>
            <a:pPr algn="ctr"/>
            <a:r>
              <a:rPr lang="de-AT" sz="1800" b="1" dirty="0" smtClean="0"/>
              <a:t>GEONETCast </a:t>
            </a:r>
            <a:r>
              <a:rPr lang="de-AT" sz="1800" b="1" dirty="0"/>
              <a:t>Event Week 3, 4, 5 December 2013</a:t>
            </a:r>
          </a:p>
          <a:p>
            <a:endParaRPr lang="pt-BR" dirty="0"/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31801" y="3700899"/>
            <a:ext cx="3088579" cy="1944215"/>
          </a:xfrm>
        </p:spPr>
        <p:txBody>
          <a:bodyPr/>
          <a:lstStyle/>
          <a:p>
            <a:pPr marL="0" lvl="1" indent="0">
              <a:buNone/>
              <a:defRPr/>
            </a:pPr>
            <a:r>
              <a:rPr lang="en-US" sz="1200" b="1" dirty="0" smtClean="0">
                <a:latin typeface="Gill Sans MT" pitchFamily="34" charset="0"/>
                <a:cs typeface="Times New Roman" pitchFamily="18" charset="0"/>
              </a:rPr>
              <a:t>Outline:</a:t>
            </a:r>
          </a:p>
          <a:p>
            <a:pPr marL="342900" lvl="1" indent="-342900">
              <a:buFontTx/>
              <a:buChar char="•"/>
              <a:defRPr/>
            </a:pPr>
            <a:r>
              <a:rPr lang="en-US" sz="1200" b="1" dirty="0" smtClean="0">
                <a:latin typeface="Gill Sans MT" pitchFamily="34" charset="0"/>
                <a:cs typeface="Times New Roman" pitchFamily="18" charset="0"/>
              </a:rPr>
              <a:t>South American Group of </a:t>
            </a:r>
            <a:r>
              <a:rPr lang="en-US" sz="1200" b="1" dirty="0" err="1" smtClean="0">
                <a:latin typeface="Gill Sans MT" pitchFamily="34" charset="0"/>
                <a:cs typeface="Times New Roman" pitchFamily="18" charset="0"/>
              </a:rPr>
              <a:t>EUMETCast</a:t>
            </a:r>
            <a:r>
              <a:rPr lang="en-US" sz="1200" b="1" dirty="0" smtClean="0">
                <a:latin typeface="Gill Sans MT" pitchFamily="34" charset="0"/>
                <a:cs typeface="Times New Roman" pitchFamily="18" charset="0"/>
              </a:rPr>
              <a:t> Operators</a:t>
            </a:r>
          </a:p>
          <a:p>
            <a:pPr lvl="1">
              <a:defRPr/>
            </a:pPr>
            <a:r>
              <a:rPr lang="en-US" sz="1200" dirty="0" smtClean="0">
                <a:latin typeface="Gill Sans MT" pitchFamily="34" charset="0"/>
                <a:ea typeface="ＭＳ Ｐゴシック" pitchFamily="34" charset="-128"/>
              </a:rPr>
              <a:t>SAGEO: 4 core activities</a:t>
            </a:r>
          </a:p>
          <a:p>
            <a:pPr lvl="1">
              <a:defRPr/>
            </a:pPr>
            <a:r>
              <a:rPr lang="en-US" sz="1200" dirty="0" smtClean="0">
                <a:latin typeface="Gill Sans MT" pitchFamily="34" charset="0"/>
                <a:ea typeface="ＭＳ Ｐゴシック" pitchFamily="34" charset="-128"/>
              </a:rPr>
              <a:t>Setting up receiving stations</a:t>
            </a:r>
          </a:p>
          <a:p>
            <a:pPr lvl="1">
              <a:defRPr/>
            </a:pPr>
            <a:r>
              <a:rPr lang="en-US" sz="1200" dirty="0" smtClean="0">
                <a:latin typeface="Gill Sans MT" pitchFamily="34" charset="0"/>
                <a:ea typeface="ＭＳ Ｐゴシック" pitchFamily="34" charset="-128"/>
              </a:rPr>
              <a:t>Training and Capacity building</a:t>
            </a:r>
          </a:p>
          <a:p>
            <a:pPr lvl="1">
              <a:defRPr/>
            </a:pPr>
            <a:r>
              <a:rPr lang="en-US" sz="1200" dirty="0">
                <a:latin typeface="Gill Sans MT" pitchFamily="34" charset="0"/>
                <a:ea typeface="ＭＳ Ｐゴシック" pitchFamily="34" charset="-128"/>
              </a:rPr>
              <a:t>Sharing EO products using </a:t>
            </a:r>
            <a:r>
              <a:rPr lang="en-US" sz="1200" dirty="0" err="1">
                <a:latin typeface="Gill Sans MT" pitchFamily="34" charset="0"/>
                <a:ea typeface="ＭＳ Ｐゴシック" pitchFamily="34" charset="-128"/>
              </a:rPr>
              <a:t>EUMETCast</a:t>
            </a:r>
            <a:endParaRPr lang="en-US" sz="1200" dirty="0" smtClean="0">
              <a:latin typeface="Gill Sans MT" pitchFamily="34" charset="0"/>
              <a:ea typeface="ＭＳ Ｐゴシック" pitchFamily="34" charset="-128"/>
            </a:endParaRPr>
          </a:p>
          <a:p>
            <a:pPr lvl="1">
              <a:buFontTx/>
              <a:buNone/>
              <a:defRPr/>
            </a:pPr>
            <a:endParaRPr lang="en-US" dirty="0" smtClean="0">
              <a:ea typeface="ＭＳ Ｐゴシック" pitchFamily="34" charset="-128"/>
            </a:endParaRPr>
          </a:p>
          <a:p>
            <a:pPr lvl="1">
              <a:defRPr/>
            </a:pPr>
            <a:endParaRPr 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940"/>
            <a:ext cx="6010143" cy="6871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1" name="TextBox 28"/>
          <p:cNvSpPr txBox="1">
            <a:spLocks noChangeArrowheads="1"/>
          </p:cNvSpPr>
          <p:nvPr/>
        </p:nvSpPr>
        <p:spPr bwMode="auto">
          <a:xfrm>
            <a:off x="6010143" y="13315"/>
            <a:ext cx="3109697" cy="5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 i="1">
                <a:solidFill>
                  <a:srgbClr val="6231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 i="1">
                <a:solidFill>
                  <a:srgbClr val="6231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 i="1">
                <a:solidFill>
                  <a:srgbClr val="6231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 i="1">
                <a:solidFill>
                  <a:srgbClr val="6231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 i="1">
                <a:solidFill>
                  <a:srgbClr val="6231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231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231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231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23100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600" i="0" dirty="0">
                <a:solidFill>
                  <a:srgbClr val="FF0000"/>
                </a:solidFill>
                <a:latin typeface="Gill Sans MT" pitchFamily="34" charset="0"/>
                <a:ea typeface="MS PGothic" pitchFamily="34" charset="-128"/>
                <a:cs typeface="Times New Roman" pitchFamily="18" charset="0"/>
              </a:rPr>
              <a:t>Motivation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n-US" sz="1600" i="0" dirty="0">
                <a:solidFill>
                  <a:schemeClr val="tx1"/>
                </a:solidFill>
                <a:latin typeface="Gill Sans MT" pitchFamily="34" charset="0"/>
                <a:ea typeface="MS PGothic" pitchFamily="34" charset="-128"/>
                <a:cs typeface="Times New Roman" pitchFamily="18" charset="0"/>
              </a:rPr>
              <a:t>Tornadoes are a common occurrence that lead to many fatalities in the United States.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n-US" sz="1600" i="0" dirty="0">
                <a:solidFill>
                  <a:schemeClr val="tx1"/>
                </a:solidFill>
                <a:latin typeface="Gill Sans MT" pitchFamily="34" charset="0"/>
                <a:ea typeface="MS PGothic" pitchFamily="34" charset="-128"/>
                <a:cs typeface="Times New Roman" pitchFamily="18" charset="0"/>
              </a:rPr>
              <a:t>Joplin, MO was chosen because it was a recent event and the most severe tornado we have seen in 2011.</a:t>
            </a:r>
          </a:p>
          <a:p>
            <a:pPr eaLnBrk="1" hangingPunct="1"/>
            <a:endParaRPr lang="en-US" sz="1600" i="0" dirty="0">
              <a:solidFill>
                <a:schemeClr val="tx1"/>
              </a:solidFill>
              <a:latin typeface="Gill Sans MT" pitchFamily="34" charset="0"/>
              <a:ea typeface="MS PGothic" pitchFamily="34" charset="-128"/>
              <a:cs typeface="Times New Roman" pitchFamily="18" charset="0"/>
            </a:endParaRPr>
          </a:p>
          <a:p>
            <a:pPr eaLnBrk="1" hangingPunct="1"/>
            <a:r>
              <a:rPr lang="en-US" sz="1600" i="0" dirty="0">
                <a:solidFill>
                  <a:srgbClr val="FF0000"/>
                </a:solidFill>
                <a:latin typeface="Gill Sans MT" pitchFamily="34" charset="0"/>
                <a:ea typeface="MS PGothic" pitchFamily="34" charset="-128"/>
                <a:cs typeface="Times New Roman" pitchFamily="18" charset="0"/>
              </a:rPr>
              <a:t>Hypothesis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n-US" sz="1600" i="0" dirty="0">
                <a:solidFill>
                  <a:schemeClr val="tx1"/>
                </a:solidFill>
                <a:latin typeface="Gill Sans MT" pitchFamily="34" charset="0"/>
                <a:ea typeface="MS PGothic" pitchFamily="34" charset="-128"/>
                <a:cs typeface="Times New Roman" pitchFamily="18" charset="0"/>
              </a:rPr>
              <a:t>The goal is to see where the majority of the lightning occurs whether it is before, during or after the tornado.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n-US" sz="1600" i="0" dirty="0">
                <a:solidFill>
                  <a:schemeClr val="tx1"/>
                </a:solidFill>
                <a:latin typeface="Gill Sans MT" pitchFamily="34" charset="0"/>
                <a:ea typeface="MS PGothic" pitchFamily="34" charset="-128"/>
                <a:cs typeface="Times New Roman" pitchFamily="18" charset="0"/>
              </a:rPr>
              <a:t>We hypothesized that the majority of the lightning would precede the tornado due to the line of thunderstorms before the tornado had formed.</a:t>
            </a:r>
          </a:p>
          <a:p>
            <a:pPr eaLnBrk="1" hangingPunct="1"/>
            <a:endParaRPr lang="en-US" sz="2800" dirty="0">
              <a:solidFill>
                <a:schemeClr val="tx1"/>
              </a:solidFill>
              <a:latin typeface="Arial" pitchFamily="34" charset="0"/>
              <a:ea typeface="MS PGothic" pitchFamily="34" charset="-128"/>
              <a:cs typeface="Times New Roman" pitchFamily="18" charset="0"/>
            </a:endParaRPr>
          </a:p>
          <a:p>
            <a:pPr eaLnBrk="1" hangingPunct="1"/>
            <a:endParaRPr lang="en-US" sz="1300" dirty="0">
              <a:solidFill>
                <a:schemeClr val="tx1"/>
              </a:solidFill>
              <a:latin typeface="Arial" pitchFamily="34" charset="0"/>
              <a:ea typeface="MS PGothic" pitchFamily="34" charset="-128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740" y="5229200"/>
            <a:ext cx="2331732" cy="159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512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11752" y="1856114"/>
            <a:ext cx="2232248" cy="1143000"/>
          </a:xfrm>
        </p:spPr>
        <p:txBody>
          <a:bodyPr/>
          <a:lstStyle/>
          <a:p>
            <a:r>
              <a:rPr lang="pt-BR" sz="2400" dirty="0" smtClean="0">
                <a:latin typeface="Gill Sans MT" pitchFamily="34" charset="0"/>
              </a:rPr>
              <a:t>McIDAS-V</a:t>
            </a:r>
            <a:br>
              <a:rPr lang="pt-BR" sz="2400" dirty="0" smtClean="0">
                <a:latin typeface="Gill Sans MT" pitchFamily="34" charset="0"/>
              </a:rPr>
            </a:br>
            <a:r>
              <a:rPr lang="pt-BR" sz="2400" dirty="0" smtClean="0">
                <a:latin typeface="Gill Sans MT" pitchFamily="34" charset="0"/>
              </a:rPr>
              <a:t>PLUGIN RGB-EUMETSAT</a:t>
            </a:r>
            <a:br>
              <a:rPr lang="pt-BR" sz="2400" dirty="0" smtClean="0">
                <a:latin typeface="Gill Sans MT" pitchFamily="34" charset="0"/>
              </a:rPr>
            </a:br>
            <a:endParaRPr lang="pt-BR" sz="2400" dirty="0">
              <a:latin typeface="Gill Sans MT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20482" t="632" r="13325" b="15045"/>
          <a:stretch>
            <a:fillRect/>
          </a:stretch>
        </p:blipFill>
        <p:spPr bwMode="auto">
          <a:xfrm>
            <a:off x="0" y="1844824"/>
            <a:ext cx="6752081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16794" t="-203" r="31183" b="22438"/>
          <a:stretch>
            <a:fillRect/>
          </a:stretch>
        </p:blipFill>
        <p:spPr bwMode="auto">
          <a:xfrm>
            <a:off x="4572000" y="3000230"/>
            <a:ext cx="4590256" cy="3857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Carlos\Downloads\divisao_politica\lapi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8282" y="188640"/>
            <a:ext cx="905513" cy="620688"/>
          </a:xfrm>
          <a:prstGeom prst="rect">
            <a:avLst/>
          </a:prstGeom>
          <a:noFill/>
        </p:spPr>
      </p:pic>
      <p:sp>
        <p:nvSpPr>
          <p:cNvPr id="7" name="Rectangle 11"/>
          <p:cNvSpPr txBox="1"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9pPr>
          </a:lstStyle>
          <a:p>
            <a:r>
              <a:rPr lang="en-GB" dirty="0" smtClean="0">
                <a:ea typeface="ＭＳ Ｐゴシック" pitchFamily="34" charset="-128"/>
              </a:rPr>
              <a:t>     	</a:t>
            </a:r>
            <a:r>
              <a:rPr lang="en-GB" sz="3200" dirty="0" smtClean="0">
                <a:latin typeface="Gill Sans MT" pitchFamily="34" charset="0"/>
                <a:ea typeface="ＭＳ Ｐゴシック" pitchFamily="34" charset="-128"/>
              </a:rPr>
              <a:t>University engagements on open geospatial technologies in Brazil </a:t>
            </a:r>
          </a:p>
        </p:txBody>
      </p:sp>
      <p:sp>
        <p:nvSpPr>
          <p:cNvPr id="8" name="Retângulo 4"/>
          <p:cNvSpPr/>
          <p:nvPr/>
        </p:nvSpPr>
        <p:spPr>
          <a:xfrm>
            <a:off x="0" y="1"/>
            <a:ext cx="9143999" cy="6857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45" tIns="41473" rIns="82945" bIns="41473" anchor="ctr"/>
          <a:lstStyle/>
          <a:p>
            <a:pPr algn="ctr"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969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tângulo 2"/>
          <p:cNvSpPr>
            <a:spLocks noChangeArrowheads="1"/>
          </p:cNvSpPr>
          <p:nvPr/>
        </p:nvSpPr>
        <p:spPr bwMode="auto">
          <a:xfrm>
            <a:off x="395536" y="80963"/>
            <a:ext cx="2757488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/>
          <a:p>
            <a:pPr algn="just" eaLnBrk="0" hangingPunct="0"/>
            <a:r>
              <a:rPr lang="pt-BR" b="1" dirty="0">
                <a:cs typeface="Arial" pitchFamily="34" charset="0"/>
              </a:rPr>
              <a:t>Utilização do McIDAS-V</a:t>
            </a:r>
          </a:p>
        </p:txBody>
      </p:sp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758825"/>
            <a:ext cx="8594725" cy="413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6" name="Retângulo 4"/>
          <p:cNvSpPr>
            <a:spLocks noChangeArrowheads="1"/>
          </p:cNvSpPr>
          <p:nvPr/>
        </p:nvSpPr>
        <p:spPr bwMode="auto">
          <a:xfrm>
            <a:off x="3651250" y="348456"/>
            <a:ext cx="160337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/>
          <a:p>
            <a:pPr algn="just" eaLnBrk="0" hangingPunct="0"/>
            <a:r>
              <a:rPr lang="pt-BR" b="1" dirty="0">
                <a:cs typeface="Arial" pitchFamily="34" charset="0"/>
              </a:rPr>
              <a:t>Imagem MPE</a:t>
            </a:r>
          </a:p>
        </p:txBody>
      </p:sp>
      <p:sp>
        <p:nvSpPr>
          <p:cNvPr id="28677" name="CaixaDeTexto 3"/>
          <p:cNvSpPr txBox="1">
            <a:spLocks noChangeArrowheads="1"/>
          </p:cNvSpPr>
          <p:nvPr/>
        </p:nvSpPr>
        <p:spPr bwMode="auto">
          <a:xfrm>
            <a:off x="8294688" y="865188"/>
            <a:ext cx="563562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pt-BR" sz="1100">
                <a:solidFill>
                  <a:schemeClr val="bg1"/>
                </a:solidFill>
              </a:rPr>
              <a:t>mm/hr</a:t>
            </a:r>
          </a:p>
        </p:txBody>
      </p:sp>
      <p:grpSp>
        <p:nvGrpSpPr>
          <p:cNvPr id="28678" name="Grupo 19"/>
          <p:cNvGrpSpPr>
            <a:grpSpLocks/>
          </p:cNvGrpSpPr>
          <p:nvPr/>
        </p:nvGrpSpPr>
        <p:grpSpPr bwMode="auto">
          <a:xfrm>
            <a:off x="1982788" y="1535113"/>
            <a:ext cx="4745037" cy="5159375"/>
            <a:chOff x="2186485" y="1691605"/>
            <a:chExt cx="5230092" cy="5688632"/>
          </a:xfrm>
        </p:grpSpPr>
        <p:pic>
          <p:nvPicPr>
            <p:cNvPr id="28681" name="Imagem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6485" y="5468942"/>
              <a:ext cx="2043348" cy="1911295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tângulo 8"/>
            <p:cNvSpPr/>
            <p:nvPr/>
          </p:nvSpPr>
          <p:spPr>
            <a:xfrm>
              <a:off x="6695668" y="1691605"/>
              <a:ext cx="720909" cy="719393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cxnSp>
          <p:nvCxnSpPr>
            <p:cNvPr id="11" name="Conector reto 10"/>
            <p:cNvCxnSpPr/>
            <p:nvPr/>
          </p:nvCxnSpPr>
          <p:spPr>
            <a:xfrm flipH="1">
              <a:off x="2186485" y="2410998"/>
              <a:ext cx="4509183" cy="302460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to 12"/>
            <p:cNvCxnSpPr/>
            <p:nvPr/>
          </p:nvCxnSpPr>
          <p:spPr>
            <a:xfrm flipH="1">
              <a:off x="4230228" y="2410998"/>
              <a:ext cx="3186349" cy="305785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679" name="Imagem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02" r="13470" b="12167"/>
          <a:stretch>
            <a:fillRect/>
          </a:stretch>
        </p:blipFill>
        <p:spPr bwMode="auto">
          <a:xfrm>
            <a:off x="4762500" y="4930775"/>
            <a:ext cx="3729038" cy="1806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eta para a direita 16"/>
          <p:cNvSpPr/>
          <p:nvPr/>
        </p:nvSpPr>
        <p:spPr>
          <a:xfrm>
            <a:off x="4049713" y="5567363"/>
            <a:ext cx="522287" cy="52228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82945" tIns="41473" rIns="82945" bIns="41473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4" name="Retângulo 4"/>
          <p:cNvSpPr/>
          <p:nvPr/>
        </p:nvSpPr>
        <p:spPr>
          <a:xfrm>
            <a:off x="98425" y="80963"/>
            <a:ext cx="8947150" cy="66960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45" tIns="41473" rIns="82945" bIns="41473" anchor="ctr"/>
          <a:lstStyle/>
          <a:p>
            <a:pPr algn="ctr"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990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tângulo 2"/>
          <p:cNvSpPr>
            <a:spLocks noChangeArrowheads="1"/>
          </p:cNvSpPr>
          <p:nvPr/>
        </p:nvSpPr>
        <p:spPr bwMode="auto">
          <a:xfrm>
            <a:off x="3884613" y="153193"/>
            <a:ext cx="12922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/>
          <a:p>
            <a:pPr algn="just" eaLnBrk="0" hangingPunct="0"/>
            <a:r>
              <a:rPr lang="pt-BR" b="1" dirty="0">
                <a:cs typeface="Arial" pitchFamily="34" charset="0"/>
              </a:rPr>
              <a:t>Terra MA² </a:t>
            </a:r>
          </a:p>
        </p:txBody>
      </p:sp>
      <p:pic>
        <p:nvPicPr>
          <p:cNvPr id="5122" name="Picture 2" descr="PostgreSQ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93" y="946674"/>
            <a:ext cx="1690090" cy="58791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http://www.dpi.inpe.br/terraview/imagens/logo_terra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1860550"/>
            <a:ext cx="143827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6" descr="http://www.dpi.inpe.br/terrama2/images/logo_apache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8" t="19258" r="5560" b="23305"/>
          <a:stretch>
            <a:fillRect/>
          </a:stretch>
        </p:blipFill>
        <p:spPr bwMode="auto">
          <a:xfrm>
            <a:off x="319088" y="2579688"/>
            <a:ext cx="1509712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8" descr="http://www.dpi.inpe.br/terrama2/images/tomcat.gif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4502150"/>
            <a:ext cx="992187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511" name="Grupo 5"/>
          <p:cNvGrpSpPr>
            <a:grpSpLocks/>
          </p:cNvGrpSpPr>
          <p:nvPr/>
        </p:nvGrpSpPr>
        <p:grpSpPr bwMode="auto">
          <a:xfrm>
            <a:off x="536575" y="5473700"/>
            <a:ext cx="1143000" cy="911225"/>
            <a:chOff x="438411" y="4941629"/>
            <a:chExt cx="1260508" cy="1003929"/>
          </a:xfrm>
        </p:grpSpPr>
        <p:sp>
          <p:nvSpPr>
            <p:cNvPr id="21529" name="CaixaDeTexto 3"/>
            <p:cNvSpPr txBox="1">
              <a:spLocks noChangeArrowheads="1"/>
            </p:cNvSpPr>
            <p:nvPr/>
          </p:nvSpPr>
          <p:spPr bwMode="auto">
            <a:xfrm>
              <a:off x="438411" y="5589329"/>
              <a:ext cx="1260508" cy="356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pt-BR" sz="1500" b="1"/>
                <a:t>Terra OGC</a:t>
              </a:r>
            </a:p>
          </p:txBody>
        </p:sp>
        <p:pic>
          <p:nvPicPr>
            <p:cNvPr id="21530" name="Imagem 4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EFEFC"/>
                </a:clrFrom>
                <a:clrTo>
                  <a:srgbClr val="FE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379" y="4941629"/>
              <a:ext cx="771525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512" name="Imagem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8" y="3559175"/>
            <a:ext cx="1071562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513" name="Grupo 42"/>
          <p:cNvGrpSpPr>
            <a:grpSpLocks/>
          </p:cNvGrpSpPr>
          <p:nvPr/>
        </p:nvGrpSpPr>
        <p:grpSpPr bwMode="auto">
          <a:xfrm>
            <a:off x="1631950" y="1241425"/>
            <a:ext cx="2630488" cy="4525963"/>
            <a:chOff x="1799952" y="1367569"/>
            <a:chExt cx="2899469" cy="4990224"/>
          </a:xfrm>
        </p:grpSpPr>
        <p:cxnSp>
          <p:nvCxnSpPr>
            <p:cNvPr id="8" name="Conector reto 7"/>
            <p:cNvCxnSpPr>
              <a:endCxn id="21523" idx="1"/>
            </p:cNvCxnSpPr>
            <p:nvPr/>
          </p:nvCxnSpPr>
          <p:spPr>
            <a:xfrm>
              <a:off x="2232161" y="1367569"/>
              <a:ext cx="1496104" cy="2655269"/>
            </a:xfrm>
            <a:prstGeom prst="line">
              <a:avLst/>
            </a:prstGeom>
            <a:ln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523" name="Imagem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7871" y="3547417"/>
              <a:ext cx="971550" cy="9525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5" name="Conector reto 14"/>
            <p:cNvCxnSpPr>
              <a:endCxn id="21523" idx="1"/>
            </p:cNvCxnSpPr>
            <p:nvPr/>
          </p:nvCxnSpPr>
          <p:spPr>
            <a:xfrm>
              <a:off x="2015182" y="2507042"/>
              <a:ext cx="1713083" cy="1515796"/>
            </a:xfrm>
            <a:prstGeom prst="line">
              <a:avLst/>
            </a:prstGeom>
            <a:ln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to 16"/>
            <p:cNvCxnSpPr>
              <a:stCxn id="21509" idx="3"/>
              <a:endCxn id="21523" idx="1"/>
            </p:cNvCxnSpPr>
            <p:nvPr/>
          </p:nvCxnSpPr>
          <p:spPr>
            <a:xfrm>
              <a:off x="2015182" y="3235184"/>
              <a:ext cx="1713083" cy="787654"/>
            </a:xfrm>
            <a:prstGeom prst="line">
              <a:avLst/>
            </a:prstGeom>
            <a:ln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to 18"/>
            <p:cNvCxnSpPr>
              <a:stCxn id="21510" idx="3"/>
              <a:endCxn id="21523" idx="1"/>
            </p:cNvCxnSpPr>
            <p:nvPr/>
          </p:nvCxnSpPr>
          <p:spPr>
            <a:xfrm flipV="1">
              <a:off x="1812201" y="4022838"/>
              <a:ext cx="1916063" cy="1284751"/>
            </a:xfrm>
            <a:prstGeom prst="line">
              <a:avLst/>
            </a:prstGeom>
            <a:ln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to 20"/>
            <p:cNvCxnSpPr>
              <a:endCxn id="21523" idx="1"/>
            </p:cNvCxnSpPr>
            <p:nvPr/>
          </p:nvCxnSpPr>
          <p:spPr>
            <a:xfrm flipV="1">
              <a:off x="1799952" y="4022838"/>
              <a:ext cx="1928313" cy="2334955"/>
            </a:xfrm>
            <a:prstGeom prst="line">
              <a:avLst/>
            </a:prstGeom>
            <a:ln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reto 33"/>
            <p:cNvCxnSpPr/>
            <p:nvPr/>
          </p:nvCxnSpPr>
          <p:spPr>
            <a:xfrm flipV="1">
              <a:off x="1871696" y="4022838"/>
              <a:ext cx="1856569" cy="229294"/>
            </a:xfrm>
            <a:prstGeom prst="line">
              <a:avLst/>
            </a:prstGeom>
            <a:ln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5" name="Conector angulado 34"/>
          <p:cNvCxnSpPr>
            <a:stCxn id="21523" idx="3"/>
            <a:endCxn id="21518" idx="2"/>
          </p:cNvCxnSpPr>
          <p:nvPr/>
        </p:nvCxnSpPr>
        <p:spPr>
          <a:xfrm flipV="1">
            <a:off x="4262438" y="2641600"/>
            <a:ext cx="2093912" cy="1008063"/>
          </a:xfrm>
          <a:prstGeom prst="bentConnector2">
            <a:avLst/>
          </a:prstGeom>
          <a:ln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angulado 36"/>
          <p:cNvCxnSpPr>
            <a:stCxn id="21523" idx="3"/>
            <a:endCxn id="21520" idx="0"/>
          </p:cNvCxnSpPr>
          <p:nvPr/>
        </p:nvCxnSpPr>
        <p:spPr>
          <a:xfrm>
            <a:off x="4262438" y="3649663"/>
            <a:ext cx="2097087" cy="906462"/>
          </a:xfrm>
          <a:prstGeom prst="bentConnector2">
            <a:avLst/>
          </a:prstGeom>
          <a:ln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20" name="Imagem 3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43"/>
          <a:stretch>
            <a:fillRect/>
          </a:stretch>
        </p:blipFill>
        <p:spPr bwMode="auto">
          <a:xfrm>
            <a:off x="3884613" y="4556124"/>
            <a:ext cx="4949825" cy="18128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8" name="Imagem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638" y="849484"/>
            <a:ext cx="5053012" cy="17921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tângulo 4"/>
          <p:cNvSpPr/>
          <p:nvPr/>
        </p:nvSpPr>
        <p:spPr>
          <a:xfrm>
            <a:off x="98425" y="80963"/>
            <a:ext cx="8947150" cy="66960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45" tIns="41473" rIns="82945" bIns="41473" anchor="ctr"/>
          <a:lstStyle/>
          <a:p>
            <a:pPr algn="ctr"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4593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tângulo 1"/>
          <p:cNvSpPr>
            <a:spLocks noChangeArrowheads="1"/>
          </p:cNvSpPr>
          <p:nvPr/>
        </p:nvSpPr>
        <p:spPr bwMode="auto">
          <a:xfrm>
            <a:off x="2070100" y="-12700"/>
            <a:ext cx="326707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/>
          <a:p>
            <a:pPr algn="just" eaLnBrk="0" hangingPunct="0"/>
            <a:r>
              <a:rPr lang="pt-BR" b="1">
                <a:cs typeface="Arial" pitchFamily="34" charset="0"/>
              </a:rPr>
              <a:t>ILWIS - Geonetcast Toolbox </a:t>
            </a:r>
          </a:p>
        </p:txBody>
      </p:sp>
      <p:pic>
        <p:nvPicPr>
          <p:cNvPr id="25603" name="Imagem 2" descr="MSG_D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685800"/>
            <a:ext cx="3921125" cy="341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Imagem 3" descr="rotina de  processamento do MP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825" y="685800"/>
            <a:ext cx="2095500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Imagem 4" descr="rotina de  processamento do FV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763" y="685800"/>
            <a:ext cx="2095500" cy="365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CaixaDeTexto 6"/>
          <p:cNvSpPr txBox="1">
            <a:spLocks noChangeArrowheads="1"/>
          </p:cNvSpPr>
          <p:nvPr/>
        </p:nvSpPr>
        <p:spPr bwMode="auto">
          <a:xfrm>
            <a:off x="1787525" y="4354513"/>
            <a:ext cx="693738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pt-BR" b="1"/>
              <a:t>MSG</a:t>
            </a:r>
          </a:p>
        </p:txBody>
      </p:sp>
      <p:sp>
        <p:nvSpPr>
          <p:cNvPr id="25608" name="CaixaDeTexto 7"/>
          <p:cNvSpPr txBox="1">
            <a:spLocks noChangeArrowheads="1"/>
          </p:cNvSpPr>
          <p:nvPr/>
        </p:nvSpPr>
        <p:spPr bwMode="auto">
          <a:xfrm>
            <a:off x="5167313" y="4916488"/>
            <a:ext cx="66675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pt-BR" b="1" dirty="0">
                <a:solidFill>
                  <a:srgbClr val="FF0000"/>
                </a:solidFill>
              </a:rPr>
              <a:t>MPE</a:t>
            </a:r>
          </a:p>
        </p:txBody>
      </p:sp>
      <p:sp>
        <p:nvSpPr>
          <p:cNvPr id="25609" name="CaixaDeTexto 8"/>
          <p:cNvSpPr txBox="1">
            <a:spLocks noChangeArrowheads="1"/>
          </p:cNvSpPr>
          <p:nvPr/>
        </p:nvSpPr>
        <p:spPr bwMode="auto">
          <a:xfrm>
            <a:off x="7618413" y="4581525"/>
            <a:ext cx="719137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pt-BR" b="1">
                <a:solidFill>
                  <a:srgbClr val="FF0000"/>
                </a:solidFill>
              </a:rPr>
              <a:t>NDVI</a:t>
            </a:r>
          </a:p>
        </p:txBody>
      </p:sp>
      <p:cxnSp>
        <p:nvCxnSpPr>
          <p:cNvPr id="11" name="Conector angulado 10"/>
          <p:cNvCxnSpPr>
            <a:endCxn id="25607" idx="2"/>
          </p:cNvCxnSpPr>
          <p:nvPr/>
        </p:nvCxnSpPr>
        <p:spPr>
          <a:xfrm rot="16200000" flipV="1">
            <a:off x="3028156" y="3820319"/>
            <a:ext cx="1654175" cy="3443288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angulado 12"/>
          <p:cNvCxnSpPr>
            <a:endCxn id="25609" idx="2"/>
          </p:cNvCxnSpPr>
          <p:nvPr/>
        </p:nvCxnSpPr>
        <p:spPr>
          <a:xfrm rot="5400000" flipH="1" flipV="1">
            <a:off x="6064250" y="4456113"/>
            <a:ext cx="1425575" cy="2400300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tângulo 26"/>
          <p:cNvSpPr/>
          <p:nvPr/>
        </p:nvSpPr>
        <p:spPr>
          <a:xfrm>
            <a:off x="6792913" y="3135313"/>
            <a:ext cx="2220912" cy="423862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45" tIns="41473" rIns="82945" bIns="41473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8" name="Retângulo 27"/>
          <p:cNvSpPr/>
          <p:nvPr/>
        </p:nvSpPr>
        <p:spPr>
          <a:xfrm>
            <a:off x="4376738" y="3559175"/>
            <a:ext cx="2219325" cy="425450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45" tIns="41473" rIns="82945" bIns="41473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3" name="Retângulo 32"/>
          <p:cNvSpPr/>
          <p:nvPr/>
        </p:nvSpPr>
        <p:spPr>
          <a:xfrm>
            <a:off x="98425" y="80963"/>
            <a:ext cx="8947150" cy="66960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45" tIns="41473" rIns="82945" bIns="41473" anchor="ctr"/>
          <a:lstStyle/>
          <a:p>
            <a:pPr algn="ctr"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578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9"/>
          <p:cNvGrpSpPr>
            <a:grpSpLocks/>
          </p:cNvGrpSpPr>
          <p:nvPr/>
        </p:nvGrpSpPr>
        <p:grpSpPr bwMode="auto">
          <a:xfrm>
            <a:off x="0" y="2060575"/>
            <a:ext cx="6372225" cy="1371600"/>
            <a:chOff x="1676400" y="1752600"/>
            <a:chExt cx="5560623" cy="1204912"/>
          </a:xfrm>
        </p:grpSpPr>
        <p:sp>
          <p:nvSpPr>
            <p:cNvPr id="17447" name="Rectangle 5"/>
            <p:cNvSpPr>
              <a:spLocks noChangeArrowheads="1"/>
            </p:cNvSpPr>
            <p:nvPr/>
          </p:nvSpPr>
          <p:spPr bwMode="auto">
            <a:xfrm rot="-5400000">
              <a:off x="1270983" y="2158017"/>
              <a:ext cx="1204912" cy="394078"/>
            </a:xfrm>
            <a:prstGeom prst="rect">
              <a:avLst/>
            </a:prstGeom>
            <a:solidFill>
              <a:srgbClr val="009896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lnSpc>
                  <a:spcPct val="80000"/>
                </a:lnSpc>
                <a:spcBef>
                  <a:spcPct val="20000"/>
                </a:spcBef>
                <a:buClr>
                  <a:srgbClr val="009896"/>
                </a:buClr>
                <a:buFont typeface="Wingdings" pitchFamily="2" charset="2"/>
                <a:buNone/>
              </a:pPr>
              <a:r>
                <a:rPr lang="en-US" sz="1200" b="1">
                  <a:solidFill>
                    <a:schemeClr val="bg1"/>
                  </a:solidFill>
                  <a:latin typeface="Trebuchet MS" pitchFamily="34" charset="0"/>
                </a:rPr>
                <a:t>DATA COLLECTION</a:t>
              </a:r>
            </a:p>
          </p:txBody>
        </p:sp>
        <p:sp>
          <p:nvSpPr>
            <p:cNvPr id="17448" name="Rectangle 6"/>
            <p:cNvSpPr>
              <a:spLocks noChangeArrowheads="1"/>
            </p:cNvSpPr>
            <p:nvPr/>
          </p:nvSpPr>
          <p:spPr bwMode="auto">
            <a:xfrm>
              <a:off x="2057400" y="1752600"/>
              <a:ext cx="5179623" cy="1204041"/>
            </a:xfrm>
            <a:prstGeom prst="rect">
              <a:avLst/>
            </a:prstGeom>
            <a:solidFill>
              <a:srgbClr val="00989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3" name="Group 58"/>
          <p:cNvGrpSpPr>
            <a:grpSpLocks/>
          </p:cNvGrpSpPr>
          <p:nvPr/>
        </p:nvGrpSpPr>
        <p:grpSpPr bwMode="auto">
          <a:xfrm>
            <a:off x="0" y="3860800"/>
            <a:ext cx="4191000" cy="2743200"/>
            <a:chOff x="1600849" y="3428289"/>
            <a:chExt cx="4039538" cy="2540711"/>
          </a:xfrm>
        </p:grpSpPr>
        <p:sp>
          <p:nvSpPr>
            <p:cNvPr id="17445" name="Rectangle 25"/>
            <p:cNvSpPr>
              <a:spLocks noChangeArrowheads="1"/>
            </p:cNvSpPr>
            <p:nvPr/>
          </p:nvSpPr>
          <p:spPr bwMode="auto">
            <a:xfrm>
              <a:off x="2048388" y="3429000"/>
              <a:ext cx="3591999" cy="2540000"/>
            </a:xfrm>
            <a:prstGeom prst="rect">
              <a:avLst/>
            </a:prstGeom>
            <a:solidFill>
              <a:srgbClr val="00989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7446" name="Rectangle 26"/>
            <p:cNvSpPr>
              <a:spLocks noChangeArrowheads="1"/>
            </p:cNvSpPr>
            <p:nvPr/>
          </p:nvSpPr>
          <p:spPr bwMode="auto">
            <a:xfrm rot="-5400000">
              <a:off x="561439" y="4467699"/>
              <a:ext cx="2540000" cy="461179"/>
            </a:xfrm>
            <a:prstGeom prst="rect">
              <a:avLst/>
            </a:prstGeom>
            <a:solidFill>
              <a:srgbClr val="009896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lnSpc>
                  <a:spcPct val="80000"/>
                </a:lnSpc>
                <a:spcBef>
                  <a:spcPct val="20000"/>
                </a:spcBef>
                <a:buClr>
                  <a:srgbClr val="009896"/>
                </a:buClr>
                <a:buFont typeface="Wingdings" pitchFamily="2" charset="2"/>
                <a:buNone/>
              </a:pPr>
              <a:r>
                <a:rPr lang="en-US" sz="1600" b="1">
                  <a:solidFill>
                    <a:schemeClr val="bg1"/>
                  </a:solidFill>
                  <a:latin typeface="Trebuchet MS" pitchFamily="34" charset="0"/>
                </a:rPr>
                <a:t>G I S </a:t>
              </a:r>
            </a:p>
          </p:txBody>
        </p:sp>
      </p:grpSp>
      <p:grpSp>
        <p:nvGrpSpPr>
          <p:cNvPr id="4" name="Group 60"/>
          <p:cNvGrpSpPr>
            <a:grpSpLocks/>
          </p:cNvGrpSpPr>
          <p:nvPr/>
        </p:nvGrpSpPr>
        <p:grpSpPr bwMode="auto">
          <a:xfrm>
            <a:off x="4356100" y="3644900"/>
            <a:ext cx="2087563" cy="2952750"/>
            <a:chOff x="6324600" y="3276600"/>
            <a:chExt cx="2062955" cy="2944018"/>
          </a:xfrm>
        </p:grpSpPr>
        <p:sp>
          <p:nvSpPr>
            <p:cNvPr id="17443" name="Rectangle 22"/>
            <p:cNvSpPr>
              <a:spLocks noChangeArrowheads="1"/>
            </p:cNvSpPr>
            <p:nvPr/>
          </p:nvSpPr>
          <p:spPr bwMode="auto">
            <a:xfrm>
              <a:off x="6707218" y="3276600"/>
              <a:ext cx="1680337" cy="2943299"/>
            </a:xfrm>
            <a:prstGeom prst="rect">
              <a:avLst/>
            </a:prstGeom>
            <a:solidFill>
              <a:srgbClr val="00989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7444" name="Rectangle 23"/>
            <p:cNvSpPr>
              <a:spLocks noChangeArrowheads="1"/>
            </p:cNvSpPr>
            <p:nvPr/>
          </p:nvSpPr>
          <p:spPr bwMode="auto">
            <a:xfrm rot="-5400000">
              <a:off x="5043928" y="4557991"/>
              <a:ext cx="2943299" cy="381955"/>
            </a:xfrm>
            <a:prstGeom prst="rect">
              <a:avLst/>
            </a:prstGeom>
            <a:solidFill>
              <a:srgbClr val="009896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  <a:buClr>
                  <a:srgbClr val="009896"/>
                </a:buClr>
                <a:buFont typeface="Wingdings" pitchFamily="2" charset="2"/>
                <a:buNone/>
              </a:pPr>
              <a:r>
                <a:rPr lang="en-US" sz="1600" b="1">
                  <a:solidFill>
                    <a:schemeClr val="bg1"/>
                  </a:solidFill>
                  <a:latin typeface="Trebuchet MS" pitchFamily="34" charset="0"/>
                </a:rPr>
                <a:t>DISSEMINATION</a:t>
              </a:r>
            </a:p>
          </p:txBody>
        </p:sp>
      </p:grpSp>
      <p:grpSp>
        <p:nvGrpSpPr>
          <p:cNvPr id="5" name="Group 49"/>
          <p:cNvGrpSpPr>
            <a:grpSpLocks/>
          </p:cNvGrpSpPr>
          <p:nvPr/>
        </p:nvGrpSpPr>
        <p:grpSpPr bwMode="auto">
          <a:xfrm>
            <a:off x="755650" y="2276475"/>
            <a:ext cx="5235575" cy="1254125"/>
            <a:chOff x="2155073" y="1794419"/>
            <a:chExt cx="5008443" cy="1062030"/>
          </a:xfrm>
        </p:grpSpPr>
        <p:pic>
          <p:nvPicPr>
            <p:cNvPr id="17433" name="Picture 9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054367" y="1794419"/>
              <a:ext cx="741532" cy="8363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34" name="Picture 10" descr="Envisat_view_L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177045" y="1794419"/>
              <a:ext cx="959107" cy="676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35" name="Picture 11" descr="Zeiss camera in airplane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263812" y="1794419"/>
              <a:ext cx="702679" cy="8363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36" name="Picture 1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095260" y="1794419"/>
              <a:ext cx="799256" cy="557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17437" name="Object 2"/>
            <p:cNvGraphicFramePr>
              <a:graphicFrameLocks noChangeAspect="1"/>
            </p:cNvGraphicFramePr>
            <p:nvPr/>
          </p:nvGraphicFramePr>
          <p:xfrm>
            <a:off x="5884706" y="1794419"/>
            <a:ext cx="1278810" cy="43213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00" name="Worksheet" r:id="rId8" imgW="6378840" imgH="2750040" progId="Excel.Sheet.8">
                    <p:embed/>
                  </p:oleObj>
                </mc:Choice>
                <mc:Fallback>
                  <p:oleObj name="Worksheet" r:id="rId8" imgW="6378840" imgH="2750040" progId="Excel.Shee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84706" y="1794419"/>
                          <a:ext cx="1278810" cy="43213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438" name="Rectangle 14"/>
            <p:cNvSpPr>
              <a:spLocks noChangeArrowheads="1"/>
            </p:cNvSpPr>
            <p:nvPr/>
          </p:nvSpPr>
          <p:spPr bwMode="auto">
            <a:xfrm>
              <a:off x="5884706" y="2245716"/>
              <a:ext cx="1278810" cy="209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  <a:buClr>
                  <a:srgbClr val="009896"/>
                </a:buClr>
                <a:buFont typeface="Wingdings" pitchFamily="2" charset="2"/>
                <a:buNone/>
              </a:pPr>
              <a:r>
                <a:rPr lang="en-US" sz="1000">
                  <a:solidFill>
                    <a:schemeClr val="bg1"/>
                  </a:solidFill>
                  <a:latin typeface="Trebuchet MS" pitchFamily="34" charset="0"/>
                </a:rPr>
                <a:t>Tabular data</a:t>
              </a:r>
            </a:p>
          </p:txBody>
        </p:sp>
        <p:sp>
          <p:nvSpPr>
            <p:cNvPr id="17439" name="Rectangle 15"/>
            <p:cNvSpPr>
              <a:spLocks noChangeArrowheads="1"/>
            </p:cNvSpPr>
            <p:nvPr/>
          </p:nvSpPr>
          <p:spPr bwMode="auto">
            <a:xfrm>
              <a:off x="2155073" y="2496631"/>
              <a:ext cx="994168" cy="2299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  <a:buClr>
                  <a:srgbClr val="009896"/>
                </a:buClr>
                <a:buFont typeface="Wingdings" pitchFamily="2" charset="2"/>
                <a:buNone/>
              </a:pPr>
              <a:r>
                <a:rPr lang="en-US" sz="1000">
                  <a:solidFill>
                    <a:schemeClr val="bg1"/>
                  </a:solidFill>
                  <a:latin typeface="Trebuchet MS" pitchFamily="34" charset="0"/>
                </a:rPr>
                <a:t>Satellite data</a:t>
              </a:r>
            </a:p>
          </p:txBody>
        </p:sp>
        <p:sp>
          <p:nvSpPr>
            <p:cNvPr id="17440" name="Rectangle 16"/>
            <p:cNvSpPr>
              <a:spLocks noChangeArrowheads="1"/>
            </p:cNvSpPr>
            <p:nvPr/>
          </p:nvSpPr>
          <p:spPr bwMode="auto">
            <a:xfrm>
              <a:off x="3028475" y="2647354"/>
              <a:ext cx="1107857" cy="2012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  <a:buClr>
                  <a:srgbClr val="009896"/>
                </a:buClr>
                <a:buFont typeface="Wingdings" pitchFamily="2" charset="2"/>
                <a:buNone/>
              </a:pPr>
              <a:r>
                <a:rPr lang="en-US" sz="1000">
                  <a:solidFill>
                    <a:schemeClr val="bg1"/>
                  </a:solidFill>
                  <a:latin typeface="Trebuchet MS" pitchFamily="34" charset="0"/>
                </a:rPr>
                <a:t>Aerial data</a:t>
              </a:r>
            </a:p>
          </p:txBody>
        </p:sp>
        <p:sp>
          <p:nvSpPr>
            <p:cNvPr id="17441" name="Rectangle 17"/>
            <p:cNvSpPr>
              <a:spLocks noChangeArrowheads="1"/>
            </p:cNvSpPr>
            <p:nvPr/>
          </p:nvSpPr>
          <p:spPr bwMode="auto">
            <a:xfrm>
              <a:off x="3914317" y="2345907"/>
              <a:ext cx="1161141" cy="209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  <a:buClr>
                  <a:srgbClr val="009896"/>
                </a:buClr>
                <a:buFont typeface="Wingdings" pitchFamily="2" charset="2"/>
                <a:buNone/>
              </a:pPr>
              <a:r>
                <a:rPr lang="en-US" sz="1000">
                  <a:solidFill>
                    <a:schemeClr val="bg1"/>
                  </a:solidFill>
                  <a:latin typeface="Trebuchet MS" pitchFamily="34" charset="0"/>
                </a:rPr>
                <a:t>Digital maps</a:t>
              </a:r>
            </a:p>
          </p:txBody>
        </p:sp>
        <p:sp>
          <p:nvSpPr>
            <p:cNvPr id="17442" name="Rectangle 18"/>
            <p:cNvSpPr>
              <a:spLocks noChangeArrowheads="1"/>
            </p:cNvSpPr>
            <p:nvPr/>
          </p:nvSpPr>
          <p:spPr bwMode="auto">
            <a:xfrm>
              <a:off x="4605896" y="2647354"/>
              <a:ext cx="1598512" cy="209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  <a:buClr>
                  <a:srgbClr val="009896"/>
                </a:buClr>
                <a:buFont typeface="Wingdings" pitchFamily="2" charset="2"/>
                <a:buNone/>
              </a:pPr>
              <a:r>
                <a:rPr lang="en-US" sz="1000">
                  <a:solidFill>
                    <a:schemeClr val="bg1"/>
                  </a:solidFill>
                  <a:latin typeface="Trebuchet MS" pitchFamily="34" charset="0"/>
                </a:rPr>
                <a:t>Field measurements</a:t>
              </a:r>
            </a:p>
          </p:txBody>
        </p:sp>
      </p:grpSp>
      <p:grpSp>
        <p:nvGrpSpPr>
          <p:cNvPr id="6" name="Group 50"/>
          <p:cNvGrpSpPr>
            <a:grpSpLocks/>
          </p:cNvGrpSpPr>
          <p:nvPr/>
        </p:nvGrpSpPr>
        <p:grpSpPr bwMode="auto">
          <a:xfrm>
            <a:off x="395288" y="4076700"/>
            <a:ext cx="3886200" cy="2351088"/>
            <a:chOff x="1900291" y="3592550"/>
            <a:chExt cx="3814709" cy="2225699"/>
          </a:xfrm>
        </p:grpSpPr>
        <p:grpSp>
          <p:nvGrpSpPr>
            <p:cNvPr id="17424" name="Group 37"/>
            <p:cNvGrpSpPr>
              <a:grpSpLocks/>
            </p:cNvGrpSpPr>
            <p:nvPr/>
          </p:nvGrpSpPr>
          <p:grpSpPr bwMode="auto">
            <a:xfrm>
              <a:off x="2796667" y="4248171"/>
              <a:ext cx="1745984" cy="1203158"/>
              <a:chOff x="1536" y="3072"/>
              <a:chExt cx="2220" cy="942"/>
            </a:xfrm>
          </p:grpSpPr>
          <p:pic>
            <p:nvPicPr>
              <p:cNvPr id="17430" name="Picture 38" descr="GISlayer_fig2"/>
              <p:cNvPicPr>
                <a:picLocks noChangeAspect="1" noChangeArrowheads="1"/>
              </p:cNvPicPr>
              <p:nvPr/>
            </p:nvPicPr>
            <p:blipFill>
              <a:blip r:embed="rId10">
                <a:clrChange>
                  <a:clrFrom>
                    <a:srgbClr val="FEFFFC"/>
                  </a:clrFrom>
                  <a:clrTo>
                    <a:srgbClr val="FEFFFC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539" y="3120"/>
                <a:ext cx="2217" cy="8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31" name="Picture 39" descr="Gislayer_fig2"/>
              <p:cNvPicPr>
                <a:picLocks noChangeAspect="1" noChangeArrowheads="1"/>
              </p:cNvPicPr>
              <p:nvPr/>
            </p:nvPicPr>
            <p:blipFill>
              <a:blip r:embed="rId11">
                <a:clrChange>
                  <a:clrFrom>
                    <a:srgbClr val="FEFFFC"/>
                  </a:clrFrom>
                  <a:clrTo>
                    <a:srgbClr val="FEFFFC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539" y="3120"/>
                <a:ext cx="2217" cy="7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32" name="Picture 40" descr="GISLayer_fig2"/>
              <p:cNvPicPr>
                <a:picLocks noChangeAspect="1" noChangeArrowheads="1"/>
              </p:cNvPicPr>
              <p:nvPr/>
            </p:nvPicPr>
            <p:blipFill>
              <a:blip r:embed="rId12">
                <a:clrChange>
                  <a:clrFrom>
                    <a:srgbClr val="FEFFFC"/>
                  </a:clrFrom>
                  <a:clrTo>
                    <a:srgbClr val="FEFFFC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536" y="3072"/>
                <a:ext cx="2220" cy="6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7425" name="Picture 41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4368572" y="3675036"/>
              <a:ext cx="1122419" cy="11107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26" name="Rectangle 42"/>
            <p:cNvSpPr>
              <a:spLocks noChangeArrowheads="1"/>
            </p:cNvSpPr>
            <p:nvPr/>
          </p:nvSpPr>
          <p:spPr bwMode="auto">
            <a:xfrm>
              <a:off x="1900291" y="4494208"/>
              <a:ext cx="1645954" cy="3285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  <a:buClr>
                  <a:srgbClr val="009896"/>
                </a:buClr>
                <a:buFont typeface="Wingdings" pitchFamily="2" charset="2"/>
                <a:buNone/>
              </a:pPr>
              <a:r>
                <a:rPr lang="en-GB" sz="1200">
                  <a:solidFill>
                    <a:schemeClr val="bg1"/>
                  </a:solidFill>
                  <a:latin typeface="Trebuchet MS" pitchFamily="34" charset="0"/>
                </a:rPr>
                <a:t>Modelling</a:t>
              </a:r>
            </a:p>
          </p:txBody>
        </p:sp>
        <p:pic>
          <p:nvPicPr>
            <p:cNvPr id="17427" name="Picture 43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2199083" y="3592550"/>
              <a:ext cx="1060062" cy="8661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28" name="Rectangle 44"/>
            <p:cNvSpPr>
              <a:spLocks noChangeArrowheads="1"/>
            </p:cNvSpPr>
            <p:nvPr/>
          </p:nvSpPr>
          <p:spPr bwMode="auto">
            <a:xfrm>
              <a:off x="2796667" y="5476928"/>
              <a:ext cx="1371845" cy="341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  <a:buClr>
                  <a:srgbClr val="009896"/>
                </a:buClr>
                <a:buFont typeface="Wingdings" pitchFamily="2" charset="2"/>
                <a:buNone/>
              </a:pPr>
              <a:r>
                <a:rPr lang="en-US" sz="1200">
                  <a:solidFill>
                    <a:schemeClr val="bg1"/>
                  </a:solidFill>
                  <a:latin typeface="Trebuchet MS" pitchFamily="34" charset="0"/>
                </a:rPr>
                <a:t>Processing</a:t>
              </a:r>
            </a:p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  <a:buClr>
                  <a:srgbClr val="009896"/>
                </a:buClr>
                <a:buFont typeface="Wingdings" pitchFamily="2" charset="2"/>
                <a:buNone/>
              </a:pPr>
              <a:r>
                <a:rPr lang="en-US" sz="1200">
                  <a:solidFill>
                    <a:schemeClr val="bg1"/>
                  </a:solidFill>
                  <a:latin typeface="Trebuchet MS" pitchFamily="34" charset="0"/>
                </a:rPr>
                <a:t>Synthesis</a:t>
              </a:r>
            </a:p>
          </p:txBody>
        </p:sp>
        <p:sp>
          <p:nvSpPr>
            <p:cNvPr id="17429" name="Rectangle 45"/>
            <p:cNvSpPr>
              <a:spLocks noChangeArrowheads="1"/>
            </p:cNvSpPr>
            <p:nvPr/>
          </p:nvSpPr>
          <p:spPr bwMode="auto">
            <a:xfrm>
              <a:off x="4038600" y="4953000"/>
              <a:ext cx="1676400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  <a:buClr>
                  <a:srgbClr val="009896"/>
                </a:buClr>
                <a:buFont typeface="Wingdings" pitchFamily="2" charset="2"/>
                <a:buNone/>
              </a:pPr>
              <a:r>
                <a:rPr lang="en-US" sz="1200">
                  <a:solidFill>
                    <a:schemeClr val="bg1"/>
                  </a:solidFill>
                  <a:latin typeface="Trebuchet MS" pitchFamily="34" charset="0"/>
                </a:rPr>
                <a:t>Internet GIS</a:t>
              </a:r>
            </a:p>
          </p:txBody>
        </p:sp>
      </p:grpSp>
      <p:grpSp>
        <p:nvGrpSpPr>
          <p:cNvPr id="8" name="Group 51"/>
          <p:cNvGrpSpPr>
            <a:grpSpLocks/>
          </p:cNvGrpSpPr>
          <p:nvPr/>
        </p:nvGrpSpPr>
        <p:grpSpPr bwMode="auto">
          <a:xfrm>
            <a:off x="4859338" y="3716338"/>
            <a:ext cx="1400175" cy="2859087"/>
            <a:chOff x="6859734" y="3360077"/>
            <a:chExt cx="1400502" cy="2859822"/>
          </a:xfrm>
        </p:grpSpPr>
        <p:pic>
          <p:nvPicPr>
            <p:cNvPr id="17420" name="Picture 28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6859734" y="3360077"/>
              <a:ext cx="1400502" cy="10549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21" name="Picture 29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7012251" y="4769119"/>
              <a:ext cx="1145866" cy="11240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22" name="Rectangle 30"/>
            <p:cNvSpPr>
              <a:spLocks noChangeArrowheads="1"/>
            </p:cNvSpPr>
            <p:nvPr/>
          </p:nvSpPr>
          <p:spPr bwMode="auto">
            <a:xfrm>
              <a:off x="6859734" y="5874475"/>
              <a:ext cx="1400502" cy="3454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  <a:buClr>
                  <a:srgbClr val="009896"/>
                </a:buClr>
                <a:buFont typeface="Wingdings" pitchFamily="2" charset="2"/>
                <a:buNone/>
              </a:pPr>
              <a:r>
                <a:rPr lang="en-US" sz="1200">
                  <a:solidFill>
                    <a:schemeClr val="bg1"/>
                  </a:solidFill>
                  <a:latin typeface="Trebuchet MS" pitchFamily="34" charset="0"/>
                </a:rPr>
                <a:t>Internet GIS</a:t>
              </a:r>
            </a:p>
          </p:txBody>
        </p:sp>
        <p:sp>
          <p:nvSpPr>
            <p:cNvPr id="17423" name="Rectangle 31"/>
            <p:cNvSpPr>
              <a:spLocks noChangeArrowheads="1"/>
            </p:cNvSpPr>
            <p:nvPr/>
          </p:nvSpPr>
          <p:spPr bwMode="auto">
            <a:xfrm>
              <a:off x="6859734" y="4438087"/>
              <a:ext cx="1400502" cy="3454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  <a:buClr>
                  <a:srgbClr val="009896"/>
                </a:buClr>
                <a:buFont typeface="Wingdings" pitchFamily="2" charset="2"/>
                <a:buNone/>
              </a:pPr>
              <a:r>
                <a:rPr lang="en-US" sz="1200">
                  <a:solidFill>
                    <a:schemeClr val="bg1"/>
                  </a:solidFill>
                  <a:latin typeface="Trebuchet MS" pitchFamily="34" charset="0"/>
                </a:rPr>
                <a:t>Web portals</a:t>
              </a:r>
            </a:p>
          </p:txBody>
        </p:sp>
      </p:grpSp>
      <p:sp>
        <p:nvSpPr>
          <p:cNvPr id="17416" name="Text Box 12"/>
          <p:cNvSpPr txBox="1">
            <a:spLocks noChangeArrowheads="1"/>
          </p:cNvSpPr>
          <p:nvPr/>
        </p:nvSpPr>
        <p:spPr bwMode="auto">
          <a:xfrm>
            <a:off x="0" y="620713"/>
            <a:ext cx="8027988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176713"/>
            <a:r>
              <a:rPr lang="en-GB" sz="1800">
                <a:latin typeface="Gill Sans MT" pitchFamily="34" charset="0"/>
              </a:rPr>
              <a:t>Satellite imagery</a:t>
            </a:r>
          </a:p>
          <a:p>
            <a:pPr defTabSz="4176713"/>
            <a:r>
              <a:rPr lang="en-GB" sz="1800">
                <a:latin typeface="Gill Sans MT" pitchFamily="34" charset="0"/>
              </a:rPr>
              <a:t>Derived, added value  data</a:t>
            </a:r>
          </a:p>
          <a:p>
            <a:pPr defTabSz="4176713"/>
            <a:r>
              <a:rPr lang="en-GB" sz="1800">
                <a:latin typeface="Gill Sans MT" pitchFamily="34" charset="0"/>
              </a:rPr>
              <a:t>Model outputs (forecasts) and bulletins</a:t>
            </a:r>
          </a:p>
          <a:p>
            <a:pPr defTabSz="4176713"/>
            <a:r>
              <a:rPr lang="en-GB" sz="1800">
                <a:latin typeface="Gill Sans MT" pitchFamily="34" charset="0"/>
              </a:rPr>
              <a:t>All products are free-of-charge, may not be (re-)sold</a:t>
            </a:r>
          </a:p>
          <a:p>
            <a:pPr defTabSz="4176713"/>
            <a:endParaRPr lang="en-GB" sz="1800">
              <a:latin typeface="Gill Sans MT" pitchFamily="34" charset="0"/>
            </a:endParaRPr>
          </a:p>
        </p:txBody>
      </p:sp>
      <p:sp>
        <p:nvSpPr>
          <p:cNvPr id="17417" name="Retângulo 41"/>
          <p:cNvSpPr>
            <a:spLocks noChangeArrowheads="1"/>
          </p:cNvSpPr>
          <p:nvPr/>
        </p:nvSpPr>
        <p:spPr bwMode="auto">
          <a:xfrm>
            <a:off x="6516688" y="908050"/>
            <a:ext cx="2303462" cy="369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latin typeface="Gill Sans MT" pitchFamily="34" charset="0"/>
              </a:rPr>
              <a:t>TerraMA2 is generic RS/GIS software that helps</a:t>
            </a:r>
          </a:p>
          <a:p>
            <a:r>
              <a:rPr lang="en-US" sz="1800">
                <a:latin typeface="Gill Sans MT" pitchFamily="34" charset="0"/>
              </a:rPr>
              <a:t>to import and process the data distributed on EUMETCast. </a:t>
            </a:r>
          </a:p>
          <a:p>
            <a:endParaRPr lang="en-US" sz="1800">
              <a:latin typeface="Gill Sans MT" pitchFamily="34" charset="0"/>
            </a:endParaRPr>
          </a:p>
          <a:p>
            <a:r>
              <a:rPr lang="en-US" sz="1800">
                <a:latin typeface="Gill Sans MT" pitchFamily="34" charset="0"/>
              </a:rPr>
              <a:t>It is the most comprehensive, freely available software</a:t>
            </a:r>
            <a:br>
              <a:rPr lang="en-US" sz="1800">
                <a:latin typeface="Gill Sans MT" pitchFamily="34" charset="0"/>
              </a:rPr>
            </a:br>
            <a:r>
              <a:rPr lang="en-US" sz="1800">
                <a:latin typeface="Gill Sans MT" pitchFamily="34" charset="0"/>
              </a:rPr>
              <a:t>and can handle nearly all of EUMETCast data.</a:t>
            </a:r>
          </a:p>
        </p:txBody>
      </p:sp>
      <p:sp>
        <p:nvSpPr>
          <p:cNvPr id="17418" name="Retângulo 42"/>
          <p:cNvSpPr>
            <a:spLocks noChangeArrowheads="1"/>
          </p:cNvSpPr>
          <p:nvPr/>
        </p:nvSpPr>
        <p:spPr bwMode="auto">
          <a:xfrm>
            <a:off x="6500813" y="4857750"/>
            <a:ext cx="2376487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latin typeface="Gill Sans MT" pitchFamily="34" charset="0"/>
              </a:rPr>
              <a:t>Terra MA2 INPE’s own tools are used too, but they should require little introduction for Brazil audience.</a:t>
            </a:r>
          </a:p>
        </p:txBody>
      </p:sp>
      <p:sp>
        <p:nvSpPr>
          <p:cNvPr id="17419" name="Retângulo 40"/>
          <p:cNvSpPr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algn="ctr"/>
            <a:r>
              <a:rPr lang="en-US" b="1">
                <a:latin typeface="Gill Sans MT" pitchFamily="34" charset="0"/>
              </a:rPr>
              <a:t>Building on existing capacities and applications</a:t>
            </a:r>
          </a:p>
        </p:txBody>
      </p:sp>
      <p:sp>
        <p:nvSpPr>
          <p:cNvPr id="41" name="Retângulo 4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45" tIns="41473" rIns="82945" bIns="41473" anchor="ctr"/>
          <a:lstStyle/>
          <a:p>
            <a:pPr algn="ctr"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770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30" name="Picture 36" descr="AEJ-sfctem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2700"/>
            <a:ext cx="3744913" cy="147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31" name="Picture 37" descr="AEJ-sfcwinds-vec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850900"/>
            <a:ext cx="374015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32" name="Picture 38" descr="AEJ-sfcr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635125"/>
            <a:ext cx="3744913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36" name="Text Box 39"/>
          <p:cNvSpPr txBox="1">
            <a:spLocks noChangeArrowheads="1"/>
          </p:cNvSpPr>
          <p:nvPr/>
        </p:nvSpPr>
        <p:spPr bwMode="auto">
          <a:xfrm>
            <a:off x="3708400" y="260350"/>
            <a:ext cx="960438" cy="2317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 b="1" i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 i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 i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 i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 i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 i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 i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 i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 i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rPr>
              <a:t>Sfc. Temp. (C)</a:t>
            </a:r>
          </a:p>
        </p:txBody>
      </p:sp>
      <p:sp>
        <p:nvSpPr>
          <p:cNvPr id="47137" name="Text Box 40"/>
          <p:cNvSpPr txBox="1">
            <a:spLocks noChangeArrowheads="1"/>
          </p:cNvSpPr>
          <p:nvPr/>
        </p:nvSpPr>
        <p:spPr bwMode="auto">
          <a:xfrm>
            <a:off x="3708400" y="1125538"/>
            <a:ext cx="960438" cy="2301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 b="1" i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 i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 i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 i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 i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 i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 i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 i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 i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rPr>
              <a:t>850 mb Winds</a:t>
            </a:r>
          </a:p>
        </p:txBody>
      </p:sp>
      <p:sp>
        <p:nvSpPr>
          <p:cNvPr id="47138" name="Text Box 41"/>
          <p:cNvSpPr txBox="1">
            <a:spLocks noChangeArrowheads="1"/>
          </p:cNvSpPr>
          <p:nvPr/>
        </p:nvSpPr>
        <p:spPr bwMode="auto">
          <a:xfrm>
            <a:off x="3708400" y="2133600"/>
            <a:ext cx="992188" cy="2301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 b="1" i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 i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 i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 i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 i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 i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 i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 i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 i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rPr>
              <a:t>925 mb RH (%)</a:t>
            </a:r>
          </a:p>
        </p:txBody>
      </p:sp>
      <p:sp>
        <p:nvSpPr>
          <p:cNvPr id="47139" name="Line 42"/>
          <p:cNvSpPr>
            <a:spLocks noChangeShapeType="1"/>
          </p:cNvSpPr>
          <p:nvPr/>
        </p:nvSpPr>
        <p:spPr bwMode="auto">
          <a:xfrm flipH="1">
            <a:off x="1042988" y="620713"/>
            <a:ext cx="2438400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47140" name="Line 42"/>
          <p:cNvSpPr>
            <a:spLocks noChangeShapeType="1"/>
          </p:cNvSpPr>
          <p:nvPr/>
        </p:nvSpPr>
        <p:spPr bwMode="auto">
          <a:xfrm flipH="1">
            <a:off x="1116013" y="1412875"/>
            <a:ext cx="2438400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47141" name="Line 42"/>
          <p:cNvSpPr>
            <a:spLocks noChangeShapeType="1"/>
          </p:cNvSpPr>
          <p:nvPr/>
        </p:nvSpPr>
        <p:spPr bwMode="auto">
          <a:xfrm flipH="1">
            <a:off x="1116013" y="2420938"/>
            <a:ext cx="2438400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47142" name="Text Box 45"/>
          <p:cNvSpPr txBox="1">
            <a:spLocks noChangeArrowheads="1"/>
          </p:cNvSpPr>
          <p:nvPr/>
        </p:nvSpPr>
        <p:spPr bwMode="auto">
          <a:xfrm>
            <a:off x="3059113" y="2060575"/>
            <a:ext cx="484187" cy="2778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 b="1" i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 i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 i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 i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 i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 i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 i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 i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 i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rPr>
              <a:t>AEJ</a:t>
            </a:r>
          </a:p>
        </p:txBody>
      </p:sp>
      <p:sp>
        <p:nvSpPr>
          <p:cNvPr id="48" name="Retângulo 5"/>
          <p:cNvSpPr/>
          <p:nvPr/>
        </p:nvSpPr>
        <p:spPr>
          <a:xfrm>
            <a:off x="34925" y="0"/>
            <a:ext cx="9074150" cy="68849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45" tIns="41473" rIns="82945" bIns="41473"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47145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813" y="44624"/>
            <a:ext cx="3876675" cy="3879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7146" name="Picture 3" descr="HurricaneDevelopmentRegi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991931"/>
            <a:ext cx="4680520" cy="2677429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Imagem 8" descr="E:\dissertação\figuras\resultadosDissertacao\200908181200_VIS006_mercator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4917" y="3105150"/>
            <a:ext cx="3933701" cy="3581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9939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AutoShape 2" descr="Imagem inline 1"/>
          <p:cNvSpPr>
            <a:spLocks noChangeAspect="1" noChangeArrowheads="1"/>
          </p:cNvSpPr>
          <p:nvPr/>
        </p:nvSpPr>
        <p:spPr bwMode="auto">
          <a:xfrm>
            <a:off x="141288" y="-131763"/>
            <a:ext cx="2762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/>
          <a:lstStyle/>
          <a:p>
            <a:endParaRPr lang="pt-BR"/>
          </a:p>
        </p:txBody>
      </p:sp>
      <p:pic>
        <p:nvPicPr>
          <p:cNvPr id="5632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65253">
            <a:off x="4520440" y="1566442"/>
            <a:ext cx="2831529" cy="4185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Rectangle 3"/>
          <p:cNvSpPr>
            <a:spLocks noChangeArrowheads="1"/>
          </p:cNvSpPr>
          <p:nvPr/>
        </p:nvSpPr>
        <p:spPr bwMode="auto">
          <a:xfrm>
            <a:off x="971550" y="620713"/>
            <a:ext cx="80613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de-AT" sz="1200" b="1">
                <a:latin typeface="Tahoma" pitchFamily="34" charset="0"/>
                <a:cs typeface="Tahoma" pitchFamily="34" charset="0"/>
              </a:rPr>
              <a:t>http://www.ebxlivros.com.br/SISTEMA-EUMETCAST:-UMA-ABORDAGEM-APLICADA-DOS-SATELITES-METEOSAT-DE-SEGUNDA-GERACAO--/</a:t>
            </a:r>
          </a:p>
        </p:txBody>
      </p:sp>
      <p:sp>
        <p:nvSpPr>
          <p:cNvPr id="56325" name="Rectangle 4"/>
          <p:cNvSpPr>
            <a:spLocks noChangeArrowheads="1"/>
          </p:cNvSpPr>
          <p:nvPr/>
        </p:nvSpPr>
        <p:spPr bwMode="auto">
          <a:xfrm>
            <a:off x="141288" y="33338"/>
            <a:ext cx="88915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sz="2000" dirty="0" smtClean="0">
                <a:latin typeface="Tahoma" pitchFamily="34" charset="0"/>
                <a:cs typeface="Tahoma" pitchFamily="34" charset="0"/>
              </a:rPr>
              <a:t>EUMETcast Book for sale:</a:t>
            </a:r>
            <a:endParaRPr lang="de-AT" sz="20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Retângulo 4"/>
          <p:cNvSpPr/>
          <p:nvPr/>
        </p:nvSpPr>
        <p:spPr>
          <a:xfrm>
            <a:off x="98425" y="80963"/>
            <a:ext cx="8947150" cy="66960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45" tIns="41473" rIns="82945" bIns="41473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" name="Rectangle 1"/>
          <p:cNvSpPr/>
          <p:nvPr/>
        </p:nvSpPr>
        <p:spPr>
          <a:xfrm>
            <a:off x="323528" y="1556791"/>
            <a:ext cx="320843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Are you interested in using the </a:t>
            </a:r>
            <a:r>
              <a:rPr lang="en-US" dirty="0" err="1" smtClean="0"/>
              <a:t>EUMETCast</a:t>
            </a:r>
            <a:r>
              <a:rPr lang="en-US" dirty="0" smtClean="0"/>
              <a:t> Americas receiving technology? </a:t>
            </a:r>
          </a:p>
          <a:p>
            <a:endParaRPr lang="en-US" dirty="0"/>
          </a:p>
          <a:p>
            <a:r>
              <a:rPr lang="en-US" dirty="0" smtClean="0"/>
              <a:t>Do </a:t>
            </a:r>
            <a:r>
              <a:rPr lang="en-US" dirty="0"/>
              <a:t>you have a specific product in mind that you would like to use? Let </a:t>
            </a:r>
            <a:r>
              <a:rPr lang="en-US" dirty="0" smtClean="0"/>
              <a:t>me </a:t>
            </a:r>
            <a:r>
              <a:rPr lang="en-US" dirty="0"/>
              <a:t>know </a:t>
            </a:r>
            <a:r>
              <a:rPr lang="en-US" dirty="0" smtClean="0"/>
              <a:t>by filling </a:t>
            </a:r>
            <a:r>
              <a:rPr lang="en-US" dirty="0"/>
              <a:t>out, and </a:t>
            </a:r>
            <a:r>
              <a:rPr lang="en-US" dirty="0" smtClean="0"/>
              <a:t>submitting via </a:t>
            </a:r>
          </a:p>
          <a:p>
            <a:r>
              <a:rPr lang="en-US" dirty="0" smtClean="0"/>
              <a:t>www.lapismet.com</a:t>
            </a:r>
            <a:endParaRPr lang="de-AT" dirty="0" smtClean="0"/>
          </a:p>
        </p:txBody>
      </p:sp>
    </p:spTree>
    <p:extLst>
      <p:ext uri="{BB962C8B-B14F-4D97-AF65-F5344CB8AC3E}">
        <p14:creationId xmlns:p14="http://schemas.microsoft.com/office/powerpoint/2010/main" val="16003045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ChangeArrowheads="1"/>
          </p:cNvSpPr>
          <p:nvPr/>
        </p:nvSpPr>
        <p:spPr bwMode="auto">
          <a:xfrm>
            <a:off x="0" y="2133600"/>
            <a:ext cx="140652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250825" y="981075"/>
            <a:ext cx="8502650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>
                <a:latin typeface="Gill Sans MT" pitchFamily="34" charset="0"/>
                <a:ea typeface="ＭＳ Ｐゴシック" charset="-128"/>
              </a:rPr>
              <a:t>The joint initiative between the EUMETSAT and the LAPIS/UFAL. Three characteristics of the SAGEO appear to be contributing to its success, which are: </a:t>
            </a:r>
          </a:p>
          <a:p>
            <a:pPr>
              <a:defRPr/>
            </a:pPr>
            <a:endParaRPr lang="en-US" sz="1800" dirty="0">
              <a:latin typeface="Gill Sans MT" pitchFamily="34" charset="0"/>
              <a:ea typeface="ＭＳ Ｐゴシック" charset="-128"/>
            </a:endParaRPr>
          </a:p>
          <a:p>
            <a:pPr>
              <a:defRPr/>
            </a:pPr>
            <a:r>
              <a:rPr lang="en-US" sz="1800" dirty="0">
                <a:latin typeface="Gill Sans MT" pitchFamily="34" charset="0"/>
                <a:ea typeface="ＭＳ Ｐゴシック" charset="-128"/>
              </a:rPr>
              <a:t>(1) to bring together the </a:t>
            </a:r>
            <a:r>
              <a:rPr lang="en-US" sz="1800" dirty="0" err="1">
                <a:latin typeface="Gill Sans MT" pitchFamily="34" charset="0"/>
                <a:ea typeface="ＭＳ Ｐゴシック" charset="-128"/>
              </a:rPr>
              <a:t>EUMETCast</a:t>
            </a:r>
            <a:r>
              <a:rPr lang="en-US" sz="1800" dirty="0">
                <a:latin typeface="Gill Sans MT" pitchFamily="34" charset="0"/>
                <a:ea typeface="ＭＳ Ｐゴシック" charset="-128"/>
              </a:rPr>
              <a:t> network operators to identify areas for regional cooperation; </a:t>
            </a:r>
          </a:p>
          <a:p>
            <a:pPr>
              <a:defRPr/>
            </a:pPr>
            <a:endParaRPr lang="en-US" sz="1800" dirty="0">
              <a:latin typeface="Gill Sans MT" pitchFamily="34" charset="0"/>
              <a:ea typeface="ＭＳ Ｐゴシック" charset="-128"/>
            </a:endParaRPr>
          </a:p>
          <a:p>
            <a:pPr>
              <a:defRPr/>
            </a:pPr>
            <a:r>
              <a:rPr lang="en-US" sz="1800" dirty="0">
                <a:latin typeface="Gill Sans MT" pitchFamily="34" charset="0"/>
                <a:ea typeface="ＭＳ Ｐゴシック" charset="-128"/>
              </a:rPr>
              <a:t>(2) to provide a technical and scientific exchange in environmental and atmospheric sciences between various Brazilian research institutes, while they broaden the knowledge about their applications; </a:t>
            </a:r>
          </a:p>
          <a:p>
            <a:pPr>
              <a:defRPr/>
            </a:pPr>
            <a:endParaRPr lang="en-US" sz="1800" dirty="0">
              <a:latin typeface="Gill Sans MT" pitchFamily="34" charset="0"/>
              <a:ea typeface="ＭＳ Ｐゴシック" charset="-128"/>
            </a:endParaRPr>
          </a:p>
          <a:p>
            <a:pPr>
              <a:defRPr/>
            </a:pPr>
            <a:r>
              <a:rPr lang="en-US" sz="1800" dirty="0">
                <a:latin typeface="Gill Sans MT" pitchFamily="34" charset="0"/>
                <a:ea typeface="ＭＳ Ｐゴシック" charset="-128"/>
              </a:rPr>
              <a:t>3) tools used are freeware and are at disposal of the group; </a:t>
            </a:r>
          </a:p>
          <a:p>
            <a:pPr>
              <a:defRPr/>
            </a:pPr>
            <a:endParaRPr lang="en-US" sz="1800" dirty="0">
              <a:latin typeface="Gill Sans MT" pitchFamily="34" charset="0"/>
              <a:ea typeface="ＭＳ Ｐゴシック" charset="-128"/>
            </a:endParaRPr>
          </a:p>
          <a:p>
            <a:pPr>
              <a:defRPr/>
            </a:pPr>
            <a:r>
              <a:rPr lang="en-US" sz="1800" dirty="0">
                <a:latin typeface="Gill Sans MT" pitchFamily="34" charset="0"/>
                <a:ea typeface="ＭＳ Ｐゴシック" charset="-128"/>
              </a:rPr>
              <a:t>4) Strong  interest and commitments from universities and others institutions with weather, climate a/o natural resources monitoring mission; </a:t>
            </a:r>
          </a:p>
          <a:p>
            <a:pPr>
              <a:defRPr/>
            </a:pPr>
            <a:endParaRPr lang="en-US" sz="1800" dirty="0">
              <a:latin typeface="Gill Sans MT" pitchFamily="34" charset="0"/>
              <a:ea typeface="ＭＳ Ｐゴシック" charset="-128"/>
            </a:endParaRPr>
          </a:p>
          <a:p>
            <a:pPr>
              <a:defRPr/>
            </a:pPr>
            <a:r>
              <a:rPr lang="en-US" sz="1800" dirty="0">
                <a:latin typeface="Gill Sans MT" pitchFamily="34" charset="0"/>
                <a:ea typeface="ＭＳ Ｐゴシック" charset="-128"/>
              </a:rPr>
              <a:t>5) Increasing interest by national operational authorities e.g. National Met Services, </a:t>
            </a:r>
            <a:r>
              <a:rPr lang="en-US" sz="1800" dirty="0" err="1">
                <a:latin typeface="Gill Sans MT" pitchFamily="34" charset="0"/>
                <a:ea typeface="ＭＳ Ｐゴシック" charset="-128"/>
              </a:rPr>
              <a:t>Gvt</a:t>
            </a:r>
            <a:r>
              <a:rPr lang="en-US" sz="1800" dirty="0">
                <a:latin typeface="Gill Sans MT" pitchFamily="34" charset="0"/>
                <a:ea typeface="ＭＳ Ｐゴシック" charset="-128"/>
              </a:rPr>
              <a:t>. agencies, NGO’s; </a:t>
            </a:r>
          </a:p>
          <a:p>
            <a:pPr>
              <a:defRPr/>
            </a:pPr>
            <a:endParaRPr lang="en-US" sz="1800" dirty="0">
              <a:latin typeface="Gill Sans MT" pitchFamily="34" charset="0"/>
              <a:ea typeface="ＭＳ Ｐゴシック" charset="-128"/>
            </a:endParaRPr>
          </a:p>
          <a:p>
            <a:pPr>
              <a:defRPr/>
            </a:pPr>
            <a:r>
              <a:rPr lang="en-US" sz="1800" dirty="0">
                <a:latin typeface="Gill Sans MT" pitchFamily="34" charset="0"/>
                <a:ea typeface="ＭＳ Ｐゴシック" charset="-128"/>
              </a:rPr>
              <a:t>6) Joint ventures of European with Brazilian and other research partners are increasing.</a:t>
            </a:r>
          </a:p>
          <a:p>
            <a:pPr>
              <a:defRPr/>
            </a:pPr>
            <a:endParaRPr lang="pt-BR" sz="1800" b="1" dirty="0">
              <a:solidFill>
                <a:schemeClr val="accent2">
                  <a:lumMod val="50000"/>
                </a:schemeClr>
              </a:solidFill>
              <a:latin typeface="Gill Sans MT" pitchFamily="34" charset="0"/>
              <a:ea typeface="ＭＳ Ｐゴシック" charset="-128"/>
            </a:endParaRPr>
          </a:p>
        </p:txBody>
      </p:sp>
      <p:sp>
        <p:nvSpPr>
          <p:cNvPr id="25604" name="Title 1"/>
          <p:cNvSpPr>
            <a:spLocks noGrp="1"/>
          </p:cNvSpPr>
          <p:nvPr>
            <p:ph type="title"/>
          </p:nvPr>
        </p:nvSpPr>
        <p:spPr>
          <a:xfrm>
            <a:off x="971550" y="0"/>
            <a:ext cx="7775575" cy="735013"/>
          </a:xfrm>
        </p:spPr>
        <p:txBody>
          <a:bodyPr/>
          <a:lstStyle/>
          <a:p>
            <a:r>
              <a:rPr lang="en-US" smtClean="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  <a:cs typeface="Tahoma" pitchFamily="34" charset="0"/>
              </a:rPr>
              <a:t>Summary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6863" y="222250"/>
            <a:ext cx="8847137" cy="663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3217069" y="1225551"/>
            <a:ext cx="4570412" cy="1930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6" tIns="41473" rIns="82946" bIns="41473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The End</a:t>
            </a:r>
          </a:p>
          <a:p>
            <a:endParaRPr lang="en-US" b="1" dirty="0">
              <a:solidFill>
                <a:srgbClr val="FFC000"/>
              </a:solidFill>
            </a:endParaRPr>
          </a:p>
          <a:p>
            <a:endParaRPr lang="en-US" b="1" dirty="0">
              <a:solidFill>
                <a:srgbClr val="FFC000"/>
              </a:solidFill>
            </a:endParaRPr>
          </a:p>
          <a:p>
            <a:r>
              <a:rPr lang="en-US" b="1" dirty="0" smtClean="0">
                <a:solidFill>
                  <a:srgbClr val="FFC000"/>
                </a:solidFill>
              </a:rPr>
              <a:t>•</a:t>
            </a:r>
            <a:r>
              <a:rPr lang="en-US" b="1" dirty="0">
                <a:solidFill>
                  <a:srgbClr val="FFC000"/>
                </a:solidFill>
              </a:rPr>
              <a:t>Thank you for listening!</a:t>
            </a:r>
            <a:endParaRPr lang="pt-BR" b="1" dirty="0">
              <a:solidFill>
                <a:srgbClr val="FFC000"/>
              </a:solidFill>
            </a:endParaRPr>
          </a:p>
          <a:p>
            <a:r>
              <a:rPr lang="pt-BR" b="1" dirty="0">
                <a:solidFill>
                  <a:srgbClr val="FFC000"/>
                </a:solidFill>
              </a:rPr>
              <a:t>•Questions?</a:t>
            </a:r>
          </a:p>
        </p:txBody>
      </p:sp>
      <p:sp>
        <p:nvSpPr>
          <p:cNvPr id="26628" name="Retângulo 4"/>
          <p:cNvSpPr>
            <a:spLocks noChangeArrowheads="1"/>
          </p:cNvSpPr>
          <p:nvPr/>
        </p:nvSpPr>
        <p:spPr bwMode="auto">
          <a:xfrm>
            <a:off x="5502275" y="5589588"/>
            <a:ext cx="3324225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800">
                <a:solidFill>
                  <a:srgbClr val="FFC000"/>
                </a:solidFill>
              </a:rPr>
              <a:t>Contact info: </a:t>
            </a:r>
          </a:p>
          <a:p>
            <a:pPr marL="365125" lvl="1" eaLnBrk="1" hangingPunct="1">
              <a:buFont typeface="Wingdings 2" pitchFamily="18" charset="2"/>
              <a:buNone/>
            </a:pPr>
            <a:r>
              <a:rPr lang="en-US" sz="1800" b="1">
                <a:solidFill>
                  <a:srgbClr val="FFC000"/>
                </a:solidFill>
              </a:rPr>
              <a:t>Prof. Humberto  Barbosa</a:t>
            </a:r>
          </a:p>
          <a:p>
            <a:pPr marL="365125" lvl="1" eaLnBrk="1" hangingPunct="1">
              <a:buFont typeface="Wingdings 2" pitchFamily="18" charset="2"/>
              <a:buNone/>
            </a:pPr>
            <a:r>
              <a:rPr lang="en-US" sz="1800">
                <a:solidFill>
                  <a:srgbClr val="FFC000"/>
                </a:solidFill>
              </a:rPr>
              <a:t>barbosa33@gmail.com</a:t>
            </a:r>
          </a:p>
        </p:txBody>
      </p:sp>
      <p:pic>
        <p:nvPicPr>
          <p:cNvPr id="5" name="Picture 1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99792" y="222250"/>
            <a:ext cx="351155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tângulo 1"/>
          <p:cNvSpPr>
            <a:spLocks noChangeArrowheads="1"/>
          </p:cNvSpPr>
          <p:nvPr/>
        </p:nvSpPr>
        <p:spPr bwMode="auto">
          <a:xfrm>
            <a:off x="357188" y="1214438"/>
            <a:ext cx="8050212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3038" lvl="1" indent="284163" algn="just">
              <a:spcBef>
                <a:spcPct val="35000"/>
              </a:spcBef>
              <a:buClr>
                <a:srgbClr val="598AB6"/>
              </a:buClr>
              <a:buFont typeface="Wingdings" pitchFamily="2" charset="2"/>
              <a:buChar char="v"/>
            </a:pPr>
            <a:r>
              <a:rPr lang="en-US" b="1">
                <a:latin typeface="Gill Sans MT" pitchFamily="34" charset="0"/>
                <a:cs typeface="Times New Roman" pitchFamily="18" charset="0"/>
              </a:rPr>
              <a:t>SAGEO</a:t>
            </a:r>
            <a:r>
              <a:rPr lang="en-US" b="1">
                <a:latin typeface="Gill Sans MT" pitchFamily="34" charset="0"/>
                <a:cs typeface="Arial" charset="0"/>
              </a:rPr>
              <a:t> </a:t>
            </a:r>
            <a:r>
              <a:rPr lang="en-US">
                <a:latin typeface="Gill Sans MT" pitchFamily="34" charset="0"/>
                <a:cs typeface="Arial" charset="0"/>
              </a:rPr>
              <a:t>has been established in September 2009 as a starting point for collaborative effort between </a:t>
            </a:r>
            <a:r>
              <a:rPr lang="en-US" b="1">
                <a:latin typeface="Gill Sans MT" pitchFamily="34" charset="0"/>
                <a:cs typeface="Arial" charset="0"/>
              </a:rPr>
              <a:t>EUMETSAT workshops </a:t>
            </a:r>
            <a:r>
              <a:rPr lang="en-US">
                <a:latin typeface="Gill Sans MT" pitchFamily="34" charset="0"/>
                <a:cs typeface="Arial" charset="0"/>
              </a:rPr>
              <a:t>and </a:t>
            </a:r>
            <a:r>
              <a:rPr lang="en-US" b="1">
                <a:latin typeface="Gill Sans MT" pitchFamily="34" charset="0"/>
                <a:cs typeface="Arial" charset="0"/>
              </a:rPr>
              <a:t>EUMETCas</a:t>
            </a:r>
            <a:r>
              <a:rPr lang="en-US">
                <a:latin typeface="Gill Sans MT" pitchFamily="34" charset="0"/>
                <a:cs typeface="Arial" charset="0"/>
              </a:rPr>
              <a:t>t Brazil Operators to strengthen regional capacities of use MSG satellite data and products in Latin America.</a:t>
            </a:r>
            <a:endParaRPr lang="en-US">
              <a:latin typeface="Gill Sans MT" pitchFamily="34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714375" y="3357563"/>
            <a:ext cx="8137525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kern="0" dirty="0">
                <a:solidFill>
                  <a:srgbClr val="FF0000"/>
                </a:solidFill>
                <a:latin typeface="+mn-lt"/>
                <a:ea typeface="ＭＳ Ｐゴシック" charset="-128"/>
              </a:rPr>
              <a:t> 	</a:t>
            </a:r>
            <a:r>
              <a:rPr lang="en-US" b="1" kern="0" dirty="0">
                <a:latin typeface="Gill Sans MT" pitchFamily="34" charset="0"/>
                <a:ea typeface="ＭＳ Ｐゴシック" charset="-128"/>
              </a:rPr>
              <a:t>SAGEO activities: </a:t>
            </a:r>
          </a:p>
          <a:p>
            <a:pPr marL="539750" lvl="1" indent="-182563" algn="just">
              <a:spcBef>
                <a:spcPct val="20000"/>
              </a:spcBef>
              <a:buClr>
                <a:srgbClr val="FF3300"/>
              </a:buClr>
              <a:buSzPct val="120000"/>
              <a:buFont typeface="Wingdings" pitchFamily="2" charset="2"/>
              <a:buChar char="§"/>
              <a:defRPr/>
            </a:pPr>
            <a:r>
              <a:rPr lang="en-US" kern="0" dirty="0">
                <a:latin typeface="Gill Sans MT" pitchFamily="34" charset="0"/>
                <a:ea typeface="ＭＳ Ｐゴシック" charset="-128"/>
              </a:rPr>
              <a:t>The installation of a “standard” </a:t>
            </a:r>
            <a:r>
              <a:rPr lang="en-US" b="1" kern="0" dirty="0" err="1">
                <a:latin typeface="Gill Sans MT" pitchFamily="34" charset="0"/>
                <a:ea typeface="ＭＳ Ｐゴシック" charset="-128"/>
              </a:rPr>
              <a:t>EUMETCast</a:t>
            </a:r>
            <a:r>
              <a:rPr lang="en-US" b="1" kern="0" dirty="0">
                <a:latin typeface="Gill Sans MT" pitchFamily="34" charset="0"/>
                <a:ea typeface="ＭＳ Ｐゴシック" charset="-128"/>
              </a:rPr>
              <a:t> station, </a:t>
            </a:r>
            <a:r>
              <a:rPr lang="en-US" kern="0" dirty="0">
                <a:latin typeface="Gill Sans MT" pitchFamily="34" charset="0"/>
                <a:ea typeface="ＭＳ Ｐゴシック" charset="-128"/>
              </a:rPr>
              <a:t>with an appropriate training for the operation of the station;  </a:t>
            </a:r>
          </a:p>
          <a:p>
            <a:pPr marL="539750" lvl="1" indent="-182563" algn="just">
              <a:spcBef>
                <a:spcPct val="20000"/>
              </a:spcBef>
              <a:buClr>
                <a:srgbClr val="FF3300"/>
              </a:buClr>
              <a:buSzPct val="120000"/>
              <a:buFont typeface="Wingdings" pitchFamily="2" charset="2"/>
              <a:buChar char="§"/>
              <a:defRPr/>
            </a:pPr>
            <a:r>
              <a:rPr lang="en-US" kern="0" dirty="0">
                <a:latin typeface="Gill Sans MT" pitchFamily="34" charset="0"/>
                <a:ea typeface="ＭＳ Ｐゴシック" charset="-128"/>
              </a:rPr>
              <a:t>Network of </a:t>
            </a:r>
            <a:r>
              <a:rPr lang="en-US" b="1" kern="0" dirty="0">
                <a:latin typeface="Gill Sans MT" pitchFamily="34" charset="0"/>
                <a:ea typeface="ＭＳ Ｐゴシック" charset="-128"/>
              </a:rPr>
              <a:t>experts</a:t>
            </a:r>
            <a:r>
              <a:rPr lang="en-US" kern="0" dirty="0">
                <a:latin typeface="Gill Sans MT" pitchFamily="34" charset="0"/>
                <a:ea typeface="ＭＳ Ｐゴシック" charset="-128"/>
              </a:rPr>
              <a:t> across the Brazil;</a:t>
            </a:r>
          </a:p>
          <a:p>
            <a:pPr marL="539750" lvl="1" indent="-182563" algn="just">
              <a:spcBef>
                <a:spcPct val="20000"/>
              </a:spcBef>
              <a:buClr>
                <a:srgbClr val="FF3300"/>
              </a:buClr>
              <a:buSzPct val="120000"/>
              <a:buFont typeface="Wingdings" pitchFamily="2" charset="2"/>
              <a:buChar char="§"/>
              <a:defRPr/>
            </a:pPr>
            <a:r>
              <a:rPr lang="en-US" kern="0" dirty="0">
                <a:latin typeface="Gill Sans MT" pitchFamily="34" charset="0"/>
                <a:ea typeface="ＭＳ Ｐゴシック" charset="-128"/>
              </a:rPr>
              <a:t>Facilitating</a:t>
            </a:r>
            <a:r>
              <a:rPr lang="en-US" kern="0" dirty="0">
                <a:solidFill>
                  <a:srgbClr val="000066"/>
                </a:solidFill>
                <a:latin typeface="Gill Sans MT" pitchFamily="34" charset="0"/>
                <a:ea typeface="ＭＳ Ｐゴシック" charset="-128"/>
              </a:rPr>
              <a:t> </a:t>
            </a:r>
            <a:r>
              <a:rPr lang="en-US" b="1" kern="0" dirty="0">
                <a:latin typeface="Gill Sans MT" pitchFamily="34" charset="0"/>
                <a:ea typeface="ＭＳ Ｐゴシック" charset="-128"/>
              </a:rPr>
              <a:t>the </a:t>
            </a:r>
            <a:r>
              <a:rPr lang="en-US" b="1" kern="0" dirty="0" err="1">
                <a:latin typeface="Gill Sans MT" pitchFamily="34" charset="0"/>
                <a:ea typeface="ＭＳ Ｐゴシック" charset="-128"/>
              </a:rPr>
              <a:t>EUMETCast</a:t>
            </a:r>
            <a:r>
              <a:rPr lang="en-US" b="1" kern="0" dirty="0">
                <a:latin typeface="Gill Sans MT" pitchFamily="34" charset="0"/>
                <a:ea typeface="ＭＳ Ｐゴシック" charset="-128"/>
              </a:rPr>
              <a:t> operators </a:t>
            </a:r>
            <a:r>
              <a:rPr lang="en-US" kern="0" dirty="0">
                <a:latin typeface="Gill Sans MT" pitchFamily="34" charset="0"/>
                <a:ea typeface="ＭＳ Ｐゴシック" charset="-128"/>
              </a:rPr>
              <a:t>with the visualization;</a:t>
            </a:r>
          </a:p>
          <a:p>
            <a:pPr marL="539750" lvl="1" indent="-182563" algn="just">
              <a:spcBef>
                <a:spcPct val="20000"/>
              </a:spcBef>
              <a:buClr>
                <a:srgbClr val="FF3300"/>
              </a:buClr>
              <a:buSzPct val="120000"/>
              <a:buFont typeface="Wingdings" pitchFamily="2" charset="2"/>
              <a:buChar char="§"/>
              <a:defRPr/>
            </a:pPr>
            <a:r>
              <a:rPr lang="en-US" kern="0" dirty="0">
                <a:latin typeface="Gill Sans MT" pitchFamily="34" charset="0"/>
                <a:ea typeface="ＭＳ Ｐゴシック" charset="-128"/>
              </a:rPr>
              <a:t>Seeking</a:t>
            </a:r>
            <a:r>
              <a:rPr lang="en-US" kern="0" dirty="0">
                <a:solidFill>
                  <a:srgbClr val="000066"/>
                </a:solidFill>
                <a:latin typeface="Gill Sans MT" pitchFamily="34" charset="0"/>
                <a:ea typeface="ＭＳ Ｐゴシック" charset="-128"/>
              </a:rPr>
              <a:t> </a:t>
            </a:r>
            <a:r>
              <a:rPr lang="en-US" b="1" kern="0" dirty="0">
                <a:latin typeface="Gill Sans MT" pitchFamily="34" charset="0"/>
                <a:ea typeface="ＭＳ Ｐゴシック" charset="-128"/>
              </a:rPr>
              <a:t>mechanisms </a:t>
            </a:r>
            <a:r>
              <a:rPr lang="en-US" kern="0" dirty="0">
                <a:latin typeface="Gill Sans MT" pitchFamily="34" charset="0"/>
                <a:ea typeface="ＭＳ Ｐゴシック" charset="-128"/>
              </a:rPr>
              <a:t>for regional partnership.</a:t>
            </a:r>
          </a:p>
          <a:p>
            <a:pPr marL="539750" lvl="1" indent="-182563">
              <a:spcBef>
                <a:spcPct val="20000"/>
              </a:spcBef>
              <a:buClr>
                <a:srgbClr val="FF3300"/>
              </a:buClr>
              <a:buSzPct val="120000"/>
              <a:buFont typeface="Wingdings" pitchFamily="2" charset="2"/>
              <a:buChar char="§"/>
              <a:defRPr/>
            </a:pPr>
            <a:endParaRPr lang="en-US" kern="0" dirty="0">
              <a:solidFill>
                <a:srgbClr val="000066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9220" name="Retângulo 6"/>
          <p:cNvSpPr>
            <a:spLocks noChangeArrowheads="1"/>
          </p:cNvSpPr>
          <p:nvPr/>
        </p:nvSpPr>
        <p:spPr bwMode="auto">
          <a:xfrm>
            <a:off x="571500" y="428625"/>
            <a:ext cx="846499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71500" lvl="1" indent="-114300">
              <a:spcBef>
                <a:spcPct val="35000"/>
              </a:spcBef>
              <a:buClr>
                <a:srgbClr val="598AB6"/>
              </a:buClr>
            </a:pPr>
            <a:r>
              <a:rPr lang="en-US" sz="2200" b="1" dirty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SAGEO:</a:t>
            </a:r>
            <a:r>
              <a:rPr lang="en-US" sz="2200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US" sz="2200" b="1" dirty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S</a:t>
            </a:r>
            <a:r>
              <a:rPr lang="en-US" sz="2200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outh </a:t>
            </a:r>
            <a:r>
              <a:rPr lang="en-US" sz="2200" b="1" dirty="0" smtClean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A</a:t>
            </a:r>
            <a:r>
              <a:rPr lang="en-US" sz="2200" b="1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merican </a:t>
            </a:r>
            <a:r>
              <a:rPr lang="en-US" sz="2200" b="1" dirty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G</a:t>
            </a:r>
            <a:r>
              <a:rPr lang="en-US" sz="2200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roup of </a:t>
            </a:r>
            <a:r>
              <a:rPr lang="en-US" sz="2200" b="1" dirty="0" err="1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E</a:t>
            </a:r>
            <a:r>
              <a:rPr lang="en-US" sz="2200" b="1" dirty="0" err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UMETCast</a:t>
            </a:r>
            <a:r>
              <a:rPr lang="en-US" sz="2200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US" sz="2200" b="1" dirty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O</a:t>
            </a:r>
            <a:r>
              <a:rPr lang="en-US" sz="2200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perators</a:t>
            </a:r>
            <a:endParaRPr lang="en-US" sz="2200" b="1" dirty="0">
              <a:solidFill>
                <a:srgbClr val="FF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7" name="Chevron 42"/>
          <p:cNvSpPr>
            <a:spLocks noChangeArrowheads="1"/>
          </p:cNvSpPr>
          <p:nvPr/>
        </p:nvSpPr>
        <p:spPr bwMode="auto">
          <a:xfrm>
            <a:off x="214313" y="285750"/>
            <a:ext cx="503237" cy="936625"/>
          </a:xfrm>
          <a:prstGeom prst="chevron">
            <a:avLst>
              <a:gd name="adj" fmla="val 50000"/>
            </a:avLst>
          </a:prstGeom>
          <a:solidFill>
            <a:srgbClr val="FF0000"/>
          </a:solidFill>
          <a:ln w="25400">
            <a:noFill/>
            <a:miter lim="800000"/>
            <a:headEnd/>
            <a:tailEnd/>
          </a:ln>
          <a:effectLst>
            <a:outerShdw blurRad="63500" dist="38100" dir="16200000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pt-BR">
              <a:latin typeface="Times New Roman" charset="0"/>
            </a:endParaRPr>
          </a:p>
        </p:txBody>
      </p:sp>
      <p:sp>
        <p:nvSpPr>
          <p:cNvPr id="6" name="Retângulo 4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45" tIns="41473" rIns="82945" bIns="41473" anchor="ctr"/>
          <a:lstStyle/>
          <a:p>
            <a:pPr algn="ctr">
              <a:defRPr/>
            </a:pPr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395288" y="0"/>
            <a:ext cx="8229600" cy="777875"/>
          </a:xfrm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SAGEO: 4 core activities</a:t>
            </a:r>
          </a:p>
        </p:txBody>
      </p:sp>
      <p:sp>
        <p:nvSpPr>
          <p:cNvPr id="10243" name="Text Box 12"/>
          <p:cNvSpPr txBox="1">
            <a:spLocks noChangeArrowheads="1"/>
          </p:cNvSpPr>
          <p:nvPr/>
        </p:nvSpPr>
        <p:spPr bwMode="auto">
          <a:xfrm>
            <a:off x="4787900" y="855663"/>
            <a:ext cx="4068763" cy="637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Gill Sans MT" pitchFamily="34" charset="0"/>
              </a:rPr>
              <a:t>The </a:t>
            </a:r>
            <a:r>
              <a:rPr lang="en-US" b="1">
                <a:solidFill>
                  <a:srgbClr val="F58220"/>
                </a:solidFill>
                <a:latin typeface="Gill Sans MT" pitchFamily="34" charset="0"/>
              </a:rPr>
              <a:t>ultimate goal </a:t>
            </a:r>
            <a:r>
              <a:rPr lang="en-US" b="1">
                <a:latin typeface="Gill Sans MT" pitchFamily="34" charset="0"/>
              </a:rPr>
              <a:t>of EUMETcast </a:t>
            </a:r>
            <a:r>
              <a:rPr lang="en-US">
                <a:latin typeface="Gill Sans MT" pitchFamily="34" charset="0"/>
              </a:rPr>
              <a:t>is </a:t>
            </a:r>
            <a:br>
              <a:rPr lang="en-US">
                <a:latin typeface="Gill Sans MT" pitchFamily="34" charset="0"/>
              </a:rPr>
            </a:br>
            <a:r>
              <a:rPr lang="en-US">
                <a:latin typeface="Gill Sans MT" pitchFamily="34" charset="0"/>
              </a:rPr>
              <a:t>to embed the provided products into </a:t>
            </a:r>
          </a:p>
          <a:p>
            <a:r>
              <a:rPr lang="en-US" b="1">
                <a:latin typeface="Gill Sans MT" pitchFamily="34" charset="0"/>
              </a:rPr>
              <a:t>every day research, environmental monitoring</a:t>
            </a:r>
            <a:r>
              <a:rPr lang="en-US">
                <a:latin typeface="Gill Sans MT" pitchFamily="34" charset="0"/>
              </a:rPr>
              <a:t>, planning and </a:t>
            </a:r>
            <a:r>
              <a:rPr lang="en-US" b="1">
                <a:latin typeface="Gill Sans MT" pitchFamily="34" charset="0"/>
              </a:rPr>
              <a:t>decision making processes</a:t>
            </a:r>
          </a:p>
          <a:p>
            <a:endParaRPr lang="en-US" b="1">
              <a:latin typeface="Gill Sans MT" pitchFamily="34" charset="0"/>
            </a:endParaRPr>
          </a:p>
          <a:p>
            <a:r>
              <a:rPr lang="en-US">
                <a:latin typeface="Gill Sans MT" pitchFamily="34" charset="0"/>
              </a:rPr>
              <a:t>Monitoring drought </a:t>
            </a:r>
          </a:p>
          <a:p>
            <a:r>
              <a:rPr lang="en-US">
                <a:latin typeface="Gill Sans MT" pitchFamily="34" charset="0"/>
              </a:rPr>
              <a:t>Crop modeling (Brazil) </a:t>
            </a:r>
            <a:br>
              <a:rPr lang="en-US">
                <a:latin typeface="Gill Sans MT" pitchFamily="34" charset="0"/>
              </a:rPr>
            </a:br>
            <a:r>
              <a:rPr lang="en-US">
                <a:latin typeface="Gill Sans MT" pitchFamily="34" charset="0"/>
              </a:rPr>
              <a:t>Severe weather monitoring</a:t>
            </a:r>
          </a:p>
          <a:p>
            <a:endParaRPr lang="en-US">
              <a:latin typeface="Gill Sans MT" pitchFamily="34" charset="0"/>
            </a:endParaRPr>
          </a:p>
          <a:p>
            <a:r>
              <a:rPr lang="en-US">
                <a:latin typeface="Gill Sans MT" pitchFamily="34" charset="0"/>
              </a:rPr>
              <a:t>Key message: data dissemination, training and free software are all nice.</a:t>
            </a:r>
          </a:p>
          <a:p>
            <a:endParaRPr lang="en-US">
              <a:latin typeface="Calibri" pitchFamily="34" charset="0"/>
            </a:endParaRPr>
          </a:p>
        </p:txBody>
      </p:sp>
      <p:grpSp>
        <p:nvGrpSpPr>
          <p:cNvPr id="10244" name="Grupo 5"/>
          <p:cNvGrpSpPr>
            <a:grpSpLocks/>
          </p:cNvGrpSpPr>
          <p:nvPr/>
        </p:nvGrpSpPr>
        <p:grpSpPr bwMode="auto">
          <a:xfrm>
            <a:off x="323850" y="1196975"/>
            <a:ext cx="4249738" cy="1187450"/>
            <a:chOff x="0" y="0"/>
            <a:chExt cx="4249406" cy="1188272"/>
          </a:xfrm>
        </p:grpSpPr>
        <p:sp>
          <p:nvSpPr>
            <p:cNvPr id="17" name="Retângulo de cantos arredondados 16"/>
            <p:cNvSpPr/>
            <p:nvPr/>
          </p:nvSpPr>
          <p:spPr>
            <a:xfrm>
              <a:off x="0" y="0"/>
              <a:ext cx="4249406" cy="1188272"/>
            </a:xfrm>
            <a:prstGeom prst="roundRect">
              <a:avLst>
                <a:gd name="adj" fmla="val 10000"/>
              </a:avLst>
            </a:prstGeom>
            <a:solidFill>
              <a:schemeClr val="tx1">
                <a:lumMod val="25000"/>
                <a:lumOff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etângulo 17"/>
            <p:cNvSpPr/>
            <p:nvPr/>
          </p:nvSpPr>
          <p:spPr>
            <a:xfrm>
              <a:off x="104767" y="0"/>
              <a:ext cx="4144639" cy="11882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8580" tIns="68580" rIns="68580" bIns="68580" spcCol="1270" anchor="ctr"/>
            <a:lstStyle/>
            <a:p>
              <a:pPr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800" b="1" dirty="0">
                  <a:solidFill>
                    <a:schemeClr val="tx1"/>
                  </a:solidFill>
                </a:rPr>
                <a:t>Sharing </a:t>
              </a:r>
              <a:r>
                <a:rPr lang="en-US" sz="1800" dirty="0">
                  <a:solidFill>
                    <a:schemeClr val="tx1"/>
                  </a:solidFill>
                </a:rPr>
                <a:t>cross-cutting </a:t>
              </a:r>
              <a:br>
                <a:rPr lang="en-US" sz="1800" dirty="0">
                  <a:solidFill>
                    <a:schemeClr val="tx1"/>
                  </a:solidFill>
                </a:rPr>
              </a:br>
              <a:r>
                <a:rPr lang="en-US" sz="1800" dirty="0">
                  <a:solidFill>
                    <a:schemeClr val="tx1"/>
                  </a:solidFill>
                </a:rPr>
                <a:t> Earth Observation </a:t>
              </a:r>
              <a:r>
                <a:rPr lang="en-US" sz="1800" b="1" dirty="0">
                  <a:solidFill>
                    <a:schemeClr val="tx1"/>
                  </a:solidFill>
                </a:rPr>
                <a:t>products</a:t>
              </a:r>
              <a:endParaRPr lang="nl-BE" sz="1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0245" name="Grupo 7"/>
          <p:cNvGrpSpPr>
            <a:grpSpLocks/>
          </p:cNvGrpSpPr>
          <p:nvPr/>
        </p:nvGrpSpPr>
        <p:grpSpPr bwMode="auto">
          <a:xfrm>
            <a:off x="323850" y="2492375"/>
            <a:ext cx="4249738" cy="1189038"/>
            <a:chOff x="0" y="1296144"/>
            <a:chExt cx="4249406" cy="1188272"/>
          </a:xfrm>
        </p:grpSpPr>
        <p:sp>
          <p:nvSpPr>
            <p:cNvPr id="15" name="Retângulo de cantos arredondados 14"/>
            <p:cNvSpPr/>
            <p:nvPr/>
          </p:nvSpPr>
          <p:spPr>
            <a:xfrm>
              <a:off x="0" y="1296144"/>
              <a:ext cx="4249406" cy="1188272"/>
            </a:xfrm>
            <a:prstGeom prst="roundRect">
              <a:avLst>
                <a:gd name="adj" fmla="val 10000"/>
              </a:avLst>
            </a:prstGeom>
            <a:solidFill>
              <a:schemeClr val="tx1">
                <a:lumMod val="25000"/>
                <a:lumOff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etângulo 15"/>
            <p:cNvSpPr/>
            <p:nvPr/>
          </p:nvSpPr>
          <p:spPr>
            <a:xfrm>
              <a:off x="176199" y="1296144"/>
              <a:ext cx="4073207" cy="11882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8580" tIns="68580" rIns="68580" bIns="68580" spcCol="1270" anchor="ctr"/>
            <a:lstStyle/>
            <a:p>
              <a:pPr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800" b="1" dirty="0">
                  <a:solidFill>
                    <a:schemeClr val="tx1"/>
                  </a:solidFill>
                </a:rPr>
                <a:t>Setting up </a:t>
              </a:r>
              <a:r>
                <a:rPr lang="en-US" sz="1800" dirty="0">
                  <a:solidFill>
                    <a:schemeClr val="tx1"/>
                  </a:solidFill>
                </a:rPr>
                <a:t>receiver and hub</a:t>
              </a:r>
              <a:r>
                <a:rPr lang="en-US" sz="1800" b="1" dirty="0">
                  <a:solidFill>
                    <a:schemeClr val="tx1"/>
                  </a:solidFill>
                </a:rPr>
                <a:t> infrastructure </a:t>
              </a:r>
              <a:endParaRPr lang="nl-BE" sz="1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0246" name="Grupo 8"/>
          <p:cNvGrpSpPr>
            <a:grpSpLocks/>
          </p:cNvGrpSpPr>
          <p:nvPr/>
        </p:nvGrpSpPr>
        <p:grpSpPr bwMode="auto">
          <a:xfrm>
            <a:off x="323850" y="3789363"/>
            <a:ext cx="4249738" cy="1187450"/>
            <a:chOff x="0" y="2592288"/>
            <a:chExt cx="4249406" cy="1188272"/>
          </a:xfrm>
        </p:grpSpPr>
        <p:sp>
          <p:nvSpPr>
            <p:cNvPr id="13" name="Retângulo de cantos arredondados 12"/>
            <p:cNvSpPr/>
            <p:nvPr/>
          </p:nvSpPr>
          <p:spPr>
            <a:xfrm>
              <a:off x="0" y="2592288"/>
              <a:ext cx="4249406" cy="1188272"/>
            </a:xfrm>
            <a:prstGeom prst="roundRect">
              <a:avLst>
                <a:gd name="adj" fmla="val 10000"/>
              </a:avLst>
            </a:prstGeom>
            <a:solidFill>
              <a:schemeClr val="tx1">
                <a:lumMod val="25000"/>
                <a:lumOff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tângulo 13"/>
            <p:cNvSpPr/>
            <p:nvPr/>
          </p:nvSpPr>
          <p:spPr>
            <a:xfrm>
              <a:off x="247631" y="2592288"/>
              <a:ext cx="4001775" cy="11882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8580" tIns="68580" rIns="68580" bIns="68580" spcCol="1270" anchor="ctr"/>
            <a:lstStyle/>
            <a:p>
              <a:pPr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800" b="1" dirty="0">
                  <a:solidFill>
                    <a:schemeClr val="tx1"/>
                  </a:solidFill>
                </a:rPr>
                <a:t>Capacity building: </a:t>
              </a:r>
              <a:r>
                <a:rPr lang="en-US" sz="1800" dirty="0">
                  <a:solidFill>
                    <a:schemeClr val="tx1"/>
                  </a:solidFill>
                </a:rPr>
                <a:t>supporting &amp; </a:t>
              </a:r>
              <a:r>
                <a:rPr lang="en-US" sz="1800" b="1" dirty="0">
                  <a:solidFill>
                    <a:schemeClr val="tx1"/>
                  </a:solidFill>
                </a:rPr>
                <a:t>training</a:t>
              </a:r>
              <a:r>
                <a:rPr lang="en-US" sz="1800" dirty="0">
                  <a:solidFill>
                    <a:schemeClr val="tx1"/>
                  </a:solidFill>
                </a:rPr>
                <a:t> user communities</a:t>
              </a:r>
              <a:endParaRPr lang="nl-BE" sz="1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0247" name="Grupo 9"/>
          <p:cNvGrpSpPr>
            <a:grpSpLocks/>
          </p:cNvGrpSpPr>
          <p:nvPr/>
        </p:nvGrpSpPr>
        <p:grpSpPr bwMode="auto">
          <a:xfrm>
            <a:off x="323850" y="5084763"/>
            <a:ext cx="4249738" cy="1189037"/>
            <a:chOff x="0" y="3888432"/>
            <a:chExt cx="4249406" cy="1188272"/>
          </a:xfrm>
        </p:grpSpPr>
        <p:sp>
          <p:nvSpPr>
            <p:cNvPr id="11" name="Retângulo de cantos arredondados 10"/>
            <p:cNvSpPr/>
            <p:nvPr/>
          </p:nvSpPr>
          <p:spPr>
            <a:xfrm>
              <a:off x="0" y="3888432"/>
              <a:ext cx="4249406" cy="1188272"/>
            </a:xfrm>
            <a:prstGeom prst="roundRect">
              <a:avLst>
                <a:gd name="adj" fmla="val 10000"/>
              </a:avLst>
            </a:prstGeom>
            <a:solidFill>
              <a:srgbClr val="34A3D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etângulo 11"/>
            <p:cNvSpPr/>
            <p:nvPr/>
          </p:nvSpPr>
          <p:spPr>
            <a:xfrm>
              <a:off x="247631" y="3888432"/>
              <a:ext cx="4001775" cy="11882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8580" tIns="68580" rIns="68580" bIns="68580" spcCol="1270" anchor="ctr"/>
            <a:lstStyle/>
            <a:p>
              <a:pPr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800" b="1" dirty="0">
                  <a:solidFill>
                    <a:schemeClr val="tx1"/>
                  </a:solidFill>
                </a:rPr>
                <a:t>Building on capacity: Making everyday use of </a:t>
              </a:r>
              <a:r>
                <a:rPr lang="en-US" sz="1800" b="1" dirty="0" err="1">
                  <a:solidFill>
                    <a:schemeClr val="tx1"/>
                  </a:solidFill>
                </a:rPr>
                <a:t>EUMETCast</a:t>
              </a:r>
              <a:endParaRPr lang="nl-BE" sz="18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9" name="Retângulo 4"/>
          <p:cNvSpPr/>
          <p:nvPr/>
        </p:nvSpPr>
        <p:spPr>
          <a:xfrm>
            <a:off x="0" y="0"/>
            <a:ext cx="9143999" cy="6857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45" tIns="41473" rIns="82945" bIns="41473" anchor="ctr"/>
          <a:lstStyle/>
          <a:p>
            <a:pPr algn="ctr">
              <a:defRPr/>
            </a:pPr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8"/>
          <p:cNvSpPr>
            <a:spLocks noChangeArrowheads="1"/>
          </p:cNvSpPr>
          <p:nvPr/>
        </p:nvSpPr>
        <p:spPr bwMode="auto">
          <a:xfrm>
            <a:off x="0" y="2133600"/>
            <a:ext cx="140652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pic>
        <p:nvPicPr>
          <p:cNvPr id="11267" name="Picture 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846513"/>
            <a:ext cx="9156700" cy="301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07879" y="548680"/>
            <a:ext cx="5000625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9" name="Retângulo 7"/>
          <p:cNvSpPr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algn="ctr"/>
            <a:r>
              <a:rPr lang="en-US" sz="2800" dirty="0">
                <a:latin typeface="Gill Sans MT" pitchFamily="34" charset="0"/>
              </a:rPr>
              <a:t>SAGEO: Sharing EO products using </a:t>
            </a:r>
            <a:r>
              <a:rPr lang="en-US" sz="2800" dirty="0" err="1" smtClean="0">
                <a:latin typeface="Gill Sans MT" pitchFamily="34" charset="0"/>
              </a:rPr>
              <a:t>EUMETCast</a:t>
            </a:r>
            <a:r>
              <a:rPr lang="en-US" sz="2800" dirty="0" smtClean="0">
                <a:latin typeface="Gill Sans MT" pitchFamily="34" charset="0"/>
              </a:rPr>
              <a:t> service</a:t>
            </a:r>
            <a:endParaRPr lang="en-US" sz="2800" dirty="0">
              <a:latin typeface="Gill Sans MT" pitchFamily="34" charset="0"/>
            </a:endParaRPr>
          </a:p>
        </p:txBody>
      </p:sp>
      <p:sp>
        <p:nvSpPr>
          <p:cNvPr id="11270" name="Rectangle 11"/>
          <p:cNvSpPr>
            <a:spLocks noGrp="1" noChangeArrowheads="1"/>
          </p:cNvSpPr>
          <p:nvPr>
            <p:ph type="title"/>
          </p:nvPr>
        </p:nvSpPr>
        <p:spPr>
          <a:xfrm>
            <a:off x="3347864" y="2736055"/>
            <a:ext cx="6286500" cy="1366838"/>
          </a:xfrm>
        </p:spPr>
        <p:txBody>
          <a:bodyPr/>
          <a:lstStyle/>
          <a:p>
            <a:pPr marL="342900" indent="-342900"/>
            <a:r>
              <a:rPr lang="en-GB" dirty="0" smtClean="0">
                <a:ea typeface="ＭＳ Ｐゴシック" pitchFamily="34" charset="-128"/>
              </a:rPr>
              <a:t>	</a:t>
            </a:r>
            <a:r>
              <a:rPr lang="en-GB" sz="2000" b="1" dirty="0" smtClean="0">
                <a:latin typeface="Gill Sans MT" pitchFamily="34" charset="0"/>
                <a:ea typeface="ＭＳ Ｐゴシック" pitchFamily="34" charset="-128"/>
              </a:rPr>
              <a:t>SAGEO: </a:t>
            </a:r>
            <a:r>
              <a:rPr lang="en-US" sz="2000" b="1" dirty="0" smtClean="0">
                <a:latin typeface="Gill Sans MT" pitchFamily="34" charset="0"/>
                <a:ea typeface="ＭＳ Ｐゴシック" pitchFamily="34" charset="-128"/>
              </a:rPr>
              <a:t>Setting up receiving stations</a:t>
            </a:r>
          </a:p>
        </p:txBody>
      </p:sp>
      <p:sp>
        <p:nvSpPr>
          <p:cNvPr id="7" name="Retângulo 4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45" tIns="41473" rIns="82945" bIns="41473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9" name="Rectangle 8"/>
          <p:cNvSpPr/>
          <p:nvPr/>
        </p:nvSpPr>
        <p:spPr>
          <a:xfrm>
            <a:off x="107504" y="638686"/>
            <a:ext cx="424847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/>
              <a:t>The use of </a:t>
            </a:r>
            <a:r>
              <a:rPr lang="en-US" sz="1800" dirty="0" smtClean="0"/>
              <a:t>Satellites </a:t>
            </a:r>
            <a:r>
              <a:rPr lang="en-US" sz="1800" dirty="0"/>
              <a:t>to quantitatively observe the Earth's atmosphere for research and operations has made steady, and in some cases spectacular progress over the last </a:t>
            </a:r>
            <a:r>
              <a:rPr lang="en-US" sz="1800" dirty="0" smtClean="0"/>
              <a:t>five decades. </a:t>
            </a:r>
            <a:r>
              <a:rPr lang="en-US" sz="1800" dirty="0"/>
              <a:t>Several professors and their graduates from the </a:t>
            </a:r>
            <a:r>
              <a:rPr lang="en-US" sz="1800" dirty="0" smtClean="0"/>
              <a:t> Brazilian’s universities have utilized </a:t>
            </a:r>
            <a:r>
              <a:rPr lang="en-US" sz="1800" dirty="0" err="1" smtClean="0"/>
              <a:t>Meteosat</a:t>
            </a:r>
            <a:r>
              <a:rPr lang="en-US" sz="1800" dirty="0" smtClean="0"/>
              <a:t>. I will </a:t>
            </a:r>
            <a:r>
              <a:rPr lang="en-US" sz="1800" dirty="0"/>
              <a:t>describe personal experiences involved in </a:t>
            </a:r>
            <a:r>
              <a:rPr lang="en-US" sz="1800" dirty="0" smtClean="0"/>
              <a:t>SAGEO's group and </a:t>
            </a:r>
            <a:r>
              <a:rPr lang="en-US" sz="1800" dirty="0"/>
              <a:t>how </a:t>
            </a:r>
            <a:r>
              <a:rPr lang="en-US" sz="1800" dirty="0" smtClean="0"/>
              <a:t>under and grad studies contributed </a:t>
            </a:r>
            <a:r>
              <a:rPr lang="en-US" sz="1800" dirty="0"/>
              <a:t>to these experiences. </a:t>
            </a:r>
            <a:endParaRPr lang="de-AT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88900"/>
            <a:ext cx="3192463" cy="25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3" y="2652713"/>
            <a:ext cx="6461125" cy="423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" name="Picture 21" descr="C:\Documents and Settings\Gonzalo Valenzuela\Desktop\eku_usb_stick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056" y="6086024"/>
            <a:ext cx="1200285" cy="727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5649913"/>
            <a:ext cx="1439863" cy="116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10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95250"/>
            <a:ext cx="3384848" cy="255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103" name="Oval 5"/>
          <p:cNvSpPr>
            <a:spLocks noChangeArrowheads="1"/>
          </p:cNvSpPr>
          <p:nvPr/>
        </p:nvSpPr>
        <p:spPr bwMode="auto">
          <a:xfrm>
            <a:off x="3246438" y="260648"/>
            <a:ext cx="461094" cy="624334"/>
          </a:xfrm>
          <a:prstGeom prst="ellipse">
            <a:avLst/>
          </a:prstGeom>
          <a:noFill/>
          <a:ln w="720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/>
          </a:p>
        </p:txBody>
      </p:sp>
      <p:sp>
        <p:nvSpPr>
          <p:cNvPr id="4104" name="Oval 6"/>
          <p:cNvSpPr>
            <a:spLocks noChangeArrowheads="1"/>
          </p:cNvSpPr>
          <p:nvPr/>
        </p:nvSpPr>
        <p:spPr bwMode="auto">
          <a:xfrm>
            <a:off x="3779912" y="88900"/>
            <a:ext cx="936551" cy="750888"/>
          </a:xfrm>
          <a:prstGeom prst="ellipse">
            <a:avLst/>
          </a:prstGeom>
          <a:noFill/>
          <a:ln w="720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/>
          </a:p>
        </p:txBody>
      </p:sp>
      <p:sp>
        <p:nvSpPr>
          <p:cNvPr id="4105" name="Line 9"/>
          <p:cNvSpPr>
            <a:spLocks noChangeShapeType="1"/>
          </p:cNvSpPr>
          <p:nvPr/>
        </p:nvSpPr>
        <p:spPr bwMode="auto">
          <a:xfrm>
            <a:off x="3635375" y="1103313"/>
            <a:ext cx="3175" cy="520700"/>
          </a:xfrm>
          <a:prstGeom prst="line">
            <a:avLst/>
          </a:prstGeom>
          <a:noFill/>
          <a:ln w="720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4106" name="Line 11"/>
          <p:cNvSpPr>
            <a:spLocks noChangeShapeType="1"/>
          </p:cNvSpPr>
          <p:nvPr/>
        </p:nvSpPr>
        <p:spPr bwMode="auto">
          <a:xfrm flipV="1">
            <a:off x="4427984" y="1138238"/>
            <a:ext cx="3175" cy="420687"/>
          </a:xfrm>
          <a:prstGeom prst="line">
            <a:avLst/>
          </a:prstGeom>
          <a:noFill/>
          <a:ln w="720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4107" name="Text Box 3"/>
          <p:cNvSpPr txBox="1">
            <a:spLocks noChangeArrowheads="1"/>
          </p:cNvSpPr>
          <p:nvPr/>
        </p:nvSpPr>
        <p:spPr bwMode="auto">
          <a:xfrm>
            <a:off x="-36513" y="2636838"/>
            <a:ext cx="6819901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60876" rIns="90000" bIns="45000"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 b="1" i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 b="1" i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 b="1" i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 b="1" i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 b="1" i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 b="1" i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 b="1" i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 b="1" i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 b="1" i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pt-BR" sz="1800" i="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EUMETCast Lapis</a:t>
            </a:r>
            <a:endParaRPr lang="pt-BR" sz="1800" i="0" dirty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4108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25" y="2171700"/>
            <a:ext cx="644525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10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900" y="1965325"/>
            <a:ext cx="490538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110" name="Picture 1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988" y="4810125"/>
            <a:ext cx="2008187" cy="200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11" name="Picture 1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2652713"/>
            <a:ext cx="2519362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" name="Retângulo 5"/>
          <p:cNvSpPr/>
          <p:nvPr/>
        </p:nvSpPr>
        <p:spPr>
          <a:xfrm>
            <a:off x="34925" y="0"/>
            <a:ext cx="9109075" cy="685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45" tIns="41473" rIns="82945" bIns="41473"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95250"/>
            <a:ext cx="2488431" cy="2432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935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28384" y="5782196"/>
            <a:ext cx="1008112" cy="103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ângulo 4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45" tIns="41473" rIns="82945" bIns="41473"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185913"/>
            <a:ext cx="5181600" cy="363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tângulo 3"/>
          <p:cNvSpPr>
            <a:spLocks noChangeArrowheads="1"/>
          </p:cNvSpPr>
          <p:nvPr/>
        </p:nvSpPr>
        <p:spPr bwMode="auto">
          <a:xfrm>
            <a:off x="3951932" y="86214"/>
            <a:ext cx="51565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800" b="1" dirty="0" smtClean="0">
                <a:latin typeface="Times New Roman" pitchFamily="18" charset="0"/>
                <a:cs typeface="Times New Roman" pitchFamily="18" charset="0"/>
              </a:rPr>
              <a:t>Automatic Weather Receiving </a:t>
            </a:r>
            <a:r>
              <a:rPr lang="pt-BR" sz="1800" b="1" dirty="0">
                <a:latin typeface="Times New Roman" pitchFamily="18" charset="0"/>
                <a:cs typeface="Times New Roman" pitchFamily="18" charset="0"/>
              </a:rPr>
              <a:t>Station </a:t>
            </a:r>
            <a:r>
              <a:rPr lang="pt-BR" sz="1800" b="1" dirty="0" smtClean="0">
                <a:latin typeface="Times New Roman" pitchFamily="18" charset="0"/>
                <a:cs typeface="Times New Roman" pitchFamily="18" charset="0"/>
              </a:rPr>
              <a:t>(low cost)</a:t>
            </a:r>
            <a:endParaRPr lang="pt-BR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09907"/>
            <a:ext cx="3168352" cy="244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ângulo 3"/>
          <p:cNvSpPr>
            <a:spLocks noChangeArrowheads="1"/>
          </p:cNvSpPr>
          <p:nvPr/>
        </p:nvSpPr>
        <p:spPr bwMode="auto">
          <a:xfrm>
            <a:off x="2761556" y="4013448"/>
            <a:ext cx="295232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800" b="1" dirty="0">
                <a:latin typeface="Times New Roman" pitchFamily="18" charset="0"/>
                <a:cs typeface="Times New Roman" pitchFamily="18" charset="0"/>
              </a:rPr>
              <a:t>Portable </a:t>
            </a:r>
            <a:r>
              <a:rPr lang="pt-BR" sz="1800" b="1" dirty="0" smtClean="0">
                <a:latin typeface="Times New Roman" pitchFamily="18" charset="0"/>
                <a:cs typeface="Times New Roman" pitchFamily="18" charset="0"/>
              </a:rPr>
              <a:t>EUMETCast-Americas </a:t>
            </a:r>
          </a:p>
          <a:p>
            <a:pPr algn="ctr"/>
            <a:r>
              <a:rPr lang="pt-BR" sz="1800" b="1" dirty="0" smtClean="0">
                <a:latin typeface="Times New Roman" pitchFamily="18" charset="0"/>
                <a:cs typeface="Times New Roman" pitchFamily="18" charset="0"/>
              </a:rPr>
              <a:t>Receiving </a:t>
            </a:r>
            <a:r>
              <a:rPr lang="pt-BR" sz="1800" b="1" dirty="0">
                <a:latin typeface="Times New Roman" pitchFamily="18" charset="0"/>
                <a:cs typeface="Times New Roman" pitchFamily="18" charset="0"/>
              </a:rPr>
              <a:t>Station </a:t>
            </a:r>
            <a:r>
              <a:rPr lang="pt-BR" sz="1800" b="1" dirty="0" smtClean="0">
                <a:latin typeface="Times New Roman" pitchFamily="18" charset="0"/>
                <a:cs typeface="Times New Roman" pitchFamily="18" charset="0"/>
              </a:rPr>
              <a:t>(low cost)</a:t>
            </a:r>
            <a:endParaRPr lang="pt-BR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Espaço Reservado para Conteúdo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19362" y="2400156"/>
            <a:ext cx="1251622" cy="937479"/>
          </a:xfrm>
          <a:prstGeom prst="rect">
            <a:avLst/>
          </a:prstGeom>
        </p:spPr>
      </p:pic>
      <p:pic>
        <p:nvPicPr>
          <p:cNvPr id="12" name="Espaço Reservado para Conteúdo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74449" y="3026667"/>
            <a:ext cx="1037200" cy="690107"/>
          </a:xfrm>
          <a:prstGeom prst="rect">
            <a:avLst/>
          </a:prstGeom>
        </p:spPr>
      </p:pic>
      <p:pic>
        <p:nvPicPr>
          <p:cNvPr id="13" name="Imagem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767" y="3026668"/>
            <a:ext cx="830314" cy="621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tângulo 3"/>
          <p:cNvSpPr>
            <a:spLocks noChangeArrowheads="1"/>
          </p:cNvSpPr>
          <p:nvPr/>
        </p:nvSpPr>
        <p:spPr bwMode="auto">
          <a:xfrm>
            <a:off x="4594261" y="2028620"/>
            <a:ext cx="11767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800" b="1" dirty="0" smtClean="0">
                <a:latin typeface="Times New Roman" pitchFamily="18" charset="0"/>
                <a:cs typeface="Times New Roman" pitchFamily="18" charset="0"/>
              </a:rPr>
              <a:t>sensors</a:t>
            </a:r>
            <a:endParaRPr lang="pt-BR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tângulo 3"/>
          <p:cNvSpPr>
            <a:spLocks noChangeArrowheads="1"/>
          </p:cNvSpPr>
          <p:nvPr/>
        </p:nvSpPr>
        <p:spPr bwMode="auto">
          <a:xfrm>
            <a:off x="6516216" y="3284984"/>
            <a:ext cx="11767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800" b="1" dirty="0" smtClean="0">
                <a:latin typeface="Times New Roman" pitchFamily="18" charset="0"/>
                <a:cs typeface="Times New Roman" pitchFamily="18" charset="0"/>
              </a:rPr>
              <a:t>sensors</a:t>
            </a:r>
            <a:endParaRPr lang="pt-BR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5125803" y="4725144"/>
            <a:ext cx="3024336" cy="2219221"/>
          </a:xfrm>
          <a:prstGeom prst="rect">
            <a:avLst/>
          </a:prstGeom>
          <a:ln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546100" indent="0">
              <a:buNone/>
            </a:pP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Raspberry</a:t>
            </a:r>
          </a:p>
          <a:p>
            <a:pPr marL="546100" indent="0">
              <a:buNone/>
            </a:pP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Processador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ARM 700MHZ</a:t>
            </a:r>
          </a:p>
          <a:p>
            <a:pPr marL="546100" indent="0">
              <a:buNone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Video 1080p30</a:t>
            </a:r>
          </a:p>
          <a:p>
            <a:pPr marL="546100" indent="0">
              <a:buNone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256 Mb RAM</a:t>
            </a:r>
          </a:p>
          <a:p>
            <a:pPr marL="546100" indent="0">
              <a:buNone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700 mA (3.5 watts)</a:t>
            </a:r>
          </a:p>
          <a:p>
            <a:pPr marL="546100" indent="0">
              <a:buNone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Linux (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Debian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/Fedora)</a:t>
            </a:r>
          </a:p>
          <a:p>
            <a:pPr marL="546100" indent="0">
              <a:buNone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R$ 170,00 in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Brasil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179512" y="692696"/>
            <a:ext cx="3456384" cy="1817796"/>
          </a:xfrm>
          <a:prstGeom prst="rect">
            <a:avLst/>
          </a:prstGeom>
          <a:solidFill>
            <a:srgbClr val="00B050"/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9pPr>
          </a:lstStyle>
          <a:p>
            <a:pPr eaLnBrk="1" hangingPunct="1"/>
            <a:endParaRPr lang="en-AU" sz="3200" b="1" dirty="0" smtClean="0"/>
          </a:p>
        </p:txBody>
      </p:sp>
      <p:sp>
        <p:nvSpPr>
          <p:cNvPr id="21" name="Rectangle 20"/>
          <p:cNvSpPr/>
          <p:nvPr/>
        </p:nvSpPr>
        <p:spPr>
          <a:xfrm>
            <a:off x="107504" y="836712"/>
            <a:ext cx="36284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rial" pitchFamily="34" charset="0"/>
                <a:cs typeface="Arial" pitchFamily="34" charset="0"/>
              </a:rPr>
              <a:t>Experiences of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SAGEO operators with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EUMETCast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Receive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stations</a:t>
            </a:r>
            <a:endParaRPr lang="de-AT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79512" y="231031"/>
            <a:ext cx="35563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Research </a:t>
            </a:r>
            <a:r>
              <a:rPr lang="en-US" b="1" dirty="0"/>
              <a:t>and </a:t>
            </a:r>
            <a:r>
              <a:rPr lang="en-US" b="1" dirty="0" smtClean="0"/>
              <a:t>Operations </a:t>
            </a:r>
            <a:endParaRPr lang="de-AT" b="1" dirty="0"/>
          </a:p>
        </p:txBody>
      </p:sp>
    </p:spTree>
    <p:extLst>
      <p:ext uri="{BB962C8B-B14F-4D97-AF65-F5344CB8AC3E}">
        <p14:creationId xmlns:p14="http://schemas.microsoft.com/office/powerpoint/2010/main" val="351648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magem 14" descr="user_evolution_brazil_nonbrazi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43663" y="2060575"/>
            <a:ext cx="2700337" cy="479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060575"/>
            <a:ext cx="6408738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8" descr="\\Vboxsvr\ivon\II_Encontro_EUMETCast-GEONETCast\2007_Estacoes_EUMETCast_Brasi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560763"/>
            <a:ext cx="3163888" cy="329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32138" y="3544888"/>
            <a:ext cx="3311525" cy="331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Rectangle 11"/>
          <p:cNvSpPr>
            <a:spLocks noGrp="1" noChangeArrowheads="1"/>
          </p:cNvSpPr>
          <p:nvPr>
            <p:ph type="title"/>
          </p:nvPr>
        </p:nvSpPr>
        <p:spPr>
          <a:xfrm>
            <a:off x="0" y="1143000"/>
            <a:ext cx="5500688" cy="914400"/>
          </a:xfrm>
        </p:spPr>
        <p:txBody>
          <a:bodyPr/>
          <a:lstStyle/>
          <a:p>
            <a:r>
              <a:rPr lang="en-GB" smtClean="0">
                <a:ea typeface="ＭＳ Ｐゴシック" pitchFamily="34" charset="-128"/>
              </a:rPr>
              <a:t>	</a:t>
            </a:r>
            <a:r>
              <a:rPr lang="en-GB" sz="1800" b="1" smtClean="0">
                <a:latin typeface="Gill Sans MT" pitchFamily="34" charset="0"/>
                <a:ea typeface="ＭＳ Ｐゴシック" pitchFamily="34" charset="-128"/>
              </a:rPr>
              <a:t>SAGEO: III Meeting, Aug. 2011, Brazil</a:t>
            </a:r>
          </a:p>
        </p:txBody>
      </p:sp>
      <p:sp>
        <p:nvSpPr>
          <p:cNvPr id="14343" name="CaixaDeTexto 10"/>
          <p:cNvSpPr txBox="1">
            <a:spLocks noChangeArrowheads="1"/>
          </p:cNvSpPr>
          <p:nvPr/>
        </p:nvSpPr>
        <p:spPr bwMode="auto">
          <a:xfrm>
            <a:off x="250825" y="3860800"/>
            <a:ext cx="2043113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45" tIns="41473" rIns="82945" bIns="41473">
            <a:spAutoFit/>
          </a:bodyPr>
          <a:lstStyle/>
          <a:p>
            <a:pPr>
              <a:buClr>
                <a:srgbClr val="FF0000"/>
              </a:buClr>
              <a:buFont typeface="Arial" charset="0"/>
              <a:buChar char="•"/>
            </a:pPr>
            <a:r>
              <a:rPr lang="pt-BR" sz="1400">
                <a:solidFill>
                  <a:schemeClr val="bg1"/>
                </a:solidFill>
                <a:cs typeface="Arial" charset="0"/>
              </a:rPr>
              <a:t>2 EUMETCast stations</a:t>
            </a:r>
          </a:p>
          <a:p>
            <a:pPr>
              <a:buClr>
                <a:srgbClr val="FF0000"/>
              </a:buClr>
              <a:buFont typeface="Arial" charset="0"/>
              <a:buChar char="•"/>
            </a:pPr>
            <a:r>
              <a:rPr lang="pt-BR" sz="1400">
                <a:solidFill>
                  <a:schemeClr val="bg1"/>
                </a:solidFill>
                <a:cs typeface="Arial" charset="0"/>
              </a:rPr>
              <a:t>2 Brazilian States</a:t>
            </a:r>
          </a:p>
        </p:txBody>
      </p:sp>
      <p:sp>
        <p:nvSpPr>
          <p:cNvPr id="14344" name="CaixaDeTexto 11"/>
          <p:cNvSpPr txBox="1">
            <a:spLocks noChangeArrowheads="1"/>
          </p:cNvSpPr>
          <p:nvPr/>
        </p:nvSpPr>
        <p:spPr bwMode="auto">
          <a:xfrm>
            <a:off x="3276600" y="3860800"/>
            <a:ext cx="229552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45" tIns="41473" rIns="82945" bIns="41473">
            <a:spAutoFit/>
          </a:bodyPr>
          <a:lstStyle/>
          <a:p>
            <a:pPr>
              <a:buClr>
                <a:srgbClr val="FF0000"/>
              </a:buClr>
              <a:buFont typeface="Arial" charset="0"/>
              <a:buChar char="•"/>
            </a:pPr>
            <a:r>
              <a:rPr lang="pt-BR" sz="1400">
                <a:solidFill>
                  <a:schemeClr val="bg1"/>
                </a:solidFill>
                <a:cs typeface="Arial" charset="0"/>
              </a:rPr>
              <a:t> +45 EUMETCast stations</a:t>
            </a:r>
          </a:p>
          <a:p>
            <a:pPr>
              <a:buClr>
                <a:srgbClr val="FF0000"/>
              </a:buClr>
              <a:buFont typeface="Arial" charset="0"/>
              <a:buChar char="•"/>
            </a:pPr>
            <a:r>
              <a:rPr lang="pt-BR" sz="1400">
                <a:solidFill>
                  <a:schemeClr val="bg1"/>
                </a:solidFill>
                <a:cs typeface="Arial" charset="0"/>
              </a:rPr>
              <a:t>19 Brazilian States</a:t>
            </a:r>
          </a:p>
        </p:txBody>
      </p:sp>
      <p:sp>
        <p:nvSpPr>
          <p:cNvPr id="14345" name="CaixaDeTexto 8"/>
          <p:cNvSpPr txBox="1">
            <a:spLocks noChangeArrowheads="1"/>
          </p:cNvSpPr>
          <p:nvPr/>
        </p:nvSpPr>
        <p:spPr bwMode="auto">
          <a:xfrm>
            <a:off x="1692275" y="5949950"/>
            <a:ext cx="96837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45" tIns="41473" rIns="82945" bIns="41473">
            <a:spAutoFit/>
          </a:bodyPr>
          <a:lstStyle/>
          <a:p>
            <a:r>
              <a:rPr lang="pt-BR" sz="2800">
                <a:solidFill>
                  <a:schemeClr val="bg1"/>
                </a:solidFill>
                <a:cs typeface="Arial" charset="0"/>
              </a:rPr>
              <a:t>2007</a:t>
            </a:r>
          </a:p>
        </p:txBody>
      </p:sp>
      <p:sp>
        <p:nvSpPr>
          <p:cNvPr id="14346" name="CaixaDeTexto 8"/>
          <p:cNvSpPr txBox="1">
            <a:spLocks noChangeArrowheads="1"/>
          </p:cNvSpPr>
          <p:nvPr/>
        </p:nvSpPr>
        <p:spPr bwMode="auto">
          <a:xfrm>
            <a:off x="5292725" y="5876925"/>
            <a:ext cx="94297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45" tIns="41473" rIns="82945" bIns="41473">
            <a:spAutoFit/>
          </a:bodyPr>
          <a:lstStyle/>
          <a:p>
            <a:r>
              <a:rPr lang="pt-BR" sz="2800">
                <a:solidFill>
                  <a:schemeClr val="bg1"/>
                </a:solidFill>
                <a:cs typeface="Arial" charset="0"/>
              </a:rPr>
              <a:t>2011</a:t>
            </a:r>
          </a:p>
        </p:txBody>
      </p:sp>
      <p:sp>
        <p:nvSpPr>
          <p:cNvPr id="14347" name="Retângulo 10"/>
          <p:cNvSpPr>
            <a:spLocks noChangeArrowheads="1"/>
          </p:cNvSpPr>
          <p:nvPr/>
        </p:nvSpPr>
        <p:spPr bwMode="auto">
          <a:xfrm>
            <a:off x="0" y="571500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algn="ctr"/>
            <a:r>
              <a:rPr lang="en-US" sz="2800" b="1" dirty="0">
                <a:latin typeface="Gill Sans MT" pitchFamily="34" charset="0"/>
              </a:rPr>
              <a:t>SAGEO:  Training and Capacity building</a:t>
            </a:r>
          </a:p>
        </p:txBody>
      </p:sp>
      <p:sp>
        <p:nvSpPr>
          <p:cNvPr id="12" name="Retângulo 4"/>
          <p:cNvSpPr/>
          <p:nvPr/>
        </p:nvSpPr>
        <p:spPr>
          <a:xfrm>
            <a:off x="0" y="1"/>
            <a:ext cx="9144000" cy="67770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45" tIns="41473" rIns="82945" bIns="41473" anchor="ctr"/>
          <a:lstStyle/>
          <a:p>
            <a:pPr algn="ctr">
              <a:defRPr/>
            </a:pPr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8"/>
          <p:cNvSpPr>
            <a:spLocks noChangeArrowheads="1"/>
          </p:cNvSpPr>
          <p:nvPr/>
        </p:nvSpPr>
        <p:spPr bwMode="auto">
          <a:xfrm>
            <a:off x="0" y="2133600"/>
            <a:ext cx="140652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pic>
        <p:nvPicPr>
          <p:cNvPr id="13315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4016" y="1"/>
            <a:ext cx="1259632" cy="1296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CaixaDeTexto 8"/>
          <p:cNvSpPr txBox="1">
            <a:spLocks noChangeArrowheads="1"/>
          </p:cNvSpPr>
          <p:nvPr/>
        </p:nvSpPr>
        <p:spPr bwMode="auto">
          <a:xfrm>
            <a:off x="4371975" y="4941888"/>
            <a:ext cx="89535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45" tIns="41473" rIns="82945" bIns="41473">
            <a:spAutoFit/>
          </a:bodyPr>
          <a:lstStyle/>
          <a:p>
            <a:r>
              <a:rPr lang="pt-BR" sz="2800">
                <a:solidFill>
                  <a:schemeClr val="bg1"/>
                </a:solidFill>
                <a:cs typeface="Arial" charset="0"/>
              </a:rPr>
              <a:t>2007</a:t>
            </a:r>
          </a:p>
        </p:txBody>
      </p:sp>
      <p:sp>
        <p:nvSpPr>
          <p:cNvPr id="13317" name="CaixaDeTexto 8"/>
          <p:cNvSpPr txBox="1">
            <a:spLocks noChangeArrowheads="1"/>
          </p:cNvSpPr>
          <p:nvPr/>
        </p:nvSpPr>
        <p:spPr bwMode="auto">
          <a:xfrm>
            <a:off x="7362825" y="5013325"/>
            <a:ext cx="871538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45" tIns="41473" rIns="82945" bIns="41473">
            <a:spAutoFit/>
          </a:bodyPr>
          <a:lstStyle/>
          <a:p>
            <a:r>
              <a:rPr lang="pt-BR" sz="2800">
                <a:solidFill>
                  <a:schemeClr val="bg1"/>
                </a:solidFill>
                <a:cs typeface="Arial" charset="0"/>
              </a:rPr>
              <a:t>2011</a:t>
            </a:r>
          </a:p>
        </p:txBody>
      </p:sp>
      <p:sp>
        <p:nvSpPr>
          <p:cNvPr id="13318" name="Rectangle 3"/>
          <p:cNvSpPr>
            <a:spLocks noChangeArrowheads="1"/>
          </p:cNvSpPr>
          <p:nvPr/>
        </p:nvSpPr>
        <p:spPr bwMode="auto">
          <a:xfrm>
            <a:off x="4040188" y="3821113"/>
            <a:ext cx="1795462" cy="104775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0" tIns="45715" rIns="91430" bIns="45715" anchor="ctr"/>
          <a:lstStyle/>
          <a:p>
            <a:endParaRPr lang="pt-BR" sz="2000"/>
          </a:p>
        </p:txBody>
      </p:sp>
      <p:sp>
        <p:nvSpPr>
          <p:cNvPr id="79" name="Text Box 4"/>
          <p:cNvSpPr txBox="1">
            <a:spLocks noChangeArrowheads="1"/>
          </p:cNvSpPr>
          <p:nvPr/>
        </p:nvSpPr>
        <p:spPr bwMode="auto">
          <a:xfrm>
            <a:off x="4105275" y="2024063"/>
            <a:ext cx="1930400" cy="1370012"/>
          </a:xfrm>
          <a:prstGeom prst="rect">
            <a:avLst/>
          </a:prstGeom>
          <a:noFill/>
          <a:ln w="9525">
            <a:solidFill>
              <a:schemeClr val="tx1">
                <a:alpha val="99000"/>
              </a:schemeClr>
            </a:solidFill>
            <a:miter lim="800000"/>
            <a:headEnd/>
            <a:tailEnd/>
          </a:ln>
          <a:effectLst/>
        </p:spPr>
        <p:txBody>
          <a:bodyPr lIns="91430" tIns="45715" rIns="91430" bIns="45715">
            <a:spAutoFit/>
          </a:bodyPr>
          <a:lstStyle/>
          <a:p>
            <a:pPr>
              <a:defRPr/>
            </a:pPr>
            <a:r>
              <a:rPr lang="en-GB" sz="1600" b="1" dirty="0">
                <a:latin typeface="+mn-lt"/>
                <a:ea typeface="Arial Unicode MS" charset="0"/>
                <a:cs typeface="Arial Unicode MS" charset="0"/>
              </a:rPr>
              <a:t>STANDARD IMAGERY FORMAT  (bmp, jpg, gif, </a:t>
            </a:r>
            <a:r>
              <a:rPr lang="en-GB" sz="1600" b="1" dirty="0" err="1">
                <a:latin typeface="+mn-lt"/>
                <a:ea typeface="Arial Unicode MS" charset="0"/>
                <a:cs typeface="Arial Unicode MS" charset="0"/>
              </a:rPr>
              <a:t>png</a:t>
            </a:r>
            <a:r>
              <a:rPr lang="en-GB" sz="1600" b="1" dirty="0">
                <a:latin typeface="+mn-lt"/>
                <a:ea typeface="Arial Unicode MS" charset="0"/>
                <a:cs typeface="Arial Unicode MS" charset="0"/>
              </a:rPr>
              <a:t>, tiff,   etc</a:t>
            </a:r>
            <a:r>
              <a:rPr lang="en-GB" sz="1900" b="1" dirty="0">
                <a:latin typeface="+mn-lt"/>
                <a:ea typeface="Arial Unicode MS" charset="0"/>
                <a:cs typeface="Arial Unicode MS" charset="0"/>
              </a:rPr>
              <a:t>)</a:t>
            </a:r>
            <a:endParaRPr lang="en-US" sz="1900" b="1" dirty="0">
              <a:latin typeface="+mn-lt"/>
              <a:ea typeface="Arial Unicode MS" charset="0"/>
              <a:cs typeface="Arial Unicode MS" charset="0"/>
            </a:endParaRPr>
          </a:p>
        </p:txBody>
      </p:sp>
      <p:sp>
        <p:nvSpPr>
          <p:cNvPr id="80" name="Text Box 5"/>
          <p:cNvSpPr txBox="1">
            <a:spLocks noChangeArrowheads="1"/>
          </p:cNvSpPr>
          <p:nvPr/>
        </p:nvSpPr>
        <p:spPr bwMode="auto">
          <a:xfrm>
            <a:off x="4040188" y="3933825"/>
            <a:ext cx="1703387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spAutoFit/>
          </a:bodyPr>
          <a:lstStyle/>
          <a:p>
            <a:pPr>
              <a:defRPr/>
            </a:pPr>
            <a:r>
              <a:rPr lang="en-GB" sz="1600" b="1" dirty="0">
                <a:latin typeface="+mn-lt"/>
                <a:ea typeface="Arial Unicode MS" charset="0"/>
                <a:cs typeface="Times New Roman" pitchFamily="18" charset="0"/>
              </a:rPr>
              <a:t>ENCRIPTED </a:t>
            </a:r>
          </a:p>
          <a:p>
            <a:pPr>
              <a:defRPr/>
            </a:pPr>
            <a:r>
              <a:rPr lang="en-GB" sz="1600" b="1" dirty="0">
                <a:latin typeface="+mn-lt"/>
                <a:ea typeface="Arial Unicode MS" charset="0"/>
                <a:cs typeface="Times New Roman" pitchFamily="18" charset="0"/>
              </a:rPr>
              <a:t>FORMATS (</a:t>
            </a:r>
            <a:r>
              <a:rPr lang="en-GB" sz="1600" b="1" dirty="0" err="1">
                <a:latin typeface="+mn-lt"/>
                <a:ea typeface="Arial Unicode MS" charset="0"/>
                <a:cs typeface="Times New Roman" pitchFamily="18" charset="0"/>
              </a:rPr>
              <a:t>bufr</a:t>
            </a:r>
            <a:r>
              <a:rPr lang="en-GB" sz="1600" b="1" dirty="0">
                <a:latin typeface="+mn-lt"/>
                <a:ea typeface="Arial Unicode MS" charset="0"/>
                <a:cs typeface="Times New Roman" pitchFamily="18" charset="0"/>
              </a:rPr>
              <a:t>, </a:t>
            </a:r>
            <a:r>
              <a:rPr lang="en-GB" sz="1600" b="1" dirty="0" err="1">
                <a:latin typeface="+mn-lt"/>
                <a:ea typeface="Arial Unicode MS" charset="0"/>
                <a:cs typeface="Times New Roman" pitchFamily="18" charset="0"/>
              </a:rPr>
              <a:t>hdf</a:t>
            </a:r>
            <a:r>
              <a:rPr lang="en-GB" sz="1600" b="1" dirty="0">
                <a:latin typeface="+mn-lt"/>
                <a:ea typeface="Arial Unicode MS" charset="0"/>
                <a:cs typeface="Times New Roman" pitchFamily="18" charset="0"/>
              </a:rPr>
              <a:t>, </a:t>
            </a:r>
            <a:r>
              <a:rPr lang="en-GB" sz="1600" b="1" dirty="0" err="1">
                <a:latin typeface="+mn-lt"/>
                <a:ea typeface="Arial Unicode MS" charset="0"/>
                <a:cs typeface="Times New Roman" pitchFamily="18" charset="0"/>
              </a:rPr>
              <a:t>grib</a:t>
            </a:r>
            <a:r>
              <a:rPr lang="en-GB" sz="1600" b="1" dirty="0">
                <a:latin typeface="+mn-lt"/>
                <a:ea typeface="Arial Unicode MS" charset="0"/>
                <a:cs typeface="Times New Roman" pitchFamily="18" charset="0"/>
              </a:rPr>
              <a:t>, </a:t>
            </a:r>
            <a:r>
              <a:rPr lang="en-GB" sz="1600" b="1" dirty="0" err="1">
                <a:latin typeface="+mn-lt"/>
                <a:ea typeface="Arial Unicode MS" charset="0"/>
                <a:cs typeface="Times New Roman" pitchFamily="18" charset="0"/>
              </a:rPr>
              <a:t>xrit</a:t>
            </a:r>
            <a:r>
              <a:rPr lang="en-GB" sz="1600" b="1" dirty="0">
                <a:latin typeface="+mn-lt"/>
                <a:ea typeface="Arial Unicode MS" charset="0"/>
                <a:cs typeface="Times New Roman" pitchFamily="18" charset="0"/>
              </a:rPr>
              <a:t>...)</a:t>
            </a:r>
            <a:endParaRPr lang="en-US" sz="1600" b="1" dirty="0">
              <a:latin typeface="+mn-lt"/>
              <a:ea typeface="Arial Unicode MS" charset="0"/>
              <a:cs typeface="Arial Unicode MS" charset="0"/>
            </a:endParaRPr>
          </a:p>
        </p:txBody>
      </p:sp>
      <p:sp>
        <p:nvSpPr>
          <p:cNvPr id="13321" name="Line 9"/>
          <p:cNvSpPr>
            <a:spLocks noChangeShapeType="1"/>
          </p:cNvSpPr>
          <p:nvPr/>
        </p:nvSpPr>
        <p:spPr bwMode="auto">
          <a:xfrm>
            <a:off x="3243263" y="3500438"/>
            <a:ext cx="796925" cy="64928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0" tIns="45715" rIns="91430" bIns="45715"/>
          <a:lstStyle/>
          <a:p>
            <a:endParaRPr lang="pt-PT"/>
          </a:p>
        </p:txBody>
      </p:sp>
      <p:sp>
        <p:nvSpPr>
          <p:cNvPr id="13322" name="Rectangle 66"/>
          <p:cNvSpPr>
            <a:spLocks noChangeArrowheads="1"/>
          </p:cNvSpPr>
          <p:nvPr/>
        </p:nvSpPr>
        <p:spPr bwMode="auto">
          <a:xfrm>
            <a:off x="4173538" y="1196975"/>
            <a:ext cx="1462087" cy="54768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0" tIns="45715" rIns="91430" bIns="45715" anchor="ctr"/>
          <a:lstStyle/>
          <a:p>
            <a:endParaRPr lang="pt-BR" sz="1400"/>
          </a:p>
        </p:txBody>
      </p:sp>
      <p:sp>
        <p:nvSpPr>
          <p:cNvPr id="83" name="Text Box 67"/>
          <p:cNvSpPr txBox="1">
            <a:spLocks noChangeArrowheads="1"/>
          </p:cNvSpPr>
          <p:nvPr/>
        </p:nvSpPr>
        <p:spPr bwMode="auto">
          <a:xfrm>
            <a:off x="4201319" y="1341438"/>
            <a:ext cx="16446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spAutoFit/>
          </a:bodyPr>
          <a:lstStyle/>
          <a:p>
            <a:pPr>
              <a:defRPr/>
            </a:pPr>
            <a:r>
              <a:rPr lang="en-GB" sz="1600" b="1" dirty="0">
                <a:latin typeface="+mn-lt"/>
                <a:ea typeface="Arial Unicode MS" charset="0"/>
                <a:cs typeface="Times New Roman" pitchFamily="18" charset="0"/>
              </a:rPr>
              <a:t>FORMAT  ASC</a:t>
            </a:r>
            <a:endParaRPr lang="en-US" sz="1600" b="1" dirty="0">
              <a:latin typeface="+mn-lt"/>
              <a:ea typeface="Arial Unicode MS" charset="0"/>
              <a:cs typeface="Arial Unicode MS" charset="0"/>
            </a:endParaRPr>
          </a:p>
        </p:txBody>
      </p:sp>
      <p:sp>
        <p:nvSpPr>
          <p:cNvPr id="13324" name="Text Box 69"/>
          <p:cNvSpPr txBox="1">
            <a:spLocks noChangeArrowheads="1"/>
          </p:cNvSpPr>
          <p:nvPr/>
        </p:nvSpPr>
        <p:spPr bwMode="auto">
          <a:xfrm>
            <a:off x="1998663" y="1539875"/>
            <a:ext cx="1785937" cy="369888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r>
              <a:rPr lang="es-UY" sz="1800" b="1"/>
              <a:t>TYPE of DATA</a:t>
            </a:r>
          </a:p>
        </p:txBody>
      </p:sp>
      <p:pic>
        <p:nvPicPr>
          <p:cNvPr id="13325" name="Picture 3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14525" y="3933825"/>
            <a:ext cx="1638300" cy="20335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aphicFrame>
        <p:nvGraphicFramePr>
          <p:cNvPr id="13326" name="Object 6"/>
          <p:cNvGraphicFramePr>
            <a:graphicFrameLocks noChangeAspect="1"/>
          </p:cNvGraphicFramePr>
          <p:nvPr/>
        </p:nvGraphicFramePr>
        <p:xfrm>
          <a:off x="1798638" y="1870075"/>
          <a:ext cx="2095500" cy="160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9" name="Photo Editor Photo" r:id="rId6" imgW="2838846" imgH="2572109" progId="MSPhotoEd.3">
                  <p:embed/>
                </p:oleObj>
              </mc:Choice>
              <mc:Fallback>
                <p:oleObj name="Photo Editor Photo" r:id="rId6" imgW="2838846" imgH="257210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8638" y="1870075"/>
                        <a:ext cx="2095500" cy="1604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7" name="Line 11"/>
          <p:cNvSpPr>
            <a:spLocks noChangeShapeType="1"/>
          </p:cNvSpPr>
          <p:nvPr/>
        </p:nvSpPr>
        <p:spPr bwMode="auto">
          <a:xfrm>
            <a:off x="3473450" y="2300288"/>
            <a:ext cx="631825" cy="0"/>
          </a:xfrm>
          <a:prstGeom prst="line">
            <a:avLst/>
          </a:prstGeom>
          <a:noFill/>
          <a:ln w="7937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0" tIns="45715" rIns="91430" bIns="45715"/>
          <a:lstStyle/>
          <a:p>
            <a:endParaRPr lang="pt-PT"/>
          </a:p>
        </p:txBody>
      </p:sp>
      <p:sp>
        <p:nvSpPr>
          <p:cNvPr id="13328" name="Line 8"/>
          <p:cNvSpPr>
            <a:spLocks noChangeShapeType="1"/>
          </p:cNvSpPr>
          <p:nvPr/>
        </p:nvSpPr>
        <p:spPr bwMode="auto">
          <a:xfrm flipV="1">
            <a:off x="3468688" y="1470025"/>
            <a:ext cx="636587" cy="830263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0" tIns="45715" rIns="91430" bIns="45715"/>
          <a:lstStyle/>
          <a:p>
            <a:endParaRPr lang="pt-PT"/>
          </a:p>
        </p:txBody>
      </p:sp>
      <p:sp>
        <p:nvSpPr>
          <p:cNvPr id="13329" name="Rectangle 19"/>
          <p:cNvSpPr>
            <a:spLocks noChangeArrowheads="1"/>
          </p:cNvSpPr>
          <p:nvPr/>
        </p:nvSpPr>
        <p:spPr bwMode="auto">
          <a:xfrm>
            <a:off x="7259638" y="1524000"/>
            <a:ext cx="350837" cy="304800"/>
          </a:xfrm>
          <a:prstGeom prst="rect">
            <a:avLst/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0" tIns="45715" rIns="91430" bIns="45715" anchor="ctr"/>
          <a:lstStyle/>
          <a:p>
            <a:endParaRPr lang="pt-BR"/>
          </a:p>
        </p:txBody>
      </p:sp>
      <p:sp>
        <p:nvSpPr>
          <p:cNvPr id="13330" name="Rectangle 21"/>
          <p:cNvSpPr>
            <a:spLocks noChangeArrowheads="1"/>
          </p:cNvSpPr>
          <p:nvPr/>
        </p:nvSpPr>
        <p:spPr bwMode="auto">
          <a:xfrm>
            <a:off x="6837363" y="1219200"/>
            <a:ext cx="352425" cy="304800"/>
          </a:xfrm>
          <a:prstGeom prst="rect">
            <a:avLst/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0" tIns="45715" rIns="91430" bIns="45715" anchor="ctr"/>
          <a:lstStyle/>
          <a:p>
            <a:endParaRPr lang="pt-BR"/>
          </a:p>
        </p:txBody>
      </p:sp>
      <p:sp>
        <p:nvSpPr>
          <p:cNvPr id="13331" name="Rectangle 22"/>
          <p:cNvSpPr>
            <a:spLocks noChangeArrowheads="1"/>
          </p:cNvSpPr>
          <p:nvPr/>
        </p:nvSpPr>
        <p:spPr bwMode="auto">
          <a:xfrm>
            <a:off x="6837363" y="1828800"/>
            <a:ext cx="352425" cy="304800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0" tIns="45715" rIns="91430" bIns="45715" anchor="ctr"/>
          <a:lstStyle/>
          <a:p>
            <a:endParaRPr lang="pt-BR"/>
          </a:p>
        </p:txBody>
      </p:sp>
      <p:sp>
        <p:nvSpPr>
          <p:cNvPr id="13332" name="Rectangle 23"/>
          <p:cNvSpPr>
            <a:spLocks noChangeArrowheads="1"/>
          </p:cNvSpPr>
          <p:nvPr/>
        </p:nvSpPr>
        <p:spPr bwMode="auto">
          <a:xfrm>
            <a:off x="7259638" y="2057400"/>
            <a:ext cx="350837" cy="304800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0" tIns="45715" rIns="91430" bIns="45715" anchor="ctr"/>
          <a:lstStyle/>
          <a:p>
            <a:endParaRPr lang="pt-BR"/>
          </a:p>
        </p:txBody>
      </p:sp>
      <p:sp>
        <p:nvSpPr>
          <p:cNvPr id="13333" name="Rectangle 24"/>
          <p:cNvSpPr>
            <a:spLocks noChangeArrowheads="1"/>
          </p:cNvSpPr>
          <p:nvPr/>
        </p:nvSpPr>
        <p:spPr bwMode="auto">
          <a:xfrm>
            <a:off x="6837363" y="2362200"/>
            <a:ext cx="352425" cy="304800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0" tIns="45715" rIns="91430" bIns="45715" anchor="ctr"/>
          <a:lstStyle/>
          <a:p>
            <a:endParaRPr lang="pt-BR"/>
          </a:p>
        </p:txBody>
      </p:sp>
      <p:sp>
        <p:nvSpPr>
          <p:cNvPr id="13334" name="Rectangle 25"/>
          <p:cNvSpPr>
            <a:spLocks noChangeArrowheads="1"/>
          </p:cNvSpPr>
          <p:nvPr/>
        </p:nvSpPr>
        <p:spPr bwMode="auto">
          <a:xfrm>
            <a:off x="7259638" y="2743200"/>
            <a:ext cx="350837" cy="304800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0" tIns="45715" rIns="91430" bIns="45715" anchor="ctr"/>
          <a:lstStyle/>
          <a:p>
            <a:endParaRPr lang="pt-BR"/>
          </a:p>
        </p:txBody>
      </p:sp>
      <p:sp>
        <p:nvSpPr>
          <p:cNvPr id="13335" name="Rectangle 28"/>
          <p:cNvSpPr>
            <a:spLocks noChangeArrowheads="1"/>
          </p:cNvSpPr>
          <p:nvPr/>
        </p:nvSpPr>
        <p:spPr bwMode="auto">
          <a:xfrm>
            <a:off x="8174038" y="1524000"/>
            <a:ext cx="350837" cy="304800"/>
          </a:xfrm>
          <a:prstGeom prst="rect">
            <a:avLst/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0" tIns="45715" rIns="91430" bIns="45715" anchor="ctr"/>
          <a:lstStyle/>
          <a:p>
            <a:endParaRPr lang="pt-BR"/>
          </a:p>
        </p:txBody>
      </p:sp>
      <p:sp>
        <p:nvSpPr>
          <p:cNvPr id="13336" name="Rectangle 31"/>
          <p:cNvSpPr>
            <a:spLocks noChangeArrowheads="1"/>
          </p:cNvSpPr>
          <p:nvPr/>
        </p:nvSpPr>
        <p:spPr bwMode="auto">
          <a:xfrm>
            <a:off x="7751763" y="1828800"/>
            <a:ext cx="352425" cy="304800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0" tIns="45715" rIns="91430" bIns="45715" anchor="ctr"/>
          <a:lstStyle/>
          <a:p>
            <a:endParaRPr lang="pt-BR"/>
          </a:p>
        </p:txBody>
      </p:sp>
      <p:sp>
        <p:nvSpPr>
          <p:cNvPr id="13337" name="Rectangle 32"/>
          <p:cNvSpPr>
            <a:spLocks noChangeArrowheads="1"/>
          </p:cNvSpPr>
          <p:nvPr/>
        </p:nvSpPr>
        <p:spPr bwMode="auto">
          <a:xfrm>
            <a:off x="8174038" y="2057400"/>
            <a:ext cx="350837" cy="304800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0" tIns="45715" rIns="91430" bIns="45715" anchor="ctr"/>
          <a:lstStyle/>
          <a:p>
            <a:endParaRPr lang="pt-BR"/>
          </a:p>
        </p:txBody>
      </p:sp>
      <p:sp>
        <p:nvSpPr>
          <p:cNvPr id="13338" name="Rectangle 33"/>
          <p:cNvSpPr>
            <a:spLocks noChangeArrowheads="1"/>
          </p:cNvSpPr>
          <p:nvPr/>
        </p:nvSpPr>
        <p:spPr bwMode="auto">
          <a:xfrm>
            <a:off x="7751763" y="2362200"/>
            <a:ext cx="352425" cy="304800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0" tIns="45715" rIns="91430" bIns="45715" anchor="ctr"/>
          <a:lstStyle/>
          <a:p>
            <a:endParaRPr lang="pt-BR"/>
          </a:p>
        </p:txBody>
      </p:sp>
      <p:sp>
        <p:nvSpPr>
          <p:cNvPr id="13339" name="Rectangle 34"/>
          <p:cNvSpPr>
            <a:spLocks noChangeArrowheads="1"/>
          </p:cNvSpPr>
          <p:nvPr/>
        </p:nvSpPr>
        <p:spPr bwMode="auto">
          <a:xfrm>
            <a:off x="8174038" y="2743200"/>
            <a:ext cx="350837" cy="304800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0" tIns="45715" rIns="91430" bIns="45715" anchor="ctr"/>
          <a:lstStyle/>
          <a:p>
            <a:endParaRPr lang="pt-BR"/>
          </a:p>
        </p:txBody>
      </p:sp>
      <p:sp>
        <p:nvSpPr>
          <p:cNvPr id="13340" name="Rectangle 39"/>
          <p:cNvSpPr>
            <a:spLocks noChangeArrowheads="1"/>
          </p:cNvSpPr>
          <p:nvPr/>
        </p:nvSpPr>
        <p:spPr bwMode="auto">
          <a:xfrm>
            <a:off x="7735888" y="3048000"/>
            <a:ext cx="350837" cy="304800"/>
          </a:xfrm>
          <a:prstGeom prst="rect">
            <a:avLst/>
          </a:prstGeom>
          <a:solidFill>
            <a:srgbClr val="96969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0" tIns="45715" rIns="91430" bIns="45715" anchor="ctr"/>
          <a:lstStyle/>
          <a:p>
            <a:endParaRPr lang="pt-BR"/>
          </a:p>
        </p:txBody>
      </p:sp>
      <p:sp>
        <p:nvSpPr>
          <p:cNvPr id="13341" name="Rectangle 40"/>
          <p:cNvSpPr>
            <a:spLocks noChangeArrowheads="1"/>
          </p:cNvSpPr>
          <p:nvPr/>
        </p:nvSpPr>
        <p:spPr bwMode="auto">
          <a:xfrm>
            <a:off x="7735888" y="3657600"/>
            <a:ext cx="350837" cy="304800"/>
          </a:xfrm>
          <a:prstGeom prst="rect">
            <a:avLst/>
          </a:prstGeom>
          <a:solidFill>
            <a:srgbClr val="96969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0" tIns="45715" rIns="91430" bIns="45715" anchor="ctr"/>
          <a:lstStyle/>
          <a:p>
            <a:endParaRPr lang="pt-BR"/>
          </a:p>
        </p:txBody>
      </p:sp>
      <p:sp>
        <p:nvSpPr>
          <p:cNvPr id="13342" name="Rectangle 41"/>
          <p:cNvSpPr>
            <a:spLocks noChangeArrowheads="1"/>
          </p:cNvSpPr>
          <p:nvPr/>
        </p:nvSpPr>
        <p:spPr bwMode="auto">
          <a:xfrm>
            <a:off x="7735888" y="4267200"/>
            <a:ext cx="350837" cy="304800"/>
          </a:xfrm>
          <a:prstGeom prst="rect">
            <a:avLst/>
          </a:prstGeom>
          <a:solidFill>
            <a:srgbClr val="96969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0" tIns="45715" rIns="91430" bIns="45715" anchor="ctr"/>
          <a:lstStyle/>
          <a:p>
            <a:endParaRPr lang="pt-BR"/>
          </a:p>
        </p:txBody>
      </p:sp>
      <p:sp>
        <p:nvSpPr>
          <p:cNvPr id="13343" name="Rectangle 42"/>
          <p:cNvSpPr>
            <a:spLocks noChangeArrowheads="1"/>
          </p:cNvSpPr>
          <p:nvPr/>
        </p:nvSpPr>
        <p:spPr bwMode="auto">
          <a:xfrm>
            <a:off x="7313613" y="3429000"/>
            <a:ext cx="352425" cy="304800"/>
          </a:xfrm>
          <a:prstGeom prst="rect">
            <a:avLst/>
          </a:prstGeom>
          <a:solidFill>
            <a:srgbClr val="96969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0" tIns="45715" rIns="91430" bIns="45715" anchor="ctr"/>
          <a:lstStyle/>
          <a:p>
            <a:endParaRPr lang="pt-BR"/>
          </a:p>
        </p:txBody>
      </p:sp>
      <p:sp>
        <p:nvSpPr>
          <p:cNvPr id="13344" name="Rectangle 43"/>
          <p:cNvSpPr>
            <a:spLocks noChangeArrowheads="1"/>
          </p:cNvSpPr>
          <p:nvPr/>
        </p:nvSpPr>
        <p:spPr bwMode="auto">
          <a:xfrm>
            <a:off x="7313613" y="3962400"/>
            <a:ext cx="352425" cy="304800"/>
          </a:xfrm>
          <a:prstGeom prst="rect">
            <a:avLst/>
          </a:prstGeom>
          <a:solidFill>
            <a:srgbClr val="96969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0" tIns="45715" rIns="91430" bIns="45715" anchor="ctr"/>
          <a:lstStyle/>
          <a:p>
            <a:endParaRPr lang="pt-BR"/>
          </a:p>
        </p:txBody>
      </p:sp>
      <p:sp>
        <p:nvSpPr>
          <p:cNvPr id="13345" name="Rectangle 44"/>
          <p:cNvSpPr>
            <a:spLocks noChangeArrowheads="1"/>
          </p:cNvSpPr>
          <p:nvPr/>
        </p:nvSpPr>
        <p:spPr bwMode="auto">
          <a:xfrm>
            <a:off x="7313613" y="4572000"/>
            <a:ext cx="352425" cy="304800"/>
          </a:xfrm>
          <a:prstGeom prst="rect">
            <a:avLst/>
          </a:prstGeom>
          <a:solidFill>
            <a:srgbClr val="96969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0" tIns="45715" rIns="91430" bIns="45715" anchor="ctr"/>
          <a:lstStyle/>
          <a:p>
            <a:endParaRPr lang="pt-BR"/>
          </a:p>
        </p:txBody>
      </p:sp>
      <p:sp>
        <p:nvSpPr>
          <p:cNvPr id="13346" name="Rectangle 45"/>
          <p:cNvSpPr>
            <a:spLocks noChangeArrowheads="1"/>
          </p:cNvSpPr>
          <p:nvPr/>
        </p:nvSpPr>
        <p:spPr bwMode="auto">
          <a:xfrm>
            <a:off x="7735888" y="4800600"/>
            <a:ext cx="350837" cy="3048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0" tIns="45715" rIns="91430" bIns="45715" anchor="ctr"/>
          <a:lstStyle/>
          <a:p>
            <a:endParaRPr lang="pt-BR"/>
          </a:p>
        </p:txBody>
      </p:sp>
      <p:sp>
        <p:nvSpPr>
          <p:cNvPr id="13347" name="Rectangle 46"/>
          <p:cNvSpPr>
            <a:spLocks noChangeArrowheads="1"/>
          </p:cNvSpPr>
          <p:nvPr/>
        </p:nvSpPr>
        <p:spPr bwMode="auto">
          <a:xfrm>
            <a:off x="7313613" y="5105400"/>
            <a:ext cx="352425" cy="3048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0" tIns="45715" rIns="91430" bIns="45715" anchor="ctr"/>
          <a:lstStyle/>
          <a:p>
            <a:endParaRPr lang="pt-BR"/>
          </a:p>
        </p:txBody>
      </p:sp>
      <p:sp>
        <p:nvSpPr>
          <p:cNvPr id="13348" name="Rectangle 48"/>
          <p:cNvSpPr>
            <a:spLocks noChangeArrowheads="1"/>
          </p:cNvSpPr>
          <p:nvPr/>
        </p:nvSpPr>
        <p:spPr bwMode="auto">
          <a:xfrm>
            <a:off x="8650288" y="3048000"/>
            <a:ext cx="350837" cy="3048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0" tIns="45715" rIns="91430" bIns="45715" anchor="ctr"/>
          <a:lstStyle/>
          <a:p>
            <a:endParaRPr lang="pt-BR"/>
          </a:p>
        </p:txBody>
      </p:sp>
      <p:sp>
        <p:nvSpPr>
          <p:cNvPr id="13349" name="Rectangle 49"/>
          <p:cNvSpPr>
            <a:spLocks noChangeArrowheads="1"/>
          </p:cNvSpPr>
          <p:nvPr/>
        </p:nvSpPr>
        <p:spPr bwMode="auto">
          <a:xfrm>
            <a:off x="8650288" y="3657600"/>
            <a:ext cx="350837" cy="3048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0" tIns="45715" rIns="91430" bIns="45715" anchor="ctr"/>
          <a:lstStyle/>
          <a:p>
            <a:endParaRPr lang="pt-BR"/>
          </a:p>
        </p:txBody>
      </p:sp>
      <p:sp>
        <p:nvSpPr>
          <p:cNvPr id="13350" name="Rectangle 50"/>
          <p:cNvSpPr>
            <a:spLocks noChangeArrowheads="1"/>
          </p:cNvSpPr>
          <p:nvPr/>
        </p:nvSpPr>
        <p:spPr bwMode="auto">
          <a:xfrm>
            <a:off x="8650288" y="4267200"/>
            <a:ext cx="350837" cy="3048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0" tIns="45715" rIns="91430" bIns="45715" anchor="ctr"/>
          <a:lstStyle/>
          <a:p>
            <a:endParaRPr lang="pt-BR"/>
          </a:p>
        </p:txBody>
      </p:sp>
      <p:sp>
        <p:nvSpPr>
          <p:cNvPr id="13351" name="Rectangle 51"/>
          <p:cNvSpPr>
            <a:spLocks noChangeArrowheads="1"/>
          </p:cNvSpPr>
          <p:nvPr/>
        </p:nvSpPr>
        <p:spPr bwMode="auto">
          <a:xfrm>
            <a:off x="8228013" y="3429000"/>
            <a:ext cx="352425" cy="3048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0" tIns="45715" rIns="91430" bIns="45715" anchor="ctr"/>
          <a:lstStyle/>
          <a:p>
            <a:endParaRPr lang="pt-BR"/>
          </a:p>
        </p:txBody>
      </p:sp>
      <p:sp>
        <p:nvSpPr>
          <p:cNvPr id="13352" name="Rectangle 52"/>
          <p:cNvSpPr>
            <a:spLocks noChangeArrowheads="1"/>
          </p:cNvSpPr>
          <p:nvPr/>
        </p:nvSpPr>
        <p:spPr bwMode="auto">
          <a:xfrm>
            <a:off x="8228013" y="3962400"/>
            <a:ext cx="352425" cy="3048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0" tIns="45715" rIns="91430" bIns="45715" anchor="ctr"/>
          <a:lstStyle/>
          <a:p>
            <a:endParaRPr lang="pt-BR"/>
          </a:p>
        </p:txBody>
      </p:sp>
      <p:sp>
        <p:nvSpPr>
          <p:cNvPr id="13353" name="Rectangle 53"/>
          <p:cNvSpPr>
            <a:spLocks noChangeArrowheads="1"/>
          </p:cNvSpPr>
          <p:nvPr/>
        </p:nvSpPr>
        <p:spPr bwMode="auto">
          <a:xfrm>
            <a:off x="8228013" y="4572000"/>
            <a:ext cx="352425" cy="3048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0" tIns="45715" rIns="91430" bIns="45715" anchor="ctr"/>
          <a:lstStyle/>
          <a:p>
            <a:endParaRPr lang="pt-BR"/>
          </a:p>
        </p:txBody>
      </p:sp>
      <p:sp>
        <p:nvSpPr>
          <p:cNvPr id="13354" name="Rectangle 54"/>
          <p:cNvSpPr>
            <a:spLocks noChangeArrowheads="1"/>
          </p:cNvSpPr>
          <p:nvPr/>
        </p:nvSpPr>
        <p:spPr bwMode="auto">
          <a:xfrm>
            <a:off x="8650288" y="4800600"/>
            <a:ext cx="350837" cy="3048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0" tIns="45715" rIns="91430" bIns="45715" anchor="ctr"/>
          <a:lstStyle/>
          <a:p>
            <a:endParaRPr lang="pt-BR"/>
          </a:p>
        </p:txBody>
      </p:sp>
      <p:sp>
        <p:nvSpPr>
          <p:cNvPr id="13355" name="Rectangle 61"/>
          <p:cNvSpPr>
            <a:spLocks noChangeArrowheads="1"/>
          </p:cNvSpPr>
          <p:nvPr/>
        </p:nvSpPr>
        <p:spPr bwMode="auto">
          <a:xfrm>
            <a:off x="6837363" y="3200400"/>
            <a:ext cx="352425" cy="304800"/>
          </a:xfrm>
          <a:prstGeom prst="rect">
            <a:avLst/>
          </a:prstGeom>
          <a:solidFill>
            <a:srgbClr val="96969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0" tIns="45715" rIns="91430" bIns="45715" anchor="ctr"/>
          <a:lstStyle/>
          <a:p>
            <a:endParaRPr lang="pt-BR"/>
          </a:p>
        </p:txBody>
      </p:sp>
      <p:sp>
        <p:nvSpPr>
          <p:cNvPr id="13356" name="Rectangle 62"/>
          <p:cNvSpPr>
            <a:spLocks noChangeArrowheads="1"/>
          </p:cNvSpPr>
          <p:nvPr/>
        </p:nvSpPr>
        <p:spPr bwMode="auto">
          <a:xfrm>
            <a:off x="6837363" y="3733800"/>
            <a:ext cx="352425" cy="304800"/>
          </a:xfrm>
          <a:prstGeom prst="rect">
            <a:avLst/>
          </a:prstGeom>
          <a:solidFill>
            <a:srgbClr val="96969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0" tIns="45715" rIns="91430" bIns="45715" anchor="ctr"/>
          <a:lstStyle/>
          <a:p>
            <a:endParaRPr lang="pt-BR"/>
          </a:p>
        </p:txBody>
      </p:sp>
      <p:sp>
        <p:nvSpPr>
          <p:cNvPr id="13357" name="Rectangle 63"/>
          <p:cNvSpPr>
            <a:spLocks noChangeArrowheads="1"/>
          </p:cNvSpPr>
          <p:nvPr/>
        </p:nvSpPr>
        <p:spPr bwMode="auto">
          <a:xfrm>
            <a:off x="6837363" y="4343400"/>
            <a:ext cx="352425" cy="304800"/>
          </a:xfrm>
          <a:prstGeom prst="rect">
            <a:avLst/>
          </a:prstGeom>
          <a:solidFill>
            <a:srgbClr val="96969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0" tIns="45715" rIns="91430" bIns="45715" anchor="ctr"/>
          <a:lstStyle/>
          <a:p>
            <a:endParaRPr lang="pt-BR"/>
          </a:p>
        </p:txBody>
      </p:sp>
      <p:sp>
        <p:nvSpPr>
          <p:cNvPr id="13358" name="Rectangle 64"/>
          <p:cNvSpPr>
            <a:spLocks noChangeArrowheads="1"/>
          </p:cNvSpPr>
          <p:nvPr/>
        </p:nvSpPr>
        <p:spPr bwMode="auto">
          <a:xfrm>
            <a:off x="6837363" y="4876800"/>
            <a:ext cx="352425" cy="3048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0" tIns="45715" rIns="91430" bIns="45715" anchor="ctr"/>
          <a:lstStyle/>
          <a:p>
            <a:endParaRPr lang="pt-BR"/>
          </a:p>
        </p:txBody>
      </p:sp>
      <p:sp>
        <p:nvSpPr>
          <p:cNvPr id="13359" name="Line 10"/>
          <p:cNvSpPr>
            <a:spLocks noChangeShapeType="1"/>
          </p:cNvSpPr>
          <p:nvPr/>
        </p:nvSpPr>
        <p:spPr bwMode="auto">
          <a:xfrm flipH="1">
            <a:off x="6167438" y="908050"/>
            <a:ext cx="4762" cy="4848225"/>
          </a:xfrm>
          <a:prstGeom prst="line">
            <a:avLst/>
          </a:prstGeom>
          <a:noFill/>
          <a:ln w="79375">
            <a:solidFill>
              <a:schemeClr val="tx1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endParaRPr lang="pt-PT"/>
          </a:p>
        </p:txBody>
      </p:sp>
      <p:sp>
        <p:nvSpPr>
          <p:cNvPr id="13360" name="Rectangle 69"/>
          <p:cNvSpPr>
            <a:spLocks noChangeArrowheads="1"/>
          </p:cNvSpPr>
          <p:nvPr/>
        </p:nvSpPr>
        <p:spPr bwMode="auto">
          <a:xfrm>
            <a:off x="3575050" y="620713"/>
            <a:ext cx="4852988" cy="360362"/>
          </a:xfrm>
          <a:prstGeom prst="rect">
            <a:avLst/>
          </a:prstGeom>
          <a:solidFill>
            <a:schemeClr val="tx1">
              <a:alpha val="98038"/>
            </a:schemeClr>
          </a:solidFill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pPr algn="ctr"/>
            <a:r>
              <a:rPr lang="pt-BR" sz="1800" b="1">
                <a:solidFill>
                  <a:schemeClr val="bg1"/>
                </a:solidFill>
              </a:rPr>
              <a:t>Need of “ translate the information”</a:t>
            </a:r>
            <a:r>
              <a:rPr lang="pt-BR" sz="1800" b="1"/>
              <a:t>”</a:t>
            </a:r>
            <a:endParaRPr lang="en-US" sz="1800" b="1"/>
          </a:p>
        </p:txBody>
      </p:sp>
      <p:sp>
        <p:nvSpPr>
          <p:cNvPr id="13361" name="Rectangle 73"/>
          <p:cNvSpPr>
            <a:spLocks noChangeArrowheads="1"/>
          </p:cNvSpPr>
          <p:nvPr/>
        </p:nvSpPr>
        <p:spPr bwMode="auto">
          <a:xfrm>
            <a:off x="6234113" y="5516563"/>
            <a:ext cx="194627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45" tIns="41473" rIns="82945" bIns="41473">
            <a:spAutoFit/>
          </a:bodyPr>
          <a:lstStyle/>
          <a:p>
            <a:r>
              <a:rPr lang="en-US" b="1"/>
              <a:t> “end-</a:t>
            </a:r>
            <a:r>
              <a:rPr lang="es-UY" b="1"/>
              <a:t>users </a:t>
            </a:r>
            <a:r>
              <a:rPr lang="en-US" b="1"/>
              <a:t>"</a:t>
            </a:r>
          </a:p>
        </p:txBody>
      </p:sp>
      <p:sp>
        <p:nvSpPr>
          <p:cNvPr id="13362" name="Rectangle 73"/>
          <p:cNvSpPr>
            <a:spLocks noChangeArrowheads="1"/>
          </p:cNvSpPr>
          <p:nvPr/>
        </p:nvSpPr>
        <p:spPr bwMode="auto">
          <a:xfrm>
            <a:off x="4105275" y="5516563"/>
            <a:ext cx="1768475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45" tIns="41473" rIns="82945" bIns="41473">
            <a:spAutoFit/>
          </a:bodyPr>
          <a:lstStyle/>
          <a:p>
            <a:r>
              <a:rPr lang="en-US" b="1"/>
              <a:t> “suppliers"</a:t>
            </a:r>
          </a:p>
        </p:txBody>
      </p:sp>
      <p:sp>
        <p:nvSpPr>
          <p:cNvPr id="13363" name="Rectangle 73"/>
          <p:cNvSpPr>
            <a:spLocks noChangeArrowheads="1"/>
          </p:cNvSpPr>
          <p:nvPr/>
        </p:nvSpPr>
        <p:spPr bwMode="auto">
          <a:xfrm>
            <a:off x="1581150" y="969963"/>
            <a:ext cx="19812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45" tIns="41473" rIns="82945" bIns="41473">
            <a:spAutoFit/>
          </a:bodyPr>
          <a:lstStyle/>
          <a:p>
            <a:r>
              <a:rPr lang="en-US" sz="2800"/>
              <a:t> </a:t>
            </a:r>
            <a:r>
              <a:rPr lang="en-US" sz="2600" b="1"/>
              <a:t>Operational</a:t>
            </a:r>
          </a:p>
        </p:txBody>
      </p:sp>
      <p:sp>
        <p:nvSpPr>
          <p:cNvPr id="13364" name="Rectangle 73"/>
          <p:cNvSpPr>
            <a:spLocks noChangeArrowheads="1"/>
          </p:cNvSpPr>
          <p:nvPr/>
        </p:nvSpPr>
        <p:spPr bwMode="auto">
          <a:xfrm>
            <a:off x="7362825" y="908050"/>
            <a:ext cx="1728788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45" tIns="41473" rIns="82945" bIns="41473">
            <a:spAutoFit/>
          </a:bodyPr>
          <a:lstStyle/>
          <a:p>
            <a:r>
              <a:rPr lang="en-US" sz="2600"/>
              <a:t> </a:t>
            </a:r>
            <a:r>
              <a:rPr lang="en-US" sz="2600" b="1"/>
              <a:t>Education</a:t>
            </a:r>
          </a:p>
        </p:txBody>
      </p:sp>
      <p:sp>
        <p:nvSpPr>
          <p:cNvPr id="13365" name="AutoShape 7"/>
          <p:cNvSpPr>
            <a:spLocks noChangeArrowheads="1"/>
          </p:cNvSpPr>
          <p:nvPr/>
        </p:nvSpPr>
        <p:spPr bwMode="auto">
          <a:xfrm>
            <a:off x="6234113" y="2708275"/>
            <a:ext cx="633412" cy="533400"/>
          </a:xfrm>
          <a:custGeom>
            <a:avLst/>
            <a:gdLst>
              <a:gd name="T0" fmla="*/ 475059 w 21600"/>
              <a:gd name="T1" fmla="*/ 0 h 21600"/>
              <a:gd name="T2" fmla="*/ 0 w 21600"/>
              <a:gd name="T3" fmla="*/ 266700 h 21600"/>
              <a:gd name="T4" fmla="*/ 475059 w 21600"/>
              <a:gd name="T5" fmla="*/ 533400 h 21600"/>
              <a:gd name="T6" fmla="*/ 633412 w 21600"/>
              <a:gd name="T7" fmla="*/ 2667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3399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endParaRPr lang="pt-PT"/>
          </a:p>
        </p:txBody>
      </p:sp>
      <p:sp>
        <p:nvSpPr>
          <p:cNvPr id="13366" name="Retângulo 54"/>
          <p:cNvSpPr>
            <a:spLocks noChangeArrowheads="1"/>
          </p:cNvSpPr>
          <p:nvPr/>
        </p:nvSpPr>
        <p:spPr bwMode="auto">
          <a:xfrm>
            <a:off x="2000250" y="0"/>
            <a:ext cx="69294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Gill Sans MT" pitchFamily="34" charset="0"/>
              </a:rPr>
              <a:t>Sharing EO products using EUMETCast</a:t>
            </a:r>
            <a:endParaRPr lang="pt-PT" b="1"/>
          </a:p>
        </p:txBody>
      </p:sp>
      <p:sp>
        <p:nvSpPr>
          <p:cNvPr id="55" name="Retângulo 4"/>
          <p:cNvSpPr/>
          <p:nvPr/>
        </p:nvSpPr>
        <p:spPr>
          <a:xfrm>
            <a:off x="98425" y="80963"/>
            <a:ext cx="8947150" cy="66960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45" tIns="41473" rIns="82945" bIns="41473" anchor="ctr"/>
          <a:lstStyle/>
          <a:p>
            <a:pPr algn="ctr"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386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ChangeArrowheads="1"/>
          </p:cNvSpPr>
          <p:nvPr/>
        </p:nvSpPr>
        <p:spPr bwMode="auto">
          <a:xfrm>
            <a:off x="0" y="2133600"/>
            <a:ext cx="140652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8435" name="Rectangle 1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48680"/>
          </a:xfrm>
        </p:spPr>
        <p:txBody>
          <a:bodyPr/>
          <a:lstStyle/>
          <a:p>
            <a:pPr algn="l"/>
            <a:r>
              <a:rPr lang="en-GB" dirty="0" smtClean="0">
                <a:ea typeface="ＭＳ Ｐゴシック" pitchFamily="34" charset="-128"/>
              </a:rPr>
              <a:t>     	</a:t>
            </a:r>
            <a:r>
              <a:rPr lang="en-GB" sz="2800" dirty="0" smtClean="0">
                <a:latin typeface="Gill Sans MT" pitchFamily="34" charset="0"/>
                <a:ea typeface="ＭＳ Ｐゴシック" pitchFamily="34" charset="-128"/>
              </a:rPr>
              <a:t>University engagements on MSG in Brazil </a:t>
            </a:r>
          </a:p>
        </p:txBody>
      </p:sp>
      <p:sp>
        <p:nvSpPr>
          <p:cNvPr id="18436" name="Rectangle 59"/>
          <p:cNvSpPr>
            <a:spLocks noChangeArrowheads="1"/>
          </p:cNvSpPr>
          <p:nvPr/>
        </p:nvSpPr>
        <p:spPr bwMode="auto">
          <a:xfrm>
            <a:off x="7697223" y="1936750"/>
            <a:ext cx="1339273" cy="106680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b" anchorCtr="1"/>
          <a:lstStyle/>
          <a:p>
            <a:pPr algn="ctr" eaLnBrk="1" hangingPunct="1"/>
            <a:r>
              <a:rPr lang="en-GB" sz="1800" b="1" dirty="0">
                <a:latin typeface="Arial" charset="0"/>
              </a:rPr>
              <a:t>User</a:t>
            </a:r>
            <a:endParaRPr lang="en-GB" sz="1200" b="1" dirty="0">
              <a:latin typeface="Arial" charset="0"/>
            </a:endParaRPr>
          </a:p>
        </p:txBody>
      </p:sp>
      <p:pic>
        <p:nvPicPr>
          <p:cNvPr id="18437" name="Picture 60" descr="flux"/>
          <p:cNvPicPr>
            <a:picLocks noChangeAspect="1" noChangeArrowheads="1"/>
          </p:cNvPicPr>
          <p:nvPr/>
        </p:nvPicPr>
        <p:blipFill>
          <a:blip r:embed="rId3"/>
          <a:srcRect l="21544" t="4253"/>
          <a:stretch>
            <a:fillRect/>
          </a:stretch>
        </p:blipFill>
        <p:spPr bwMode="auto">
          <a:xfrm>
            <a:off x="7955721" y="2113035"/>
            <a:ext cx="456045" cy="50944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grpSp>
        <p:nvGrpSpPr>
          <p:cNvPr id="18438" name="Group 61"/>
          <p:cNvGrpSpPr>
            <a:grpSpLocks/>
          </p:cNvGrpSpPr>
          <p:nvPr/>
        </p:nvGrpSpPr>
        <p:grpSpPr bwMode="auto">
          <a:xfrm>
            <a:off x="8534762" y="2006600"/>
            <a:ext cx="420688" cy="692150"/>
            <a:chOff x="4788" y="2650"/>
            <a:chExt cx="575" cy="780"/>
          </a:xfrm>
        </p:grpSpPr>
        <p:sp>
          <p:nvSpPr>
            <p:cNvPr id="18478" name="AutoShape 62"/>
            <p:cNvSpPr>
              <a:spLocks noChangeArrowheads="1"/>
            </p:cNvSpPr>
            <p:nvPr/>
          </p:nvSpPr>
          <p:spPr bwMode="auto">
            <a:xfrm>
              <a:off x="4788" y="2695"/>
              <a:ext cx="575" cy="735"/>
            </a:xfrm>
            <a:prstGeom prst="triangle">
              <a:avLst>
                <a:gd name="adj" fmla="val 50000"/>
              </a:avLst>
            </a:prstGeom>
            <a:solidFill>
              <a:schemeClr val="hlink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 eaLnBrk="1" hangingPunct="1"/>
              <a:endParaRPr lang="en-GB" sz="1000">
                <a:latin typeface="Arial" charset="0"/>
              </a:endParaRPr>
            </a:p>
            <a:p>
              <a:pPr algn="ctr" eaLnBrk="1" hangingPunct="1"/>
              <a:endParaRPr lang="en-GB" sz="1200">
                <a:latin typeface="Arial" charset="0"/>
              </a:endParaRPr>
            </a:p>
          </p:txBody>
        </p:sp>
        <p:sp>
          <p:nvSpPr>
            <p:cNvPr id="18479" name="Oval 63"/>
            <p:cNvSpPr>
              <a:spLocks noChangeArrowheads="1"/>
            </p:cNvSpPr>
            <p:nvPr/>
          </p:nvSpPr>
          <p:spPr bwMode="auto">
            <a:xfrm>
              <a:off x="4851" y="2650"/>
              <a:ext cx="453" cy="386"/>
            </a:xfrm>
            <a:prstGeom prst="ellipse">
              <a:avLst/>
            </a:prstGeom>
            <a:solidFill>
              <a:schemeClr val="hlink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pt-PT"/>
            </a:p>
          </p:txBody>
        </p:sp>
      </p:grpSp>
      <p:cxnSp>
        <p:nvCxnSpPr>
          <p:cNvPr id="18439" name="AutoShape 64"/>
          <p:cNvCxnSpPr>
            <a:cxnSpLocks noChangeShapeType="1"/>
          </p:cNvCxnSpPr>
          <p:nvPr/>
        </p:nvCxnSpPr>
        <p:spPr bwMode="auto">
          <a:xfrm flipV="1">
            <a:off x="5140325" y="2470150"/>
            <a:ext cx="2616389" cy="18256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</p:cxnSp>
      <p:grpSp>
        <p:nvGrpSpPr>
          <p:cNvPr id="18440" name="Group 65"/>
          <p:cNvGrpSpPr>
            <a:grpSpLocks/>
          </p:cNvGrpSpPr>
          <p:nvPr/>
        </p:nvGrpSpPr>
        <p:grpSpPr bwMode="auto">
          <a:xfrm>
            <a:off x="5167996" y="3041650"/>
            <a:ext cx="1898650" cy="838200"/>
            <a:chOff x="2712" y="2832"/>
            <a:chExt cx="1296" cy="528"/>
          </a:xfrm>
        </p:grpSpPr>
        <p:sp>
          <p:nvSpPr>
            <p:cNvPr id="18476" name="Rectangle 66"/>
            <p:cNvSpPr>
              <a:spLocks noChangeArrowheads="1"/>
            </p:cNvSpPr>
            <p:nvPr/>
          </p:nvSpPr>
          <p:spPr bwMode="auto">
            <a:xfrm>
              <a:off x="2712" y="2832"/>
              <a:ext cx="1296" cy="52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eaLnBrk="1" hangingPunct="1"/>
              <a:r>
                <a:rPr lang="en-GB" sz="1800" b="1">
                  <a:latin typeface="Arial" charset="0"/>
                </a:rPr>
                <a:t>User</a:t>
              </a:r>
            </a:p>
            <a:p>
              <a:pPr eaLnBrk="1" hangingPunct="1"/>
              <a:r>
                <a:rPr lang="en-GB" sz="1800" b="1">
                  <a:latin typeface="Arial" charset="0"/>
                </a:rPr>
                <a:t>Helpdesk</a:t>
              </a:r>
              <a:endParaRPr lang="en-GB" b="1">
                <a:latin typeface="Arial" charset="0"/>
              </a:endParaRPr>
            </a:p>
          </p:txBody>
        </p:sp>
        <p:graphicFrame>
          <p:nvGraphicFramePr>
            <p:cNvPr id="18477" name="Object 67"/>
            <p:cNvGraphicFramePr>
              <a:graphicFrameLocks noChangeAspect="1"/>
            </p:cNvGraphicFramePr>
            <p:nvPr/>
          </p:nvGraphicFramePr>
          <p:xfrm>
            <a:off x="3648" y="2928"/>
            <a:ext cx="309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531" name="Clip" r:id="rId4" imgW="505158" imgH="479580" progId="MS_ClipArt_Gallery.2">
                    <p:embed/>
                  </p:oleObj>
                </mc:Choice>
                <mc:Fallback>
                  <p:oleObj name="Clip" r:id="rId4" imgW="505158" imgH="479580" progId="MS_ClipArt_Gallery.2">
                    <p:embed/>
                    <p:pic>
                      <p:nvPicPr>
                        <p:cNvPr id="0" name="Object 6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48" y="2928"/>
                          <a:ext cx="309" cy="336"/>
                        </a:xfrm>
                        <a:prstGeom prst="rect">
                          <a:avLst/>
                        </a:prstGeom>
                        <a:noFill/>
                        <a:ln w="2857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8441" name="Group 68"/>
          <p:cNvGrpSpPr>
            <a:grpSpLocks/>
          </p:cNvGrpSpPr>
          <p:nvPr/>
        </p:nvGrpSpPr>
        <p:grpSpPr bwMode="auto">
          <a:xfrm>
            <a:off x="5167996" y="4032250"/>
            <a:ext cx="1898650" cy="838200"/>
            <a:chOff x="2592" y="2928"/>
            <a:chExt cx="1296" cy="528"/>
          </a:xfrm>
        </p:grpSpPr>
        <p:sp>
          <p:nvSpPr>
            <p:cNvPr id="18465" name="Rectangle 69"/>
            <p:cNvSpPr>
              <a:spLocks noChangeArrowheads="1"/>
            </p:cNvSpPr>
            <p:nvPr/>
          </p:nvSpPr>
          <p:spPr bwMode="auto">
            <a:xfrm>
              <a:off x="2592" y="2928"/>
              <a:ext cx="1296" cy="52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eaLnBrk="1" hangingPunct="1"/>
              <a:r>
                <a:rPr lang="en-GB" sz="1800" b="1">
                  <a:latin typeface="Arial" charset="0"/>
                </a:rPr>
                <a:t>Workshops</a:t>
              </a:r>
            </a:p>
          </p:txBody>
        </p:sp>
        <p:grpSp>
          <p:nvGrpSpPr>
            <p:cNvPr id="18466" name="Group 70"/>
            <p:cNvGrpSpPr>
              <a:grpSpLocks/>
            </p:cNvGrpSpPr>
            <p:nvPr/>
          </p:nvGrpSpPr>
          <p:grpSpPr bwMode="auto">
            <a:xfrm>
              <a:off x="3504" y="2976"/>
              <a:ext cx="384" cy="384"/>
              <a:chOff x="4560" y="2640"/>
              <a:chExt cx="575" cy="580"/>
            </a:xfrm>
          </p:grpSpPr>
          <p:grpSp>
            <p:nvGrpSpPr>
              <p:cNvPr id="18467" name="Group 71"/>
              <p:cNvGrpSpPr>
                <a:grpSpLocks/>
              </p:cNvGrpSpPr>
              <p:nvPr/>
            </p:nvGrpSpPr>
            <p:grpSpPr bwMode="auto">
              <a:xfrm>
                <a:off x="4560" y="2640"/>
                <a:ext cx="287" cy="436"/>
                <a:chOff x="4788" y="2650"/>
                <a:chExt cx="575" cy="780"/>
              </a:xfrm>
            </p:grpSpPr>
            <p:sp>
              <p:nvSpPr>
                <p:cNvPr id="18474" name="AutoShape 72"/>
                <p:cNvSpPr>
                  <a:spLocks noChangeArrowheads="1"/>
                </p:cNvSpPr>
                <p:nvPr/>
              </p:nvSpPr>
              <p:spPr bwMode="auto">
                <a:xfrm>
                  <a:off x="4789" y="2693"/>
                  <a:ext cx="575" cy="738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hlink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anchor="ctr"/>
                <a:lstStyle/>
                <a:p>
                  <a:pPr algn="ctr" eaLnBrk="1" hangingPunct="1"/>
                  <a:endParaRPr lang="en-GB" sz="1000">
                    <a:latin typeface="Arial" charset="0"/>
                  </a:endParaRPr>
                </a:p>
                <a:p>
                  <a:pPr algn="ctr" eaLnBrk="1" hangingPunct="1"/>
                  <a:endParaRPr lang="en-GB" sz="1200">
                    <a:latin typeface="Arial" charset="0"/>
                  </a:endParaRPr>
                </a:p>
              </p:txBody>
            </p:sp>
            <p:sp>
              <p:nvSpPr>
                <p:cNvPr id="18475" name="Oval 73"/>
                <p:cNvSpPr>
                  <a:spLocks noChangeArrowheads="1"/>
                </p:cNvSpPr>
                <p:nvPr/>
              </p:nvSpPr>
              <p:spPr bwMode="auto">
                <a:xfrm>
                  <a:off x="4854" y="2650"/>
                  <a:ext cx="455" cy="386"/>
                </a:xfrm>
                <a:prstGeom prst="ellipse">
                  <a:avLst/>
                </a:prstGeom>
                <a:solidFill>
                  <a:schemeClr val="hlink"/>
                </a:solidFill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anchor="ctr"/>
                <a:lstStyle/>
                <a:p>
                  <a:endParaRPr lang="pt-PT"/>
                </a:p>
              </p:txBody>
            </p:sp>
          </p:grpSp>
          <p:grpSp>
            <p:nvGrpSpPr>
              <p:cNvPr id="18468" name="Group 74"/>
              <p:cNvGrpSpPr>
                <a:grpSpLocks/>
              </p:cNvGrpSpPr>
              <p:nvPr/>
            </p:nvGrpSpPr>
            <p:grpSpPr bwMode="auto">
              <a:xfrm>
                <a:off x="4704" y="2784"/>
                <a:ext cx="287" cy="436"/>
                <a:chOff x="4788" y="2650"/>
                <a:chExt cx="575" cy="780"/>
              </a:xfrm>
            </p:grpSpPr>
            <p:sp>
              <p:nvSpPr>
                <p:cNvPr id="18472" name="AutoShape 75"/>
                <p:cNvSpPr>
                  <a:spLocks noChangeArrowheads="1"/>
                </p:cNvSpPr>
                <p:nvPr/>
              </p:nvSpPr>
              <p:spPr bwMode="auto">
                <a:xfrm>
                  <a:off x="4797" y="2692"/>
                  <a:ext cx="566" cy="738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CC66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anchor="ctr"/>
                <a:lstStyle/>
                <a:p>
                  <a:pPr algn="ctr" eaLnBrk="1" hangingPunct="1"/>
                  <a:endParaRPr lang="en-GB" sz="1000">
                    <a:latin typeface="Arial" charset="0"/>
                  </a:endParaRPr>
                </a:p>
                <a:p>
                  <a:pPr algn="ctr" eaLnBrk="1" hangingPunct="1"/>
                  <a:endParaRPr lang="en-GB" sz="1200">
                    <a:latin typeface="Arial" charset="0"/>
                  </a:endParaRPr>
                </a:p>
              </p:txBody>
            </p:sp>
            <p:sp>
              <p:nvSpPr>
                <p:cNvPr id="18473" name="Oval 76"/>
                <p:cNvSpPr>
                  <a:spLocks noChangeArrowheads="1"/>
                </p:cNvSpPr>
                <p:nvPr/>
              </p:nvSpPr>
              <p:spPr bwMode="auto">
                <a:xfrm>
                  <a:off x="4858" y="2649"/>
                  <a:ext cx="449" cy="386"/>
                </a:xfrm>
                <a:prstGeom prst="ellipse">
                  <a:avLst/>
                </a:prstGeom>
                <a:solidFill>
                  <a:srgbClr val="FFCC66"/>
                </a:solidFill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anchor="ctr"/>
                <a:lstStyle/>
                <a:p>
                  <a:endParaRPr lang="pt-PT"/>
                </a:p>
              </p:txBody>
            </p:sp>
          </p:grpSp>
          <p:grpSp>
            <p:nvGrpSpPr>
              <p:cNvPr id="18469" name="Group 77"/>
              <p:cNvGrpSpPr>
                <a:grpSpLocks/>
              </p:cNvGrpSpPr>
              <p:nvPr/>
            </p:nvGrpSpPr>
            <p:grpSpPr bwMode="auto">
              <a:xfrm>
                <a:off x="4848" y="2640"/>
                <a:ext cx="287" cy="436"/>
                <a:chOff x="4788" y="2650"/>
                <a:chExt cx="575" cy="780"/>
              </a:xfrm>
            </p:grpSpPr>
            <p:sp>
              <p:nvSpPr>
                <p:cNvPr id="18470" name="AutoShape 78"/>
                <p:cNvSpPr>
                  <a:spLocks noChangeArrowheads="1"/>
                </p:cNvSpPr>
                <p:nvPr/>
              </p:nvSpPr>
              <p:spPr bwMode="auto">
                <a:xfrm>
                  <a:off x="4788" y="2693"/>
                  <a:ext cx="575" cy="738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3300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anchor="ctr"/>
                <a:lstStyle/>
                <a:p>
                  <a:pPr algn="ctr" eaLnBrk="1" hangingPunct="1"/>
                  <a:endParaRPr lang="en-GB" sz="1000">
                    <a:latin typeface="Arial" charset="0"/>
                  </a:endParaRPr>
                </a:p>
                <a:p>
                  <a:pPr algn="ctr" eaLnBrk="1" hangingPunct="1"/>
                  <a:endParaRPr lang="en-GB" sz="1200">
                    <a:latin typeface="Arial" charset="0"/>
                  </a:endParaRPr>
                </a:p>
              </p:txBody>
            </p:sp>
            <p:sp>
              <p:nvSpPr>
                <p:cNvPr id="18471" name="Oval 79"/>
                <p:cNvSpPr>
                  <a:spLocks noChangeArrowheads="1"/>
                </p:cNvSpPr>
                <p:nvPr/>
              </p:nvSpPr>
              <p:spPr bwMode="auto">
                <a:xfrm>
                  <a:off x="4853" y="2650"/>
                  <a:ext cx="452" cy="386"/>
                </a:xfrm>
                <a:prstGeom prst="ellipse">
                  <a:avLst/>
                </a:prstGeom>
                <a:solidFill>
                  <a:srgbClr val="FF3300"/>
                </a:solidFill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anchor="ctr"/>
                <a:lstStyle/>
                <a:p>
                  <a:endParaRPr lang="pt-PT"/>
                </a:p>
              </p:txBody>
            </p:sp>
          </p:grpSp>
        </p:grpSp>
      </p:grpSp>
      <p:sp>
        <p:nvSpPr>
          <p:cNvPr id="18442" name="Rectangle 80"/>
          <p:cNvSpPr>
            <a:spLocks noChangeArrowheads="1"/>
          </p:cNvSpPr>
          <p:nvPr/>
        </p:nvSpPr>
        <p:spPr bwMode="auto">
          <a:xfrm>
            <a:off x="5167996" y="5022850"/>
            <a:ext cx="1898650" cy="838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eaLnBrk="1" hangingPunct="1"/>
            <a:r>
              <a:rPr lang="en-GB" sz="1800" b="1">
                <a:latin typeface="Arial" charset="0"/>
              </a:rPr>
              <a:t>Beta user</a:t>
            </a:r>
          </a:p>
          <a:p>
            <a:pPr eaLnBrk="1" hangingPunct="1"/>
            <a:r>
              <a:rPr lang="en-GB" sz="1800" b="1">
                <a:latin typeface="Arial" charset="0"/>
              </a:rPr>
              <a:t>programme</a:t>
            </a:r>
          </a:p>
        </p:txBody>
      </p:sp>
      <p:cxnSp>
        <p:nvCxnSpPr>
          <p:cNvPr id="18443" name="AutoShape 87"/>
          <p:cNvCxnSpPr>
            <a:cxnSpLocks noChangeShapeType="1"/>
            <a:endCxn id="18465" idx="3"/>
          </p:cNvCxnSpPr>
          <p:nvPr/>
        </p:nvCxnSpPr>
        <p:spPr bwMode="auto">
          <a:xfrm rot="5400000">
            <a:off x="7283340" y="2801144"/>
            <a:ext cx="1433512" cy="1866900"/>
          </a:xfrm>
          <a:prstGeom prst="curvedConnector2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8444" name="AutoShape 88"/>
          <p:cNvCxnSpPr>
            <a:cxnSpLocks noChangeShapeType="1"/>
            <a:endCxn id="18442" idx="3"/>
          </p:cNvCxnSpPr>
          <p:nvPr/>
        </p:nvCxnSpPr>
        <p:spPr bwMode="auto">
          <a:xfrm rot="5400000">
            <a:off x="6788040" y="3296444"/>
            <a:ext cx="2424112" cy="1866900"/>
          </a:xfrm>
          <a:prstGeom prst="curvedConnector2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8445" name="AutoShape 89"/>
          <p:cNvCxnSpPr>
            <a:cxnSpLocks noChangeShapeType="1"/>
            <a:stCxn id="18465" idx="1"/>
          </p:cNvCxnSpPr>
          <p:nvPr/>
        </p:nvCxnSpPr>
        <p:spPr bwMode="auto">
          <a:xfrm rot="10800000">
            <a:off x="3827608" y="3141664"/>
            <a:ext cx="1340388" cy="1309687"/>
          </a:xfrm>
          <a:prstGeom prst="curvedConnector3">
            <a:avLst>
              <a:gd name="adj1" fmla="val 50000"/>
            </a:avLst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8446" name="AutoShape 90"/>
          <p:cNvCxnSpPr>
            <a:cxnSpLocks noChangeShapeType="1"/>
            <a:endCxn id="18476" idx="3"/>
          </p:cNvCxnSpPr>
          <p:nvPr/>
        </p:nvCxnSpPr>
        <p:spPr bwMode="auto">
          <a:xfrm rot="5400000">
            <a:off x="7778640" y="2305844"/>
            <a:ext cx="442912" cy="1866900"/>
          </a:xfrm>
          <a:prstGeom prst="curvedConnector2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</p:cxnSp>
      <p:grpSp>
        <p:nvGrpSpPr>
          <p:cNvPr id="18447" name="Group 91"/>
          <p:cNvGrpSpPr>
            <a:grpSpLocks/>
          </p:cNvGrpSpPr>
          <p:nvPr/>
        </p:nvGrpSpPr>
        <p:grpSpPr bwMode="auto">
          <a:xfrm>
            <a:off x="3722902" y="908050"/>
            <a:ext cx="1406525" cy="2133600"/>
            <a:chOff x="1008" y="576"/>
            <a:chExt cx="960" cy="1344"/>
          </a:xfrm>
        </p:grpSpPr>
        <p:pic>
          <p:nvPicPr>
            <p:cNvPr id="18450" name="Picture 92" descr="msg_satellite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524" y="576"/>
              <a:ext cx="398" cy="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51" name="Rectangle 93"/>
            <p:cNvSpPr>
              <a:spLocks noChangeArrowheads="1"/>
            </p:cNvSpPr>
            <p:nvPr/>
          </p:nvSpPr>
          <p:spPr bwMode="auto">
            <a:xfrm>
              <a:off x="1008" y="1200"/>
              <a:ext cx="960" cy="720"/>
            </a:xfrm>
            <a:prstGeom prst="rect">
              <a:avLst/>
            </a:prstGeom>
            <a:solidFill>
              <a:schemeClr val="hlink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b" anchorCtr="1"/>
            <a:lstStyle/>
            <a:p>
              <a:pPr algn="ctr" eaLnBrk="1" hangingPunct="1"/>
              <a:r>
                <a:rPr lang="en-GB" sz="1800">
                  <a:latin typeface="Arial" charset="0"/>
                </a:rPr>
                <a:t>MSG</a:t>
              </a:r>
              <a:endParaRPr lang="en-GB">
                <a:latin typeface="Arial" charset="0"/>
              </a:endParaRPr>
            </a:p>
          </p:txBody>
        </p:sp>
        <p:sp>
          <p:nvSpPr>
            <p:cNvPr id="18452" name="Rectangle 94"/>
            <p:cNvSpPr>
              <a:spLocks noChangeArrowheads="1"/>
            </p:cNvSpPr>
            <p:nvPr/>
          </p:nvSpPr>
          <p:spPr bwMode="auto">
            <a:xfrm>
              <a:off x="1638" y="1339"/>
              <a:ext cx="181" cy="372"/>
            </a:xfrm>
            <a:prstGeom prst="rect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pt-PT"/>
            </a:p>
          </p:txBody>
        </p:sp>
        <p:sp>
          <p:nvSpPr>
            <p:cNvPr id="18453" name="Rectangle 95"/>
            <p:cNvSpPr>
              <a:spLocks noChangeArrowheads="1"/>
            </p:cNvSpPr>
            <p:nvPr/>
          </p:nvSpPr>
          <p:spPr bwMode="auto">
            <a:xfrm>
              <a:off x="1659" y="1362"/>
              <a:ext cx="135" cy="23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8454" name="Rectangle 96"/>
            <p:cNvSpPr>
              <a:spLocks noChangeArrowheads="1"/>
            </p:cNvSpPr>
            <p:nvPr/>
          </p:nvSpPr>
          <p:spPr bwMode="auto">
            <a:xfrm>
              <a:off x="1659" y="1409"/>
              <a:ext cx="135" cy="23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8455" name="Rectangle 97"/>
            <p:cNvSpPr>
              <a:spLocks noChangeArrowheads="1"/>
            </p:cNvSpPr>
            <p:nvPr/>
          </p:nvSpPr>
          <p:spPr bwMode="auto">
            <a:xfrm>
              <a:off x="1654" y="1455"/>
              <a:ext cx="134" cy="23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8456" name="Rectangle 98"/>
            <p:cNvSpPr>
              <a:spLocks noChangeArrowheads="1"/>
            </p:cNvSpPr>
            <p:nvPr/>
          </p:nvSpPr>
          <p:spPr bwMode="auto">
            <a:xfrm>
              <a:off x="1659" y="1502"/>
              <a:ext cx="135" cy="23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grpSp>
          <p:nvGrpSpPr>
            <p:cNvPr id="18457" name="Group 99"/>
            <p:cNvGrpSpPr>
              <a:grpSpLocks/>
            </p:cNvGrpSpPr>
            <p:nvPr/>
          </p:nvGrpSpPr>
          <p:grpSpPr bwMode="auto">
            <a:xfrm>
              <a:off x="1079" y="1339"/>
              <a:ext cx="402" cy="372"/>
              <a:chOff x="960" y="2496"/>
              <a:chExt cx="864" cy="768"/>
            </a:xfrm>
          </p:grpSpPr>
          <p:sp>
            <p:nvSpPr>
              <p:cNvPr id="18460" name="AutoShape 100"/>
              <p:cNvSpPr>
                <a:spLocks noChangeArrowheads="1"/>
              </p:cNvSpPr>
              <p:nvPr/>
            </p:nvSpPr>
            <p:spPr bwMode="auto">
              <a:xfrm>
                <a:off x="1061" y="2496"/>
                <a:ext cx="671" cy="529"/>
              </a:xfrm>
              <a:prstGeom prst="flowChartProcess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pt-PT"/>
              </a:p>
            </p:txBody>
          </p:sp>
          <p:sp>
            <p:nvSpPr>
              <p:cNvPr id="18461" name="AutoShape 101"/>
              <p:cNvSpPr>
                <a:spLocks noChangeArrowheads="1"/>
              </p:cNvSpPr>
              <p:nvPr/>
            </p:nvSpPr>
            <p:spPr bwMode="auto">
              <a:xfrm flipV="1">
                <a:off x="961" y="3072"/>
                <a:ext cx="864" cy="192"/>
              </a:xfrm>
              <a:custGeom>
                <a:avLst/>
                <a:gdLst>
                  <a:gd name="T0" fmla="*/ 756 w 21600"/>
                  <a:gd name="T1" fmla="*/ 96 h 21600"/>
                  <a:gd name="T2" fmla="*/ 432 w 21600"/>
                  <a:gd name="T3" fmla="*/ 192 h 21600"/>
                  <a:gd name="T4" fmla="*/ 108 w 21600"/>
                  <a:gd name="T5" fmla="*/ 96 h 21600"/>
                  <a:gd name="T6" fmla="*/ 432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00 w 21600"/>
                  <a:gd name="T13" fmla="*/ 4500 h 21600"/>
                  <a:gd name="T14" fmla="*/ 17100 w 21600"/>
                  <a:gd name="T15" fmla="*/ 171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pt-PT"/>
              </a:p>
            </p:txBody>
          </p:sp>
          <p:sp>
            <p:nvSpPr>
              <p:cNvPr id="18462" name="AutoShape 102"/>
              <p:cNvSpPr>
                <a:spLocks noChangeArrowheads="1"/>
              </p:cNvSpPr>
              <p:nvPr/>
            </p:nvSpPr>
            <p:spPr bwMode="auto">
              <a:xfrm>
                <a:off x="1104" y="2544"/>
                <a:ext cx="576" cy="432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r>
                  <a:rPr lang="en-GB" sz="500" dirty="0">
                    <a:latin typeface="Arial" charset="0"/>
                  </a:rPr>
                  <a:t>For each pixel</a:t>
                </a:r>
              </a:p>
              <a:p>
                <a:pPr eaLnBrk="1" hangingPunct="1"/>
                <a:r>
                  <a:rPr lang="en-GB" sz="500" dirty="0">
                    <a:latin typeface="Arial" charset="0"/>
                  </a:rPr>
                  <a:t> do</a:t>
                </a:r>
              </a:p>
              <a:p>
                <a:pPr eaLnBrk="1" hangingPunct="1"/>
                <a:r>
                  <a:rPr lang="en-GB" sz="500" dirty="0">
                    <a:latin typeface="Arial" charset="0"/>
                  </a:rPr>
                  <a:t>    derive data</a:t>
                </a:r>
              </a:p>
              <a:p>
                <a:pPr eaLnBrk="1" hangingPunct="1"/>
                <a:r>
                  <a:rPr lang="en-GB" sz="500" dirty="0">
                    <a:latin typeface="Arial" charset="0"/>
                  </a:rPr>
                  <a:t>done</a:t>
                </a:r>
              </a:p>
              <a:p>
                <a:pPr eaLnBrk="1" hangingPunct="1"/>
                <a:r>
                  <a:rPr lang="en-GB" sz="500" dirty="0">
                    <a:latin typeface="Arial" charset="0"/>
                  </a:rPr>
                  <a:t>end</a:t>
                </a:r>
              </a:p>
            </p:txBody>
          </p:sp>
          <p:sp>
            <p:nvSpPr>
              <p:cNvPr id="18463" name="Rectangle 103"/>
              <p:cNvSpPr>
                <a:spLocks noChangeArrowheads="1"/>
              </p:cNvSpPr>
              <p:nvPr/>
            </p:nvSpPr>
            <p:spPr bwMode="auto">
              <a:xfrm>
                <a:off x="1232" y="3096"/>
                <a:ext cx="336" cy="48"/>
              </a:xfrm>
              <a:prstGeom prst="rect">
                <a:avLst/>
              </a:prstGeom>
              <a:solidFill>
                <a:srgbClr val="B2B2B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8464" name="Rectangle 104"/>
              <p:cNvSpPr>
                <a:spLocks noChangeArrowheads="1"/>
              </p:cNvSpPr>
              <p:nvPr/>
            </p:nvSpPr>
            <p:spPr bwMode="auto">
              <a:xfrm>
                <a:off x="1176" y="3160"/>
                <a:ext cx="440" cy="56"/>
              </a:xfrm>
              <a:prstGeom prst="rect">
                <a:avLst/>
              </a:prstGeom>
              <a:solidFill>
                <a:srgbClr val="B2B2B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18458" name="Line 105"/>
            <p:cNvSpPr>
              <a:spLocks noChangeShapeType="1"/>
            </p:cNvSpPr>
            <p:nvPr/>
          </p:nvSpPr>
          <p:spPr bwMode="auto">
            <a:xfrm>
              <a:off x="1453" y="1548"/>
              <a:ext cx="179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pt-PT"/>
            </a:p>
          </p:txBody>
        </p:sp>
        <p:cxnSp>
          <p:nvCxnSpPr>
            <p:cNvPr id="18459" name="AutoShape 106"/>
            <p:cNvCxnSpPr>
              <a:cxnSpLocks noChangeShapeType="1"/>
              <a:endCxn id="18452" idx="0"/>
            </p:cNvCxnSpPr>
            <p:nvPr/>
          </p:nvCxnSpPr>
          <p:spPr bwMode="auto">
            <a:xfrm>
              <a:off x="1723" y="1036"/>
              <a:ext cx="4" cy="294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cxnSp>
        <p:nvCxnSpPr>
          <p:cNvPr id="18448" name="AutoShape 89"/>
          <p:cNvCxnSpPr>
            <a:cxnSpLocks noChangeShapeType="1"/>
          </p:cNvCxnSpPr>
          <p:nvPr/>
        </p:nvCxnSpPr>
        <p:spPr bwMode="auto">
          <a:xfrm rot="10800000">
            <a:off x="4317745" y="3141663"/>
            <a:ext cx="832790" cy="647700"/>
          </a:xfrm>
          <a:prstGeom prst="curvedConnector3">
            <a:avLst>
              <a:gd name="adj1" fmla="val 50000"/>
            </a:avLst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70" name="Retângulo 69"/>
          <p:cNvSpPr/>
          <p:nvPr/>
        </p:nvSpPr>
        <p:spPr>
          <a:xfrm>
            <a:off x="80289" y="4372598"/>
            <a:ext cx="47854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1" hangingPunct="1">
              <a:defRPr/>
            </a:pPr>
            <a:r>
              <a:rPr lang="en-GB" sz="2000" b="1" dirty="0">
                <a:solidFill>
                  <a:schemeClr val="accent2">
                    <a:lumMod val="50000"/>
                  </a:schemeClr>
                </a:solidFill>
                <a:latin typeface="Gill Sans MT" pitchFamily="34" charset="0"/>
                <a:ea typeface="ＭＳ Ｐゴシック" charset="-128"/>
              </a:rPr>
              <a:t>Regular EUMETSAT trainings</a:t>
            </a:r>
          </a:p>
        </p:txBody>
      </p:sp>
      <p:sp>
        <p:nvSpPr>
          <p:cNvPr id="48" name="Retângulo 4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45" tIns="41473" rIns="82945" bIns="41473" anchor="ctr"/>
          <a:lstStyle/>
          <a:p>
            <a:pPr algn="ctr">
              <a:defRPr/>
            </a:pPr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800</Words>
  <Application>Microsoft Office PowerPoint</Application>
  <PresentationFormat>On-screen Show (4:3)</PresentationFormat>
  <Paragraphs>160</Paragraphs>
  <Slides>19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Blank Presentation</vt:lpstr>
      <vt:lpstr>Photo Editor Photo</vt:lpstr>
      <vt:lpstr>Clip</vt:lpstr>
      <vt:lpstr>Worksheet</vt:lpstr>
      <vt:lpstr>PowerPoint Presentation</vt:lpstr>
      <vt:lpstr>PowerPoint Presentation</vt:lpstr>
      <vt:lpstr>SAGEO: 4 core activities</vt:lpstr>
      <vt:lpstr> SAGEO: Setting up receiving stations</vt:lpstr>
      <vt:lpstr>PowerPoint Presentation</vt:lpstr>
      <vt:lpstr>PowerPoint Presentation</vt:lpstr>
      <vt:lpstr> SAGEO: III Meeting, Aug. 2011, Brazil</vt:lpstr>
      <vt:lpstr>PowerPoint Presentation</vt:lpstr>
      <vt:lpstr>      University engagements on MSG in Brazil </vt:lpstr>
      <vt:lpstr>PowerPoint Presentation</vt:lpstr>
      <vt:lpstr>McIDAS-V PLUGIN RGB-EUMETSAT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PowerPoint Presentation</vt:lpstr>
    </vt:vector>
  </TitlesOfParts>
  <Company>Manchester Metropolitan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Uses of RS for Disaster Management</dc:title>
  <dc:creator>Mark Cresswell</dc:creator>
  <cp:lastModifiedBy>AVB</cp:lastModifiedBy>
  <cp:revision>126</cp:revision>
  <dcterms:created xsi:type="dcterms:W3CDTF">2009-02-15T14:12:17Z</dcterms:created>
  <dcterms:modified xsi:type="dcterms:W3CDTF">2013-12-04T07:03:00Z</dcterms:modified>
</cp:coreProperties>
</file>