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99" r:id="rId2"/>
    <p:sldId id="382" r:id="rId3"/>
    <p:sldId id="500" r:id="rId4"/>
    <p:sldId id="497" r:id="rId5"/>
    <p:sldId id="524" r:id="rId6"/>
    <p:sldId id="258" r:id="rId7"/>
    <p:sldId id="342" r:id="rId8"/>
    <p:sldId id="332" r:id="rId9"/>
    <p:sldId id="370" r:id="rId10"/>
    <p:sldId id="507" r:id="rId11"/>
    <p:sldId id="591" r:id="rId12"/>
    <p:sldId id="429" r:id="rId13"/>
    <p:sldId id="265" r:id="rId14"/>
    <p:sldId id="418" r:id="rId15"/>
    <p:sldId id="432" r:id="rId16"/>
    <p:sldId id="479" r:id="rId17"/>
    <p:sldId id="594" r:id="rId18"/>
    <p:sldId id="676" r:id="rId19"/>
    <p:sldId id="677" r:id="rId20"/>
    <p:sldId id="656" r:id="rId21"/>
    <p:sldId id="499" r:id="rId22"/>
    <p:sldId id="351" r:id="rId23"/>
    <p:sldId id="675" r:id="rId24"/>
  </p:sldIdLst>
  <p:sldSz cx="6099175" cy="4572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04821" algn="l" rtl="0" fontAlgn="base">
      <a:spcBef>
        <a:spcPct val="0"/>
      </a:spcBef>
      <a:spcAft>
        <a:spcPct val="0"/>
      </a:spcAft>
      <a:defRPr kern="1200">
        <a:solidFill>
          <a:schemeClr val="tx1"/>
        </a:solidFill>
        <a:latin typeface="Arial" charset="0"/>
        <a:ea typeface="+mn-ea"/>
        <a:cs typeface="+mn-cs"/>
      </a:defRPr>
    </a:lvl2pPr>
    <a:lvl3pPr marL="609641" algn="l" rtl="0" fontAlgn="base">
      <a:spcBef>
        <a:spcPct val="0"/>
      </a:spcBef>
      <a:spcAft>
        <a:spcPct val="0"/>
      </a:spcAft>
      <a:defRPr kern="1200">
        <a:solidFill>
          <a:schemeClr val="tx1"/>
        </a:solidFill>
        <a:latin typeface="Arial" charset="0"/>
        <a:ea typeface="+mn-ea"/>
        <a:cs typeface="+mn-cs"/>
      </a:defRPr>
    </a:lvl3pPr>
    <a:lvl4pPr marL="914461" algn="l" rtl="0" fontAlgn="base">
      <a:spcBef>
        <a:spcPct val="0"/>
      </a:spcBef>
      <a:spcAft>
        <a:spcPct val="0"/>
      </a:spcAft>
      <a:defRPr kern="1200">
        <a:solidFill>
          <a:schemeClr val="tx1"/>
        </a:solidFill>
        <a:latin typeface="Arial" charset="0"/>
        <a:ea typeface="+mn-ea"/>
        <a:cs typeface="+mn-cs"/>
      </a:defRPr>
    </a:lvl4pPr>
    <a:lvl5pPr marL="1219282" algn="l" rtl="0" fontAlgn="base">
      <a:spcBef>
        <a:spcPct val="0"/>
      </a:spcBef>
      <a:spcAft>
        <a:spcPct val="0"/>
      </a:spcAft>
      <a:defRPr kern="1200">
        <a:solidFill>
          <a:schemeClr val="tx1"/>
        </a:solidFill>
        <a:latin typeface="Arial" charset="0"/>
        <a:ea typeface="+mn-ea"/>
        <a:cs typeface="+mn-cs"/>
      </a:defRPr>
    </a:lvl5pPr>
    <a:lvl6pPr marL="1524102" algn="l" defTabSz="609641" rtl="0" eaLnBrk="1" latinLnBrk="0" hangingPunct="1">
      <a:defRPr kern="1200">
        <a:solidFill>
          <a:schemeClr val="tx1"/>
        </a:solidFill>
        <a:latin typeface="Arial" charset="0"/>
        <a:ea typeface="+mn-ea"/>
        <a:cs typeface="+mn-cs"/>
      </a:defRPr>
    </a:lvl6pPr>
    <a:lvl7pPr marL="1828923" algn="l" defTabSz="609641" rtl="0" eaLnBrk="1" latinLnBrk="0" hangingPunct="1">
      <a:defRPr kern="1200">
        <a:solidFill>
          <a:schemeClr val="tx1"/>
        </a:solidFill>
        <a:latin typeface="Arial" charset="0"/>
        <a:ea typeface="+mn-ea"/>
        <a:cs typeface="+mn-cs"/>
      </a:defRPr>
    </a:lvl7pPr>
    <a:lvl8pPr marL="2133743" algn="l" defTabSz="609641" rtl="0" eaLnBrk="1" latinLnBrk="0" hangingPunct="1">
      <a:defRPr kern="1200">
        <a:solidFill>
          <a:schemeClr val="tx1"/>
        </a:solidFill>
        <a:latin typeface="Arial" charset="0"/>
        <a:ea typeface="+mn-ea"/>
        <a:cs typeface="+mn-cs"/>
      </a:defRPr>
    </a:lvl8pPr>
    <a:lvl9pPr marL="2438564" algn="l" defTabSz="609641"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FF00"/>
    <a:srgbClr val="1018B0"/>
    <a:srgbClr val="0E15A2"/>
    <a:srgbClr val="800A12"/>
    <a:srgbClr val="CECEEF"/>
    <a:srgbClr val="2A2A82"/>
    <a:srgbClr val="222268"/>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1909" autoAdjust="0"/>
  </p:normalViewPr>
  <p:slideViewPr>
    <p:cSldViewPr snapToGrid="0">
      <p:cViewPr>
        <p:scale>
          <a:sx n="97" d="100"/>
          <a:sy n="97" d="100"/>
        </p:scale>
        <p:origin x="112" y="420"/>
      </p:cViewPr>
      <p:guideLst>
        <p:guide orient="horz" pos="704"/>
        <p:guide pos="1921"/>
      </p:guideLst>
    </p:cSldViewPr>
  </p:slideViewPr>
  <p:notesTextViewPr>
    <p:cViewPr>
      <p:scale>
        <a:sx n="100" d="100"/>
        <a:sy n="100" d="100"/>
      </p:scale>
      <p:origin x="0" y="0"/>
    </p:cViewPr>
  </p:notesTextViewPr>
  <p:sorterViewPr>
    <p:cViewPr>
      <p:scale>
        <a:sx n="66" d="100"/>
        <a:sy n="66" d="100"/>
      </p:scale>
      <p:origin x="0" y="7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1141413" y="685800"/>
            <a:ext cx="4575175"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6ED3FC2-261A-4D47-BCB1-F096AFAD9975}" type="slidenum">
              <a:rPr lang="en-US"/>
              <a:pPr>
                <a:defRPr/>
              </a:pPr>
              <a:t>‹#›</a:t>
            </a:fld>
            <a:endParaRPr lang="en-US"/>
          </a:p>
        </p:txBody>
      </p:sp>
    </p:spTree>
    <p:extLst>
      <p:ext uri="{BB962C8B-B14F-4D97-AF65-F5344CB8AC3E}">
        <p14:creationId xmlns:p14="http://schemas.microsoft.com/office/powerpoint/2010/main" val="305753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pitchFamily="34" charset="0"/>
        <a:ea typeface="+mn-ea"/>
        <a:cs typeface="+mn-cs"/>
      </a:defRPr>
    </a:lvl1pPr>
    <a:lvl2pPr marL="304821" algn="l" rtl="0" eaLnBrk="0" fontAlgn="base" hangingPunct="0">
      <a:spcBef>
        <a:spcPct val="30000"/>
      </a:spcBef>
      <a:spcAft>
        <a:spcPct val="0"/>
      </a:spcAft>
      <a:defRPr sz="800" kern="1200">
        <a:solidFill>
          <a:schemeClr val="tx1"/>
        </a:solidFill>
        <a:latin typeface="Arial" pitchFamily="34" charset="0"/>
        <a:ea typeface="+mn-ea"/>
        <a:cs typeface="+mn-cs"/>
      </a:defRPr>
    </a:lvl2pPr>
    <a:lvl3pPr marL="609641" algn="l" rtl="0" eaLnBrk="0" fontAlgn="base" hangingPunct="0">
      <a:spcBef>
        <a:spcPct val="30000"/>
      </a:spcBef>
      <a:spcAft>
        <a:spcPct val="0"/>
      </a:spcAft>
      <a:defRPr sz="800" kern="1200">
        <a:solidFill>
          <a:schemeClr val="tx1"/>
        </a:solidFill>
        <a:latin typeface="Arial" pitchFamily="34" charset="0"/>
        <a:ea typeface="+mn-ea"/>
        <a:cs typeface="+mn-cs"/>
      </a:defRPr>
    </a:lvl3pPr>
    <a:lvl4pPr marL="914461" algn="l" rtl="0" eaLnBrk="0" fontAlgn="base" hangingPunct="0">
      <a:spcBef>
        <a:spcPct val="30000"/>
      </a:spcBef>
      <a:spcAft>
        <a:spcPct val="0"/>
      </a:spcAft>
      <a:defRPr sz="800" kern="1200">
        <a:solidFill>
          <a:schemeClr val="tx1"/>
        </a:solidFill>
        <a:latin typeface="Arial" pitchFamily="34" charset="0"/>
        <a:ea typeface="+mn-ea"/>
        <a:cs typeface="+mn-cs"/>
      </a:defRPr>
    </a:lvl4pPr>
    <a:lvl5pPr marL="1219282" algn="l" rtl="0" eaLnBrk="0" fontAlgn="base" hangingPunct="0">
      <a:spcBef>
        <a:spcPct val="30000"/>
      </a:spcBef>
      <a:spcAft>
        <a:spcPct val="0"/>
      </a:spcAft>
      <a:defRPr sz="800" kern="1200">
        <a:solidFill>
          <a:schemeClr val="tx1"/>
        </a:solidFill>
        <a:latin typeface="Arial" pitchFamily="34" charset="0"/>
        <a:ea typeface="+mn-ea"/>
        <a:cs typeface="+mn-cs"/>
      </a:defRPr>
    </a:lvl5pPr>
    <a:lvl6pPr marL="1524102" algn="l" defTabSz="609641" rtl="0" eaLnBrk="1" latinLnBrk="0" hangingPunct="1">
      <a:defRPr sz="800" kern="1200">
        <a:solidFill>
          <a:schemeClr val="tx1"/>
        </a:solidFill>
        <a:latin typeface="+mn-lt"/>
        <a:ea typeface="+mn-ea"/>
        <a:cs typeface="+mn-cs"/>
      </a:defRPr>
    </a:lvl6pPr>
    <a:lvl7pPr marL="1828923" algn="l" defTabSz="609641" rtl="0" eaLnBrk="1" latinLnBrk="0" hangingPunct="1">
      <a:defRPr sz="800" kern="1200">
        <a:solidFill>
          <a:schemeClr val="tx1"/>
        </a:solidFill>
        <a:latin typeface="+mn-lt"/>
        <a:ea typeface="+mn-ea"/>
        <a:cs typeface="+mn-cs"/>
      </a:defRPr>
    </a:lvl7pPr>
    <a:lvl8pPr marL="2133743" algn="l" defTabSz="609641" rtl="0" eaLnBrk="1" latinLnBrk="0" hangingPunct="1">
      <a:defRPr sz="800" kern="1200">
        <a:solidFill>
          <a:schemeClr val="tx1"/>
        </a:solidFill>
        <a:latin typeface="+mn-lt"/>
        <a:ea typeface="+mn-ea"/>
        <a:cs typeface="+mn-cs"/>
      </a:defRPr>
    </a:lvl8pPr>
    <a:lvl9pPr marL="2438564" algn="l" defTabSz="609641"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et.h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Esta </a:t>
            </a:r>
            <a:r>
              <a:rPr lang="en-US" dirty="0" err="1" smtClean="0">
                <a:latin typeface="Arial" charset="0"/>
              </a:rPr>
              <a:t>presentación</a:t>
            </a:r>
            <a:r>
              <a:rPr lang="en-US" dirty="0" smtClean="0">
                <a:latin typeface="Arial" charset="0"/>
              </a:rPr>
              <a:t> se </a:t>
            </a:r>
            <a:r>
              <a:rPr lang="en-US" dirty="0" err="1" smtClean="0">
                <a:latin typeface="Arial" charset="0"/>
              </a:rPr>
              <a:t>diseñó</a:t>
            </a:r>
            <a:r>
              <a:rPr lang="en-US" dirty="0" smtClean="0">
                <a:latin typeface="Arial" charset="0"/>
              </a:rPr>
              <a:t> </a:t>
            </a:r>
            <a:r>
              <a:rPr lang="en-US" dirty="0" err="1" smtClean="0">
                <a:latin typeface="Arial" charset="0"/>
              </a:rPr>
              <a:t>para</a:t>
            </a:r>
            <a:r>
              <a:rPr lang="en-US" dirty="0" smtClean="0">
                <a:latin typeface="Arial" charset="0"/>
              </a:rPr>
              <a:t> </a:t>
            </a:r>
            <a:r>
              <a:rPr lang="en-US" dirty="0" err="1" smtClean="0">
                <a:latin typeface="Arial" charset="0"/>
              </a:rPr>
              <a:t>dar</a:t>
            </a:r>
            <a:r>
              <a:rPr lang="en-US" dirty="0" smtClean="0">
                <a:latin typeface="Arial" charset="0"/>
              </a:rPr>
              <a:t> un </a:t>
            </a:r>
            <a:r>
              <a:rPr lang="en-US" dirty="0" err="1" smtClean="0">
                <a:latin typeface="Arial" charset="0"/>
              </a:rPr>
              <a:t>vistazo</a:t>
            </a:r>
            <a:r>
              <a:rPr lang="en-US" dirty="0" smtClean="0">
                <a:latin typeface="Arial" charset="0"/>
              </a:rPr>
              <a:t> general de lo </a:t>
            </a:r>
            <a:r>
              <a:rPr lang="en-US" dirty="0" err="1" smtClean="0">
                <a:latin typeface="Arial" charset="0"/>
              </a:rPr>
              <a:t>que</a:t>
            </a:r>
            <a:r>
              <a:rPr lang="en-US" dirty="0" smtClean="0">
                <a:latin typeface="Arial" charset="0"/>
              </a:rPr>
              <a:t> </a:t>
            </a:r>
            <a:r>
              <a:rPr lang="en-US" dirty="0" err="1" smtClean="0">
                <a:latin typeface="Arial" charset="0"/>
              </a:rPr>
              <a:t>viene</a:t>
            </a:r>
            <a:r>
              <a:rPr lang="en-US" dirty="0" smtClean="0">
                <a:latin typeface="Arial" charset="0"/>
              </a:rPr>
              <a:t> con el GOES-R.</a:t>
            </a:r>
            <a:r>
              <a:rPr lang="en-US" baseline="0" dirty="0" smtClean="0">
                <a:latin typeface="Arial" charset="0"/>
              </a:rPr>
              <a:t>  </a:t>
            </a:r>
            <a:r>
              <a:rPr lang="en-US" baseline="0" dirty="0" err="1" smtClean="0">
                <a:latin typeface="Arial" charset="0"/>
              </a:rPr>
              <a:t>Cuando</a:t>
            </a:r>
            <a:r>
              <a:rPr lang="en-US" baseline="0" dirty="0" smtClean="0">
                <a:latin typeface="Arial" charset="0"/>
              </a:rPr>
              <a:t> </a:t>
            </a:r>
            <a:r>
              <a:rPr lang="en-US" baseline="0" dirty="0" err="1" smtClean="0">
                <a:latin typeface="Arial" charset="0"/>
              </a:rPr>
              <a:t>hablamos</a:t>
            </a:r>
            <a:r>
              <a:rPr lang="en-US" baseline="0" dirty="0" smtClean="0">
                <a:latin typeface="Arial" charset="0"/>
              </a:rPr>
              <a:t> </a:t>
            </a:r>
            <a:r>
              <a:rPr lang="en-US" baseline="0" dirty="0" err="1" smtClean="0">
                <a:latin typeface="Arial" charset="0"/>
              </a:rPr>
              <a:t>sobre</a:t>
            </a:r>
            <a:r>
              <a:rPr lang="en-US" baseline="0" dirty="0" smtClean="0">
                <a:latin typeface="Arial" charset="0"/>
              </a:rPr>
              <a:t> el GOES-R </a:t>
            </a:r>
            <a:r>
              <a:rPr lang="en-US" baseline="0" dirty="0" err="1" smtClean="0">
                <a:latin typeface="Arial" charset="0"/>
              </a:rPr>
              <a:t>estamos</a:t>
            </a:r>
            <a:r>
              <a:rPr lang="en-US" baseline="0" dirty="0" smtClean="0">
                <a:latin typeface="Arial" charset="0"/>
              </a:rPr>
              <a:t> </a:t>
            </a:r>
            <a:r>
              <a:rPr lang="en-US" baseline="0" dirty="0" err="1" smtClean="0">
                <a:latin typeface="Arial" charset="0"/>
              </a:rPr>
              <a:t>hablando</a:t>
            </a:r>
            <a:r>
              <a:rPr lang="en-US" baseline="0" dirty="0" smtClean="0">
                <a:latin typeface="Arial" charset="0"/>
              </a:rPr>
              <a:t> de la </a:t>
            </a:r>
            <a:r>
              <a:rPr lang="en-US" baseline="0" dirty="0" err="1" smtClean="0">
                <a:latin typeface="Arial" charset="0"/>
              </a:rPr>
              <a:t>serie</a:t>
            </a:r>
            <a:r>
              <a:rPr lang="en-US" baseline="0" dirty="0" smtClean="0">
                <a:latin typeface="Arial" charset="0"/>
              </a:rPr>
              <a:t>. En este </a:t>
            </a:r>
            <a:r>
              <a:rPr lang="en-US" baseline="0" dirty="0" err="1" smtClean="0">
                <a:latin typeface="Arial" charset="0"/>
              </a:rPr>
              <a:t>momento</a:t>
            </a:r>
            <a:r>
              <a:rPr lang="en-US" baseline="0" dirty="0" smtClean="0">
                <a:latin typeface="Arial" charset="0"/>
              </a:rPr>
              <a:t> la </a:t>
            </a:r>
            <a:r>
              <a:rPr lang="en-US" baseline="0" dirty="0" err="1" smtClean="0">
                <a:latin typeface="Arial" charset="0"/>
              </a:rPr>
              <a:t>serie</a:t>
            </a:r>
            <a:r>
              <a:rPr lang="en-US" baseline="0" dirty="0" smtClean="0">
                <a:latin typeface="Arial" charset="0"/>
              </a:rPr>
              <a:t> </a:t>
            </a:r>
            <a:r>
              <a:rPr lang="en-US" baseline="0" dirty="0" err="1" smtClean="0">
                <a:latin typeface="Arial" charset="0"/>
              </a:rPr>
              <a:t>consiste</a:t>
            </a:r>
            <a:r>
              <a:rPr lang="en-US" baseline="0" dirty="0" smtClean="0">
                <a:latin typeface="Arial" charset="0"/>
              </a:rPr>
              <a:t> del GOES R y el S.  El GOES T y U son </a:t>
            </a:r>
            <a:r>
              <a:rPr lang="en-US" baseline="0" dirty="0" err="1" smtClean="0">
                <a:latin typeface="Arial" charset="0"/>
              </a:rPr>
              <a:t>posibles</a:t>
            </a:r>
            <a:r>
              <a:rPr lang="en-US" baseline="0" dirty="0" smtClean="0">
                <a:latin typeface="Arial" charset="0"/>
              </a:rPr>
              <a:t>.  Esta </a:t>
            </a:r>
            <a:r>
              <a:rPr lang="en-US" baseline="0" dirty="0" err="1" smtClean="0">
                <a:latin typeface="Arial" charset="0"/>
              </a:rPr>
              <a:t>presentación</a:t>
            </a:r>
            <a:r>
              <a:rPr lang="en-US" baseline="0" dirty="0" smtClean="0">
                <a:latin typeface="Arial" charset="0"/>
              </a:rPr>
              <a:t> no </a:t>
            </a:r>
            <a:r>
              <a:rPr lang="en-US" baseline="0" dirty="0" err="1" smtClean="0">
                <a:latin typeface="Arial" charset="0"/>
              </a:rPr>
              <a:t>cubre</a:t>
            </a:r>
            <a:r>
              <a:rPr lang="en-US" baseline="0" dirty="0" smtClean="0">
                <a:latin typeface="Arial" charset="0"/>
              </a:rPr>
              <a:t> todos los </a:t>
            </a:r>
            <a:r>
              <a:rPr lang="en-US" baseline="0" dirty="0" err="1" smtClean="0">
                <a:latin typeface="Arial" charset="0"/>
              </a:rPr>
              <a:t>aspectos</a:t>
            </a:r>
            <a:r>
              <a:rPr lang="en-US" baseline="0" dirty="0" smtClean="0">
                <a:latin typeface="Arial" charset="0"/>
              </a:rPr>
              <a:t> del GOES-R </a:t>
            </a:r>
            <a:r>
              <a:rPr lang="en-US" baseline="0" dirty="0" err="1" smtClean="0">
                <a:latin typeface="Arial" charset="0"/>
              </a:rPr>
              <a:t>pero</a:t>
            </a:r>
            <a:r>
              <a:rPr lang="en-US" baseline="0" dirty="0" smtClean="0">
                <a:latin typeface="Arial" charset="0"/>
              </a:rPr>
              <a:t> </a:t>
            </a:r>
            <a:r>
              <a:rPr lang="en-US" baseline="0" dirty="0" err="1" smtClean="0">
                <a:latin typeface="Arial" charset="0"/>
              </a:rPr>
              <a:t>esperamos</a:t>
            </a:r>
            <a:r>
              <a:rPr lang="en-US" baseline="0" dirty="0" smtClean="0">
                <a:latin typeface="Arial" charset="0"/>
              </a:rPr>
              <a:t> </a:t>
            </a:r>
            <a:r>
              <a:rPr lang="en-US" baseline="0" dirty="0" err="1" smtClean="0">
                <a:latin typeface="Arial" charset="0"/>
              </a:rPr>
              <a:t>abrirle</a:t>
            </a:r>
            <a:r>
              <a:rPr lang="en-US" baseline="0" dirty="0" smtClean="0">
                <a:latin typeface="Arial" charset="0"/>
              </a:rPr>
              <a:t> el </a:t>
            </a:r>
            <a:r>
              <a:rPr lang="en-US" baseline="0" dirty="0" err="1" smtClean="0">
                <a:latin typeface="Arial" charset="0"/>
              </a:rPr>
              <a:t>apetito</a:t>
            </a:r>
            <a:r>
              <a:rPr lang="en-US" baseline="0" dirty="0" smtClean="0">
                <a:latin typeface="Arial" charset="0"/>
              </a:rPr>
              <a:t> y </a:t>
            </a:r>
            <a:r>
              <a:rPr lang="en-US" baseline="0" dirty="0" err="1" smtClean="0">
                <a:latin typeface="Arial" charset="0"/>
              </a:rPr>
              <a:t>armarlo</a:t>
            </a:r>
            <a:r>
              <a:rPr lang="en-US" baseline="0" dirty="0" smtClean="0">
                <a:latin typeface="Arial" charset="0"/>
              </a:rPr>
              <a:t> con un </a:t>
            </a:r>
            <a:r>
              <a:rPr lang="en-US" baseline="0" dirty="0" err="1" smtClean="0">
                <a:latin typeface="Arial" charset="0"/>
              </a:rPr>
              <a:t>poco</a:t>
            </a:r>
            <a:r>
              <a:rPr lang="en-US" baseline="0" dirty="0" smtClean="0">
                <a:latin typeface="Arial" charset="0"/>
              </a:rPr>
              <a:t> de </a:t>
            </a:r>
            <a:r>
              <a:rPr lang="en-US" baseline="0" dirty="0" err="1" smtClean="0">
                <a:latin typeface="Arial" charset="0"/>
              </a:rPr>
              <a:t>información</a:t>
            </a:r>
            <a:r>
              <a:rPr lang="en-US" baseline="0" dirty="0" smtClean="0">
                <a:latin typeface="Arial" charset="0"/>
              </a:rPr>
              <a:t> de </a:t>
            </a:r>
            <a:r>
              <a:rPr lang="en-US" baseline="0" dirty="0" err="1" smtClean="0">
                <a:latin typeface="Arial" charset="0"/>
              </a:rPr>
              <a:t>manera</a:t>
            </a:r>
            <a:r>
              <a:rPr lang="en-US" baseline="0" dirty="0" smtClean="0">
                <a:latin typeface="Arial" charset="0"/>
              </a:rPr>
              <a:t> </a:t>
            </a:r>
            <a:r>
              <a:rPr lang="en-US" baseline="0" dirty="0" err="1" smtClean="0">
                <a:latin typeface="Arial" charset="0"/>
              </a:rPr>
              <a:t>que</a:t>
            </a:r>
            <a:r>
              <a:rPr lang="en-US" baseline="0" dirty="0" smtClean="0">
                <a:latin typeface="Arial" charset="0"/>
              </a:rPr>
              <a:t> </a:t>
            </a:r>
            <a:r>
              <a:rPr lang="en-US" baseline="0" dirty="0" err="1" smtClean="0">
                <a:latin typeface="Arial" charset="0"/>
              </a:rPr>
              <a:t>tenga</a:t>
            </a:r>
            <a:r>
              <a:rPr lang="en-US" baseline="0" dirty="0" smtClean="0">
                <a:latin typeface="Arial" charset="0"/>
              </a:rPr>
              <a:t> </a:t>
            </a:r>
            <a:r>
              <a:rPr lang="en-US" baseline="0" dirty="0" err="1" smtClean="0">
                <a:latin typeface="Arial" charset="0"/>
              </a:rPr>
              <a:t>una</a:t>
            </a:r>
            <a:r>
              <a:rPr lang="en-US" baseline="0" dirty="0" smtClean="0">
                <a:latin typeface="Arial" charset="0"/>
              </a:rPr>
              <a:t> idea </a:t>
            </a:r>
            <a:r>
              <a:rPr lang="en-US" baseline="0" dirty="0" err="1" smtClean="0">
                <a:latin typeface="Arial" charset="0"/>
              </a:rPr>
              <a:t>mejor</a:t>
            </a:r>
            <a:r>
              <a:rPr lang="en-US" baseline="0" dirty="0" smtClean="0">
                <a:latin typeface="Arial" charset="0"/>
              </a:rPr>
              <a:t> de lo </a:t>
            </a:r>
            <a:r>
              <a:rPr lang="en-US" baseline="0" dirty="0" err="1" smtClean="0">
                <a:latin typeface="Arial" charset="0"/>
              </a:rPr>
              <a:t>que</a:t>
            </a:r>
            <a:r>
              <a:rPr lang="en-US" baseline="0" dirty="0" smtClean="0">
                <a:latin typeface="Arial" charset="0"/>
              </a:rPr>
              <a:t> </a:t>
            </a:r>
            <a:r>
              <a:rPr lang="en-US" baseline="0" dirty="0" err="1" smtClean="0">
                <a:latin typeface="Arial" charset="0"/>
              </a:rPr>
              <a:t>está</a:t>
            </a:r>
            <a:r>
              <a:rPr lang="en-US" baseline="0" dirty="0" smtClean="0">
                <a:latin typeface="Arial" charset="0"/>
              </a:rPr>
              <a:t> en el </a:t>
            </a:r>
            <a:r>
              <a:rPr lang="en-US" baseline="0" dirty="0" err="1" smtClean="0">
                <a:latin typeface="Arial" charset="0"/>
              </a:rPr>
              <a:t>horizonte</a:t>
            </a:r>
            <a:r>
              <a:rPr lang="en-US" baseline="0" dirty="0" smtClean="0">
                <a:latin typeface="Arial" charset="0"/>
              </a:rPr>
              <a:t> y </a:t>
            </a:r>
            <a:r>
              <a:rPr lang="en-US" baseline="0" dirty="0" err="1" smtClean="0">
                <a:latin typeface="Arial" charset="0"/>
              </a:rPr>
              <a:t>sepa</a:t>
            </a:r>
            <a:r>
              <a:rPr lang="en-US" baseline="0" dirty="0" smtClean="0">
                <a:latin typeface="Arial" charset="0"/>
              </a:rPr>
              <a:t> </a:t>
            </a:r>
            <a:r>
              <a:rPr lang="en-US" baseline="0" dirty="0" err="1" smtClean="0">
                <a:latin typeface="Arial" charset="0"/>
              </a:rPr>
              <a:t>dónde</a:t>
            </a:r>
            <a:r>
              <a:rPr lang="en-US" baseline="0" dirty="0" smtClean="0">
                <a:latin typeface="Arial" charset="0"/>
              </a:rPr>
              <a:t> </a:t>
            </a:r>
            <a:r>
              <a:rPr lang="en-US" baseline="0" dirty="0" err="1" smtClean="0">
                <a:latin typeface="Arial" charset="0"/>
              </a:rPr>
              <a:t>mirar</a:t>
            </a:r>
            <a:r>
              <a:rPr lang="en-US" baseline="0" dirty="0" smtClean="0">
                <a:latin typeface="Arial" charset="0"/>
              </a:rPr>
              <a:t> </a:t>
            </a:r>
            <a:r>
              <a:rPr lang="en-US" baseline="0" dirty="0" err="1" smtClean="0">
                <a:latin typeface="Arial" charset="0"/>
              </a:rPr>
              <a:t>cuando</a:t>
            </a:r>
            <a:r>
              <a:rPr lang="en-US" baseline="0" dirty="0" smtClean="0">
                <a:latin typeface="Arial" charset="0"/>
              </a:rPr>
              <a:t> </a:t>
            </a:r>
            <a:r>
              <a:rPr lang="en-US" baseline="0" dirty="0" err="1" smtClean="0">
                <a:latin typeface="Arial" charset="0"/>
              </a:rPr>
              <a:t>tenga</a:t>
            </a:r>
            <a:r>
              <a:rPr lang="en-US" baseline="0" dirty="0" smtClean="0">
                <a:latin typeface="Arial" charset="0"/>
              </a:rPr>
              <a:t> </a:t>
            </a:r>
            <a:r>
              <a:rPr lang="en-US" baseline="0" dirty="0" err="1" smtClean="0">
                <a:latin typeface="Arial" charset="0"/>
              </a:rPr>
              <a:t>preguntas</a:t>
            </a:r>
            <a:r>
              <a:rPr lang="en-US" baseline="0" dirty="0" smtClean="0">
                <a:latin typeface="Arial" charset="0"/>
              </a:rPr>
              <a:t>.</a:t>
            </a:r>
            <a:endParaRPr lang="en-US" dirty="0" smtClean="0"/>
          </a:p>
          <a:p>
            <a:r>
              <a:rPr lang="es-CR" dirty="0" smtClean="0"/>
              <a:t>Las</a:t>
            </a:r>
            <a:r>
              <a:rPr lang="es-CR" baseline="0" dirty="0" smtClean="0"/>
              <a:t> imágenes en la parte superior corresponden a una imagen del sol en la parte superior izquierda similar a lo que se obtendrá en el nuevo satélite.  La de en medio corresponde a una imagen de rayería, para tener en mente que el GLM (sensor de rayería) permitirá imágenes de rayería desde un satélite geoestacionario (todo lo anterior ha sido de satélite polares).  La otra imagen corresponde a una imagen RGB (red, </a:t>
            </a:r>
            <a:r>
              <a:rPr lang="es-CR" baseline="0" dirty="0" err="1" smtClean="0"/>
              <a:t>green</a:t>
            </a:r>
            <a:r>
              <a:rPr lang="es-CR" baseline="0" dirty="0" smtClean="0"/>
              <a:t>, </a:t>
            </a:r>
            <a:r>
              <a:rPr lang="es-CR" baseline="0" dirty="0" err="1" smtClean="0"/>
              <a:t>blue</a:t>
            </a:r>
            <a:r>
              <a:rPr lang="es-CR" baseline="0" dirty="0" smtClean="0"/>
              <a:t>) también disponibles en el futuro, gracias a los nuevos canales disponibles en el GOES-R.</a:t>
            </a:r>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87606ED-815B-4756-B43F-89AF5EB6A3CF}" type="slidenum">
              <a:rPr lang="en-US" smtClean="0">
                <a:latin typeface="Arial" charset="0"/>
              </a:rPr>
              <a:pPr/>
              <a:t>12</a:t>
            </a:fld>
            <a:endParaRPr lang="en-US" smtClean="0">
              <a:latin typeface="Arial" charset="0"/>
            </a:endParaRPr>
          </a:p>
        </p:txBody>
      </p:sp>
      <p:sp>
        <p:nvSpPr>
          <p:cNvPr id="96259" name="Rectangle 2"/>
          <p:cNvSpPr>
            <a:spLocks noGrp="1" noRot="1" noChangeAspect="1" noChangeArrowheads="1" noTextEdit="1"/>
          </p:cNvSpPr>
          <p:nvPr>
            <p:ph type="sldImg"/>
          </p:nvPr>
        </p:nvSpPr>
        <p:spPr>
          <a:xfrm>
            <a:off x="1141413" y="687388"/>
            <a:ext cx="4575175" cy="3429000"/>
          </a:xfrm>
          <a:ln/>
        </p:spPr>
      </p:sp>
      <p:sp>
        <p:nvSpPr>
          <p:cNvPr id="96260" name="Rectangle 3"/>
          <p:cNvSpPr>
            <a:spLocks noGrp="1" noChangeArrowheads="1"/>
          </p:cNvSpPr>
          <p:nvPr>
            <p:ph type="body" idx="1"/>
          </p:nvPr>
        </p:nvSpPr>
        <p:spPr>
          <a:xfrm>
            <a:off x="685800" y="4343400"/>
            <a:ext cx="5486400" cy="4113213"/>
          </a:xfrm>
          <a:noFill/>
          <a:ln/>
        </p:spPr>
        <p:txBody>
          <a:bodyPr/>
          <a:lstStyle/>
          <a:p>
            <a:pPr eaLnBrk="1" hangingPunct="1"/>
            <a:r>
              <a:rPr lang="es-CR" dirty="0" smtClean="0">
                <a:latin typeface="Arial" charset="0"/>
                <a:cs typeface="Arial" charset="0"/>
              </a:rPr>
              <a:t>Le toma cerca de 25 minutos (26:06) al GOES actual para hacer un barrido de disco completo </a:t>
            </a:r>
            <a:r>
              <a:rPr lang="en-US" dirty="0" smtClean="0">
                <a:latin typeface="Arial" charset="0"/>
                <a:cs typeface="Arial" charset="0"/>
              </a:rPr>
              <a:t>(</a:t>
            </a:r>
            <a:r>
              <a:rPr lang="en-US" dirty="0" err="1" smtClean="0">
                <a:latin typeface="Arial" charset="0"/>
                <a:cs typeface="Arial" charset="0"/>
              </a:rPr>
              <a:t>horario</a:t>
            </a:r>
            <a:r>
              <a:rPr lang="en-US" dirty="0" smtClean="0">
                <a:latin typeface="Arial" charset="0"/>
                <a:cs typeface="Arial" charset="0"/>
              </a:rPr>
              <a:t> OSO GOES).</a:t>
            </a:r>
          </a:p>
          <a:p>
            <a:pPr eaLnBrk="1" hangingPunct="1"/>
            <a:r>
              <a:rPr lang="en-US" dirty="0" smtClean="0">
                <a:latin typeface="Arial" charset="0"/>
                <a:cs typeface="Arial" charset="0"/>
              </a:rPr>
              <a:t>Al GOES-R le </a:t>
            </a:r>
            <a:r>
              <a:rPr lang="en-US" dirty="0" err="1" smtClean="0">
                <a:latin typeface="Arial" charset="0"/>
                <a:cs typeface="Arial" charset="0"/>
              </a:rPr>
              <a:t>tomará</a:t>
            </a:r>
            <a:r>
              <a:rPr lang="en-US" baseline="0" dirty="0" smtClean="0">
                <a:latin typeface="Arial" charset="0"/>
                <a:cs typeface="Arial" charset="0"/>
              </a:rPr>
              <a:t>  </a:t>
            </a:r>
            <a:r>
              <a:rPr lang="en-US" baseline="0" dirty="0" err="1" smtClean="0">
                <a:latin typeface="Arial" charset="0"/>
                <a:cs typeface="Arial" charset="0"/>
              </a:rPr>
              <a:t>sólo</a:t>
            </a:r>
            <a:r>
              <a:rPr lang="en-US" baseline="0" dirty="0" smtClean="0">
                <a:latin typeface="Arial" charset="0"/>
                <a:cs typeface="Arial" charset="0"/>
              </a:rPr>
              <a:t> 5 </a:t>
            </a:r>
            <a:r>
              <a:rPr lang="en-US" baseline="0" dirty="0" err="1" smtClean="0">
                <a:latin typeface="Arial" charset="0"/>
                <a:cs typeface="Arial" charset="0"/>
              </a:rPr>
              <a:t>minutos</a:t>
            </a:r>
            <a:r>
              <a:rPr lang="en-US" dirty="0" smtClean="0">
                <a:latin typeface="Arial" charset="0"/>
                <a:cs typeface="Arial" charset="0"/>
              </a:rPr>
              <a:t>.</a:t>
            </a:r>
          </a:p>
          <a:p>
            <a:pPr eaLnBrk="1" hangingPunct="1"/>
            <a:endParaRPr lang="en-US" dirty="0" smtClean="0">
              <a:latin typeface="Arial" charset="0"/>
              <a:cs typeface="Arial" charset="0"/>
            </a:endParaRPr>
          </a:p>
          <a:p>
            <a:pPr defTabSz="568325" eaLnBrk="0" hangingPunct="0"/>
            <a:r>
              <a:rPr lang="en-US" b="1" dirty="0" smtClean="0">
                <a:solidFill>
                  <a:srgbClr val="FFFF00"/>
                </a:solidFill>
              </a:rPr>
              <a:t>					</a:t>
            </a:r>
            <a:r>
              <a:rPr lang="en-US" b="1" dirty="0" smtClean="0">
                <a:solidFill>
                  <a:schemeClr val="bg1"/>
                </a:solidFill>
              </a:rPr>
              <a:t>Actual 		</a:t>
            </a:r>
            <a:r>
              <a:rPr lang="en-US" b="1" dirty="0" smtClean="0">
                <a:solidFill>
                  <a:srgbClr val="FFFF00"/>
                </a:solidFill>
              </a:rPr>
              <a:t>ABI		</a:t>
            </a:r>
            <a:endParaRPr lang="en-US" b="1" dirty="0" smtClean="0">
              <a:solidFill>
                <a:schemeClr val="bg1"/>
              </a:solidFill>
            </a:endParaRPr>
          </a:p>
          <a:p>
            <a:pPr defTabSz="568325" eaLnBrk="0" hangingPunct="0"/>
            <a:r>
              <a:rPr lang="en-US" b="1" dirty="0" smtClean="0">
                <a:solidFill>
                  <a:srgbClr val="FFFF00"/>
                </a:solidFill>
              </a:rPr>
              <a:t>	</a:t>
            </a:r>
            <a:r>
              <a:rPr lang="en-US" b="0" dirty="0" smtClean="0">
                <a:solidFill>
                  <a:srgbClr val="FFFF00"/>
                </a:solidFill>
              </a:rPr>
              <a:t>Disco</a:t>
            </a:r>
            <a:r>
              <a:rPr lang="en-US" b="0" baseline="0" dirty="0" smtClean="0">
                <a:solidFill>
                  <a:srgbClr val="FFFF00"/>
                </a:solidFill>
              </a:rPr>
              <a:t> </a:t>
            </a:r>
            <a:r>
              <a:rPr lang="en-US" b="0" baseline="0" dirty="0" err="1" smtClean="0">
                <a:solidFill>
                  <a:srgbClr val="FFFF00"/>
                </a:solidFill>
              </a:rPr>
              <a:t>completo</a:t>
            </a:r>
            <a:r>
              <a:rPr lang="en-US" dirty="0" smtClean="0">
                <a:solidFill>
                  <a:srgbClr val="FFFF00"/>
                </a:solidFill>
              </a:rPr>
              <a:t>			</a:t>
            </a:r>
            <a:r>
              <a:rPr lang="en-US" dirty="0" err="1" smtClean="0">
                <a:solidFill>
                  <a:srgbClr val="FFFF00"/>
                </a:solidFill>
              </a:rPr>
              <a:t>Cada</a:t>
            </a:r>
            <a:r>
              <a:rPr lang="en-US" dirty="0" smtClean="0">
                <a:solidFill>
                  <a:srgbClr val="FFFF00"/>
                </a:solidFill>
              </a:rPr>
              <a:t> 3 </a:t>
            </a:r>
            <a:r>
              <a:rPr lang="en-US" dirty="0" err="1" smtClean="0">
                <a:solidFill>
                  <a:srgbClr val="FFFF00"/>
                </a:solidFill>
              </a:rPr>
              <a:t>horas</a:t>
            </a:r>
            <a:r>
              <a:rPr lang="en-US" dirty="0" smtClean="0">
                <a:solidFill>
                  <a:schemeClr val="bg1"/>
                </a:solidFill>
              </a:rPr>
              <a:t> 	</a:t>
            </a:r>
            <a:r>
              <a:rPr lang="en-US" dirty="0" err="1" smtClean="0">
                <a:solidFill>
                  <a:srgbClr val="FFFF00"/>
                </a:solidFill>
              </a:rPr>
              <a:t>Cada</a:t>
            </a:r>
            <a:r>
              <a:rPr lang="en-US" baseline="0" dirty="0" smtClean="0">
                <a:solidFill>
                  <a:srgbClr val="FFFF00"/>
                </a:solidFill>
              </a:rPr>
              <a:t> 15 min.</a:t>
            </a:r>
            <a:endParaRPr lang="en-US" dirty="0" smtClean="0">
              <a:solidFill>
                <a:schemeClr val="bg1"/>
              </a:solidFill>
            </a:endParaRPr>
          </a:p>
          <a:p>
            <a:pPr defTabSz="568325" eaLnBrk="0" hangingPunct="0"/>
            <a:r>
              <a:rPr lang="en-US" dirty="0" smtClean="0">
                <a:solidFill>
                  <a:srgbClr val="FFFF00"/>
                </a:solidFill>
              </a:rPr>
              <a:t>	CONUS        			</a:t>
            </a:r>
            <a:r>
              <a:rPr lang="en-US" dirty="0" smtClean="0">
                <a:solidFill>
                  <a:schemeClr val="bg1"/>
                </a:solidFill>
              </a:rPr>
              <a:t> ~</a:t>
            </a:r>
            <a:r>
              <a:rPr lang="en-US" dirty="0" err="1" smtClean="0">
                <a:solidFill>
                  <a:schemeClr val="bg1"/>
                </a:solidFill>
              </a:rPr>
              <a:t>Cada</a:t>
            </a:r>
            <a:r>
              <a:rPr lang="en-US" dirty="0" smtClean="0">
                <a:solidFill>
                  <a:schemeClr val="bg1"/>
                </a:solidFill>
              </a:rPr>
              <a:t> 15 min. 	</a:t>
            </a:r>
            <a:r>
              <a:rPr lang="en-US" dirty="0" err="1" smtClean="0">
                <a:solidFill>
                  <a:schemeClr val="bg1"/>
                </a:solidFill>
              </a:rPr>
              <a:t>Cada</a:t>
            </a:r>
            <a:r>
              <a:rPr lang="en-US" dirty="0" smtClean="0">
                <a:solidFill>
                  <a:srgbClr val="FFFF00"/>
                </a:solidFill>
              </a:rPr>
              <a:t> 5 min.</a:t>
            </a:r>
            <a:endParaRPr lang="en-US" dirty="0" smtClean="0">
              <a:solidFill>
                <a:schemeClr val="bg1"/>
              </a:solidFill>
            </a:endParaRPr>
          </a:p>
          <a:p>
            <a:pPr defTabSz="568325" eaLnBrk="0" hangingPunct="0"/>
            <a:r>
              <a:rPr lang="en-US" dirty="0" smtClean="0">
                <a:solidFill>
                  <a:srgbClr val="FFFF00"/>
                </a:solidFill>
              </a:rPr>
              <a:t>	</a:t>
            </a:r>
            <a:r>
              <a:rPr lang="en-US" dirty="0" err="1" smtClean="0">
                <a:solidFill>
                  <a:srgbClr val="FFFF00"/>
                </a:solidFill>
              </a:rPr>
              <a:t>Mesoescala</a:t>
            </a:r>
            <a:r>
              <a:rPr lang="en-US" dirty="0" smtClean="0">
                <a:solidFill>
                  <a:srgbClr val="FFFF00"/>
                </a:solidFill>
              </a:rPr>
              <a:t>				</a:t>
            </a:r>
            <a:r>
              <a:rPr lang="en-US" dirty="0" smtClean="0">
                <a:solidFill>
                  <a:schemeClr val="bg1"/>
                </a:solidFill>
              </a:rPr>
              <a:t> n/a 			</a:t>
            </a:r>
            <a:r>
              <a:rPr lang="en-US" dirty="0" err="1" smtClean="0">
                <a:solidFill>
                  <a:schemeClr val="bg1"/>
                </a:solidFill>
              </a:rPr>
              <a:t>Cada</a:t>
            </a:r>
            <a:r>
              <a:rPr lang="en-US" dirty="0" smtClean="0">
                <a:solidFill>
                  <a:srgbClr val="FFFF00"/>
                </a:solidFill>
              </a:rPr>
              <a:t> 30 sec.</a:t>
            </a:r>
            <a:endParaRPr lang="en-US" dirty="0" smtClean="0">
              <a:solidFill>
                <a:schemeClr val="bg1"/>
              </a:solidFill>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r>
              <a:rPr lang="en-US" dirty="0" err="1" smtClean="0">
                <a:latin typeface="Arial" charset="0"/>
                <a:cs typeface="Arial" charset="0"/>
              </a:rPr>
              <a:t>Modo</a:t>
            </a:r>
            <a:r>
              <a:rPr lang="en-US" dirty="0" smtClean="0">
                <a:latin typeface="Arial" charset="0"/>
                <a:cs typeface="Arial" charset="0"/>
              </a:rPr>
              <a:t> 3 </a:t>
            </a:r>
            <a:r>
              <a:rPr lang="en-US" dirty="0" err="1" smtClean="0">
                <a:latin typeface="Arial" charset="0"/>
                <a:cs typeface="Arial" charset="0"/>
              </a:rPr>
              <a:t>vs</a:t>
            </a:r>
            <a:r>
              <a:rPr lang="en-US" dirty="0" smtClean="0">
                <a:latin typeface="Arial" charset="0"/>
                <a:cs typeface="Arial" charset="0"/>
              </a:rPr>
              <a:t> </a:t>
            </a:r>
            <a:r>
              <a:rPr lang="en-US" dirty="0" err="1" smtClean="0">
                <a:latin typeface="Arial" charset="0"/>
                <a:cs typeface="Arial" charset="0"/>
              </a:rPr>
              <a:t>Modo</a:t>
            </a:r>
            <a:r>
              <a:rPr lang="en-US" dirty="0" smtClean="0">
                <a:latin typeface="Arial" charset="0"/>
                <a:cs typeface="Arial" charset="0"/>
              </a:rPr>
              <a:t> 4</a:t>
            </a:r>
          </a:p>
          <a:p>
            <a:pPr eaLnBrk="1" hangingPunct="1"/>
            <a:endParaRPr lang="en-US" dirty="0" smtClean="0">
              <a:latin typeface="Arial" charset="0"/>
              <a:cs typeface="Arial" charset="0"/>
            </a:endParaRPr>
          </a:p>
          <a:p>
            <a:pPr eaLnBrk="1" hangingPunct="1"/>
            <a:r>
              <a:rPr lang="en-US" dirty="0" err="1" smtClean="0">
                <a:latin typeface="Arial" charset="0"/>
                <a:cs typeface="Arial" charset="0"/>
              </a:rPr>
              <a:t>Modo</a:t>
            </a:r>
            <a:r>
              <a:rPr lang="en-US" dirty="0" smtClean="0">
                <a:latin typeface="Arial" charset="0"/>
                <a:cs typeface="Arial" charset="0"/>
              </a:rPr>
              <a:t> 3 – en 15 </a:t>
            </a:r>
            <a:r>
              <a:rPr lang="en-US" dirty="0" err="1" smtClean="0">
                <a:latin typeface="Arial" charset="0"/>
                <a:cs typeface="Arial" charset="0"/>
              </a:rPr>
              <a:t>minutos</a:t>
            </a:r>
            <a:r>
              <a:rPr lang="en-US" dirty="0" smtClean="0">
                <a:latin typeface="Arial" charset="0"/>
                <a:cs typeface="Arial" charset="0"/>
              </a:rPr>
              <a:t>: en FD, CONUS 3 </a:t>
            </a:r>
            <a:r>
              <a:rPr lang="en-US" dirty="0" err="1" smtClean="0">
                <a:latin typeface="Arial" charset="0"/>
                <a:cs typeface="Arial" charset="0"/>
              </a:rPr>
              <a:t>veces</a:t>
            </a:r>
            <a:r>
              <a:rPr lang="en-US" dirty="0" smtClean="0">
                <a:latin typeface="Arial" charset="0"/>
                <a:cs typeface="Arial" charset="0"/>
              </a:rPr>
              <a:t> (</a:t>
            </a:r>
            <a:r>
              <a:rPr lang="en-US" dirty="0" err="1" smtClean="0">
                <a:latin typeface="Arial" charset="0"/>
                <a:cs typeface="Arial" charset="0"/>
              </a:rPr>
              <a:t>cada</a:t>
            </a:r>
            <a:r>
              <a:rPr lang="en-US" dirty="0" smtClean="0">
                <a:latin typeface="Arial" charset="0"/>
                <a:cs typeface="Arial" charset="0"/>
              </a:rPr>
              <a:t> 5 </a:t>
            </a:r>
            <a:r>
              <a:rPr lang="en-US" dirty="0" err="1" smtClean="0">
                <a:latin typeface="Arial" charset="0"/>
                <a:cs typeface="Arial" charset="0"/>
              </a:rPr>
              <a:t>minutos</a:t>
            </a:r>
            <a:r>
              <a:rPr lang="en-US" dirty="0" smtClean="0">
                <a:latin typeface="Arial" charset="0"/>
                <a:cs typeface="Arial" charset="0"/>
              </a:rPr>
              <a:t>) y 1000km x 1000km </a:t>
            </a:r>
            <a:r>
              <a:rPr lang="en-US" dirty="0" err="1" smtClean="0">
                <a:latin typeface="Arial" charset="0"/>
                <a:cs typeface="Arial" charset="0"/>
              </a:rPr>
              <a:t>cada</a:t>
            </a:r>
            <a:r>
              <a:rPr lang="en-US" dirty="0" smtClean="0">
                <a:latin typeface="Arial" charset="0"/>
                <a:cs typeface="Arial" charset="0"/>
              </a:rPr>
              <a:t> 30 </a:t>
            </a:r>
            <a:r>
              <a:rPr lang="en-US" dirty="0" err="1" smtClean="0">
                <a:latin typeface="Arial" charset="0"/>
                <a:cs typeface="Arial" charset="0"/>
              </a:rPr>
              <a:t>segundos</a:t>
            </a:r>
            <a:endParaRPr lang="en-US" dirty="0" smtClean="0">
              <a:latin typeface="Arial" charset="0"/>
              <a:cs typeface="Arial" charset="0"/>
            </a:endParaRPr>
          </a:p>
          <a:p>
            <a:pPr eaLnBrk="1" hangingPunct="1"/>
            <a:r>
              <a:rPr lang="en-US" dirty="0" err="1" smtClean="0">
                <a:latin typeface="Arial" charset="0"/>
                <a:cs typeface="Arial" charset="0"/>
              </a:rPr>
              <a:t>Modo</a:t>
            </a:r>
            <a:r>
              <a:rPr lang="en-US" dirty="0" smtClean="0">
                <a:latin typeface="Arial" charset="0"/>
                <a:cs typeface="Arial" charset="0"/>
              </a:rPr>
              <a:t> 4 – 5 </a:t>
            </a:r>
            <a:r>
              <a:rPr lang="en-US" dirty="0" err="1" smtClean="0">
                <a:latin typeface="Arial" charset="0"/>
                <a:cs typeface="Arial" charset="0"/>
              </a:rPr>
              <a:t>minutos</a:t>
            </a:r>
            <a:r>
              <a:rPr lang="en-US" dirty="0" smtClean="0">
                <a:latin typeface="Arial" charset="0"/>
                <a:cs typeface="Arial" charset="0"/>
              </a:rPr>
              <a:t> FD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7F0C838-F30B-482A-B677-4B13445F3C52}" type="slidenum">
              <a:rPr lang="en-US" smtClean="0">
                <a:latin typeface="Arial" charset="0"/>
              </a:rPr>
              <a:pPr/>
              <a:t>13</a:t>
            </a:fld>
            <a:endParaRPr lang="en-US" smtClean="0">
              <a:latin typeface="Arial" charset="0"/>
            </a:endParaRPr>
          </a:p>
        </p:txBody>
      </p:sp>
      <p:sp>
        <p:nvSpPr>
          <p:cNvPr id="93187" name="Rectangle 2"/>
          <p:cNvSpPr>
            <a:spLocks noGrp="1" noRot="1" noChangeAspect="1" noChangeArrowheads="1" noTextEdit="1"/>
          </p:cNvSpPr>
          <p:nvPr>
            <p:ph type="sldImg"/>
          </p:nvPr>
        </p:nvSpPr>
        <p:spPr>
          <a:xfrm>
            <a:off x="1150938" y="671513"/>
            <a:ext cx="4581525" cy="3433762"/>
          </a:xfrm>
          <a:ln/>
        </p:spPr>
      </p:sp>
      <p:sp>
        <p:nvSpPr>
          <p:cNvPr id="93188" name="Rectangle 3"/>
          <p:cNvSpPr>
            <a:spLocks noGrp="1" noChangeArrowheads="1"/>
          </p:cNvSpPr>
          <p:nvPr>
            <p:ph type="body" idx="1"/>
          </p:nvPr>
        </p:nvSpPr>
        <p:spPr>
          <a:xfrm>
            <a:off x="908050" y="4329113"/>
            <a:ext cx="5067300" cy="4105275"/>
          </a:xfrm>
          <a:noFill/>
          <a:ln/>
        </p:spPr>
        <p:txBody>
          <a:bodyPr lIns="90057" tIns="45028" rIns="90057" bIns="45028"/>
          <a:lstStyle/>
          <a:p>
            <a:pPr eaLnBrk="1" hangingPunct="1"/>
            <a:r>
              <a:rPr lang="es-CR" dirty="0" smtClean="0">
                <a:latin typeface="Arial" charset="0"/>
              </a:rPr>
              <a:t>Se verá</a:t>
            </a:r>
            <a:r>
              <a:rPr lang="es-CR" baseline="0" dirty="0" smtClean="0">
                <a:latin typeface="Arial" charset="0"/>
              </a:rPr>
              <a:t> gráficamente en una diapositiva más adelante cuántos canales de más van a estar disponibles en el rango del espectro visible e infrarrojo. </a:t>
            </a:r>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n-US" b="1" dirty="0" smtClean="0"/>
              <a:t>Calles de </a:t>
            </a:r>
            <a:r>
              <a:rPr lang="en-US" b="1" dirty="0" err="1" smtClean="0"/>
              <a:t>nubes</a:t>
            </a:r>
            <a:r>
              <a:rPr lang="en-US" b="1" dirty="0" smtClean="0"/>
              <a:t> </a:t>
            </a:r>
            <a:r>
              <a:rPr lang="en-US" b="1" dirty="0" err="1" smtClean="0"/>
              <a:t>sobre</a:t>
            </a:r>
            <a:r>
              <a:rPr lang="en-US" b="1" dirty="0" smtClean="0"/>
              <a:t> el Mar Negro (24 </a:t>
            </a:r>
            <a:r>
              <a:rPr lang="en-US" b="1" dirty="0" err="1" smtClean="0"/>
              <a:t>Febrero</a:t>
            </a:r>
            <a:r>
              <a:rPr lang="en-US" b="1" dirty="0" smtClean="0"/>
              <a:t> 2007) </a:t>
            </a:r>
            <a:r>
              <a:rPr lang="en-US" b="0" dirty="0" smtClean="0"/>
              <a:t>de</a:t>
            </a:r>
            <a:r>
              <a:rPr lang="en-US" dirty="0" smtClean="0"/>
              <a:t> </a:t>
            </a:r>
            <a:r>
              <a:rPr lang="en-US" dirty="0" err="1" smtClean="0"/>
              <a:t>Mária</a:t>
            </a:r>
            <a:r>
              <a:rPr lang="en-US" dirty="0" smtClean="0"/>
              <a:t> </a:t>
            </a:r>
            <a:r>
              <a:rPr lang="en-US" dirty="0" err="1" smtClean="0"/>
              <a:t>Putsay</a:t>
            </a:r>
            <a:r>
              <a:rPr lang="en-US" dirty="0" smtClean="0"/>
              <a:t>, </a:t>
            </a:r>
            <a:r>
              <a:rPr lang="en-US" dirty="0" err="1" smtClean="0"/>
              <a:t>Kornél</a:t>
            </a:r>
            <a:r>
              <a:rPr lang="en-US" dirty="0" smtClean="0"/>
              <a:t> </a:t>
            </a:r>
            <a:r>
              <a:rPr lang="en-US" dirty="0" err="1" smtClean="0"/>
              <a:t>Kolláth</a:t>
            </a:r>
            <a:r>
              <a:rPr lang="en-US" dirty="0" smtClean="0"/>
              <a:t> and </a:t>
            </a:r>
            <a:r>
              <a:rPr lang="en-US" dirty="0" err="1" smtClean="0"/>
              <a:t>Ildikó</a:t>
            </a:r>
            <a:r>
              <a:rPr lang="en-US" dirty="0" smtClean="0"/>
              <a:t> </a:t>
            </a:r>
            <a:r>
              <a:rPr lang="en-US" dirty="0" err="1" smtClean="0"/>
              <a:t>Szenyán</a:t>
            </a:r>
            <a:r>
              <a:rPr lang="en-US" dirty="0" smtClean="0"/>
              <a:t> (</a:t>
            </a:r>
            <a:r>
              <a:rPr lang="en-US" dirty="0" err="1" smtClean="0">
                <a:hlinkClick r:id="rId3"/>
              </a:rPr>
              <a:t>Servicio</a:t>
            </a:r>
            <a:r>
              <a:rPr lang="en-US" dirty="0" smtClean="0">
                <a:hlinkClick r:id="rId3"/>
              </a:rPr>
              <a:t> </a:t>
            </a:r>
            <a:r>
              <a:rPr lang="en-US" dirty="0" err="1" smtClean="0">
                <a:hlinkClick r:id="rId3"/>
              </a:rPr>
              <a:t>Meteorológico</a:t>
            </a:r>
            <a:r>
              <a:rPr lang="en-US" dirty="0" smtClean="0">
                <a:hlinkClick r:id="rId3"/>
              </a:rPr>
              <a:t> de </a:t>
            </a:r>
            <a:r>
              <a:rPr lang="en-US" dirty="0" err="1" smtClean="0">
                <a:hlinkClick r:id="rId3"/>
              </a:rPr>
              <a:t>Hungría</a:t>
            </a:r>
            <a:r>
              <a:rPr lang="en-US" dirty="0" smtClean="0"/>
              <a:t>).</a:t>
            </a:r>
            <a:r>
              <a:rPr lang="en-US" baseline="0" dirty="0" smtClean="0"/>
              <a:t>  Este </a:t>
            </a:r>
            <a:r>
              <a:rPr lang="en-US" baseline="0" dirty="0" err="1" smtClean="0"/>
              <a:t>producto</a:t>
            </a:r>
            <a:r>
              <a:rPr lang="en-US" baseline="0" dirty="0" smtClean="0"/>
              <a:t> </a:t>
            </a:r>
            <a:r>
              <a:rPr lang="en-US" baseline="0" dirty="0" err="1" smtClean="0"/>
              <a:t>es</a:t>
            </a:r>
            <a:r>
              <a:rPr lang="en-US" baseline="0" dirty="0" smtClean="0"/>
              <a:t> </a:t>
            </a:r>
            <a:r>
              <a:rPr lang="en-US" baseline="0" dirty="0" err="1" smtClean="0"/>
              <a:t>llamado</a:t>
            </a:r>
            <a:r>
              <a:rPr lang="en-US" baseline="0" dirty="0" smtClean="0"/>
              <a:t> “False color”.</a:t>
            </a:r>
            <a:endParaRPr lang="en-US" b="1"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s-CR" dirty="0" smtClean="0"/>
              <a:t>Hay por lo menos una pasada de MODIS en la costa oeste de África para este evento.  (3</a:t>
            </a:r>
            <a:r>
              <a:rPr lang="es-CR" baseline="0" dirty="0" smtClean="0"/>
              <a:t> de marzo a las 1415 UTC). No hay autores individuales enlistados en las páginas web. Llamado “</a:t>
            </a:r>
            <a:r>
              <a:rPr lang="es-CR" baseline="0" dirty="0" err="1" smtClean="0"/>
              <a:t>Dust</a:t>
            </a:r>
            <a:r>
              <a:rPr lang="es-CR" baseline="0" dirty="0" smtClean="0"/>
              <a:t> RGB”. Rosado es el polvo,</a:t>
            </a:r>
          </a:p>
          <a:p>
            <a:r>
              <a:rPr lang="es-CR" baseline="0" dirty="0" smtClean="0"/>
              <a:t>Nubes altas en rojo, en anaranjado las nubes de nivel medio, el azul oscuro y negro son cirrus. El azul más suave es porque hay más humedad.  Se van a poner más ejemplos en el futuro en el Grupo de Enfoque de satélites.</a:t>
            </a:r>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s-CR" dirty="0" smtClean="0"/>
              <a:t>Llamado “Ceniza RGB”.</a:t>
            </a:r>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s-CR" dirty="0" smtClean="0"/>
              <a:t>Este es un ejemplo del producto MASAS</a:t>
            </a:r>
            <a:r>
              <a:rPr lang="es-CR" baseline="0" dirty="0" smtClean="0"/>
              <a:t> DE AIRE con base en el ABI modelado nuevamente según productos similares disponibles del MSG. Las áreas verdes son masas de aire tropical caracterizadas por niveles bajos de ozono, los colores rojos están asociados con regiones más secas y los colores azules indican la temperatura asociada con el aire.</a:t>
            </a:r>
            <a:endParaRPr lang="en-US" dirty="0" smtClean="0"/>
          </a:p>
          <a:p>
            <a:endParaRPr lang="en-US" dirty="0" smtClean="0"/>
          </a:p>
          <a:p>
            <a:r>
              <a:rPr lang="es-CR" baseline="0" dirty="0" smtClean="0"/>
              <a:t>Este producto con base en el ABI se creó por medio del </a:t>
            </a:r>
            <a:endParaRPr lang="en-US" baseline="0" dirty="0" smtClean="0"/>
          </a:p>
          <a:p>
            <a:r>
              <a:rPr lang="es-CR" baseline="0" dirty="0" smtClean="0"/>
              <a:t>Rojo – muestra la diferencia entre el canal 8 (</a:t>
            </a:r>
            <a:r>
              <a:rPr lang="en-US" baseline="0" dirty="0" smtClean="0"/>
              <a:t>6.2um) y el canal 10 (7.3um) con </a:t>
            </a:r>
            <a:r>
              <a:rPr lang="en-US" baseline="0" dirty="0" err="1" smtClean="0"/>
              <a:t>una</a:t>
            </a:r>
            <a:r>
              <a:rPr lang="en-US" baseline="0" dirty="0" smtClean="0"/>
              <a:t> </a:t>
            </a:r>
            <a:r>
              <a:rPr lang="en-US" baseline="0" dirty="0" err="1" smtClean="0"/>
              <a:t>escala</a:t>
            </a:r>
            <a:r>
              <a:rPr lang="en-US" baseline="0" dirty="0" smtClean="0"/>
              <a:t> de -29C a -4C</a:t>
            </a:r>
          </a:p>
          <a:p>
            <a:r>
              <a:rPr lang="en-US" baseline="0" dirty="0" smtClean="0"/>
              <a:t>Verde – </a:t>
            </a:r>
            <a:r>
              <a:rPr lang="en-US" baseline="0" dirty="0" err="1" smtClean="0"/>
              <a:t>muestra</a:t>
            </a:r>
            <a:r>
              <a:rPr lang="en-US" baseline="0" dirty="0" smtClean="0"/>
              <a:t> la </a:t>
            </a:r>
            <a:r>
              <a:rPr lang="en-US" baseline="0" dirty="0" err="1" smtClean="0"/>
              <a:t>diferencia</a:t>
            </a:r>
            <a:r>
              <a:rPr lang="en-US" baseline="0" dirty="0" smtClean="0"/>
              <a:t> entre el canal 11 (9.7um) y el canal 15 (12.2um)</a:t>
            </a:r>
          </a:p>
          <a:p>
            <a:r>
              <a:rPr lang="en-US" baseline="0" dirty="0" err="1" smtClean="0"/>
              <a:t>Azul</a:t>
            </a:r>
            <a:r>
              <a:rPr lang="en-US" baseline="0" dirty="0" smtClean="0"/>
              <a:t> – </a:t>
            </a:r>
            <a:r>
              <a:rPr lang="en-US" baseline="0" dirty="0" err="1" smtClean="0"/>
              <a:t>es</a:t>
            </a:r>
            <a:r>
              <a:rPr lang="en-US" baseline="0" dirty="0" smtClean="0"/>
              <a:t> el canal 8 con </a:t>
            </a:r>
            <a:r>
              <a:rPr lang="en-US" baseline="0" dirty="0" err="1" smtClean="0"/>
              <a:t>una</a:t>
            </a:r>
            <a:r>
              <a:rPr lang="en-US" baseline="0" dirty="0" smtClean="0"/>
              <a:t> </a:t>
            </a:r>
            <a:r>
              <a:rPr lang="en-US" baseline="0" dirty="0" err="1" smtClean="0"/>
              <a:t>escala</a:t>
            </a:r>
            <a:r>
              <a:rPr lang="en-US" baseline="0" dirty="0" smtClean="0"/>
              <a:t> de 243 K a 208 K</a:t>
            </a:r>
          </a:p>
          <a:p>
            <a:endParaRPr lang="en-US" baseline="0" dirty="0" smtClean="0"/>
          </a:p>
          <a:p>
            <a:r>
              <a:rPr lang="en-US" baseline="0" dirty="0" smtClean="0"/>
              <a:t>La </a:t>
            </a:r>
            <a:r>
              <a:rPr lang="en-US" baseline="0" dirty="0" err="1" smtClean="0"/>
              <a:t>rayería</a:t>
            </a:r>
            <a:r>
              <a:rPr lang="en-US" baseline="0" dirty="0" smtClean="0"/>
              <a:t> </a:t>
            </a:r>
            <a:r>
              <a:rPr lang="en-US" baseline="0" dirty="0" err="1" smtClean="0"/>
              <a:t>horaria</a:t>
            </a:r>
            <a:r>
              <a:rPr lang="en-US" baseline="0" dirty="0" smtClean="0"/>
              <a:t> de la WWLLN se </a:t>
            </a:r>
            <a:r>
              <a:rPr lang="en-US" baseline="0" dirty="0" err="1" smtClean="0"/>
              <a:t>muestra</a:t>
            </a:r>
            <a:r>
              <a:rPr lang="en-US" baseline="0" dirty="0" smtClean="0"/>
              <a:t> en </a:t>
            </a:r>
            <a:r>
              <a:rPr lang="en-US" baseline="0" dirty="0" err="1" smtClean="0"/>
              <a:t>rojo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827E849-F866-4AEA-BEE4-6BD743F27F8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Bandas</a:t>
            </a:r>
            <a:r>
              <a:rPr lang="es-CR" baseline="0" dirty="0" smtClean="0"/>
              <a:t> correspondientes del generador de i</a:t>
            </a:r>
            <a:r>
              <a:rPr lang="es-CR" dirty="0" smtClean="0"/>
              <a:t>mágenes actual del huracán </a:t>
            </a:r>
            <a:r>
              <a:rPr lang="es-CR" dirty="0" err="1" smtClean="0"/>
              <a:t>Katrina</a:t>
            </a:r>
            <a:r>
              <a:rPr lang="es-CR" dirty="0" smtClean="0"/>
              <a:t> </a:t>
            </a:r>
            <a:endParaRPr lang="en-US" dirty="0"/>
          </a:p>
        </p:txBody>
      </p:sp>
      <p:sp>
        <p:nvSpPr>
          <p:cNvPr id="4" name="Slide Number Placeholder 3"/>
          <p:cNvSpPr>
            <a:spLocks noGrp="1"/>
          </p:cNvSpPr>
          <p:nvPr>
            <p:ph type="sldNum" sz="quarter" idx="10"/>
          </p:nvPr>
        </p:nvSpPr>
        <p:spPr/>
        <p:txBody>
          <a:bodyPr/>
          <a:lstStyle/>
          <a:p>
            <a:fld id="{31073634-ADCB-45F2-A0D5-0057FF34DFE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44ECC-6349-4EB1-A810-6D55C4944A6D}" type="slidenum">
              <a:rPr lang="en-US"/>
              <a:pPr/>
              <a:t>19</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s-CR" baseline="0" dirty="0" smtClean="0"/>
              <a:t>Según se muestra en </a:t>
            </a:r>
            <a:r>
              <a:rPr lang="en-US" dirty="0" err="1" smtClean="0"/>
              <a:t>mcidas</a:t>
            </a:r>
            <a:r>
              <a:rPr lang="en-US" dirty="0" smtClean="0"/>
              <a:t>-v</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n-US" dirty="0" smtClean="0"/>
              <a:t>Los </a:t>
            </a:r>
            <a:r>
              <a:rPr lang="en-US" dirty="0" err="1" smtClean="0"/>
              <a:t>sensores</a:t>
            </a:r>
            <a:r>
              <a:rPr lang="en-US" dirty="0" smtClean="0"/>
              <a:t>, en particular</a:t>
            </a:r>
            <a:r>
              <a:rPr lang="en-US" baseline="0" dirty="0" smtClean="0"/>
              <a:t> </a:t>
            </a:r>
            <a:r>
              <a:rPr lang="en-US" baseline="0" dirty="0" err="1" smtClean="0"/>
              <a:t>aquellos</a:t>
            </a:r>
            <a:r>
              <a:rPr lang="en-US" baseline="0" dirty="0" smtClean="0"/>
              <a:t> </a:t>
            </a:r>
            <a:r>
              <a:rPr lang="en-US" baseline="0" dirty="0" err="1" smtClean="0"/>
              <a:t>asociados</a:t>
            </a:r>
            <a:r>
              <a:rPr lang="en-US" baseline="0" dirty="0" smtClean="0"/>
              <a:t> con el </a:t>
            </a:r>
            <a:r>
              <a:rPr lang="en-US" baseline="0" dirty="0" err="1" smtClean="0"/>
              <a:t>generador</a:t>
            </a:r>
            <a:r>
              <a:rPr lang="en-US" baseline="0" dirty="0" smtClean="0"/>
              <a:t> </a:t>
            </a:r>
            <a:r>
              <a:rPr lang="en-US" baseline="0" dirty="0" err="1" smtClean="0"/>
              <a:t>avanzado</a:t>
            </a:r>
            <a:r>
              <a:rPr lang="en-US" baseline="0" dirty="0" smtClean="0"/>
              <a:t> de imágenes de base, </a:t>
            </a:r>
            <a:r>
              <a:rPr lang="en-US" baseline="0" dirty="0" err="1" smtClean="0"/>
              <a:t>comprenderán</a:t>
            </a:r>
            <a:r>
              <a:rPr lang="en-US" baseline="0" dirty="0" smtClean="0"/>
              <a:t> gran parte de este </a:t>
            </a:r>
            <a:r>
              <a:rPr lang="en-US" baseline="0" dirty="0" err="1" smtClean="0"/>
              <a:t>módulo</a:t>
            </a:r>
            <a:r>
              <a:rPr lang="en-US" baseline="0" dirty="0" smtClean="0"/>
              <a:t>.  Un </a:t>
            </a:r>
            <a:r>
              <a:rPr lang="en-US" baseline="0" dirty="0" err="1" smtClean="0"/>
              <a:t>desglose</a:t>
            </a:r>
            <a:r>
              <a:rPr lang="en-US" baseline="0" dirty="0" smtClean="0"/>
              <a:t> mayor de </a:t>
            </a:r>
            <a:r>
              <a:rPr lang="en-US" baseline="0" dirty="0" err="1" smtClean="0"/>
              <a:t>tópicos</a:t>
            </a:r>
            <a:r>
              <a:rPr lang="en-US" baseline="0" dirty="0" smtClean="0"/>
              <a:t> se </a:t>
            </a:r>
            <a:r>
              <a:rPr lang="en-US" baseline="0" dirty="0" err="1" smtClean="0"/>
              <a:t>presentará</a:t>
            </a:r>
            <a:r>
              <a:rPr lang="en-US" baseline="0" dirty="0" smtClean="0"/>
              <a:t> </a:t>
            </a:r>
            <a:r>
              <a:rPr lang="en-US" baseline="0" dirty="0" err="1" smtClean="0"/>
              <a:t>brevemente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s-CR" dirty="0" smtClean="0"/>
              <a:t>El único enlace en español corresponde al</a:t>
            </a:r>
            <a:r>
              <a:rPr lang="es-CR" baseline="0" dirty="0" smtClean="0"/>
              <a:t> módulo de COMET “Beneficios del GOES-R”.</a:t>
            </a:r>
          </a:p>
          <a:p>
            <a:endParaRPr lang="es-CR" baseline="0" dirty="0" smtClean="0"/>
          </a:p>
          <a:p>
            <a:r>
              <a:rPr lang="en-US" dirty="0" smtClean="0"/>
              <a:t>https://www.meted.ucar.edu/training_module.php?id=980#.Uo-bFOIufi8</a:t>
            </a:r>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41413" y="685800"/>
            <a:ext cx="4575175" cy="3429000"/>
          </a:xfrm>
          <a:ln/>
        </p:spPr>
      </p:sp>
      <p:sp>
        <p:nvSpPr>
          <p:cNvPr id="103427" name="Notes Placeholder 2"/>
          <p:cNvSpPr>
            <a:spLocks noGrp="1"/>
          </p:cNvSpPr>
          <p:nvPr>
            <p:ph type="body" idx="1"/>
          </p:nvPr>
        </p:nvSpPr>
        <p:spPr>
          <a:noFill/>
          <a:ln/>
        </p:spPr>
        <p:txBody>
          <a:bodyPr/>
          <a:lstStyle/>
          <a:p>
            <a:pPr eaLnBrk="1" hangingPunct="1"/>
            <a:r>
              <a:rPr lang="es-CR" dirty="0" smtClean="0">
                <a:latin typeface="Arial" charset="0"/>
              </a:rPr>
              <a:t>La información de esta tabla se obtuvo de </a:t>
            </a:r>
            <a:r>
              <a:rPr lang="en-US" dirty="0" err="1" smtClean="0">
                <a:latin typeface="Arial" charset="0"/>
              </a:rPr>
              <a:t>Schmit</a:t>
            </a:r>
            <a:r>
              <a:rPr lang="en-US" dirty="0" smtClean="0">
                <a:latin typeface="Arial" charset="0"/>
              </a:rPr>
              <a:t>, T. J., M. M. </a:t>
            </a:r>
            <a:r>
              <a:rPr lang="en-US" dirty="0" err="1" smtClean="0">
                <a:latin typeface="Arial" charset="0"/>
              </a:rPr>
              <a:t>Gunshor</a:t>
            </a:r>
            <a:r>
              <a:rPr lang="en-US" dirty="0" smtClean="0">
                <a:latin typeface="Arial" charset="0"/>
              </a:rPr>
              <a:t>, W. P. </a:t>
            </a:r>
            <a:r>
              <a:rPr lang="en-US" dirty="0" err="1" smtClean="0">
                <a:latin typeface="Arial" charset="0"/>
              </a:rPr>
              <a:t>Menzel</a:t>
            </a:r>
            <a:r>
              <a:rPr lang="en-US" dirty="0" smtClean="0">
                <a:latin typeface="Arial" charset="0"/>
              </a:rPr>
              <a:t>, J. J. Gurka, J. Li, and A. S. Bachmeier, 2005: Introducing the next-generation Advanced Baseline Imager on GOES-R. </a:t>
            </a:r>
            <a:r>
              <a:rPr lang="en-US" i="1" dirty="0" smtClean="0">
                <a:latin typeface="Arial" charset="0"/>
              </a:rPr>
              <a:t>Bull. Amer. Meteor. Soc</a:t>
            </a:r>
            <a:r>
              <a:rPr lang="en-US" dirty="0" smtClean="0">
                <a:latin typeface="Arial" charset="0"/>
              </a:rPr>
              <a:t>., </a:t>
            </a:r>
            <a:r>
              <a:rPr lang="en-US" b="1" dirty="0" smtClean="0">
                <a:latin typeface="Arial" charset="0"/>
              </a:rPr>
              <a:t>86</a:t>
            </a:r>
            <a:r>
              <a:rPr lang="en-US" dirty="0" smtClean="0">
                <a:latin typeface="Arial" charset="0"/>
              </a:rPr>
              <a:t>, 1079-1096.  </a:t>
            </a:r>
          </a:p>
          <a:p>
            <a:r>
              <a:rPr lang="es-CR" dirty="0" smtClean="0">
                <a:latin typeface="Arial" charset="0"/>
              </a:rPr>
              <a:t>ABI tendrá 16 canales.  Esta tabla muestra los primeros 6.  Desde nuestra perspectiva geoestacionaria, 5 de estos canales serán nuevos.  </a:t>
            </a:r>
            <a:endParaRPr lang="en-US" dirty="0" smtClean="0">
              <a:latin typeface="Arial" charset="0"/>
            </a:endParaRPr>
          </a:p>
          <a:p>
            <a:r>
              <a:rPr lang="es-CR" dirty="0" smtClean="0">
                <a:latin typeface="Arial" charset="0"/>
              </a:rPr>
              <a:t>Conforme tenemos más canales, se hace un poco más difícil resumir en una tabla tal como ésta la muestra o usos primarios porque hay muchos usos, dependiendo</a:t>
            </a:r>
            <a:r>
              <a:rPr lang="es-CR" baseline="0" dirty="0" smtClean="0">
                <a:latin typeface="Arial" charset="0"/>
              </a:rPr>
              <a:t> de lo que usted quiera ver.  Podemos decir que todos estos canales verán nubes, siendo la excepción que el canal 4 no verá generalmente las nubes bajas o características de la superficie debido a la absorción del vapor de agua en esta región.  Podemos hacer algunos comentarios generales. El segundo canal en 0.64 micrones es muy cercano a lo que hay actualmente en el GOES y es un canal de “herencia”. Está más estrechamente asociado con la porción “roja” de las regiones del visible.  Digo esto porque el espectro visible es continuo y por lo tanto no hay límites claros entre un color y el siguiente.  Los rangos para varios colores son una aproximación y algunas veces serán diferentes dependiendo de la fuente de información.   </a:t>
            </a:r>
          </a:p>
          <a:p>
            <a:r>
              <a:rPr lang="es-CR" baseline="0" dirty="0" smtClean="0">
                <a:latin typeface="Arial" charset="0"/>
              </a:rPr>
              <a:t>La banda 1 con una longitud de onda central de 0.47 </a:t>
            </a:r>
            <a:r>
              <a:rPr lang="es-CR" baseline="0" dirty="0" err="1" smtClean="0">
                <a:latin typeface="Arial" charset="0"/>
              </a:rPr>
              <a:t>um</a:t>
            </a:r>
            <a:r>
              <a:rPr lang="es-CR" baseline="0" dirty="0" smtClean="0">
                <a:latin typeface="Arial" charset="0"/>
              </a:rPr>
              <a:t> se asocia más estrechamente con la porción azul del espectro visible.  Los otros canales están más lejos de la parte visible del espectro que nuestros ojos pueden detectar.  ABI no tendrá una banda “verde” de manera que no podemos crear una imagen de color “verdadero”.  El trabajo experimental de Steve Miller indica que podemos simular la banda “verde” de la correlación entre el rojo, el azul y el canal de 0.865 y lo que resulta cuando se compara con el verdadero RGB de otros satélites que tienen los canales tal como es en el MODIS. </a:t>
            </a:r>
          </a:p>
          <a:p>
            <a:r>
              <a:rPr lang="es-CR" baseline="0" dirty="0" smtClean="0">
                <a:latin typeface="Arial" charset="0"/>
              </a:rPr>
              <a:t>Los canales en estas tablas tienen contrapartes muy similares en MODIS, el satélite de órbita polar, y la mayoría de los canales descritos aquí tienen contrapartes en el instrumento </a:t>
            </a:r>
            <a:r>
              <a:rPr lang="es-CR" baseline="0" dirty="0" err="1" smtClean="0">
                <a:latin typeface="Arial" charset="0"/>
              </a:rPr>
              <a:t>Severi</a:t>
            </a:r>
            <a:r>
              <a:rPr lang="es-CR" baseline="0" dirty="0" smtClean="0">
                <a:latin typeface="Arial" charset="0"/>
              </a:rPr>
              <a:t> del </a:t>
            </a:r>
            <a:r>
              <a:rPr lang="es-CR" baseline="0" dirty="0" err="1" smtClean="0">
                <a:latin typeface="Arial" charset="0"/>
              </a:rPr>
              <a:t>Meteosat</a:t>
            </a:r>
            <a:r>
              <a:rPr lang="es-CR" baseline="0" dirty="0" smtClean="0">
                <a:latin typeface="Arial" charset="0"/>
              </a:rPr>
              <a:t> de Segunda Generación (MSG), que es el Satélite Meteorológico Geoestacionario Europeo.  Esto nos permite ver y experimentar con lo que nuestras contrapartes europeas han descubierto y también aprovechar lo que MODIS tiene disponible en una resolución espacial más alta, pero en una resolución temporal más baja.  Si no ha visto la sesión de VISIT de Scott </a:t>
            </a:r>
            <a:r>
              <a:rPr lang="es-CR" baseline="0" dirty="0" err="1" smtClean="0">
                <a:latin typeface="Arial" charset="0"/>
              </a:rPr>
              <a:t>Bachmeier</a:t>
            </a:r>
            <a:r>
              <a:rPr lang="es-CR" baseline="0" dirty="0" smtClean="0">
                <a:latin typeface="Arial" charset="0"/>
              </a:rPr>
              <a:t> sobre los productos MODIS en AWIPS, les recomiendo que lo revisen.  Los europeos ahora usan muchos compuestos de colores de varios canales para la interpretación y aquí se mostrarán algunos. Otra cosa que han comentado es la alta resolución de las imágenes del visible a 1 km (ellos pasaron de 3 km a 1 km?). Note que hemos aumentado la resolución para el canal de “herencia” GOES (de 1 km actualmente a medio km).  Este es un canal del que no podremos obtener ejemplos en tiempo real, pero de lo que veo de las imágenes MODIS de medio km, espero las imágenes geoestacionarias de medio km. Para ayudar a explicar mejor lo que veremos con estos canales y por qué son importantes, usaré ejemplos de otras plataformas </a:t>
            </a:r>
            <a:r>
              <a:rPr lang="es-CR" baseline="0" dirty="0" err="1" smtClean="0">
                <a:latin typeface="Arial" charset="0"/>
              </a:rPr>
              <a:t>multiespectrales</a:t>
            </a:r>
            <a:r>
              <a:rPr lang="es-CR" baseline="0" dirty="0" smtClean="0">
                <a:latin typeface="Arial" charset="0"/>
              </a:rPr>
              <a:t> e </a:t>
            </a:r>
            <a:r>
              <a:rPr lang="es-CR" baseline="0" dirty="0" err="1" smtClean="0">
                <a:latin typeface="Arial" charset="0"/>
              </a:rPr>
              <a:t>hiperespectrales</a:t>
            </a:r>
            <a:r>
              <a:rPr lang="es-CR" baseline="0" dirty="0" smtClean="0">
                <a:latin typeface="Arial" charset="0"/>
              </a:rPr>
              <a:t>.  Una rápida definición de la diferencia entre las dos:</a:t>
            </a:r>
          </a:p>
          <a:p>
            <a:endParaRPr lang="es-CR" baseline="0" dirty="0" smtClean="0">
              <a:latin typeface="Arial" charset="0"/>
            </a:endParaRPr>
          </a:p>
        </p:txBody>
      </p:sp>
      <p:sp>
        <p:nvSpPr>
          <p:cNvPr id="103428" name="Slide Number Placeholder 3"/>
          <p:cNvSpPr>
            <a:spLocks noGrp="1"/>
          </p:cNvSpPr>
          <p:nvPr>
            <p:ph type="sldNum" sz="quarter" idx="5"/>
          </p:nvPr>
        </p:nvSpPr>
        <p:spPr>
          <a:noFill/>
        </p:spPr>
        <p:txBody>
          <a:bodyPr/>
          <a:lstStyle/>
          <a:p>
            <a:fld id="{B186EA64-F661-43EC-950C-D7A6D612AA6B}" type="slidenum">
              <a:rPr lang="en-US" smtClean="0">
                <a:latin typeface="Arial" charset="0"/>
              </a:rPr>
              <a:pPr/>
              <a:t>22</a:t>
            </a:fld>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141413" y="685800"/>
            <a:ext cx="4575175" cy="3429000"/>
          </a:xfrm>
          <a:ln/>
        </p:spPr>
      </p:sp>
      <p:sp>
        <p:nvSpPr>
          <p:cNvPr id="110595" name="Notes Placeholder 2"/>
          <p:cNvSpPr>
            <a:spLocks noGrp="1"/>
          </p:cNvSpPr>
          <p:nvPr>
            <p:ph type="body" idx="1"/>
          </p:nvPr>
        </p:nvSpPr>
        <p:spPr>
          <a:noFill/>
          <a:ln/>
        </p:spPr>
        <p:txBody>
          <a:bodyPr/>
          <a:lstStyle/>
          <a:p>
            <a:pPr eaLnBrk="1" hangingPunct="1"/>
            <a:r>
              <a:rPr lang="es-CR" dirty="0" smtClean="0">
                <a:latin typeface="Arial" charset="0"/>
              </a:rPr>
              <a:t>Información obtenida de S</a:t>
            </a:r>
            <a:r>
              <a:rPr lang="en-US" dirty="0" err="1" smtClean="0">
                <a:latin typeface="Arial" charset="0"/>
              </a:rPr>
              <a:t>chmit</a:t>
            </a:r>
            <a:r>
              <a:rPr lang="en-US" dirty="0" smtClean="0">
                <a:latin typeface="Arial" charset="0"/>
              </a:rPr>
              <a:t>, T. J., M. M. </a:t>
            </a:r>
            <a:r>
              <a:rPr lang="en-US" dirty="0" err="1" smtClean="0">
                <a:latin typeface="Arial" charset="0"/>
              </a:rPr>
              <a:t>Gunshor</a:t>
            </a:r>
            <a:r>
              <a:rPr lang="en-US" dirty="0" smtClean="0">
                <a:latin typeface="Arial" charset="0"/>
              </a:rPr>
              <a:t>, W. P. </a:t>
            </a:r>
            <a:r>
              <a:rPr lang="en-US" dirty="0" err="1" smtClean="0">
                <a:latin typeface="Arial" charset="0"/>
              </a:rPr>
              <a:t>Menzel</a:t>
            </a:r>
            <a:r>
              <a:rPr lang="en-US" dirty="0" smtClean="0">
                <a:latin typeface="Arial" charset="0"/>
              </a:rPr>
              <a:t>, J. J. </a:t>
            </a:r>
            <a:r>
              <a:rPr lang="en-US" dirty="0" err="1" smtClean="0">
                <a:latin typeface="Arial" charset="0"/>
              </a:rPr>
              <a:t>Gurka</a:t>
            </a:r>
            <a:r>
              <a:rPr lang="en-US" dirty="0" smtClean="0">
                <a:latin typeface="Arial" charset="0"/>
              </a:rPr>
              <a:t>, J. Li, and A. S. </a:t>
            </a:r>
            <a:r>
              <a:rPr lang="en-US" dirty="0" err="1" smtClean="0">
                <a:latin typeface="Arial" charset="0"/>
              </a:rPr>
              <a:t>Bachmeier</a:t>
            </a:r>
            <a:r>
              <a:rPr lang="en-US" dirty="0" smtClean="0">
                <a:latin typeface="Arial" charset="0"/>
              </a:rPr>
              <a:t>, 2005: Introducing the next-generation Advanced Baseline Imager on GOES-R. </a:t>
            </a:r>
            <a:r>
              <a:rPr lang="en-US" i="1" dirty="0" smtClean="0">
                <a:latin typeface="Arial" charset="0"/>
              </a:rPr>
              <a:t>Bull. Amer. Meteor. Soc</a:t>
            </a:r>
            <a:r>
              <a:rPr lang="en-US" dirty="0" smtClean="0">
                <a:latin typeface="Arial" charset="0"/>
              </a:rPr>
              <a:t>., </a:t>
            </a:r>
            <a:r>
              <a:rPr lang="en-US" b="1" dirty="0" smtClean="0">
                <a:latin typeface="Arial" charset="0"/>
              </a:rPr>
              <a:t>86</a:t>
            </a:r>
            <a:r>
              <a:rPr lang="en-US" dirty="0" smtClean="0">
                <a:latin typeface="Arial" charset="0"/>
              </a:rPr>
              <a:t>, 1079-1096.  (</a:t>
            </a:r>
            <a:r>
              <a:rPr lang="en-US" dirty="0" err="1" smtClean="0">
                <a:latin typeface="Arial" charset="0"/>
              </a:rPr>
              <a:t>Introduciendo</a:t>
            </a:r>
            <a:r>
              <a:rPr lang="en-US" baseline="0" dirty="0" smtClean="0">
                <a:latin typeface="Arial" charset="0"/>
              </a:rPr>
              <a:t> el </a:t>
            </a:r>
            <a:r>
              <a:rPr lang="en-US" baseline="0" dirty="0" err="1" smtClean="0">
                <a:latin typeface="Arial" charset="0"/>
              </a:rPr>
              <a:t>Generador</a:t>
            </a:r>
            <a:r>
              <a:rPr lang="en-US" baseline="0" dirty="0" smtClean="0">
                <a:latin typeface="Arial" charset="0"/>
              </a:rPr>
              <a:t> </a:t>
            </a:r>
            <a:r>
              <a:rPr lang="en-US" baseline="0" dirty="0" err="1" smtClean="0">
                <a:latin typeface="Arial" charset="0"/>
              </a:rPr>
              <a:t>Avanzado</a:t>
            </a:r>
            <a:r>
              <a:rPr lang="en-US" baseline="0" dirty="0" smtClean="0">
                <a:latin typeface="Arial" charset="0"/>
              </a:rPr>
              <a:t> de </a:t>
            </a:r>
            <a:r>
              <a:rPr lang="en-US" baseline="0" dirty="0" err="1" smtClean="0">
                <a:latin typeface="Arial" charset="0"/>
              </a:rPr>
              <a:t>Imágenes</a:t>
            </a:r>
            <a:r>
              <a:rPr lang="en-US" baseline="0" dirty="0" smtClean="0">
                <a:latin typeface="Arial" charset="0"/>
              </a:rPr>
              <a:t> de Base en el GOES-R)</a:t>
            </a:r>
            <a:endParaRPr lang="en-US" dirty="0" smtClean="0">
              <a:latin typeface="Arial" charset="0"/>
            </a:endParaRPr>
          </a:p>
          <a:p>
            <a:endParaRPr lang="en-US" dirty="0" smtClean="0">
              <a:latin typeface="Arial" charset="0"/>
            </a:endParaRPr>
          </a:p>
          <a:p>
            <a:r>
              <a:rPr lang="es-CR" dirty="0" smtClean="0">
                <a:latin typeface="Arial" charset="0"/>
              </a:rPr>
              <a:t>Estos son los canales infrarrojos de onda corta y onda media.</a:t>
            </a:r>
            <a:endParaRPr lang="en-US" dirty="0" smtClean="0">
              <a:latin typeface="Arial" charset="0"/>
            </a:endParaRPr>
          </a:p>
        </p:txBody>
      </p:sp>
      <p:sp>
        <p:nvSpPr>
          <p:cNvPr id="110596" name="Slide Number Placeholder 3"/>
          <p:cNvSpPr>
            <a:spLocks noGrp="1"/>
          </p:cNvSpPr>
          <p:nvPr>
            <p:ph type="sldNum" sz="quarter" idx="5"/>
          </p:nvPr>
        </p:nvSpPr>
        <p:spPr>
          <a:noFill/>
        </p:spPr>
        <p:txBody>
          <a:bodyPr/>
          <a:lstStyle/>
          <a:p>
            <a:fld id="{FCFB7FED-1D46-4BA3-88BD-9A8F690DDD51}" type="slidenum">
              <a:rPr lang="en-US" smtClean="0">
                <a:latin typeface="Arial" charset="0"/>
              </a:rPr>
              <a:pPr/>
              <a:t>23</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n-US" dirty="0" smtClean="0"/>
              <a:t>NOAA </a:t>
            </a:r>
            <a:r>
              <a:rPr lang="en-US" dirty="0" err="1" smtClean="0"/>
              <a:t>está</a:t>
            </a:r>
            <a:r>
              <a:rPr lang="en-US" dirty="0" smtClean="0"/>
              <a:t> </a:t>
            </a:r>
            <a:r>
              <a:rPr lang="en-US" dirty="0" err="1" smtClean="0"/>
              <a:t>bien</a:t>
            </a:r>
            <a:r>
              <a:rPr lang="en-US" dirty="0" smtClean="0"/>
              <a:t> </a:t>
            </a:r>
            <a:r>
              <a:rPr lang="en-US" dirty="0" err="1" smtClean="0"/>
              <a:t>involucrada</a:t>
            </a:r>
            <a:r>
              <a:rPr lang="en-US" dirty="0" smtClean="0"/>
              <a:t> </a:t>
            </a:r>
            <a:r>
              <a:rPr lang="en-US" dirty="0" err="1" smtClean="0"/>
              <a:t>dentro</a:t>
            </a:r>
            <a:r>
              <a:rPr lang="en-US" dirty="0" smtClean="0"/>
              <a:t> de la </a:t>
            </a:r>
            <a:r>
              <a:rPr lang="en-US" dirty="0" err="1" smtClean="0"/>
              <a:t>próxima</a:t>
            </a:r>
            <a:r>
              <a:rPr lang="en-US" dirty="0" smtClean="0"/>
              <a:t> </a:t>
            </a:r>
            <a:r>
              <a:rPr lang="en-US" dirty="0" err="1" smtClean="0"/>
              <a:t>etapa</a:t>
            </a:r>
            <a:r>
              <a:rPr lang="en-US" baseline="0" dirty="0" smtClean="0"/>
              <a:t> de </a:t>
            </a:r>
            <a:r>
              <a:rPr lang="en-US" baseline="0" dirty="0" err="1" smtClean="0"/>
              <a:t>planificación</a:t>
            </a:r>
            <a:r>
              <a:rPr lang="en-US" baseline="0" dirty="0" smtClean="0"/>
              <a:t> </a:t>
            </a:r>
            <a:r>
              <a:rPr lang="en-US" baseline="0" dirty="0" err="1" smtClean="0"/>
              <a:t>para</a:t>
            </a:r>
            <a:r>
              <a:rPr lang="en-US" baseline="0" dirty="0" smtClean="0"/>
              <a:t> </a:t>
            </a:r>
            <a:r>
              <a:rPr lang="en-US" baseline="0" dirty="0" err="1" smtClean="0"/>
              <a:t>mantener</a:t>
            </a:r>
            <a:r>
              <a:rPr lang="en-US" baseline="0" dirty="0" smtClean="0"/>
              <a:t> la </a:t>
            </a:r>
            <a:r>
              <a:rPr lang="en-US" baseline="0" dirty="0" err="1" smtClean="0"/>
              <a:t>continuidad</a:t>
            </a:r>
            <a:r>
              <a:rPr lang="en-US" baseline="0" dirty="0" smtClean="0"/>
              <a:t> de la </a:t>
            </a:r>
            <a:r>
              <a:rPr lang="en-US" baseline="0" dirty="0" err="1" smtClean="0"/>
              <a:t>misión</a:t>
            </a:r>
            <a:r>
              <a:rPr lang="en-US" baseline="0" dirty="0" smtClean="0"/>
              <a:t> GOES. En los </a:t>
            </a:r>
            <a:r>
              <a:rPr lang="en-US" baseline="0" dirty="0" err="1" smtClean="0"/>
              <a:t>últimos</a:t>
            </a:r>
            <a:r>
              <a:rPr lang="en-US" baseline="0" dirty="0" smtClean="0"/>
              <a:t> 10-15 </a:t>
            </a:r>
            <a:r>
              <a:rPr lang="en-US" baseline="0" dirty="0" err="1" smtClean="0"/>
              <a:t>años</a:t>
            </a:r>
            <a:r>
              <a:rPr lang="en-US" baseline="0" dirty="0" smtClean="0"/>
              <a:t> </a:t>
            </a:r>
            <a:r>
              <a:rPr lang="en-US" baseline="0" dirty="0" err="1" smtClean="0"/>
              <a:t>hemos</a:t>
            </a:r>
            <a:r>
              <a:rPr lang="en-US" baseline="0" dirty="0" smtClean="0"/>
              <a:t> </a:t>
            </a:r>
            <a:r>
              <a:rPr lang="en-US" baseline="0" dirty="0" err="1" smtClean="0"/>
              <a:t>visto</a:t>
            </a:r>
            <a:r>
              <a:rPr lang="en-US" baseline="0" dirty="0" smtClean="0"/>
              <a:t> un </a:t>
            </a:r>
            <a:r>
              <a:rPr lang="en-US" baseline="0" dirty="0" err="1" smtClean="0"/>
              <a:t>aumento</a:t>
            </a:r>
            <a:r>
              <a:rPr lang="en-US" baseline="0" dirty="0" smtClean="0"/>
              <a:t> </a:t>
            </a:r>
            <a:r>
              <a:rPr lang="en-US" baseline="0" dirty="0" err="1" smtClean="0"/>
              <a:t>dramático</a:t>
            </a:r>
            <a:r>
              <a:rPr lang="en-US" baseline="0" dirty="0" smtClean="0"/>
              <a:t> en </a:t>
            </a:r>
            <a:r>
              <a:rPr lang="en-US" baseline="0" dirty="0" err="1" smtClean="0"/>
              <a:t>muchos</a:t>
            </a:r>
            <a:r>
              <a:rPr lang="en-US" baseline="0" dirty="0" smtClean="0"/>
              <a:t> </a:t>
            </a:r>
            <a:r>
              <a:rPr lang="en-US" baseline="0" dirty="0" err="1" smtClean="0"/>
              <a:t>aspectos</a:t>
            </a:r>
            <a:r>
              <a:rPr lang="en-US" baseline="0" dirty="0" smtClean="0"/>
              <a:t> de la </a:t>
            </a:r>
            <a:r>
              <a:rPr lang="en-US" baseline="0" dirty="0" err="1" smtClean="0"/>
              <a:t>tecnología</a:t>
            </a:r>
            <a:r>
              <a:rPr lang="en-US" baseline="0" dirty="0" smtClean="0"/>
              <a:t>.  No </a:t>
            </a:r>
            <a:r>
              <a:rPr lang="en-US" baseline="0" dirty="0" err="1" smtClean="0"/>
              <a:t>debería</a:t>
            </a:r>
            <a:r>
              <a:rPr lang="en-US" baseline="0" dirty="0" smtClean="0"/>
              <a:t> </a:t>
            </a:r>
            <a:r>
              <a:rPr lang="en-US" baseline="0" dirty="0" err="1" smtClean="0"/>
              <a:t>ser</a:t>
            </a:r>
            <a:r>
              <a:rPr lang="en-US" baseline="0" dirty="0" smtClean="0"/>
              <a:t> </a:t>
            </a:r>
            <a:r>
              <a:rPr lang="en-US" baseline="0" dirty="0" err="1" smtClean="0"/>
              <a:t>entonces</a:t>
            </a:r>
            <a:r>
              <a:rPr lang="en-US" baseline="0" dirty="0" smtClean="0"/>
              <a:t> </a:t>
            </a:r>
            <a:r>
              <a:rPr lang="en-US" baseline="0" dirty="0" err="1" smtClean="0"/>
              <a:t>una</a:t>
            </a:r>
            <a:r>
              <a:rPr lang="en-US" baseline="0" dirty="0" smtClean="0"/>
              <a:t> </a:t>
            </a:r>
            <a:r>
              <a:rPr lang="en-US" baseline="0" dirty="0" err="1" smtClean="0"/>
              <a:t>sorpresa</a:t>
            </a:r>
            <a:r>
              <a:rPr lang="en-US" baseline="0" dirty="0" smtClean="0"/>
              <a:t> </a:t>
            </a:r>
            <a:r>
              <a:rPr lang="en-US" baseline="0" dirty="0" err="1" smtClean="0"/>
              <a:t>que</a:t>
            </a:r>
            <a:r>
              <a:rPr lang="en-US" baseline="0" dirty="0" smtClean="0"/>
              <a:t> </a:t>
            </a:r>
            <a:r>
              <a:rPr lang="en-US" baseline="0" dirty="0" err="1" smtClean="0"/>
              <a:t>veamos</a:t>
            </a:r>
            <a:r>
              <a:rPr lang="en-US" baseline="0" dirty="0" smtClean="0"/>
              <a:t> un </a:t>
            </a:r>
            <a:r>
              <a:rPr lang="en-US" baseline="0" dirty="0" err="1" smtClean="0"/>
              <a:t>aumento</a:t>
            </a:r>
            <a:r>
              <a:rPr lang="en-US" baseline="0" dirty="0" smtClean="0"/>
              <a:t> </a:t>
            </a:r>
            <a:r>
              <a:rPr lang="en-US" baseline="0" dirty="0" err="1" smtClean="0"/>
              <a:t>significativo</a:t>
            </a:r>
            <a:r>
              <a:rPr lang="en-US" baseline="0" dirty="0" smtClean="0"/>
              <a:t> en la </a:t>
            </a:r>
            <a:r>
              <a:rPr lang="en-US" baseline="0" dirty="0" err="1" smtClean="0"/>
              <a:t>resolución</a:t>
            </a:r>
            <a:r>
              <a:rPr lang="en-US" baseline="0" dirty="0" smtClean="0"/>
              <a:t> </a:t>
            </a:r>
            <a:r>
              <a:rPr lang="en-US" baseline="0" dirty="0" err="1" smtClean="0"/>
              <a:t>espacial</a:t>
            </a:r>
            <a:r>
              <a:rPr lang="en-US" baseline="0" dirty="0" smtClean="0"/>
              <a:t>, </a:t>
            </a:r>
            <a:r>
              <a:rPr lang="en-US" baseline="0" dirty="0" err="1" smtClean="0"/>
              <a:t>espectral</a:t>
            </a:r>
            <a:r>
              <a:rPr lang="en-US" baseline="0" dirty="0" smtClean="0"/>
              <a:t> y temporal de los </a:t>
            </a:r>
            <a:r>
              <a:rPr lang="en-US" baseline="0" dirty="0" err="1" smtClean="0"/>
              <a:t>productos</a:t>
            </a:r>
            <a:r>
              <a:rPr lang="en-US" baseline="0" dirty="0" smtClean="0"/>
              <a:t> (</a:t>
            </a:r>
            <a:r>
              <a:rPr lang="en-US" baseline="0" dirty="0" err="1" smtClean="0"/>
              <a:t>que</a:t>
            </a:r>
            <a:r>
              <a:rPr lang="en-US" baseline="0" dirty="0" smtClean="0"/>
              <a:t> </a:t>
            </a:r>
            <a:r>
              <a:rPr lang="en-US" baseline="0" dirty="0" err="1" smtClean="0"/>
              <a:t>va</a:t>
            </a:r>
            <a:r>
              <a:rPr lang="en-US" baseline="0" dirty="0" smtClean="0"/>
              <a:t> </a:t>
            </a:r>
            <a:r>
              <a:rPr lang="en-US" baseline="0" dirty="0" err="1" smtClean="0"/>
              <a:t>más</a:t>
            </a:r>
            <a:r>
              <a:rPr lang="en-US" baseline="0" dirty="0" smtClean="0"/>
              <a:t> </a:t>
            </a:r>
            <a:r>
              <a:rPr lang="en-US" baseline="0" dirty="0" err="1" smtClean="0"/>
              <a:t>allá</a:t>
            </a:r>
            <a:r>
              <a:rPr lang="en-US" baseline="0" dirty="0" smtClean="0"/>
              <a:t> del </a:t>
            </a:r>
            <a:r>
              <a:rPr lang="en-US" baseline="0" dirty="0" err="1" smtClean="0"/>
              <a:t>generador</a:t>
            </a:r>
            <a:r>
              <a:rPr lang="en-US" baseline="0" dirty="0" smtClean="0"/>
              <a:t> de imágenes).  </a:t>
            </a:r>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AAC92C-AA07-45F1-8E2C-76C4392E98EA}" type="slidenum">
              <a:rPr lang="en-US"/>
              <a:pPr/>
              <a:t>4</a:t>
            </a:fld>
            <a:endParaRPr lang="en-US"/>
          </a:p>
        </p:txBody>
      </p:sp>
      <p:sp>
        <p:nvSpPr>
          <p:cNvPr id="699394" name="Rectangle 7"/>
          <p:cNvSpPr txBox="1">
            <a:spLocks noGrp="1" noChangeArrowheads="1"/>
          </p:cNvSpPr>
          <p:nvPr/>
        </p:nvSpPr>
        <p:spPr bwMode="auto">
          <a:xfrm>
            <a:off x="3884316" y="8684914"/>
            <a:ext cx="2972115" cy="457515"/>
          </a:xfrm>
          <a:prstGeom prst="rect">
            <a:avLst/>
          </a:prstGeom>
          <a:noFill/>
          <a:ln w="9525">
            <a:noFill/>
            <a:miter lim="800000"/>
            <a:headEnd/>
            <a:tailEnd/>
          </a:ln>
        </p:spPr>
        <p:txBody>
          <a:bodyPr lIns="91262" tIns="45632" rIns="91262" bIns="45632" anchor="b"/>
          <a:lstStyle/>
          <a:p>
            <a:pPr algn="r" defTabSz="912838"/>
            <a:fld id="{1E80E6B0-CC6D-41AF-B88E-B78F60D1AD79}" type="slidenum">
              <a:rPr lang="en-US" sz="1100"/>
              <a:pPr algn="r" defTabSz="912838"/>
              <a:t>4</a:t>
            </a:fld>
            <a:endParaRPr lang="en-US" sz="1100" dirty="0"/>
          </a:p>
        </p:txBody>
      </p:sp>
      <p:sp>
        <p:nvSpPr>
          <p:cNvPr id="699395" name="Rectangle 2"/>
          <p:cNvSpPr>
            <a:spLocks noGrp="1" noRot="1" noChangeAspect="1" noChangeArrowheads="1" noTextEdit="1"/>
          </p:cNvSpPr>
          <p:nvPr>
            <p:ph type="sldImg"/>
          </p:nvPr>
        </p:nvSpPr>
        <p:spPr>
          <a:xfrm>
            <a:off x="1141413" y="685800"/>
            <a:ext cx="4575175" cy="3429000"/>
          </a:xfrm>
          <a:ln/>
        </p:spPr>
      </p:sp>
      <p:sp>
        <p:nvSpPr>
          <p:cNvPr id="699396" name="Rectangle 3"/>
          <p:cNvSpPr>
            <a:spLocks noGrp="1" noChangeArrowheads="1"/>
          </p:cNvSpPr>
          <p:nvPr>
            <p:ph type="body" idx="1"/>
          </p:nvPr>
        </p:nvSpPr>
        <p:spPr>
          <a:xfrm>
            <a:off x="686114" y="4344030"/>
            <a:ext cx="5487342" cy="4114485"/>
          </a:xfrm>
        </p:spPr>
        <p:txBody>
          <a:bodyPr lIns="91262" tIns="45632" rIns="91262" bIns="45632"/>
          <a:lstStyle/>
          <a:p>
            <a:r>
              <a:rPr lang="en-US" dirty="0" smtClean="0"/>
              <a:t>http://www.nesdis.noaa.gov/FlyoutSchedules.html</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n-US" dirty="0" smtClean="0"/>
              <a:t>Imagen – </a:t>
            </a:r>
            <a:r>
              <a:rPr lang="en-US" dirty="0" err="1" smtClean="0"/>
              <a:t>Especialista</a:t>
            </a:r>
            <a:r>
              <a:rPr lang="en-US" dirty="0" smtClean="0"/>
              <a:t> en </a:t>
            </a:r>
            <a:r>
              <a:rPr lang="en-US" dirty="0" err="1" smtClean="0"/>
              <a:t>huracanes</a:t>
            </a:r>
            <a:r>
              <a:rPr lang="en-US" dirty="0" smtClean="0"/>
              <a:t> </a:t>
            </a:r>
            <a:r>
              <a:rPr lang="en-US" baseline="0" dirty="0" smtClean="0"/>
              <a:t>Eric Blake </a:t>
            </a:r>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41413" y="685800"/>
            <a:ext cx="4575175" cy="3429000"/>
          </a:xfrm>
          <a:ln/>
        </p:spPr>
      </p:sp>
      <p:sp>
        <p:nvSpPr>
          <p:cNvPr id="75779" name="Notes Placeholder 2"/>
          <p:cNvSpPr>
            <a:spLocks noGrp="1"/>
          </p:cNvSpPr>
          <p:nvPr>
            <p:ph type="body" idx="1"/>
          </p:nvPr>
        </p:nvSpPr>
        <p:spPr>
          <a:noFill/>
          <a:ln/>
        </p:spPr>
        <p:txBody>
          <a:bodyPr/>
          <a:lstStyle/>
          <a:p>
            <a:pPr eaLnBrk="1" hangingPunct="1"/>
            <a:r>
              <a:rPr lang="en-US" dirty="0" smtClean="0">
                <a:latin typeface="Arial" charset="0"/>
              </a:rPr>
              <a:t>Aquí</a:t>
            </a:r>
            <a:r>
              <a:rPr lang="en-US" baseline="0" dirty="0" smtClean="0">
                <a:latin typeface="Arial" charset="0"/>
              </a:rPr>
              <a:t> hay </a:t>
            </a:r>
            <a:r>
              <a:rPr lang="en-US" baseline="0" dirty="0" err="1" smtClean="0">
                <a:latin typeface="Arial" charset="0"/>
              </a:rPr>
              <a:t>una</a:t>
            </a:r>
            <a:r>
              <a:rPr lang="en-US" baseline="0" dirty="0" smtClean="0">
                <a:latin typeface="Arial" charset="0"/>
              </a:rPr>
              <a:t> </a:t>
            </a:r>
            <a:r>
              <a:rPr lang="en-US" baseline="0" dirty="0" err="1" smtClean="0">
                <a:latin typeface="Arial" charset="0"/>
              </a:rPr>
              <a:t>lista</a:t>
            </a:r>
            <a:r>
              <a:rPr lang="en-US" baseline="0" dirty="0" smtClean="0">
                <a:latin typeface="Arial" charset="0"/>
              </a:rPr>
              <a:t> de los </a:t>
            </a:r>
            <a:r>
              <a:rPr lang="en-US" baseline="0" dirty="0" err="1" smtClean="0">
                <a:latin typeface="Arial" charset="0"/>
              </a:rPr>
              <a:t>sensores</a:t>
            </a:r>
            <a:r>
              <a:rPr lang="en-US" baseline="0" dirty="0" smtClean="0">
                <a:latin typeface="Arial" charset="0"/>
              </a:rPr>
              <a:t> </a:t>
            </a:r>
            <a:r>
              <a:rPr lang="en-US" baseline="0" dirty="0" err="1" smtClean="0">
                <a:latin typeface="Arial" charset="0"/>
              </a:rPr>
              <a:t>que</a:t>
            </a:r>
            <a:r>
              <a:rPr lang="en-US" baseline="0" dirty="0" smtClean="0">
                <a:latin typeface="Arial" charset="0"/>
              </a:rPr>
              <a:t> </a:t>
            </a:r>
            <a:r>
              <a:rPr lang="en-US" baseline="0" dirty="0" err="1" smtClean="0">
                <a:latin typeface="Arial" charset="0"/>
              </a:rPr>
              <a:t>estarán</a:t>
            </a:r>
            <a:r>
              <a:rPr lang="en-US" baseline="0" dirty="0" smtClean="0">
                <a:latin typeface="Arial" charset="0"/>
              </a:rPr>
              <a:t> en el GOES-R.  Los </a:t>
            </a:r>
            <a:r>
              <a:rPr lang="en-US" baseline="0" dirty="0" err="1" smtClean="0">
                <a:latin typeface="Arial" charset="0"/>
              </a:rPr>
              <a:t>enlisté</a:t>
            </a:r>
            <a:r>
              <a:rPr lang="en-US" baseline="0" dirty="0" smtClean="0">
                <a:latin typeface="Arial" charset="0"/>
              </a:rPr>
              <a:t> de lo </a:t>
            </a:r>
            <a:r>
              <a:rPr lang="en-US" baseline="0" dirty="0" err="1" smtClean="0">
                <a:latin typeface="Arial" charset="0"/>
              </a:rPr>
              <a:t>que</a:t>
            </a:r>
            <a:r>
              <a:rPr lang="en-US" baseline="0" dirty="0" smtClean="0">
                <a:latin typeface="Arial" charset="0"/>
              </a:rPr>
              <a:t> </a:t>
            </a:r>
            <a:r>
              <a:rPr lang="en-US" baseline="0" dirty="0" err="1" smtClean="0">
                <a:latin typeface="Arial" charset="0"/>
              </a:rPr>
              <a:t>percibo</a:t>
            </a:r>
            <a:r>
              <a:rPr lang="en-US" baseline="0" dirty="0" smtClean="0">
                <a:latin typeface="Arial" charset="0"/>
              </a:rPr>
              <a:t> es </a:t>
            </a:r>
            <a:r>
              <a:rPr lang="en-US" baseline="0" dirty="0" err="1" smtClean="0">
                <a:latin typeface="Arial" charset="0"/>
              </a:rPr>
              <a:t>menos</a:t>
            </a:r>
            <a:r>
              <a:rPr lang="en-US" baseline="0" dirty="0" smtClean="0">
                <a:latin typeface="Arial" charset="0"/>
              </a:rPr>
              <a:t> familiar a lo </a:t>
            </a:r>
            <a:r>
              <a:rPr lang="en-US" baseline="0" dirty="0" err="1" smtClean="0">
                <a:latin typeface="Arial" charset="0"/>
              </a:rPr>
              <a:t>que</a:t>
            </a:r>
            <a:r>
              <a:rPr lang="en-US" baseline="0" dirty="0" smtClean="0">
                <a:latin typeface="Arial" charset="0"/>
              </a:rPr>
              <a:t> es </a:t>
            </a:r>
            <a:r>
              <a:rPr lang="en-US" baseline="0" dirty="0" err="1" smtClean="0">
                <a:latin typeface="Arial" charset="0"/>
              </a:rPr>
              <a:t>más</a:t>
            </a:r>
            <a:r>
              <a:rPr lang="en-US" baseline="0" dirty="0" smtClean="0">
                <a:latin typeface="Arial" charset="0"/>
              </a:rPr>
              <a:t> familiar.  La </a:t>
            </a:r>
            <a:r>
              <a:rPr lang="en-US" baseline="0" dirty="0" err="1" smtClean="0">
                <a:latin typeface="Arial" charset="0"/>
              </a:rPr>
              <a:t>lista</a:t>
            </a:r>
            <a:r>
              <a:rPr lang="en-US" baseline="0" dirty="0" smtClean="0">
                <a:latin typeface="Arial" charset="0"/>
              </a:rPr>
              <a:t> se </a:t>
            </a:r>
            <a:r>
              <a:rPr lang="en-US" baseline="0" dirty="0" err="1" smtClean="0">
                <a:latin typeface="Arial" charset="0"/>
              </a:rPr>
              <a:t>ordenaría</a:t>
            </a:r>
            <a:r>
              <a:rPr lang="en-US" baseline="0" dirty="0" smtClean="0">
                <a:latin typeface="Arial" charset="0"/>
              </a:rPr>
              <a:t> diferente </a:t>
            </a:r>
            <a:r>
              <a:rPr lang="en-US" baseline="0" dirty="0" err="1" smtClean="0">
                <a:latin typeface="Arial" charset="0"/>
              </a:rPr>
              <a:t>dependiendo</a:t>
            </a:r>
            <a:r>
              <a:rPr lang="en-US" baseline="0" dirty="0" smtClean="0">
                <a:latin typeface="Arial" charset="0"/>
              </a:rPr>
              <a:t> de </a:t>
            </a:r>
            <a:r>
              <a:rPr lang="en-US" baseline="0" dirty="0" err="1" smtClean="0">
                <a:latin typeface="Arial" charset="0"/>
              </a:rPr>
              <a:t>su</a:t>
            </a:r>
            <a:r>
              <a:rPr lang="en-US" baseline="0" dirty="0" smtClean="0">
                <a:latin typeface="Arial" charset="0"/>
              </a:rPr>
              <a:t> </a:t>
            </a:r>
            <a:r>
              <a:rPr lang="en-US" baseline="0" dirty="0" err="1" smtClean="0">
                <a:latin typeface="Arial" charset="0"/>
              </a:rPr>
              <a:t>perspectiva</a:t>
            </a:r>
            <a:r>
              <a:rPr lang="en-US" baseline="0" dirty="0" smtClean="0">
                <a:latin typeface="Arial" charset="0"/>
              </a:rPr>
              <a:t>.  </a:t>
            </a:r>
            <a:r>
              <a:rPr lang="en-US" baseline="0" dirty="0" err="1" smtClean="0">
                <a:latin typeface="Arial" charset="0"/>
              </a:rPr>
              <a:t>Algunos</a:t>
            </a:r>
            <a:r>
              <a:rPr lang="en-US" baseline="0" dirty="0" smtClean="0">
                <a:latin typeface="Arial" charset="0"/>
              </a:rPr>
              <a:t> de </a:t>
            </a:r>
            <a:r>
              <a:rPr lang="en-US" baseline="0" dirty="0" err="1" smtClean="0">
                <a:latin typeface="Arial" charset="0"/>
              </a:rPr>
              <a:t>estos</a:t>
            </a:r>
            <a:r>
              <a:rPr lang="en-US" baseline="0" dirty="0" smtClean="0">
                <a:latin typeface="Arial" charset="0"/>
              </a:rPr>
              <a:t> </a:t>
            </a:r>
            <a:r>
              <a:rPr lang="en-US" baseline="0" dirty="0" err="1" smtClean="0">
                <a:latin typeface="Arial" charset="0"/>
              </a:rPr>
              <a:t>componentes</a:t>
            </a:r>
            <a:r>
              <a:rPr lang="en-US" baseline="0" dirty="0" smtClean="0">
                <a:latin typeface="Arial" charset="0"/>
              </a:rPr>
              <a:t> </a:t>
            </a:r>
            <a:r>
              <a:rPr lang="en-US" baseline="0" dirty="0" err="1" smtClean="0">
                <a:latin typeface="Arial" charset="0"/>
              </a:rPr>
              <a:t>podrían</a:t>
            </a:r>
            <a:r>
              <a:rPr lang="en-US" baseline="0" dirty="0" smtClean="0">
                <a:latin typeface="Arial" charset="0"/>
              </a:rPr>
              <a:t> no </a:t>
            </a:r>
            <a:r>
              <a:rPr lang="en-US" baseline="0" dirty="0" err="1" smtClean="0">
                <a:latin typeface="Arial" charset="0"/>
              </a:rPr>
              <a:t>ser</a:t>
            </a:r>
            <a:r>
              <a:rPr lang="en-US" baseline="0" dirty="0" smtClean="0">
                <a:latin typeface="Arial" charset="0"/>
              </a:rPr>
              <a:t> </a:t>
            </a:r>
            <a:r>
              <a:rPr lang="en-US" baseline="0" dirty="0" err="1" smtClean="0">
                <a:latin typeface="Arial" charset="0"/>
              </a:rPr>
              <a:t>familiares</a:t>
            </a:r>
            <a:r>
              <a:rPr lang="en-US" baseline="0" dirty="0" smtClean="0">
                <a:latin typeface="Arial" charset="0"/>
              </a:rPr>
              <a:t> </a:t>
            </a:r>
            <a:r>
              <a:rPr lang="en-US" baseline="0" dirty="0" err="1" smtClean="0">
                <a:latin typeface="Arial" charset="0"/>
              </a:rPr>
              <a:t>pero</a:t>
            </a:r>
            <a:r>
              <a:rPr lang="en-US" baseline="0" dirty="0" smtClean="0">
                <a:latin typeface="Arial" charset="0"/>
              </a:rPr>
              <a:t> son </a:t>
            </a:r>
            <a:r>
              <a:rPr lang="en-US" baseline="0" dirty="0" err="1" smtClean="0">
                <a:latin typeface="Arial" charset="0"/>
              </a:rPr>
              <a:t>muy</a:t>
            </a:r>
            <a:r>
              <a:rPr lang="en-US" baseline="0" dirty="0" smtClean="0">
                <a:latin typeface="Arial" charset="0"/>
              </a:rPr>
              <a:t> </a:t>
            </a:r>
            <a:r>
              <a:rPr lang="en-US" baseline="0" dirty="0" err="1" smtClean="0">
                <a:latin typeface="Arial" charset="0"/>
              </a:rPr>
              <a:t>importantes</a:t>
            </a:r>
            <a:r>
              <a:rPr lang="en-US" baseline="0" dirty="0" smtClean="0">
                <a:latin typeface="Arial" charset="0"/>
              </a:rPr>
              <a:t> </a:t>
            </a:r>
            <a:r>
              <a:rPr lang="en-US" baseline="0" dirty="0" err="1" smtClean="0">
                <a:latin typeface="Arial" charset="0"/>
              </a:rPr>
              <a:t>para</a:t>
            </a:r>
            <a:r>
              <a:rPr lang="en-US" baseline="0" dirty="0" smtClean="0">
                <a:latin typeface="Arial" charset="0"/>
              </a:rPr>
              <a:t> </a:t>
            </a:r>
            <a:r>
              <a:rPr lang="en-US" baseline="0" dirty="0" err="1" smtClean="0">
                <a:latin typeface="Arial" charset="0"/>
              </a:rPr>
              <a:t>asegurar</a:t>
            </a:r>
            <a:r>
              <a:rPr lang="en-US" baseline="0" dirty="0" smtClean="0">
                <a:latin typeface="Arial" charset="0"/>
              </a:rPr>
              <a:t> el </a:t>
            </a:r>
            <a:r>
              <a:rPr lang="en-US" baseline="0" dirty="0" err="1" smtClean="0">
                <a:latin typeface="Arial" charset="0"/>
              </a:rPr>
              <a:t>flujo</a:t>
            </a:r>
            <a:r>
              <a:rPr lang="en-US" baseline="0" dirty="0" smtClean="0">
                <a:latin typeface="Arial" charset="0"/>
              </a:rPr>
              <a:t> de </a:t>
            </a:r>
            <a:r>
              <a:rPr lang="en-US" baseline="0" dirty="0" err="1" smtClean="0">
                <a:latin typeface="Arial" charset="0"/>
              </a:rPr>
              <a:t>datos</a:t>
            </a:r>
            <a:r>
              <a:rPr lang="en-US" baseline="0" dirty="0" smtClean="0">
                <a:latin typeface="Arial" charset="0"/>
              </a:rPr>
              <a:t> y </a:t>
            </a:r>
            <a:r>
              <a:rPr lang="en-US" baseline="0" dirty="0" err="1" smtClean="0">
                <a:latin typeface="Arial" charset="0"/>
              </a:rPr>
              <a:t>productos</a:t>
            </a:r>
            <a:r>
              <a:rPr lang="en-US" baseline="0" dirty="0" smtClean="0">
                <a:latin typeface="Arial" charset="0"/>
              </a:rPr>
              <a:t> de los </a:t>
            </a:r>
            <a:r>
              <a:rPr lang="en-US" baseline="0" dirty="0" err="1" smtClean="0">
                <a:latin typeface="Arial" charset="0"/>
              </a:rPr>
              <a:t>que</a:t>
            </a:r>
            <a:r>
              <a:rPr lang="en-US" baseline="0" dirty="0" smtClean="0">
                <a:latin typeface="Arial" charset="0"/>
              </a:rPr>
              <a:t> </a:t>
            </a:r>
            <a:r>
              <a:rPr lang="en-US" baseline="0" dirty="0" err="1" smtClean="0">
                <a:latin typeface="Arial" charset="0"/>
              </a:rPr>
              <a:t>usted</a:t>
            </a:r>
            <a:r>
              <a:rPr lang="en-US" baseline="0" dirty="0" smtClean="0">
                <a:latin typeface="Arial" charset="0"/>
              </a:rPr>
              <a:t>, </a:t>
            </a:r>
            <a:r>
              <a:rPr lang="en-US" baseline="0" dirty="0" err="1" smtClean="0">
                <a:latin typeface="Arial" charset="0"/>
              </a:rPr>
              <a:t>sus</a:t>
            </a:r>
            <a:r>
              <a:rPr lang="en-US" baseline="0" dirty="0" smtClean="0">
                <a:latin typeface="Arial" charset="0"/>
              </a:rPr>
              <a:t> </a:t>
            </a:r>
            <a:r>
              <a:rPr lang="en-US" baseline="0" dirty="0" err="1" smtClean="0">
                <a:latin typeface="Arial" charset="0"/>
              </a:rPr>
              <a:t>clientes</a:t>
            </a:r>
            <a:r>
              <a:rPr lang="en-US" baseline="0" dirty="0" smtClean="0">
                <a:latin typeface="Arial" charset="0"/>
              </a:rPr>
              <a:t> y </a:t>
            </a:r>
            <a:r>
              <a:rPr lang="en-US" baseline="0" dirty="0" err="1" smtClean="0">
                <a:latin typeface="Arial" charset="0"/>
              </a:rPr>
              <a:t>otros</a:t>
            </a:r>
            <a:r>
              <a:rPr lang="en-US" baseline="0" dirty="0" smtClean="0">
                <a:latin typeface="Arial" charset="0"/>
              </a:rPr>
              <a:t> </a:t>
            </a:r>
            <a:r>
              <a:rPr lang="en-US" baseline="0" dirty="0" err="1" smtClean="0">
                <a:latin typeface="Arial" charset="0"/>
              </a:rPr>
              <a:t>dependen</a:t>
            </a:r>
            <a:r>
              <a:rPr lang="en-US" baseline="0" dirty="0" smtClean="0">
                <a:latin typeface="Arial" charset="0"/>
              </a:rPr>
              <a:t>.  </a:t>
            </a:r>
            <a:endParaRPr lang="en-US" dirty="0" smtClean="0">
              <a:latin typeface="Arial" charset="0"/>
            </a:endParaRPr>
          </a:p>
          <a:p>
            <a:pPr eaLnBrk="1" hangingPunct="1"/>
            <a:r>
              <a:rPr lang="en-US" sz="2800" dirty="0" smtClean="0">
                <a:solidFill>
                  <a:schemeClr val="bg1"/>
                </a:solidFill>
              </a:rPr>
              <a:t>El GOES actual y el </a:t>
            </a:r>
            <a:r>
              <a:rPr lang="en-US" sz="2800" dirty="0" err="1" smtClean="0">
                <a:solidFill>
                  <a:schemeClr val="bg1"/>
                </a:solidFill>
              </a:rPr>
              <a:t>futuro</a:t>
            </a:r>
            <a:r>
              <a:rPr lang="en-US" sz="2800" dirty="0" smtClean="0">
                <a:solidFill>
                  <a:schemeClr val="bg1"/>
                </a:solidFill>
              </a:rPr>
              <a:t> </a:t>
            </a:r>
            <a:r>
              <a:rPr lang="en-US" sz="2800" dirty="0" err="1" smtClean="0">
                <a:solidFill>
                  <a:schemeClr val="bg1"/>
                </a:solidFill>
              </a:rPr>
              <a:t>continuarán</a:t>
            </a:r>
            <a:r>
              <a:rPr lang="en-US" sz="2800" baseline="0" dirty="0" smtClean="0">
                <a:solidFill>
                  <a:schemeClr val="bg1"/>
                </a:solidFill>
              </a:rPr>
              <a:t> </a:t>
            </a:r>
            <a:r>
              <a:rPr lang="en-US" sz="2800" baseline="0" dirty="0" err="1" smtClean="0">
                <a:solidFill>
                  <a:schemeClr val="bg1"/>
                </a:solidFill>
              </a:rPr>
              <a:t>vigilando</a:t>
            </a:r>
            <a:r>
              <a:rPr lang="en-US" sz="2800" baseline="0" dirty="0" smtClean="0">
                <a:solidFill>
                  <a:schemeClr val="bg1"/>
                </a:solidFill>
              </a:rPr>
              <a:t> el </a:t>
            </a:r>
            <a:r>
              <a:rPr lang="en-US" sz="2800" baseline="0" dirty="0" err="1" smtClean="0">
                <a:solidFill>
                  <a:schemeClr val="bg1"/>
                </a:solidFill>
              </a:rPr>
              <a:t>ambiente</a:t>
            </a:r>
            <a:r>
              <a:rPr lang="en-US" sz="2800" baseline="0" dirty="0" smtClean="0">
                <a:solidFill>
                  <a:schemeClr val="bg1"/>
                </a:solidFill>
              </a:rPr>
              <a:t> </a:t>
            </a:r>
            <a:r>
              <a:rPr lang="en-US" sz="2800" baseline="0" dirty="0" err="1" smtClean="0">
                <a:solidFill>
                  <a:schemeClr val="bg1"/>
                </a:solidFill>
              </a:rPr>
              <a:t>espacial</a:t>
            </a:r>
            <a:r>
              <a:rPr lang="en-US" sz="2800" baseline="0" dirty="0" smtClean="0">
                <a:solidFill>
                  <a:schemeClr val="bg1"/>
                </a:solidFill>
              </a:rPr>
              <a:t>.</a:t>
            </a:r>
            <a:endParaRPr lang="en-US" sz="2800" dirty="0" smtClean="0">
              <a:solidFill>
                <a:schemeClr val="bg1"/>
              </a:solidFill>
            </a:endParaRPr>
          </a:p>
          <a:p>
            <a:pPr eaLnBrk="1" hangingPunct="1"/>
            <a:r>
              <a:rPr lang="en-US" sz="2800" dirty="0" smtClean="0">
                <a:solidFill>
                  <a:schemeClr val="bg1"/>
                </a:solidFill>
              </a:rPr>
              <a:t>SUVI (Solar UV Imager/</a:t>
            </a:r>
            <a:r>
              <a:rPr lang="en-US" sz="2800" dirty="0" err="1" smtClean="0">
                <a:solidFill>
                  <a:schemeClr val="bg1"/>
                </a:solidFill>
              </a:rPr>
              <a:t>Generador</a:t>
            </a:r>
            <a:r>
              <a:rPr lang="en-US" sz="2800" dirty="0" smtClean="0">
                <a:solidFill>
                  <a:schemeClr val="bg1"/>
                </a:solidFill>
              </a:rPr>
              <a:t> de Imágenes </a:t>
            </a:r>
            <a:r>
              <a:rPr lang="en-US" sz="2800" dirty="0" err="1" smtClean="0">
                <a:solidFill>
                  <a:schemeClr val="bg1"/>
                </a:solidFill>
              </a:rPr>
              <a:t>Solares</a:t>
            </a:r>
            <a:r>
              <a:rPr lang="en-US" sz="2800" dirty="0" smtClean="0">
                <a:solidFill>
                  <a:schemeClr val="bg1"/>
                </a:solidFill>
              </a:rPr>
              <a:t> UV)</a:t>
            </a:r>
          </a:p>
          <a:p>
            <a:pPr eaLnBrk="1" hangingPunct="1"/>
            <a:r>
              <a:rPr lang="en-US" sz="2800" dirty="0" smtClean="0">
                <a:solidFill>
                  <a:schemeClr val="bg1"/>
                </a:solidFill>
              </a:rPr>
              <a:t>EXIS (Extreme UV/X-Ray Irradiance Sensor/Sensor</a:t>
            </a:r>
            <a:r>
              <a:rPr lang="en-US" sz="2800" baseline="0" dirty="0" smtClean="0">
                <a:solidFill>
                  <a:schemeClr val="bg1"/>
                </a:solidFill>
              </a:rPr>
              <a:t> de </a:t>
            </a:r>
            <a:r>
              <a:rPr lang="en-US" sz="2800" baseline="0" dirty="0" err="1" smtClean="0">
                <a:solidFill>
                  <a:schemeClr val="bg1"/>
                </a:solidFill>
              </a:rPr>
              <a:t>Irradiancia</a:t>
            </a:r>
            <a:r>
              <a:rPr lang="en-US" sz="2800" baseline="0" dirty="0" smtClean="0">
                <a:solidFill>
                  <a:schemeClr val="bg1"/>
                </a:solidFill>
              </a:rPr>
              <a:t> </a:t>
            </a:r>
            <a:r>
              <a:rPr lang="en-US" sz="2800" baseline="0" dirty="0" err="1" smtClean="0">
                <a:solidFill>
                  <a:schemeClr val="bg1"/>
                </a:solidFill>
              </a:rPr>
              <a:t>Extrema</a:t>
            </a:r>
            <a:r>
              <a:rPr lang="en-US" sz="2800" baseline="0" dirty="0" smtClean="0">
                <a:solidFill>
                  <a:schemeClr val="bg1"/>
                </a:solidFill>
              </a:rPr>
              <a:t> UV/</a:t>
            </a:r>
            <a:r>
              <a:rPr lang="en-US" sz="2800" baseline="0" dirty="0" err="1" smtClean="0">
                <a:solidFill>
                  <a:schemeClr val="bg1"/>
                </a:solidFill>
              </a:rPr>
              <a:t>Rayos</a:t>
            </a:r>
            <a:r>
              <a:rPr lang="en-US" sz="2800" baseline="0" dirty="0" smtClean="0">
                <a:solidFill>
                  <a:schemeClr val="bg1"/>
                </a:solidFill>
              </a:rPr>
              <a:t> X</a:t>
            </a:r>
            <a:r>
              <a:rPr lang="en-US" sz="2800" dirty="0" smtClean="0">
                <a:solidFill>
                  <a:schemeClr val="bg1"/>
                </a:solidFill>
              </a:rPr>
              <a:t>)</a:t>
            </a:r>
          </a:p>
          <a:p>
            <a:pPr eaLnBrk="1" hangingPunct="1"/>
            <a:r>
              <a:rPr lang="en-US" sz="2800" dirty="0" smtClean="0">
                <a:solidFill>
                  <a:schemeClr val="bg1"/>
                </a:solidFill>
              </a:rPr>
              <a:t>SEISS (Space Environmental In-Situ Suite/</a:t>
            </a:r>
            <a:r>
              <a:rPr lang="en-US" sz="2800" dirty="0" err="1" smtClean="0">
                <a:solidFill>
                  <a:schemeClr val="bg1"/>
                </a:solidFill>
              </a:rPr>
              <a:t>Serie</a:t>
            </a:r>
            <a:r>
              <a:rPr lang="en-US" sz="2800" dirty="0" smtClean="0">
                <a:solidFill>
                  <a:schemeClr val="bg1"/>
                </a:solidFill>
              </a:rPr>
              <a:t> del </a:t>
            </a:r>
            <a:r>
              <a:rPr lang="en-US" sz="2800" dirty="0" err="1" smtClean="0">
                <a:solidFill>
                  <a:schemeClr val="bg1"/>
                </a:solidFill>
              </a:rPr>
              <a:t>Espacio</a:t>
            </a:r>
            <a:r>
              <a:rPr lang="en-US" sz="2800" dirty="0" smtClean="0">
                <a:solidFill>
                  <a:schemeClr val="bg1"/>
                </a:solidFill>
              </a:rPr>
              <a:t> </a:t>
            </a:r>
            <a:r>
              <a:rPr lang="en-US" sz="2800" dirty="0" err="1" smtClean="0">
                <a:solidFill>
                  <a:schemeClr val="bg1"/>
                </a:solidFill>
              </a:rPr>
              <a:t>Ambiental</a:t>
            </a:r>
            <a:r>
              <a:rPr lang="en-US" sz="2800" dirty="0" smtClean="0">
                <a:solidFill>
                  <a:schemeClr val="bg1"/>
                </a:solidFill>
              </a:rPr>
              <a:t> In-Situ)</a:t>
            </a:r>
          </a:p>
          <a:p>
            <a:pPr eaLnBrk="1" hangingPunct="1"/>
            <a:r>
              <a:rPr lang="en-US" sz="2800" dirty="0" smtClean="0">
                <a:solidFill>
                  <a:schemeClr val="bg1"/>
                </a:solidFill>
              </a:rPr>
              <a:t>MAG (</a:t>
            </a:r>
            <a:r>
              <a:rPr lang="en-US" sz="2800" dirty="0" err="1" smtClean="0">
                <a:solidFill>
                  <a:schemeClr val="bg1"/>
                </a:solidFill>
              </a:rPr>
              <a:t>Magnetómetro</a:t>
            </a:r>
            <a:r>
              <a:rPr lang="en-US" sz="2800" dirty="0" smtClean="0">
                <a:solidFill>
                  <a:schemeClr val="bg1"/>
                </a:solidFill>
              </a:rPr>
              <a:t>)</a:t>
            </a:r>
          </a:p>
          <a:p>
            <a:pPr eaLnBrk="1" hangingPunct="1"/>
            <a:endParaRPr lang="en-US" baseline="0" dirty="0" smtClean="0">
              <a:latin typeface="Arial" charset="0"/>
            </a:endParaRPr>
          </a:p>
          <a:p>
            <a:pPr eaLnBrk="1" hangingPunct="1"/>
            <a:endParaRPr lang="en-US" dirty="0" smtClean="0">
              <a:latin typeface="Arial" charset="0"/>
            </a:endParaRPr>
          </a:p>
        </p:txBody>
      </p:sp>
      <p:sp>
        <p:nvSpPr>
          <p:cNvPr id="75780" name="Slide Number Placeholder 3"/>
          <p:cNvSpPr>
            <a:spLocks noGrp="1"/>
          </p:cNvSpPr>
          <p:nvPr>
            <p:ph type="sldNum" sz="quarter" idx="5"/>
          </p:nvPr>
        </p:nvSpPr>
        <p:spPr>
          <a:noFill/>
        </p:spPr>
        <p:txBody>
          <a:bodyPr/>
          <a:lstStyle/>
          <a:p>
            <a:fld id="{62A39AD7-2D27-4C4E-9B73-96158FD49EED}" type="slidenum">
              <a:rPr lang="en-US" smtClean="0">
                <a:latin typeface="Arial" charset="0"/>
              </a:rPr>
              <a:pPr/>
              <a:t>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27F2B97-8709-41E2-B620-317D6062EA98}" type="slidenum">
              <a:rPr lang="en-US" smtClean="0">
                <a:latin typeface="Arial" charset="0"/>
              </a:rPr>
              <a:pPr/>
              <a:t>7</a:t>
            </a:fld>
            <a:endParaRPr lang="en-US" smtClean="0">
              <a:latin typeface="Arial" charset="0"/>
            </a:endParaRPr>
          </a:p>
        </p:txBody>
      </p:sp>
      <p:sp>
        <p:nvSpPr>
          <p:cNvPr id="86019" name="Rectangle 2"/>
          <p:cNvSpPr>
            <a:spLocks noGrp="1" noRot="1" noChangeAspect="1" noChangeArrowheads="1" noTextEdit="1"/>
          </p:cNvSpPr>
          <p:nvPr>
            <p:ph type="sldImg"/>
          </p:nvPr>
        </p:nvSpPr>
        <p:spPr>
          <a:xfrm>
            <a:off x="1141413" y="685800"/>
            <a:ext cx="4575175" cy="3429000"/>
          </a:xfrm>
          <a:ln/>
        </p:spPr>
      </p:sp>
      <p:sp>
        <p:nvSpPr>
          <p:cNvPr id="86020" name="Rectangle 3"/>
          <p:cNvSpPr>
            <a:spLocks noGrp="1" noChangeArrowheads="1"/>
          </p:cNvSpPr>
          <p:nvPr>
            <p:ph type="body" idx="1"/>
          </p:nvPr>
        </p:nvSpPr>
        <p:spPr>
          <a:noFill/>
          <a:ln/>
        </p:spPr>
        <p:txBody>
          <a:bodyPr/>
          <a:lstStyle/>
          <a:p>
            <a:pPr>
              <a:lnSpc>
                <a:spcPct val="95000"/>
              </a:lnSpc>
              <a:spcBef>
                <a:spcPct val="35000"/>
              </a:spcBef>
            </a:pPr>
            <a:r>
              <a:rPr lang="en-US" sz="1400" dirty="0" smtClean="0">
                <a:latin typeface="Arial" charset="0"/>
              </a:rPr>
              <a:t>GOES da </a:t>
            </a:r>
            <a:r>
              <a:rPr lang="en-US" sz="1400" dirty="0" err="1" smtClean="0">
                <a:latin typeface="Arial" charset="0"/>
              </a:rPr>
              <a:t>más</a:t>
            </a:r>
            <a:r>
              <a:rPr lang="en-US" sz="1400" dirty="0" smtClean="0">
                <a:latin typeface="Arial" charset="0"/>
              </a:rPr>
              <a:t> </a:t>
            </a:r>
            <a:r>
              <a:rPr lang="en-US" sz="1400" dirty="0" err="1" smtClean="0">
                <a:latin typeface="Arial" charset="0"/>
              </a:rPr>
              <a:t>servicios</a:t>
            </a:r>
            <a:r>
              <a:rPr lang="en-US" sz="1400" baseline="0" dirty="0" smtClean="0">
                <a:latin typeface="Arial" charset="0"/>
              </a:rPr>
              <a:t> </a:t>
            </a:r>
            <a:r>
              <a:rPr lang="en-US" sz="1400" baseline="0" dirty="0" err="1" smtClean="0">
                <a:latin typeface="Arial" charset="0"/>
              </a:rPr>
              <a:t>que</a:t>
            </a:r>
            <a:r>
              <a:rPr lang="en-US" sz="1400" baseline="0" dirty="0" smtClean="0">
                <a:latin typeface="Arial" charset="0"/>
              </a:rPr>
              <a:t> el </a:t>
            </a:r>
            <a:r>
              <a:rPr lang="en-US" sz="1400" baseline="0" dirty="0" err="1" smtClean="0">
                <a:latin typeface="Arial" charset="0"/>
              </a:rPr>
              <a:t>generador</a:t>
            </a:r>
            <a:r>
              <a:rPr lang="en-US" sz="1400" baseline="0" dirty="0" smtClean="0">
                <a:latin typeface="Arial" charset="0"/>
              </a:rPr>
              <a:t> de imágenes, </a:t>
            </a:r>
            <a:r>
              <a:rPr lang="en-US" sz="1400" baseline="0" dirty="0" err="1" smtClean="0">
                <a:latin typeface="Arial" charset="0"/>
              </a:rPr>
              <a:t>sondeos</a:t>
            </a:r>
            <a:r>
              <a:rPr lang="en-US" sz="1400" baseline="0" dirty="0" smtClean="0">
                <a:latin typeface="Arial" charset="0"/>
              </a:rPr>
              <a:t> y solar.</a:t>
            </a:r>
            <a:endParaRPr lang="en-US" sz="1400" dirty="0" smtClean="0">
              <a:latin typeface="Arial" charset="0"/>
            </a:endParaRPr>
          </a:p>
          <a:p>
            <a:pPr>
              <a:lnSpc>
                <a:spcPct val="95000"/>
              </a:lnSpc>
              <a:spcBef>
                <a:spcPct val="35000"/>
              </a:spcBef>
            </a:pPr>
            <a:r>
              <a:rPr lang="en-US" sz="1400" dirty="0" err="1" smtClean="0">
                <a:latin typeface="Arial" charset="0"/>
              </a:rPr>
              <a:t>Mucha</a:t>
            </a:r>
            <a:r>
              <a:rPr lang="en-US" sz="1400" dirty="0" smtClean="0">
                <a:latin typeface="Arial" charset="0"/>
              </a:rPr>
              <a:t> </a:t>
            </a:r>
            <a:r>
              <a:rPr lang="en-US" sz="1400" dirty="0" err="1" smtClean="0">
                <a:latin typeface="Arial" charset="0"/>
              </a:rPr>
              <a:t>gente</a:t>
            </a:r>
            <a:r>
              <a:rPr lang="en-US" sz="1400" dirty="0" smtClean="0">
                <a:latin typeface="Arial" charset="0"/>
              </a:rPr>
              <a:t> no es </a:t>
            </a:r>
            <a:r>
              <a:rPr lang="en-US" sz="1400" dirty="0" err="1" smtClean="0">
                <a:latin typeface="Arial" charset="0"/>
              </a:rPr>
              <a:t>consciente</a:t>
            </a:r>
            <a:r>
              <a:rPr lang="en-US" sz="1400" baseline="0" dirty="0" smtClean="0">
                <a:latin typeface="Arial" charset="0"/>
              </a:rPr>
              <a:t> de </a:t>
            </a:r>
            <a:r>
              <a:rPr lang="en-US" sz="1400" baseline="0" dirty="0" err="1" smtClean="0">
                <a:latin typeface="Arial" charset="0"/>
              </a:rPr>
              <a:t>estos</a:t>
            </a:r>
            <a:r>
              <a:rPr lang="en-US" sz="1400" baseline="0" dirty="0" smtClean="0">
                <a:latin typeface="Arial" charset="0"/>
              </a:rPr>
              <a:t> </a:t>
            </a:r>
            <a:r>
              <a:rPr lang="en-US" sz="1400" baseline="0" dirty="0" err="1" smtClean="0">
                <a:latin typeface="Arial" charset="0"/>
              </a:rPr>
              <a:t>servicios</a:t>
            </a:r>
            <a:r>
              <a:rPr lang="en-US" sz="1400" baseline="0" dirty="0" smtClean="0">
                <a:latin typeface="Arial" charset="0"/>
              </a:rPr>
              <a:t> </a:t>
            </a:r>
            <a:r>
              <a:rPr lang="en-US" sz="1400" baseline="0" dirty="0" err="1" smtClean="0">
                <a:latin typeface="Arial" charset="0"/>
              </a:rPr>
              <a:t>auxiliares</a:t>
            </a:r>
            <a:r>
              <a:rPr lang="en-US" sz="1400" baseline="0" dirty="0" smtClean="0">
                <a:latin typeface="Arial" charset="0"/>
              </a:rPr>
              <a:t> </a:t>
            </a:r>
            <a:r>
              <a:rPr lang="en-US" sz="1400" baseline="0" dirty="0" err="1" smtClean="0">
                <a:latin typeface="Arial" charset="0"/>
              </a:rPr>
              <a:t>que</a:t>
            </a:r>
            <a:r>
              <a:rPr lang="en-US" sz="1400" baseline="0" dirty="0" smtClean="0">
                <a:latin typeface="Arial" charset="0"/>
              </a:rPr>
              <a:t> el GOES </a:t>
            </a:r>
            <a:r>
              <a:rPr lang="en-US" sz="1400" baseline="0" dirty="0" err="1" smtClean="0">
                <a:latin typeface="Arial" charset="0"/>
              </a:rPr>
              <a:t>suministra</a:t>
            </a:r>
            <a:r>
              <a:rPr lang="en-US" sz="1400" baseline="0" dirty="0" smtClean="0">
                <a:latin typeface="Arial" charset="0"/>
              </a:rPr>
              <a:t>. Si </a:t>
            </a:r>
            <a:r>
              <a:rPr lang="en-US" sz="1400" baseline="0" dirty="0" err="1" smtClean="0">
                <a:latin typeface="Arial" charset="0"/>
              </a:rPr>
              <a:t>usted</a:t>
            </a:r>
            <a:r>
              <a:rPr lang="en-US" sz="1400" baseline="0" dirty="0" smtClean="0">
                <a:latin typeface="Arial" charset="0"/>
              </a:rPr>
              <a:t> vive a lo largo de las </a:t>
            </a:r>
            <a:r>
              <a:rPr lang="en-US" sz="1400" baseline="0" dirty="0" err="1" smtClean="0">
                <a:latin typeface="Arial" charset="0"/>
              </a:rPr>
              <a:t>costas</a:t>
            </a:r>
            <a:r>
              <a:rPr lang="en-US" sz="1400" baseline="0" dirty="0" smtClean="0">
                <a:latin typeface="Arial" charset="0"/>
              </a:rPr>
              <a:t>, </a:t>
            </a:r>
            <a:r>
              <a:rPr lang="en-US" sz="1400" baseline="0" dirty="0" err="1" smtClean="0">
                <a:latin typeface="Arial" charset="0"/>
              </a:rPr>
              <a:t>puede</a:t>
            </a:r>
            <a:r>
              <a:rPr lang="en-US" sz="1400" baseline="0" dirty="0" smtClean="0">
                <a:latin typeface="Arial" charset="0"/>
              </a:rPr>
              <a:t> </a:t>
            </a:r>
            <a:r>
              <a:rPr lang="en-US" sz="1400" baseline="0" dirty="0" err="1" smtClean="0">
                <a:latin typeface="Arial" charset="0"/>
              </a:rPr>
              <a:t>que</a:t>
            </a:r>
            <a:r>
              <a:rPr lang="en-US" sz="1400" baseline="0" dirty="0" smtClean="0">
                <a:latin typeface="Arial" charset="0"/>
              </a:rPr>
              <a:t> </a:t>
            </a:r>
            <a:r>
              <a:rPr lang="en-US" sz="1400" baseline="0" dirty="0" err="1" smtClean="0">
                <a:latin typeface="Arial" charset="0"/>
              </a:rPr>
              <a:t>esté</a:t>
            </a:r>
            <a:r>
              <a:rPr lang="en-US" sz="1400" baseline="0" dirty="0" smtClean="0">
                <a:latin typeface="Arial" charset="0"/>
              </a:rPr>
              <a:t> </a:t>
            </a:r>
            <a:r>
              <a:rPr lang="en-US" sz="1400" baseline="0" dirty="0" err="1" smtClean="0">
                <a:latin typeface="Arial" charset="0"/>
              </a:rPr>
              <a:t>más</a:t>
            </a:r>
            <a:r>
              <a:rPr lang="en-US" sz="1400" baseline="0" dirty="0" smtClean="0">
                <a:latin typeface="Arial" charset="0"/>
              </a:rPr>
              <a:t> </a:t>
            </a:r>
            <a:r>
              <a:rPr lang="en-US" sz="1400" baseline="0" dirty="0" err="1" smtClean="0">
                <a:latin typeface="Arial" charset="0"/>
              </a:rPr>
              <a:t>conciente</a:t>
            </a:r>
            <a:r>
              <a:rPr lang="en-US" sz="1400" baseline="0" dirty="0" smtClean="0">
                <a:latin typeface="Arial" charset="0"/>
              </a:rPr>
              <a:t> de la </a:t>
            </a:r>
            <a:r>
              <a:rPr lang="en-US" sz="1400" baseline="0" dirty="0" err="1" smtClean="0">
                <a:latin typeface="Arial" charset="0"/>
              </a:rPr>
              <a:t>búsqueda</a:t>
            </a:r>
            <a:r>
              <a:rPr lang="en-US" sz="1400" baseline="0" dirty="0" smtClean="0">
                <a:latin typeface="Arial" charset="0"/>
              </a:rPr>
              <a:t> y el </a:t>
            </a:r>
            <a:r>
              <a:rPr lang="en-US" sz="1400" baseline="0" dirty="0" err="1" smtClean="0">
                <a:latin typeface="Arial" charset="0"/>
              </a:rPr>
              <a:t>rescate</a:t>
            </a:r>
            <a:r>
              <a:rPr lang="en-US" sz="1400" baseline="0" dirty="0" smtClean="0">
                <a:latin typeface="Arial" charset="0"/>
              </a:rPr>
              <a:t> o las </a:t>
            </a:r>
            <a:r>
              <a:rPr lang="en-US" sz="1400" baseline="0" dirty="0" err="1" smtClean="0">
                <a:latin typeface="Arial" charset="0"/>
              </a:rPr>
              <a:t>capacidades</a:t>
            </a:r>
            <a:r>
              <a:rPr lang="en-US" sz="1400" baseline="0" dirty="0" smtClean="0">
                <a:latin typeface="Arial" charset="0"/>
              </a:rPr>
              <a:t> SARSAT.  Si </a:t>
            </a:r>
            <a:r>
              <a:rPr lang="en-US" sz="1400" baseline="0" dirty="0" err="1" smtClean="0">
                <a:latin typeface="Arial" charset="0"/>
              </a:rPr>
              <a:t>tiene</a:t>
            </a:r>
            <a:r>
              <a:rPr lang="en-US" sz="1400" baseline="0" dirty="0" smtClean="0">
                <a:latin typeface="Arial" charset="0"/>
              </a:rPr>
              <a:t> </a:t>
            </a:r>
            <a:r>
              <a:rPr lang="en-US" sz="1400" baseline="0" dirty="0" err="1" smtClean="0">
                <a:latin typeface="Arial" charset="0"/>
              </a:rPr>
              <a:t>una</a:t>
            </a:r>
            <a:r>
              <a:rPr lang="en-US" sz="1400" baseline="0" dirty="0" smtClean="0">
                <a:latin typeface="Arial" charset="0"/>
              </a:rPr>
              <a:t> </a:t>
            </a:r>
            <a:r>
              <a:rPr lang="en-US" sz="1400" baseline="0" dirty="0" err="1" smtClean="0">
                <a:latin typeface="Arial" charset="0"/>
              </a:rPr>
              <a:t>emergencia</a:t>
            </a:r>
            <a:r>
              <a:rPr lang="en-US" sz="1400" baseline="0" dirty="0" smtClean="0">
                <a:latin typeface="Arial" charset="0"/>
              </a:rPr>
              <a:t> y </a:t>
            </a:r>
            <a:r>
              <a:rPr lang="en-US" sz="1400" baseline="0" dirty="0" err="1" smtClean="0">
                <a:latin typeface="Arial" charset="0"/>
              </a:rPr>
              <a:t>tiene</a:t>
            </a:r>
            <a:r>
              <a:rPr lang="en-US" sz="1400" baseline="0" dirty="0" smtClean="0">
                <a:latin typeface="Arial" charset="0"/>
              </a:rPr>
              <a:t> </a:t>
            </a:r>
            <a:r>
              <a:rPr lang="en-US" sz="1400" baseline="0" dirty="0" err="1" smtClean="0">
                <a:latin typeface="Arial" charset="0"/>
              </a:rPr>
              <a:t>que</a:t>
            </a:r>
            <a:r>
              <a:rPr lang="en-US" sz="1400" baseline="0" dirty="0" smtClean="0">
                <a:latin typeface="Arial" charset="0"/>
              </a:rPr>
              <a:t> </a:t>
            </a:r>
            <a:r>
              <a:rPr lang="en-US" sz="1400" baseline="0" dirty="0" err="1" smtClean="0">
                <a:latin typeface="Arial" charset="0"/>
              </a:rPr>
              <a:t>activar</a:t>
            </a:r>
            <a:r>
              <a:rPr lang="en-US" sz="1400" baseline="0" dirty="0" smtClean="0">
                <a:latin typeface="Arial" charset="0"/>
              </a:rPr>
              <a:t> un faro, el GOES es </a:t>
            </a:r>
            <a:r>
              <a:rPr lang="en-US" sz="1400" baseline="0" dirty="0" err="1" smtClean="0">
                <a:latin typeface="Arial" charset="0"/>
              </a:rPr>
              <a:t>uno</a:t>
            </a:r>
            <a:r>
              <a:rPr lang="en-US" sz="1400" baseline="0" dirty="0" smtClean="0">
                <a:latin typeface="Arial" charset="0"/>
              </a:rPr>
              <a:t> de los </a:t>
            </a:r>
            <a:r>
              <a:rPr lang="en-US" sz="1400" baseline="0" dirty="0" err="1" smtClean="0">
                <a:latin typeface="Arial" charset="0"/>
              </a:rPr>
              <a:t>satélites</a:t>
            </a:r>
            <a:r>
              <a:rPr lang="en-US" sz="1400" baseline="0" dirty="0" smtClean="0">
                <a:latin typeface="Arial" charset="0"/>
              </a:rPr>
              <a:t> </a:t>
            </a:r>
            <a:r>
              <a:rPr lang="en-US" sz="1400" baseline="0" dirty="0" err="1" smtClean="0">
                <a:latin typeface="Arial" charset="0"/>
              </a:rPr>
              <a:t>que</a:t>
            </a:r>
            <a:r>
              <a:rPr lang="en-US" sz="1400" baseline="0" dirty="0" smtClean="0">
                <a:latin typeface="Arial" charset="0"/>
              </a:rPr>
              <a:t> </a:t>
            </a:r>
            <a:r>
              <a:rPr lang="en-US" sz="1400" baseline="0" dirty="0" err="1" smtClean="0">
                <a:latin typeface="Arial" charset="0"/>
              </a:rPr>
              <a:t>ayuda</a:t>
            </a:r>
            <a:r>
              <a:rPr lang="en-US" sz="1400" baseline="0" dirty="0" smtClean="0">
                <a:latin typeface="Arial" charset="0"/>
              </a:rPr>
              <a:t> a </a:t>
            </a:r>
            <a:r>
              <a:rPr lang="en-US" sz="1400" baseline="0" dirty="0" err="1" smtClean="0">
                <a:latin typeface="Arial" charset="0"/>
              </a:rPr>
              <a:t>retransmitir</a:t>
            </a:r>
            <a:r>
              <a:rPr lang="en-US" sz="1400" baseline="0" dirty="0" smtClean="0">
                <a:latin typeface="Arial" charset="0"/>
              </a:rPr>
              <a:t> la </a:t>
            </a:r>
            <a:r>
              <a:rPr lang="en-US" sz="1400" baseline="0" dirty="0" err="1" smtClean="0">
                <a:latin typeface="Arial" charset="0"/>
              </a:rPr>
              <a:t>señal</a:t>
            </a:r>
            <a:r>
              <a:rPr lang="en-US" sz="1400" baseline="0" dirty="0" smtClean="0">
                <a:latin typeface="Arial" charset="0"/>
              </a:rPr>
              <a:t> de </a:t>
            </a:r>
            <a:r>
              <a:rPr lang="en-US" sz="1400" baseline="0" dirty="0" err="1" smtClean="0">
                <a:latin typeface="Arial" charset="0"/>
              </a:rPr>
              <a:t>emergencia</a:t>
            </a:r>
            <a:r>
              <a:rPr lang="en-US" sz="1400" baseline="0" dirty="0" smtClean="0">
                <a:latin typeface="Arial" charset="0"/>
              </a:rPr>
              <a:t>.</a:t>
            </a:r>
          </a:p>
          <a:p>
            <a:pPr>
              <a:lnSpc>
                <a:spcPct val="95000"/>
              </a:lnSpc>
              <a:spcBef>
                <a:spcPct val="35000"/>
              </a:spcBef>
            </a:pPr>
            <a:r>
              <a:rPr lang="en-US" sz="1400" baseline="0" dirty="0" err="1" smtClean="0">
                <a:latin typeface="Arial" charset="0"/>
              </a:rPr>
              <a:t>Muchos</a:t>
            </a:r>
            <a:r>
              <a:rPr lang="en-US" sz="1400" baseline="0" dirty="0" smtClean="0">
                <a:latin typeface="Arial" charset="0"/>
              </a:rPr>
              <a:t> de </a:t>
            </a:r>
            <a:r>
              <a:rPr lang="en-US" sz="1400" baseline="0" dirty="0" err="1" smtClean="0">
                <a:latin typeface="Arial" charset="0"/>
              </a:rPr>
              <a:t>ustedes</a:t>
            </a:r>
            <a:r>
              <a:rPr lang="en-US" sz="1400" baseline="0" dirty="0" smtClean="0">
                <a:latin typeface="Arial" charset="0"/>
              </a:rPr>
              <a:t> se </a:t>
            </a:r>
            <a:r>
              <a:rPr lang="en-US" sz="1400" baseline="0" dirty="0" err="1" smtClean="0">
                <a:latin typeface="Arial" charset="0"/>
              </a:rPr>
              <a:t>beneficia</a:t>
            </a:r>
            <a:r>
              <a:rPr lang="en-US" sz="1400" baseline="0" dirty="0" smtClean="0">
                <a:latin typeface="Arial" charset="0"/>
              </a:rPr>
              <a:t> de los </a:t>
            </a:r>
            <a:r>
              <a:rPr lang="en-US" sz="1400" baseline="0" dirty="0" err="1" smtClean="0">
                <a:latin typeface="Arial" charset="0"/>
              </a:rPr>
              <a:t>datos</a:t>
            </a:r>
            <a:r>
              <a:rPr lang="en-US" sz="1400" baseline="0" dirty="0" smtClean="0">
                <a:latin typeface="Arial" charset="0"/>
              </a:rPr>
              <a:t> </a:t>
            </a:r>
            <a:r>
              <a:rPr lang="en-US" sz="1400" baseline="0" dirty="0" err="1" smtClean="0">
                <a:latin typeface="Arial" charset="0"/>
              </a:rPr>
              <a:t>meteorológicos</a:t>
            </a:r>
            <a:r>
              <a:rPr lang="en-US" sz="1400" baseline="0" dirty="0" smtClean="0">
                <a:latin typeface="Arial" charset="0"/>
              </a:rPr>
              <a:t> </a:t>
            </a:r>
            <a:r>
              <a:rPr lang="en-US" sz="1400" baseline="0" dirty="0" err="1" smtClean="0">
                <a:latin typeface="Arial" charset="0"/>
              </a:rPr>
              <a:t>recogidos</a:t>
            </a:r>
            <a:r>
              <a:rPr lang="en-US" sz="1400" baseline="0" dirty="0" smtClean="0">
                <a:latin typeface="Arial" charset="0"/>
              </a:rPr>
              <a:t> en </a:t>
            </a:r>
            <a:r>
              <a:rPr lang="en-US" sz="1400" baseline="0" dirty="0" err="1" smtClean="0">
                <a:latin typeface="Arial" charset="0"/>
              </a:rPr>
              <a:t>una</a:t>
            </a:r>
            <a:r>
              <a:rPr lang="en-US" sz="1400" baseline="0" dirty="0" smtClean="0">
                <a:latin typeface="Arial" charset="0"/>
              </a:rPr>
              <a:t> </a:t>
            </a:r>
            <a:r>
              <a:rPr lang="en-US" sz="1400" baseline="0" dirty="0" err="1" smtClean="0">
                <a:latin typeface="Arial" charset="0"/>
              </a:rPr>
              <a:t>plataforma</a:t>
            </a:r>
            <a:r>
              <a:rPr lang="en-US" sz="1400" baseline="0" dirty="0" smtClean="0">
                <a:latin typeface="Arial" charset="0"/>
              </a:rPr>
              <a:t> </a:t>
            </a:r>
            <a:r>
              <a:rPr lang="en-US" sz="1400" baseline="0" dirty="0" err="1" smtClean="0">
                <a:latin typeface="Arial" charset="0"/>
              </a:rPr>
              <a:t>remota</a:t>
            </a:r>
            <a:r>
              <a:rPr lang="en-US" sz="1400" baseline="0" dirty="0" smtClean="0">
                <a:latin typeface="Arial" charset="0"/>
              </a:rPr>
              <a:t> </a:t>
            </a:r>
            <a:r>
              <a:rPr lang="en-US" sz="1400" baseline="0" dirty="0" err="1" smtClean="0">
                <a:latin typeface="Arial" charset="0"/>
              </a:rPr>
              <a:t>cuya</a:t>
            </a:r>
            <a:r>
              <a:rPr lang="en-US" sz="1400" baseline="0" dirty="0" smtClean="0">
                <a:latin typeface="Arial" charset="0"/>
              </a:rPr>
              <a:t> </a:t>
            </a:r>
            <a:r>
              <a:rPr lang="en-US" sz="1400" baseline="0" dirty="0" err="1" smtClean="0">
                <a:latin typeface="Arial" charset="0"/>
              </a:rPr>
              <a:t>señal</a:t>
            </a:r>
            <a:r>
              <a:rPr lang="en-US" sz="1400" baseline="0" dirty="0" smtClean="0">
                <a:latin typeface="Arial" charset="0"/>
              </a:rPr>
              <a:t> es </a:t>
            </a:r>
            <a:r>
              <a:rPr lang="en-US" sz="1400" baseline="0" dirty="0" err="1" smtClean="0">
                <a:latin typeface="Arial" charset="0"/>
              </a:rPr>
              <a:t>transferida</a:t>
            </a:r>
            <a:r>
              <a:rPr lang="en-US" sz="1400" baseline="0" dirty="0" smtClean="0">
                <a:latin typeface="Arial" charset="0"/>
              </a:rPr>
              <a:t> </a:t>
            </a:r>
            <a:r>
              <a:rPr lang="en-US" sz="1400" baseline="0" dirty="0" err="1" smtClean="0">
                <a:latin typeface="Arial" charset="0"/>
              </a:rPr>
              <a:t>por</a:t>
            </a:r>
            <a:r>
              <a:rPr lang="en-US" sz="1400" baseline="0" dirty="0" smtClean="0">
                <a:latin typeface="Arial" charset="0"/>
              </a:rPr>
              <a:t> </a:t>
            </a:r>
            <a:r>
              <a:rPr lang="en-US" sz="1400" baseline="0" dirty="0" err="1" smtClean="0">
                <a:latin typeface="Arial" charset="0"/>
              </a:rPr>
              <a:t>medio</a:t>
            </a:r>
            <a:r>
              <a:rPr lang="en-US" sz="1400" baseline="0" dirty="0" smtClean="0">
                <a:latin typeface="Arial" charset="0"/>
              </a:rPr>
              <a:t> del satélite GOES. Si no, a </a:t>
            </a:r>
            <a:r>
              <a:rPr lang="en-US" sz="1400" baseline="0" dirty="0" err="1" smtClean="0">
                <a:latin typeface="Arial" charset="0"/>
              </a:rPr>
              <a:t>menos</a:t>
            </a:r>
            <a:r>
              <a:rPr lang="en-US" sz="1400" baseline="0" dirty="0" smtClean="0">
                <a:latin typeface="Arial" charset="0"/>
              </a:rPr>
              <a:t> de </a:t>
            </a:r>
            <a:r>
              <a:rPr lang="en-US" sz="1400" baseline="0" dirty="0" err="1" smtClean="0">
                <a:latin typeface="Arial" charset="0"/>
              </a:rPr>
              <a:t>que</a:t>
            </a:r>
            <a:r>
              <a:rPr lang="en-US" sz="1400" baseline="0" dirty="0" smtClean="0">
                <a:latin typeface="Arial" charset="0"/>
              </a:rPr>
              <a:t> </a:t>
            </a:r>
            <a:r>
              <a:rPr lang="en-US" sz="1400" baseline="0" dirty="0" err="1" smtClean="0">
                <a:latin typeface="Arial" charset="0"/>
              </a:rPr>
              <a:t>usted</a:t>
            </a:r>
            <a:r>
              <a:rPr lang="en-US" sz="1400" baseline="0" dirty="0" smtClean="0">
                <a:latin typeface="Arial" charset="0"/>
              </a:rPr>
              <a:t> sea un </a:t>
            </a:r>
            <a:r>
              <a:rPr lang="en-US" sz="1400" baseline="0" dirty="0" err="1" smtClean="0">
                <a:latin typeface="Arial" charset="0"/>
              </a:rPr>
              <a:t>entusiasta</a:t>
            </a:r>
            <a:r>
              <a:rPr lang="en-US" sz="1400" baseline="0" dirty="0" smtClean="0">
                <a:latin typeface="Arial" charset="0"/>
              </a:rPr>
              <a:t> de </a:t>
            </a:r>
            <a:r>
              <a:rPr lang="en-US" sz="1400" baseline="0" dirty="0" err="1" smtClean="0">
                <a:latin typeface="Arial" charset="0"/>
              </a:rPr>
              <a:t>satélites</a:t>
            </a:r>
            <a:r>
              <a:rPr lang="en-US" sz="1400" baseline="0" dirty="0" smtClean="0">
                <a:latin typeface="Arial" charset="0"/>
              </a:rPr>
              <a:t> en el patio </a:t>
            </a:r>
            <a:r>
              <a:rPr lang="en-US" sz="1400" baseline="0" dirty="0" err="1" smtClean="0">
                <a:latin typeface="Arial" charset="0"/>
              </a:rPr>
              <a:t>trasero</a:t>
            </a:r>
            <a:r>
              <a:rPr lang="en-US" sz="1400" baseline="0" dirty="0" smtClean="0">
                <a:latin typeface="Arial" charset="0"/>
              </a:rPr>
              <a:t> o en un </a:t>
            </a:r>
            <a:r>
              <a:rPr lang="en-US" sz="1400" baseline="0" dirty="0" err="1" smtClean="0">
                <a:latin typeface="Arial" charset="0"/>
              </a:rPr>
              <a:t>área</a:t>
            </a:r>
            <a:r>
              <a:rPr lang="en-US" sz="1400" baseline="0" dirty="0" smtClean="0">
                <a:latin typeface="Arial" charset="0"/>
              </a:rPr>
              <a:t> </a:t>
            </a:r>
            <a:r>
              <a:rPr lang="en-US" sz="1400" baseline="0" dirty="0" err="1" smtClean="0">
                <a:latin typeface="Arial" charset="0"/>
              </a:rPr>
              <a:t>remota</a:t>
            </a:r>
            <a:r>
              <a:rPr lang="en-US" sz="1400" baseline="0" dirty="0" smtClean="0">
                <a:latin typeface="Arial" charset="0"/>
              </a:rPr>
              <a:t> o </a:t>
            </a:r>
            <a:r>
              <a:rPr lang="en-US" sz="1400" baseline="0" dirty="0" err="1" smtClean="0">
                <a:latin typeface="Arial" charset="0"/>
              </a:rPr>
              <a:t>isla</a:t>
            </a:r>
            <a:r>
              <a:rPr lang="en-US" sz="1400" baseline="0" dirty="0" smtClean="0">
                <a:latin typeface="Arial" charset="0"/>
              </a:rPr>
              <a:t> en Alaska, el Caribe or el </a:t>
            </a:r>
            <a:r>
              <a:rPr lang="en-US" sz="1400" baseline="0" dirty="0" err="1" smtClean="0">
                <a:latin typeface="Arial" charset="0"/>
              </a:rPr>
              <a:t>Noroeste</a:t>
            </a:r>
            <a:r>
              <a:rPr lang="en-US" sz="1400" baseline="0" dirty="0" smtClean="0">
                <a:latin typeface="Arial" charset="0"/>
              </a:rPr>
              <a:t> del </a:t>
            </a:r>
            <a:r>
              <a:rPr lang="en-US" sz="1400" baseline="0" dirty="0" err="1" smtClean="0">
                <a:latin typeface="Arial" charset="0"/>
              </a:rPr>
              <a:t>Pacífico</a:t>
            </a:r>
            <a:r>
              <a:rPr lang="en-US" sz="1400" baseline="0" dirty="0" smtClean="0">
                <a:latin typeface="Arial" charset="0"/>
              </a:rPr>
              <a:t>, </a:t>
            </a:r>
            <a:r>
              <a:rPr lang="en-US" sz="1400" baseline="0" dirty="0" err="1" smtClean="0">
                <a:latin typeface="Arial" charset="0"/>
              </a:rPr>
              <a:t>usted</a:t>
            </a:r>
            <a:r>
              <a:rPr lang="en-US" sz="1400" baseline="0" dirty="0" smtClean="0">
                <a:latin typeface="Arial" charset="0"/>
              </a:rPr>
              <a:t> </a:t>
            </a:r>
            <a:r>
              <a:rPr lang="en-US" sz="1400" baseline="0" dirty="0" err="1" smtClean="0">
                <a:latin typeface="Arial" charset="0"/>
              </a:rPr>
              <a:t>podría</a:t>
            </a:r>
            <a:r>
              <a:rPr lang="en-US" sz="1400" baseline="0" dirty="0" smtClean="0">
                <a:latin typeface="Arial" charset="0"/>
              </a:rPr>
              <a:t> no </a:t>
            </a:r>
            <a:r>
              <a:rPr lang="en-US" sz="1400" baseline="0" dirty="0" err="1" smtClean="0">
                <a:latin typeface="Arial" charset="0"/>
              </a:rPr>
              <a:t>apreciar</a:t>
            </a:r>
            <a:r>
              <a:rPr lang="en-US" sz="1400" baseline="0" dirty="0" smtClean="0">
                <a:latin typeface="Arial" charset="0"/>
              </a:rPr>
              <a:t> </a:t>
            </a:r>
            <a:r>
              <a:rPr lang="en-US" sz="1400" baseline="0" dirty="0" err="1" smtClean="0">
                <a:latin typeface="Arial" charset="0"/>
              </a:rPr>
              <a:t>algunos</a:t>
            </a:r>
            <a:r>
              <a:rPr lang="en-US" sz="1400" baseline="0" dirty="0" smtClean="0">
                <a:latin typeface="Arial" charset="0"/>
              </a:rPr>
              <a:t> de los </a:t>
            </a:r>
            <a:r>
              <a:rPr lang="en-US" sz="1400" baseline="0" dirty="0" err="1" smtClean="0">
                <a:latin typeface="Arial" charset="0"/>
              </a:rPr>
              <a:t>beneficios</a:t>
            </a:r>
            <a:r>
              <a:rPr lang="en-US" sz="1400" baseline="0" dirty="0" smtClean="0">
                <a:latin typeface="Arial" charset="0"/>
              </a:rPr>
              <a:t> del GOES</a:t>
            </a:r>
          </a:p>
          <a:p>
            <a:pPr>
              <a:lnSpc>
                <a:spcPct val="95000"/>
              </a:lnSpc>
              <a:spcBef>
                <a:spcPct val="35000"/>
              </a:spcBef>
            </a:pPr>
            <a:endParaRPr lang="en-US" sz="1400" dirty="0" smtClean="0">
              <a:latin typeface="Arial" charset="0"/>
            </a:endParaRPr>
          </a:p>
          <a:p>
            <a:pPr>
              <a:lnSpc>
                <a:spcPct val="95000"/>
              </a:lnSpc>
              <a:spcBef>
                <a:spcPct val="35000"/>
              </a:spcBef>
            </a:pPr>
            <a:r>
              <a:rPr lang="en-US" sz="1400" b="1" i="1" dirty="0" err="1" smtClean="0"/>
              <a:t>Velocidad</a:t>
            </a:r>
            <a:r>
              <a:rPr lang="en-US" sz="1400" b="1" i="1" baseline="0" dirty="0" smtClean="0"/>
              <a:t> de los </a:t>
            </a:r>
            <a:r>
              <a:rPr lang="en-US" sz="1400" b="1" i="1" baseline="0" dirty="0" err="1" smtClean="0"/>
              <a:t>datos</a:t>
            </a:r>
            <a:r>
              <a:rPr lang="en-US" sz="1400" b="1" i="1" baseline="0" dirty="0" smtClean="0"/>
              <a:t> </a:t>
            </a:r>
            <a:r>
              <a:rPr lang="en-US" sz="1400" b="1" i="1" baseline="0" dirty="0" err="1" smtClean="0"/>
              <a:t>más</a:t>
            </a:r>
            <a:r>
              <a:rPr lang="en-US" sz="1400" b="1" i="1" baseline="0" dirty="0" smtClean="0"/>
              <a:t> </a:t>
            </a:r>
            <a:r>
              <a:rPr lang="en-US" sz="1400" b="1" i="1" baseline="0" dirty="0" err="1" smtClean="0"/>
              <a:t>alta</a:t>
            </a:r>
            <a:r>
              <a:rPr lang="en-US" sz="1400" b="1" i="1" baseline="0" dirty="0" smtClean="0"/>
              <a:t> </a:t>
            </a:r>
            <a:r>
              <a:rPr lang="en-US" sz="1400" b="1" i="1" baseline="0" dirty="0" err="1" smtClean="0"/>
              <a:t>para</a:t>
            </a:r>
            <a:r>
              <a:rPr lang="en-US" sz="1400" b="1" i="1" baseline="0" dirty="0" smtClean="0"/>
              <a:t> </a:t>
            </a:r>
            <a:r>
              <a:rPr lang="en-US" sz="1400" b="1" i="1" dirty="0" smtClean="0"/>
              <a:t>LRIT, EMWIN, DCS</a:t>
            </a:r>
            <a:r>
              <a:rPr lang="en-US" sz="1400" b="1" i="1" baseline="0" dirty="0" smtClean="0"/>
              <a:t> y</a:t>
            </a:r>
            <a:r>
              <a:rPr lang="en-US" sz="1400" b="1" i="1" dirty="0" smtClean="0"/>
              <a:t> GRB</a:t>
            </a:r>
            <a:endParaRPr lang="en-US" sz="1400" dirty="0" smtClean="0">
              <a:latin typeface="Arial" charset="0"/>
            </a:endParaRPr>
          </a:p>
          <a:p>
            <a:pPr>
              <a:lnSpc>
                <a:spcPct val="95000"/>
              </a:lnSpc>
              <a:spcBef>
                <a:spcPct val="35000"/>
              </a:spcBef>
            </a:pPr>
            <a:endParaRPr lang="en-US" sz="1400" dirty="0" smtClean="0">
              <a:latin typeface="Arial" charset="0"/>
            </a:endParaRPr>
          </a:p>
          <a:p>
            <a:pPr>
              <a:lnSpc>
                <a:spcPct val="95000"/>
              </a:lnSpc>
              <a:spcBef>
                <a:spcPct val="35000"/>
              </a:spcBef>
            </a:pPr>
            <a:r>
              <a:rPr lang="en-US" sz="1400" dirty="0" err="1" smtClean="0">
                <a:latin typeface="Arial" charset="0"/>
              </a:rPr>
              <a:t>Combinación</a:t>
            </a:r>
            <a:r>
              <a:rPr lang="en-US" sz="1400" dirty="0" smtClean="0">
                <a:latin typeface="Arial" charset="0"/>
              </a:rPr>
              <a:t> EMWIN/LRIT</a:t>
            </a:r>
          </a:p>
          <a:p>
            <a:pPr lvl="1">
              <a:lnSpc>
                <a:spcPct val="95000"/>
              </a:lnSpc>
              <a:spcBef>
                <a:spcPct val="35000"/>
              </a:spcBef>
            </a:pPr>
            <a:r>
              <a:rPr lang="en-US" sz="1500" dirty="0" err="1" smtClean="0">
                <a:latin typeface="Arial" charset="0"/>
              </a:rPr>
              <a:t>Requisitos</a:t>
            </a:r>
            <a:r>
              <a:rPr lang="en-US" sz="1500" baseline="0" dirty="0" smtClean="0">
                <a:latin typeface="Arial" charset="0"/>
              </a:rPr>
              <a:t> de </a:t>
            </a:r>
            <a:r>
              <a:rPr lang="en-US" sz="1500" baseline="0" dirty="0" err="1" smtClean="0">
                <a:latin typeface="Arial" charset="0"/>
              </a:rPr>
              <a:t>crecimiento</a:t>
            </a:r>
            <a:r>
              <a:rPr lang="en-US" sz="1500" baseline="0" dirty="0" smtClean="0">
                <a:latin typeface="Arial" charset="0"/>
              </a:rPr>
              <a:t> </a:t>
            </a:r>
            <a:r>
              <a:rPr lang="en-US" sz="1500" baseline="0" dirty="0" err="1" smtClean="0">
                <a:latin typeface="Arial" charset="0"/>
              </a:rPr>
              <a:t>deseado</a:t>
            </a:r>
            <a:r>
              <a:rPr lang="en-US" sz="1500" baseline="0" dirty="0" smtClean="0">
                <a:latin typeface="Arial" charset="0"/>
              </a:rPr>
              <a:t> </a:t>
            </a:r>
            <a:r>
              <a:rPr lang="en-US" sz="1500" baseline="0" dirty="0" err="1" smtClean="0">
                <a:latin typeface="Arial" charset="0"/>
              </a:rPr>
              <a:t>para</a:t>
            </a:r>
            <a:r>
              <a:rPr lang="en-US" sz="1500" baseline="0" dirty="0" smtClean="0">
                <a:latin typeface="Arial" charset="0"/>
              </a:rPr>
              <a:t> el </a:t>
            </a:r>
            <a:r>
              <a:rPr lang="en-US" sz="1500" dirty="0" smtClean="0">
                <a:latin typeface="Arial" charset="0"/>
              </a:rPr>
              <a:t>GOES-R:</a:t>
            </a:r>
          </a:p>
          <a:p>
            <a:pPr lvl="2">
              <a:lnSpc>
                <a:spcPct val="95000"/>
              </a:lnSpc>
              <a:spcBef>
                <a:spcPct val="35000"/>
              </a:spcBef>
            </a:pPr>
            <a:r>
              <a:rPr lang="en-US" dirty="0" smtClean="0">
                <a:latin typeface="Arial" charset="0"/>
              </a:rPr>
              <a:t>EMWIN:  19.2 </a:t>
            </a:r>
            <a:r>
              <a:rPr lang="en-US" dirty="0" smtClean="0">
                <a:latin typeface="Arial" charset="0"/>
                <a:sym typeface="Wingdings" pitchFamily="2" charset="2"/>
              </a:rPr>
              <a:t> 128 Kbps</a:t>
            </a:r>
          </a:p>
          <a:p>
            <a:pPr lvl="2">
              <a:lnSpc>
                <a:spcPct val="95000"/>
              </a:lnSpc>
              <a:spcBef>
                <a:spcPct val="35000"/>
              </a:spcBef>
            </a:pPr>
            <a:r>
              <a:rPr lang="en-US" dirty="0" smtClean="0">
                <a:latin typeface="Arial" charset="0"/>
              </a:rPr>
              <a:t>LRIT:       128 </a:t>
            </a:r>
            <a:r>
              <a:rPr lang="en-US" dirty="0" smtClean="0">
                <a:latin typeface="Arial" charset="0"/>
                <a:sym typeface="Wingdings" pitchFamily="2" charset="2"/>
              </a:rPr>
              <a:t> 256 Kbps</a:t>
            </a:r>
          </a:p>
          <a:p>
            <a:pPr lvl="2">
              <a:lnSpc>
                <a:spcPct val="95000"/>
              </a:lnSpc>
              <a:spcBef>
                <a:spcPct val="35000"/>
              </a:spcBef>
            </a:pPr>
            <a:r>
              <a:rPr lang="en-US" dirty="0" err="1" smtClean="0">
                <a:latin typeface="Arial" charset="0"/>
              </a:rPr>
              <a:t>Solución</a:t>
            </a:r>
            <a:r>
              <a:rPr lang="en-US" dirty="0" smtClean="0">
                <a:latin typeface="Arial" charset="0"/>
              </a:rPr>
              <a:t> </a:t>
            </a:r>
            <a:r>
              <a:rPr lang="en-US" dirty="0" err="1" smtClean="0">
                <a:latin typeface="Arial" charset="0"/>
              </a:rPr>
              <a:t>propuesta</a:t>
            </a:r>
            <a:r>
              <a:rPr lang="en-US" dirty="0" smtClean="0">
                <a:latin typeface="Arial" charset="0"/>
              </a:rPr>
              <a:t> </a:t>
            </a:r>
            <a:r>
              <a:rPr lang="en-US" dirty="0" err="1" smtClean="0">
                <a:latin typeface="Arial" charset="0"/>
              </a:rPr>
              <a:t>para</a:t>
            </a:r>
            <a:r>
              <a:rPr lang="en-US" dirty="0" smtClean="0">
                <a:latin typeface="Arial" charset="0"/>
              </a:rPr>
              <a:t> el GOES-R:</a:t>
            </a:r>
          </a:p>
          <a:p>
            <a:pPr lvl="3">
              <a:lnSpc>
                <a:spcPct val="95000"/>
              </a:lnSpc>
              <a:spcBef>
                <a:spcPct val="35000"/>
              </a:spcBef>
            </a:pPr>
            <a:r>
              <a:rPr lang="en-US" dirty="0" smtClean="0">
                <a:latin typeface="Arial" charset="0"/>
              </a:rPr>
              <a:t>EMWIN y LRIT </a:t>
            </a:r>
            <a:r>
              <a:rPr lang="en-US" dirty="0" err="1" smtClean="0">
                <a:latin typeface="Arial" charset="0"/>
              </a:rPr>
              <a:t>combinados</a:t>
            </a:r>
            <a:r>
              <a:rPr lang="en-US" dirty="0" smtClean="0">
                <a:latin typeface="Arial" charset="0"/>
              </a:rPr>
              <a:t> con </a:t>
            </a:r>
            <a:r>
              <a:rPr lang="en-US" dirty="0" err="1" smtClean="0">
                <a:latin typeface="Arial" charset="0"/>
              </a:rPr>
              <a:t>una</a:t>
            </a:r>
            <a:r>
              <a:rPr lang="en-US" dirty="0" smtClean="0">
                <a:latin typeface="Arial" charset="0"/>
              </a:rPr>
              <a:t> </a:t>
            </a:r>
            <a:r>
              <a:rPr lang="en-US" dirty="0" err="1" smtClean="0">
                <a:latin typeface="Arial" charset="0"/>
              </a:rPr>
              <a:t>velocidad</a:t>
            </a:r>
            <a:r>
              <a:rPr lang="en-US" dirty="0" smtClean="0">
                <a:latin typeface="Arial" charset="0"/>
              </a:rPr>
              <a:t> de </a:t>
            </a:r>
            <a:r>
              <a:rPr lang="en-US" dirty="0" err="1" smtClean="0">
                <a:latin typeface="Arial" charset="0"/>
              </a:rPr>
              <a:t>datos</a:t>
            </a:r>
            <a:r>
              <a:rPr lang="en-US" dirty="0" smtClean="0">
                <a:latin typeface="Arial" charset="0"/>
              </a:rPr>
              <a:t> de 400 Kbps</a:t>
            </a:r>
          </a:p>
          <a:p>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8B00A8D-FC56-4A8D-916A-0163955308FD}" type="slidenum">
              <a:rPr lang="en-US" smtClean="0">
                <a:latin typeface="Arial" charset="0"/>
              </a:rPr>
              <a:pPr/>
              <a:t>8</a:t>
            </a:fld>
            <a:endParaRPr lang="en-US" smtClean="0">
              <a:latin typeface="Arial" charset="0"/>
            </a:endParaRPr>
          </a:p>
        </p:txBody>
      </p:sp>
      <p:sp>
        <p:nvSpPr>
          <p:cNvPr id="76803" name="Rectangle 2"/>
          <p:cNvSpPr>
            <a:spLocks noGrp="1" noRot="1" noChangeAspect="1" noChangeArrowheads="1" noTextEdit="1"/>
          </p:cNvSpPr>
          <p:nvPr>
            <p:ph type="sldImg"/>
          </p:nvPr>
        </p:nvSpPr>
        <p:spPr>
          <a:xfrm>
            <a:off x="1146175" y="688975"/>
            <a:ext cx="4568825" cy="3424238"/>
          </a:xfrm>
          <a:ln/>
        </p:spPr>
      </p:sp>
      <p:sp>
        <p:nvSpPr>
          <p:cNvPr id="76804" name="Rectangle 3"/>
          <p:cNvSpPr>
            <a:spLocks noGrp="1" noChangeArrowheads="1"/>
          </p:cNvSpPr>
          <p:nvPr>
            <p:ph type="body" idx="1"/>
          </p:nvPr>
        </p:nvSpPr>
        <p:spPr>
          <a:xfrm>
            <a:off x="685800" y="4341813"/>
            <a:ext cx="5486400" cy="4113212"/>
          </a:xfrm>
          <a:noFill/>
          <a:ln/>
        </p:spPr>
        <p:txBody>
          <a:bodyPr/>
          <a:lstStyle/>
          <a:p>
            <a:r>
              <a:rPr lang="en-US" dirty="0" smtClean="0">
                <a:latin typeface="Arial" charset="0"/>
              </a:rPr>
              <a:t>Por </a:t>
            </a:r>
            <a:r>
              <a:rPr lang="en-US" dirty="0" err="1" smtClean="0">
                <a:latin typeface="Arial" charset="0"/>
              </a:rPr>
              <a:t>qué</a:t>
            </a:r>
            <a:r>
              <a:rPr lang="en-US" dirty="0" smtClean="0">
                <a:latin typeface="Arial" charset="0"/>
              </a:rPr>
              <a:t> </a:t>
            </a:r>
            <a:r>
              <a:rPr lang="en-US" dirty="0" err="1" smtClean="0">
                <a:latin typeface="Arial" charset="0"/>
              </a:rPr>
              <a:t>estamos</a:t>
            </a:r>
            <a:r>
              <a:rPr lang="en-US" dirty="0" smtClean="0">
                <a:latin typeface="Arial" charset="0"/>
              </a:rPr>
              <a:t> </a:t>
            </a:r>
            <a:r>
              <a:rPr lang="en-US" dirty="0" err="1" smtClean="0">
                <a:latin typeface="Arial" charset="0"/>
              </a:rPr>
              <a:t>interesados</a:t>
            </a:r>
            <a:r>
              <a:rPr lang="en-US" dirty="0" smtClean="0">
                <a:latin typeface="Arial" charset="0"/>
              </a:rPr>
              <a:t> en el sol y el </a:t>
            </a:r>
            <a:r>
              <a:rPr lang="en-US" dirty="0" err="1" smtClean="0">
                <a:latin typeface="Arial" charset="0"/>
              </a:rPr>
              <a:t>tiempo</a:t>
            </a:r>
            <a:r>
              <a:rPr lang="en-US" dirty="0" smtClean="0">
                <a:latin typeface="Arial" charset="0"/>
              </a:rPr>
              <a:t> </a:t>
            </a:r>
            <a:r>
              <a:rPr lang="en-US" dirty="0" err="1" smtClean="0">
                <a:latin typeface="Arial" charset="0"/>
              </a:rPr>
              <a:t>espacial</a:t>
            </a:r>
            <a:r>
              <a:rPr lang="en-US" dirty="0" smtClean="0">
                <a:latin typeface="Arial" charset="0"/>
              </a:rPr>
              <a:t>? El sol </a:t>
            </a:r>
            <a:r>
              <a:rPr lang="en-US" dirty="0" err="1" smtClean="0">
                <a:latin typeface="Arial" charset="0"/>
              </a:rPr>
              <a:t>dirige</a:t>
            </a:r>
            <a:r>
              <a:rPr lang="en-US" dirty="0" smtClean="0">
                <a:latin typeface="Arial" charset="0"/>
              </a:rPr>
              <a:t> </a:t>
            </a:r>
            <a:r>
              <a:rPr lang="en-US" dirty="0" err="1" smtClean="0">
                <a:latin typeface="Arial" charset="0"/>
              </a:rPr>
              <a:t>nuestro</a:t>
            </a:r>
            <a:r>
              <a:rPr lang="en-US" dirty="0" smtClean="0">
                <a:latin typeface="Arial" charset="0"/>
              </a:rPr>
              <a:t> </a:t>
            </a:r>
            <a:r>
              <a:rPr lang="en-US" dirty="0" err="1" smtClean="0">
                <a:latin typeface="Arial" charset="0"/>
              </a:rPr>
              <a:t>clima</a:t>
            </a:r>
            <a:r>
              <a:rPr lang="en-US" dirty="0" smtClean="0">
                <a:latin typeface="Arial" charset="0"/>
              </a:rPr>
              <a:t>.  </a:t>
            </a:r>
            <a:r>
              <a:rPr lang="en-US" dirty="0" err="1" smtClean="0">
                <a:latin typeface="Arial" charset="0"/>
              </a:rPr>
              <a:t>Porque</a:t>
            </a:r>
            <a:r>
              <a:rPr lang="en-US" dirty="0" smtClean="0">
                <a:latin typeface="Arial" charset="0"/>
              </a:rPr>
              <a:t> </a:t>
            </a:r>
            <a:r>
              <a:rPr lang="en-US" dirty="0" err="1" smtClean="0">
                <a:latin typeface="Arial" charset="0"/>
              </a:rPr>
              <a:t>puede</a:t>
            </a:r>
            <a:r>
              <a:rPr lang="en-US" dirty="0" smtClean="0">
                <a:latin typeface="Arial" charset="0"/>
              </a:rPr>
              <a:t> </a:t>
            </a:r>
            <a:r>
              <a:rPr lang="en-US" dirty="0" err="1" smtClean="0">
                <a:latin typeface="Arial" charset="0"/>
              </a:rPr>
              <a:t>afectar</a:t>
            </a:r>
            <a:r>
              <a:rPr lang="en-US" baseline="0" dirty="0" smtClean="0">
                <a:latin typeface="Arial" charset="0"/>
              </a:rPr>
              <a:t> </a:t>
            </a:r>
            <a:r>
              <a:rPr lang="en-US" baseline="0" dirty="0" err="1" smtClean="0">
                <a:latin typeface="Arial" charset="0"/>
              </a:rPr>
              <a:t>muchas</a:t>
            </a:r>
            <a:r>
              <a:rPr lang="en-US" baseline="0" dirty="0" smtClean="0">
                <a:latin typeface="Arial" charset="0"/>
              </a:rPr>
              <a:t> de las operaciones </a:t>
            </a:r>
            <a:r>
              <a:rPr lang="en-US" baseline="0" dirty="0" err="1" smtClean="0">
                <a:latin typeface="Arial" charset="0"/>
              </a:rPr>
              <a:t>diarias</a:t>
            </a:r>
            <a:r>
              <a:rPr lang="en-US" baseline="0" dirty="0" smtClean="0">
                <a:latin typeface="Arial" charset="0"/>
              </a:rPr>
              <a:t> de los </a:t>
            </a:r>
            <a:r>
              <a:rPr lang="en-US" baseline="0" dirty="0" err="1" smtClean="0">
                <a:latin typeface="Arial" charset="0"/>
              </a:rPr>
              <a:t>satélites</a:t>
            </a:r>
            <a:r>
              <a:rPr lang="en-US" baseline="0" dirty="0" smtClean="0">
                <a:latin typeface="Arial" charset="0"/>
              </a:rPr>
              <a:t> </a:t>
            </a:r>
            <a:r>
              <a:rPr lang="en-US" baseline="0" dirty="0" err="1" smtClean="0">
                <a:latin typeface="Arial" charset="0"/>
              </a:rPr>
              <a:t>así</a:t>
            </a:r>
            <a:r>
              <a:rPr lang="en-US" baseline="0" dirty="0" smtClean="0">
                <a:latin typeface="Arial" charset="0"/>
              </a:rPr>
              <a:t> </a:t>
            </a:r>
            <a:r>
              <a:rPr lang="en-US" baseline="0" dirty="0" err="1" smtClean="0">
                <a:latin typeface="Arial" charset="0"/>
              </a:rPr>
              <a:t>como</a:t>
            </a:r>
            <a:r>
              <a:rPr lang="en-US" baseline="0" dirty="0" smtClean="0">
                <a:latin typeface="Arial" charset="0"/>
              </a:rPr>
              <a:t> </a:t>
            </a:r>
            <a:r>
              <a:rPr lang="en-US" baseline="0" dirty="0" err="1" smtClean="0">
                <a:latin typeface="Arial" charset="0"/>
              </a:rPr>
              <a:t>otros</a:t>
            </a:r>
            <a:r>
              <a:rPr lang="en-US" baseline="0" dirty="0" smtClean="0">
                <a:latin typeface="Arial" charset="0"/>
              </a:rPr>
              <a:t> </a:t>
            </a:r>
            <a:r>
              <a:rPr lang="en-US" baseline="0" dirty="0" err="1" smtClean="0">
                <a:latin typeface="Arial" charset="0"/>
              </a:rPr>
              <a:t>aspectos</a:t>
            </a:r>
            <a:r>
              <a:rPr lang="en-US" baseline="0" dirty="0" smtClean="0">
                <a:latin typeface="Arial" charset="0"/>
              </a:rPr>
              <a:t> de la </a:t>
            </a:r>
            <a:r>
              <a:rPr lang="en-US" baseline="0" dirty="0" err="1" smtClean="0">
                <a:latin typeface="Arial" charset="0"/>
              </a:rPr>
              <a:t>tecnología</a:t>
            </a:r>
            <a:r>
              <a:rPr lang="en-US" baseline="0" dirty="0" smtClean="0">
                <a:latin typeface="Arial" charset="0"/>
              </a:rPr>
              <a:t> en la </a:t>
            </a:r>
            <a:r>
              <a:rPr lang="en-US" baseline="0" dirty="0" err="1" smtClean="0">
                <a:latin typeface="Arial" charset="0"/>
              </a:rPr>
              <a:t>cual</a:t>
            </a:r>
            <a:r>
              <a:rPr lang="en-US" baseline="0" dirty="0" smtClean="0">
                <a:latin typeface="Arial" charset="0"/>
              </a:rPr>
              <a:t> </a:t>
            </a:r>
            <a:r>
              <a:rPr lang="en-US" baseline="0" dirty="0" err="1" smtClean="0">
                <a:latin typeface="Arial" charset="0"/>
              </a:rPr>
              <a:t>confiamos</a:t>
            </a:r>
            <a:r>
              <a:rPr lang="en-US" baseline="0" dirty="0" smtClean="0">
                <a:latin typeface="Arial" charset="0"/>
              </a:rPr>
              <a:t>. </a:t>
            </a:r>
          </a:p>
          <a:p>
            <a:r>
              <a:rPr lang="en-US" baseline="0" dirty="0" err="1" smtClean="0">
                <a:latin typeface="Arial" charset="0"/>
              </a:rPr>
              <a:t>Instrumentos</a:t>
            </a:r>
            <a:r>
              <a:rPr lang="en-US" baseline="0" dirty="0" smtClean="0">
                <a:latin typeface="Arial" charset="0"/>
              </a:rPr>
              <a:t> </a:t>
            </a:r>
            <a:r>
              <a:rPr lang="en-US" baseline="0" dirty="0" err="1" smtClean="0">
                <a:latin typeface="Arial" charset="0"/>
              </a:rPr>
              <a:t>satelitales</a:t>
            </a:r>
            <a:r>
              <a:rPr lang="en-US" baseline="0" dirty="0" smtClean="0">
                <a:latin typeface="Arial" charset="0"/>
              </a:rPr>
              <a:t> del GOES: </a:t>
            </a:r>
            <a:r>
              <a:rPr lang="en-US" baseline="0" dirty="0" err="1" smtClean="0">
                <a:latin typeface="Arial" charset="0"/>
              </a:rPr>
              <a:t>Rayos</a:t>
            </a:r>
            <a:r>
              <a:rPr lang="en-US" baseline="0" dirty="0" smtClean="0">
                <a:latin typeface="Arial" charset="0"/>
              </a:rPr>
              <a:t>-X, </a:t>
            </a:r>
            <a:r>
              <a:rPr lang="en-US" baseline="0" dirty="0" err="1" smtClean="0">
                <a:latin typeface="Arial" charset="0"/>
              </a:rPr>
              <a:t>Protón</a:t>
            </a:r>
            <a:r>
              <a:rPr lang="en-US" baseline="0" dirty="0" smtClean="0">
                <a:latin typeface="Arial" charset="0"/>
              </a:rPr>
              <a:t>, </a:t>
            </a:r>
            <a:r>
              <a:rPr lang="en-US" baseline="0" dirty="0" err="1" smtClean="0">
                <a:latin typeface="Arial" charset="0"/>
              </a:rPr>
              <a:t>Electrón</a:t>
            </a:r>
            <a:r>
              <a:rPr lang="en-US" baseline="0" dirty="0" smtClean="0">
                <a:latin typeface="Arial" charset="0"/>
              </a:rPr>
              <a:t>, </a:t>
            </a:r>
            <a:r>
              <a:rPr lang="en-US" baseline="0" dirty="0" err="1" smtClean="0">
                <a:latin typeface="Arial" charset="0"/>
              </a:rPr>
              <a:t>Magnetómetro</a:t>
            </a:r>
            <a:r>
              <a:rPr lang="en-US" baseline="0" dirty="0" smtClean="0">
                <a:latin typeface="Arial" charset="0"/>
              </a:rPr>
              <a:t>, </a:t>
            </a:r>
            <a:r>
              <a:rPr lang="en-US" baseline="0" dirty="0" err="1" smtClean="0">
                <a:latin typeface="Arial" charset="0"/>
              </a:rPr>
              <a:t>Generador</a:t>
            </a:r>
            <a:r>
              <a:rPr lang="en-US" baseline="0" dirty="0" smtClean="0">
                <a:latin typeface="Arial" charset="0"/>
              </a:rPr>
              <a:t> de imágenes de </a:t>
            </a:r>
            <a:r>
              <a:rPr lang="en-US" baseline="0" dirty="0" err="1" smtClean="0">
                <a:latin typeface="Arial" charset="0"/>
              </a:rPr>
              <a:t>rayos</a:t>
            </a:r>
            <a:r>
              <a:rPr lang="en-US" baseline="0" dirty="0" smtClean="0">
                <a:latin typeface="Arial" charset="0"/>
              </a:rPr>
              <a:t> X del sol</a:t>
            </a:r>
            <a:endParaRPr lang="en-US" dirty="0" smtClean="0">
              <a:latin typeface="Arial" charset="0"/>
            </a:endParaRPr>
          </a:p>
          <a:p>
            <a:endParaRPr lang="en-US" dirty="0" smtClean="0">
              <a:latin typeface="Arial" charset="0"/>
            </a:endParaRPr>
          </a:p>
          <a:p>
            <a:endParaRPr lang="en-US" dirty="0" smtClean="0">
              <a:latin typeface="Arial" charset="0"/>
            </a:endParaRPr>
          </a:p>
          <a:p>
            <a:r>
              <a:rPr lang="en-US" dirty="0" smtClean="0">
                <a:latin typeface="Arial" charset="0"/>
              </a:rPr>
              <a:t>Space Environment TOPICS SE-11 - Navigation:</a:t>
            </a:r>
            <a:r>
              <a:rPr lang="en-US" baseline="0" dirty="0" smtClean="0">
                <a:latin typeface="Arial" charset="0"/>
              </a:rPr>
              <a:t>  http://www.swpc.noaa.gov/info/Navigation.pdf  </a:t>
            </a:r>
          </a:p>
          <a:p>
            <a:r>
              <a:rPr lang="en-US" baseline="0" dirty="0" err="1" smtClean="0">
                <a:latin typeface="Arial" charset="0"/>
              </a:rPr>
              <a:t>Artículo</a:t>
            </a:r>
            <a:r>
              <a:rPr lang="en-US" baseline="0" dirty="0" smtClean="0">
                <a:latin typeface="Arial" charset="0"/>
              </a:rPr>
              <a:t> </a:t>
            </a:r>
            <a:r>
              <a:rPr lang="en-US" baseline="0" dirty="0" err="1" smtClean="0">
                <a:latin typeface="Arial" charset="0"/>
              </a:rPr>
              <a:t>breve</a:t>
            </a:r>
            <a:r>
              <a:rPr lang="en-US" baseline="0" dirty="0" smtClean="0">
                <a:latin typeface="Arial" charset="0"/>
              </a:rPr>
              <a:t> </a:t>
            </a:r>
            <a:r>
              <a:rPr lang="en-US" baseline="0" dirty="0" err="1" smtClean="0">
                <a:latin typeface="Arial" charset="0"/>
              </a:rPr>
              <a:t>interesante</a:t>
            </a:r>
            <a:r>
              <a:rPr lang="en-US" baseline="0" dirty="0" smtClean="0">
                <a:latin typeface="Arial" charset="0"/>
              </a:rPr>
              <a:t> </a:t>
            </a:r>
            <a:r>
              <a:rPr lang="en-US" baseline="0" dirty="0" err="1" smtClean="0">
                <a:latin typeface="Arial" charset="0"/>
              </a:rPr>
              <a:t>sobre</a:t>
            </a:r>
            <a:r>
              <a:rPr lang="en-US" baseline="0" dirty="0" smtClean="0">
                <a:latin typeface="Arial" charset="0"/>
              </a:rPr>
              <a:t> </a:t>
            </a:r>
            <a:r>
              <a:rPr lang="en-US" baseline="0" dirty="0" err="1" smtClean="0">
                <a:latin typeface="Arial" charset="0"/>
              </a:rPr>
              <a:t>cómo</a:t>
            </a:r>
            <a:r>
              <a:rPr lang="en-US" baseline="0" dirty="0" smtClean="0">
                <a:latin typeface="Arial" charset="0"/>
              </a:rPr>
              <a:t> los </a:t>
            </a:r>
            <a:r>
              <a:rPr lang="en-US" baseline="0" dirty="0" err="1" smtClean="0">
                <a:latin typeface="Arial" charset="0"/>
              </a:rPr>
              <a:t>sistemas</a:t>
            </a:r>
            <a:r>
              <a:rPr lang="en-US" baseline="0" dirty="0" smtClean="0">
                <a:latin typeface="Arial" charset="0"/>
              </a:rPr>
              <a:t> de </a:t>
            </a:r>
            <a:r>
              <a:rPr lang="en-US" baseline="0" dirty="0" err="1" smtClean="0">
                <a:latin typeface="Arial" charset="0"/>
              </a:rPr>
              <a:t>navegación</a:t>
            </a:r>
            <a:r>
              <a:rPr lang="en-US" baseline="0" dirty="0" smtClean="0">
                <a:latin typeface="Arial" charset="0"/>
              </a:rPr>
              <a:t> </a:t>
            </a:r>
            <a:r>
              <a:rPr lang="en-US" baseline="0" dirty="0" err="1" smtClean="0">
                <a:latin typeface="Arial" charset="0"/>
              </a:rPr>
              <a:t>satelitales</a:t>
            </a:r>
            <a:r>
              <a:rPr lang="en-US" baseline="0" dirty="0" smtClean="0">
                <a:latin typeface="Arial" charset="0"/>
              </a:rPr>
              <a:t> y </a:t>
            </a:r>
            <a:r>
              <a:rPr lang="en-US" baseline="0" dirty="0" err="1" smtClean="0">
                <a:latin typeface="Arial" charset="0"/>
              </a:rPr>
              <a:t>terrestres</a:t>
            </a:r>
            <a:r>
              <a:rPr lang="en-US" baseline="0" dirty="0" smtClean="0">
                <a:latin typeface="Arial" charset="0"/>
              </a:rPr>
              <a:t> se </a:t>
            </a:r>
            <a:r>
              <a:rPr lang="en-US" baseline="0" dirty="0" err="1" smtClean="0">
                <a:latin typeface="Arial" charset="0"/>
              </a:rPr>
              <a:t>afectan</a:t>
            </a:r>
            <a:r>
              <a:rPr lang="en-US" baseline="0" dirty="0" smtClean="0">
                <a:latin typeface="Arial" charset="0"/>
              </a:rPr>
              <a:t> </a:t>
            </a:r>
            <a:r>
              <a:rPr lang="en-US" baseline="0" dirty="0" err="1" smtClean="0">
                <a:latin typeface="Arial" charset="0"/>
              </a:rPr>
              <a:t>por</a:t>
            </a:r>
            <a:r>
              <a:rPr lang="en-US" baseline="0" dirty="0" smtClean="0">
                <a:latin typeface="Arial" charset="0"/>
              </a:rPr>
              <a:t> la </a:t>
            </a:r>
            <a:r>
              <a:rPr lang="en-US" baseline="0" dirty="0" err="1" smtClean="0">
                <a:latin typeface="Arial" charset="0"/>
              </a:rPr>
              <a:t>actividad</a:t>
            </a:r>
            <a:r>
              <a:rPr lang="en-US" baseline="0" dirty="0" smtClean="0">
                <a:latin typeface="Arial" charset="0"/>
              </a:rPr>
              <a:t> solar y </a:t>
            </a:r>
            <a:r>
              <a:rPr lang="en-US" baseline="0" dirty="0" err="1" smtClean="0">
                <a:latin typeface="Arial" charset="0"/>
              </a:rPr>
              <a:t>geomagnética</a:t>
            </a:r>
            <a:r>
              <a:rPr lang="en-US" baseline="0" dirty="0" smtClean="0">
                <a:latin typeface="Arial" charset="0"/>
              </a:rPr>
              <a:t>. </a:t>
            </a:r>
          </a:p>
          <a:p>
            <a:endParaRPr lang="en-US" baseline="0" dirty="0" smtClean="0">
              <a:latin typeface="Arial" charset="0"/>
            </a:endParaRPr>
          </a:p>
          <a:p>
            <a:r>
              <a:rPr lang="en-US" dirty="0" smtClean="0">
                <a:latin typeface="Arial" charset="0"/>
              </a:rPr>
              <a:t>Space Environment TOPICS SE-10</a:t>
            </a:r>
            <a:r>
              <a:rPr lang="en-US" baseline="0" dirty="0" smtClean="0">
                <a:latin typeface="Arial" charset="0"/>
              </a:rPr>
              <a:t> – </a:t>
            </a:r>
            <a:r>
              <a:rPr lang="en-US" baseline="0" dirty="0" err="1" smtClean="0">
                <a:latin typeface="Arial" charset="0"/>
              </a:rPr>
              <a:t>Propagación</a:t>
            </a:r>
            <a:r>
              <a:rPr lang="en-US" baseline="0" dirty="0" smtClean="0">
                <a:latin typeface="Arial" charset="0"/>
              </a:rPr>
              <a:t> de </a:t>
            </a:r>
            <a:r>
              <a:rPr lang="en-US" baseline="0" dirty="0" err="1" smtClean="0">
                <a:latin typeface="Arial" charset="0"/>
              </a:rPr>
              <a:t>ondas</a:t>
            </a:r>
            <a:r>
              <a:rPr lang="en-US" baseline="0" dirty="0" smtClean="0">
                <a:latin typeface="Arial" charset="0"/>
              </a:rPr>
              <a:t> de radio</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9FE8D9F-5E3C-48A8-8E33-86D0F799D41B}" type="slidenum">
              <a:rPr lang="en-US" smtClean="0">
                <a:latin typeface="Arial" pitchFamily="34" charset="0"/>
              </a:rPr>
              <a:pPr/>
              <a:t>9</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a:xfrm>
            <a:off x="1141413" y="685800"/>
            <a:ext cx="4575175" cy="3429000"/>
          </a:xfrm>
          <a:ln/>
        </p:spPr>
      </p:sp>
      <p:sp>
        <p:nvSpPr>
          <p:cNvPr id="92164" name="Rectangle 3"/>
          <p:cNvSpPr>
            <a:spLocks noGrp="1" noChangeArrowheads="1"/>
          </p:cNvSpPr>
          <p:nvPr>
            <p:ph type="body" idx="1"/>
          </p:nvPr>
        </p:nvSpPr>
        <p:spPr>
          <a:noFill/>
          <a:ln/>
        </p:spPr>
        <p:txBody>
          <a:bodyPr/>
          <a:lstStyle/>
          <a:p>
            <a:r>
              <a:rPr lang="en-US" dirty="0" smtClean="0"/>
              <a:t>Este es un </a:t>
            </a:r>
            <a:r>
              <a:rPr lang="en-US" dirty="0" err="1" smtClean="0"/>
              <a:t>estimado</a:t>
            </a:r>
            <a:r>
              <a:rPr lang="en-US" dirty="0" smtClean="0"/>
              <a:t> de la </a:t>
            </a:r>
            <a:r>
              <a:rPr lang="en-US" dirty="0" err="1" smtClean="0"/>
              <a:t>densidad</a:t>
            </a:r>
            <a:r>
              <a:rPr lang="en-US" dirty="0" smtClean="0"/>
              <a:t> de la </a:t>
            </a:r>
            <a:r>
              <a:rPr lang="en-US" dirty="0" err="1" smtClean="0"/>
              <a:t>rayería</a:t>
            </a:r>
            <a:r>
              <a:rPr lang="en-US" dirty="0" smtClean="0"/>
              <a:t> </a:t>
            </a:r>
            <a:r>
              <a:rPr lang="en-US" dirty="0" err="1" smtClean="0"/>
              <a:t>climatológica</a:t>
            </a:r>
            <a:r>
              <a:rPr lang="en-US" dirty="0" smtClean="0"/>
              <a:t> annual en las áreas</a:t>
            </a:r>
            <a:r>
              <a:rPr lang="en-US" baseline="0" dirty="0" smtClean="0"/>
              <a:t> de </a:t>
            </a:r>
            <a:r>
              <a:rPr lang="en-US" baseline="0" dirty="0" err="1" smtClean="0"/>
              <a:t>visualización</a:t>
            </a:r>
            <a:r>
              <a:rPr lang="en-US" baseline="0" dirty="0" smtClean="0"/>
              <a:t> del GLM.  Los valores son </a:t>
            </a:r>
            <a:r>
              <a:rPr lang="en-US" baseline="0" dirty="0" err="1" smtClean="0"/>
              <a:t>estimados</a:t>
            </a:r>
            <a:r>
              <a:rPr lang="en-US" baseline="0" dirty="0" smtClean="0"/>
              <a:t> de los </a:t>
            </a:r>
            <a:r>
              <a:rPr lang="en-US" baseline="0" dirty="0" err="1" smtClean="0"/>
              <a:t>instrumentos</a:t>
            </a:r>
            <a:r>
              <a:rPr lang="en-US" baseline="0" dirty="0" smtClean="0"/>
              <a:t> LIS y OTD, los </a:t>
            </a:r>
            <a:r>
              <a:rPr lang="en-US" baseline="0" dirty="0" err="1" smtClean="0"/>
              <a:t>cuales</a:t>
            </a:r>
            <a:r>
              <a:rPr lang="en-US" baseline="0" dirty="0" smtClean="0"/>
              <a:t> </a:t>
            </a:r>
            <a:r>
              <a:rPr lang="en-US" baseline="0" dirty="0" err="1" smtClean="0"/>
              <a:t>detectan</a:t>
            </a:r>
            <a:r>
              <a:rPr lang="en-US" baseline="0" dirty="0" smtClean="0"/>
              <a:t> </a:t>
            </a:r>
            <a:r>
              <a:rPr lang="en-US" baseline="0" dirty="0" err="1" smtClean="0"/>
              <a:t>rayería</a:t>
            </a:r>
            <a:r>
              <a:rPr lang="en-US" baseline="0" dirty="0" smtClean="0"/>
              <a:t> </a:t>
            </a:r>
            <a:r>
              <a:rPr lang="en-US" baseline="0" dirty="0" err="1" smtClean="0"/>
              <a:t>visiblemente</a:t>
            </a:r>
            <a:r>
              <a:rPr lang="en-US" baseline="0" dirty="0" smtClean="0"/>
              <a:t>, c</a:t>
            </a:r>
            <a:r>
              <a:rPr lang="en-US" dirty="0" smtClean="0"/>
              <a:t>on base en el sensor LIS (Lightning Imaging Sensor) en</a:t>
            </a:r>
            <a:r>
              <a:rPr lang="en-US" baseline="0" dirty="0" smtClean="0"/>
              <a:t> el TRMM y el OTD (Optical Transient Detector), los </a:t>
            </a:r>
            <a:r>
              <a:rPr lang="en-US" baseline="0" dirty="0" err="1" smtClean="0"/>
              <a:t>cuales</a:t>
            </a:r>
            <a:r>
              <a:rPr lang="en-US" baseline="0" dirty="0" smtClean="0"/>
              <a:t> </a:t>
            </a:r>
            <a:r>
              <a:rPr lang="en-US" baseline="0" dirty="0" err="1" smtClean="0"/>
              <a:t>están</a:t>
            </a:r>
            <a:r>
              <a:rPr lang="en-US" baseline="0" dirty="0" smtClean="0"/>
              <a:t> en </a:t>
            </a:r>
            <a:r>
              <a:rPr lang="en-US" baseline="0" dirty="0" err="1" smtClean="0"/>
              <a:t>satélites</a:t>
            </a:r>
            <a:r>
              <a:rPr lang="en-US" baseline="0" dirty="0" smtClean="0"/>
              <a:t> </a:t>
            </a:r>
            <a:r>
              <a:rPr lang="en-US" baseline="0" dirty="0" err="1" smtClean="0"/>
              <a:t>polares</a:t>
            </a:r>
            <a:r>
              <a:rPr lang="en-US" baseline="0" dirty="0" smtClean="0"/>
              <a:t>. </a:t>
            </a:r>
            <a:r>
              <a:rPr lang="en-US" baseline="0" dirty="0" err="1" smtClean="0"/>
              <a:t>Será</a:t>
            </a:r>
            <a:r>
              <a:rPr lang="en-US" baseline="0" dirty="0" smtClean="0"/>
              <a:t> </a:t>
            </a:r>
            <a:r>
              <a:rPr lang="en-US" baseline="0" dirty="0" err="1" smtClean="0"/>
              <a:t>interesante</a:t>
            </a:r>
            <a:r>
              <a:rPr lang="en-US" baseline="0" dirty="0" smtClean="0"/>
              <a:t> </a:t>
            </a:r>
            <a:r>
              <a:rPr lang="en-US" baseline="0" dirty="0" err="1" smtClean="0"/>
              <a:t>ver</a:t>
            </a:r>
            <a:r>
              <a:rPr lang="en-US" baseline="0" dirty="0" smtClean="0"/>
              <a:t> los </a:t>
            </a:r>
            <a:r>
              <a:rPr lang="en-US" baseline="0" dirty="0" err="1" smtClean="0"/>
              <a:t>cambios</a:t>
            </a:r>
            <a:r>
              <a:rPr lang="en-US" baseline="0" dirty="0" smtClean="0"/>
              <a:t> en </a:t>
            </a:r>
            <a:r>
              <a:rPr lang="en-US" baseline="0" dirty="0" err="1" smtClean="0"/>
              <a:t>estas</a:t>
            </a:r>
            <a:r>
              <a:rPr lang="en-US" baseline="0" dirty="0" smtClean="0"/>
              <a:t> </a:t>
            </a:r>
            <a:r>
              <a:rPr lang="en-US" baseline="0" dirty="0" err="1" smtClean="0"/>
              <a:t>estimaciones</a:t>
            </a:r>
            <a:r>
              <a:rPr lang="en-US" baseline="0" dirty="0" smtClean="0"/>
              <a:t> </a:t>
            </a:r>
            <a:r>
              <a:rPr lang="en-US" baseline="0" dirty="0" err="1" smtClean="0"/>
              <a:t>desde</a:t>
            </a:r>
            <a:r>
              <a:rPr lang="en-US" baseline="0" dirty="0" smtClean="0"/>
              <a:t> la </a:t>
            </a:r>
            <a:r>
              <a:rPr lang="en-US" baseline="0" dirty="0" err="1" smtClean="0"/>
              <a:t>perspectiva</a:t>
            </a:r>
            <a:r>
              <a:rPr lang="en-US" baseline="0" dirty="0" smtClean="0"/>
              <a:t> de un </a:t>
            </a:r>
            <a:r>
              <a:rPr lang="en-US" baseline="0" dirty="0" err="1" smtClean="0"/>
              <a:t>satélite</a:t>
            </a:r>
            <a:r>
              <a:rPr lang="en-US" baseline="0" dirty="0" smtClean="0"/>
              <a:t> </a:t>
            </a:r>
            <a:r>
              <a:rPr lang="en-US" baseline="0" dirty="0" err="1" smtClean="0"/>
              <a:t>geoestacionario</a:t>
            </a:r>
            <a:r>
              <a:rPr lang="en-US" baseline="0" dirty="0" smtClean="0"/>
              <a:t>.</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438" y="1420284"/>
            <a:ext cx="5184299"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877" y="2590800"/>
            <a:ext cx="4269423" cy="1168400"/>
          </a:xfrm>
        </p:spPr>
        <p:txBody>
          <a:bodyPr/>
          <a:lstStyle>
            <a:lvl1pPr marL="0" indent="0" algn="ctr">
              <a:buNone/>
              <a:defRPr/>
            </a:lvl1pPr>
            <a:lvl2pPr marL="304821" indent="0" algn="ctr">
              <a:buNone/>
              <a:defRPr/>
            </a:lvl2pPr>
            <a:lvl3pPr marL="609641" indent="0" algn="ctr">
              <a:buNone/>
              <a:defRPr/>
            </a:lvl3pPr>
            <a:lvl4pPr marL="914461" indent="0" algn="ctr">
              <a:buNone/>
              <a:defRPr/>
            </a:lvl4pPr>
            <a:lvl5pPr marL="1219282" indent="0" algn="ctr">
              <a:buNone/>
              <a:defRPr/>
            </a:lvl5pPr>
            <a:lvl6pPr marL="1524102" indent="0" algn="ctr">
              <a:buNone/>
              <a:defRPr/>
            </a:lvl6pPr>
            <a:lvl7pPr marL="1828923" indent="0" algn="ctr">
              <a:buNone/>
              <a:defRPr/>
            </a:lvl7pPr>
            <a:lvl8pPr marL="2133743" indent="0" algn="ctr">
              <a:buNone/>
              <a:defRPr/>
            </a:lvl8pPr>
            <a:lvl9pPr marL="243856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D41734-1C84-446D-BA1C-D312EBC94B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C60A6-DC1A-43FD-B134-CB848E2082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21902" y="183093"/>
            <a:ext cx="1372314"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959" y="183093"/>
            <a:ext cx="401529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238C47-99EE-4B2F-B2AF-A14DA6A5DE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959" y="183092"/>
            <a:ext cx="548925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959" y="1066800"/>
            <a:ext cx="2693802" cy="30173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00414" y="1066800"/>
            <a:ext cx="2693802" cy="30173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17294D-0F19-488F-9F3D-9FE0D5AC127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959" y="183092"/>
            <a:ext cx="5489258"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959" y="1066800"/>
            <a:ext cx="5489258" cy="3017309"/>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45FE65-2C58-4EF1-B38A-2CCFE9F699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B55948-7705-47EE-A8DB-54F7837159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793" y="2937934"/>
            <a:ext cx="5184299"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1793" y="1937810"/>
            <a:ext cx="5184299" cy="1000124"/>
          </a:xfrm>
        </p:spPr>
        <p:txBody>
          <a:bodyPr anchor="b"/>
          <a:lstStyle>
            <a:lvl1pPr marL="0" indent="0">
              <a:buNone/>
              <a:defRPr sz="1300"/>
            </a:lvl1pPr>
            <a:lvl2pPr marL="304821" indent="0">
              <a:buNone/>
              <a:defRPr sz="1200"/>
            </a:lvl2pPr>
            <a:lvl3pPr marL="609641" indent="0">
              <a:buNone/>
              <a:defRPr sz="1000"/>
            </a:lvl3pPr>
            <a:lvl4pPr marL="914461" indent="0">
              <a:buNone/>
              <a:defRPr sz="1000"/>
            </a:lvl4pPr>
            <a:lvl5pPr marL="1219282" indent="0">
              <a:buNone/>
              <a:defRPr sz="1000"/>
            </a:lvl5pPr>
            <a:lvl6pPr marL="1524102" indent="0">
              <a:buNone/>
              <a:defRPr sz="1000"/>
            </a:lvl6pPr>
            <a:lvl7pPr marL="1828923" indent="0">
              <a:buNone/>
              <a:defRPr sz="1000"/>
            </a:lvl7pPr>
            <a:lvl8pPr marL="2133743" indent="0">
              <a:buNone/>
              <a:defRPr sz="1000"/>
            </a:lvl8pPr>
            <a:lvl9pPr marL="2438564" indent="0">
              <a:buNone/>
              <a:defRPr sz="1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262573-C4E6-4060-BE18-F4C3D4D914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959" y="1066800"/>
            <a:ext cx="2693802" cy="3017309"/>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00414" y="1066800"/>
            <a:ext cx="2693802" cy="3017309"/>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960" y="1023409"/>
            <a:ext cx="2694861" cy="426508"/>
          </a:xfrm>
        </p:spPr>
        <p:txBody>
          <a:bodyPr anchor="b"/>
          <a:lstStyle>
            <a:lvl1pPr marL="0" indent="0">
              <a:buNone/>
              <a:defRPr sz="1600" b="1"/>
            </a:lvl1pPr>
            <a:lvl2pPr marL="304821" indent="0">
              <a:buNone/>
              <a:defRPr sz="1300" b="1"/>
            </a:lvl2pPr>
            <a:lvl3pPr marL="609641" indent="0">
              <a:buNone/>
              <a:defRPr sz="1200" b="1"/>
            </a:lvl3pPr>
            <a:lvl4pPr marL="914461" indent="0">
              <a:buNone/>
              <a:defRPr sz="1000" b="1"/>
            </a:lvl4pPr>
            <a:lvl5pPr marL="1219282" indent="0">
              <a:buNone/>
              <a:defRPr sz="1000" b="1"/>
            </a:lvl5pPr>
            <a:lvl6pPr marL="1524102" indent="0">
              <a:buNone/>
              <a:defRPr sz="1000" b="1"/>
            </a:lvl6pPr>
            <a:lvl7pPr marL="1828923" indent="0">
              <a:buNone/>
              <a:defRPr sz="1000" b="1"/>
            </a:lvl7pPr>
            <a:lvl8pPr marL="2133743" indent="0">
              <a:buNone/>
              <a:defRPr sz="1000" b="1"/>
            </a:lvl8pPr>
            <a:lvl9pPr marL="2438564"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304960" y="1449917"/>
            <a:ext cx="2694861" cy="2634192"/>
          </a:xfrm>
        </p:spPr>
        <p:txBody>
          <a:bodyPr/>
          <a:lstStyle>
            <a:lvl1pPr>
              <a:defRPr sz="16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8297" y="1023409"/>
            <a:ext cx="2695920" cy="426508"/>
          </a:xfrm>
        </p:spPr>
        <p:txBody>
          <a:bodyPr anchor="b"/>
          <a:lstStyle>
            <a:lvl1pPr marL="0" indent="0">
              <a:buNone/>
              <a:defRPr sz="1600" b="1"/>
            </a:lvl1pPr>
            <a:lvl2pPr marL="304821" indent="0">
              <a:buNone/>
              <a:defRPr sz="1300" b="1"/>
            </a:lvl2pPr>
            <a:lvl3pPr marL="609641" indent="0">
              <a:buNone/>
              <a:defRPr sz="1200" b="1"/>
            </a:lvl3pPr>
            <a:lvl4pPr marL="914461" indent="0">
              <a:buNone/>
              <a:defRPr sz="1000" b="1"/>
            </a:lvl4pPr>
            <a:lvl5pPr marL="1219282" indent="0">
              <a:buNone/>
              <a:defRPr sz="1000" b="1"/>
            </a:lvl5pPr>
            <a:lvl6pPr marL="1524102" indent="0">
              <a:buNone/>
              <a:defRPr sz="1000" b="1"/>
            </a:lvl6pPr>
            <a:lvl7pPr marL="1828923" indent="0">
              <a:buNone/>
              <a:defRPr sz="1000" b="1"/>
            </a:lvl7pPr>
            <a:lvl8pPr marL="2133743" indent="0">
              <a:buNone/>
              <a:defRPr sz="1000" b="1"/>
            </a:lvl8pPr>
            <a:lvl9pPr marL="2438564"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3098297" y="1449917"/>
            <a:ext cx="2695920" cy="2634192"/>
          </a:xfrm>
        </p:spPr>
        <p:txBody>
          <a:bodyPr/>
          <a:lstStyle>
            <a:lvl1pPr>
              <a:defRPr sz="16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026B2F-B044-4330-B226-A072D620B0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B97464-508F-444A-8F4B-8A78073F6F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959" y="182033"/>
            <a:ext cx="2006587"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4608" y="182034"/>
            <a:ext cx="3409608" cy="3902076"/>
          </a:xfrm>
        </p:spPr>
        <p:txBody>
          <a:bodyPr/>
          <a:lstStyle>
            <a:lvl1pPr>
              <a:defRPr sz="2200"/>
            </a:lvl1pPr>
            <a:lvl2pPr>
              <a:defRPr sz="18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959" y="956734"/>
            <a:ext cx="2006587" cy="3127376"/>
          </a:xfrm>
        </p:spPr>
        <p:txBody>
          <a:bodyPr/>
          <a:lstStyle>
            <a:lvl1pPr marL="0" indent="0">
              <a:buNone/>
              <a:defRPr sz="1000"/>
            </a:lvl1pPr>
            <a:lvl2pPr marL="304821" indent="0">
              <a:buNone/>
              <a:defRPr sz="800"/>
            </a:lvl2pPr>
            <a:lvl3pPr marL="609641" indent="0">
              <a:buNone/>
              <a:defRPr sz="700"/>
            </a:lvl3pPr>
            <a:lvl4pPr marL="914461" indent="0">
              <a:buNone/>
              <a:defRPr sz="600"/>
            </a:lvl4pPr>
            <a:lvl5pPr marL="1219282" indent="0">
              <a:buNone/>
              <a:defRPr sz="600"/>
            </a:lvl5pPr>
            <a:lvl6pPr marL="1524102" indent="0">
              <a:buNone/>
              <a:defRPr sz="600"/>
            </a:lvl6pPr>
            <a:lvl7pPr marL="1828923" indent="0">
              <a:buNone/>
              <a:defRPr sz="600"/>
            </a:lvl7pPr>
            <a:lvl8pPr marL="2133743" indent="0">
              <a:buNone/>
              <a:defRPr sz="600"/>
            </a:lvl8pPr>
            <a:lvl9pPr marL="2438564"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6725A8-12A8-4E9E-9D10-6B1464DBDB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5481" y="3200400"/>
            <a:ext cx="3659505" cy="377826"/>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5481" y="408517"/>
            <a:ext cx="3659505" cy="2743200"/>
          </a:xfrm>
        </p:spPr>
        <p:txBody>
          <a:bodyPr/>
          <a:lstStyle>
            <a:lvl1pPr marL="0" indent="0">
              <a:buNone/>
              <a:defRPr sz="2200"/>
            </a:lvl1pPr>
            <a:lvl2pPr marL="304821" indent="0">
              <a:buNone/>
              <a:defRPr sz="1800"/>
            </a:lvl2pPr>
            <a:lvl3pPr marL="609641" indent="0">
              <a:buNone/>
              <a:defRPr sz="1600"/>
            </a:lvl3pPr>
            <a:lvl4pPr marL="914461" indent="0">
              <a:buNone/>
              <a:defRPr sz="1300"/>
            </a:lvl4pPr>
            <a:lvl5pPr marL="1219282" indent="0">
              <a:buNone/>
              <a:defRPr sz="1300"/>
            </a:lvl5pPr>
            <a:lvl6pPr marL="1524102" indent="0">
              <a:buNone/>
              <a:defRPr sz="1300"/>
            </a:lvl6pPr>
            <a:lvl7pPr marL="1828923" indent="0">
              <a:buNone/>
              <a:defRPr sz="1300"/>
            </a:lvl7pPr>
            <a:lvl8pPr marL="2133743" indent="0">
              <a:buNone/>
              <a:defRPr sz="1300"/>
            </a:lvl8pPr>
            <a:lvl9pPr marL="2438564" indent="0">
              <a:buNone/>
              <a:defRPr sz="1300"/>
            </a:lvl9pPr>
          </a:lstStyle>
          <a:p>
            <a:pPr lvl="0"/>
            <a:endParaRPr lang="en-US" noProof="0" smtClean="0"/>
          </a:p>
        </p:txBody>
      </p:sp>
      <p:sp>
        <p:nvSpPr>
          <p:cNvPr id="4" name="Text Placeholder 3"/>
          <p:cNvSpPr>
            <a:spLocks noGrp="1"/>
          </p:cNvSpPr>
          <p:nvPr>
            <p:ph type="body" sz="half" idx="2"/>
          </p:nvPr>
        </p:nvSpPr>
        <p:spPr>
          <a:xfrm>
            <a:off x="1195481" y="3578226"/>
            <a:ext cx="3659505" cy="536574"/>
          </a:xfrm>
        </p:spPr>
        <p:txBody>
          <a:bodyPr/>
          <a:lstStyle>
            <a:lvl1pPr marL="0" indent="0">
              <a:buNone/>
              <a:defRPr sz="1000"/>
            </a:lvl1pPr>
            <a:lvl2pPr marL="304821" indent="0">
              <a:buNone/>
              <a:defRPr sz="800"/>
            </a:lvl2pPr>
            <a:lvl3pPr marL="609641" indent="0">
              <a:buNone/>
              <a:defRPr sz="700"/>
            </a:lvl3pPr>
            <a:lvl4pPr marL="914461" indent="0">
              <a:buNone/>
              <a:defRPr sz="600"/>
            </a:lvl4pPr>
            <a:lvl5pPr marL="1219282" indent="0">
              <a:buNone/>
              <a:defRPr sz="600"/>
            </a:lvl5pPr>
            <a:lvl6pPr marL="1524102" indent="0">
              <a:buNone/>
              <a:defRPr sz="600"/>
            </a:lvl6pPr>
            <a:lvl7pPr marL="1828923" indent="0">
              <a:buNone/>
              <a:defRPr sz="600"/>
            </a:lvl7pPr>
            <a:lvl8pPr marL="2133743" indent="0">
              <a:buNone/>
              <a:defRPr sz="600"/>
            </a:lvl8pPr>
            <a:lvl9pPr marL="2438564"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182399-DD87-4B61-974E-BE579B93A3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04959" y="183092"/>
            <a:ext cx="5489258" cy="762000"/>
          </a:xfrm>
          <a:prstGeom prst="rect">
            <a:avLst/>
          </a:prstGeom>
          <a:noFill/>
          <a:ln w="9525">
            <a:noFill/>
            <a:miter lim="800000"/>
            <a:headEnd/>
            <a:tailEnd/>
          </a:ln>
        </p:spPr>
        <p:txBody>
          <a:bodyPr vert="horz" wrap="square" lIns="60964" tIns="30482" rIns="60964" bIns="30482"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304959" y="1066800"/>
            <a:ext cx="5489258" cy="3017309"/>
          </a:xfrm>
          <a:prstGeom prst="rect">
            <a:avLst/>
          </a:prstGeom>
          <a:noFill/>
          <a:ln w="9525">
            <a:noFill/>
            <a:miter lim="800000"/>
            <a:headEnd/>
            <a:tailEnd/>
          </a:ln>
        </p:spPr>
        <p:txBody>
          <a:bodyPr vert="horz" wrap="square" lIns="60964" tIns="30482" rIns="60964" bIns="304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959" y="4163484"/>
            <a:ext cx="1423141" cy="317500"/>
          </a:xfrm>
          <a:prstGeom prst="rect">
            <a:avLst/>
          </a:prstGeom>
          <a:noFill/>
          <a:ln w="9525">
            <a:noFill/>
            <a:miter lim="800000"/>
            <a:headEnd/>
            <a:tailEnd/>
          </a:ln>
          <a:effectLst/>
        </p:spPr>
        <p:txBody>
          <a:bodyPr vert="horz" wrap="square" lIns="60964" tIns="30482" rIns="60964" bIns="30482" numCol="1" anchor="t" anchorCtr="0" compatLnSpc="1">
            <a:prstTxWarp prst="textNoShape">
              <a:avLst/>
            </a:prstTxWarp>
          </a:bodyPr>
          <a:lstStyle>
            <a:lvl1pPr>
              <a:defRPr sz="10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2083885" y="4163484"/>
            <a:ext cx="1931406" cy="317500"/>
          </a:xfrm>
          <a:prstGeom prst="rect">
            <a:avLst/>
          </a:prstGeom>
          <a:noFill/>
          <a:ln w="9525">
            <a:noFill/>
            <a:miter lim="800000"/>
            <a:headEnd/>
            <a:tailEnd/>
          </a:ln>
          <a:effectLst/>
        </p:spPr>
        <p:txBody>
          <a:bodyPr vert="horz" wrap="square" lIns="60964" tIns="30482" rIns="60964" bIns="30482" numCol="1" anchor="t" anchorCtr="0" compatLnSpc="1">
            <a:prstTxWarp prst="textNoShape">
              <a:avLst/>
            </a:prstTxWarp>
          </a:bodyPr>
          <a:lstStyle>
            <a:lvl1pPr algn="ctr">
              <a:defRPr sz="10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4371076" y="4163484"/>
            <a:ext cx="1423141" cy="317500"/>
          </a:xfrm>
          <a:prstGeom prst="rect">
            <a:avLst/>
          </a:prstGeom>
          <a:noFill/>
          <a:ln w="9525">
            <a:noFill/>
            <a:miter lim="800000"/>
            <a:headEnd/>
            <a:tailEnd/>
          </a:ln>
          <a:effectLst/>
        </p:spPr>
        <p:txBody>
          <a:bodyPr vert="horz" wrap="square" lIns="60964" tIns="30482" rIns="60964" bIns="30482" numCol="1" anchor="t" anchorCtr="0" compatLnSpc="1">
            <a:prstTxWarp prst="textNoShape">
              <a:avLst/>
            </a:prstTxWarp>
          </a:bodyPr>
          <a:lstStyle>
            <a:lvl1pPr algn="r">
              <a:defRPr sz="1000">
                <a:latin typeface="Arial" pitchFamily="34" charset="0"/>
              </a:defRPr>
            </a:lvl1pPr>
          </a:lstStyle>
          <a:p>
            <a:pPr>
              <a:defRPr/>
            </a:pPr>
            <a:fld id="{696D9A22-6F8E-49B0-B7E9-48A8EC3AFA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hf hdr="0" ftr="0" dt="0"/>
  <p:txStyles>
    <p:titleStyle>
      <a:lvl1pPr algn="ctr" rtl="0" eaLnBrk="0" fontAlgn="base" hangingPunct="0">
        <a:spcBef>
          <a:spcPct val="0"/>
        </a:spcBef>
        <a:spcAft>
          <a:spcPct val="0"/>
        </a:spcAft>
        <a:defRPr sz="3000">
          <a:solidFill>
            <a:schemeClr val="tx2"/>
          </a:solidFill>
          <a:latin typeface="+mj-lt"/>
          <a:ea typeface="+mj-ea"/>
          <a:cs typeface="+mj-cs"/>
        </a:defRPr>
      </a:lvl1pPr>
      <a:lvl2pPr algn="ctr" rtl="0" eaLnBrk="0" fontAlgn="base" hangingPunct="0">
        <a:spcBef>
          <a:spcPct val="0"/>
        </a:spcBef>
        <a:spcAft>
          <a:spcPct val="0"/>
        </a:spcAft>
        <a:defRPr sz="3000">
          <a:solidFill>
            <a:schemeClr val="tx2"/>
          </a:solidFill>
          <a:latin typeface="Arial" pitchFamily="34" charset="0"/>
        </a:defRPr>
      </a:lvl2pPr>
      <a:lvl3pPr algn="ctr" rtl="0" eaLnBrk="0" fontAlgn="base" hangingPunct="0">
        <a:spcBef>
          <a:spcPct val="0"/>
        </a:spcBef>
        <a:spcAft>
          <a:spcPct val="0"/>
        </a:spcAft>
        <a:defRPr sz="3000">
          <a:solidFill>
            <a:schemeClr val="tx2"/>
          </a:solidFill>
          <a:latin typeface="Arial" pitchFamily="34" charset="0"/>
        </a:defRPr>
      </a:lvl3pPr>
      <a:lvl4pPr algn="ctr" rtl="0" eaLnBrk="0" fontAlgn="base" hangingPunct="0">
        <a:spcBef>
          <a:spcPct val="0"/>
        </a:spcBef>
        <a:spcAft>
          <a:spcPct val="0"/>
        </a:spcAft>
        <a:defRPr sz="3000">
          <a:solidFill>
            <a:schemeClr val="tx2"/>
          </a:solidFill>
          <a:latin typeface="Arial" pitchFamily="34" charset="0"/>
        </a:defRPr>
      </a:lvl4pPr>
      <a:lvl5pPr algn="ctr" rtl="0" eaLnBrk="0" fontAlgn="base" hangingPunct="0">
        <a:spcBef>
          <a:spcPct val="0"/>
        </a:spcBef>
        <a:spcAft>
          <a:spcPct val="0"/>
        </a:spcAft>
        <a:defRPr sz="3000">
          <a:solidFill>
            <a:schemeClr val="tx2"/>
          </a:solidFill>
          <a:latin typeface="Arial" pitchFamily="34" charset="0"/>
        </a:defRPr>
      </a:lvl5pPr>
      <a:lvl6pPr marL="304821" algn="ctr" rtl="0" fontAlgn="base">
        <a:spcBef>
          <a:spcPct val="0"/>
        </a:spcBef>
        <a:spcAft>
          <a:spcPct val="0"/>
        </a:spcAft>
        <a:defRPr sz="3000">
          <a:solidFill>
            <a:schemeClr val="tx2"/>
          </a:solidFill>
          <a:latin typeface="Arial" pitchFamily="34" charset="0"/>
        </a:defRPr>
      </a:lvl6pPr>
      <a:lvl7pPr marL="609641" algn="ctr" rtl="0" fontAlgn="base">
        <a:spcBef>
          <a:spcPct val="0"/>
        </a:spcBef>
        <a:spcAft>
          <a:spcPct val="0"/>
        </a:spcAft>
        <a:defRPr sz="3000">
          <a:solidFill>
            <a:schemeClr val="tx2"/>
          </a:solidFill>
          <a:latin typeface="Arial" pitchFamily="34" charset="0"/>
        </a:defRPr>
      </a:lvl7pPr>
      <a:lvl8pPr marL="914461" algn="ctr" rtl="0" fontAlgn="base">
        <a:spcBef>
          <a:spcPct val="0"/>
        </a:spcBef>
        <a:spcAft>
          <a:spcPct val="0"/>
        </a:spcAft>
        <a:defRPr sz="3000">
          <a:solidFill>
            <a:schemeClr val="tx2"/>
          </a:solidFill>
          <a:latin typeface="Arial" pitchFamily="34" charset="0"/>
        </a:defRPr>
      </a:lvl8pPr>
      <a:lvl9pPr marL="1219282" algn="ctr" rtl="0" fontAlgn="base">
        <a:spcBef>
          <a:spcPct val="0"/>
        </a:spcBef>
        <a:spcAft>
          <a:spcPct val="0"/>
        </a:spcAft>
        <a:defRPr sz="3000">
          <a:solidFill>
            <a:schemeClr val="tx2"/>
          </a:solidFill>
          <a:latin typeface="Arial" pitchFamily="34" charset="0"/>
        </a:defRPr>
      </a:lvl9pPr>
    </p:titleStyle>
    <p:bodyStyle>
      <a:lvl1pPr marL="228616" indent="-228616" algn="l" rtl="0" eaLnBrk="0" fontAlgn="base" hangingPunct="0">
        <a:spcBef>
          <a:spcPct val="20000"/>
        </a:spcBef>
        <a:spcAft>
          <a:spcPct val="0"/>
        </a:spcAft>
        <a:buChar char="•"/>
        <a:defRPr sz="2200">
          <a:solidFill>
            <a:schemeClr val="tx1"/>
          </a:solidFill>
          <a:latin typeface="+mn-lt"/>
          <a:ea typeface="+mn-ea"/>
          <a:cs typeface="+mn-cs"/>
        </a:defRPr>
      </a:lvl1pPr>
      <a:lvl2pPr marL="495333" indent="-190512" algn="l" rtl="0" eaLnBrk="0" fontAlgn="base" hangingPunct="0">
        <a:spcBef>
          <a:spcPct val="20000"/>
        </a:spcBef>
        <a:spcAft>
          <a:spcPct val="0"/>
        </a:spcAft>
        <a:buChar char="–"/>
        <a:defRPr sz="1800">
          <a:solidFill>
            <a:schemeClr val="tx1"/>
          </a:solidFill>
          <a:latin typeface="+mn-lt"/>
        </a:defRPr>
      </a:lvl2pPr>
      <a:lvl3pPr marL="762051" indent="-152410" algn="l" rtl="0" eaLnBrk="0" fontAlgn="base" hangingPunct="0">
        <a:spcBef>
          <a:spcPct val="20000"/>
        </a:spcBef>
        <a:spcAft>
          <a:spcPct val="0"/>
        </a:spcAft>
        <a:buChar char="•"/>
        <a:defRPr sz="1600">
          <a:solidFill>
            <a:schemeClr val="tx1"/>
          </a:solidFill>
          <a:latin typeface="+mn-lt"/>
        </a:defRPr>
      </a:lvl3pPr>
      <a:lvl4pPr marL="1066871" indent="-152410" algn="l" rtl="0" eaLnBrk="0" fontAlgn="base" hangingPunct="0">
        <a:spcBef>
          <a:spcPct val="20000"/>
        </a:spcBef>
        <a:spcAft>
          <a:spcPct val="0"/>
        </a:spcAft>
        <a:buChar char="–"/>
        <a:defRPr sz="1300">
          <a:solidFill>
            <a:schemeClr val="tx1"/>
          </a:solidFill>
          <a:latin typeface="+mn-lt"/>
        </a:defRPr>
      </a:lvl4pPr>
      <a:lvl5pPr marL="1371691" indent="-152410" algn="l" rtl="0" eaLnBrk="0" fontAlgn="base" hangingPunct="0">
        <a:spcBef>
          <a:spcPct val="20000"/>
        </a:spcBef>
        <a:spcAft>
          <a:spcPct val="0"/>
        </a:spcAft>
        <a:buChar char="»"/>
        <a:defRPr sz="1300">
          <a:solidFill>
            <a:schemeClr val="tx1"/>
          </a:solidFill>
          <a:latin typeface="+mn-lt"/>
        </a:defRPr>
      </a:lvl5pPr>
      <a:lvl6pPr marL="1676512" indent="-152410" algn="l" rtl="0" fontAlgn="base">
        <a:spcBef>
          <a:spcPct val="20000"/>
        </a:spcBef>
        <a:spcAft>
          <a:spcPct val="0"/>
        </a:spcAft>
        <a:buChar char="»"/>
        <a:defRPr sz="1300">
          <a:solidFill>
            <a:schemeClr val="tx1"/>
          </a:solidFill>
          <a:latin typeface="+mn-lt"/>
        </a:defRPr>
      </a:lvl6pPr>
      <a:lvl7pPr marL="1981333" indent="-152410" algn="l" rtl="0" fontAlgn="base">
        <a:spcBef>
          <a:spcPct val="20000"/>
        </a:spcBef>
        <a:spcAft>
          <a:spcPct val="0"/>
        </a:spcAft>
        <a:buChar char="»"/>
        <a:defRPr sz="1300">
          <a:solidFill>
            <a:schemeClr val="tx1"/>
          </a:solidFill>
          <a:latin typeface="+mn-lt"/>
        </a:defRPr>
      </a:lvl7pPr>
      <a:lvl8pPr marL="2286153" indent="-152410" algn="l" rtl="0" fontAlgn="base">
        <a:spcBef>
          <a:spcPct val="20000"/>
        </a:spcBef>
        <a:spcAft>
          <a:spcPct val="0"/>
        </a:spcAft>
        <a:buChar char="»"/>
        <a:defRPr sz="1300">
          <a:solidFill>
            <a:schemeClr val="tx1"/>
          </a:solidFill>
          <a:latin typeface="+mn-lt"/>
        </a:defRPr>
      </a:lvl8pPr>
      <a:lvl9pPr marL="2590974" indent="-152410" algn="l" rtl="0" fontAlgn="base">
        <a:spcBef>
          <a:spcPct val="20000"/>
        </a:spcBef>
        <a:spcAft>
          <a:spcPct val="0"/>
        </a:spcAft>
        <a:buChar char="»"/>
        <a:defRPr sz="1300">
          <a:solidFill>
            <a:schemeClr val="tx1"/>
          </a:solidFill>
          <a:latin typeface="+mn-lt"/>
        </a:defRPr>
      </a:lvl9pPr>
    </p:bodyStyle>
    <p:otherStyle>
      <a:defPPr>
        <a:defRPr lang="en-US"/>
      </a:defPPr>
      <a:lvl1pPr marL="0" algn="l" defTabSz="609641" rtl="0" eaLnBrk="1" latinLnBrk="0" hangingPunct="1">
        <a:defRPr sz="1200" kern="1200">
          <a:solidFill>
            <a:schemeClr val="tx1"/>
          </a:solidFill>
          <a:latin typeface="+mn-lt"/>
          <a:ea typeface="+mn-ea"/>
          <a:cs typeface="+mn-cs"/>
        </a:defRPr>
      </a:lvl1pPr>
      <a:lvl2pPr marL="304821" algn="l" defTabSz="609641" rtl="0" eaLnBrk="1" latinLnBrk="0" hangingPunct="1">
        <a:defRPr sz="1200" kern="1200">
          <a:solidFill>
            <a:schemeClr val="tx1"/>
          </a:solidFill>
          <a:latin typeface="+mn-lt"/>
          <a:ea typeface="+mn-ea"/>
          <a:cs typeface="+mn-cs"/>
        </a:defRPr>
      </a:lvl2pPr>
      <a:lvl3pPr marL="609641" algn="l" defTabSz="609641" rtl="0" eaLnBrk="1" latinLnBrk="0" hangingPunct="1">
        <a:defRPr sz="1200" kern="1200">
          <a:solidFill>
            <a:schemeClr val="tx1"/>
          </a:solidFill>
          <a:latin typeface="+mn-lt"/>
          <a:ea typeface="+mn-ea"/>
          <a:cs typeface="+mn-cs"/>
        </a:defRPr>
      </a:lvl3pPr>
      <a:lvl4pPr marL="914461" algn="l" defTabSz="609641" rtl="0" eaLnBrk="1" latinLnBrk="0" hangingPunct="1">
        <a:defRPr sz="1200" kern="1200">
          <a:solidFill>
            <a:schemeClr val="tx1"/>
          </a:solidFill>
          <a:latin typeface="+mn-lt"/>
          <a:ea typeface="+mn-ea"/>
          <a:cs typeface="+mn-cs"/>
        </a:defRPr>
      </a:lvl4pPr>
      <a:lvl5pPr marL="1219282" algn="l" defTabSz="609641" rtl="0" eaLnBrk="1" latinLnBrk="0" hangingPunct="1">
        <a:defRPr sz="1200" kern="1200">
          <a:solidFill>
            <a:schemeClr val="tx1"/>
          </a:solidFill>
          <a:latin typeface="+mn-lt"/>
          <a:ea typeface="+mn-ea"/>
          <a:cs typeface="+mn-cs"/>
        </a:defRPr>
      </a:lvl5pPr>
      <a:lvl6pPr marL="1524102" algn="l" defTabSz="609641" rtl="0" eaLnBrk="1" latinLnBrk="0" hangingPunct="1">
        <a:defRPr sz="1200" kern="1200">
          <a:solidFill>
            <a:schemeClr val="tx1"/>
          </a:solidFill>
          <a:latin typeface="+mn-lt"/>
          <a:ea typeface="+mn-ea"/>
          <a:cs typeface="+mn-cs"/>
        </a:defRPr>
      </a:lvl6pPr>
      <a:lvl7pPr marL="1828923" algn="l" defTabSz="609641" rtl="0" eaLnBrk="1" latinLnBrk="0" hangingPunct="1">
        <a:defRPr sz="1200" kern="1200">
          <a:solidFill>
            <a:schemeClr val="tx1"/>
          </a:solidFill>
          <a:latin typeface="+mn-lt"/>
          <a:ea typeface="+mn-ea"/>
          <a:cs typeface="+mn-cs"/>
        </a:defRPr>
      </a:lvl7pPr>
      <a:lvl8pPr marL="2133743" algn="l" defTabSz="609641" rtl="0" eaLnBrk="1" latinLnBrk="0" hangingPunct="1">
        <a:defRPr sz="1200" kern="1200">
          <a:solidFill>
            <a:schemeClr val="tx1"/>
          </a:solidFill>
          <a:latin typeface="+mn-lt"/>
          <a:ea typeface="+mn-ea"/>
          <a:cs typeface="+mn-cs"/>
        </a:defRPr>
      </a:lvl8pPr>
      <a:lvl9pPr marL="2438564" algn="l" defTabSz="609641"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xml"/><Relationship Id="rId7" Type="http://schemas.openxmlformats.org/officeDocument/2006/relationships/oleObject" Target="../embeddings/oleObject2.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jpe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jpeg"/><Relationship Id="rId2" Type="http://schemas.openxmlformats.org/officeDocument/2006/relationships/notesSlide" Target="../notesSlides/notesSlide19.xml"/><Relationship Id="rId16"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1.jpe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25.jpeg"/><Relationship Id="rId4" Type="http://schemas.openxmlformats.org/officeDocument/2006/relationships/image" Target="../media/image27.jpeg"/><Relationship Id="rId9" Type="http://schemas.openxmlformats.org/officeDocument/2006/relationships/image" Target="../media/image31.pn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goes-r.gov/"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meted.ucar.edu/training_module.php?id=987" TargetMode="External"/><Relationship Id="rId3" Type="http://schemas.openxmlformats.org/officeDocument/2006/relationships/hyperlink" Target="http://www.goes-r.gov/" TargetMode="External"/><Relationship Id="rId7" Type="http://schemas.openxmlformats.org/officeDocument/2006/relationships/hyperlink" Target="https://www.meted.ucar.edu/training_module.php?id=825"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meted.ucar.edu/training_module.php?id=980" TargetMode="External"/><Relationship Id="rId5" Type="http://schemas.openxmlformats.org/officeDocument/2006/relationships/hyperlink" Target="http://rammb.cira.colostate.edu/training/shymet/forecaster_goesr101.asp" TargetMode="External"/><Relationship Id="rId10" Type="http://schemas.openxmlformats.org/officeDocument/2006/relationships/hyperlink" Target="http://lance-modis.eosdis.nasa.gov/cgi-bin/imagery/realtime.cgi" TargetMode="External"/><Relationship Id="rId4" Type="http://schemas.openxmlformats.org/officeDocument/2006/relationships/hyperlink" Target="http://cimss.ssec.wisc.edu/goes_r/proving-ground.html" TargetMode="External"/><Relationship Id="rId9" Type="http://schemas.openxmlformats.org/officeDocument/2006/relationships/hyperlink" Target="http://www.eumetsat.int/Home/Main/Image_Gallery/index.htm?l=e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nesdis.noaa.gov/FlyoutSchedule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imss.ssec.wisc.edu/goes_r/proving-ground.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swpc.noaa.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817" y="71544"/>
            <a:ext cx="5184299" cy="980017"/>
          </a:xfrm>
        </p:spPr>
        <p:txBody>
          <a:bodyPr/>
          <a:lstStyle/>
          <a:p>
            <a:r>
              <a:rPr lang="en-US" dirty="0" err="1" smtClean="0">
                <a:solidFill>
                  <a:schemeClr val="bg1"/>
                </a:solidFill>
              </a:rPr>
              <a:t>Puntos</a:t>
            </a:r>
            <a:r>
              <a:rPr lang="en-US" dirty="0" smtClean="0">
                <a:solidFill>
                  <a:schemeClr val="bg1"/>
                </a:solidFill>
              </a:rPr>
              <a:t> </a:t>
            </a:r>
            <a:r>
              <a:rPr lang="en-US" dirty="0" err="1" smtClean="0">
                <a:solidFill>
                  <a:schemeClr val="bg1"/>
                </a:solidFill>
              </a:rPr>
              <a:t>sobresalientes</a:t>
            </a:r>
            <a:r>
              <a:rPr lang="en-US" dirty="0" smtClean="0">
                <a:solidFill>
                  <a:schemeClr val="bg1"/>
                </a:solidFill>
              </a:rPr>
              <a:t> del GOES-R</a:t>
            </a:r>
            <a:endParaRPr lang="en-US" dirty="0">
              <a:solidFill>
                <a:schemeClr val="bg1"/>
              </a:solidFill>
            </a:endParaRPr>
          </a:p>
        </p:txBody>
      </p:sp>
      <p:pic>
        <p:nvPicPr>
          <p:cNvPr id="5" name="Picture 13" descr="Sun3512"/>
          <p:cNvPicPr>
            <a:picLocks noChangeAspect="1" noChangeArrowheads="1"/>
          </p:cNvPicPr>
          <p:nvPr/>
        </p:nvPicPr>
        <p:blipFill>
          <a:blip r:embed="rId3" cstate="print"/>
          <a:srcRect/>
          <a:stretch>
            <a:fillRect/>
          </a:stretch>
        </p:blipFill>
        <p:spPr bwMode="auto">
          <a:xfrm>
            <a:off x="107332" y="822960"/>
            <a:ext cx="1624589" cy="1596390"/>
          </a:xfrm>
          <a:prstGeom prst="rect">
            <a:avLst/>
          </a:prstGeom>
          <a:noFill/>
          <a:ln w="9525">
            <a:noFill/>
            <a:miter lim="800000"/>
            <a:headEnd/>
            <a:tailEnd/>
          </a:ln>
        </p:spPr>
      </p:pic>
      <p:sp>
        <p:nvSpPr>
          <p:cNvPr id="8" name="TextBox 7"/>
          <p:cNvSpPr txBox="1"/>
          <p:nvPr/>
        </p:nvSpPr>
        <p:spPr>
          <a:xfrm>
            <a:off x="958346" y="2304371"/>
            <a:ext cx="4053766" cy="2197506"/>
          </a:xfrm>
          <a:prstGeom prst="rect">
            <a:avLst/>
          </a:prstGeom>
          <a:noFill/>
        </p:spPr>
        <p:txBody>
          <a:bodyPr wrap="none" lIns="73134" tIns="36567" rIns="73134" bIns="36567" rtlCol="0">
            <a:spAutoFit/>
          </a:bodyPr>
          <a:lstStyle/>
          <a:p>
            <a:pPr algn="ctr"/>
            <a:r>
              <a:rPr lang="en-US" dirty="0" smtClean="0">
                <a:solidFill>
                  <a:schemeClr val="bg1"/>
                </a:solidFill>
              </a:rPr>
              <a:t>Bernie Connell</a:t>
            </a:r>
          </a:p>
          <a:p>
            <a:pPr algn="ctr"/>
            <a:r>
              <a:rPr lang="en-US" sz="1200" dirty="0">
                <a:solidFill>
                  <a:schemeClr val="bg1"/>
                </a:solidFill>
              </a:rPr>
              <a:t>bernie.connell@colostate.edu</a:t>
            </a:r>
          </a:p>
          <a:p>
            <a:pPr algn="ctr"/>
            <a:r>
              <a:rPr lang="en-US" sz="1200" dirty="0">
                <a:solidFill>
                  <a:schemeClr val="bg1"/>
                </a:solidFill>
              </a:rPr>
              <a:t>Cooperative Institute for Research in the Atmosphere </a:t>
            </a:r>
          </a:p>
          <a:p>
            <a:pPr algn="ctr"/>
            <a:r>
              <a:rPr lang="en-US" sz="1200" dirty="0">
                <a:solidFill>
                  <a:schemeClr val="bg1"/>
                </a:solidFill>
              </a:rPr>
              <a:t>Colorado State University</a:t>
            </a:r>
          </a:p>
          <a:p>
            <a:pPr algn="ctr"/>
            <a:r>
              <a:rPr lang="en-US" sz="1200" dirty="0">
                <a:solidFill>
                  <a:schemeClr val="bg1"/>
                </a:solidFill>
              </a:rPr>
              <a:t>and</a:t>
            </a:r>
          </a:p>
          <a:p>
            <a:pPr algn="ctr"/>
            <a:r>
              <a:rPr lang="en-US" dirty="0">
                <a:solidFill>
                  <a:schemeClr val="bg1"/>
                </a:solidFill>
              </a:rPr>
              <a:t>Rosario Alfaro</a:t>
            </a:r>
          </a:p>
          <a:p>
            <a:pPr algn="ctr"/>
            <a:r>
              <a:rPr lang="en-US" sz="1200" dirty="0">
                <a:solidFill>
                  <a:schemeClr val="bg1"/>
                </a:solidFill>
              </a:rPr>
              <a:t>rosario.alfaro@noaa.gov</a:t>
            </a:r>
          </a:p>
          <a:p>
            <a:pPr algn="ctr"/>
            <a:r>
              <a:rPr lang="en-US" sz="1200" dirty="0">
                <a:solidFill>
                  <a:schemeClr val="bg1"/>
                </a:solidFill>
              </a:rPr>
              <a:t>Joint Office for Science Support (JOSS)</a:t>
            </a:r>
          </a:p>
          <a:p>
            <a:pPr algn="ctr"/>
            <a:r>
              <a:rPr lang="en-US" sz="1200" dirty="0">
                <a:solidFill>
                  <a:schemeClr val="bg1"/>
                </a:solidFill>
              </a:rPr>
              <a:t>University Corporation for Atmospheric Research (UCAR)</a:t>
            </a:r>
          </a:p>
          <a:p>
            <a:pPr algn="ctr"/>
            <a:r>
              <a:rPr lang="en-US" dirty="0" err="1" smtClean="0">
                <a:solidFill>
                  <a:schemeClr val="bg1"/>
                </a:solidFill>
              </a:rPr>
              <a:t>Diciembre</a:t>
            </a:r>
            <a:r>
              <a:rPr lang="en-US" dirty="0" smtClean="0">
                <a:solidFill>
                  <a:schemeClr val="bg1"/>
                </a:solidFill>
              </a:rPr>
              <a:t> </a:t>
            </a:r>
            <a:r>
              <a:rPr lang="en-US" dirty="0" smtClean="0">
                <a:solidFill>
                  <a:schemeClr val="bg1"/>
                </a:solidFill>
              </a:rPr>
              <a:t>2013</a:t>
            </a:r>
            <a:endParaRPr lang="en-US" dirty="0">
              <a:solidFill>
                <a:schemeClr val="bg1"/>
              </a:solidFill>
            </a:endParaRPr>
          </a:p>
        </p:txBody>
      </p:sp>
      <p:pic>
        <p:nvPicPr>
          <p:cNvPr id="12" name="Picture 11" descr="COLOREX2.JPG"/>
          <p:cNvPicPr>
            <a:picLocks noChangeAspect="1"/>
          </p:cNvPicPr>
          <p:nvPr/>
        </p:nvPicPr>
        <p:blipFill>
          <a:blip r:embed="rId4" cstate="print"/>
          <a:stretch>
            <a:fillRect/>
          </a:stretch>
        </p:blipFill>
        <p:spPr>
          <a:xfrm>
            <a:off x="4046553" y="905667"/>
            <a:ext cx="1950111" cy="1426464"/>
          </a:xfrm>
          <a:prstGeom prst="rect">
            <a:avLst/>
          </a:prstGeom>
        </p:spPr>
      </p:pic>
      <p:pic>
        <p:nvPicPr>
          <p:cNvPr id="13" name="Picture 2"/>
          <p:cNvPicPr>
            <a:picLocks noChangeAspect="1" noChangeArrowheads="1"/>
          </p:cNvPicPr>
          <p:nvPr/>
        </p:nvPicPr>
        <p:blipFill>
          <a:blip r:embed="rId5" cstate="print"/>
          <a:srcRect/>
          <a:stretch>
            <a:fillRect/>
          </a:stretch>
        </p:blipFill>
        <p:spPr bwMode="auto">
          <a:xfrm>
            <a:off x="1791254" y="1108509"/>
            <a:ext cx="2185565" cy="914400"/>
          </a:xfrm>
          <a:prstGeom prst="rect">
            <a:avLst/>
          </a:prstGeom>
          <a:noFill/>
          <a:ln w="9525">
            <a:noFill/>
            <a:miter lim="800000"/>
            <a:headEnd/>
            <a:tailEnd/>
          </a:ln>
          <a:effectLst/>
        </p:spPr>
      </p:pic>
      <p:sp>
        <p:nvSpPr>
          <p:cNvPr id="14" name="TextBox 13"/>
          <p:cNvSpPr txBox="1"/>
          <p:nvPr/>
        </p:nvSpPr>
        <p:spPr>
          <a:xfrm>
            <a:off x="2752613" y="1989078"/>
            <a:ext cx="1223312" cy="166181"/>
          </a:xfrm>
          <a:prstGeom prst="rect">
            <a:avLst/>
          </a:prstGeom>
          <a:noFill/>
        </p:spPr>
        <p:txBody>
          <a:bodyPr wrap="none" lIns="73134" tIns="36567" rIns="73134" bIns="36567" rtlCol="0">
            <a:spAutoFit/>
          </a:bodyPr>
          <a:lstStyle/>
          <a:p>
            <a:r>
              <a:rPr lang="en-US" sz="600" dirty="0" smtClean="0"/>
              <a:t>NASA image ISS006-E-48196</a:t>
            </a:r>
            <a:endParaRPr lang="en-US" sz="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GLM</a:t>
            </a:r>
            <a:endParaRPr lang="en-US" dirty="0">
              <a:solidFill>
                <a:srgbClr val="FFFF00"/>
              </a:solidFill>
            </a:endParaRPr>
          </a:p>
        </p:txBody>
      </p:sp>
      <p:sp>
        <p:nvSpPr>
          <p:cNvPr id="5" name="Text Box 3"/>
          <p:cNvSpPr txBox="1">
            <a:spLocks noGrp="1" noChangeArrowheads="1"/>
          </p:cNvSpPr>
          <p:nvPr>
            <p:ph idx="1"/>
          </p:nvPr>
        </p:nvSpPr>
        <p:spPr bwMode="auto">
          <a:xfrm>
            <a:off x="304959" y="851641"/>
            <a:ext cx="5489258" cy="3241871"/>
          </a:xfrm>
          <a:prstGeom prst="rect">
            <a:avLst/>
          </a:prstGeom>
          <a:noFill/>
          <a:ln w="9525">
            <a:noFill/>
            <a:miter lim="800000"/>
            <a:headEnd/>
            <a:tailEnd/>
          </a:ln>
        </p:spPr>
        <p:txBody>
          <a:bodyPr wrap="square" lIns="13165" tIns="6583" rIns="13165" bIns="6583">
            <a:spAutoFit/>
          </a:bodyPr>
          <a:lstStyle/>
          <a:p>
            <a:pPr marL="79380" indent="-79380" defTabSz="131242"/>
            <a:r>
              <a:rPr lang="en-US" sz="2000" b="1" dirty="0" err="1" smtClean="0">
                <a:solidFill>
                  <a:schemeClr val="bg1"/>
                </a:solidFill>
              </a:rPr>
              <a:t>Detecta</a:t>
            </a:r>
            <a:r>
              <a:rPr lang="en-US" sz="2000" b="1" dirty="0" smtClean="0">
                <a:solidFill>
                  <a:schemeClr val="bg1"/>
                </a:solidFill>
              </a:rPr>
              <a:t> </a:t>
            </a:r>
            <a:r>
              <a:rPr lang="en-US" sz="2000" b="1" dirty="0" err="1" smtClean="0">
                <a:solidFill>
                  <a:schemeClr val="bg1"/>
                </a:solidFill>
              </a:rPr>
              <a:t>todas</a:t>
            </a:r>
            <a:r>
              <a:rPr lang="en-US" sz="2000" b="1" dirty="0" smtClean="0">
                <a:solidFill>
                  <a:schemeClr val="bg1"/>
                </a:solidFill>
              </a:rPr>
              <a:t> las </a:t>
            </a:r>
            <a:r>
              <a:rPr lang="en-US" sz="2000" b="1" dirty="0" err="1" smtClean="0">
                <a:solidFill>
                  <a:schemeClr val="bg1"/>
                </a:solidFill>
              </a:rPr>
              <a:t>descargas</a:t>
            </a:r>
            <a:r>
              <a:rPr lang="en-US" sz="2000" b="1" dirty="0" smtClean="0">
                <a:solidFill>
                  <a:schemeClr val="bg1"/>
                </a:solidFill>
              </a:rPr>
              <a:t>: </a:t>
            </a:r>
            <a:r>
              <a:rPr lang="en-US" sz="2000" b="1" dirty="0" err="1" smtClean="0">
                <a:solidFill>
                  <a:schemeClr val="bg1"/>
                </a:solidFill>
              </a:rPr>
              <a:t>dentro</a:t>
            </a:r>
            <a:r>
              <a:rPr lang="en-US" sz="2000" b="1" dirty="0" smtClean="0">
                <a:solidFill>
                  <a:schemeClr val="bg1"/>
                </a:solidFill>
              </a:rPr>
              <a:t> de la </a:t>
            </a:r>
            <a:r>
              <a:rPr lang="en-US" sz="2000" b="1" dirty="0" err="1" smtClean="0">
                <a:solidFill>
                  <a:schemeClr val="bg1"/>
                </a:solidFill>
              </a:rPr>
              <a:t>nube</a:t>
            </a:r>
            <a:r>
              <a:rPr lang="en-US" sz="2000" b="1" dirty="0" smtClean="0">
                <a:solidFill>
                  <a:schemeClr val="bg1"/>
                </a:solidFill>
              </a:rPr>
              <a:t>, de </a:t>
            </a:r>
            <a:r>
              <a:rPr lang="en-US" sz="2000" b="1" dirty="0" err="1" smtClean="0">
                <a:solidFill>
                  <a:schemeClr val="bg1"/>
                </a:solidFill>
              </a:rPr>
              <a:t>nube</a:t>
            </a:r>
            <a:r>
              <a:rPr lang="en-US" sz="2000" b="1" dirty="0" smtClean="0">
                <a:solidFill>
                  <a:schemeClr val="bg1"/>
                </a:solidFill>
              </a:rPr>
              <a:t> a </a:t>
            </a:r>
            <a:r>
              <a:rPr lang="en-US" sz="2000" b="1" dirty="0" err="1" smtClean="0">
                <a:solidFill>
                  <a:schemeClr val="bg1"/>
                </a:solidFill>
              </a:rPr>
              <a:t>nube</a:t>
            </a:r>
            <a:r>
              <a:rPr lang="en-US" sz="2000" b="1" dirty="0" smtClean="0">
                <a:solidFill>
                  <a:schemeClr val="bg1"/>
                </a:solidFill>
              </a:rPr>
              <a:t>, y de </a:t>
            </a:r>
            <a:r>
              <a:rPr lang="en-US" sz="2000" b="1" dirty="0" err="1" smtClean="0">
                <a:solidFill>
                  <a:schemeClr val="bg1"/>
                </a:solidFill>
              </a:rPr>
              <a:t>nube</a:t>
            </a:r>
            <a:r>
              <a:rPr lang="en-US" sz="2000" b="1" dirty="0" smtClean="0">
                <a:solidFill>
                  <a:schemeClr val="bg1"/>
                </a:solidFill>
              </a:rPr>
              <a:t> a </a:t>
            </a:r>
            <a:r>
              <a:rPr lang="en-US" sz="2000" b="1" dirty="0" err="1" smtClean="0">
                <a:solidFill>
                  <a:schemeClr val="bg1"/>
                </a:solidFill>
              </a:rPr>
              <a:t>tierra</a:t>
            </a:r>
            <a:endParaRPr lang="en-US" sz="2000" b="1" dirty="0">
              <a:solidFill>
                <a:schemeClr val="bg1"/>
              </a:solidFill>
            </a:endParaRPr>
          </a:p>
          <a:p>
            <a:pPr marL="321755" lvl="1" indent="-166170" defTabSz="131242">
              <a:spcBef>
                <a:spcPct val="50000"/>
              </a:spcBef>
            </a:pPr>
            <a:r>
              <a:rPr lang="en-US" sz="1600" b="1" dirty="0" err="1" smtClean="0">
                <a:solidFill>
                  <a:schemeClr val="bg1"/>
                </a:solidFill>
              </a:rPr>
              <a:t>Complementa</a:t>
            </a:r>
            <a:r>
              <a:rPr lang="en-US" sz="1600" b="1" dirty="0" smtClean="0">
                <a:solidFill>
                  <a:schemeClr val="bg1"/>
                </a:solidFill>
              </a:rPr>
              <a:t> los </a:t>
            </a:r>
            <a:r>
              <a:rPr lang="en-US" sz="1600" b="1" dirty="0" err="1" smtClean="0">
                <a:solidFill>
                  <a:schemeClr val="bg1"/>
                </a:solidFill>
              </a:rPr>
              <a:t>sistemas</a:t>
            </a:r>
            <a:r>
              <a:rPr lang="en-US" sz="1600" b="1" dirty="0" smtClean="0">
                <a:solidFill>
                  <a:schemeClr val="bg1"/>
                </a:solidFill>
              </a:rPr>
              <a:t> </a:t>
            </a:r>
            <a:r>
              <a:rPr lang="en-US" sz="1600" b="1" dirty="0" err="1" smtClean="0">
                <a:solidFill>
                  <a:schemeClr val="bg1"/>
                </a:solidFill>
              </a:rPr>
              <a:t>actuales</a:t>
            </a:r>
            <a:r>
              <a:rPr lang="en-US" sz="1600" b="1" dirty="0" smtClean="0">
                <a:solidFill>
                  <a:schemeClr val="bg1"/>
                </a:solidFill>
              </a:rPr>
              <a:t> </a:t>
            </a:r>
            <a:r>
              <a:rPr lang="en-US" sz="1600" b="1" dirty="0" err="1" smtClean="0">
                <a:solidFill>
                  <a:schemeClr val="bg1"/>
                </a:solidFill>
              </a:rPr>
              <a:t>terrestres</a:t>
            </a:r>
            <a:r>
              <a:rPr lang="en-US" sz="1600" b="1" dirty="0" smtClean="0">
                <a:solidFill>
                  <a:schemeClr val="bg1"/>
                </a:solidFill>
              </a:rPr>
              <a:t> </a:t>
            </a:r>
            <a:r>
              <a:rPr lang="en-US" sz="1600" b="1" dirty="0" err="1" smtClean="0">
                <a:solidFill>
                  <a:schemeClr val="bg1"/>
                </a:solidFill>
              </a:rPr>
              <a:t>que</a:t>
            </a:r>
            <a:r>
              <a:rPr lang="en-US" sz="1600" b="1" dirty="0" smtClean="0">
                <a:solidFill>
                  <a:schemeClr val="bg1"/>
                </a:solidFill>
              </a:rPr>
              <a:t> </a:t>
            </a:r>
            <a:r>
              <a:rPr lang="en-US" sz="1600" b="1" dirty="0" err="1" smtClean="0">
                <a:solidFill>
                  <a:schemeClr val="bg1"/>
                </a:solidFill>
              </a:rPr>
              <a:t>sólo</a:t>
            </a:r>
            <a:r>
              <a:rPr lang="en-US" sz="1600" b="1" dirty="0" smtClean="0">
                <a:solidFill>
                  <a:schemeClr val="bg1"/>
                </a:solidFill>
              </a:rPr>
              <a:t> </a:t>
            </a:r>
            <a:r>
              <a:rPr lang="en-US" sz="1600" b="1" dirty="0" err="1" smtClean="0">
                <a:solidFill>
                  <a:schemeClr val="bg1"/>
                </a:solidFill>
              </a:rPr>
              <a:t>miden</a:t>
            </a:r>
            <a:r>
              <a:rPr lang="en-US" sz="1600" b="1" dirty="0" smtClean="0">
                <a:solidFill>
                  <a:schemeClr val="bg1"/>
                </a:solidFill>
              </a:rPr>
              <a:t> </a:t>
            </a:r>
            <a:r>
              <a:rPr lang="en-US" sz="1600" b="1" dirty="0" err="1" smtClean="0">
                <a:solidFill>
                  <a:schemeClr val="bg1"/>
                </a:solidFill>
              </a:rPr>
              <a:t>rayería</a:t>
            </a:r>
            <a:r>
              <a:rPr lang="en-US" sz="1600" b="1" dirty="0" smtClean="0">
                <a:solidFill>
                  <a:schemeClr val="bg1"/>
                </a:solidFill>
              </a:rPr>
              <a:t> de </a:t>
            </a:r>
            <a:r>
              <a:rPr lang="en-US" sz="1600" b="1" dirty="0" err="1" smtClean="0">
                <a:solidFill>
                  <a:schemeClr val="bg1"/>
                </a:solidFill>
              </a:rPr>
              <a:t>nube</a:t>
            </a:r>
            <a:r>
              <a:rPr lang="en-US" sz="1600" b="1" dirty="0" smtClean="0">
                <a:solidFill>
                  <a:schemeClr val="bg1"/>
                </a:solidFill>
              </a:rPr>
              <a:t> a </a:t>
            </a:r>
            <a:r>
              <a:rPr lang="en-US" sz="1600" b="1" dirty="0" err="1" smtClean="0">
                <a:solidFill>
                  <a:schemeClr val="bg1"/>
                </a:solidFill>
              </a:rPr>
              <a:t>tierra</a:t>
            </a:r>
            <a:r>
              <a:rPr lang="en-US" sz="1600" b="1" dirty="0" smtClean="0">
                <a:solidFill>
                  <a:schemeClr val="bg1"/>
                </a:solidFill>
              </a:rPr>
              <a:t> (</a:t>
            </a:r>
            <a:r>
              <a:rPr lang="en-US" sz="1600" b="1" dirty="0" err="1" smtClean="0">
                <a:solidFill>
                  <a:schemeClr val="bg1"/>
                </a:solidFill>
              </a:rPr>
              <a:t>alrededor</a:t>
            </a:r>
            <a:r>
              <a:rPr lang="en-US" sz="1600" b="1" dirty="0" smtClean="0">
                <a:solidFill>
                  <a:schemeClr val="bg1"/>
                </a:solidFill>
              </a:rPr>
              <a:t> del 15% del total)</a:t>
            </a:r>
            <a:endParaRPr lang="en-US" sz="1600" b="1" dirty="0">
              <a:solidFill>
                <a:schemeClr val="bg1"/>
              </a:solidFill>
            </a:endParaRPr>
          </a:p>
          <a:p>
            <a:pPr marL="321755" lvl="1" indent="-166170" defTabSz="131242">
              <a:spcBef>
                <a:spcPct val="50000"/>
              </a:spcBef>
            </a:pPr>
            <a:r>
              <a:rPr lang="en-US" sz="1600" b="1" dirty="0" err="1" smtClean="0">
                <a:solidFill>
                  <a:schemeClr val="bg1"/>
                </a:solidFill>
              </a:rPr>
              <a:t>Complementa</a:t>
            </a:r>
            <a:r>
              <a:rPr lang="en-US" sz="1600" b="1" dirty="0" smtClean="0">
                <a:solidFill>
                  <a:schemeClr val="bg1"/>
                </a:solidFill>
              </a:rPr>
              <a:t> las </a:t>
            </a:r>
            <a:r>
              <a:rPr lang="en-US" sz="1600" b="1" dirty="0" err="1" smtClean="0">
                <a:solidFill>
                  <a:schemeClr val="bg1"/>
                </a:solidFill>
              </a:rPr>
              <a:t>investigaciones</a:t>
            </a:r>
            <a:r>
              <a:rPr lang="en-US" sz="1600" b="1" dirty="0" smtClean="0">
                <a:solidFill>
                  <a:schemeClr val="bg1"/>
                </a:solidFill>
              </a:rPr>
              <a:t> </a:t>
            </a:r>
            <a:r>
              <a:rPr lang="en-US" sz="1600" b="1" dirty="0" err="1" smtClean="0">
                <a:solidFill>
                  <a:schemeClr val="bg1"/>
                </a:solidFill>
              </a:rPr>
              <a:t>actuales</a:t>
            </a:r>
            <a:r>
              <a:rPr lang="en-US" sz="1600" b="1" dirty="0" smtClean="0">
                <a:solidFill>
                  <a:schemeClr val="bg1"/>
                </a:solidFill>
              </a:rPr>
              <a:t> con base en los </a:t>
            </a:r>
            <a:r>
              <a:rPr lang="en-US" sz="1600" b="1" dirty="0" err="1" smtClean="0">
                <a:solidFill>
                  <a:schemeClr val="bg1"/>
                </a:solidFill>
              </a:rPr>
              <a:t>sistemas</a:t>
            </a:r>
            <a:r>
              <a:rPr lang="en-US" sz="1600" b="1" dirty="0" smtClean="0">
                <a:solidFill>
                  <a:schemeClr val="bg1"/>
                </a:solidFill>
              </a:rPr>
              <a:t> de </a:t>
            </a:r>
            <a:r>
              <a:rPr lang="en-US" sz="1600" b="1" dirty="0" err="1" smtClean="0">
                <a:solidFill>
                  <a:schemeClr val="bg1"/>
                </a:solidFill>
              </a:rPr>
              <a:t>órbita</a:t>
            </a:r>
            <a:r>
              <a:rPr lang="en-US" sz="1600" b="1" dirty="0" smtClean="0">
                <a:solidFill>
                  <a:schemeClr val="bg1"/>
                </a:solidFill>
              </a:rPr>
              <a:t> polar.</a:t>
            </a:r>
            <a:endParaRPr lang="en-US" sz="1600" b="1" dirty="0">
              <a:solidFill>
                <a:schemeClr val="bg1"/>
              </a:solidFill>
            </a:endParaRPr>
          </a:p>
          <a:p>
            <a:pPr marL="79380" indent="-79380" defTabSz="131242">
              <a:lnSpc>
                <a:spcPct val="90000"/>
              </a:lnSpc>
              <a:spcBef>
                <a:spcPct val="25000"/>
              </a:spcBef>
            </a:pPr>
            <a:r>
              <a:rPr lang="en-US" sz="2000" b="1" dirty="0" err="1" smtClean="0">
                <a:solidFill>
                  <a:schemeClr val="bg1"/>
                </a:solidFill>
              </a:rPr>
              <a:t>Aumenta</a:t>
            </a:r>
            <a:r>
              <a:rPr lang="en-US" sz="2000" b="1" dirty="0" smtClean="0">
                <a:solidFill>
                  <a:schemeClr val="bg1"/>
                </a:solidFill>
              </a:rPr>
              <a:t> la </a:t>
            </a:r>
            <a:r>
              <a:rPr lang="en-US" sz="2000" b="1" dirty="0" err="1" smtClean="0">
                <a:solidFill>
                  <a:schemeClr val="bg1"/>
                </a:solidFill>
              </a:rPr>
              <a:t>cobertura</a:t>
            </a:r>
            <a:r>
              <a:rPr lang="en-US" sz="2000" b="1" dirty="0" smtClean="0">
                <a:solidFill>
                  <a:schemeClr val="bg1"/>
                </a:solidFill>
              </a:rPr>
              <a:t> </a:t>
            </a:r>
            <a:r>
              <a:rPr lang="en-US" sz="2000" b="1" dirty="0" err="1" smtClean="0">
                <a:solidFill>
                  <a:schemeClr val="bg1"/>
                </a:solidFill>
              </a:rPr>
              <a:t>sobre</a:t>
            </a:r>
            <a:r>
              <a:rPr lang="en-US" sz="2000" b="1" dirty="0" smtClean="0">
                <a:solidFill>
                  <a:schemeClr val="bg1"/>
                </a:solidFill>
              </a:rPr>
              <a:t> los </a:t>
            </a:r>
            <a:r>
              <a:rPr lang="en-US" sz="2000" b="1" dirty="0" err="1" smtClean="0">
                <a:solidFill>
                  <a:schemeClr val="bg1"/>
                </a:solidFill>
              </a:rPr>
              <a:t>océanos</a:t>
            </a:r>
            <a:r>
              <a:rPr lang="en-US" sz="2000" b="1" dirty="0" smtClean="0">
                <a:solidFill>
                  <a:schemeClr val="bg1"/>
                </a:solidFill>
              </a:rPr>
              <a:t> y las </a:t>
            </a:r>
            <a:r>
              <a:rPr lang="en-US" sz="2000" b="1" dirty="0" err="1" smtClean="0">
                <a:solidFill>
                  <a:schemeClr val="bg1"/>
                </a:solidFill>
              </a:rPr>
              <a:t>zonas</a:t>
            </a:r>
            <a:r>
              <a:rPr lang="en-US" sz="2000" b="1" dirty="0" smtClean="0">
                <a:solidFill>
                  <a:schemeClr val="bg1"/>
                </a:solidFill>
              </a:rPr>
              <a:t> no </a:t>
            </a:r>
            <a:r>
              <a:rPr lang="en-US" sz="2000" b="1" dirty="0" err="1" smtClean="0">
                <a:solidFill>
                  <a:schemeClr val="bg1"/>
                </a:solidFill>
              </a:rPr>
              <a:t>cubiertas</a:t>
            </a:r>
            <a:r>
              <a:rPr lang="en-US" sz="2000" b="1" dirty="0" smtClean="0">
                <a:solidFill>
                  <a:schemeClr val="bg1"/>
                </a:solidFill>
              </a:rPr>
              <a:t> </a:t>
            </a:r>
            <a:r>
              <a:rPr lang="en-US" sz="2000" b="1" dirty="0" err="1" smtClean="0">
                <a:solidFill>
                  <a:schemeClr val="bg1"/>
                </a:solidFill>
              </a:rPr>
              <a:t>sobre</a:t>
            </a:r>
            <a:r>
              <a:rPr lang="en-US" sz="2000" b="1" dirty="0" smtClean="0">
                <a:solidFill>
                  <a:schemeClr val="bg1"/>
                </a:solidFill>
              </a:rPr>
              <a:t> </a:t>
            </a:r>
            <a:r>
              <a:rPr lang="en-US" sz="2000" b="1" dirty="0" err="1" smtClean="0">
                <a:solidFill>
                  <a:schemeClr val="bg1"/>
                </a:solidFill>
              </a:rPr>
              <a:t>tierra</a:t>
            </a:r>
            <a:endParaRPr lang="en-US" sz="2000" b="1" dirty="0" smtClean="0">
              <a:solidFill>
                <a:schemeClr val="bg1"/>
              </a:solidFill>
            </a:endParaRPr>
          </a:p>
          <a:p>
            <a:pPr marL="79380" indent="-79380" defTabSz="131242">
              <a:lnSpc>
                <a:spcPct val="90000"/>
              </a:lnSpc>
              <a:spcBef>
                <a:spcPct val="25000"/>
              </a:spcBef>
            </a:pPr>
            <a:r>
              <a:rPr lang="en-US" sz="1600" b="1" dirty="0" err="1" smtClean="0">
                <a:solidFill>
                  <a:schemeClr val="bg1"/>
                </a:solidFill>
              </a:rPr>
              <a:t>Beneficioso</a:t>
            </a:r>
            <a:r>
              <a:rPr lang="en-US" sz="1600" b="1" dirty="0" smtClean="0">
                <a:solidFill>
                  <a:schemeClr val="bg1"/>
                </a:solidFill>
              </a:rPr>
              <a:t>  </a:t>
            </a:r>
            <a:r>
              <a:rPr lang="en-US" sz="1600" b="1" dirty="0" err="1" smtClean="0">
                <a:solidFill>
                  <a:schemeClr val="bg1"/>
                </a:solidFill>
              </a:rPr>
              <a:t>por</a:t>
            </a:r>
            <a:r>
              <a:rPr lang="en-US" sz="1600" b="1" dirty="0" smtClean="0">
                <a:solidFill>
                  <a:schemeClr val="bg1"/>
                </a:solidFill>
              </a:rPr>
              <a:t> los </a:t>
            </a:r>
            <a:r>
              <a:rPr lang="en-US" sz="1600" b="1" dirty="0" err="1" smtClean="0">
                <a:solidFill>
                  <a:schemeClr val="bg1"/>
                </a:solidFill>
              </a:rPr>
              <a:t>peligros</a:t>
            </a:r>
            <a:r>
              <a:rPr lang="en-US" sz="1600" b="1" dirty="0" smtClean="0">
                <a:solidFill>
                  <a:schemeClr val="bg1"/>
                </a:solidFill>
              </a:rPr>
              <a:t> </a:t>
            </a:r>
            <a:r>
              <a:rPr lang="en-US" sz="1600" b="1" dirty="0" err="1" smtClean="0">
                <a:solidFill>
                  <a:schemeClr val="bg1"/>
                </a:solidFill>
              </a:rPr>
              <a:t>por</a:t>
            </a:r>
            <a:r>
              <a:rPr lang="en-US" sz="1600" b="1" dirty="0" smtClean="0">
                <a:solidFill>
                  <a:schemeClr val="bg1"/>
                </a:solidFill>
              </a:rPr>
              <a:t> </a:t>
            </a:r>
            <a:r>
              <a:rPr lang="en-US" sz="1600" b="1" dirty="0" err="1" smtClean="0">
                <a:solidFill>
                  <a:schemeClr val="bg1"/>
                </a:solidFill>
              </a:rPr>
              <a:t>tiempo</a:t>
            </a:r>
            <a:r>
              <a:rPr lang="en-US" sz="1600" b="1" dirty="0" smtClean="0">
                <a:solidFill>
                  <a:schemeClr val="bg1"/>
                </a:solidFill>
              </a:rPr>
              <a:t> </a:t>
            </a:r>
            <a:r>
              <a:rPr lang="en-US" sz="1600" b="1" dirty="0" err="1" smtClean="0">
                <a:solidFill>
                  <a:schemeClr val="bg1"/>
                </a:solidFill>
              </a:rPr>
              <a:t>convectivo</a:t>
            </a:r>
            <a:r>
              <a:rPr lang="en-US" sz="1600" b="1" dirty="0" smtClean="0">
                <a:solidFill>
                  <a:schemeClr val="bg1"/>
                </a:solidFill>
              </a:rPr>
              <a:t> en la </a:t>
            </a:r>
            <a:r>
              <a:rPr lang="en-US" sz="1600" b="1" dirty="0" err="1" smtClean="0">
                <a:solidFill>
                  <a:schemeClr val="bg1"/>
                </a:solidFill>
              </a:rPr>
              <a:t>aviación</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0" y="371234"/>
            <a:ext cx="6099175" cy="762000"/>
          </a:xfrm>
        </p:spPr>
        <p:txBody>
          <a:bodyPr/>
          <a:lstStyle/>
          <a:p>
            <a:r>
              <a:rPr lang="en-US" b="1" dirty="0" smtClean="0">
                <a:solidFill>
                  <a:srgbClr val="FFFF00"/>
                </a:solidFill>
              </a:rPr>
              <a:t>ABI: </a:t>
            </a:r>
            <a:br>
              <a:rPr lang="en-US" b="1" dirty="0" smtClean="0">
                <a:solidFill>
                  <a:srgbClr val="FFFF00"/>
                </a:solidFill>
              </a:rPr>
            </a:br>
            <a:r>
              <a:rPr lang="en-US" b="1" dirty="0" smtClean="0">
                <a:solidFill>
                  <a:srgbClr val="FFFF00"/>
                </a:solidFill>
              </a:rPr>
              <a:t>Advanced Baseline Imager</a:t>
            </a:r>
            <a:br>
              <a:rPr lang="en-US" b="1" dirty="0" smtClean="0">
                <a:solidFill>
                  <a:srgbClr val="FFFF00"/>
                </a:solidFill>
              </a:rPr>
            </a:br>
            <a:r>
              <a:rPr lang="en-US" sz="2000" b="1" dirty="0" smtClean="0">
                <a:solidFill>
                  <a:srgbClr val="FFFF00"/>
                </a:solidFill>
              </a:rPr>
              <a:t>(</a:t>
            </a:r>
            <a:r>
              <a:rPr lang="en-US" sz="2000" b="1" dirty="0" err="1" smtClean="0">
                <a:solidFill>
                  <a:srgbClr val="FFFF00"/>
                </a:solidFill>
              </a:rPr>
              <a:t>Generador</a:t>
            </a:r>
            <a:r>
              <a:rPr lang="en-US" sz="2000" b="1" dirty="0" smtClean="0">
                <a:solidFill>
                  <a:srgbClr val="FFFF00"/>
                </a:solidFill>
              </a:rPr>
              <a:t> </a:t>
            </a:r>
            <a:r>
              <a:rPr lang="en-US" sz="2000" b="1" dirty="0" err="1" smtClean="0">
                <a:solidFill>
                  <a:srgbClr val="FFFF00"/>
                </a:solidFill>
              </a:rPr>
              <a:t>Avanzado</a:t>
            </a:r>
            <a:r>
              <a:rPr lang="en-US" sz="2000" b="1" dirty="0" smtClean="0">
                <a:solidFill>
                  <a:srgbClr val="FFFF00"/>
                </a:solidFill>
              </a:rPr>
              <a:t> de </a:t>
            </a:r>
            <a:r>
              <a:rPr lang="en-US" sz="2000" b="1" dirty="0" err="1" smtClean="0">
                <a:solidFill>
                  <a:srgbClr val="FFFF00"/>
                </a:solidFill>
              </a:rPr>
              <a:t>Imágenes</a:t>
            </a:r>
            <a:r>
              <a:rPr lang="en-US" sz="2000" b="1" dirty="0" smtClean="0">
                <a:solidFill>
                  <a:srgbClr val="FFFF00"/>
                </a:solidFill>
              </a:rPr>
              <a:t> de Base)</a:t>
            </a:r>
            <a:endParaRPr lang="en-US" sz="2000" b="1" dirty="0">
              <a:solidFill>
                <a:srgbClr val="FFFF00"/>
              </a:solidFill>
            </a:endParaRPr>
          </a:p>
        </p:txBody>
      </p:sp>
      <p:sp>
        <p:nvSpPr>
          <p:cNvPr id="3" name="Rectangle 3"/>
          <p:cNvSpPr txBox="1">
            <a:spLocks noChangeArrowheads="1"/>
          </p:cNvSpPr>
          <p:nvPr/>
        </p:nvSpPr>
        <p:spPr>
          <a:xfrm>
            <a:off x="574713" y="1837517"/>
            <a:ext cx="3161545" cy="1500940"/>
          </a:xfrm>
          <a:prstGeom prst="rect">
            <a:avLst/>
          </a:prstGeom>
        </p:spPr>
        <p:txBody>
          <a:bodyPr lIns="60964" tIns="30482" rIns="60964" bIns="30482"/>
          <a:lstStyle/>
          <a:p>
            <a:pPr marL="228616" indent="-228616" defTabSz="609641">
              <a:lnSpc>
                <a:spcPct val="80000"/>
              </a:lnSpc>
              <a:spcBef>
                <a:spcPct val="20000"/>
              </a:spcBef>
              <a:defRPr/>
            </a:pPr>
            <a:r>
              <a:rPr lang="en-US" sz="2200" kern="0" dirty="0" err="1" smtClean="0">
                <a:solidFill>
                  <a:schemeClr val="bg1"/>
                </a:solidFill>
                <a:latin typeface="+mn-lt"/>
              </a:rPr>
              <a:t>Resolución</a:t>
            </a:r>
            <a:r>
              <a:rPr lang="en-US" sz="2200" kern="0" dirty="0" smtClean="0">
                <a:solidFill>
                  <a:schemeClr val="bg1"/>
                </a:solidFill>
                <a:latin typeface="+mn-lt"/>
              </a:rPr>
              <a:t> </a:t>
            </a:r>
            <a:r>
              <a:rPr lang="en-US" sz="2200" kern="0" dirty="0" err="1" smtClean="0">
                <a:solidFill>
                  <a:schemeClr val="bg1"/>
                </a:solidFill>
                <a:latin typeface="+mn-lt"/>
              </a:rPr>
              <a:t>aumentada</a:t>
            </a:r>
            <a:endParaRPr lang="en-US" sz="2200" kern="0" dirty="0" smtClean="0">
              <a:solidFill>
                <a:schemeClr val="bg1"/>
              </a:solidFill>
              <a:latin typeface="+mn-lt"/>
            </a:endParaRPr>
          </a:p>
          <a:p>
            <a:pPr marL="228616" indent="-228616" defTabSz="609641">
              <a:lnSpc>
                <a:spcPct val="80000"/>
              </a:lnSpc>
              <a:spcBef>
                <a:spcPct val="20000"/>
              </a:spcBef>
              <a:buFontTx/>
              <a:buChar char="•"/>
              <a:defRPr/>
            </a:pPr>
            <a:r>
              <a:rPr lang="en-US" sz="2200" dirty="0" smtClean="0">
                <a:solidFill>
                  <a:schemeClr val="bg1"/>
                </a:solidFill>
              </a:rPr>
              <a:t>temporal</a:t>
            </a:r>
          </a:p>
          <a:p>
            <a:pPr marL="228616" indent="-228616" defTabSz="609641">
              <a:lnSpc>
                <a:spcPct val="80000"/>
              </a:lnSpc>
              <a:spcBef>
                <a:spcPct val="20000"/>
              </a:spcBef>
              <a:buFontTx/>
              <a:buChar char="•"/>
              <a:defRPr/>
            </a:pPr>
            <a:r>
              <a:rPr lang="en-US" sz="2200" dirty="0" err="1" smtClean="0">
                <a:solidFill>
                  <a:schemeClr val="bg1"/>
                </a:solidFill>
              </a:rPr>
              <a:t>espacial</a:t>
            </a:r>
            <a:r>
              <a:rPr lang="en-US" sz="2200" dirty="0" smtClean="0">
                <a:solidFill>
                  <a:schemeClr val="bg1"/>
                </a:solidFill>
              </a:rPr>
              <a:t> </a:t>
            </a:r>
          </a:p>
          <a:p>
            <a:pPr marL="228616" indent="-228616" defTabSz="609641">
              <a:lnSpc>
                <a:spcPct val="80000"/>
              </a:lnSpc>
              <a:spcBef>
                <a:spcPct val="20000"/>
              </a:spcBef>
              <a:buFontTx/>
              <a:buChar char="•"/>
              <a:defRPr/>
            </a:pPr>
            <a:r>
              <a:rPr lang="en-US" sz="2200" dirty="0" err="1" smtClean="0">
                <a:solidFill>
                  <a:schemeClr val="bg1"/>
                </a:solidFill>
              </a:rPr>
              <a:t>espectral</a:t>
            </a:r>
            <a:endParaRPr lang="en-US" sz="2200" dirty="0" smtClean="0">
              <a:solidFill>
                <a:schemeClr val="bg1"/>
              </a:solidFill>
            </a:endParaRPr>
          </a:p>
          <a:p>
            <a:pPr marL="228616" indent="-228616" defTabSz="609641">
              <a:lnSpc>
                <a:spcPct val="80000"/>
              </a:lnSpc>
              <a:spcBef>
                <a:spcPct val="20000"/>
              </a:spcBef>
              <a:buFontTx/>
              <a:buChar char="•"/>
              <a:defRPr/>
            </a:pPr>
            <a:r>
              <a:rPr lang="en-US" sz="2200" dirty="0" err="1" smtClean="0">
                <a:solidFill>
                  <a:schemeClr val="bg1"/>
                </a:solidFill>
              </a:rPr>
              <a:t>radiométrica</a:t>
            </a:r>
            <a:endParaRPr lang="en-US" sz="2200" dirty="0" smtClean="0">
              <a:solidFill>
                <a:schemeClr val="bg1"/>
              </a:solidFill>
            </a:endParaRPr>
          </a:p>
          <a:p>
            <a:pPr marL="228616" indent="-228616" defTabSz="609641">
              <a:lnSpc>
                <a:spcPct val="80000"/>
              </a:lnSpc>
              <a:spcBef>
                <a:spcPct val="20000"/>
              </a:spcBef>
              <a:defRPr/>
            </a:pPr>
            <a:r>
              <a:rPr lang="en-US" sz="2200" kern="0" dirty="0" err="1" smtClean="0">
                <a:solidFill>
                  <a:schemeClr val="bg1"/>
                </a:solidFill>
                <a:latin typeface="+mn-lt"/>
              </a:rPr>
              <a:t>Mejor</a:t>
            </a:r>
            <a:r>
              <a:rPr lang="en-US" sz="2200" kern="0" dirty="0" smtClean="0">
                <a:solidFill>
                  <a:schemeClr val="bg1"/>
                </a:solidFill>
                <a:latin typeface="+mn-lt"/>
              </a:rPr>
              <a:t> </a:t>
            </a:r>
            <a:r>
              <a:rPr lang="en-US" sz="2200" kern="0" dirty="0" err="1" smtClean="0">
                <a:solidFill>
                  <a:schemeClr val="bg1"/>
                </a:solidFill>
                <a:latin typeface="+mn-lt"/>
              </a:rPr>
              <a:t>navegación</a:t>
            </a:r>
            <a:endParaRPr lang="en-US" sz="2200" kern="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03306" y="1331383"/>
            <a:ext cx="2591091" cy="3157008"/>
            <a:chOff x="192" y="1258"/>
            <a:chExt cx="2447" cy="2983"/>
          </a:xfrm>
        </p:grpSpPr>
        <p:graphicFrame>
          <p:nvGraphicFramePr>
            <p:cNvPr id="6147" name="Object 3"/>
            <p:cNvGraphicFramePr>
              <a:graphicFrameLocks noChangeAspect="1"/>
            </p:cNvGraphicFramePr>
            <p:nvPr/>
          </p:nvGraphicFramePr>
          <p:xfrm>
            <a:off x="192" y="1258"/>
            <a:ext cx="2447" cy="2563"/>
          </p:xfrm>
          <a:graphic>
            <a:graphicData uri="http://schemas.openxmlformats.org/presentationml/2006/ole">
              <mc:AlternateContent xmlns:mc="http://schemas.openxmlformats.org/markup-compatibility/2006">
                <mc:Choice xmlns:v="urn:schemas-microsoft-com:vml" Requires="v">
                  <p:oleObj spid="_x0000_s552098" name="Bitmap Image" r:id="rId5" imgW="3219899" imgH="3095238" progId="PBrush">
                    <p:embed/>
                  </p:oleObj>
                </mc:Choice>
                <mc:Fallback>
                  <p:oleObj name="Bitmap Image" r:id="rId5" imgW="3219899" imgH="3095238" progId="PBrush">
                    <p:embed/>
                    <p:pic>
                      <p:nvPicPr>
                        <p:cNvPr id="0" name="Picture 144"/>
                        <p:cNvPicPr>
                          <a:picLocks noChangeAspect="1" noChangeArrowheads="1"/>
                        </p:cNvPicPr>
                        <p:nvPr/>
                      </p:nvPicPr>
                      <p:blipFill>
                        <a:blip r:embed="rId6">
                          <a:extLst>
                            <a:ext uri="{28A0092B-C50C-407E-A947-70E740481C1C}">
                              <a14:useLocalDpi xmlns:a14="http://schemas.microsoft.com/office/drawing/2010/main" val="0"/>
                            </a:ext>
                          </a:extLst>
                        </a:blip>
                        <a:srcRect l="3708" r="7164"/>
                        <a:stretch>
                          <a:fillRect/>
                        </a:stretch>
                      </p:blipFill>
                      <p:spPr bwMode="auto">
                        <a:xfrm>
                          <a:off x="192" y="1258"/>
                          <a:ext cx="2447" cy="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1140" name="Text Box 4"/>
            <p:cNvSpPr txBox="1">
              <a:spLocks noChangeArrowheads="1"/>
            </p:cNvSpPr>
            <p:nvPr/>
          </p:nvSpPr>
          <p:spPr bwMode="auto">
            <a:xfrm>
              <a:off x="1004" y="3921"/>
              <a:ext cx="1085" cy="320"/>
            </a:xfrm>
            <a:prstGeom prst="rect">
              <a:avLst/>
            </a:prstGeom>
            <a:noFill/>
            <a:ln w="9525">
              <a:noFill/>
              <a:miter lim="800000"/>
              <a:headEnd/>
              <a:tailEnd/>
            </a:ln>
            <a:effectLst/>
          </p:spPr>
          <p:txBody>
            <a:bodyPr>
              <a:spAutoFit/>
            </a:bodyPr>
            <a:lstStyle/>
            <a:p>
              <a:pPr>
                <a:spcBef>
                  <a:spcPct val="50000"/>
                </a:spcBef>
                <a:defRPr/>
              </a:pPr>
              <a:r>
                <a:rPr lang="en-US" sz="1600" dirty="0">
                  <a:solidFill>
                    <a:schemeClr val="bg1"/>
                  </a:solidFill>
                  <a:latin typeface="Arial" pitchFamily="34" charset="0"/>
                </a:rPr>
                <a:t>1/5 </a:t>
              </a:r>
              <a:r>
                <a:rPr lang="en-US" sz="1600" dirty="0" smtClean="0">
                  <a:solidFill>
                    <a:schemeClr val="bg1"/>
                  </a:solidFill>
                  <a:latin typeface="Arial" pitchFamily="34" charset="0"/>
                </a:rPr>
                <a:t>Disco</a:t>
              </a:r>
              <a:endParaRPr lang="en-US" sz="1600" dirty="0">
                <a:solidFill>
                  <a:schemeClr val="bg1"/>
                </a:solidFill>
                <a:latin typeface="Arial" pitchFamily="34" charset="0"/>
              </a:endParaRPr>
            </a:p>
          </p:txBody>
        </p:sp>
      </p:grpSp>
      <p:sp>
        <p:nvSpPr>
          <p:cNvPr id="6150" name="Rectangle 6"/>
          <p:cNvSpPr>
            <a:spLocks noGrp="1" noChangeArrowheads="1"/>
          </p:cNvSpPr>
          <p:nvPr>
            <p:ph type="title"/>
          </p:nvPr>
        </p:nvSpPr>
        <p:spPr>
          <a:xfrm>
            <a:off x="0" y="282577"/>
            <a:ext cx="6099175" cy="430891"/>
          </a:xfrm>
          <a:noFill/>
        </p:spPr>
        <p:txBody>
          <a:bodyPr anchor="t">
            <a:spAutoFit/>
          </a:bodyPr>
          <a:lstStyle/>
          <a:p>
            <a:pPr eaLnBrk="1" hangingPunct="1"/>
            <a:r>
              <a:rPr lang="en-US" sz="2400" b="1" dirty="0" err="1" smtClean="0">
                <a:solidFill>
                  <a:schemeClr val="bg1"/>
                </a:solidFill>
              </a:rPr>
              <a:t>Capacidad</a:t>
            </a:r>
            <a:r>
              <a:rPr lang="en-US" sz="2400" b="1" dirty="0">
                <a:solidFill>
                  <a:schemeClr val="bg1"/>
                </a:solidFill>
              </a:rPr>
              <a:t> </a:t>
            </a:r>
            <a:r>
              <a:rPr lang="en-US" sz="2400" b="1" dirty="0" err="1" smtClean="0">
                <a:solidFill>
                  <a:schemeClr val="bg1"/>
                </a:solidFill>
              </a:rPr>
              <a:t>aumentada</a:t>
            </a:r>
            <a:r>
              <a:rPr lang="en-US" sz="2400" b="1" dirty="0" smtClean="0">
                <a:solidFill>
                  <a:schemeClr val="bg1"/>
                </a:solidFill>
              </a:rPr>
              <a:t> de imágenes</a:t>
            </a:r>
          </a:p>
        </p:txBody>
      </p:sp>
      <p:sp>
        <p:nvSpPr>
          <p:cNvPr id="6151" name="Text Box 7"/>
          <p:cNvSpPr txBox="1">
            <a:spLocks noChangeArrowheads="1"/>
          </p:cNvSpPr>
          <p:nvPr/>
        </p:nvSpPr>
        <p:spPr bwMode="auto">
          <a:xfrm>
            <a:off x="1672648" y="742172"/>
            <a:ext cx="3420462" cy="264583"/>
          </a:xfrm>
          <a:prstGeom prst="rect">
            <a:avLst/>
          </a:prstGeom>
          <a:noFill/>
          <a:ln w="9525" algn="ctr">
            <a:noFill/>
            <a:miter lim="800000"/>
            <a:headEnd/>
            <a:tailEnd/>
          </a:ln>
        </p:spPr>
        <p:txBody>
          <a:bodyPr lIns="60964" tIns="30482" rIns="60964" bIns="30482"/>
          <a:lstStyle/>
          <a:p>
            <a:pPr algn="ctr"/>
            <a:r>
              <a:rPr lang="en-US" b="1" dirty="0" err="1" smtClean="0">
                <a:solidFill>
                  <a:schemeClr val="bg1"/>
                </a:solidFill>
              </a:rPr>
              <a:t>Cobertura</a:t>
            </a:r>
            <a:r>
              <a:rPr lang="en-US" b="1" dirty="0" smtClean="0">
                <a:solidFill>
                  <a:schemeClr val="bg1"/>
                </a:solidFill>
              </a:rPr>
              <a:t> de 5 </a:t>
            </a:r>
            <a:r>
              <a:rPr lang="en-US" b="1" dirty="0" err="1" smtClean="0">
                <a:solidFill>
                  <a:schemeClr val="bg1"/>
                </a:solidFill>
              </a:rPr>
              <a:t>minutos</a:t>
            </a:r>
            <a:endParaRPr lang="en-US" b="1" dirty="0">
              <a:solidFill>
                <a:schemeClr val="bg1"/>
              </a:solidFill>
            </a:endParaRPr>
          </a:p>
        </p:txBody>
      </p:sp>
      <p:grpSp>
        <p:nvGrpSpPr>
          <p:cNvPr id="3" name="Group 8"/>
          <p:cNvGrpSpPr>
            <a:grpSpLocks/>
          </p:cNvGrpSpPr>
          <p:nvPr/>
        </p:nvGrpSpPr>
        <p:grpSpPr bwMode="auto">
          <a:xfrm>
            <a:off x="2089180" y="1024468"/>
            <a:ext cx="6099175" cy="3492500"/>
            <a:chOff x="1973" y="968"/>
            <a:chExt cx="5760" cy="3300"/>
          </a:xfrm>
        </p:grpSpPr>
        <p:graphicFrame>
          <p:nvGraphicFramePr>
            <p:cNvPr id="6146" name="Object 9"/>
            <p:cNvGraphicFramePr>
              <a:graphicFrameLocks noChangeAspect="1"/>
            </p:cNvGraphicFramePr>
            <p:nvPr/>
          </p:nvGraphicFramePr>
          <p:xfrm>
            <a:off x="3054" y="1253"/>
            <a:ext cx="2447" cy="2603"/>
          </p:xfrm>
          <a:graphic>
            <a:graphicData uri="http://schemas.openxmlformats.org/presentationml/2006/ole">
              <mc:AlternateContent xmlns:mc="http://schemas.openxmlformats.org/markup-compatibility/2006">
                <mc:Choice xmlns:v="urn:schemas-microsoft-com:vml" Requires="v">
                  <p:oleObj spid="_x0000_s552099" name="Bitmap Image" r:id="rId7" imgW="2895238" imgH="3115110" progId="PBrush">
                    <p:embed/>
                  </p:oleObj>
                </mc:Choice>
                <mc:Fallback>
                  <p:oleObj name="Bitmap Image" r:id="rId7" imgW="2895238" imgH="3115110" progId="PBrush">
                    <p:embed/>
                    <p:pic>
                      <p:nvPicPr>
                        <p:cNvPr id="0" name="Picture 145"/>
                        <p:cNvPicPr>
                          <a:picLocks noChangeAspect="1" noChangeArrowheads="1"/>
                        </p:cNvPicPr>
                        <p:nvPr/>
                      </p:nvPicPr>
                      <p:blipFill>
                        <a:blip r:embed="rId8">
                          <a:extLst>
                            <a:ext uri="{28A0092B-C50C-407E-A947-70E740481C1C}">
                              <a14:useLocalDpi xmlns:a14="http://schemas.microsoft.com/office/drawing/2010/main" val="0"/>
                            </a:ext>
                          </a:extLst>
                        </a:blip>
                        <a:srcRect r="3844" b="2069"/>
                        <a:stretch>
                          <a:fillRect/>
                        </a:stretch>
                      </p:blipFill>
                      <p:spPr bwMode="auto">
                        <a:xfrm>
                          <a:off x="3054" y="1253"/>
                          <a:ext cx="2447" cy="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4" name="Rectangle 10"/>
            <p:cNvSpPr>
              <a:spLocks noChangeArrowheads="1"/>
            </p:cNvSpPr>
            <p:nvPr/>
          </p:nvSpPr>
          <p:spPr bwMode="auto">
            <a:xfrm>
              <a:off x="1973" y="1692"/>
              <a:ext cx="5760" cy="349"/>
            </a:xfrm>
            <a:prstGeom prst="rect">
              <a:avLst/>
            </a:prstGeom>
            <a:noFill/>
            <a:ln w="9525">
              <a:noFill/>
              <a:miter lim="800000"/>
              <a:headEnd/>
              <a:tailEnd/>
            </a:ln>
          </p:spPr>
          <p:txBody>
            <a:bodyPr>
              <a:spAutoFit/>
            </a:bodyPr>
            <a:lstStyle/>
            <a:p>
              <a:endParaRPr lang="en-US"/>
            </a:p>
          </p:txBody>
        </p:sp>
        <p:sp>
          <p:nvSpPr>
            <p:cNvPr id="731147" name="Text Box 11"/>
            <p:cNvSpPr txBox="1">
              <a:spLocks noChangeArrowheads="1"/>
            </p:cNvSpPr>
            <p:nvPr/>
          </p:nvSpPr>
          <p:spPr bwMode="auto">
            <a:xfrm>
              <a:off x="3854" y="968"/>
              <a:ext cx="971" cy="320"/>
            </a:xfrm>
            <a:prstGeom prst="rect">
              <a:avLst/>
            </a:prstGeom>
            <a:noFill/>
            <a:ln w="9525" algn="ctr">
              <a:noFill/>
              <a:miter lim="800000"/>
              <a:headEnd/>
              <a:tailEnd/>
            </a:ln>
            <a:effectLst/>
          </p:spPr>
          <p:txBody>
            <a:bodyPr wrap="none">
              <a:spAutoFit/>
            </a:bodyPr>
            <a:lstStyle/>
            <a:p>
              <a:pPr algn="ctr">
                <a:defRPr/>
              </a:pPr>
              <a:r>
                <a:rPr lang="en-US" sz="1600" b="1" dirty="0">
                  <a:solidFill>
                    <a:schemeClr val="bg1"/>
                  </a:solidFill>
                  <a:latin typeface="Arial" pitchFamily="34" charset="0"/>
                </a:rPr>
                <a:t>GOES-R</a:t>
              </a:r>
            </a:p>
          </p:txBody>
        </p:sp>
        <p:sp>
          <p:nvSpPr>
            <p:cNvPr id="731148" name="Text Box 12"/>
            <p:cNvSpPr txBox="1">
              <a:spLocks noChangeArrowheads="1"/>
            </p:cNvSpPr>
            <p:nvPr/>
          </p:nvSpPr>
          <p:spPr bwMode="auto">
            <a:xfrm>
              <a:off x="3554" y="3948"/>
              <a:ext cx="1498" cy="320"/>
            </a:xfrm>
            <a:prstGeom prst="rect">
              <a:avLst/>
            </a:prstGeom>
            <a:noFill/>
            <a:ln w="9525" algn="ctr">
              <a:noFill/>
              <a:miter lim="800000"/>
              <a:headEnd/>
              <a:tailEnd/>
            </a:ln>
            <a:effectLst/>
          </p:spPr>
          <p:txBody>
            <a:bodyPr wrap="none">
              <a:spAutoFit/>
            </a:bodyPr>
            <a:lstStyle/>
            <a:p>
              <a:pPr algn="ctr">
                <a:spcBef>
                  <a:spcPct val="50000"/>
                </a:spcBef>
                <a:defRPr/>
              </a:pPr>
              <a:r>
                <a:rPr lang="en-US" sz="1600" dirty="0" smtClean="0">
                  <a:solidFill>
                    <a:schemeClr val="bg1"/>
                  </a:solidFill>
                  <a:latin typeface="Arial" pitchFamily="34" charset="0"/>
                </a:rPr>
                <a:t>Disco </a:t>
              </a:r>
              <a:r>
                <a:rPr lang="en-US" sz="1600" dirty="0" err="1" smtClean="0">
                  <a:solidFill>
                    <a:schemeClr val="bg1"/>
                  </a:solidFill>
                  <a:latin typeface="Arial" pitchFamily="34" charset="0"/>
                </a:rPr>
                <a:t>completo</a:t>
              </a:r>
              <a:endParaRPr lang="en-US" sz="1600" b="1" dirty="0">
                <a:solidFill>
                  <a:schemeClr val="bg1"/>
                </a:solidFill>
                <a:latin typeface="Arial" pitchFamily="34" charset="0"/>
              </a:endParaRPr>
            </a:p>
          </p:txBody>
        </p:sp>
      </p:grpSp>
      <p:sp>
        <p:nvSpPr>
          <p:cNvPr id="14" name="Text Box 13"/>
          <p:cNvSpPr txBox="1">
            <a:spLocks noChangeArrowheads="1"/>
          </p:cNvSpPr>
          <p:nvPr/>
        </p:nvSpPr>
        <p:spPr bwMode="auto">
          <a:xfrm>
            <a:off x="309195" y="1991008"/>
            <a:ext cx="2541323" cy="2062107"/>
          </a:xfrm>
          <a:prstGeom prst="rect">
            <a:avLst/>
          </a:prstGeom>
          <a:noFill/>
          <a:ln w="9525">
            <a:noFill/>
            <a:miter lim="800000"/>
            <a:headEnd/>
            <a:tailEnd/>
          </a:ln>
        </p:spPr>
        <p:txBody>
          <a:bodyPr lIns="60964" tIns="30482" rIns="60964" bIns="30482">
            <a:spAutoFit/>
          </a:bodyPr>
          <a:lstStyle/>
          <a:p>
            <a:pPr>
              <a:spcBef>
                <a:spcPct val="25000"/>
              </a:spcBef>
            </a:pPr>
            <a:r>
              <a:rPr lang="en-US" sz="1300" b="1" u="sng" dirty="0" err="1" smtClean="0">
                <a:solidFill>
                  <a:schemeClr val="bg1"/>
                </a:solidFill>
              </a:rPr>
              <a:t>Modos</a:t>
            </a:r>
            <a:r>
              <a:rPr lang="en-US" sz="1300" b="1" u="sng" dirty="0" smtClean="0">
                <a:solidFill>
                  <a:schemeClr val="bg1"/>
                </a:solidFill>
              </a:rPr>
              <a:t> de </a:t>
            </a:r>
            <a:r>
              <a:rPr lang="en-US" sz="1300" b="1" u="sng" dirty="0" err="1" smtClean="0">
                <a:solidFill>
                  <a:schemeClr val="bg1"/>
                </a:solidFill>
              </a:rPr>
              <a:t>barrido</a:t>
            </a:r>
            <a:r>
              <a:rPr lang="en-US" sz="1300" b="1" u="sng" dirty="0" smtClean="0">
                <a:solidFill>
                  <a:schemeClr val="bg1"/>
                </a:solidFill>
              </a:rPr>
              <a:t> ABI </a:t>
            </a:r>
            <a:endParaRPr lang="en-US" sz="1300" b="1" u="sng" dirty="0">
              <a:solidFill>
                <a:schemeClr val="bg1"/>
              </a:solidFill>
            </a:endParaRPr>
          </a:p>
          <a:p>
            <a:pPr>
              <a:spcBef>
                <a:spcPct val="10000"/>
              </a:spcBef>
              <a:buFontTx/>
              <a:buChar char="•"/>
            </a:pPr>
            <a:r>
              <a:rPr lang="en-US" sz="1300" b="1" dirty="0" err="1" smtClean="0">
                <a:solidFill>
                  <a:schemeClr val="bg1"/>
                </a:solidFill>
              </a:rPr>
              <a:t>Ciclo</a:t>
            </a:r>
            <a:r>
              <a:rPr lang="en-US" sz="1300" b="1" dirty="0" smtClean="0">
                <a:solidFill>
                  <a:schemeClr val="bg1"/>
                </a:solidFill>
              </a:rPr>
              <a:t> de 15 </a:t>
            </a:r>
            <a:r>
              <a:rPr lang="en-US" sz="1300" b="1" dirty="0" err="1" smtClean="0">
                <a:solidFill>
                  <a:schemeClr val="bg1"/>
                </a:solidFill>
              </a:rPr>
              <a:t>minutos</a:t>
            </a:r>
            <a:endParaRPr lang="en-US" sz="1300" b="1" dirty="0">
              <a:solidFill>
                <a:schemeClr val="bg1"/>
              </a:solidFill>
            </a:endParaRPr>
          </a:p>
          <a:p>
            <a:pPr lvl="1">
              <a:spcBef>
                <a:spcPct val="10000"/>
              </a:spcBef>
              <a:buFontTx/>
              <a:buChar char="•"/>
            </a:pPr>
            <a:r>
              <a:rPr lang="en-US" sz="1300" b="1" dirty="0">
                <a:solidFill>
                  <a:schemeClr val="bg1"/>
                </a:solidFill>
              </a:rPr>
              <a:t>1 </a:t>
            </a:r>
            <a:r>
              <a:rPr lang="en-US" sz="1300" b="1" dirty="0" smtClean="0">
                <a:solidFill>
                  <a:schemeClr val="bg1"/>
                </a:solidFill>
              </a:rPr>
              <a:t>Disco </a:t>
            </a:r>
            <a:r>
              <a:rPr lang="en-US" sz="1300" b="1" dirty="0" err="1" smtClean="0">
                <a:solidFill>
                  <a:schemeClr val="bg1"/>
                </a:solidFill>
              </a:rPr>
              <a:t>completo</a:t>
            </a:r>
            <a:endParaRPr lang="en-US" sz="1300" b="1" dirty="0">
              <a:solidFill>
                <a:schemeClr val="bg1"/>
              </a:solidFill>
            </a:endParaRPr>
          </a:p>
          <a:p>
            <a:pPr lvl="1">
              <a:spcBef>
                <a:spcPct val="10000"/>
              </a:spcBef>
              <a:buFontTx/>
              <a:buChar char="•"/>
            </a:pPr>
            <a:r>
              <a:rPr lang="en-US" sz="1300" b="1" dirty="0">
                <a:solidFill>
                  <a:schemeClr val="bg1"/>
                </a:solidFill>
              </a:rPr>
              <a:t>3 CONUS</a:t>
            </a:r>
          </a:p>
          <a:p>
            <a:pPr lvl="1">
              <a:spcBef>
                <a:spcPct val="10000"/>
              </a:spcBef>
              <a:buFontTx/>
              <a:buChar char="•"/>
            </a:pPr>
            <a:r>
              <a:rPr lang="en-US" sz="1300" b="1" dirty="0">
                <a:solidFill>
                  <a:schemeClr val="bg1"/>
                </a:solidFill>
              </a:rPr>
              <a:t>1000km x 1000km </a:t>
            </a:r>
            <a:r>
              <a:rPr lang="en-US" sz="1300" b="1" dirty="0" err="1" smtClean="0">
                <a:solidFill>
                  <a:schemeClr val="bg1"/>
                </a:solidFill>
              </a:rPr>
              <a:t>cada</a:t>
            </a:r>
            <a:r>
              <a:rPr lang="en-US" sz="1300" b="1" dirty="0" smtClean="0">
                <a:solidFill>
                  <a:schemeClr val="bg1"/>
                </a:solidFill>
              </a:rPr>
              <a:t> 30 </a:t>
            </a:r>
            <a:r>
              <a:rPr lang="en-US" sz="1300" b="1" dirty="0" err="1" smtClean="0">
                <a:solidFill>
                  <a:schemeClr val="bg1"/>
                </a:solidFill>
              </a:rPr>
              <a:t>segundos</a:t>
            </a:r>
            <a:endParaRPr lang="en-US" sz="1300" b="1" dirty="0">
              <a:solidFill>
                <a:schemeClr val="bg1"/>
              </a:solidFill>
            </a:endParaRPr>
          </a:p>
          <a:p>
            <a:pPr>
              <a:spcBef>
                <a:spcPct val="10000"/>
              </a:spcBef>
              <a:buFontTx/>
              <a:buChar char="•"/>
            </a:pPr>
            <a:r>
              <a:rPr lang="en-US" sz="1300" b="1" dirty="0" smtClean="0">
                <a:solidFill>
                  <a:schemeClr val="bg1"/>
                </a:solidFill>
              </a:rPr>
              <a:t>Disco </a:t>
            </a:r>
            <a:r>
              <a:rPr lang="en-US" sz="1300" b="1" dirty="0" err="1" smtClean="0">
                <a:solidFill>
                  <a:schemeClr val="bg1"/>
                </a:solidFill>
              </a:rPr>
              <a:t>completo</a:t>
            </a:r>
            <a:r>
              <a:rPr lang="en-US" sz="1300" b="1" dirty="0" smtClean="0">
                <a:solidFill>
                  <a:schemeClr val="bg1"/>
                </a:solidFill>
              </a:rPr>
              <a:t> continuo de 5 </a:t>
            </a:r>
            <a:r>
              <a:rPr lang="en-US" sz="1300" b="1" dirty="0" err="1" smtClean="0">
                <a:solidFill>
                  <a:schemeClr val="bg1"/>
                </a:solidFill>
              </a:rPr>
              <a:t>minutos</a:t>
            </a:r>
            <a:endParaRPr lang="en-US" sz="1300" b="1" dirty="0">
              <a:solidFill>
                <a:schemeClr val="bg1"/>
              </a:solidFill>
            </a:endParaRPr>
          </a:p>
          <a:p>
            <a:pPr>
              <a:spcBef>
                <a:spcPct val="50000"/>
              </a:spcBef>
            </a:pPr>
            <a:endParaRPr lang="en-US" sz="1300" b="1" dirty="0">
              <a:solidFill>
                <a:schemeClr val="bg1"/>
              </a:solidFill>
            </a:endParaRPr>
          </a:p>
        </p:txBody>
      </p:sp>
      <p:sp>
        <p:nvSpPr>
          <p:cNvPr id="15" name="Text Box 5"/>
          <p:cNvSpPr txBox="1">
            <a:spLocks noChangeArrowheads="1"/>
          </p:cNvSpPr>
          <p:nvPr/>
        </p:nvSpPr>
        <p:spPr bwMode="auto">
          <a:xfrm>
            <a:off x="720949" y="1031875"/>
            <a:ext cx="1713605" cy="303927"/>
          </a:xfrm>
          <a:prstGeom prst="rect">
            <a:avLst/>
          </a:prstGeom>
          <a:noFill/>
          <a:ln w="9525" algn="ctr">
            <a:noFill/>
            <a:miter lim="800000"/>
            <a:headEnd/>
            <a:tailEnd/>
          </a:ln>
          <a:effectLst/>
        </p:spPr>
        <p:txBody>
          <a:bodyPr wrap="none" lIns="57147" tIns="28574" rIns="57147" bIns="28574">
            <a:spAutoFit/>
          </a:bodyPr>
          <a:lstStyle/>
          <a:p>
            <a:pPr algn="ctr">
              <a:defRPr/>
            </a:pPr>
            <a:r>
              <a:rPr lang="en-US" sz="1600" b="1" dirty="0" smtClean="0">
                <a:solidFill>
                  <a:schemeClr val="bg1"/>
                </a:solidFill>
                <a:latin typeface="Arial" pitchFamily="34" charset="0"/>
              </a:rPr>
              <a:t>Actual GOES-I/P</a:t>
            </a:r>
            <a:endParaRPr lang="en-US" sz="1600" b="1" dirty="0">
              <a:solidFill>
                <a:schemeClr val="bg1"/>
              </a:solidFill>
              <a:latin typeface="Arial" pitchFamily="34" charset="0"/>
            </a:endParaRPr>
          </a:p>
        </p:txBody>
      </p:sp>
      <p:cxnSp>
        <p:nvCxnSpPr>
          <p:cNvPr id="17" name="Straight Arrow Connector 16"/>
          <p:cNvCxnSpPr/>
          <p:nvPr/>
        </p:nvCxnSpPr>
        <p:spPr>
          <a:xfrm flipV="1">
            <a:off x="2828364" y="1825831"/>
            <a:ext cx="356329" cy="185552"/>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34551" y="3732069"/>
            <a:ext cx="356329" cy="185552"/>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24579" name="Rectangle 2"/>
          <p:cNvSpPr>
            <a:spLocks noGrp="1" noChangeArrowheads="1"/>
          </p:cNvSpPr>
          <p:nvPr>
            <p:ph type="ctrTitle"/>
          </p:nvPr>
        </p:nvSpPr>
        <p:spPr>
          <a:xfrm>
            <a:off x="0" y="538"/>
            <a:ext cx="6099175" cy="599230"/>
          </a:xfrm>
        </p:spPr>
        <p:txBody>
          <a:bodyPr/>
          <a:lstStyle/>
          <a:p>
            <a:pPr eaLnBrk="1" hangingPunct="1"/>
            <a:r>
              <a:rPr lang="en-US" sz="1800" b="1" dirty="0" smtClean="0">
                <a:solidFill>
                  <a:srgbClr val="FFFF00"/>
                </a:solidFill>
              </a:rPr>
              <a:t>El </a:t>
            </a:r>
            <a:r>
              <a:rPr lang="en-US" sz="1800" b="1" dirty="0" err="1" smtClean="0">
                <a:solidFill>
                  <a:srgbClr val="FFFF00"/>
                </a:solidFill>
              </a:rPr>
              <a:t>Generador</a:t>
            </a:r>
            <a:r>
              <a:rPr lang="en-US" sz="1800" b="1" dirty="0" smtClean="0">
                <a:solidFill>
                  <a:srgbClr val="FFFF00"/>
                </a:solidFill>
              </a:rPr>
              <a:t> </a:t>
            </a:r>
            <a:r>
              <a:rPr lang="en-US" sz="1800" b="1" dirty="0" err="1" smtClean="0">
                <a:solidFill>
                  <a:srgbClr val="FFFF00"/>
                </a:solidFill>
              </a:rPr>
              <a:t>Avanzado</a:t>
            </a:r>
            <a:r>
              <a:rPr lang="en-US" sz="1800" b="1" dirty="0" smtClean="0">
                <a:solidFill>
                  <a:srgbClr val="FFFF00"/>
                </a:solidFill>
              </a:rPr>
              <a:t> de </a:t>
            </a:r>
            <a:r>
              <a:rPr lang="en-US" sz="1800" b="1" dirty="0" err="1" smtClean="0">
                <a:solidFill>
                  <a:srgbClr val="FFFF00"/>
                </a:solidFill>
              </a:rPr>
              <a:t>Imágenes</a:t>
            </a:r>
            <a:r>
              <a:rPr lang="en-US" sz="1800" b="1" dirty="0" smtClean="0">
                <a:solidFill>
                  <a:srgbClr val="FFFF00"/>
                </a:solidFill>
              </a:rPr>
              <a:t> de Base (ABI) :</a:t>
            </a:r>
          </a:p>
        </p:txBody>
      </p:sp>
      <p:sp>
        <p:nvSpPr>
          <p:cNvPr id="24580" name="Text Box 3"/>
          <p:cNvSpPr txBox="1">
            <a:spLocks noChangeArrowheads="1"/>
          </p:cNvSpPr>
          <p:nvPr/>
        </p:nvSpPr>
        <p:spPr bwMode="auto">
          <a:xfrm>
            <a:off x="50827" y="1197829"/>
            <a:ext cx="6099175" cy="3108547"/>
          </a:xfrm>
          <a:prstGeom prst="rect">
            <a:avLst/>
          </a:prstGeom>
          <a:noFill/>
          <a:ln w="9525">
            <a:noFill/>
            <a:miter lim="800000"/>
            <a:headEnd/>
            <a:tailEnd/>
          </a:ln>
        </p:spPr>
        <p:txBody>
          <a:bodyPr lIns="60964" tIns="30482" rIns="60964" bIns="30482">
            <a:spAutoFit/>
          </a:bodyPr>
          <a:lstStyle/>
          <a:p>
            <a:pPr defTabSz="378908" eaLnBrk="0" hangingPunct="0"/>
            <a:r>
              <a:rPr lang="en-US" b="1" dirty="0">
                <a:solidFill>
                  <a:srgbClr val="FFFF00"/>
                </a:solidFill>
              </a:rPr>
              <a:t>				  			ABI			</a:t>
            </a:r>
            <a:r>
              <a:rPr lang="en-US" b="1" dirty="0" smtClean="0">
                <a:solidFill>
                  <a:schemeClr val="bg1"/>
                </a:solidFill>
              </a:rPr>
              <a:t>Actual</a:t>
            </a:r>
            <a:endParaRPr lang="en-US" b="1" dirty="0">
              <a:solidFill>
                <a:schemeClr val="bg1"/>
              </a:solidFill>
            </a:endParaRPr>
          </a:p>
          <a:p>
            <a:pPr defTabSz="378908" eaLnBrk="0" hangingPunct="0"/>
            <a:endParaRPr lang="en-US" b="1" dirty="0">
              <a:solidFill>
                <a:schemeClr val="bg1"/>
              </a:solidFill>
            </a:endParaRPr>
          </a:p>
          <a:p>
            <a:pPr defTabSz="378908" eaLnBrk="0" hangingPunct="0"/>
            <a:r>
              <a:rPr lang="en-US" b="1" dirty="0" err="1" smtClean="0">
                <a:solidFill>
                  <a:srgbClr val="FFFF00"/>
                </a:solidFill>
              </a:rPr>
              <a:t>Cobertura</a:t>
            </a:r>
            <a:r>
              <a:rPr lang="en-US" b="1" dirty="0" smtClean="0">
                <a:solidFill>
                  <a:srgbClr val="FFFF00"/>
                </a:solidFill>
              </a:rPr>
              <a:t> </a:t>
            </a:r>
            <a:r>
              <a:rPr lang="en-US" b="1" dirty="0" err="1" smtClean="0">
                <a:solidFill>
                  <a:srgbClr val="FFFF00"/>
                </a:solidFill>
              </a:rPr>
              <a:t>espectral</a:t>
            </a:r>
            <a:r>
              <a:rPr lang="en-US" dirty="0">
                <a:solidFill>
                  <a:srgbClr val="FFFF00"/>
                </a:solidFill>
              </a:rPr>
              <a:t>		</a:t>
            </a:r>
          </a:p>
          <a:p>
            <a:pPr defTabSz="378908" eaLnBrk="0" hangingPunct="0"/>
            <a:r>
              <a:rPr lang="en-US" dirty="0">
                <a:solidFill>
                  <a:srgbClr val="FFFF00"/>
                </a:solidFill>
              </a:rPr>
              <a:t>							16 </a:t>
            </a:r>
            <a:r>
              <a:rPr lang="en-US" dirty="0" err="1" smtClean="0">
                <a:solidFill>
                  <a:srgbClr val="FFFF00"/>
                </a:solidFill>
              </a:rPr>
              <a:t>bandas</a:t>
            </a:r>
            <a:r>
              <a:rPr lang="en-US" dirty="0">
                <a:solidFill>
                  <a:srgbClr val="FFFF00"/>
                </a:solidFill>
              </a:rPr>
              <a:t>		</a:t>
            </a:r>
            <a:r>
              <a:rPr lang="en-US" dirty="0">
                <a:solidFill>
                  <a:schemeClr val="bg1"/>
                </a:solidFill>
              </a:rPr>
              <a:t>5 </a:t>
            </a:r>
            <a:r>
              <a:rPr lang="en-US" dirty="0" err="1" smtClean="0">
                <a:solidFill>
                  <a:schemeClr val="bg1"/>
                </a:solidFill>
              </a:rPr>
              <a:t>bandas</a:t>
            </a:r>
            <a:endParaRPr lang="en-US" dirty="0">
              <a:solidFill>
                <a:schemeClr val="bg1"/>
              </a:solidFill>
            </a:endParaRPr>
          </a:p>
          <a:p>
            <a:pPr defTabSz="378908" eaLnBrk="0" hangingPunct="0"/>
            <a:endParaRPr lang="en-US" b="1" dirty="0">
              <a:solidFill>
                <a:srgbClr val="FFFF00"/>
              </a:solidFill>
            </a:endParaRPr>
          </a:p>
          <a:p>
            <a:pPr defTabSz="378908" eaLnBrk="0" hangingPunct="0"/>
            <a:r>
              <a:rPr lang="en-US" b="1" dirty="0" err="1" smtClean="0">
                <a:solidFill>
                  <a:srgbClr val="FFFF00"/>
                </a:solidFill>
              </a:rPr>
              <a:t>Resolución</a:t>
            </a:r>
            <a:r>
              <a:rPr lang="en-US" b="1" dirty="0" smtClean="0">
                <a:solidFill>
                  <a:srgbClr val="FFFF00"/>
                </a:solidFill>
              </a:rPr>
              <a:t> </a:t>
            </a:r>
            <a:r>
              <a:rPr lang="en-US" b="1" dirty="0" err="1" smtClean="0">
                <a:solidFill>
                  <a:srgbClr val="FFFF00"/>
                </a:solidFill>
              </a:rPr>
              <a:t>espacial</a:t>
            </a:r>
            <a:r>
              <a:rPr lang="en-US" b="1" dirty="0" smtClean="0">
                <a:solidFill>
                  <a:srgbClr val="FFFF00"/>
                </a:solidFill>
              </a:rPr>
              <a:t> en el nadir </a:t>
            </a:r>
            <a:r>
              <a:rPr lang="en-US" dirty="0">
                <a:solidFill>
                  <a:srgbClr val="FFFF00"/>
                </a:solidFill>
              </a:rPr>
              <a:t>	</a:t>
            </a:r>
          </a:p>
          <a:p>
            <a:pPr defTabSz="378908" eaLnBrk="0" hangingPunct="0"/>
            <a:r>
              <a:rPr lang="en-US" dirty="0">
                <a:solidFill>
                  <a:srgbClr val="FFFF00"/>
                </a:solidFill>
              </a:rPr>
              <a:t>	0.64 </a:t>
            </a:r>
            <a:r>
              <a:rPr lang="en-US" dirty="0">
                <a:solidFill>
                  <a:srgbClr val="FFFF00"/>
                </a:solidFill>
                <a:latin typeface="Symbol" pitchFamily="18" charset="2"/>
              </a:rPr>
              <a:t>m</a:t>
            </a:r>
            <a:r>
              <a:rPr lang="en-US" dirty="0">
                <a:solidFill>
                  <a:srgbClr val="FFFF00"/>
                </a:solidFill>
              </a:rPr>
              <a:t>m Visible 		0.5 km 		</a:t>
            </a:r>
            <a:r>
              <a:rPr lang="en-US" dirty="0" smtClean="0">
                <a:solidFill>
                  <a:srgbClr val="FFFF00"/>
                </a:solidFill>
              </a:rPr>
              <a:t>	</a:t>
            </a:r>
            <a:r>
              <a:rPr lang="en-US" dirty="0" err="1" smtClean="0">
                <a:solidFill>
                  <a:schemeClr val="bg1"/>
                </a:solidFill>
              </a:rPr>
              <a:t>Aprox</a:t>
            </a:r>
            <a:r>
              <a:rPr lang="en-US" dirty="0">
                <a:solidFill>
                  <a:schemeClr val="bg1"/>
                </a:solidFill>
              </a:rPr>
              <a:t>. 1 km</a:t>
            </a:r>
          </a:p>
          <a:p>
            <a:pPr defTabSz="378908" eaLnBrk="0" hangingPunct="0"/>
            <a:r>
              <a:rPr lang="en-US" dirty="0">
                <a:solidFill>
                  <a:srgbClr val="FFFF00"/>
                </a:solidFill>
              </a:rPr>
              <a:t>	</a:t>
            </a:r>
            <a:r>
              <a:rPr lang="en-US" dirty="0" err="1" smtClean="0">
                <a:solidFill>
                  <a:srgbClr val="FFFF00"/>
                </a:solidFill>
              </a:rPr>
              <a:t>Otro</a:t>
            </a:r>
            <a:r>
              <a:rPr lang="en-US" dirty="0" smtClean="0">
                <a:solidFill>
                  <a:srgbClr val="FFFF00"/>
                </a:solidFill>
              </a:rPr>
              <a:t> Vis/IR-</a:t>
            </a:r>
            <a:r>
              <a:rPr lang="en-US" dirty="0" err="1" smtClean="0">
                <a:solidFill>
                  <a:srgbClr val="FFFF00"/>
                </a:solidFill>
              </a:rPr>
              <a:t>cercano</a:t>
            </a:r>
            <a:r>
              <a:rPr lang="en-US" dirty="0" smtClean="0">
                <a:solidFill>
                  <a:srgbClr val="FFFF00"/>
                </a:solidFill>
              </a:rPr>
              <a:t>	1.0 &amp; 2.0 km</a:t>
            </a:r>
            <a:r>
              <a:rPr lang="en-US" dirty="0">
                <a:solidFill>
                  <a:srgbClr val="FFFF00"/>
                </a:solidFill>
              </a:rPr>
              <a:t>		</a:t>
            </a:r>
            <a:r>
              <a:rPr lang="en-US" dirty="0">
                <a:solidFill>
                  <a:schemeClr val="bg1"/>
                </a:solidFill>
              </a:rPr>
              <a:t>n/a</a:t>
            </a:r>
          </a:p>
          <a:p>
            <a:pPr defTabSz="378908" eaLnBrk="0" hangingPunct="0"/>
            <a:r>
              <a:rPr lang="en-US" dirty="0">
                <a:solidFill>
                  <a:srgbClr val="FFFF00"/>
                </a:solidFill>
              </a:rPr>
              <a:t>	</a:t>
            </a:r>
            <a:r>
              <a:rPr lang="en-US" dirty="0" smtClean="0">
                <a:solidFill>
                  <a:srgbClr val="FFFF00"/>
                </a:solidFill>
              </a:rPr>
              <a:t>SW, WV &amp; LW IR</a:t>
            </a:r>
            <a:r>
              <a:rPr lang="en-US" dirty="0">
                <a:solidFill>
                  <a:srgbClr val="FFFF00"/>
                </a:solidFill>
              </a:rPr>
              <a:t>	</a:t>
            </a:r>
            <a:r>
              <a:rPr lang="en-US" dirty="0" smtClean="0">
                <a:solidFill>
                  <a:srgbClr val="FFFF00"/>
                </a:solidFill>
              </a:rPr>
              <a:t>	2.0 </a:t>
            </a:r>
            <a:r>
              <a:rPr lang="en-US" dirty="0">
                <a:solidFill>
                  <a:srgbClr val="FFFF00"/>
                </a:solidFill>
              </a:rPr>
              <a:t>km			</a:t>
            </a:r>
            <a:r>
              <a:rPr lang="en-US" dirty="0" err="1" smtClean="0">
                <a:solidFill>
                  <a:schemeClr val="bg1"/>
                </a:solidFill>
              </a:rPr>
              <a:t>Aprox</a:t>
            </a:r>
            <a:r>
              <a:rPr lang="en-US" dirty="0">
                <a:solidFill>
                  <a:schemeClr val="bg1"/>
                </a:solidFill>
              </a:rPr>
              <a:t>. 4 </a:t>
            </a:r>
            <a:r>
              <a:rPr lang="en-US" dirty="0" smtClean="0">
                <a:solidFill>
                  <a:schemeClr val="bg1"/>
                </a:solidFill>
              </a:rPr>
              <a:t>km</a:t>
            </a:r>
          </a:p>
          <a:p>
            <a:pPr defTabSz="378908" eaLnBrk="0" hangingPunct="0"/>
            <a:r>
              <a:rPr lang="en-US" dirty="0" smtClean="0">
                <a:solidFill>
                  <a:schemeClr val="bg1"/>
                </a:solidFill>
              </a:rPr>
              <a:t>		</a:t>
            </a:r>
            <a:r>
              <a:rPr lang="en-US" dirty="0" smtClean="0">
                <a:solidFill>
                  <a:srgbClr val="FFFF00"/>
                </a:solidFill>
              </a:rPr>
              <a:t>(</a:t>
            </a:r>
            <a:r>
              <a:rPr lang="en-US" dirty="0" err="1" smtClean="0">
                <a:solidFill>
                  <a:srgbClr val="FFFF00"/>
                </a:solidFill>
              </a:rPr>
              <a:t>bandas</a:t>
            </a:r>
            <a:r>
              <a:rPr lang="en-US" dirty="0" smtClean="0">
                <a:solidFill>
                  <a:srgbClr val="FFFF00"/>
                </a:solidFill>
              </a:rPr>
              <a:t> &gt; 2µm)</a:t>
            </a:r>
            <a:endParaRPr lang="en-US" dirty="0">
              <a:solidFill>
                <a:srgbClr val="FFFF00"/>
              </a:solidFill>
            </a:endParaRPr>
          </a:p>
          <a:p>
            <a:pPr defTabSz="378908" eaLnBrk="0" hangingPunct="0"/>
            <a:endParaRPr lang="en-US" dirty="0">
              <a:solidFill>
                <a:schemeClr val="bg1"/>
              </a:solidFill>
            </a:endParaRPr>
          </a:p>
        </p:txBody>
      </p:sp>
      <p:sp>
        <p:nvSpPr>
          <p:cNvPr id="4" name="TextBox 3"/>
          <p:cNvSpPr txBox="1"/>
          <p:nvPr/>
        </p:nvSpPr>
        <p:spPr>
          <a:xfrm>
            <a:off x="187813" y="598451"/>
            <a:ext cx="5911362" cy="550149"/>
          </a:xfrm>
          <a:prstGeom prst="rect">
            <a:avLst/>
          </a:prstGeom>
          <a:solidFill>
            <a:schemeClr val="accent2">
              <a:lumMod val="50000"/>
            </a:schemeClr>
          </a:solidFill>
        </p:spPr>
        <p:txBody>
          <a:bodyPr wrap="square" lIns="57147" tIns="28574" rIns="57147" bIns="28574" rtlCol="0">
            <a:spAutoFit/>
          </a:bodyPr>
          <a:lstStyle/>
          <a:p>
            <a:pPr algn="ctr"/>
            <a:r>
              <a:rPr lang="en-US" sz="1600" dirty="0" smtClean="0">
                <a:solidFill>
                  <a:srgbClr val="FF6600"/>
                </a:solidFill>
                <a:effectLst>
                  <a:outerShdw blurRad="38100" dist="38100" dir="2700000" algn="tl">
                    <a:srgbClr val="000000">
                      <a:alpha val="43137"/>
                    </a:srgbClr>
                  </a:outerShdw>
                </a:effectLst>
              </a:rPr>
              <a:t>GRANDES </a:t>
            </a:r>
            <a:r>
              <a:rPr lang="en-US" sz="1600" dirty="0" err="1" smtClean="0">
                <a:solidFill>
                  <a:srgbClr val="FF6600"/>
                </a:solidFill>
                <a:effectLst>
                  <a:outerShdw blurRad="38100" dist="38100" dir="2700000" algn="tl">
                    <a:srgbClr val="000000">
                      <a:alpha val="43137"/>
                    </a:srgbClr>
                  </a:outerShdw>
                </a:effectLst>
              </a:rPr>
              <a:t>cambios</a:t>
            </a:r>
            <a:r>
              <a:rPr lang="en-US" sz="1600" dirty="0" smtClean="0">
                <a:solidFill>
                  <a:srgbClr val="FF6600"/>
                </a:solidFill>
                <a:effectLst>
                  <a:outerShdw blurRad="38100" dist="38100" dir="2700000" algn="tl">
                    <a:srgbClr val="000000">
                      <a:alpha val="43137"/>
                    </a:srgbClr>
                  </a:outerShdw>
                </a:effectLst>
              </a:rPr>
              <a:t> en la </a:t>
            </a:r>
            <a:r>
              <a:rPr lang="en-US" sz="1600" dirty="0" err="1" smtClean="0">
                <a:solidFill>
                  <a:srgbClr val="FF6600"/>
                </a:solidFill>
                <a:effectLst>
                  <a:outerShdw blurRad="38100" dist="38100" dir="2700000" algn="tl">
                    <a:srgbClr val="000000">
                      <a:alpha val="43137"/>
                    </a:srgbClr>
                  </a:outerShdw>
                </a:effectLst>
              </a:rPr>
              <a:t>cobertura</a:t>
            </a:r>
            <a:r>
              <a:rPr lang="en-US" sz="1600" dirty="0" smtClean="0">
                <a:solidFill>
                  <a:srgbClr val="FF6600"/>
                </a:solidFill>
                <a:effectLst>
                  <a:outerShdw blurRad="38100" dist="38100" dir="2700000" algn="tl">
                    <a:srgbClr val="000000">
                      <a:alpha val="43137"/>
                    </a:srgbClr>
                  </a:outerShdw>
                </a:effectLst>
              </a:rPr>
              <a:t> </a:t>
            </a:r>
            <a:r>
              <a:rPr lang="en-US" sz="1600" dirty="0" err="1" smtClean="0">
                <a:solidFill>
                  <a:srgbClr val="FF6600"/>
                </a:solidFill>
                <a:effectLst>
                  <a:outerShdw blurRad="38100" dist="38100" dir="2700000" algn="tl">
                    <a:srgbClr val="000000">
                      <a:alpha val="43137"/>
                    </a:srgbClr>
                  </a:outerShdw>
                </a:effectLst>
              </a:rPr>
              <a:t>espectral</a:t>
            </a:r>
            <a:r>
              <a:rPr lang="en-US" sz="1600" dirty="0" smtClean="0">
                <a:solidFill>
                  <a:srgbClr val="FF6600"/>
                </a:solidFill>
                <a:effectLst>
                  <a:outerShdw blurRad="38100" dist="38100" dir="2700000" algn="tl">
                    <a:srgbClr val="000000">
                      <a:alpha val="43137"/>
                    </a:srgbClr>
                  </a:outerShdw>
                </a:effectLst>
              </a:rPr>
              <a:t> Y la </a:t>
            </a:r>
            <a:r>
              <a:rPr lang="en-US" sz="1600" dirty="0" err="1" smtClean="0">
                <a:solidFill>
                  <a:srgbClr val="FF6600"/>
                </a:solidFill>
                <a:effectLst>
                  <a:outerShdw blurRad="38100" dist="38100" dir="2700000" algn="tl">
                    <a:srgbClr val="000000">
                      <a:alpha val="43137"/>
                    </a:srgbClr>
                  </a:outerShdw>
                </a:effectLst>
              </a:rPr>
              <a:t>resolución</a:t>
            </a:r>
            <a:r>
              <a:rPr lang="en-US" sz="1600" dirty="0" smtClean="0">
                <a:solidFill>
                  <a:srgbClr val="FF6600"/>
                </a:solidFill>
                <a:effectLst>
                  <a:outerShdw blurRad="38100" dist="38100" dir="2700000" algn="tl">
                    <a:srgbClr val="000000">
                      <a:alpha val="43137"/>
                    </a:srgbClr>
                  </a:outerShdw>
                </a:effectLst>
              </a:rPr>
              <a:t> </a:t>
            </a:r>
            <a:r>
              <a:rPr lang="en-US" sz="1600" dirty="0" err="1" smtClean="0">
                <a:solidFill>
                  <a:srgbClr val="FF6600"/>
                </a:solidFill>
                <a:effectLst>
                  <a:outerShdw blurRad="38100" dist="38100" dir="2700000" algn="tl">
                    <a:srgbClr val="000000">
                      <a:alpha val="43137"/>
                    </a:srgbClr>
                  </a:outerShdw>
                </a:effectLst>
              </a:rPr>
              <a:t>espacial</a:t>
            </a:r>
            <a:endParaRPr lang="en-US" sz="1600" dirty="0">
              <a:solidFill>
                <a:srgbClr val="FF66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9971" y="1783964"/>
            <a:ext cx="652899" cy="174377"/>
          </a:xfrm>
          <a:prstGeom prst="rect">
            <a:avLst/>
          </a:prstGeom>
          <a:solidFill>
            <a:srgbClr val="2731FD"/>
          </a:solidFill>
          <a:ln>
            <a:noFill/>
          </a:ln>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8" name="Rectangle 7"/>
          <p:cNvSpPr/>
          <p:nvPr/>
        </p:nvSpPr>
        <p:spPr>
          <a:xfrm>
            <a:off x="159971" y="1600498"/>
            <a:ext cx="652898" cy="167342"/>
          </a:xfrm>
          <a:prstGeom prst="rect">
            <a:avLst/>
          </a:prstGeom>
          <a:solidFill>
            <a:srgbClr val="018116"/>
          </a:solidFill>
          <a:ln>
            <a:noFill/>
          </a:ln>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7" name="Rectangle 6"/>
          <p:cNvSpPr/>
          <p:nvPr/>
        </p:nvSpPr>
        <p:spPr>
          <a:xfrm>
            <a:off x="159970" y="1394461"/>
            <a:ext cx="660227" cy="1913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2" name="Slide Number Placeholder 1"/>
          <p:cNvSpPr>
            <a:spLocks noGrp="1"/>
          </p:cNvSpPr>
          <p:nvPr>
            <p:ph type="sldNum" sz="quarter" idx="4294967295"/>
          </p:nvPr>
        </p:nvSpPr>
        <p:spPr>
          <a:xfrm>
            <a:off x="4371076" y="4163484"/>
            <a:ext cx="1423141" cy="317500"/>
          </a:xfrm>
        </p:spPr>
        <p:txBody>
          <a:bodyPr/>
          <a:lstStyle/>
          <a:p>
            <a:pPr>
              <a:defRPr/>
            </a:pPr>
            <a:fld id="{BDF573CF-CBA6-40F3-BFA6-09BBEDC15FD8}" type="slidenum">
              <a:rPr lang="en-US" smtClean="0"/>
              <a:pPr>
                <a:defRPr/>
              </a:pPr>
              <a:t>14</a:t>
            </a:fld>
            <a:endParaRPr lang="en-US"/>
          </a:p>
        </p:txBody>
      </p:sp>
      <p:pic>
        <p:nvPicPr>
          <p:cNvPr id="3" name="Picture 2" descr="2007_02_24_1145_m8_rgb_03-02-01_int.jpg"/>
          <p:cNvPicPr>
            <a:picLocks noChangeAspect="1"/>
          </p:cNvPicPr>
          <p:nvPr/>
        </p:nvPicPr>
        <p:blipFill>
          <a:blip r:embed="rId3" cstate="print"/>
          <a:stretch>
            <a:fillRect/>
          </a:stretch>
        </p:blipFill>
        <p:spPr>
          <a:xfrm>
            <a:off x="1127012" y="0"/>
            <a:ext cx="4968724" cy="4572000"/>
          </a:xfrm>
          <a:prstGeom prst="rect">
            <a:avLst/>
          </a:prstGeom>
        </p:spPr>
      </p:pic>
      <p:sp>
        <p:nvSpPr>
          <p:cNvPr id="6" name="TextBox 5"/>
          <p:cNvSpPr txBox="1"/>
          <p:nvPr/>
        </p:nvSpPr>
        <p:spPr>
          <a:xfrm>
            <a:off x="1920029" y="4315557"/>
            <a:ext cx="4179146" cy="249116"/>
          </a:xfrm>
          <a:prstGeom prst="rect">
            <a:avLst/>
          </a:prstGeom>
          <a:solidFill>
            <a:schemeClr val="bg1"/>
          </a:solidFill>
        </p:spPr>
        <p:txBody>
          <a:bodyPr wrap="none" lIns="5715" tIns="5715" rIns="5715" bIns="5715" rtlCol="0">
            <a:noAutofit/>
          </a:bodyPr>
          <a:lstStyle/>
          <a:p>
            <a:r>
              <a:rPr lang="en-US" sz="700" b="1" dirty="0" smtClean="0"/>
              <a:t> Calles de </a:t>
            </a:r>
            <a:r>
              <a:rPr lang="en-US" sz="700" b="1" dirty="0" err="1" smtClean="0"/>
              <a:t>nubes</a:t>
            </a:r>
            <a:r>
              <a:rPr lang="en-US" sz="700" b="1" dirty="0" smtClean="0"/>
              <a:t> </a:t>
            </a:r>
            <a:r>
              <a:rPr lang="en-US" sz="700" b="1" dirty="0" err="1" smtClean="0"/>
              <a:t>sobre</a:t>
            </a:r>
            <a:r>
              <a:rPr lang="en-US" sz="700" b="1" dirty="0" smtClean="0"/>
              <a:t> el Mar Negro (24 </a:t>
            </a:r>
            <a:r>
              <a:rPr lang="en-US" sz="700" b="1" dirty="0" err="1" smtClean="0"/>
              <a:t>Febrero</a:t>
            </a:r>
            <a:r>
              <a:rPr lang="en-US" sz="700" b="1" dirty="0" smtClean="0"/>
              <a:t> 2007) de</a:t>
            </a:r>
            <a:r>
              <a:rPr lang="en-US" sz="700" dirty="0" smtClean="0"/>
              <a:t> </a:t>
            </a:r>
            <a:r>
              <a:rPr lang="en-US" sz="700" dirty="0" err="1" smtClean="0"/>
              <a:t>Mária</a:t>
            </a:r>
            <a:r>
              <a:rPr lang="en-US" sz="700" dirty="0" smtClean="0"/>
              <a:t> </a:t>
            </a:r>
            <a:r>
              <a:rPr lang="en-US" sz="700" dirty="0" err="1" smtClean="0"/>
              <a:t>Putsay</a:t>
            </a:r>
            <a:r>
              <a:rPr lang="en-US" sz="700" dirty="0" smtClean="0"/>
              <a:t>, </a:t>
            </a:r>
            <a:r>
              <a:rPr lang="en-US" sz="700" dirty="0" err="1" smtClean="0"/>
              <a:t>Kornél</a:t>
            </a:r>
            <a:r>
              <a:rPr lang="en-US" sz="700" dirty="0" smtClean="0"/>
              <a:t> </a:t>
            </a:r>
            <a:r>
              <a:rPr lang="en-US" sz="700" dirty="0" err="1" smtClean="0"/>
              <a:t>Kolláth</a:t>
            </a:r>
            <a:r>
              <a:rPr lang="en-US" sz="700" dirty="0" smtClean="0"/>
              <a:t> y </a:t>
            </a:r>
          </a:p>
          <a:p>
            <a:r>
              <a:rPr lang="en-US" sz="700" dirty="0" err="1" smtClean="0"/>
              <a:t>Ildikó</a:t>
            </a:r>
            <a:r>
              <a:rPr lang="en-US" sz="700" dirty="0" smtClean="0"/>
              <a:t> </a:t>
            </a:r>
            <a:r>
              <a:rPr lang="en-US" sz="700" dirty="0" err="1" smtClean="0"/>
              <a:t>Szenyán</a:t>
            </a:r>
            <a:r>
              <a:rPr lang="en-US" sz="700" dirty="0" smtClean="0"/>
              <a:t>, </a:t>
            </a:r>
            <a:r>
              <a:rPr lang="en-US" sz="700" dirty="0" err="1" smtClean="0"/>
              <a:t>Servicio</a:t>
            </a:r>
            <a:r>
              <a:rPr lang="en-US" sz="700" dirty="0" smtClean="0"/>
              <a:t> </a:t>
            </a:r>
            <a:r>
              <a:rPr lang="en-US" sz="700" dirty="0" err="1" smtClean="0"/>
              <a:t>Meteorológico</a:t>
            </a:r>
            <a:r>
              <a:rPr lang="en-US" sz="700" dirty="0" smtClean="0"/>
              <a:t> de </a:t>
            </a:r>
            <a:r>
              <a:rPr lang="en-US" sz="700" dirty="0" err="1" smtClean="0"/>
              <a:t>Hungría</a:t>
            </a:r>
            <a:r>
              <a:rPr lang="en-US" sz="700" dirty="0" smtClean="0"/>
              <a:t> </a:t>
            </a:r>
            <a:endParaRPr lang="en-US" sz="700" b="1" dirty="0" smtClean="0"/>
          </a:p>
          <a:p>
            <a:endParaRPr lang="en-US" dirty="0"/>
          </a:p>
        </p:txBody>
      </p:sp>
      <p:sp>
        <p:nvSpPr>
          <p:cNvPr id="10" name="TextBox 9"/>
          <p:cNvSpPr txBox="1"/>
          <p:nvPr/>
        </p:nvSpPr>
        <p:spPr>
          <a:xfrm>
            <a:off x="5532419" y="1194289"/>
            <a:ext cx="476926" cy="217764"/>
          </a:xfrm>
          <a:prstGeom prst="rect">
            <a:avLst/>
          </a:prstGeom>
          <a:noFill/>
        </p:spPr>
        <p:txBody>
          <a:bodyPr wrap="none" lIns="57147" tIns="28574" rIns="57147" bIns="28574" rtlCol="0">
            <a:spAutoFit/>
          </a:bodyPr>
          <a:lstStyle/>
          <a:p>
            <a:r>
              <a:rPr lang="en-US" sz="1000" b="1" dirty="0" smtClean="0"/>
              <a:t>water</a:t>
            </a:r>
            <a:endParaRPr lang="en-US" sz="1000" b="1" dirty="0"/>
          </a:p>
        </p:txBody>
      </p:sp>
      <p:cxnSp>
        <p:nvCxnSpPr>
          <p:cNvPr id="12" name="Straight Arrow Connector 11"/>
          <p:cNvCxnSpPr>
            <a:stCxn id="10" idx="2"/>
          </p:cNvCxnSpPr>
          <p:nvPr/>
        </p:nvCxnSpPr>
        <p:spPr>
          <a:xfrm rot="5400000">
            <a:off x="5577135" y="1490867"/>
            <a:ext cx="272560" cy="114933"/>
          </a:xfrm>
          <a:prstGeom prst="straightConnector1">
            <a:avLst/>
          </a:prstGeom>
          <a:ln w="38100">
            <a:tailEnd type="arrow" w="lg"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5072142" y="3301127"/>
            <a:ext cx="1836371" cy="217696"/>
          </a:xfrm>
          <a:prstGeom prst="rect">
            <a:avLst/>
          </a:prstGeom>
          <a:noFill/>
        </p:spPr>
        <p:txBody>
          <a:bodyPr wrap="none" lIns="57147" tIns="28574" rIns="57147" bIns="28574" rtlCol="0">
            <a:spAutoFit/>
          </a:bodyPr>
          <a:lstStyle/>
          <a:p>
            <a:r>
              <a:rPr lang="en-US" sz="1000" dirty="0" smtClean="0">
                <a:solidFill>
                  <a:schemeClr val="bg1"/>
                </a:solidFill>
              </a:rPr>
              <a:t>Copyright 2007 EUMETSAT</a:t>
            </a:r>
            <a:endParaRPr lang="en-US" sz="1000" dirty="0">
              <a:solidFill>
                <a:schemeClr val="bg1"/>
              </a:solidFill>
            </a:endParaRPr>
          </a:p>
        </p:txBody>
      </p:sp>
      <p:sp>
        <p:nvSpPr>
          <p:cNvPr id="5" name="TextBox 4"/>
          <p:cNvSpPr txBox="1"/>
          <p:nvPr/>
        </p:nvSpPr>
        <p:spPr>
          <a:xfrm>
            <a:off x="-7539" y="43672"/>
            <a:ext cx="1176292" cy="2000552"/>
          </a:xfrm>
          <a:prstGeom prst="rect">
            <a:avLst/>
          </a:prstGeom>
          <a:noFill/>
        </p:spPr>
        <p:txBody>
          <a:bodyPr wrap="none" lIns="60964" tIns="30482" rIns="60964" bIns="30482" rtlCol="0">
            <a:spAutoFit/>
          </a:bodyPr>
          <a:lstStyle/>
          <a:p>
            <a:r>
              <a:rPr lang="en-US" sz="1400" dirty="0" smtClean="0">
                <a:solidFill>
                  <a:schemeClr val="bg1"/>
                </a:solidFill>
              </a:rPr>
              <a:t>METEOSAT</a:t>
            </a:r>
          </a:p>
          <a:p>
            <a:r>
              <a:rPr lang="en-US" sz="1400" dirty="0" err="1" smtClean="0">
                <a:solidFill>
                  <a:schemeClr val="bg1"/>
                </a:solidFill>
              </a:rPr>
              <a:t>Segunda</a:t>
            </a:r>
            <a:r>
              <a:rPr lang="en-US" sz="1400" dirty="0" smtClean="0">
                <a:solidFill>
                  <a:schemeClr val="bg1"/>
                </a:solidFill>
              </a:rPr>
              <a:t> </a:t>
            </a:r>
          </a:p>
          <a:p>
            <a:r>
              <a:rPr lang="en-US" sz="1400" dirty="0" err="1" smtClean="0">
                <a:solidFill>
                  <a:schemeClr val="bg1"/>
                </a:solidFill>
              </a:rPr>
              <a:t>Generación</a:t>
            </a:r>
            <a:endParaRPr lang="en-US" sz="1400" dirty="0" smtClean="0">
              <a:solidFill>
                <a:schemeClr val="bg1"/>
              </a:solidFill>
            </a:endParaRPr>
          </a:p>
          <a:p>
            <a:r>
              <a:rPr lang="en-US" sz="1400" dirty="0" smtClean="0">
                <a:solidFill>
                  <a:schemeClr val="bg1"/>
                </a:solidFill>
              </a:rPr>
              <a:t>24 Feb. 2007</a:t>
            </a:r>
          </a:p>
          <a:p>
            <a:r>
              <a:rPr lang="en-US" sz="1400" dirty="0" smtClean="0">
                <a:solidFill>
                  <a:schemeClr val="bg1"/>
                </a:solidFill>
              </a:rPr>
              <a:t>11:55 UTC</a:t>
            </a:r>
          </a:p>
          <a:p>
            <a:r>
              <a:rPr lang="en-US" sz="1400" dirty="0" smtClean="0">
                <a:solidFill>
                  <a:schemeClr val="bg1"/>
                </a:solidFill>
              </a:rPr>
              <a:t>RGB:</a:t>
            </a:r>
          </a:p>
          <a:p>
            <a:r>
              <a:rPr lang="en-US" sz="1400" dirty="0" smtClean="0">
                <a:solidFill>
                  <a:schemeClr val="bg1"/>
                </a:solidFill>
              </a:rPr>
              <a:t>   NIR 1.6</a:t>
            </a:r>
          </a:p>
          <a:p>
            <a:r>
              <a:rPr lang="en-US" sz="1400" dirty="0" smtClean="0">
                <a:solidFill>
                  <a:schemeClr val="bg1"/>
                </a:solidFill>
              </a:rPr>
              <a:t>   VIS 0.8</a:t>
            </a:r>
          </a:p>
          <a:p>
            <a:r>
              <a:rPr lang="en-US" sz="1400" dirty="0" smtClean="0">
                <a:solidFill>
                  <a:schemeClr val="bg1"/>
                </a:solidFill>
              </a:rPr>
              <a:t>   VIS 0.6</a:t>
            </a:r>
            <a:endParaRPr lang="en-US" sz="1400" dirty="0">
              <a:solidFill>
                <a:schemeClr val="bg1"/>
              </a:solidFill>
            </a:endParaRPr>
          </a:p>
        </p:txBody>
      </p:sp>
      <p:sp>
        <p:nvSpPr>
          <p:cNvPr id="13" name="TextBox 12"/>
          <p:cNvSpPr txBox="1"/>
          <p:nvPr/>
        </p:nvSpPr>
        <p:spPr>
          <a:xfrm>
            <a:off x="1157404" y="15241"/>
            <a:ext cx="1562928" cy="107722"/>
          </a:xfrm>
          <a:prstGeom prst="rect">
            <a:avLst/>
          </a:prstGeom>
          <a:solidFill>
            <a:schemeClr val="tx1"/>
          </a:solidFill>
        </p:spPr>
        <p:txBody>
          <a:bodyPr wrap="none" lIns="0" tIns="0" rIns="0" bIns="0" rtlCol="0">
            <a:spAutoFit/>
          </a:bodyPr>
          <a:lstStyle/>
          <a:p>
            <a:r>
              <a:rPr lang="en-US" sz="700" dirty="0" smtClean="0">
                <a:solidFill>
                  <a:schemeClr val="bg1"/>
                </a:solidFill>
                <a:latin typeface="Arial" pitchFamily="34" charset="0"/>
                <a:cs typeface="Arial" pitchFamily="34" charset="0"/>
              </a:rPr>
              <a:t>MSG RGB   2007 Feb. 24: 11:55 UTC</a:t>
            </a:r>
            <a:endParaRPr lang="en-US" sz="700" dirty="0">
              <a:solidFill>
                <a:schemeClr val="bg1"/>
              </a:solidFill>
              <a:latin typeface="Arial" pitchFamily="34" charset="0"/>
              <a:cs typeface="Arial" pitchFamily="34" charset="0"/>
            </a:endParaRPr>
          </a:p>
        </p:txBody>
      </p:sp>
      <p:pic>
        <p:nvPicPr>
          <p:cNvPr id="14" name="Picture 13" descr="VIS_TRANSwMETEOSAT_small_b.GIF"/>
          <p:cNvPicPr>
            <a:picLocks noChangeAspect="1"/>
          </p:cNvPicPr>
          <p:nvPr/>
        </p:nvPicPr>
        <p:blipFill>
          <a:blip r:embed="rId4" cstate="print"/>
          <a:stretch>
            <a:fillRect/>
          </a:stretch>
        </p:blipFill>
        <p:spPr>
          <a:xfrm>
            <a:off x="0" y="3416301"/>
            <a:ext cx="1380744" cy="1147572"/>
          </a:xfrm>
          <a:prstGeom prst="rect">
            <a:avLst/>
          </a:prstGeom>
        </p:spPr>
      </p:pic>
    </p:spTree>
  </p:cSld>
  <p:clrMapOvr>
    <a:masterClrMapping/>
  </p:clrMapOvr>
  <p:transition advTm="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4_03_03_1200_rgb_10-09_09-07_09.jpg"/>
          <p:cNvPicPr>
            <a:picLocks noChangeAspect="1"/>
          </p:cNvPicPr>
          <p:nvPr/>
        </p:nvPicPr>
        <p:blipFill>
          <a:blip r:embed="rId3" cstate="print"/>
          <a:stretch>
            <a:fillRect/>
          </a:stretch>
        </p:blipFill>
        <p:spPr>
          <a:xfrm>
            <a:off x="367162" y="0"/>
            <a:ext cx="5717976" cy="4572000"/>
          </a:xfrm>
          <a:prstGeom prst="rect">
            <a:avLst/>
          </a:prstGeom>
        </p:spPr>
      </p:pic>
      <p:sp>
        <p:nvSpPr>
          <p:cNvPr id="6" name="Rectangle 5"/>
          <p:cNvSpPr/>
          <p:nvPr/>
        </p:nvSpPr>
        <p:spPr>
          <a:xfrm>
            <a:off x="394412" y="3927231"/>
            <a:ext cx="1086062" cy="175846"/>
          </a:xfrm>
          <a:prstGeom prst="rect">
            <a:avLst/>
          </a:prstGeom>
          <a:solidFill>
            <a:srgbClr val="2731FD"/>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7" name="Rectangle 6"/>
          <p:cNvSpPr/>
          <p:nvPr/>
        </p:nvSpPr>
        <p:spPr>
          <a:xfrm>
            <a:off x="394412" y="3751385"/>
            <a:ext cx="1086062" cy="168519"/>
          </a:xfrm>
          <a:prstGeom prst="rect">
            <a:avLst/>
          </a:prstGeom>
          <a:solidFill>
            <a:srgbClr val="018116"/>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8" name="Rectangle 7"/>
          <p:cNvSpPr/>
          <p:nvPr/>
        </p:nvSpPr>
        <p:spPr>
          <a:xfrm>
            <a:off x="395731" y="3568211"/>
            <a:ext cx="1086062" cy="1758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3" name="TextBox 2"/>
          <p:cNvSpPr txBox="1"/>
          <p:nvPr/>
        </p:nvSpPr>
        <p:spPr>
          <a:xfrm>
            <a:off x="369015" y="1143000"/>
            <a:ext cx="3026463" cy="611704"/>
          </a:xfrm>
          <a:prstGeom prst="rect">
            <a:avLst/>
          </a:prstGeom>
          <a:noFill/>
        </p:spPr>
        <p:txBody>
          <a:bodyPr wrap="none" lIns="57147" tIns="28574" rIns="57147" bIns="28574" rtlCol="0">
            <a:spAutoFit/>
          </a:bodyPr>
          <a:lstStyle/>
          <a:p>
            <a:r>
              <a:rPr lang="en-US" dirty="0" smtClean="0"/>
              <a:t>METEOSAT-8</a:t>
            </a:r>
          </a:p>
          <a:p>
            <a:r>
              <a:rPr lang="en-US" dirty="0" smtClean="0"/>
              <a:t>3 de </a:t>
            </a:r>
            <a:r>
              <a:rPr lang="en-US" dirty="0" err="1" smtClean="0"/>
              <a:t>marzo</a:t>
            </a:r>
            <a:r>
              <a:rPr lang="en-US" dirty="0" smtClean="0"/>
              <a:t> 2004 12:00 UTC</a:t>
            </a:r>
            <a:endParaRPr lang="en-US" dirty="0"/>
          </a:p>
        </p:txBody>
      </p:sp>
      <p:sp>
        <p:nvSpPr>
          <p:cNvPr id="5" name="TextBox 4"/>
          <p:cNvSpPr txBox="1"/>
          <p:nvPr/>
        </p:nvSpPr>
        <p:spPr>
          <a:xfrm>
            <a:off x="0" y="4206517"/>
            <a:ext cx="3723770" cy="365483"/>
          </a:xfrm>
          <a:prstGeom prst="rect">
            <a:avLst/>
          </a:prstGeom>
          <a:solidFill>
            <a:schemeClr val="accent2">
              <a:lumMod val="75000"/>
            </a:schemeClr>
          </a:solidFill>
        </p:spPr>
        <p:txBody>
          <a:bodyPr wrap="none" lIns="57147" tIns="28574" rIns="57147" bIns="28574" rtlCol="0">
            <a:spAutoFit/>
          </a:bodyPr>
          <a:lstStyle/>
          <a:p>
            <a:r>
              <a:rPr lang="en-US" sz="1000" dirty="0" err="1" smtClean="0">
                <a:solidFill>
                  <a:schemeClr val="bg1"/>
                </a:solidFill>
              </a:rPr>
              <a:t>Imagen</a:t>
            </a:r>
            <a:r>
              <a:rPr lang="en-US" sz="1000" dirty="0" smtClean="0">
                <a:solidFill>
                  <a:schemeClr val="bg1"/>
                </a:solidFill>
              </a:rPr>
              <a:t> de </a:t>
            </a:r>
            <a:r>
              <a:rPr lang="en-US" sz="1000" dirty="0" err="1" smtClean="0">
                <a:solidFill>
                  <a:schemeClr val="bg1"/>
                </a:solidFill>
              </a:rPr>
              <a:t>satélite</a:t>
            </a:r>
            <a:r>
              <a:rPr lang="en-US" sz="1000" dirty="0" smtClean="0">
                <a:solidFill>
                  <a:schemeClr val="bg1"/>
                </a:solidFill>
              </a:rPr>
              <a:t> del </a:t>
            </a:r>
            <a:r>
              <a:rPr lang="en-US" sz="1000" dirty="0" err="1" smtClean="0">
                <a:solidFill>
                  <a:schemeClr val="bg1"/>
                </a:solidFill>
              </a:rPr>
              <a:t>mes</a:t>
            </a:r>
            <a:r>
              <a:rPr lang="en-US" sz="1000" dirty="0" smtClean="0">
                <a:solidFill>
                  <a:schemeClr val="bg1"/>
                </a:solidFill>
              </a:rPr>
              <a:t> de EUMETSAT</a:t>
            </a:r>
          </a:p>
          <a:p>
            <a:r>
              <a:rPr lang="en-US" sz="1000" dirty="0" err="1" smtClean="0">
                <a:solidFill>
                  <a:schemeClr val="bg1"/>
                </a:solidFill>
              </a:rPr>
              <a:t>Tormenta</a:t>
            </a:r>
            <a:r>
              <a:rPr lang="en-US" sz="1000" dirty="0" smtClean="0">
                <a:solidFill>
                  <a:schemeClr val="bg1"/>
                </a:solidFill>
              </a:rPr>
              <a:t> de </a:t>
            </a:r>
            <a:r>
              <a:rPr lang="en-US" sz="1000" dirty="0" err="1" smtClean="0">
                <a:solidFill>
                  <a:schemeClr val="bg1"/>
                </a:solidFill>
              </a:rPr>
              <a:t>polvo</a:t>
            </a:r>
            <a:r>
              <a:rPr lang="en-US" sz="1000" dirty="0" smtClean="0">
                <a:solidFill>
                  <a:schemeClr val="bg1"/>
                </a:solidFill>
              </a:rPr>
              <a:t> </a:t>
            </a:r>
            <a:r>
              <a:rPr lang="en-US" sz="1000" dirty="0" err="1" smtClean="0">
                <a:solidFill>
                  <a:schemeClr val="bg1"/>
                </a:solidFill>
              </a:rPr>
              <a:t>sobre</a:t>
            </a:r>
            <a:r>
              <a:rPr lang="en-US" sz="1000" dirty="0" smtClean="0">
                <a:solidFill>
                  <a:schemeClr val="bg1"/>
                </a:solidFill>
              </a:rPr>
              <a:t> el </a:t>
            </a:r>
            <a:r>
              <a:rPr lang="en-US" sz="1000" dirty="0" err="1" smtClean="0">
                <a:solidFill>
                  <a:schemeClr val="bg1"/>
                </a:solidFill>
              </a:rPr>
              <a:t>Oeste</a:t>
            </a:r>
            <a:r>
              <a:rPr lang="en-US" sz="1000" dirty="0" smtClean="0">
                <a:solidFill>
                  <a:schemeClr val="bg1"/>
                </a:solidFill>
              </a:rPr>
              <a:t> de </a:t>
            </a:r>
            <a:r>
              <a:rPr lang="en-US" sz="1000" dirty="0" err="1" smtClean="0">
                <a:solidFill>
                  <a:schemeClr val="bg1"/>
                </a:solidFill>
              </a:rPr>
              <a:t>África</a:t>
            </a:r>
            <a:r>
              <a:rPr lang="en-US" sz="1000" dirty="0" smtClean="0">
                <a:solidFill>
                  <a:schemeClr val="bg1"/>
                </a:solidFill>
              </a:rPr>
              <a:t> y las Islas Canarias</a:t>
            </a:r>
            <a:endParaRPr lang="en-US" sz="1000" dirty="0">
              <a:solidFill>
                <a:schemeClr val="bg1"/>
              </a:solidFill>
            </a:endParaRPr>
          </a:p>
        </p:txBody>
      </p:sp>
      <p:sp>
        <p:nvSpPr>
          <p:cNvPr id="9" name="TextBox 8"/>
          <p:cNvSpPr txBox="1"/>
          <p:nvPr/>
        </p:nvSpPr>
        <p:spPr>
          <a:xfrm>
            <a:off x="4325186" y="4360404"/>
            <a:ext cx="1835798" cy="217764"/>
          </a:xfrm>
          <a:prstGeom prst="rect">
            <a:avLst/>
          </a:prstGeom>
          <a:noFill/>
        </p:spPr>
        <p:txBody>
          <a:bodyPr wrap="none" lIns="57147" tIns="28574" rIns="57147" bIns="28574" rtlCol="0">
            <a:spAutoFit/>
          </a:bodyPr>
          <a:lstStyle/>
          <a:p>
            <a:r>
              <a:rPr lang="en-US" sz="1000" dirty="0" smtClean="0">
                <a:solidFill>
                  <a:schemeClr val="bg1"/>
                </a:solidFill>
              </a:rPr>
              <a:t>Copyright 2004 EUMETSAT</a:t>
            </a:r>
            <a:endParaRPr lang="en-US" sz="1000" dirty="0">
              <a:solidFill>
                <a:schemeClr val="bg1"/>
              </a:solidFill>
            </a:endParaRPr>
          </a:p>
        </p:txBody>
      </p:sp>
      <p:sp>
        <p:nvSpPr>
          <p:cNvPr id="4" name="TextBox 3"/>
          <p:cNvSpPr txBox="1"/>
          <p:nvPr/>
        </p:nvSpPr>
        <p:spPr>
          <a:xfrm>
            <a:off x="358671" y="3384562"/>
            <a:ext cx="1219880" cy="734815"/>
          </a:xfrm>
          <a:prstGeom prst="rect">
            <a:avLst/>
          </a:prstGeom>
          <a:noFill/>
        </p:spPr>
        <p:txBody>
          <a:bodyPr wrap="none" lIns="57147" tIns="28574" rIns="57147" bIns="28574" rtlCol="0">
            <a:spAutoFit/>
          </a:bodyPr>
          <a:lstStyle/>
          <a:p>
            <a:r>
              <a:rPr lang="en-US" sz="1100" dirty="0" err="1" smtClean="0"/>
              <a:t>Compuesto</a:t>
            </a:r>
            <a:r>
              <a:rPr lang="en-US" sz="1100" dirty="0" smtClean="0"/>
              <a:t> RGB </a:t>
            </a:r>
          </a:p>
          <a:p>
            <a:r>
              <a:rPr lang="en-US" sz="1100" dirty="0" smtClean="0">
                <a:solidFill>
                  <a:schemeClr val="bg1"/>
                </a:solidFill>
              </a:rPr>
              <a:t>IR12.0 – IR10.8</a:t>
            </a:r>
          </a:p>
          <a:p>
            <a:r>
              <a:rPr lang="en-US" sz="1100" dirty="0" smtClean="0">
                <a:solidFill>
                  <a:schemeClr val="bg1"/>
                </a:solidFill>
              </a:rPr>
              <a:t>IR10.8 – IR8.7</a:t>
            </a:r>
          </a:p>
          <a:p>
            <a:r>
              <a:rPr lang="en-US" sz="1100" dirty="0" smtClean="0">
                <a:solidFill>
                  <a:schemeClr val="bg1"/>
                </a:solidFill>
              </a:rPr>
              <a:t>IR10.8</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8_05_05_0500_m9_rgb_ash.png"/>
          <p:cNvPicPr>
            <a:picLocks noChangeAspect="1"/>
          </p:cNvPicPr>
          <p:nvPr/>
        </p:nvPicPr>
        <p:blipFill>
          <a:blip r:embed="rId3" cstate="print"/>
          <a:stretch>
            <a:fillRect/>
          </a:stretch>
        </p:blipFill>
        <p:spPr>
          <a:xfrm>
            <a:off x="0" y="506542"/>
            <a:ext cx="6099175" cy="4065323"/>
          </a:xfrm>
          <a:prstGeom prst="rect">
            <a:avLst/>
          </a:prstGeom>
        </p:spPr>
      </p:pic>
      <p:sp>
        <p:nvSpPr>
          <p:cNvPr id="7" name="Rectangle 6"/>
          <p:cNvSpPr/>
          <p:nvPr/>
        </p:nvSpPr>
        <p:spPr>
          <a:xfrm>
            <a:off x="71967" y="2784239"/>
            <a:ext cx="685934" cy="175846"/>
          </a:xfrm>
          <a:prstGeom prst="rect">
            <a:avLst/>
          </a:prstGeom>
          <a:solidFill>
            <a:srgbClr val="2731FD"/>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8" name="Rectangle 7"/>
          <p:cNvSpPr/>
          <p:nvPr/>
        </p:nvSpPr>
        <p:spPr>
          <a:xfrm>
            <a:off x="71967" y="2608393"/>
            <a:ext cx="685934" cy="168519"/>
          </a:xfrm>
          <a:prstGeom prst="rect">
            <a:avLst/>
          </a:prstGeom>
          <a:solidFill>
            <a:srgbClr val="018116"/>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9" name="Rectangle 8"/>
          <p:cNvSpPr/>
          <p:nvPr/>
        </p:nvSpPr>
        <p:spPr>
          <a:xfrm>
            <a:off x="73286" y="2425219"/>
            <a:ext cx="685934" cy="1758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4" name="TextBox 3"/>
          <p:cNvSpPr txBox="1"/>
          <p:nvPr/>
        </p:nvSpPr>
        <p:spPr>
          <a:xfrm>
            <a:off x="11950" y="2176562"/>
            <a:ext cx="1403895" cy="857925"/>
          </a:xfrm>
          <a:prstGeom prst="rect">
            <a:avLst/>
          </a:prstGeom>
          <a:noFill/>
        </p:spPr>
        <p:txBody>
          <a:bodyPr wrap="square" lIns="57147" tIns="28574" rIns="57147" bIns="28574" rtlCol="0">
            <a:spAutoFit/>
          </a:bodyPr>
          <a:lstStyle/>
          <a:p>
            <a:r>
              <a:rPr lang="en-US" sz="1300" dirty="0" err="1" smtClean="0">
                <a:solidFill>
                  <a:schemeClr val="bg1"/>
                </a:solidFill>
              </a:rPr>
              <a:t>Compuesto</a:t>
            </a:r>
            <a:r>
              <a:rPr lang="en-US" sz="1300" dirty="0" smtClean="0">
                <a:solidFill>
                  <a:schemeClr val="bg1"/>
                </a:solidFill>
              </a:rPr>
              <a:t> RGB</a:t>
            </a:r>
          </a:p>
          <a:p>
            <a:r>
              <a:rPr lang="en-US" sz="1300" dirty="0" smtClean="0">
                <a:solidFill>
                  <a:schemeClr val="bg1"/>
                </a:solidFill>
              </a:rPr>
              <a:t> 12-10.8</a:t>
            </a:r>
          </a:p>
          <a:p>
            <a:r>
              <a:rPr lang="en-US" sz="1300" dirty="0" smtClean="0">
                <a:solidFill>
                  <a:schemeClr val="bg1"/>
                </a:solidFill>
              </a:rPr>
              <a:t> 10.8-8.7</a:t>
            </a:r>
          </a:p>
          <a:p>
            <a:r>
              <a:rPr lang="en-US" sz="1300" dirty="0" smtClean="0">
                <a:solidFill>
                  <a:schemeClr val="bg1"/>
                </a:solidFill>
              </a:rPr>
              <a:t> 10.8</a:t>
            </a:r>
            <a:endParaRPr lang="en-US" sz="1300" dirty="0">
              <a:solidFill>
                <a:schemeClr val="bg1"/>
              </a:solidFill>
            </a:endParaRPr>
          </a:p>
        </p:txBody>
      </p:sp>
      <p:sp>
        <p:nvSpPr>
          <p:cNvPr id="3" name="TextBox 2"/>
          <p:cNvSpPr txBox="1"/>
          <p:nvPr/>
        </p:nvSpPr>
        <p:spPr>
          <a:xfrm>
            <a:off x="24358" y="18614"/>
            <a:ext cx="4432298" cy="534760"/>
          </a:xfrm>
          <a:prstGeom prst="rect">
            <a:avLst/>
          </a:prstGeom>
          <a:noFill/>
        </p:spPr>
        <p:txBody>
          <a:bodyPr wrap="none" lIns="57147" tIns="28574" rIns="57147" bIns="28574" rtlCol="0">
            <a:spAutoFit/>
          </a:bodyPr>
          <a:lstStyle/>
          <a:p>
            <a:r>
              <a:rPr lang="en-US" sz="1300" dirty="0" err="1" smtClean="0">
                <a:solidFill>
                  <a:schemeClr val="bg1"/>
                </a:solidFill>
              </a:rPr>
              <a:t>Fuente</a:t>
            </a:r>
            <a:r>
              <a:rPr lang="en-US" sz="1300" dirty="0" smtClean="0">
                <a:solidFill>
                  <a:schemeClr val="bg1"/>
                </a:solidFill>
              </a:rPr>
              <a:t>: </a:t>
            </a:r>
            <a:r>
              <a:rPr lang="en-US" sz="1300" dirty="0" err="1" smtClean="0">
                <a:solidFill>
                  <a:schemeClr val="bg1"/>
                </a:solidFill>
              </a:rPr>
              <a:t>Imagen</a:t>
            </a:r>
            <a:r>
              <a:rPr lang="en-US" sz="1300" dirty="0" smtClean="0">
                <a:solidFill>
                  <a:schemeClr val="bg1"/>
                </a:solidFill>
              </a:rPr>
              <a:t> de </a:t>
            </a:r>
            <a:r>
              <a:rPr lang="en-US" sz="1300" dirty="0" err="1" smtClean="0">
                <a:solidFill>
                  <a:schemeClr val="bg1"/>
                </a:solidFill>
              </a:rPr>
              <a:t>satélite</a:t>
            </a:r>
            <a:r>
              <a:rPr lang="en-US" sz="1300" dirty="0" smtClean="0">
                <a:solidFill>
                  <a:schemeClr val="bg1"/>
                </a:solidFill>
              </a:rPr>
              <a:t> del </a:t>
            </a:r>
            <a:r>
              <a:rPr lang="en-US" sz="1300" dirty="0" err="1" smtClean="0">
                <a:solidFill>
                  <a:schemeClr val="bg1"/>
                </a:solidFill>
              </a:rPr>
              <a:t>mes</a:t>
            </a:r>
            <a:r>
              <a:rPr lang="en-US" sz="1300" dirty="0" smtClean="0">
                <a:solidFill>
                  <a:schemeClr val="bg1"/>
                </a:solidFill>
              </a:rPr>
              <a:t> de EUMETSAT </a:t>
            </a:r>
          </a:p>
          <a:p>
            <a:r>
              <a:rPr lang="en-US" sz="1300" dirty="0" err="1" smtClean="0">
                <a:solidFill>
                  <a:schemeClr val="bg1"/>
                </a:solidFill>
              </a:rPr>
              <a:t>Erupción</a:t>
            </a:r>
            <a:r>
              <a:rPr lang="en-US" sz="1300" dirty="0" smtClean="0">
                <a:solidFill>
                  <a:schemeClr val="bg1"/>
                </a:solidFill>
              </a:rPr>
              <a:t> del </a:t>
            </a:r>
            <a:r>
              <a:rPr lang="en-US" sz="1300" dirty="0" err="1" smtClean="0">
                <a:solidFill>
                  <a:schemeClr val="bg1"/>
                </a:solidFill>
              </a:rPr>
              <a:t>volcán</a:t>
            </a:r>
            <a:r>
              <a:rPr lang="en-US" sz="1300" dirty="0" smtClean="0">
                <a:solidFill>
                  <a:schemeClr val="bg1"/>
                </a:solidFill>
              </a:rPr>
              <a:t> </a:t>
            </a:r>
            <a:r>
              <a:rPr lang="en-US" sz="1300" dirty="0" err="1" smtClean="0">
                <a:solidFill>
                  <a:schemeClr val="bg1"/>
                </a:solidFill>
              </a:rPr>
              <a:t>Chaitén</a:t>
            </a:r>
            <a:r>
              <a:rPr lang="en-US" sz="1300" dirty="0" smtClean="0">
                <a:solidFill>
                  <a:schemeClr val="bg1"/>
                </a:solidFill>
              </a:rPr>
              <a:t> en Chile ( mayo 2-9 2008)</a:t>
            </a:r>
            <a:r>
              <a:rPr lang="en-US" dirty="0" smtClean="0">
                <a:solidFill>
                  <a:schemeClr val="bg1"/>
                </a:solidFill>
              </a:rPr>
              <a:t>  </a:t>
            </a:r>
          </a:p>
        </p:txBody>
      </p:sp>
      <p:sp>
        <p:nvSpPr>
          <p:cNvPr id="5" name="TextBox 4"/>
          <p:cNvSpPr txBox="1"/>
          <p:nvPr/>
        </p:nvSpPr>
        <p:spPr>
          <a:xfrm>
            <a:off x="4350135" y="81247"/>
            <a:ext cx="1543686" cy="457816"/>
          </a:xfrm>
          <a:prstGeom prst="rect">
            <a:avLst/>
          </a:prstGeom>
          <a:noFill/>
        </p:spPr>
        <p:txBody>
          <a:bodyPr wrap="none" lIns="57147" tIns="28574" rIns="57147" bIns="28574" rtlCol="0">
            <a:spAutoFit/>
          </a:bodyPr>
          <a:lstStyle/>
          <a:p>
            <a:r>
              <a:rPr lang="en-US" sz="1300" dirty="0" smtClean="0">
                <a:solidFill>
                  <a:schemeClr val="bg1"/>
                </a:solidFill>
              </a:rPr>
              <a:t>HansPeter </a:t>
            </a:r>
            <a:r>
              <a:rPr lang="en-US" sz="1300" dirty="0" err="1" smtClean="0">
                <a:solidFill>
                  <a:schemeClr val="bg1"/>
                </a:solidFill>
              </a:rPr>
              <a:t>Roesli</a:t>
            </a:r>
            <a:r>
              <a:rPr lang="en-US" sz="1300" dirty="0" smtClean="0">
                <a:solidFill>
                  <a:schemeClr val="bg1"/>
                </a:solidFill>
              </a:rPr>
              <a:t> y</a:t>
            </a:r>
          </a:p>
          <a:p>
            <a:r>
              <a:rPr lang="en-US" sz="1300" dirty="0" smtClean="0">
                <a:solidFill>
                  <a:schemeClr val="bg1"/>
                </a:solidFill>
              </a:rPr>
              <a:t>Jochen Kerkmann</a:t>
            </a:r>
            <a:endParaRPr lang="en-US" sz="1300" dirty="0">
              <a:solidFill>
                <a:schemeClr val="bg1"/>
              </a:solidFill>
            </a:endParaRPr>
          </a:p>
        </p:txBody>
      </p:sp>
      <p:sp>
        <p:nvSpPr>
          <p:cNvPr id="10" name="TextBox 9"/>
          <p:cNvSpPr txBox="1"/>
          <p:nvPr/>
        </p:nvSpPr>
        <p:spPr>
          <a:xfrm>
            <a:off x="2249798" y="4388828"/>
            <a:ext cx="1835798" cy="217764"/>
          </a:xfrm>
          <a:prstGeom prst="rect">
            <a:avLst/>
          </a:prstGeom>
          <a:noFill/>
        </p:spPr>
        <p:txBody>
          <a:bodyPr wrap="none" lIns="57147" tIns="28574" rIns="57147" bIns="28574" rtlCol="0">
            <a:spAutoFit/>
          </a:bodyPr>
          <a:lstStyle/>
          <a:p>
            <a:r>
              <a:rPr lang="en-US" sz="1000" dirty="0" smtClean="0">
                <a:solidFill>
                  <a:schemeClr val="bg1"/>
                </a:solidFill>
              </a:rPr>
              <a:t>Copyright 2008 EUMETSAT</a:t>
            </a:r>
            <a:endParaRPr lang="en-US" sz="1000" dirty="0">
              <a:solidFill>
                <a:schemeClr val="bg1"/>
              </a:solidFill>
            </a:endParaRPr>
          </a:p>
        </p:txBody>
      </p:sp>
      <p:pic>
        <p:nvPicPr>
          <p:cNvPr id="11" name="Picture 10" descr="IR_BTwMSGsmall__8_10_12_blue.BMP"/>
          <p:cNvPicPr>
            <a:picLocks noChangeAspect="1"/>
          </p:cNvPicPr>
          <p:nvPr/>
        </p:nvPicPr>
        <p:blipFill>
          <a:blip r:embed="rId4" cstate="print"/>
          <a:stretch>
            <a:fillRect/>
          </a:stretch>
        </p:blipFill>
        <p:spPr>
          <a:xfrm>
            <a:off x="1" y="2969686"/>
            <a:ext cx="1918838" cy="159448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107" y="718207"/>
            <a:ext cx="4540576" cy="3501737"/>
          </a:xfrm>
          <a:prstGeom prst="rect">
            <a:avLst/>
          </a:prstGeom>
        </p:spPr>
      </p:pic>
      <p:sp>
        <p:nvSpPr>
          <p:cNvPr id="12" name="Rectangle 11"/>
          <p:cNvSpPr/>
          <p:nvPr/>
        </p:nvSpPr>
        <p:spPr>
          <a:xfrm>
            <a:off x="267525" y="3209993"/>
            <a:ext cx="685934" cy="168519"/>
          </a:xfrm>
          <a:prstGeom prst="rect">
            <a:avLst/>
          </a:prstGeom>
          <a:solidFill>
            <a:srgbClr val="018116"/>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11" name="Rectangle 10"/>
          <p:cNvSpPr/>
          <p:nvPr/>
        </p:nvSpPr>
        <p:spPr>
          <a:xfrm>
            <a:off x="267525" y="3385839"/>
            <a:ext cx="685934" cy="175846"/>
          </a:xfrm>
          <a:prstGeom prst="rect">
            <a:avLst/>
          </a:prstGeom>
          <a:solidFill>
            <a:srgbClr val="2731FD"/>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13" name="Rectangle 12"/>
          <p:cNvSpPr/>
          <p:nvPr/>
        </p:nvSpPr>
        <p:spPr>
          <a:xfrm>
            <a:off x="268844" y="3026819"/>
            <a:ext cx="685934" cy="1758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2" name="Title 1"/>
          <p:cNvSpPr>
            <a:spLocks noGrp="1"/>
          </p:cNvSpPr>
          <p:nvPr>
            <p:ph type="title"/>
          </p:nvPr>
        </p:nvSpPr>
        <p:spPr>
          <a:xfrm>
            <a:off x="304959" y="47732"/>
            <a:ext cx="5489258" cy="762000"/>
          </a:xfrm>
        </p:spPr>
        <p:txBody>
          <a:bodyPr>
            <a:normAutofit/>
          </a:bodyPr>
          <a:lstStyle/>
          <a:p>
            <a:r>
              <a:rPr lang="en-US" sz="2400" dirty="0" err="1" smtClean="0">
                <a:solidFill>
                  <a:schemeClr val="bg1"/>
                </a:solidFill>
              </a:rPr>
              <a:t>Producto</a:t>
            </a:r>
            <a:r>
              <a:rPr lang="en-US" sz="2400" dirty="0" smtClean="0">
                <a:solidFill>
                  <a:schemeClr val="bg1"/>
                </a:solidFill>
              </a:rPr>
              <a:t> RGB de </a:t>
            </a:r>
            <a:r>
              <a:rPr lang="en-US" sz="2400" dirty="0" err="1" smtClean="0">
                <a:solidFill>
                  <a:schemeClr val="bg1"/>
                </a:solidFill>
              </a:rPr>
              <a:t>masas</a:t>
            </a:r>
            <a:r>
              <a:rPr lang="en-US" sz="2400" dirty="0" smtClean="0">
                <a:solidFill>
                  <a:schemeClr val="bg1"/>
                </a:solidFill>
              </a:rPr>
              <a:t> de </a:t>
            </a:r>
            <a:r>
              <a:rPr lang="en-US" sz="2400" dirty="0" err="1" smtClean="0">
                <a:solidFill>
                  <a:schemeClr val="bg1"/>
                </a:solidFill>
              </a:rPr>
              <a:t>aire</a:t>
            </a:r>
            <a:endParaRPr lang="en-US" sz="2400" dirty="0">
              <a:solidFill>
                <a:schemeClr val="bg1"/>
              </a:solidFill>
            </a:endParaRPr>
          </a:p>
        </p:txBody>
      </p:sp>
      <p:sp>
        <p:nvSpPr>
          <p:cNvPr id="7" name="TextBox 6"/>
          <p:cNvSpPr txBox="1"/>
          <p:nvPr/>
        </p:nvSpPr>
        <p:spPr>
          <a:xfrm>
            <a:off x="430380" y="4292681"/>
            <a:ext cx="5262075" cy="273150"/>
          </a:xfrm>
          <a:prstGeom prst="rect">
            <a:avLst/>
          </a:prstGeom>
          <a:noFill/>
        </p:spPr>
        <p:txBody>
          <a:bodyPr wrap="none" lIns="57147" tIns="28574" rIns="57147" bIns="28574" rtlCol="0">
            <a:spAutoFit/>
          </a:bodyPr>
          <a:lstStyle/>
          <a:p>
            <a:r>
              <a:rPr lang="en-US" sz="1400" dirty="0" err="1" smtClean="0">
                <a:solidFill>
                  <a:schemeClr val="bg1"/>
                </a:solidFill>
              </a:rPr>
              <a:t>Ejemplo</a:t>
            </a:r>
            <a:r>
              <a:rPr lang="en-US" sz="1400" dirty="0" smtClean="0">
                <a:solidFill>
                  <a:schemeClr val="bg1"/>
                </a:solidFill>
              </a:rPr>
              <a:t> </a:t>
            </a:r>
            <a:r>
              <a:rPr lang="en-US" sz="1400" dirty="0" err="1" smtClean="0">
                <a:solidFill>
                  <a:schemeClr val="bg1"/>
                </a:solidFill>
              </a:rPr>
              <a:t>cortesía</a:t>
            </a:r>
            <a:r>
              <a:rPr lang="en-US" sz="1400" dirty="0" smtClean="0">
                <a:solidFill>
                  <a:schemeClr val="bg1"/>
                </a:solidFill>
              </a:rPr>
              <a:t> de John Knaff, NOAA/NESDIS/STAR/RAMMB</a:t>
            </a:r>
            <a:endParaRPr lang="en-US" sz="1400" dirty="0">
              <a:solidFill>
                <a:schemeClr val="bg1"/>
              </a:solidFill>
            </a:endParaRPr>
          </a:p>
        </p:txBody>
      </p:sp>
      <p:pic>
        <p:nvPicPr>
          <p:cNvPr id="9" name="Picture 8" descr="IR_BTwGOES_Rsmall__WV6_7_O9_LW12_blue.BMP"/>
          <p:cNvPicPr>
            <a:picLocks noChangeAspect="1"/>
          </p:cNvPicPr>
          <p:nvPr/>
        </p:nvPicPr>
        <p:blipFill>
          <a:blip r:embed="rId4" cstate="print"/>
          <a:stretch>
            <a:fillRect/>
          </a:stretch>
        </p:blipFill>
        <p:spPr>
          <a:xfrm>
            <a:off x="1" y="1127058"/>
            <a:ext cx="1801920" cy="1497330"/>
          </a:xfrm>
          <a:prstGeom prst="rect">
            <a:avLst/>
          </a:prstGeom>
        </p:spPr>
      </p:pic>
      <p:sp>
        <p:nvSpPr>
          <p:cNvPr id="10" name="TextBox 9"/>
          <p:cNvSpPr txBox="1"/>
          <p:nvPr/>
        </p:nvSpPr>
        <p:spPr>
          <a:xfrm>
            <a:off x="222744" y="2776863"/>
            <a:ext cx="1376974" cy="857925"/>
          </a:xfrm>
          <a:prstGeom prst="rect">
            <a:avLst/>
          </a:prstGeom>
          <a:noFill/>
        </p:spPr>
        <p:txBody>
          <a:bodyPr wrap="none" lIns="57147" tIns="28574" rIns="57147" bIns="28574" rtlCol="0">
            <a:spAutoFit/>
          </a:bodyPr>
          <a:lstStyle/>
          <a:p>
            <a:r>
              <a:rPr lang="en-US" sz="1300" dirty="0" err="1" smtClean="0">
                <a:solidFill>
                  <a:schemeClr val="bg1"/>
                </a:solidFill>
              </a:rPr>
              <a:t>Compuesto</a:t>
            </a:r>
            <a:r>
              <a:rPr lang="en-US" sz="1300" dirty="0" smtClean="0">
                <a:solidFill>
                  <a:schemeClr val="bg1"/>
                </a:solidFill>
              </a:rPr>
              <a:t> RGB</a:t>
            </a:r>
          </a:p>
          <a:p>
            <a:r>
              <a:rPr lang="en-US" sz="1300" dirty="0" smtClean="0">
                <a:solidFill>
                  <a:schemeClr val="bg1"/>
                </a:solidFill>
              </a:rPr>
              <a:t> 6.2-7.3</a:t>
            </a:r>
          </a:p>
          <a:p>
            <a:r>
              <a:rPr lang="en-US" sz="1300" dirty="0" smtClean="0">
                <a:solidFill>
                  <a:schemeClr val="bg1"/>
                </a:solidFill>
              </a:rPr>
              <a:t> 9.7-12.2</a:t>
            </a:r>
          </a:p>
          <a:p>
            <a:r>
              <a:rPr lang="en-US" sz="1300" dirty="0" smtClean="0">
                <a:solidFill>
                  <a:schemeClr val="bg1"/>
                </a:solidFill>
              </a:rPr>
              <a:t> 6.2</a:t>
            </a:r>
            <a:endParaRPr lang="en-US" sz="13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KatrinaABIband16"/>
          <p:cNvPicPr>
            <a:picLocks noChangeAspect="1" noChangeArrowheads="1"/>
          </p:cNvPicPr>
          <p:nvPr/>
        </p:nvPicPr>
        <p:blipFill>
          <a:blip r:embed="rId3" cstate="print"/>
          <a:srcRect/>
          <a:stretch>
            <a:fillRect/>
          </a:stretch>
        </p:blipFill>
        <p:spPr bwMode="auto">
          <a:xfrm>
            <a:off x="4269423" y="3366558"/>
            <a:ext cx="1321488" cy="1205442"/>
          </a:xfrm>
          <a:prstGeom prst="rect">
            <a:avLst/>
          </a:prstGeom>
          <a:noFill/>
        </p:spPr>
      </p:pic>
      <p:pic>
        <p:nvPicPr>
          <p:cNvPr id="201731" name="Picture 3" descr="KatrinaABIband14"/>
          <p:cNvPicPr>
            <a:picLocks noChangeAspect="1" noChangeArrowheads="1"/>
          </p:cNvPicPr>
          <p:nvPr/>
        </p:nvPicPr>
        <p:blipFill>
          <a:blip r:embed="rId4" cstate="print"/>
          <a:srcRect/>
          <a:stretch>
            <a:fillRect/>
          </a:stretch>
        </p:blipFill>
        <p:spPr bwMode="auto">
          <a:xfrm>
            <a:off x="1626446" y="3366558"/>
            <a:ext cx="1321488" cy="1205442"/>
          </a:xfrm>
          <a:prstGeom prst="rect">
            <a:avLst/>
          </a:prstGeom>
          <a:noFill/>
        </p:spPr>
      </p:pic>
      <p:pic>
        <p:nvPicPr>
          <p:cNvPr id="201732" name="Picture 4" descr="KatrinaABIband07"/>
          <p:cNvPicPr>
            <a:picLocks noChangeAspect="1" noChangeArrowheads="1"/>
          </p:cNvPicPr>
          <p:nvPr/>
        </p:nvPicPr>
        <p:blipFill>
          <a:blip r:embed="rId5" cstate="print"/>
          <a:srcRect/>
          <a:stretch>
            <a:fillRect/>
          </a:stretch>
        </p:blipFill>
        <p:spPr bwMode="auto">
          <a:xfrm>
            <a:off x="2947934" y="1131358"/>
            <a:ext cx="1321488" cy="1205442"/>
          </a:xfrm>
          <a:prstGeom prst="rect">
            <a:avLst/>
          </a:prstGeom>
          <a:noFill/>
        </p:spPr>
      </p:pic>
      <p:pic>
        <p:nvPicPr>
          <p:cNvPr id="201733" name="Picture 5" descr="KatrinaABIband08"/>
          <p:cNvPicPr>
            <a:picLocks noChangeAspect="1" noChangeArrowheads="1"/>
          </p:cNvPicPr>
          <p:nvPr/>
        </p:nvPicPr>
        <p:blipFill>
          <a:blip r:embed="rId6" cstate="print"/>
          <a:srcRect/>
          <a:stretch>
            <a:fillRect/>
          </a:stretch>
        </p:blipFill>
        <p:spPr bwMode="auto">
          <a:xfrm>
            <a:off x="4269423" y="1131358"/>
            <a:ext cx="1321488" cy="1205442"/>
          </a:xfrm>
          <a:prstGeom prst="rect">
            <a:avLst/>
          </a:prstGeom>
          <a:noFill/>
        </p:spPr>
      </p:pic>
      <p:pic>
        <p:nvPicPr>
          <p:cNvPr id="201734" name="Picture 6" descr="KatrinaABIband02"/>
          <p:cNvPicPr>
            <a:picLocks noChangeAspect="1" noChangeArrowheads="1"/>
          </p:cNvPicPr>
          <p:nvPr/>
        </p:nvPicPr>
        <p:blipFill>
          <a:blip r:embed="rId7" cstate="print"/>
          <a:srcRect/>
          <a:stretch>
            <a:fillRect/>
          </a:stretch>
        </p:blipFill>
        <p:spPr bwMode="auto">
          <a:xfrm>
            <a:off x="1626446" y="1"/>
            <a:ext cx="1321488" cy="1205442"/>
          </a:xfrm>
          <a:prstGeom prst="rect">
            <a:avLst/>
          </a:prstGeom>
          <a:noFill/>
        </p:spPr>
      </p:pic>
      <p:sp>
        <p:nvSpPr>
          <p:cNvPr id="201735" name="Text Box 7"/>
          <p:cNvSpPr txBox="1">
            <a:spLocks noChangeArrowheads="1"/>
          </p:cNvSpPr>
          <p:nvPr/>
        </p:nvSpPr>
        <p:spPr bwMode="auto">
          <a:xfrm rot="10800000">
            <a:off x="44285" y="50800"/>
            <a:ext cx="523244" cy="4460239"/>
          </a:xfrm>
          <a:prstGeom prst="rect">
            <a:avLst/>
          </a:prstGeom>
          <a:noFill/>
          <a:ln w="9525">
            <a:noFill/>
            <a:miter lim="800000"/>
            <a:headEnd/>
            <a:tailEnd/>
          </a:ln>
          <a:effectLst/>
        </p:spPr>
        <p:txBody>
          <a:bodyPr vert="eaVert" wrap="square" lIns="60972" tIns="30486" rIns="60972" bIns="30486">
            <a:spAutoFit/>
          </a:bodyPr>
          <a:lstStyle/>
          <a:p>
            <a:r>
              <a:rPr lang="en-US" sz="1300" dirty="0" err="1" smtClean="0">
                <a:solidFill>
                  <a:schemeClr val="bg1"/>
                </a:solidFill>
              </a:rPr>
              <a:t>Bandas</a:t>
            </a:r>
            <a:r>
              <a:rPr lang="en-US" sz="1300" dirty="0" smtClean="0">
                <a:solidFill>
                  <a:schemeClr val="bg1"/>
                </a:solidFill>
              </a:rPr>
              <a:t> </a:t>
            </a:r>
            <a:r>
              <a:rPr lang="en-US" sz="1300" dirty="0" err="1" smtClean="0">
                <a:solidFill>
                  <a:schemeClr val="bg1"/>
                </a:solidFill>
              </a:rPr>
              <a:t>correspondientes</a:t>
            </a:r>
            <a:r>
              <a:rPr lang="en-US" sz="1300" dirty="0" smtClean="0">
                <a:solidFill>
                  <a:schemeClr val="bg1"/>
                </a:solidFill>
              </a:rPr>
              <a:t> del </a:t>
            </a:r>
            <a:r>
              <a:rPr lang="en-US" sz="1300" dirty="0" err="1" smtClean="0">
                <a:solidFill>
                  <a:schemeClr val="bg1"/>
                </a:solidFill>
              </a:rPr>
              <a:t>generador</a:t>
            </a:r>
            <a:r>
              <a:rPr lang="en-US" sz="1300" dirty="0" smtClean="0">
                <a:solidFill>
                  <a:schemeClr val="bg1"/>
                </a:solidFill>
              </a:rPr>
              <a:t> de imágenes actual del </a:t>
            </a:r>
            <a:r>
              <a:rPr lang="en-US" sz="1300" dirty="0" err="1" smtClean="0">
                <a:solidFill>
                  <a:schemeClr val="bg1"/>
                </a:solidFill>
              </a:rPr>
              <a:t>huracán</a:t>
            </a:r>
            <a:r>
              <a:rPr lang="en-US" sz="1300" dirty="0" smtClean="0">
                <a:solidFill>
                  <a:schemeClr val="bg1"/>
                </a:solidFill>
              </a:rPr>
              <a:t> Katrina</a:t>
            </a:r>
            <a:endParaRPr lang="en-US" sz="1300" dirty="0">
              <a:solidFill>
                <a:schemeClr val="bg1"/>
              </a:solidFill>
            </a:endParaRPr>
          </a:p>
        </p:txBody>
      </p:sp>
      <p:sp>
        <p:nvSpPr>
          <p:cNvPr id="10" name="Text Box 23"/>
          <p:cNvSpPr txBox="1">
            <a:spLocks noChangeArrowheads="1"/>
          </p:cNvSpPr>
          <p:nvPr/>
        </p:nvSpPr>
        <p:spPr bwMode="auto">
          <a:xfrm>
            <a:off x="2998761" y="11684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3.9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11" name="Text Box 24"/>
          <p:cNvSpPr txBox="1">
            <a:spLocks noChangeArrowheads="1"/>
          </p:cNvSpPr>
          <p:nvPr/>
        </p:nvSpPr>
        <p:spPr bwMode="auto">
          <a:xfrm>
            <a:off x="4269423" y="11684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6.5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13" name="Text Box 31"/>
          <p:cNvSpPr txBox="1">
            <a:spLocks noChangeArrowheads="1"/>
          </p:cNvSpPr>
          <p:nvPr/>
        </p:nvSpPr>
        <p:spPr bwMode="auto">
          <a:xfrm>
            <a:off x="1626446" y="3424768"/>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10.7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14" name="Text Box 33"/>
          <p:cNvSpPr txBox="1">
            <a:spLocks noChangeArrowheads="1"/>
          </p:cNvSpPr>
          <p:nvPr/>
        </p:nvSpPr>
        <p:spPr bwMode="auto">
          <a:xfrm>
            <a:off x="4218596" y="3424768"/>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latin typeface="Times New Roman" pitchFamily="18" charset="0"/>
              </a:rPr>
              <a:t>13.3 </a:t>
            </a:r>
            <a:r>
              <a:rPr lang="en-US" sz="1000" b="1" dirty="0">
                <a:latin typeface="Times New Roman" pitchFamily="18" charset="0"/>
                <a:sym typeface="Symbol" pitchFamily="18" charset="2"/>
              </a:rPr>
              <a:t>m</a:t>
            </a:r>
            <a:endParaRPr lang="en-US" sz="1000" b="1" dirty="0">
              <a:latin typeface="Times New Roman" pitchFamily="18" charset="0"/>
            </a:endParaRPr>
          </a:p>
        </p:txBody>
      </p:sp>
      <p:sp>
        <p:nvSpPr>
          <p:cNvPr id="20" name="Text Box 18"/>
          <p:cNvSpPr txBox="1">
            <a:spLocks noChangeArrowheads="1"/>
          </p:cNvSpPr>
          <p:nvPr/>
        </p:nvSpPr>
        <p:spPr bwMode="auto">
          <a:xfrm>
            <a:off x="1626446" y="50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0.65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15" name="Text Box 35"/>
          <p:cNvSpPr txBox="1">
            <a:spLocks noChangeArrowheads="1"/>
          </p:cNvSpPr>
          <p:nvPr/>
        </p:nvSpPr>
        <p:spPr bwMode="auto">
          <a:xfrm rot="10800000">
            <a:off x="5738390" y="50800"/>
            <a:ext cx="246221" cy="1683279"/>
          </a:xfrm>
          <a:prstGeom prst="rect">
            <a:avLst/>
          </a:prstGeom>
          <a:noFill/>
          <a:ln w="9525">
            <a:noFill/>
            <a:miter lim="800000"/>
            <a:headEnd/>
            <a:tailEnd/>
          </a:ln>
          <a:effectLst/>
        </p:spPr>
        <p:txBody>
          <a:bodyPr vert="eaVert" wrap="square" lIns="0" tIns="0" rIns="0" bIns="0">
            <a:spAutoFit/>
          </a:bodyPr>
          <a:lstStyle/>
          <a:p>
            <a:r>
              <a:rPr lang="en-US" sz="800" dirty="0" err="1" smtClean="0">
                <a:solidFill>
                  <a:schemeClr val="bg1"/>
                </a:solidFill>
              </a:rPr>
              <a:t>Equipo</a:t>
            </a:r>
            <a:r>
              <a:rPr lang="en-US" sz="800" dirty="0" smtClean="0">
                <a:solidFill>
                  <a:schemeClr val="bg1"/>
                </a:solidFill>
              </a:rPr>
              <a:t> de imágenes NOAA/NESDIS  </a:t>
            </a:r>
            <a:r>
              <a:rPr lang="en-US" sz="800" dirty="0">
                <a:solidFill>
                  <a:schemeClr val="bg1"/>
                </a:solidFill>
              </a:rPr>
              <a:t>STAR </a:t>
            </a:r>
            <a:r>
              <a:rPr lang="en-US" sz="800" dirty="0" smtClean="0">
                <a:solidFill>
                  <a:schemeClr val="bg1"/>
                </a:solidFill>
              </a:rPr>
              <a:t>y GOES-R</a:t>
            </a:r>
            <a:endParaRPr lang="en-US" sz="800" dirty="0">
              <a:solidFill>
                <a:schemeClr val="bg1"/>
              </a:solidFill>
            </a:endParaRPr>
          </a:p>
        </p:txBody>
      </p:sp>
      <p:pic>
        <p:nvPicPr>
          <p:cNvPr id="16" name="Picture 15" descr="COLORBAR.JPG"/>
          <p:cNvPicPr>
            <a:picLocks noChangeAspect="1"/>
          </p:cNvPicPr>
          <p:nvPr/>
        </p:nvPicPr>
        <p:blipFill>
          <a:blip r:embed="rId8" cstate="print"/>
          <a:stretch>
            <a:fillRect/>
          </a:stretch>
        </p:blipFill>
        <p:spPr>
          <a:xfrm>
            <a:off x="5571020" y="1805940"/>
            <a:ext cx="487528" cy="2705100"/>
          </a:xfrm>
          <a:prstGeom prst="rect">
            <a:avLst/>
          </a:prstGeom>
        </p:spPr>
      </p:pic>
    </p:spTree>
    <p:extLst>
      <p:ext uri="{BB962C8B-B14F-4D97-AF65-F5344CB8AC3E}">
        <p14:creationId xmlns:p14="http://schemas.microsoft.com/office/powerpoint/2010/main" val="3065975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KatrinaABIband16"/>
          <p:cNvPicPr>
            <a:picLocks noChangeAspect="1" noChangeArrowheads="1"/>
          </p:cNvPicPr>
          <p:nvPr/>
        </p:nvPicPr>
        <p:blipFill>
          <a:blip r:embed="rId3" cstate="print"/>
          <a:srcRect/>
          <a:stretch>
            <a:fillRect/>
          </a:stretch>
        </p:blipFill>
        <p:spPr bwMode="auto">
          <a:xfrm>
            <a:off x="4269423" y="3366558"/>
            <a:ext cx="1321488" cy="1205442"/>
          </a:xfrm>
          <a:prstGeom prst="rect">
            <a:avLst/>
          </a:prstGeom>
          <a:noFill/>
        </p:spPr>
      </p:pic>
      <p:pic>
        <p:nvPicPr>
          <p:cNvPr id="200707" name="Picture 3" descr="KatrinaABIband13"/>
          <p:cNvPicPr>
            <a:picLocks noChangeAspect="1" noChangeArrowheads="1"/>
          </p:cNvPicPr>
          <p:nvPr/>
        </p:nvPicPr>
        <p:blipFill>
          <a:blip r:embed="rId4" cstate="print"/>
          <a:srcRect/>
          <a:stretch>
            <a:fillRect/>
          </a:stretch>
        </p:blipFill>
        <p:spPr bwMode="auto">
          <a:xfrm>
            <a:off x="304958" y="3366558"/>
            <a:ext cx="1321488" cy="1205442"/>
          </a:xfrm>
          <a:prstGeom prst="rect">
            <a:avLst/>
          </a:prstGeom>
          <a:noFill/>
        </p:spPr>
      </p:pic>
      <p:pic>
        <p:nvPicPr>
          <p:cNvPr id="200708" name="Picture 4" descr="KatrinaABIband14"/>
          <p:cNvPicPr>
            <a:picLocks noChangeAspect="1" noChangeArrowheads="1"/>
          </p:cNvPicPr>
          <p:nvPr/>
        </p:nvPicPr>
        <p:blipFill>
          <a:blip r:embed="rId5" cstate="print"/>
          <a:srcRect/>
          <a:stretch>
            <a:fillRect/>
          </a:stretch>
        </p:blipFill>
        <p:spPr bwMode="auto">
          <a:xfrm>
            <a:off x="1626446" y="3366558"/>
            <a:ext cx="1321488" cy="1205442"/>
          </a:xfrm>
          <a:prstGeom prst="rect">
            <a:avLst/>
          </a:prstGeom>
          <a:noFill/>
        </p:spPr>
      </p:pic>
      <p:pic>
        <p:nvPicPr>
          <p:cNvPr id="200709" name="Picture 5" descr="KatrinaABIband15"/>
          <p:cNvPicPr>
            <a:picLocks noChangeAspect="1" noChangeArrowheads="1"/>
          </p:cNvPicPr>
          <p:nvPr/>
        </p:nvPicPr>
        <p:blipFill>
          <a:blip r:embed="rId6" cstate="print"/>
          <a:srcRect/>
          <a:stretch>
            <a:fillRect/>
          </a:stretch>
        </p:blipFill>
        <p:spPr bwMode="auto">
          <a:xfrm>
            <a:off x="2947934" y="3366558"/>
            <a:ext cx="1321488" cy="1205442"/>
          </a:xfrm>
          <a:prstGeom prst="rect">
            <a:avLst/>
          </a:prstGeom>
          <a:noFill/>
        </p:spPr>
      </p:pic>
      <p:pic>
        <p:nvPicPr>
          <p:cNvPr id="200710" name="Picture 6" descr="KatrinaABIband09"/>
          <p:cNvPicPr>
            <a:picLocks noChangeAspect="1" noChangeArrowheads="1"/>
          </p:cNvPicPr>
          <p:nvPr/>
        </p:nvPicPr>
        <p:blipFill>
          <a:blip r:embed="rId7" cstate="print"/>
          <a:srcRect/>
          <a:stretch>
            <a:fillRect/>
          </a:stretch>
        </p:blipFill>
        <p:spPr bwMode="auto">
          <a:xfrm>
            <a:off x="304958" y="2248958"/>
            <a:ext cx="1321488" cy="1205442"/>
          </a:xfrm>
          <a:prstGeom prst="rect">
            <a:avLst/>
          </a:prstGeom>
          <a:noFill/>
        </p:spPr>
      </p:pic>
      <p:pic>
        <p:nvPicPr>
          <p:cNvPr id="200711" name="Picture 7" descr="KatrinaABIband10"/>
          <p:cNvPicPr>
            <a:picLocks noChangeAspect="1" noChangeArrowheads="1"/>
          </p:cNvPicPr>
          <p:nvPr/>
        </p:nvPicPr>
        <p:blipFill>
          <a:blip r:embed="rId8" cstate="print"/>
          <a:srcRect/>
          <a:stretch>
            <a:fillRect/>
          </a:stretch>
        </p:blipFill>
        <p:spPr bwMode="auto">
          <a:xfrm>
            <a:off x="1626446" y="2248958"/>
            <a:ext cx="1321488" cy="1205442"/>
          </a:xfrm>
          <a:prstGeom prst="rect">
            <a:avLst/>
          </a:prstGeom>
          <a:noFill/>
        </p:spPr>
      </p:pic>
      <p:pic>
        <p:nvPicPr>
          <p:cNvPr id="200712" name="Picture 8" descr="KatrinaABIband11"/>
          <p:cNvPicPr>
            <a:picLocks noChangeAspect="1" noChangeArrowheads="1"/>
          </p:cNvPicPr>
          <p:nvPr/>
        </p:nvPicPr>
        <p:blipFill>
          <a:blip r:embed="rId9" cstate="print"/>
          <a:srcRect/>
          <a:stretch>
            <a:fillRect/>
          </a:stretch>
        </p:blipFill>
        <p:spPr bwMode="auto">
          <a:xfrm>
            <a:off x="2947934" y="2248958"/>
            <a:ext cx="1321488" cy="1205442"/>
          </a:xfrm>
          <a:prstGeom prst="rect">
            <a:avLst/>
          </a:prstGeom>
          <a:noFill/>
        </p:spPr>
      </p:pic>
      <p:pic>
        <p:nvPicPr>
          <p:cNvPr id="200713" name="Picture 9" descr="KatrinaABIband12"/>
          <p:cNvPicPr>
            <a:picLocks noChangeAspect="1" noChangeArrowheads="1"/>
          </p:cNvPicPr>
          <p:nvPr/>
        </p:nvPicPr>
        <p:blipFill>
          <a:blip r:embed="rId10" cstate="print"/>
          <a:srcRect/>
          <a:stretch>
            <a:fillRect/>
          </a:stretch>
        </p:blipFill>
        <p:spPr bwMode="auto">
          <a:xfrm>
            <a:off x="4269423" y="2248958"/>
            <a:ext cx="1321488" cy="1205442"/>
          </a:xfrm>
          <a:prstGeom prst="rect">
            <a:avLst/>
          </a:prstGeom>
          <a:noFill/>
        </p:spPr>
      </p:pic>
      <p:pic>
        <p:nvPicPr>
          <p:cNvPr id="200714" name="Picture 10" descr="KatrinaABIband05"/>
          <p:cNvPicPr>
            <a:picLocks noChangeAspect="1" noChangeArrowheads="1"/>
          </p:cNvPicPr>
          <p:nvPr/>
        </p:nvPicPr>
        <p:blipFill>
          <a:blip r:embed="rId11" cstate="print"/>
          <a:srcRect/>
          <a:stretch>
            <a:fillRect/>
          </a:stretch>
        </p:blipFill>
        <p:spPr bwMode="auto">
          <a:xfrm>
            <a:off x="304958" y="1131358"/>
            <a:ext cx="1321488" cy="1205442"/>
          </a:xfrm>
          <a:prstGeom prst="rect">
            <a:avLst/>
          </a:prstGeom>
          <a:noFill/>
        </p:spPr>
      </p:pic>
      <p:pic>
        <p:nvPicPr>
          <p:cNvPr id="200715" name="Picture 11" descr="KatrinaABIband06"/>
          <p:cNvPicPr>
            <a:picLocks noChangeAspect="1" noChangeArrowheads="1"/>
          </p:cNvPicPr>
          <p:nvPr/>
        </p:nvPicPr>
        <p:blipFill>
          <a:blip r:embed="rId12" cstate="print"/>
          <a:srcRect/>
          <a:stretch>
            <a:fillRect/>
          </a:stretch>
        </p:blipFill>
        <p:spPr bwMode="auto">
          <a:xfrm>
            <a:off x="1626446" y="1131358"/>
            <a:ext cx="1321488" cy="1205442"/>
          </a:xfrm>
          <a:prstGeom prst="rect">
            <a:avLst/>
          </a:prstGeom>
          <a:noFill/>
        </p:spPr>
      </p:pic>
      <p:pic>
        <p:nvPicPr>
          <p:cNvPr id="200716" name="Picture 12" descr="KatrinaABIband07"/>
          <p:cNvPicPr>
            <a:picLocks noChangeAspect="1" noChangeArrowheads="1"/>
          </p:cNvPicPr>
          <p:nvPr/>
        </p:nvPicPr>
        <p:blipFill>
          <a:blip r:embed="rId13" cstate="print"/>
          <a:srcRect/>
          <a:stretch>
            <a:fillRect/>
          </a:stretch>
        </p:blipFill>
        <p:spPr bwMode="auto">
          <a:xfrm>
            <a:off x="2947934" y="1131358"/>
            <a:ext cx="1321488" cy="1205442"/>
          </a:xfrm>
          <a:prstGeom prst="rect">
            <a:avLst/>
          </a:prstGeom>
          <a:noFill/>
        </p:spPr>
      </p:pic>
      <p:pic>
        <p:nvPicPr>
          <p:cNvPr id="200717" name="Picture 13" descr="KatrinaABIband08"/>
          <p:cNvPicPr>
            <a:picLocks noChangeAspect="1" noChangeArrowheads="1"/>
          </p:cNvPicPr>
          <p:nvPr/>
        </p:nvPicPr>
        <p:blipFill>
          <a:blip r:embed="rId14" cstate="print"/>
          <a:srcRect/>
          <a:stretch>
            <a:fillRect/>
          </a:stretch>
        </p:blipFill>
        <p:spPr bwMode="auto">
          <a:xfrm>
            <a:off x="4269423" y="1131358"/>
            <a:ext cx="1321488" cy="1205442"/>
          </a:xfrm>
          <a:prstGeom prst="rect">
            <a:avLst/>
          </a:prstGeom>
          <a:noFill/>
        </p:spPr>
      </p:pic>
      <p:pic>
        <p:nvPicPr>
          <p:cNvPr id="200718" name="Picture 14" descr="KatrinaABIband01"/>
          <p:cNvPicPr>
            <a:picLocks noChangeAspect="1" noChangeArrowheads="1"/>
          </p:cNvPicPr>
          <p:nvPr/>
        </p:nvPicPr>
        <p:blipFill>
          <a:blip r:embed="rId15" cstate="print"/>
          <a:srcRect/>
          <a:stretch>
            <a:fillRect/>
          </a:stretch>
        </p:blipFill>
        <p:spPr bwMode="auto">
          <a:xfrm>
            <a:off x="304958" y="1"/>
            <a:ext cx="1321488" cy="1205442"/>
          </a:xfrm>
          <a:prstGeom prst="rect">
            <a:avLst/>
          </a:prstGeom>
          <a:noFill/>
        </p:spPr>
      </p:pic>
      <p:pic>
        <p:nvPicPr>
          <p:cNvPr id="200719" name="Picture 15" descr="KatrinaABIband02"/>
          <p:cNvPicPr>
            <a:picLocks noChangeAspect="1" noChangeArrowheads="1"/>
          </p:cNvPicPr>
          <p:nvPr/>
        </p:nvPicPr>
        <p:blipFill>
          <a:blip r:embed="rId16" cstate="print"/>
          <a:srcRect/>
          <a:stretch>
            <a:fillRect/>
          </a:stretch>
        </p:blipFill>
        <p:spPr bwMode="auto">
          <a:xfrm>
            <a:off x="1626446" y="1"/>
            <a:ext cx="1321488" cy="1205442"/>
          </a:xfrm>
          <a:prstGeom prst="rect">
            <a:avLst/>
          </a:prstGeom>
          <a:noFill/>
        </p:spPr>
      </p:pic>
      <p:pic>
        <p:nvPicPr>
          <p:cNvPr id="200720" name="Picture 16" descr="KatrinaABIband03"/>
          <p:cNvPicPr>
            <a:picLocks noChangeAspect="1" noChangeArrowheads="1"/>
          </p:cNvPicPr>
          <p:nvPr/>
        </p:nvPicPr>
        <p:blipFill>
          <a:blip r:embed="rId17" cstate="print"/>
          <a:srcRect/>
          <a:stretch>
            <a:fillRect/>
          </a:stretch>
        </p:blipFill>
        <p:spPr bwMode="auto">
          <a:xfrm>
            <a:off x="2947934" y="1"/>
            <a:ext cx="1321488" cy="1205442"/>
          </a:xfrm>
          <a:prstGeom prst="rect">
            <a:avLst/>
          </a:prstGeom>
          <a:noFill/>
        </p:spPr>
      </p:pic>
      <p:pic>
        <p:nvPicPr>
          <p:cNvPr id="200721" name="Picture 17" descr="KatrinaABIband04"/>
          <p:cNvPicPr>
            <a:picLocks noChangeAspect="1" noChangeArrowheads="1"/>
          </p:cNvPicPr>
          <p:nvPr/>
        </p:nvPicPr>
        <p:blipFill>
          <a:blip r:embed="rId18" cstate="print"/>
          <a:srcRect/>
          <a:stretch>
            <a:fillRect/>
          </a:stretch>
        </p:blipFill>
        <p:spPr bwMode="auto">
          <a:xfrm>
            <a:off x="4269423" y="1"/>
            <a:ext cx="1321488" cy="1205442"/>
          </a:xfrm>
          <a:prstGeom prst="rect">
            <a:avLst/>
          </a:prstGeom>
          <a:noFill/>
        </p:spPr>
      </p:pic>
      <p:sp>
        <p:nvSpPr>
          <p:cNvPr id="200722" name="Text Box 18"/>
          <p:cNvSpPr txBox="1">
            <a:spLocks noChangeArrowheads="1"/>
          </p:cNvSpPr>
          <p:nvPr/>
        </p:nvSpPr>
        <p:spPr bwMode="auto">
          <a:xfrm>
            <a:off x="1626446" y="50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0.64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23" name="Text Box 19"/>
          <p:cNvSpPr txBox="1">
            <a:spLocks noChangeArrowheads="1"/>
          </p:cNvSpPr>
          <p:nvPr/>
        </p:nvSpPr>
        <p:spPr bwMode="auto">
          <a:xfrm>
            <a:off x="2947934" y="50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0.86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24" name="Text Box 20"/>
          <p:cNvSpPr txBox="1">
            <a:spLocks noChangeArrowheads="1"/>
          </p:cNvSpPr>
          <p:nvPr/>
        </p:nvSpPr>
        <p:spPr bwMode="auto">
          <a:xfrm>
            <a:off x="4218596" y="50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1.38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25" name="Text Box 21"/>
          <p:cNvSpPr txBox="1">
            <a:spLocks noChangeArrowheads="1"/>
          </p:cNvSpPr>
          <p:nvPr/>
        </p:nvSpPr>
        <p:spPr bwMode="auto">
          <a:xfrm>
            <a:off x="457438" y="11684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1.61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26" name="Text Box 22"/>
          <p:cNvSpPr txBox="1">
            <a:spLocks noChangeArrowheads="1"/>
          </p:cNvSpPr>
          <p:nvPr/>
        </p:nvSpPr>
        <p:spPr bwMode="auto">
          <a:xfrm>
            <a:off x="1677273" y="11684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2.26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27" name="Text Box 23"/>
          <p:cNvSpPr txBox="1">
            <a:spLocks noChangeArrowheads="1"/>
          </p:cNvSpPr>
          <p:nvPr/>
        </p:nvSpPr>
        <p:spPr bwMode="auto">
          <a:xfrm>
            <a:off x="2998761" y="11684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3.9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28" name="Text Box 24"/>
          <p:cNvSpPr txBox="1">
            <a:spLocks noChangeArrowheads="1"/>
          </p:cNvSpPr>
          <p:nvPr/>
        </p:nvSpPr>
        <p:spPr bwMode="auto">
          <a:xfrm>
            <a:off x="4269423" y="11684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6.19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29" name="Text Box 25"/>
          <p:cNvSpPr txBox="1">
            <a:spLocks noChangeArrowheads="1"/>
          </p:cNvSpPr>
          <p:nvPr/>
        </p:nvSpPr>
        <p:spPr bwMode="auto">
          <a:xfrm>
            <a:off x="406611" y="2336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6.95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0" name="Text Box 26"/>
          <p:cNvSpPr txBox="1">
            <a:spLocks noChangeArrowheads="1"/>
          </p:cNvSpPr>
          <p:nvPr/>
        </p:nvSpPr>
        <p:spPr bwMode="auto">
          <a:xfrm>
            <a:off x="1626446" y="2336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7.34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1" name="Text Box 27"/>
          <p:cNvSpPr txBox="1">
            <a:spLocks noChangeArrowheads="1"/>
          </p:cNvSpPr>
          <p:nvPr/>
        </p:nvSpPr>
        <p:spPr bwMode="auto">
          <a:xfrm>
            <a:off x="406611" y="50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0.47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2" name="Text Box 28"/>
          <p:cNvSpPr txBox="1">
            <a:spLocks noChangeArrowheads="1"/>
          </p:cNvSpPr>
          <p:nvPr/>
        </p:nvSpPr>
        <p:spPr bwMode="auto">
          <a:xfrm>
            <a:off x="2947934" y="2336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8.5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3" name="Text Box 29"/>
          <p:cNvSpPr txBox="1">
            <a:spLocks noChangeArrowheads="1"/>
          </p:cNvSpPr>
          <p:nvPr/>
        </p:nvSpPr>
        <p:spPr bwMode="auto">
          <a:xfrm>
            <a:off x="4269423" y="2336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9.61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4" name="Text Box 30"/>
          <p:cNvSpPr txBox="1">
            <a:spLocks noChangeArrowheads="1"/>
          </p:cNvSpPr>
          <p:nvPr/>
        </p:nvSpPr>
        <p:spPr bwMode="auto">
          <a:xfrm>
            <a:off x="254132" y="3424768"/>
            <a:ext cx="91487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10.35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5" name="Text Box 31"/>
          <p:cNvSpPr txBox="1">
            <a:spLocks noChangeArrowheads="1"/>
          </p:cNvSpPr>
          <p:nvPr/>
        </p:nvSpPr>
        <p:spPr bwMode="auto">
          <a:xfrm>
            <a:off x="1626446" y="3424768"/>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11.2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6" name="Text Box 32"/>
          <p:cNvSpPr txBox="1">
            <a:spLocks noChangeArrowheads="1"/>
          </p:cNvSpPr>
          <p:nvPr/>
        </p:nvSpPr>
        <p:spPr bwMode="auto">
          <a:xfrm>
            <a:off x="2947934" y="3424768"/>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12.3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7" name="Text Box 33"/>
          <p:cNvSpPr txBox="1">
            <a:spLocks noChangeArrowheads="1"/>
          </p:cNvSpPr>
          <p:nvPr/>
        </p:nvSpPr>
        <p:spPr bwMode="auto">
          <a:xfrm>
            <a:off x="4218596" y="3424768"/>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latin typeface="Times New Roman" pitchFamily="18" charset="0"/>
              </a:rPr>
              <a:t>13.3 </a:t>
            </a:r>
            <a:r>
              <a:rPr lang="en-US" sz="1000" b="1" dirty="0">
                <a:latin typeface="Times New Roman" pitchFamily="18" charset="0"/>
                <a:sym typeface="Symbol" pitchFamily="18" charset="2"/>
              </a:rPr>
              <a:t>m</a:t>
            </a:r>
            <a:endParaRPr lang="en-US" sz="1000" b="1" dirty="0">
              <a:latin typeface="Times New Roman" pitchFamily="18" charset="0"/>
            </a:endParaRPr>
          </a:p>
        </p:txBody>
      </p:sp>
      <p:sp>
        <p:nvSpPr>
          <p:cNvPr id="200738" name="Text Box 34"/>
          <p:cNvSpPr txBox="1">
            <a:spLocks noChangeArrowheads="1"/>
          </p:cNvSpPr>
          <p:nvPr/>
        </p:nvSpPr>
        <p:spPr bwMode="auto">
          <a:xfrm rot="10800000">
            <a:off x="4404" y="-57550"/>
            <a:ext cx="307801" cy="4618712"/>
          </a:xfrm>
          <a:prstGeom prst="rect">
            <a:avLst/>
          </a:prstGeom>
          <a:noFill/>
          <a:ln w="9525">
            <a:noFill/>
            <a:miter lim="800000"/>
            <a:headEnd/>
            <a:tailEnd/>
          </a:ln>
          <a:effectLst/>
        </p:spPr>
        <p:txBody>
          <a:bodyPr vert="eaVert" wrap="none" lIns="60972" tIns="30486" rIns="60972" bIns="30486">
            <a:spAutoFit/>
          </a:bodyPr>
          <a:lstStyle/>
          <a:p>
            <a:r>
              <a:rPr lang="en-US" sz="1200" dirty="0" err="1" smtClean="0">
                <a:solidFill>
                  <a:schemeClr val="bg1"/>
                </a:solidFill>
              </a:rPr>
              <a:t>Representación</a:t>
            </a:r>
            <a:r>
              <a:rPr lang="en-US" sz="1200" dirty="0" smtClean="0">
                <a:solidFill>
                  <a:schemeClr val="bg1"/>
                </a:solidFill>
              </a:rPr>
              <a:t>  AWG de </a:t>
            </a:r>
            <a:r>
              <a:rPr lang="en-US" sz="1200" dirty="0" err="1" smtClean="0">
                <a:solidFill>
                  <a:schemeClr val="bg1"/>
                </a:solidFill>
              </a:rPr>
              <a:t>simulaciones</a:t>
            </a:r>
            <a:r>
              <a:rPr lang="en-US" sz="1200" dirty="0" smtClean="0">
                <a:solidFill>
                  <a:schemeClr val="bg1"/>
                </a:solidFill>
              </a:rPr>
              <a:t> del ABI del </a:t>
            </a:r>
            <a:r>
              <a:rPr lang="en-US" sz="1200" dirty="0" err="1" smtClean="0">
                <a:solidFill>
                  <a:schemeClr val="bg1"/>
                </a:solidFill>
              </a:rPr>
              <a:t>huracán</a:t>
            </a:r>
            <a:r>
              <a:rPr lang="en-US" sz="1200" dirty="0" smtClean="0">
                <a:solidFill>
                  <a:schemeClr val="bg1"/>
                </a:solidFill>
              </a:rPr>
              <a:t> Katrina</a:t>
            </a:r>
            <a:endParaRPr lang="en-US" sz="1200" dirty="0">
              <a:solidFill>
                <a:schemeClr val="bg1"/>
              </a:solidFill>
            </a:endParaRPr>
          </a:p>
        </p:txBody>
      </p:sp>
      <p:pic>
        <p:nvPicPr>
          <p:cNvPr id="37" name="Picture 36" descr="COLORBAR.JPG"/>
          <p:cNvPicPr>
            <a:picLocks noChangeAspect="1"/>
          </p:cNvPicPr>
          <p:nvPr/>
        </p:nvPicPr>
        <p:blipFill>
          <a:blip r:embed="rId19" cstate="print"/>
          <a:stretch>
            <a:fillRect/>
          </a:stretch>
        </p:blipFill>
        <p:spPr>
          <a:xfrm>
            <a:off x="5571020" y="1805940"/>
            <a:ext cx="487528" cy="2705100"/>
          </a:xfrm>
          <a:prstGeom prst="rect">
            <a:avLst/>
          </a:prstGeom>
        </p:spPr>
      </p:pic>
      <p:sp>
        <p:nvSpPr>
          <p:cNvPr id="38" name="Text Box 35"/>
          <p:cNvSpPr txBox="1">
            <a:spLocks noChangeArrowheads="1"/>
          </p:cNvSpPr>
          <p:nvPr/>
        </p:nvSpPr>
        <p:spPr bwMode="auto">
          <a:xfrm rot="10800000">
            <a:off x="5738390" y="50800"/>
            <a:ext cx="246221" cy="1683279"/>
          </a:xfrm>
          <a:prstGeom prst="rect">
            <a:avLst/>
          </a:prstGeom>
          <a:noFill/>
          <a:ln w="9525">
            <a:noFill/>
            <a:miter lim="800000"/>
            <a:headEnd/>
            <a:tailEnd/>
          </a:ln>
          <a:effectLst/>
        </p:spPr>
        <p:txBody>
          <a:bodyPr vert="eaVert" wrap="square" lIns="0" tIns="0" rIns="0" bIns="0">
            <a:spAutoFit/>
          </a:bodyPr>
          <a:lstStyle/>
          <a:p>
            <a:r>
              <a:rPr lang="en-US" sz="800" dirty="0" err="1" smtClean="0">
                <a:solidFill>
                  <a:schemeClr val="bg1"/>
                </a:solidFill>
              </a:rPr>
              <a:t>Equipo</a:t>
            </a:r>
            <a:r>
              <a:rPr lang="en-US" sz="800" dirty="0" smtClean="0">
                <a:solidFill>
                  <a:schemeClr val="bg1"/>
                </a:solidFill>
              </a:rPr>
              <a:t> de imágenes NOAA/NESDIS  </a:t>
            </a:r>
            <a:r>
              <a:rPr lang="en-US" sz="800" dirty="0">
                <a:solidFill>
                  <a:schemeClr val="bg1"/>
                </a:solidFill>
              </a:rPr>
              <a:t>STAR </a:t>
            </a:r>
            <a:r>
              <a:rPr lang="en-US" sz="800" dirty="0" smtClean="0">
                <a:solidFill>
                  <a:schemeClr val="bg1"/>
                </a:solidFill>
              </a:rPr>
              <a:t>y GOES-R</a:t>
            </a:r>
            <a:endParaRPr lang="en-US" sz="800" dirty="0">
              <a:solidFill>
                <a:schemeClr val="bg1"/>
              </a:solidFill>
            </a:endParaRPr>
          </a:p>
        </p:txBody>
      </p:sp>
    </p:spTree>
    <p:extLst>
      <p:ext uri="{BB962C8B-B14F-4D97-AF65-F5344CB8AC3E}">
        <p14:creationId xmlns:p14="http://schemas.microsoft.com/office/powerpoint/2010/main" val="3429740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550951" y="1161178"/>
            <a:ext cx="4879360" cy="3166004"/>
          </a:xfrm>
          <a:prstGeom prst="rect">
            <a:avLst/>
          </a:prstGeom>
        </p:spPr>
        <p:txBody>
          <a:bodyPr lIns="60964" tIns="30482" rIns="60964" bIns="30482"/>
          <a:lstStyle/>
          <a:p>
            <a:pPr marL="228616" indent="-228616" defTabSz="609641">
              <a:lnSpc>
                <a:spcPct val="80000"/>
              </a:lnSpc>
              <a:spcBef>
                <a:spcPct val="20000"/>
              </a:spcBef>
              <a:buFont typeface="Courier New" pitchFamily="49" charset="0"/>
              <a:buChar char="o"/>
              <a:defRPr/>
            </a:pPr>
            <a:r>
              <a:rPr lang="en-US" sz="2200" kern="0" dirty="0" smtClean="0">
                <a:solidFill>
                  <a:schemeClr val="bg1"/>
                </a:solidFill>
                <a:latin typeface="+mn-lt"/>
              </a:rPr>
              <a:t>Por </a:t>
            </a:r>
            <a:r>
              <a:rPr lang="en-US" sz="2200" kern="0" dirty="0" err="1" smtClean="0">
                <a:solidFill>
                  <a:schemeClr val="bg1"/>
                </a:solidFill>
                <a:latin typeface="+mn-lt"/>
              </a:rPr>
              <a:t>qué</a:t>
            </a:r>
            <a:r>
              <a:rPr lang="en-US" sz="2200" kern="0" dirty="0" smtClean="0">
                <a:solidFill>
                  <a:schemeClr val="bg1"/>
                </a:solidFill>
                <a:latin typeface="+mn-lt"/>
              </a:rPr>
              <a:t> y </a:t>
            </a:r>
            <a:r>
              <a:rPr lang="en-US" sz="2200" kern="0" dirty="0" err="1" smtClean="0">
                <a:solidFill>
                  <a:schemeClr val="bg1"/>
                </a:solidFill>
                <a:latin typeface="+mn-lt"/>
              </a:rPr>
              <a:t>cuándo</a:t>
            </a:r>
            <a:r>
              <a:rPr lang="en-US" sz="2200" kern="0" dirty="0" smtClean="0">
                <a:solidFill>
                  <a:schemeClr val="bg1"/>
                </a:solidFill>
                <a:latin typeface="+mn-lt"/>
              </a:rPr>
              <a:t>?</a:t>
            </a:r>
          </a:p>
          <a:p>
            <a:pPr marL="228616" indent="-228616" defTabSz="609641">
              <a:lnSpc>
                <a:spcPct val="80000"/>
              </a:lnSpc>
              <a:spcBef>
                <a:spcPct val="20000"/>
              </a:spcBef>
              <a:buFont typeface="Courier New" pitchFamily="49" charset="0"/>
              <a:buChar char="o"/>
              <a:defRPr/>
            </a:pPr>
            <a:r>
              <a:rPr lang="en-US" sz="2200" kern="0" dirty="0" err="1" smtClean="0">
                <a:solidFill>
                  <a:schemeClr val="bg1"/>
                </a:solidFill>
              </a:rPr>
              <a:t>Cómo</a:t>
            </a:r>
            <a:r>
              <a:rPr lang="en-US" sz="2200" kern="0" dirty="0" smtClean="0">
                <a:solidFill>
                  <a:schemeClr val="bg1"/>
                </a:solidFill>
              </a:rPr>
              <a:t> los </a:t>
            </a:r>
            <a:r>
              <a:rPr lang="en-US" sz="2200" kern="0" dirty="0" err="1" smtClean="0">
                <a:solidFill>
                  <a:schemeClr val="bg1"/>
                </a:solidFill>
              </a:rPr>
              <a:t>estamos</a:t>
            </a:r>
            <a:r>
              <a:rPr lang="en-US" sz="2200" kern="0" dirty="0" smtClean="0">
                <a:solidFill>
                  <a:schemeClr val="bg1"/>
                </a:solidFill>
              </a:rPr>
              <a:t> </a:t>
            </a:r>
            <a:r>
              <a:rPr lang="en-US" sz="2200" kern="0" dirty="0" err="1" smtClean="0">
                <a:solidFill>
                  <a:schemeClr val="bg1"/>
                </a:solidFill>
              </a:rPr>
              <a:t>evaluando</a:t>
            </a:r>
            <a:r>
              <a:rPr lang="en-US" sz="2200" kern="0" dirty="0" smtClean="0">
                <a:solidFill>
                  <a:schemeClr val="bg1"/>
                </a:solidFill>
              </a:rPr>
              <a:t> </a:t>
            </a:r>
            <a:r>
              <a:rPr lang="en-US" sz="2200" kern="0" dirty="0" err="1" smtClean="0">
                <a:solidFill>
                  <a:schemeClr val="bg1"/>
                </a:solidFill>
              </a:rPr>
              <a:t>ahora</a:t>
            </a:r>
            <a:r>
              <a:rPr lang="en-US" sz="2200" kern="0" dirty="0" smtClean="0">
                <a:solidFill>
                  <a:schemeClr val="bg1"/>
                </a:solidFill>
              </a:rPr>
              <a:t>?</a:t>
            </a:r>
            <a:endParaRPr lang="en-US" sz="2200" kern="0" dirty="0" smtClean="0">
              <a:solidFill>
                <a:schemeClr val="bg1"/>
              </a:solidFill>
              <a:latin typeface="+mn-lt"/>
            </a:endParaRPr>
          </a:p>
          <a:p>
            <a:pPr marL="228616" indent="-228616" defTabSz="609641">
              <a:lnSpc>
                <a:spcPct val="80000"/>
              </a:lnSpc>
              <a:spcBef>
                <a:spcPct val="20000"/>
              </a:spcBef>
              <a:buFont typeface="Courier New" pitchFamily="49" charset="0"/>
              <a:buChar char="o"/>
              <a:defRPr/>
            </a:pPr>
            <a:r>
              <a:rPr lang="en-US" sz="2200" kern="0" dirty="0" err="1" smtClean="0">
                <a:solidFill>
                  <a:schemeClr val="bg1"/>
                </a:solidFill>
                <a:latin typeface="+mn-lt"/>
              </a:rPr>
              <a:t>Qué</a:t>
            </a:r>
            <a:r>
              <a:rPr lang="en-US" sz="2200" kern="0" dirty="0" smtClean="0">
                <a:solidFill>
                  <a:schemeClr val="bg1"/>
                </a:solidFill>
                <a:latin typeface="+mn-lt"/>
              </a:rPr>
              <a:t> </a:t>
            </a:r>
            <a:r>
              <a:rPr lang="en-US" sz="2200" kern="0" dirty="0" err="1" smtClean="0">
                <a:solidFill>
                  <a:schemeClr val="bg1"/>
                </a:solidFill>
                <a:latin typeface="+mn-lt"/>
              </a:rPr>
              <a:t>sensores</a:t>
            </a:r>
            <a:r>
              <a:rPr lang="en-US" sz="2200" kern="0" dirty="0" smtClean="0">
                <a:solidFill>
                  <a:schemeClr val="bg1"/>
                </a:solidFill>
                <a:latin typeface="+mn-lt"/>
              </a:rPr>
              <a:t> y </a:t>
            </a:r>
            <a:r>
              <a:rPr lang="en-US" sz="2200" kern="0" dirty="0" err="1" smtClean="0">
                <a:solidFill>
                  <a:schemeClr val="bg1"/>
                </a:solidFill>
                <a:latin typeface="+mn-lt"/>
              </a:rPr>
              <a:t>capacidades</a:t>
            </a:r>
            <a:r>
              <a:rPr lang="en-US" sz="2200" kern="0" dirty="0" smtClean="0">
                <a:solidFill>
                  <a:schemeClr val="bg1"/>
                </a:solidFill>
                <a:latin typeface="+mn-lt"/>
              </a:rPr>
              <a:t>?</a:t>
            </a:r>
          </a:p>
          <a:p>
            <a:pPr marL="228616" indent="-228616" defTabSz="609641">
              <a:lnSpc>
                <a:spcPct val="80000"/>
              </a:lnSpc>
              <a:spcBef>
                <a:spcPct val="20000"/>
              </a:spcBef>
              <a:buFont typeface="Courier New" pitchFamily="49" charset="0"/>
              <a:buChar char="o"/>
              <a:defRPr/>
            </a:pPr>
            <a:r>
              <a:rPr lang="en-US" sz="2200" kern="0" dirty="0" err="1" smtClean="0">
                <a:solidFill>
                  <a:schemeClr val="bg1"/>
                </a:solidFill>
                <a:latin typeface="+mn-lt"/>
              </a:rPr>
              <a:t>Cuáles</a:t>
            </a:r>
            <a:r>
              <a:rPr lang="en-US" sz="2200" kern="0" dirty="0" smtClean="0">
                <a:solidFill>
                  <a:schemeClr val="bg1"/>
                </a:solidFill>
                <a:latin typeface="+mn-lt"/>
              </a:rPr>
              <a:t> son los </a:t>
            </a:r>
            <a:r>
              <a:rPr lang="en-US" sz="2200" kern="0" dirty="0" err="1" smtClean="0">
                <a:solidFill>
                  <a:schemeClr val="bg1"/>
                </a:solidFill>
                <a:latin typeface="+mn-lt"/>
              </a:rPr>
              <a:t>cambios</a:t>
            </a:r>
            <a:r>
              <a:rPr lang="en-US" sz="2200" kern="0" dirty="0" smtClean="0">
                <a:solidFill>
                  <a:schemeClr val="bg1"/>
                </a:solidFill>
                <a:latin typeface="+mn-lt"/>
              </a:rPr>
              <a:t> </a:t>
            </a:r>
            <a:r>
              <a:rPr lang="en-US" sz="2200" kern="0" dirty="0" err="1" smtClean="0">
                <a:solidFill>
                  <a:schemeClr val="bg1"/>
                </a:solidFill>
                <a:latin typeface="+mn-lt"/>
              </a:rPr>
              <a:t>importantes</a:t>
            </a:r>
            <a:r>
              <a:rPr lang="en-US" sz="2200" kern="0" dirty="0" smtClean="0">
                <a:solidFill>
                  <a:schemeClr val="bg1"/>
                </a:solidFill>
                <a:latin typeface="+mn-lt"/>
              </a:rPr>
              <a:t> </a:t>
            </a:r>
            <a:r>
              <a:rPr lang="en-US" sz="2200" kern="0" dirty="0" err="1" smtClean="0">
                <a:solidFill>
                  <a:schemeClr val="bg1"/>
                </a:solidFill>
                <a:latin typeface="+mn-lt"/>
              </a:rPr>
              <a:t>que</a:t>
            </a:r>
            <a:r>
              <a:rPr lang="en-US" sz="2200" kern="0" dirty="0" smtClean="0">
                <a:solidFill>
                  <a:schemeClr val="bg1"/>
                </a:solidFill>
                <a:latin typeface="+mn-lt"/>
              </a:rPr>
              <a:t> se </a:t>
            </a:r>
            <a:r>
              <a:rPr lang="en-US" sz="2200" kern="0" dirty="0" err="1" smtClean="0">
                <a:solidFill>
                  <a:schemeClr val="bg1"/>
                </a:solidFill>
                <a:latin typeface="+mn-lt"/>
              </a:rPr>
              <a:t>esperan</a:t>
            </a:r>
            <a:r>
              <a:rPr lang="en-US" sz="2200" kern="0" dirty="0" smtClean="0">
                <a:solidFill>
                  <a:schemeClr val="bg1"/>
                </a:solidFill>
                <a:latin typeface="+mn-lt"/>
              </a:rPr>
              <a:t>?</a:t>
            </a:r>
          </a:p>
          <a:p>
            <a:pPr marL="228616" indent="-228616" defTabSz="609641">
              <a:lnSpc>
                <a:spcPct val="80000"/>
              </a:lnSpc>
              <a:spcBef>
                <a:spcPct val="20000"/>
              </a:spcBef>
              <a:buFont typeface="Courier New" pitchFamily="49" charset="0"/>
              <a:buChar char="o"/>
              <a:defRPr/>
            </a:pPr>
            <a:r>
              <a:rPr lang="en-US" sz="2200" kern="0" dirty="0" err="1" smtClean="0">
                <a:solidFill>
                  <a:schemeClr val="bg1"/>
                </a:solidFill>
              </a:rPr>
              <a:t>Ejemplos</a:t>
            </a:r>
            <a:r>
              <a:rPr lang="en-US" sz="2200" kern="0" dirty="0" smtClean="0">
                <a:solidFill>
                  <a:schemeClr val="bg1"/>
                </a:solidFill>
              </a:rPr>
              <a:t> – </a:t>
            </a:r>
            <a:r>
              <a:rPr lang="en-US" sz="2200" kern="0" dirty="0" err="1" smtClean="0">
                <a:solidFill>
                  <a:schemeClr val="bg1"/>
                </a:solidFill>
              </a:rPr>
              <a:t>Visualización</a:t>
            </a:r>
            <a:r>
              <a:rPr lang="en-US" sz="2200" kern="0" dirty="0" smtClean="0">
                <a:solidFill>
                  <a:schemeClr val="bg1"/>
                </a:solidFill>
              </a:rPr>
              <a:t> RGB de </a:t>
            </a:r>
            <a:r>
              <a:rPr lang="en-US" sz="2200" kern="0" dirty="0" err="1" smtClean="0">
                <a:solidFill>
                  <a:schemeClr val="bg1"/>
                </a:solidFill>
              </a:rPr>
              <a:t>nubes</a:t>
            </a:r>
            <a:r>
              <a:rPr lang="en-US" sz="2200" kern="0" dirty="0" smtClean="0">
                <a:solidFill>
                  <a:schemeClr val="bg1"/>
                </a:solidFill>
              </a:rPr>
              <a:t> de </a:t>
            </a:r>
            <a:r>
              <a:rPr lang="en-US" sz="2200" kern="0" dirty="0" err="1" smtClean="0">
                <a:solidFill>
                  <a:schemeClr val="bg1"/>
                </a:solidFill>
              </a:rPr>
              <a:t>hielo</a:t>
            </a:r>
            <a:r>
              <a:rPr lang="en-US" sz="2200" kern="0" dirty="0" smtClean="0">
                <a:solidFill>
                  <a:schemeClr val="bg1"/>
                </a:solidFill>
              </a:rPr>
              <a:t>, </a:t>
            </a:r>
            <a:r>
              <a:rPr lang="en-US" sz="2200" kern="0" dirty="0" err="1" smtClean="0">
                <a:solidFill>
                  <a:schemeClr val="bg1"/>
                </a:solidFill>
              </a:rPr>
              <a:t>nubes</a:t>
            </a:r>
            <a:r>
              <a:rPr lang="en-US" sz="2200" kern="0" dirty="0" smtClean="0">
                <a:solidFill>
                  <a:schemeClr val="bg1"/>
                </a:solidFill>
              </a:rPr>
              <a:t> de </a:t>
            </a:r>
            <a:r>
              <a:rPr lang="en-US" sz="2200" kern="0" dirty="0" err="1" smtClean="0">
                <a:solidFill>
                  <a:schemeClr val="bg1"/>
                </a:solidFill>
              </a:rPr>
              <a:t>agua</a:t>
            </a:r>
            <a:r>
              <a:rPr lang="en-US" sz="2200" kern="0" dirty="0" smtClean="0">
                <a:solidFill>
                  <a:schemeClr val="bg1"/>
                </a:solidFill>
              </a:rPr>
              <a:t>, </a:t>
            </a:r>
            <a:r>
              <a:rPr lang="en-US" sz="2200" kern="0" dirty="0" err="1" smtClean="0">
                <a:solidFill>
                  <a:schemeClr val="bg1"/>
                </a:solidFill>
              </a:rPr>
              <a:t>polvo</a:t>
            </a:r>
            <a:r>
              <a:rPr lang="en-US" sz="2200" kern="0" dirty="0" smtClean="0">
                <a:solidFill>
                  <a:schemeClr val="bg1"/>
                </a:solidFill>
              </a:rPr>
              <a:t>, </a:t>
            </a:r>
            <a:r>
              <a:rPr lang="en-US" sz="2200" kern="0" dirty="0" err="1" smtClean="0">
                <a:solidFill>
                  <a:schemeClr val="bg1"/>
                </a:solidFill>
              </a:rPr>
              <a:t>ceniza</a:t>
            </a:r>
            <a:r>
              <a:rPr lang="en-US" sz="2200" kern="0" dirty="0" smtClean="0">
                <a:solidFill>
                  <a:schemeClr val="bg1"/>
                </a:solidFill>
              </a:rPr>
              <a:t> y </a:t>
            </a:r>
            <a:r>
              <a:rPr lang="en-US" sz="2200" kern="0" dirty="0" err="1" smtClean="0">
                <a:solidFill>
                  <a:schemeClr val="bg1"/>
                </a:solidFill>
              </a:rPr>
              <a:t>masas</a:t>
            </a:r>
            <a:r>
              <a:rPr lang="en-US" sz="2200" kern="0" dirty="0" smtClean="0">
                <a:solidFill>
                  <a:schemeClr val="bg1"/>
                </a:solidFill>
              </a:rPr>
              <a:t> de </a:t>
            </a:r>
            <a:r>
              <a:rPr lang="en-US" sz="2200" kern="0" dirty="0" err="1" smtClean="0">
                <a:solidFill>
                  <a:schemeClr val="bg1"/>
                </a:solidFill>
              </a:rPr>
              <a:t>aire</a:t>
            </a:r>
            <a:endParaRPr lang="en-US" sz="2200" kern="0" dirty="0" smtClean="0">
              <a:solidFill>
                <a:schemeClr val="bg1"/>
              </a:solidFill>
              <a:latin typeface="+mn-lt"/>
            </a:endParaRPr>
          </a:p>
          <a:p>
            <a:pPr marL="228616" indent="-228616" defTabSz="609641">
              <a:lnSpc>
                <a:spcPct val="80000"/>
              </a:lnSpc>
              <a:spcBef>
                <a:spcPct val="20000"/>
              </a:spcBef>
              <a:buFont typeface="Courier New" pitchFamily="49" charset="0"/>
              <a:buChar char="o"/>
              <a:defRPr/>
            </a:pPr>
            <a:r>
              <a:rPr lang="en-US" sz="2200" kern="0" dirty="0" smtClean="0">
                <a:solidFill>
                  <a:schemeClr val="bg1"/>
                </a:solidFill>
                <a:latin typeface="+mn-lt"/>
              </a:rPr>
              <a:t>Enlaces de </a:t>
            </a:r>
            <a:r>
              <a:rPr lang="en-US" sz="2200" kern="0" dirty="0" err="1" smtClean="0">
                <a:solidFill>
                  <a:schemeClr val="bg1"/>
                </a:solidFill>
                <a:latin typeface="+mn-lt"/>
              </a:rPr>
              <a:t>información</a:t>
            </a:r>
            <a:endParaRPr lang="en-US" sz="2200" kern="0" dirty="0" smtClean="0">
              <a:solidFill>
                <a:schemeClr val="bg1"/>
              </a:solidFill>
              <a:latin typeface="+mn-lt"/>
            </a:endParaRPr>
          </a:p>
        </p:txBody>
      </p:sp>
      <p:sp>
        <p:nvSpPr>
          <p:cNvPr id="4" name="Rectangle 2"/>
          <p:cNvSpPr txBox="1">
            <a:spLocks noChangeArrowheads="1"/>
          </p:cNvSpPr>
          <p:nvPr/>
        </p:nvSpPr>
        <p:spPr>
          <a:xfrm>
            <a:off x="457438" y="77941"/>
            <a:ext cx="5184299" cy="762000"/>
          </a:xfrm>
          <a:prstGeom prst="rect">
            <a:avLst/>
          </a:prstGeom>
        </p:spPr>
        <p:txBody>
          <a:bodyPr lIns="60964" tIns="30482" rIns="60964" bIns="30482" anchor="ctr" anchorCtr="0"/>
          <a:lstStyle/>
          <a:p>
            <a:pPr algn="ctr" defTabSz="609641">
              <a:defRPr/>
            </a:pPr>
            <a:r>
              <a:rPr lang="en-US" sz="3000" kern="0" dirty="0" err="1" smtClean="0">
                <a:solidFill>
                  <a:srgbClr val="FFFF00"/>
                </a:solidFill>
                <a:latin typeface="+mj-lt"/>
                <a:ea typeface="+mj-ea"/>
                <a:cs typeface="+mj-cs"/>
              </a:rPr>
              <a:t>Nociones</a:t>
            </a:r>
            <a:r>
              <a:rPr lang="en-US" sz="3000" kern="0" dirty="0" smtClean="0">
                <a:solidFill>
                  <a:srgbClr val="FFFF00"/>
                </a:solidFill>
                <a:latin typeface="+mj-lt"/>
                <a:ea typeface="+mj-ea"/>
                <a:cs typeface="+mj-cs"/>
              </a:rPr>
              <a:t> </a:t>
            </a:r>
            <a:r>
              <a:rPr lang="en-US" sz="3000" kern="0" dirty="0" err="1" smtClean="0">
                <a:solidFill>
                  <a:srgbClr val="FFFF00"/>
                </a:solidFill>
                <a:latin typeface="+mj-lt"/>
                <a:ea typeface="+mj-ea"/>
                <a:cs typeface="+mj-cs"/>
              </a:rPr>
              <a:t>generales</a:t>
            </a:r>
            <a:endParaRPr lang="en-US" sz="3000" kern="0" dirty="0" smtClean="0">
              <a:solidFill>
                <a:srgbClr val="FFFF00"/>
              </a:solidFill>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 y="706756"/>
            <a:ext cx="6099175" cy="3390900"/>
          </a:xfrm>
          <a:prstGeom prst="rect">
            <a:avLst/>
          </a:prstGeom>
        </p:spPr>
        <p:txBody>
          <a:bodyPr lIns="57147" tIns="28574" rIns="57147" bIns="28574"/>
          <a:lstStyle/>
          <a:p>
            <a:pPr marL="228616" indent="-228616" algn="ctr" defTabSz="571467" eaLnBrk="0" hangingPunct="0">
              <a:spcBef>
                <a:spcPct val="20000"/>
              </a:spcBef>
              <a:defRPr/>
            </a:pPr>
            <a:r>
              <a:rPr lang="en-US" sz="1900" kern="0" dirty="0" err="1" smtClean="0">
                <a:solidFill>
                  <a:schemeClr val="bg1"/>
                </a:solidFill>
                <a:latin typeface="+mn-lt"/>
              </a:rPr>
              <a:t>Nuevos</a:t>
            </a:r>
            <a:r>
              <a:rPr lang="en-US" sz="1900" kern="0" dirty="0" smtClean="0">
                <a:solidFill>
                  <a:schemeClr val="bg1"/>
                </a:solidFill>
                <a:latin typeface="+mn-lt"/>
              </a:rPr>
              <a:t> </a:t>
            </a:r>
            <a:r>
              <a:rPr lang="en-US" sz="1900" kern="0" dirty="0" err="1" smtClean="0">
                <a:solidFill>
                  <a:schemeClr val="bg1"/>
                </a:solidFill>
                <a:latin typeface="+mn-lt"/>
              </a:rPr>
              <a:t>instrumentos</a:t>
            </a:r>
            <a:r>
              <a:rPr lang="en-US" sz="1900" kern="0" dirty="0" smtClean="0">
                <a:solidFill>
                  <a:schemeClr val="bg1"/>
                </a:solidFill>
                <a:latin typeface="+mn-lt"/>
              </a:rPr>
              <a:t> y </a:t>
            </a:r>
            <a:r>
              <a:rPr lang="en-US" sz="1900" kern="0" dirty="0" err="1" smtClean="0">
                <a:solidFill>
                  <a:schemeClr val="bg1"/>
                </a:solidFill>
                <a:latin typeface="+mn-lt"/>
              </a:rPr>
              <a:t>capacidades</a:t>
            </a:r>
            <a:r>
              <a:rPr lang="en-US" sz="1900" kern="0" dirty="0" smtClean="0">
                <a:solidFill>
                  <a:schemeClr val="bg1"/>
                </a:solidFill>
                <a:latin typeface="+mn-lt"/>
              </a:rPr>
              <a:t>:  	     </a:t>
            </a:r>
          </a:p>
          <a:p>
            <a:pPr marL="228616" indent="-228616" algn="ctr" defTabSz="571467" eaLnBrk="0" hangingPunct="0">
              <a:spcBef>
                <a:spcPct val="20000"/>
              </a:spcBef>
              <a:defRPr/>
            </a:pPr>
            <a:r>
              <a:rPr lang="en-US" sz="1900" kern="0" dirty="0">
                <a:solidFill>
                  <a:schemeClr val="bg1"/>
                </a:solidFill>
                <a:latin typeface="+mn-lt"/>
              </a:rPr>
              <a:t>	</a:t>
            </a:r>
            <a:r>
              <a:rPr lang="en-US" sz="1900" kern="0" dirty="0" smtClean="0">
                <a:solidFill>
                  <a:schemeClr val="bg1"/>
                </a:solidFill>
                <a:latin typeface="+mn-lt"/>
              </a:rPr>
              <a:t>Solar, </a:t>
            </a:r>
            <a:r>
              <a:rPr lang="en-US" sz="1900" kern="0" dirty="0" err="1" smtClean="0">
                <a:solidFill>
                  <a:schemeClr val="bg1"/>
                </a:solidFill>
              </a:rPr>
              <a:t>comunicación</a:t>
            </a:r>
            <a:r>
              <a:rPr lang="en-US" sz="1900" kern="0" dirty="0" smtClean="0">
                <a:solidFill>
                  <a:schemeClr val="bg1"/>
                </a:solidFill>
              </a:rPr>
              <a:t>, </a:t>
            </a:r>
          </a:p>
          <a:p>
            <a:pPr marL="228616" indent="-228616" algn="ctr" defTabSz="571467" eaLnBrk="0" hangingPunct="0">
              <a:spcBef>
                <a:spcPct val="20000"/>
              </a:spcBef>
              <a:defRPr/>
            </a:pPr>
            <a:r>
              <a:rPr lang="en-US" sz="1900" kern="0" dirty="0" err="1" smtClean="0">
                <a:solidFill>
                  <a:schemeClr val="bg1"/>
                </a:solidFill>
              </a:rPr>
              <a:t>Generador</a:t>
            </a:r>
            <a:r>
              <a:rPr lang="en-US" sz="1900" kern="0" dirty="0" smtClean="0">
                <a:solidFill>
                  <a:schemeClr val="bg1"/>
                </a:solidFill>
              </a:rPr>
              <a:t> </a:t>
            </a:r>
            <a:r>
              <a:rPr lang="en-US" sz="1900" kern="0" dirty="0" err="1" smtClean="0">
                <a:solidFill>
                  <a:schemeClr val="bg1"/>
                </a:solidFill>
              </a:rPr>
              <a:t>Geoestacionario</a:t>
            </a:r>
            <a:r>
              <a:rPr lang="en-US" sz="1900" kern="0" dirty="0" smtClean="0">
                <a:solidFill>
                  <a:schemeClr val="bg1"/>
                </a:solidFill>
              </a:rPr>
              <a:t> de </a:t>
            </a:r>
            <a:r>
              <a:rPr lang="en-US" sz="1900" kern="0" dirty="0" err="1" smtClean="0">
                <a:solidFill>
                  <a:schemeClr val="bg1"/>
                </a:solidFill>
              </a:rPr>
              <a:t>Mapas</a:t>
            </a:r>
            <a:r>
              <a:rPr lang="en-US" sz="1900" kern="0" dirty="0" smtClean="0">
                <a:solidFill>
                  <a:schemeClr val="bg1"/>
                </a:solidFill>
              </a:rPr>
              <a:t> de </a:t>
            </a:r>
            <a:r>
              <a:rPr lang="en-US" sz="1900" kern="0" dirty="0" err="1" smtClean="0">
                <a:solidFill>
                  <a:schemeClr val="bg1"/>
                </a:solidFill>
              </a:rPr>
              <a:t>Rayería</a:t>
            </a:r>
            <a:r>
              <a:rPr lang="en-US" sz="1900" kern="0" dirty="0" smtClean="0">
                <a:solidFill>
                  <a:schemeClr val="bg1"/>
                </a:solidFill>
                <a:latin typeface="+mn-lt"/>
              </a:rPr>
              <a:t> (GLM en </a:t>
            </a:r>
            <a:r>
              <a:rPr lang="en-US" sz="1900" kern="0" dirty="0" err="1" smtClean="0">
                <a:solidFill>
                  <a:schemeClr val="bg1"/>
                </a:solidFill>
                <a:latin typeface="+mn-lt"/>
              </a:rPr>
              <a:t>inglés</a:t>
            </a:r>
            <a:r>
              <a:rPr lang="en-US" sz="1900" kern="0" dirty="0" smtClean="0">
                <a:solidFill>
                  <a:schemeClr val="bg1"/>
                </a:solidFill>
                <a:latin typeface="+mn-lt"/>
              </a:rPr>
              <a:t>), </a:t>
            </a:r>
          </a:p>
          <a:p>
            <a:pPr marL="228616" indent="-228616" algn="ctr" defTabSz="571467" eaLnBrk="0" hangingPunct="0">
              <a:spcBef>
                <a:spcPct val="20000"/>
              </a:spcBef>
              <a:defRPr/>
            </a:pPr>
            <a:r>
              <a:rPr lang="en-US" sz="1900" kern="0" dirty="0" smtClean="0">
                <a:solidFill>
                  <a:schemeClr val="bg1"/>
                </a:solidFill>
                <a:latin typeface="+mn-lt"/>
              </a:rPr>
              <a:t>y </a:t>
            </a:r>
            <a:r>
              <a:rPr lang="en-US" sz="1900" kern="0" dirty="0" err="1" smtClean="0">
                <a:solidFill>
                  <a:schemeClr val="bg1"/>
                </a:solidFill>
                <a:latin typeface="+mn-lt"/>
              </a:rPr>
              <a:t>Generador</a:t>
            </a:r>
            <a:r>
              <a:rPr lang="en-US" sz="1900" kern="0" dirty="0" smtClean="0">
                <a:solidFill>
                  <a:schemeClr val="bg1"/>
                </a:solidFill>
                <a:latin typeface="+mn-lt"/>
              </a:rPr>
              <a:t> </a:t>
            </a:r>
            <a:r>
              <a:rPr lang="en-US" sz="1900" kern="0" dirty="0" err="1" smtClean="0">
                <a:solidFill>
                  <a:schemeClr val="bg1"/>
                </a:solidFill>
                <a:latin typeface="+mn-lt"/>
              </a:rPr>
              <a:t>Avanzado</a:t>
            </a:r>
            <a:r>
              <a:rPr lang="en-US" sz="1900" kern="0" dirty="0" smtClean="0">
                <a:solidFill>
                  <a:schemeClr val="bg1"/>
                </a:solidFill>
                <a:latin typeface="+mn-lt"/>
              </a:rPr>
              <a:t> de </a:t>
            </a:r>
            <a:r>
              <a:rPr lang="en-US" sz="1900" kern="0" dirty="0" err="1" smtClean="0">
                <a:solidFill>
                  <a:schemeClr val="bg1"/>
                </a:solidFill>
                <a:latin typeface="+mn-lt"/>
              </a:rPr>
              <a:t>Imágenes</a:t>
            </a:r>
            <a:r>
              <a:rPr lang="en-US" sz="1900" kern="0" dirty="0" smtClean="0">
                <a:solidFill>
                  <a:schemeClr val="bg1"/>
                </a:solidFill>
                <a:latin typeface="+mn-lt"/>
              </a:rPr>
              <a:t> de Base (ABI en </a:t>
            </a:r>
            <a:r>
              <a:rPr lang="en-US" sz="1900" kern="0" dirty="0" err="1" smtClean="0">
                <a:solidFill>
                  <a:schemeClr val="bg1"/>
                </a:solidFill>
                <a:latin typeface="+mn-lt"/>
              </a:rPr>
              <a:t>inglés</a:t>
            </a:r>
            <a:r>
              <a:rPr lang="en-US" sz="1900" kern="0" dirty="0" smtClean="0">
                <a:solidFill>
                  <a:schemeClr val="bg1"/>
                </a:solidFill>
                <a:latin typeface="+mn-lt"/>
              </a:rPr>
              <a:t>)</a:t>
            </a:r>
          </a:p>
          <a:p>
            <a:pPr marL="228616" indent="-228616" defTabSz="571467" eaLnBrk="0" hangingPunct="0">
              <a:spcBef>
                <a:spcPct val="20000"/>
              </a:spcBef>
              <a:defRPr/>
            </a:pPr>
            <a:endParaRPr lang="en-US" sz="1900" kern="0" dirty="0" smtClean="0">
              <a:solidFill>
                <a:schemeClr val="bg1"/>
              </a:solidFill>
            </a:endParaRPr>
          </a:p>
          <a:p>
            <a:pPr marL="228616" indent="-228616" algn="ctr" defTabSz="571467" eaLnBrk="0" hangingPunct="0">
              <a:spcBef>
                <a:spcPct val="20000"/>
              </a:spcBef>
              <a:defRPr/>
            </a:pPr>
            <a:r>
              <a:rPr lang="en-US" sz="1900" kern="0" dirty="0" err="1" smtClean="0">
                <a:solidFill>
                  <a:schemeClr val="bg1"/>
                </a:solidFill>
              </a:rPr>
              <a:t>Lanzamiento</a:t>
            </a:r>
            <a:r>
              <a:rPr lang="en-US" sz="1900" kern="0" dirty="0" smtClean="0">
                <a:solidFill>
                  <a:schemeClr val="bg1"/>
                </a:solidFill>
              </a:rPr>
              <a:t> al final de 2015</a:t>
            </a:r>
          </a:p>
          <a:p>
            <a:pPr marL="228616" indent="-228616" algn="ctr" defTabSz="571467" eaLnBrk="0" hangingPunct="0">
              <a:spcBef>
                <a:spcPct val="20000"/>
              </a:spcBef>
              <a:defRPr/>
            </a:pPr>
            <a:r>
              <a:rPr lang="en-US" sz="1900" kern="0" dirty="0" err="1" smtClean="0">
                <a:solidFill>
                  <a:schemeClr val="bg1"/>
                </a:solidFill>
              </a:rPr>
              <a:t>Operacional</a:t>
            </a:r>
            <a:r>
              <a:rPr lang="en-US" sz="1900" kern="0" dirty="0" smtClean="0">
                <a:solidFill>
                  <a:schemeClr val="bg1"/>
                </a:solidFill>
              </a:rPr>
              <a:t> en 2017 o </a:t>
            </a:r>
            <a:r>
              <a:rPr lang="en-US" sz="1900" kern="0" dirty="0" err="1" smtClean="0">
                <a:solidFill>
                  <a:schemeClr val="bg1"/>
                </a:solidFill>
              </a:rPr>
              <a:t>después</a:t>
            </a:r>
            <a:endParaRPr lang="en-US" sz="1900" kern="0" dirty="0" smtClean="0">
              <a:solidFill>
                <a:schemeClr val="bg1"/>
              </a:solidFill>
            </a:endParaRPr>
          </a:p>
          <a:p>
            <a:pPr marL="228616" indent="-228616" algn="ctr" defTabSz="571467" eaLnBrk="0" hangingPunct="0">
              <a:spcBef>
                <a:spcPct val="20000"/>
              </a:spcBef>
              <a:defRPr/>
            </a:pPr>
            <a:endParaRPr lang="en-US" sz="1900" kern="0" dirty="0" smtClean="0">
              <a:solidFill>
                <a:schemeClr val="bg1"/>
              </a:solidFill>
            </a:endParaRPr>
          </a:p>
          <a:p>
            <a:pPr marL="228616" indent="-228616" algn="ctr" defTabSz="571467" eaLnBrk="0" hangingPunct="0">
              <a:spcBef>
                <a:spcPct val="20000"/>
              </a:spcBef>
              <a:defRPr/>
            </a:pPr>
            <a:r>
              <a:rPr lang="en-US" sz="1900" kern="0" dirty="0" err="1" smtClean="0">
                <a:solidFill>
                  <a:schemeClr val="bg1"/>
                </a:solidFill>
              </a:rPr>
              <a:t>Página</a:t>
            </a:r>
            <a:r>
              <a:rPr lang="en-US" sz="1900" kern="0" dirty="0" smtClean="0">
                <a:solidFill>
                  <a:schemeClr val="bg1"/>
                </a:solidFill>
              </a:rPr>
              <a:t> de </a:t>
            </a:r>
            <a:r>
              <a:rPr lang="en-US" sz="1900" kern="0" dirty="0" err="1" smtClean="0">
                <a:solidFill>
                  <a:schemeClr val="bg1"/>
                </a:solidFill>
              </a:rPr>
              <a:t>inicio</a:t>
            </a:r>
            <a:r>
              <a:rPr lang="en-US" sz="1900" kern="0" dirty="0" smtClean="0">
                <a:solidFill>
                  <a:schemeClr val="bg1"/>
                </a:solidFill>
              </a:rPr>
              <a:t> GOES-R   </a:t>
            </a:r>
            <a:r>
              <a:rPr lang="en-US" sz="1900" kern="0" dirty="0" smtClean="0">
                <a:solidFill>
                  <a:schemeClr val="bg1"/>
                </a:solidFill>
                <a:hlinkClick r:id="rId3"/>
              </a:rPr>
              <a:t>http://www.goes-r.gov/</a:t>
            </a:r>
            <a:r>
              <a:rPr lang="en-US" sz="1900" kern="0" dirty="0" smtClean="0">
                <a:solidFill>
                  <a:schemeClr val="bg1"/>
                </a:solidFill>
              </a:rPr>
              <a:t> </a:t>
            </a:r>
          </a:p>
          <a:p>
            <a:pPr marL="228616" indent="-228616" defTabSz="571467" eaLnBrk="0" hangingPunct="0">
              <a:spcBef>
                <a:spcPct val="20000"/>
              </a:spcBef>
              <a:defRPr/>
            </a:pPr>
            <a:endParaRPr lang="en-US" sz="2200" kern="0" dirty="0" smtClean="0">
              <a:solidFill>
                <a:schemeClr val="bg1"/>
              </a:solidFill>
              <a:latin typeface="+mn-lt"/>
            </a:endParaRPr>
          </a:p>
        </p:txBody>
      </p:sp>
      <p:sp>
        <p:nvSpPr>
          <p:cNvPr id="4" name="Title 1"/>
          <p:cNvSpPr txBox="1">
            <a:spLocks/>
          </p:cNvSpPr>
          <p:nvPr/>
        </p:nvSpPr>
        <p:spPr>
          <a:xfrm>
            <a:off x="304959" y="160232"/>
            <a:ext cx="5489258" cy="762000"/>
          </a:xfrm>
          <a:prstGeom prst="rect">
            <a:avLst/>
          </a:prstGeom>
        </p:spPr>
        <p:txBody>
          <a:bodyPr lIns="57147" tIns="28574" rIns="57147" bIns="28574"/>
          <a:lstStyle/>
          <a:p>
            <a:pPr algn="ctr" defTabSz="571467" eaLnBrk="0" hangingPunct="0">
              <a:defRPr/>
            </a:pPr>
            <a:r>
              <a:rPr lang="en-US" sz="3000" b="1" kern="0" dirty="0" err="1" smtClean="0">
                <a:solidFill>
                  <a:srgbClr val="FFFF00"/>
                </a:solidFill>
                <a:latin typeface="Arial Unicode MS" pitchFamily="34" charset="-128"/>
                <a:ea typeface="+mj-ea"/>
                <a:cs typeface="+mj-cs"/>
              </a:rPr>
              <a:t>Resumen</a:t>
            </a:r>
            <a:endParaRPr lang="en-US" sz="3000" b="1" kern="0" dirty="0">
              <a:solidFill>
                <a:srgbClr val="FFFF00"/>
              </a:solidFill>
              <a:latin typeface="Arial Unicode MS" pitchFamily="34" charset="-128"/>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959" y="183092"/>
            <a:ext cx="5489258" cy="762000"/>
          </a:xfrm>
          <a:prstGeom prst="rect">
            <a:avLst/>
          </a:prstGeom>
        </p:spPr>
        <p:txBody>
          <a:bodyPr lIns="57147" tIns="28574" rIns="57147" bIns="28574"/>
          <a:lstStyle/>
          <a:p>
            <a:pPr algn="ctr" defTabSz="571467" eaLnBrk="0" hangingPunct="0">
              <a:defRPr/>
            </a:pPr>
            <a:r>
              <a:rPr lang="en-US" sz="3000" b="1" kern="0" dirty="0" smtClean="0">
                <a:solidFill>
                  <a:srgbClr val="FFFF00"/>
                </a:solidFill>
                <a:latin typeface="Arial Unicode MS" pitchFamily="34" charset="-128"/>
                <a:ea typeface="+mj-ea"/>
                <a:cs typeface="+mj-cs"/>
              </a:rPr>
              <a:t>Enlaces</a:t>
            </a:r>
            <a:endParaRPr lang="en-US" sz="3000" b="1" kern="0" dirty="0">
              <a:solidFill>
                <a:srgbClr val="FFFF00"/>
              </a:solidFill>
              <a:latin typeface="Arial Unicode MS" pitchFamily="34" charset="-128"/>
              <a:ea typeface="+mj-ea"/>
              <a:cs typeface="+mj-cs"/>
            </a:endParaRPr>
          </a:p>
        </p:txBody>
      </p:sp>
      <p:sp>
        <p:nvSpPr>
          <p:cNvPr id="3" name="Content Placeholder 2"/>
          <p:cNvSpPr txBox="1">
            <a:spLocks/>
          </p:cNvSpPr>
          <p:nvPr/>
        </p:nvSpPr>
        <p:spPr>
          <a:xfrm>
            <a:off x="233507" y="681028"/>
            <a:ext cx="5632657" cy="3076575"/>
          </a:xfrm>
          <a:prstGeom prst="rect">
            <a:avLst/>
          </a:prstGeom>
        </p:spPr>
        <p:txBody>
          <a:bodyPr lIns="57147" tIns="28574" rIns="57147" bIns="28574"/>
          <a:lstStyle/>
          <a:p>
            <a:pPr marL="228600" indent="-228600" defTabSz="571467" eaLnBrk="0" hangingPunct="0">
              <a:spcBef>
                <a:spcPts val="25"/>
              </a:spcBef>
              <a:defRPr/>
            </a:pPr>
            <a:r>
              <a:rPr lang="en-US" kern="0" dirty="0" err="1" smtClean="0">
                <a:solidFill>
                  <a:schemeClr val="bg1"/>
                </a:solidFill>
                <a:latin typeface="+mn-lt"/>
              </a:rPr>
              <a:t>Página</a:t>
            </a:r>
            <a:r>
              <a:rPr lang="en-US" kern="0" dirty="0" smtClean="0">
                <a:solidFill>
                  <a:schemeClr val="bg1"/>
                </a:solidFill>
                <a:latin typeface="+mn-lt"/>
              </a:rPr>
              <a:t> de </a:t>
            </a:r>
            <a:r>
              <a:rPr lang="en-US" kern="0" dirty="0" err="1" smtClean="0">
                <a:solidFill>
                  <a:schemeClr val="bg1"/>
                </a:solidFill>
                <a:latin typeface="+mn-lt"/>
              </a:rPr>
              <a:t>inicio</a:t>
            </a:r>
            <a:r>
              <a:rPr lang="en-US" kern="0" dirty="0" smtClean="0">
                <a:solidFill>
                  <a:schemeClr val="bg1"/>
                </a:solidFill>
                <a:latin typeface="+mn-lt"/>
              </a:rPr>
              <a:t> GOES-R</a:t>
            </a:r>
          </a:p>
          <a:p>
            <a:pPr marL="228600" indent="-228600" eaLnBrk="0" hangingPunct="0">
              <a:spcBef>
                <a:spcPts val="25"/>
              </a:spcBef>
              <a:defRPr/>
            </a:pPr>
            <a:r>
              <a:rPr lang="en-US" sz="1200" kern="0" dirty="0" smtClean="0">
                <a:solidFill>
                  <a:schemeClr val="bg1"/>
                </a:solidFill>
                <a:latin typeface="+mn-lt"/>
                <a:hlinkClick r:id="rId3"/>
              </a:rPr>
              <a:t>http://www.goes-r.gov/</a:t>
            </a:r>
            <a:r>
              <a:rPr lang="en-US" sz="1200" kern="0" dirty="0" smtClean="0">
                <a:solidFill>
                  <a:schemeClr val="bg1"/>
                </a:solidFill>
                <a:latin typeface="+mn-lt"/>
              </a:rPr>
              <a:t> </a:t>
            </a:r>
          </a:p>
          <a:p>
            <a:pPr marL="228600" indent="-228600" eaLnBrk="0" hangingPunct="0">
              <a:spcBef>
                <a:spcPts val="25"/>
              </a:spcBef>
              <a:defRPr/>
            </a:pPr>
            <a:r>
              <a:rPr lang="en-US" kern="0" dirty="0" err="1" smtClean="0">
                <a:solidFill>
                  <a:schemeClr val="bg1"/>
                </a:solidFill>
                <a:latin typeface="+mn-lt"/>
              </a:rPr>
              <a:t>Pruebas</a:t>
            </a:r>
            <a:r>
              <a:rPr lang="en-US" kern="0" dirty="0" smtClean="0">
                <a:solidFill>
                  <a:schemeClr val="bg1"/>
                </a:solidFill>
                <a:latin typeface="+mn-lt"/>
              </a:rPr>
              <a:t> </a:t>
            </a:r>
            <a:r>
              <a:rPr lang="en-US" kern="0" dirty="0" err="1" smtClean="0">
                <a:solidFill>
                  <a:schemeClr val="bg1"/>
                </a:solidFill>
                <a:latin typeface="+mn-lt"/>
              </a:rPr>
              <a:t>terrestres</a:t>
            </a:r>
            <a:r>
              <a:rPr lang="en-US" kern="0" dirty="0" smtClean="0">
                <a:solidFill>
                  <a:schemeClr val="bg1"/>
                </a:solidFill>
                <a:latin typeface="+mn-lt"/>
              </a:rPr>
              <a:t> del GOES-R</a:t>
            </a:r>
          </a:p>
          <a:p>
            <a:pPr marL="228600" indent="-228600" eaLnBrk="0" hangingPunct="0">
              <a:spcBef>
                <a:spcPts val="25"/>
              </a:spcBef>
              <a:defRPr/>
            </a:pPr>
            <a:r>
              <a:rPr lang="en-US" sz="1200" dirty="0" smtClean="0">
                <a:hlinkClick r:id="rId4"/>
              </a:rPr>
              <a:t>http://cimss.ssec.wisc.edu/goes_r/proving-ground.html</a:t>
            </a:r>
            <a:endParaRPr lang="en-US" sz="1200" dirty="0" smtClean="0"/>
          </a:p>
          <a:p>
            <a:pPr marL="228600" indent="-228600" eaLnBrk="0" hangingPunct="0">
              <a:spcBef>
                <a:spcPts val="25"/>
              </a:spcBef>
              <a:defRPr/>
            </a:pPr>
            <a:r>
              <a:rPr lang="en-US" dirty="0" err="1" smtClean="0">
                <a:solidFill>
                  <a:schemeClr val="bg1"/>
                </a:solidFill>
              </a:rPr>
              <a:t>Módulo</a:t>
            </a:r>
            <a:r>
              <a:rPr lang="en-US" dirty="0" smtClean="0">
                <a:solidFill>
                  <a:schemeClr val="bg1"/>
                </a:solidFill>
              </a:rPr>
              <a:t> </a:t>
            </a:r>
            <a:r>
              <a:rPr lang="en-US" dirty="0" err="1" smtClean="0">
                <a:solidFill>
                  <a:schemeClr val="bg1"/>
                </a:solidFill>
              </a:rPr>
              <a:t>SHyMet</a:t>
            </a:r>
            <a:r>
              <a:rPr lang="en-US" dirty="0" smtClean="0">
                <a:solidFill>
                  <a:schemeClr val="bg1"/>
                </a:solidFill>
              </a:rPr>
              <a:t>: GOES-R 101</a:t>
            </a:r>
          </a:p>
          <a:p>
            <a:pPr marL="228600" indent="-228600" eaLnBrk="0" hangingPunct="0">
              <a:spcBef>
                <a:spcPts val="25"/>
              </a:spcBef>
              <a:defRPr/>
            </a:pPr>
            <a:r>
              <a:rPr lang="en-US" sz="1200" dirty="0" smtClean="0">
                <a:solidFill>
                  <a:schemeClr val="bg1"/>
                </a:solidFill>
                <a:hlinkClick r:id="rId5"/>
              </a:rPr>
              <a:t>http://rammb.cira.colostate.edu/training/shymet/forecaster_goesr101.asp</a:t>
            </a:r>
            <a:r>
              <a:rPr lang="en-US" sz="1200" dirty="0" smtClean="0">
                <a:solidFill>
                  <a:schemeClr val="bg1"/>
                </a:solidFill>
              </a:rPr>
              <a:t> </a:t>
            </a:r>
          </a:p>
          <a:p>
            <a:pPr marL="228600" indent="-228600" eaLnBrk="0" hangingPunct="0">
              <a:spcBef>
                <a:spcPts val="25"/>
              </a:spcBef>
              <a:defRPr/>
            </a:pPr>
            <a:r>
              <a:rPr lang="en-US" dirty="0" err="1" smtClean="0">
                <a:solidFill>
                  <a:schemeClr val="bg1"/>
                </a:solidFill>
              </a:rPr>
              <a:t>Módulo</a:t>
            </a:r>
            <a:r>
              <a:rPr lang="en-US" dirty="0" smtClean="0">
                <a:solidFill>
                  <a:schemeClr val="bg1"/>
                </a:solidFill>
              </a:rPr>
              <a:t> COMET: </a:t>
            </a:r>
            <a:r>
              <a:rPr lang="en-US" dirty="0" err="1" smtClean="0">
                <a:solidFill>
                  <a:schemeClr val="bg1"/>
                </a:solidFill>
              </a:rPr>
              <a:t>Beneficios</a:t>
            </a:r>
            <a:r>
              <a:rPr lang="en-US" dirty="0" smtClean="0">
                <a:solidFill>
                  <a:schemeClr val="bg1"/>
                </a:solidFill>
              </a:rPr>
              <a:t> del GOES-R</a:t>
            </a:r>
          </a:p>
          <a:p>
            <a:pPr marL="228600" indent="-228600" eaLnBrk="0" hangingPunct="0">
              <a:spcBef>
                <a:spcPts val="25"/>
              </a:spcBef>
              <a:defRPr/>
            </a:pPr>
            <a:r>
              <a:rPr lang="en-US" sz="1200" dirty="0" smtClean="0">
                <a:solidFill>
                  <a:schemeClr val="bg1"/>
                </a:solidFill>
                <a:hlinkClick r:id="rId6"/>
              </a:rPr>
              <a:t>https://www.meted.ucar.edu/training_module.php?id=980</a:t>
            </a:r>
            <a:endParaRPr lang="en-US" sz="1200" dirty="0" smtClean="0">
              <a:solidFill>
                <a:schemeClr val="bg1"/>
              </a:solidFill>
            </a:endParaRPr>
          </a:p>
          <a:p>
            <a:pPr marL="228600" indent="-228600" eaLnBrk="0" hangingPunct="0">
              <a:spcBef>
                <a:spcPts val="25"/>
              </a:spcBef>
              <a:defRPr/>
            </a:pPr>
            <a:r>
              <a:rPr lang="en-US" dirty="0" err="1" smtClean="0">
                <a:solidFill>
                  <a:schemeClr val="bg1"/>
                </a:solidFill>
              </a:rPr>
              <a:t>Módulo</a:t>
            </a:r>
            <a:r>
              <a:rPr lang="en-US" dirty="0" smtClean="0">
                <a:solidFill>
                  <a:schemeClr val="bg1"/>
                </a:solidFill>
              </a:rPr>
              <a:t> COMET: </a:t>
            </a:r>
            <a:r>
              <a:rPr lang="en-US" dirty="0" err="1" smtClean="0">
                <a:solidFill>
                  <a:schemeClr val="bg1"/>
                </a:solidFill>
              </a:rPr>
              <a:t>Realces</a:t>
            </a:r>
            <a:r>
              <a:rPr lang="en-US" dirty="0" smtClean="0">
                <a:solidFill>
                  <a:schemeClr val="bg1"/>
                </a:solidFill>
              </a:rPr>
              <a:t> RGB</a:t>
            </a:r>
          </a:p>
          <a:p>
            <a:pPr marL="228600" indent="-228600" eaLnBrk="0" hangingPunct="0">
              <a:spcBef>
                <a:spcPts val="25"/>
              </a:spcBef>
              <a:defRPr/>
            </a:pPr>
            <a:r>
              <a:rPr lang="es-ES" sz="1200" u="sng" dirty="0">
                <a:hlinkClick r:id="rId7"/>
              </a:rPr>
              <a:t>https://</a:t>
            </a:r>
            <a:r>
              <a:rPr lang="es-ES" sz="1200" u="sng" dirty="0" smtClean="0">
                <a:hlinkClick r:id="rId7"/>
              </a:rPr>
              <a:t>www.meted.ucar.edu/training_module.php?id=825</a:t>
            </a:r>
            <a:endParaRPr lang="en-US" sz="1200" dirty="0" smtClean="0">
              <a:solidFill>
                <a:schemeClr val="bg1"/>
              </a:solidFill>
            </a:endParaRPr>
          </a:p>
          <a:p>
            <a:pPr marL="228600" indent="-228600" eaLnBrk="0" hangingPunct="0">
              <a:spcBef>
                <a:spcPts val="25"/>
              </a:spcBef>
              <a:defRPr/>
            </a:pPr>
            <a:r>
              <a:rPr lang="en-US" dirty="0" smtClean="0">
                <a:solidFill>
                  <a:schemeClr val="bg1"/>
                </a:solidFill>
              </a:rPr>
              <a:t>Modulo COMET: GOES-R ABI</a:t>
            </a:r>
          </a:p>
          <a:p>
            <a:pPr marL="228600" indent="-228600" eaLnBrk="0" hangingPunct="0">
              <a:spcBef>
                <a:spcPts val="25"/>
              </a:spcBef>
              <a:defRPr/>
            </a:pPr>
            <a:r>
              <a:rPr lang="en-US" sz="1200" dirty="0">
                <a:solidFill>
                  <a:schemeClr val="bg1"/>
                </a:solidFill>
                <a:hlinkClick r:id="rId8"/>
              </a:rPr>
              <a:t>https://</a:t>
            </a:r>
            <a:r>
              <a:rPr lang="en-US" sz="1200" dirty="0" smtClean="0">
                <a:solidFill>
                  <a:schemeClr val="bg1"/>
                </a:solidFill>
                <a:hlinkClick r:id="rId8"/>
              </a:rPr>
              <a:t>www.meted.ucar.edu/training_module.php?id=987</a:t>
            </a:r>
            <a:r>
              <a:rPr lang="en-US" sz="1200" dirty="0" smtClean="0">
                <a:solidFill>
                  <a:schemeClr val="bg1"/>
                </a:solidFill>
              </a:rPr>
              <a:t> </a:t>
            </a:r>
          </a:p>
          <a:p>
            <a:pPr marL="228600" indent="-228600">
              <a:spcBef>
                <a:spcPts val="25"/>
              </a:spcBef>
            </a:pPr>
            <a:r>
              <a:rPr lang="en-US" dirty="0" err="1" smtClean="0">
                <a:solidFill>
                  <a:schemeClr val="bg1"/>
                </a:solidFill>
              </a:rPr>
              <a:t>Galería</a:t>
            </a:r>
            <a:r>
              <a:rPr lang="en-US" dirty="0" smtClean="0">
                <a:solidFill>
                  <a:schemeClr val="bg1"/>
                </a:solidFill>
              </a:rPr>
              <a:t> de </a:t>
            </a:r>
            <a:r>
              <a:rPr lang="en-US" dirty="0" err="1" smtClean="0">
                <a:solidFill>
                  <a:schemeClr val="bg1"/>
                </a:solidFill>
              </a:rPr>
              <a:t>imágenes</a:t>
            </a:r>
            <a:r>
              <a:rPr lang="en-US" dirty="0" smtClean="0">
                <a:solidFill>
                  <a:schemeClr val="bg1"/>
                </a:solidFill>
              </a:rPr>
              <a:t> EUMETSAT</a:t>
            </a:r>
            <a:endParaRPr lang="en-US" dirty="0">
              <a:solidFill>
                <a:schemeClr val="bg1"/>
              </a:solidFill>
            </a:endParaRPr>
          </a:p>
          <a:p>
            <a:pPr marL="228600" indent="-228600">
              <a:spcBef>
                <a:spcPts val="25"/>
              </a:spcBef>
            </a:pPr>
            <a:r>
              <a:rPr lang="en-US" sz="1200" dirty="0">
                <a:hlinkClick r:id="rId9"/>
              </a:rPr>
              <a:t>http://</a:t>
            </a:r>
            <a:r>
              <a:rPr lang="en-US" sz="1200" dirty="0" smtClean="0">
                <a:hlinkClick r:id="rId9"/>
              </a:rPr>
              <a:t>www.eumetsat.int/Home/Main/Image_Gallery/index.htm?l=en</a:t>
            </a:r>
            <a:r>
              <a:rPr lang="en-US" sz="1200" dirty="0" smtClean="0"/>
              <a:t> </a:t>
            </a:r>
          </a:p>
          <a:p>
            <a:pPr marL="228600" indent="-228600">
              <a:spcBef>
                <a:spcPts val="25"/>
              </a:spcBef>
            </a:pPr>
            <a:r>
              <a:rPr lang="en-US" dirty="0" err="1" smtClean="0">
                <a:solidFill>
                  <a:schemeClr val="bg1"/>
                </a:solidFill>
              </a:rPr>
              <a:t>Imágenes</a:t>
            </a:r>
            <a:r>
              <a:rPr lang="en-US" dirty="0" smtClean="0">
                <a:solidFill>
                  <a:schemeClr val="bg1"/>
                </a:solidFill>
              </a:rPr>
              <a:t> MODIS </a:t>
            </a:r>
            <a:r>
              <a:rPr lang="en-US" dirty="0" err="1" smtClean="0">
                <a:solidFill>
                  <a:schemeClr val="bg1"/>
                </a:solidFill>
              </a:rPr>
              <a:t>casi</a:t>
            </a:r>
            <a:r>
              <a:rPr lang="en-US" dirty="0" smtClean="0">
                <a:solidFill>
                  <a:schemeClr val="bg1"/>
                </a:solidFill>
              </a:rPr>
              <a:t> en </a:t>
            </a:r>
            <a:r>
              <a:rPr lang="en-US" dirty="0" err="1" smtClean="0">
                <a:solidFill>
                  <a:schemeClr val="bg1"/>
                </a:solidFill>
              </a:rPr>
              <a:t>tiempo</a:t>
            </a:r>
            <a:r>
              <a:rPr lang="en-US" dirty="0" smtClean="0">
                <a:solidFill>
                  <a:schemeClr val="bg1"/>
                </a:solidFill>
              </a:rPr>
              <a:t> real:</a:t>
            </a:r>
            <a:endParaRPr lang="en-US" dirty="0">
              <a:solidFill>
                <a:schemeClr val="bg1"/>
              </a:solidFill>
            </a:endParaRPr>
          </a:p>
          <a:p>
            <a:pPr marL="228600" indent="-228600">
              <a:spcBef>
                <a:spcPts val="25"/>
              </a:spcBef>
            </a:pPr>
            <a:r>
              <a:rPr lang="en-US" sz="1200" dirty="0">
                <a:hlinkClick r:id="rId10"/>
              </a:rPr>
              <a:t>http://lance-modis.eosdis.nasa.gov/cgi-bin/imagery/realtime.cgi</a:t>
            </a:r>
            <a:r>
              <a:rPr lang="en-US" sz="1200" dirty="0" smtClean="0"/>
              <a:t> </a:t>
            </a:r>
            <a:endParaRPr lang="en-US" sz="1200" dirty="0" smtClean="0">
              <a:solidFill>
                <a:schemeClr val="bg1"/>
              </a:solidFill>
            </a:endParaRPr>
          </a:p>
          <a:p>
            <a:pPr marL="228616" indent="-228616" eaLnBrk="0" hangingPunct="0">
              <a:spcBef>
                <a:spcPct val="20000"/>
              </a:spcBef>
              <a:defRPr/>
            </a:pPr>
            <a:endParaRPr lang="en-US" sz="1500" kern="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5896" y="624933"/>
          <a:ext cx="5673503" cy="3736340"/>
        </p:xfrm>
        <a:graphic>
          <a:graphicData uri="http://schemas.openxmlformats.org/drawingml/2006/table">
            <a:tbl>
              <a:tblPr firstRow="1" bandRow="1">
                <a:tableStyleId>{5C22544A-7EE6-4342-B048-85BDC9FD1C3A}</a:tableStyleId>
              </a:tblPr>
              <a:tblGrid>
                <a:gridCol w="748775"/>
                <a:gridCol w="1289791"/>
                <a:gridCol w="991961"/>
                <a:gridCol w="1035589"/>
                <a:gridCol w="1607387"/>
              </a:tblGrid>
              <a:tr h="609600">
                <a:tc>
                  <a:txBody>
                    <a:bodyPr/>
                    <a:lstStyle/>
                    <a:p>
                      <a:pPr algn="ctr"/>
                      <a:r>
                        <a:rPr lang="en-US" sz="1200" dirty="0" smtClean="0">
                          <a:solidFill>
                            <a:schemeClr val="tx1"/>
                          </a:solidFill>
                        </a:rPr>
                        <a:t>GOES-R</a:t>
                      </a:r>
                      <a:r>
                        <a:rPr lang="en-US" sz="1200" baseline="0" dirty="0" smtClean="0">
                          <a:solidFill>
                            <a:schemeClr val="tx1"/>
                          </a:solidFill>
                        </a:rPr>
                        <a:t> </a:t>
                      </a:r>
                      <a:r>
                        <a:rPr lang="en-US" sz="1200" dirty="0" smtClean="0">
                          <a:solidFill>
                            <a:schemeClr val="tx1"/>
                          </a:solidFill>
                        </a:rPr>
                        <a:t>imager band</a:t>
                      </a:r>
                      <a:endParaRPr lang="en-US" sz="1200" dirty="0">
                        <a:solidFill>
                          <a:schemeClr val="tx1"/>
                        </a:solidFill>
                      </a:endParaRPr>
                    </a:p>
                  </a:txBody>
                  <a:tcPr marL="60992" marR="60992" marT="30480" marB="30480">
                    <a:solidFill>
                      <a:srgbClr val="8FC4F5"/>
                    </a:solidFill>
                  </a:tcPr>
                </a:tc>
                <a:tc>
                  <a:txBody>
                    <a:bodyPr/>
                    <a:lstStyle/>
                    <a:p>
                      <a:pPr algn="ctr"/>
                      <a:r>
                        <a:rPr lang="en-US" sz="1200" dirty="0" smtClean="0"/>
                        <a:t>Wavelength</a:t>
                      </a:r>
                      <a:r>
                        <a:rPr lang="en-US" sz="1200" baseline="0" dirty="0" smtClean="0"/>
                        <a:t> range (µm)</a:t>
                      </a:r>
                      <a:endParaRPr lang="en-US" sz="1200" dirty="0"/>
                    </a:p>
                  </a:txBody>
                  <a:tcPr marL="60992" marR="60992" marT="30480" marB="30480">
                    <a:solidFill>
                      <a:srgbClr val="1018B0"/>
                    </a:solidFill>
                  </a:tcPr>
                </a:tc>
                <a:tc>
                  <a:txBody>
                    <a:bodyPr/>
                    <a:lstStyle/>
                    <a:p>
                      <a:pPr algn="ctr"/>
                      <a:r>
                        <a:rPr lang="en-US" sz="1200" dirty="0" smtClean="0"/>
                        <a:t>Central wavelength (µm)</a:t>
                      </a:r>
                      <a:endParaRPr lang="en-US" sz="1200" dirty="0"/>
                    </a:p>
                  </a:txBody>
                  <a:tcPr marL="60992" marR="60992" marT="30480" marB="30480">
                    <a:solidFill>
                      <a:srgbClr val="1018B0"/>
                    </a:solidFill>
                  </a:tcPr>
                </a:tc>
                <a:tc>
                  <a:txBody>
                    <a:bodyPr/>
                    <a:lstStyle/>
                    <a:p>
                      <a:pPr algn="ctr"/>
                      <a:r>
                        <a:rPr lang="en-US" sz="1200" dirty="0" smtClean="0"/>
                        <a:t>Nominal </a:t>
                      </a:r>
                      <a:r>
                        <a:rPr lang="en-US" sz="1200" dirty="0" err="1" smtClean="0"/>
                        <a:t>subsatellite</a:t>
                      </a:r>
                      <a:r>
                        <a:rPr lang="en-US" sz="1200" dirty="0" smtClean="0"/>
                        <a:t> IGFOV (km)</a:t>
                      </a:r>
                      <a:endParaRPr lang="en-US" sz="1200" dirty="0"/>
                    </a:p>
                  </a:txBody>
                  <a:tcPr marL="60992" marR="60992" marT="30480" marB="30480">
                    <a:solidFill>
                      <a:srgbClr val="1018B0"/>
                    </a:solidFill>
                  </a:tcPr>
                </a:tc>
                <a:tc>
                  <a:txBody>
                    <a:bodyPr/>
                    <a:lstStyle/>
                    <a:p>
                      <a:r>
                        <a:rPr lang="en-US" sz="1200" dirty="0" smtClean="0"/>
                        <a:t>Comments for </a:t>
                      </a:r>
                      <a:r>
                        <a:rPr lang="en-US" sz="1200" dirty="0" smtClean="0">
                          <a:solidFill>
                            <a:srgbClr val="FFFF00"/>
                          </a:solidFill>
                        </a:rPr>
                        <a:t>daytime viewing</a:t>
                      </a:r>
                      <a:endParaRPr lang="en-US" sz="1200" dirty="0">
                        <a:solidFill>
                          <a:srgbClr val="FFFF00"/>
                        </a:solidFill>
                      </a:endParaRPr>
                    </a:p>
                  </a:txBody>
                  <a:tcPr marL="60992" marR="60992" marT="30480" marB="30480">
                    <a:solidFill>
                      <a:srgbClr val="1018B0"/>
                    </a:solidFill>
                  </a:tcPr>
                </a:tc>
              </a:tr>
              <a:tr h="426720">
                <a:tc>
                  <a:txBody>
                    <a:bodyPr/>
                    <a:lstStyle/>
                    <a:p>
                      <a:pPr algn="ctr"/>
                      <a:r>
                        <a:rPr lang="en-US" sz="1600" b="1" dirty="0" smtClean="0"/>
                        <a:t>1</a:t>
                      </a:r>
                      <a:endParaRPr lang="en-US" sz="1600" b="1" dirty="0"/>
                    </a:p>
                  </a:txBody>
                  <a:tcPr marL="60992" marR="60992" marT="30480" marB="30480" anchor="ctr" anchorCtr="1">
                    <a:solidFill>
                      <a:schemeClr val="bg1">
                        <a:lumMod val="85000"/>
                      </a:schemeClr>
                    </a:solidFill>
                  </a:tcPr>
                </a:tc>
                <a:tc>
                  <a:txBody>
                    <a:bodyPr/>
                    <a:lstStyle/>
                    <a:p>
                      <a:pPr algn="ctr"/>
                      <a:r>
                        <a:rPr lang="en-US" sz="1600" b="1" dirty="0" smtClean="0"/>
                        <a:t>0.45-0.49</a:t>
                      </a:r>
                      <a:endParaRPr lang="en-US" sz="1600" b="1" dirty="0"/>
                    </a:p>
                  </a:txBody>
                  <a:tcPr marL="60992" marR="60992" marT="30480" marB="30480" anchor="ctr" anchorCtr="1"/>
                </a:tc>
                <a:tc>
                  <a:txBody>
                    <a:bodyPr/>
                    <a:lstStyle/>
                    <a:p>
                      <a:pPr algn="ctr"/>
                      <a:r>
                        <a:rPr lang="en-US" sz="1600" b="1" dirty="0" smtClean="0"/>
                        <a:t>0.47</a:t>
                      </a:r>
                      <a:endParaRPr lang="en-US" sz="1600" b="1" dirty="0"/>
                    </a:p>
                  </a:txBody>
                  <a:tcPr marL="60992" marR="60992" marT="30480" marB="30480" anchor="ctr" anchorCtr="1">
                    <a:solidFill>
                      <a:srgbClr val="8FC4F5"/>
                    </a:solidFill>
                  </a:tcPr>
                </a:tc>
                <a:tc>
                  <a:txBody>
                    <a:bodyPr/>
                    <a:lstStyle/>
                    <a:p>
                      <a:r>
                        <a:rPr lang="en-US" sz="1600" b="1" dirty="0" smtClean="0"/>
                        <a:t>1</a:t>
                      </a:r>
                      <a:endParaRPr lang="en-US" sz="1600" b="1" dirty="0"/>
                    </a:p>
                  </a:txBody>
                  <a:tcPr marL="60992" marR="60992" marT="30480" marB="30480" anchor="ctr" anchorCtr="1">
                    <a:solidFill>
                      <a:schemeClr val="bg1">
                        <a:lumMod val="85000"/>
                      </a:schemeClr>
                    </a:solidFill>
                  </a:tcPr>
                </a:tc>
                <a:tc>
                  <a:txBody>
                    <a:bodyPr/>
                    <a:lstStyle/>
                    <a:p>
                      <a:r>
                        <a:rPr lang="en-US" sz="1200" dirty="0" smtClean="0">
                          <a:solidFill>
                            <a:schemeClr val="accent2">
                              <a:lumMod val="75000"/>
                            </a:schemeClr>
                          </a:solidFill>
                        </a:rPr>
                        <a:t>“blue” visible </a:t>
                      </a:r>
                    </a:p>
                    <a:p>
                      <a:r>
                        <a:rPr lang="en-US" sz="1200" dirty="0" smtClean="0"/>
                        <a:t>A</a:t>
                      </a:r>
                      <a:r>
                        <a:rPr lang="en-US" sz="1200" baseline="0" dirty="0" smtClean="0"/>
                        <a:t>erosol over land</a:t>
                      </a:r>
                      <a:endParaRPr lang="en-US" sz="1200" dirty="0"/>
                    </a:p>
                  </a:txBody>
                  <a:tcPr marL="60992" marR="60992" marT="30480" marB="30480"/>
                </a:tc>
              </a:tr>
              <a:tr h="609600">
                <a:tc>
                  <a:txBody>
                    <a:bodyPr/>
                    <a:lstStyle/>
                    <a:p>
                      <a:pPr algn="ctr"/>
                      <a:r>
                        <a:rPr lang="en-US" sz="1600" b="1" dirty="0" smtClean="0"/>
                        <a:t>2</a:t>
                      </a:r>
                      <a:endParaRPr lang="en-US" sz="1600" b="1" dirty="0"/>
                    </a:p>
                  </a:txBody>
                  <a:tcPr marL="60992" marR="60992" marT="30480" marB="30480" anchor="ctr" anchorCtr="1">
                    <a:solidFill>
                      <a:schemeClr val="bg1">
                        <a:lumMod val="85000"/>
                      </a:schemeClr>
                    </a:solidFill>
                  </a:tcPr>
                </a:tc>
                <a:tc>
                  <a:txBody>
                    <a:bodyPr/>
                    <a:lstStyle/>
                    <a:p>
                      <a:pPr algn="ctr"/>
                      <a:r>
                        <a:rPr lang="en-US" sz="1600" b="1" dirty="0" smtClean="0"/>
                        <a:t>0.59-0.69</a:t>
                      </a:r>
                      <a:endParaRPr lang="en-US" sz="1600" b="1" dirty="0"/>
                    </a:p>
                  </a:txBody>
                  <a:tcPr marL="60992" marR="60992" marT="30480" marB="30480" anchor="ctr" anchorCtr="1"/>
                </a:tc>
                <a:tc>
                  <a:txBody>
                    <a:bodyPr/>
                    <a:lstStyle/>
                    <a:p>
                      <a:pPr algn="ctr"/>
                      <a:r>
                        <a:rPr lang="en-US" sz="1600" b="1" dirty="0" smtClean="0"/>
                        <a:t>0.64</a:t>
                      </a:r>
                      <a:endParaRPr lang="en-US" sz="1600" b="1" dirty="0"/>
                    </a:p>
                  </a:txBody>
                  <a:tcPr marL="60992" marR="60992" marT="30480" marB="30480" anchor="ctr" anchorCtr="1">
                    <a:solidFill>
                      <a:srgbClr val="8FC4F5"/>
                    </a:solidFill>
                  </a:tcPr>
                </a:tc>
                <a:tc>
                  <a:txBody>
                    <a:bodyPr/>
                    <a:lstStyle/>
                    <a:p>
                      <a:r>
                        <a:rPr lang="en-US" sz="1600" b="1" dirty="0" smtClean="0"/>
                        <a:t>0.5</a:t>
                      </a:r>
                      <a:endParaRPr lang="en-US" sz="1600" b="1" dirty="0"/>
                    </a:p>
                  </a:txBody>
                  <a:tcPr marL="60992" marR="60992" marT="30480" marB="30480" anchor="ctr" anchorCtr="1">
                    <a:solidFill>
                      <a:schemeClr val="bg1">
                        <a:lumMod val="85000"/>
                      </a:schemeClr>
                    </a:solidFill>
                  </a:tcPr>
                </a:tc>
                <a:tc>
                  <a:txBody>
                    <a:bodyPr/>
                    <a:lstStyle/>
                    <a:p>
                      <a:r>
                        <a:rPr lang="en-US" sz="1200" dirty="0" smtClean="0">
                          <a:solidFill>
                            <a:srgbClr val="1018B0"/>
                          </a:solidFill>
                        </a:rPr>
                        <a:t>GOES heritage </a:t>
                      </a:r>
                    </a:p>
                    <a:p>
                      <a:r>
                        <a:rPr lang="en-US" sz="1200" dirty="0" smtClean="0"/>
                        <a:t>“red” visible</a:t>
                      </a:r>
                    </a:p>
                    <a:p>
                      <a:r>
                        <a:rPr lang="en-US" sz="1200" dirty="0" smtClean="0"/>
                        <a:t>High res animations</a:t>
                      </a:r>
                      <a:endParaRPr lang="en-US" sz="1200" dirty="0"/>
                    </a:p>
                  </a:txBody>
                  <a:tcPr marL="60992" marR="60992" marT="30480" marB="30480"/>
                </a:tc>
              </a:tr>
              <a:tr h="444500">
                <a:tc>
                  <a:txBody>
                    <a:bodyPr/>
                    <a:lstStyle/>
                    <a:p>
                      <a:pPr algn="ctr"/>
                      <a:r>
                        <a:rPr lang="en-US" sz="1600" b="1" dirty="0" smtClean="0"/>
                        <a:t>3</a:t>
                      </a:r>
                      <a:endParaRPr lang="en-US" sz="1600" b="1" dirty="0"/>
                    </a:p>
                  </a:txBody>
                  <a:tcPr marL="60992" marR="60992" marT="30480" marB="30480" anchor="ctr" anchorCtr="1">
                    <a:solidFill>
                      <a:schemeClr val="bg1">
                        <a:lumMod val="85000"/>
                      </a:schemeClr>
                    </a:solidFill>
                  </a:tcPr>
                </a:tc>
                <a:tc>
                  <a:txBody>
                    <a:bodyPr/>
                    <a:lstStyle/>
                    <a:p>
                      <a:pPr algn="ctr"/>
                      <a:r>
                        <a:rPr lang="en-US" sz="1600" b="1" dirty="0" smtClean="0"/>
                        <a:t>0.846-0.885</a:t>
                      </a:r>
                      <a:endParaRPr lang="en-US" sz="1600" b="1" dirty="0"/>
                    </a:p>
                  </a:txBody>
                  <a:tcPr marL="60992" marR="60992" marT="30480" marB="30480" anchor="ctr" anchorCtr="1"/>
                </a:tc>
                <a:tc>
                  <a:txBody>
                    <a:bodyPr/>
                    <a:lstStyle/>
                    <a:p>
                      <a:pPr algn="ctr"/>
                      <a:r>
                        <a:rPr lang="en-US" sz="1600" b="1" dirty="0" smtClean="0"/>
                        <a:t>0.865</a:t>
                      </a:r>
                      <a:endParaRPr lang="en-US" sz="1600" b="1" dirty="0"/>
                    </a:p>
                  </a:txBody>
                  <a:tcPr marL="60992" marR="60992" marT="30480" marB="30480" anchor="ctr" anchorCtr="1">
                    <a:solidFill>
                      <a:srgbClr val="8FC4F5"/>
                    </a:solidFill>
                  </a:tcPr>
                </a:tc>
                <a:tc>
                  <a:txBody>
                    <a:bodyPr/>
                    <a:lstStyle/>
                    <a:p>
                      <a:r>
                        <a:rPr lang="en-US" sz="1600" b="1" dirty="0" smtClean="0"/>
                        <a:t>1</a:t>
                      </a:r>
                      <a:endParaRPr lang="en-US" sz="1600" b="1" dirty="0"/>
                    </a:p>
                  </a:txBody>
                  <a:tcPr marL="60992" marR="60992" marT="30480" marB="30480" anchor="ctr" anchorCtr="1">
                    <a:solidFill>
                      <a:schemeClr val="bg1">
                        <a:lumMod val="85000"/>
                      </a:schemeClr>
                    </a:solidFill>
                  </a:tcPr>
                </a:tc>
                <a:tc>
                  <a:txBody>
                    <a:bodyPr/>
                    <a:lstStyle/>
                    <a:p>
                      <a:r>
                        <a:rPr lang="en-US" sz="1200" dirty="0" smtClean="0">
                          <a:solidFill>
                            <a:schemeClr val="accent2">
                              <a:lumMod val="75000"/>
                            </a:schemeClr>
                          </a:solidFill>
                        </a:rPr>
                        <a:t>Vegetation state</a:t>
                      </a:r>
                    </a:p>
                    <a:p>
                      <a:r>
                        <a:rPr lang="en-US" sz="1200" dirty="0" smtClean="0"/>
                        <a:t>Aerosol over water</a:t>
                      </a:r>
                      <a:endParaRPr lang="en-US" sz="1200" dirty="0"/>
                    </a:p>
                  </a:txBody>
                  <a:tcPr marL="60992" marR="60992" marT="30480" marB="30480"/>
                </a:tc>
              </a:tr>
              <a:tr h="426720">
                <a:tc>
                  <a:txBody>
                    <a:bodyPr/>
                    <a:lstStyle/>
                    <a:p>
                      <a:pPr algn="ctr"/>
                      <a:r>
                        <a:rPr lang="en-US" sz="1600" b="1" dirty="0" smtClean="0"/>
                        <a:t>4</a:t>
                      </a:r>
                      <a:endParaRPr lang="en-US" sz="1600" b="1" dirty="0"/>
                    </a:p>
                  </a:txBody>
                  <a:tcPr marL="60992" marR="60992" marT="30480" marB="30480" anchor="ctr" anchorCtr="1">
                    <a:solidFill>
                      <a:schemeClr val="bg1">
                        <a:lumMod val="85000"/>
                      </a:schemeClr>
                    </a:solidFill>
                  </a:tcPr>
                </a:tc>
                <a:tc>
                  <a:txBody>
                    <a:bodyPr/>
                    <a:lstStyle/>
                    <a:p>
                      <a:pPr algn="ctr"/>
                      <a:r>
                        <a:rPr lang="en-US" sz="1600" b="1" dirty="0" smtClean="0"/>
                        <a:t>1.371-1.386</a:t>
                      </a:r>
                      <a:endParaRPr lang="en-US" sz="1600" b="1" dirty="0"/>
                    </a:p>
                  </a:txBody>
                  <a:tcPr marL="60992" marR="60992" marT="30480" marB="30480" anchor="ctr" anchorCtr="1"/>
                </a:tc>
                <a:tc>
                  <a:txBody>
                    <a:bodyPr/>
                    <a:lstStyle/>
                    <a:p>
                      <a:pPr algn="ctr"/>
                      <a:r>
                        <a:rPr lang="en-US" sz="1600" b="1" dirty="0" smtClean="0"/>
                        <a:t>1.378</a:t>
                      </a:r>
                      <a:endParaRPr lang="en-US" sz="1600" b="1" dirty="0"/>
                    </a:p>
                  </a:txBody>
                  <a:tcPr marL="60992" marR="60992" marT="30480" marB="30480" anchor="ctr" anchorCtr="1">
                    <a:solidFill>
                      <a:srgbClr val="8FC4F5"/>
                    </a:solidFill>
                  </a:tcPr>
                </a:tc>
                <a:tc>
                  <a:txBody>
                    <a:bodyPr/>
                    <a:lstStyle/>
                    <a:p>
                      <a:r>
                        <a:rPr lang="en-US" sz="1600" b="1" dirty="0" smtClean="0"/>
                        <a:t>2</a:t>
                      </a:r>
                      <a:endParaRPr lang="en-US" sz="1600" b="1" dirty="0"/>
                    </a:p>
                  </a:txBody>
                  <a:tcPr marL="60992" marR="60992" marT="30480" marB="30480" anchor="ctr" anchorCtr="1">
                    <a:solidFill>
                      <a:schemeClr val="bg1">
                        <a:lumMod val="85000"/>
                      </a:schemeClr>
                    </a:solidFill>
                  </a:tcPr>
                </a:tc>
                <a:tc>
                  <a:txBody>
                    <a:bodyPr/>
                    <a:lstStyle/>
                    <a:p>
                      <a:r>
                        <a:rPr lang="en-US" sz="1200" dirty="0" smtClean="0"/>
                        <a:t>Cirrus/upper level </a:t>
                      </a:r>
                    </a:p>
                    <a:p>
                      <a:r>
                        <a:rPr lang="en-US" sz="1200" dirty="0" smtClean="0"/>
                        <a:t>   cloud</a:t>
                      </a:r>
                      <a:endParaRPr lang="en-US" sz="1200" dirty="0"/>
                    </a:p>
                  </a:txBody>
                  <a:tcPr marL="60992" marR="60992" marT="30480" marB="30480" anchor="ctr"/>
                </a:tc>
              </a:tr>
              <a:tr h="609600">
                <a:tc>
                  <a:txBody>
                    <a:bodyPr/>
                    <a:lstStyle/>
                    <a:p>
                      <a:pPr algn="ctr"/>
                      <a:r>
                        <a:rPr lang="en-US" sz="1600" b="1" dirty="0" smtClean="0"/>
                        <a:t>5</a:t>
                      </a:r>
                      <a:endParaRPr lang="en-US" sz="1600" b="1" dirty="0"/>
                    </a:p>
                  </a:txBody>
                  <a:tcPr marL="60992" marR="60992" marT="30480" marB="30480" anchor="ctr" anchorCtr="1">
                    <a:solidFill>
                      <a:schemeClr val="bg1">
                        <a:lumMod val="85000"/>
                      </a:schemeClr>
                    </a:solidFill>
                  </a:tcPr>
                </a:tc>
                <a:tc>
                  <a:txBody>
                    <a:bodyPr/>
                    <a:lstStyle/>
                    <a:p>
                      <a:pPr algn="ctr"/>
                      <a:r>
                        <a:rPr lang="en-US" sz="1600" b="1" dirty="0" smtClean="0"/>
                        <a:t>1.58-1.64</a:t>
                      </a:r>
                      <a:endParaRPr lang="en-US" sz="1600" b="1" dirty="0"/>
                    </a:p>
                  </a:txBody>
                  <a:tcPr marL="60992" marR="60992" marT="30480" marB="30480" anchor="ctr" anchorCtr="1"/>
                </a:tc>
                <a:tc>
                  <a:txBody>
                    <a:bodyPr/>
                    <a:lstStyle/>
                    <a:p>
                      <a:pPr algn="ctr"/>
                      <a:r>
                        <a:rPr lang="en-US" sz="1600" b="1" dirty="0" smtClean="0"/>
                        <a:t>1.61</a:t>
                      </a:r>
                      <a:endParaRPr lang="en-US" sz="1600" b="1" dirty="0"/>
                    </a:p>
                  </a:txBody>
                  <a:tcPr marL="60992" marR="60992" marT="30480" marB="30480" anchor="ctr" anchorCtr="1">
                    <a:solidFill>
                      <a:srgbClr val="8FC4F5"/>
                    </a:solidFill>
                  </a:tcPr>
                </a:tc>
                <a:tc>
                  <a:txBody>
                    <a:bodyPr/>
                    <a:lstStyle/>
                    <a:p>
                      <a:r>
                        <a:rPr lang="en-US" sz="1600" b="1" dirty="0" smtClean="0"/>
                        <a:t>1</a:t>
                      </a:r>
                      <a:endParaRPr lang="en-US" sz="1600" b="1" dirty="0"/>
                    </a:p>
                  </a:txBody>
                  <a:tcPr marL="60992" marR="60992" marT="30480" marB="30480" anchor="ctr" anchorCtr="1">
                    <a:solidFill>
                      <a:schemeClr val="bg1">
                        <a:lumMod val="85000"/>
                      </a:schemeClr>
                    </a:solidFill>
                  </a:tcPr>
                </a:tc>
                <a:tc>
                  <a:txBody>
                    <a:bodyPr/>
                    <a:lstStyle/>
                    <a:p>
                      <a:r>
                        <a:rPr lang="en-US" sz="1200" dirty="0" smtClean="0">
                          <a:solidFill>
                            <a:schemeClr val="accent2">
                              <a:lumMod val="75000"/>
                            </a:schemeClr>
                          </a:solidFill>
                        </a:rPr>
                        <a:t>Cloud-top phase</a:t>
                      </a:r>
                    </a:p>
                    <a:p>
                      <a:r>
                        <a:rPr lang="en-US" sz="1200" baseline="0" dirty="0" smtClean="0">
                          <a:solidFill>
                            <a:schemeClr val="accent2">
                              <a:lumMod val="75000"/>
                            </a:schemeClr>
                          </a:solidFill>
                        </a:rPr>
                        <a:t>  </a:t>
                      </a:r>
                      <a:r>
                        <a:rPr lang="en-US" sz="1200" dirty="0" smtClean="0">
                          <a:solidFill>
                            <a:schemeClr val="accent2">
                              <a:lumMod val="75000"/>
                            </a:schemeClr>
                          </a:solidFill>
                        </a:rPr>
                        <a:t> and particle size</a:t>
                      </a:r>
                    </a:p>
                    <a:p>
                      <a:r>
                        <a:rPr lang="en-US" sz="1200" dirty="0" smtClean="0"/>
                        <a:t>Snow distinction</a:t>
                      </a:r>
                      <a:endParaRPr lang="en-US" sz="1200" dirty="0"/>
                    </a:p>
                  </a:txBody>
                  <a:tcPr marL="60992" marR="60992" marT="30480" marB="30480"/>
                </a:tc>
              </a:tr>
              <a:tr h="609600">
                <a:tc>
                  <a:txBody>
                    <a:bodyPr/>
                    <a:lstStyle/>
                    <a:p>
                      <a:pPr algn="ctr"/>
                      <a:r>
                        <a:rPr lang="en-US" sz="1600" b="1" dirty="0" smtClean="0"/>
                        <a:t>6</a:t>
                      </a:r>
                      <a:endParaRPr lang="en-US" sz="1600" b="1" dirty="0"/>
                    </a:p>
                  </a:txBody>
                  <a:tcPr marL="60992" marR="60992" marT="30480" marB="30480" anchor="ctr" anchorCtr="1">
                    <a:solidFill>
                      <a:schemeClr val="bg1">
                        <a:lumMod val="85000"/>
                      </a:schemeClr>
                    </a:solidFill>
                  </a:tcPr>
                </a:tc>
                <a:tc>
                  <a:txBody>
                    <a:bodyPr/>
                    <a:lstStyle/>
                    <a:p>
                      <a:pPr algn="ctr"/>
                      <a:r>
                        <a:rPr lang="en-US" sz="1600" b="1" dirty="0" smtClean="0"/>
                        <a:t>2.225-2.275</a:t>
                      </a:r>
                      <a:endParaRPr lang="en-US" sz="1600" b="1" dirty="0"/>
                    </a:p>
                  </a:txBody>
                  <a:tcPr marL="60992" marR="60992" marT="30480" marB="30480" anchor="ctr" anchorCtr="1"/>
                </a:tc>
                <a:tc>
                  <a:txBody>
                    <a:bodyPr/>
                    <a:lstStyle/>
                    <a:p>
                      <a:pPr algn="ctr"/>
                      <a:r>
                        <a:rPr lang="en-US" sz="1600" b="1" dirty="0" smtClean="0"/>
                        <a:t>2.25</a:t>
                      </a:r>
                      <a:endParaRPr lang="en-US" sz="1600" b="1" dirty="0"/>
                    </a:p>
                  </a:txBody>
                  <a:tcPr marL="60992" marR="60992" marT="30480" marB="30480" anchor="ctr" anchorCtr="1">
                    <a:solidFill>
                      <a:srgbClr val="8FC4F5"/>
                    </a:solidFill>
                  </a:tcPr>
                </a:tc>
                <a:tc>
                  <a:txBody>
                    <a:bodyPr/>
                    <a:lstStyle/>
                    <a:p>
                      <a:r>
                        <a:rPr lang="en-US" sz="1600" b="1" dirty="0" smtClean="0"/>
                        <a:t>2</a:t>
                      </a:r>
                      <a:endParaRPr lang="en-US" sz="1600" b="1" dirty="0"/>
                    </a:p>
                  </a:txBody>
                  <a:tcPr marL="60992" marR="60992" marT="30480" marB="30480" anchor="ctr" anchorCtr="1">
                    <a:solidFill>
                      <a:schemeClr val="bg1">
                        <a:lumMod val="85000"/>
                      </a:schemeClr>
                    </a:solidFill>
                  </a:tcPr>
                </a:tc>
                <a:tc>
                  <a:txBody>
                    <a:bodyPr/>
                    <a:lstStyle/>
                    <a:p>
                      <a:r>
                        <a:rPr lang="en-US" sz="1200" dirty="0" smtClean="0"/>
                        <a:t>Distinguish land,</a:t>
                      </a:r>
                    </a:p>
                    <a:p>
                      <a:r>
                        <a:rPr lang="en-US" sz="1200" dirty="0" smtClean="0"/>
                        <a:t>   cloud, snow, and </a:t>
                      </a:r>
                    </a:p>
                    <a:p>
                      <a:r>
                        <a:rPr lang="en-US" sz="1200" dirty="0" smtClean="0"/>
                        <a:t>   ice properties</a:t>
                      </a:r>
                      <a:endParaRPr lang="en-US" sz="1200" dirty="0"/>
                    </a:p>
                  </a:txBody>
                  <a:tcPr marL="60992" marR="60992" marT="30480" marB="30480"/>
                </a:tc>
              </a:tr>
            </a:tbl>
          </a:graphicData>
        </a:graphic>
      </p:graphicFrame>
      <p:sp>
        <p:nvSpPr>
          <p:cNvPr id="32821" name="Rectangle 2"/>
          <p:cNvSpPr>
            <a:spLocks noGrp="1" noChangeArrowheads="1"/>
          </p:cNvSpPr>
          <p:nvPr>
            <p:ph type="title"/>
          </p:nvPr>
        </p:nvSpPr>
        <p:spPr>
          <a:xfrm>
            <a:off x="304959" y="31637"/>
            <a:ext cx="5489258" cy="528095"/>
          </a:xfrm>
        </p:spPr>
        <p:txBody>
          <a:bodyPr lIns="5715" tIns="5715" rIns="5715" bIns="5715"/>
          <a:lstStyle/>
          <a:p>
            <a:pPr eaLnBrk="1" hangingPunct="1"/>
            <a:r>
              <a:rPr lang="en-US" sz="2800" b="1" dirty="0" err="1" smtClean="0">
                <a:solidFill>
                  <a:srgbClr val="FFFF00"/>
                </a:solidFill>
              </a:rPr>
              <a:t>Bandas</a:t>
            </a:r>
            <a:r>
              <a:rPr lang="en-US" sz="2800" b="1" dirty="0" smtClean="0">
                <a:solidFill>
                  <a:srgbClr val="FFFF00"/>
                </a:solidFill>
              </a:rPr>
              <a:t> ABI Visible/IR-</a:t>
            </a:r>
            <a:r>
              <a:rPr lang="en-US" sz="2800" b="1" dirty="0" err="1" smtClean="0">
                <a:solidFill>
                  <a:srgbClr val="FFFF00"/>
                </a:solidFill>
              </a:rPr>
              <a:t>cercano</a:t>
            </a:r>
            <a:endParaRPr lang="en-US" sz="2800" b="1" dirty="0" smtClean="0">
              <a:solidFill>
                <a:srgbClr val="FFFF00"/>
              </a:solidFill>
            </a:endParaRPr>
          </a:p>
        </p:txBody>
      </p:sp>
      <p:sp>
        <p:nvSpPr>
          <p:cNvPr id="32822" name="Text Box 4"/>
          <p:cNvSpPr txBox="1">
            <a:spLocks noChangeArrowheads="1"/>
          </p:cNvSpPr>
          <p:nvPr/>
        </p:nvSpPr>
        <p:spPr bwMode="auto">
          <a:xfrm rot="16200000">
            <a:off x="-938855" y="3323255"/>
            <a:ext cx="2112446" cy="338558"/>
          </a:xfrm>
          <a:prstGeom prst="rect">
            <a:avLst/>
          </a:prstGeom>
          <a:noFill/>
          <a:ln w="9525">
            <a:noFill/>
            <a:miter lim="800000"/>
            <a:headEnd/>
            <a:tailEnd/>
          </a:ln>
        </p:spPr>
        <p:txBody>
          <a:bodyPr wrap="none" lIns="60964" tIns="30482" rIns="60964" bIns="30482">
            <a:spAutoFit/>
          </a:bodyPr>
          <a:lstStyle/>
          <a:p>
            <a:r>
              <a:rPr lang="en-US" dirty="0">
                <a:solidFill>
                  <a:schemeClr val="bg1"/>
                </a:solidFill>
              </a:rPr>
              <a:t>Schmit et al, 2005</a:t>
            </a:r>
            <a:r>
              <a:rPr lang="en-US" dirty="0"/>
              <a:t> </a:t>
            </a:r>
          </a:p>
        </p:txBody>
      </p:sp>
    </p:spTree>
  </p:cSld>
  <p:clrMapOvr>
    <a:masterClrMapping/>
  </p:clrMapOvr>
  <p:transition advTm="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p:spPr>
        <p:txBody>
          <a:bodyPr/>
          <a:lstStyle/>
          <a:p>
            <a:fld id="{F94B9CE9-6DE3-4FC1-948F-BD1B62804BAE}" type="slidenum">
              <a:rPr lang="en-US" smtClean="0">
                <a:latin typeface="Arial" charset="0"/>
              </a:rPr>
              <a:pPr/>
              <a:t>23</a:t>
            </a:fld>
            <a:endParaRPr lang="en-US" smtClean="0">
              <a:latin typeface="Arial" charset="0"/>
            </a:endParaRPr>
          </a:p>
        </p:txBody>
      </p:sp>
      <p:graphicFrame>
        <p:nvGraphicFramePr>
          <p:cNvPr id="5" name="Table 4"/>
          <p:cNvGraphicFramePr>
            <a:graphicFrameLocks noGrp="1"/>
          </p:cNvGraphicFramePr>
          <p:nvPr/>
        </p:nvGraphicFramePr>
        <p:xfrm>
          <a:off x="115769" y="399401"/>
          <a:ext cx="5874250" cy="4172598"/>
        </p:xfrm>
        <a:graphic>
          <a:graphicData uri="http://schemas.openxmlformats.org/drawingml/2006/table">
            <a:tbl>
              <a:tblPr firstRow="1" bandRow="1">
                <a:tableStyleId>{5C22544A-7EE6-4342-B048-85BDC9FD1C3A}</a:tableStyleId>
              </a:tblPr>
              <a:tblGrid>
                <a:gridCol w="805986"/>
                <a:gridCol w="1060124"/>
                <a:gridCol w="1031080"/>
                <a:gridCol w="1052863"/>
                <a:gridCol w="1924197"/>
              </a:tblGrid>
              <a:tr h="602867">
                <a:tc>
                  <a:txBody>
                    <a:bodyPr/>
                    <a:lstStyle/>
                    <a:p>
                      <a:pPr algn="ctr"/>
                      <a:r>
                        <a:rPr lang="en-US" sz="1100" dirty="0" smtClean="0">
                          <a:solidFill>
                            <a:schemeClr val="tx1"/>
                          </a:solidFill>
                        </a:rPr>
                        <a:t>GOES-R</a:t>
                      </a:r>
                      <a:r>
                        <a:rPr lang="en-US" sz="1100" baseline="0" dirty="0" smtClean="0">
                          <a:solidFill>
                            <a:schemeClr val="tx1"/>
                          </a:solidFill>
                        </a:rPr>
                        <a:t> </a:t>
                      </a:r>
                      <a:r>
                        <a:rPr lang="en-US" sz="1100" dirty="0" smtClean="0">
                          <a:solidFill>
                            <a:schemeClr val="tx1"/>
                          </a:solidFill>
                        </a:rPr>
                        <a:t>imager band</a:t>
                      </a:r>
                      <a:endParaRPr lang="en-US" sz="1100" dirty="0">
                        <a:solidFill>
                          <a:schemeClr val="tx1"/>
                        </a:solidFill>
                      </a:endParaRPr>
                    </a:p>
                  </a:txBody>
                  <a:tcPr marL="60992" marR="60992" marT="30480" marB="30480">
                    <a:solidFill>
                      <a:srgbClr val="8FC4F5"/>
                    </a:solidFill>
                  </a:tcPr>
                </a:tc>
                <a:tc>
                  <a:txBody>
                    <a:bodyPr/>
                    <a:lstStyle/>
                    <a:p>
                      <a:pPr algn="ctr"/>
                      <a:r>
                        <a:rPr lang="en-US" sz="1100" dirty="0" smtClean="0"/>
                        <a:t>Wavelength</a:t>
                      </a:r>
                      <a:r>
                        <a:rPr lang="en-US" sz="1100" baseline="0" dirty="0" smtClean="0"/>
                        <a:t> range (µm)</a:t>
                      </a:r>
                      <a:endParaRPr lang="en-US" sz="1100" dirty="0"/>
                    </a:p>
                  </a:txBody>
                  <a:tcPr marL="60992" marR="60992" marT="30480" marB="30480">
                    <a:solidFill>
                      <a:srgbClr val="1018B0"/>
                    </a:solidFill>
                  </a:tcPr>
                </a:tc>
                <a:tc>
                  <a:txBody>
                    <a:bodyPr/>
                    <a:lstStyle/>
                    <a:p>
                      <a:pPr algn="ctr"/>
                      <a:r>
                        <a:rPr lang="en-US" sz="1100" dirty="0" smtClean="0"/>
                        <a:t>Central wavelength (µm)</a:t>
                      </a:r>
                      <a:endParaRPr lang="en-US" sz="1100" dirty="0"/>
                    </a:p>
                  </a:txBody>
                  <a:tcPr marL="60992" marR="60992" marT="30480" marB="30480">
                    <a:solidFill>
                      <a:srgbClr val="1018B0"/>
                    </a:solidFill>
                  </a:tcPr>
                </a:tc>
                <a:tc>
                  <a:txBody>
                    <a:bodyPr/>
                    <a:lstStyle/>
                    <a:p>
                      <a:pPr algn="ctr"/>
                      <a:r>
                        <a:rPr lang="en-US" sz="1100" dirty="0" smtClean="0"/>
                        <a:t>Nominal </a:t>
                      </a:r>
                      <a:r>
                        <a:rPr lang="en-US" sz="1100" dirty="0" err="1" smtClean="0"/>
                        <a:t>subsatellite</a:t>
                      </a:r>
                      <a:r>
                        <a:rPr lang="en-US" sz="1100" dirty="0" smtClean="0"/>
                        <a:t> IGFOV (km)</a:t>
                      </a:r>
                      <a:endParaRPr lang="en-US" sz="1100" dirty="0"/>
                    </a:p>
                  </a:txBody>
                  <a:tcPr marL="60992" marR="60992" marT="30480" marB="30480">
                    <a:solidFill>
                      <a:srgbClr val="1018B0"/>
                    </a:solidFill>
                  </a:tcPr>
                </a:tc>
                <a:tc>
                  <a:txBody>
                    <a:bodyPr/>
                    <a:lstStyle/>
                    <a:p>
                      <a:pPr algn="ctr"/>
                      <a:r>
                        <a:rPr lang="en-US" sz="1100" dirty="0" smtClean="0"/>
                        <a:t>Comments  </a:t>
                      </a:r>
                      <a:endParaRPr lang="en-US" sz="1100" dirty="0"/>
                    </a:p>
                  </a:txBody>
                  <a:tcPr marL="60992" marR="60992" marT="30480" marB="30480" anchor="ctr">
                    <a:solidFill>
                      <a:srgbClr val="1018B0"/>
                    </a:solidFill>
                  </a:tcPr>
                </a:tc>
              </a:tr>
              <a:tr h="274040">
                <a:tc>
                  <a:txBody>
                    <a:bodyPr/>
                    <a:lstStyle/>
                    <a:p>
                      <a:pPr algn="ctr"/>
                      <a:r>
                        <a:rPr lang="en-US" sz="1200" b="1" dirty="0" smtClean="0"/>
                        <a:t>7</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3.80-4.00</a:t>
                      </a:r>
                      <a:endParaRPr lang="en-US" sz="1200" b="1" dirty="0"/>
                    </a:p>
                  </a:txBody>
                  <a:tcPr marL="60992" marR="60992" marT="30480" marB="30480" anchor="ctr" anchorCtr="1"/>
                </a:tc>
                <a:tc>
                  <a:txBody>
                    <a:bodyPr/>
                    <a:lstStyle/>
                    <a:p>
                      <a:pPr algn="ctr"/>
                      <a:r>
                        <a:rPr lang="en-US" sz="1200" b="1" dirty="0" smtClean="0"/>
                        <a:t>3.90</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a:txBody>
                    <a:bodyPr/>
                    <a:lstStyle/>
                    <a:p>
                      <a:r>
                        <a:rPr lang="en-US" sz="1000" dirty="0" smtClean="0">
                          <a:solidFill>
                            <a:schemeClr val="tx1"/>
                          </a:solidFill>
                        </a:rPr>
                        <a:t>GOES imager heritage </a:t>
                      </a:r>
                    </a:p>
                  </a:txBody>
                  <a:tcPr marL="60992" marR="60992" marT="30480" marB="30480" anchor="ctr">
                    <a:solidFill>
                      <a:schemeClr val="accent1"/>
                    </a:solidFill>
                  </a:tcPr>
                </a:tc>
              </a:tr>
              <a:tr h="285364">
                <a:tc>
                  <a:txBody>
                    <a:bodyPr/>
                    <a:lstStyle/>
                    <a:p>
                      <a:pPr algn="ctr"/>
                      <a:r>
                        <a:rPr lang="en-US" sz="1200" b="1" dirty="0" smtClean="0"/>
                        <a:t>8</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5.77-6.6</a:t>
                      </a:r>
                      <a:endParaRPr lang="en-US" sz="1200" b="1" dirty="0"/>
                    </a:p>
                  </a:txBody>
                  <a:tcPr marL="60992" marR="60992" marT="30480" marB="30480" anchor="ctr" anchorCtr="1"/>
                </a:tc>
                <a:tc>
                  <a:txBody>
                    <a:bodyPr/>
                    <a:lstStyle/>
                    <a:p>
                      <a:pPr algn="ctr"/>
                      <a:r>
                        <a:rPr lang="en-US" sz="1200" b="1" dirty="0" smtClean="0"/>
                        <a:t>6.19</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a:txBody>
                    <a:bodyPr/>
                    <a:lstStyle/>
                    <a:p>
                      <a:r>
                        <a:rPr lang="en-US" sz="1000" dirty="0" smtClean="0">
                          <a:solidFill>
                            <a:schemeClr val="tx1"/>
                          </a:solidFill>
                        </a:rPr>
                        <a:t>GOES imager heritage </a:t>
                      </a:r>
                    </a:p>
                  </a:txBody>
                  <a:tcPr marL="60992" marR="60992" marT="30480" marB="30480" anchor="ctr"/>
                </a:tc>
              </a:tr>
              <a:tr h="256539">
                <a:tc>
                  <a:txBody>
                    <a:bodyPr/>
                    <a:lstStyle/>
                    <a:p>
                      <a:pPr algn="ctr"/>
                      <a:r>
                        <a:rPr lang="en-US" sz="1200" b="1" dirty="0" smtClean="0"/>
                        <a:t>9</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6.75-7.15</a:t>
                      </a:r>
                      <a:endParaRPr lang="en-US" sz="1200" b="1" dirty="0"/>
                    </a:p>
                  </a:txBody>
                  <a:tcPr marL="60992" marR="60992" marT="30480" marB="30480" anchor="ctr" anchorCtr="1"/>
                </a:tc>
                <a:tc>
                  <a:txBody>
                    <a:bodyPr/>
                    <a:lstStyle/>
                    <a:p>
                      <a:pPr algn="ctr"/>
                      <a:r>
                        <a:rPr lang="en-US" sz="1200" b="1" dirty="0" smtClean="0"/>
                        <a:t>6.95</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a:txBody>
                    <a:bodyPr/>
                    <a:lstStyle/>
                    <a:p>
                      <a:r>
                        <a:rPr lang="en-US" sz="1000" dirty="0" smtClean="0">
                          <a:solidFill>
                            <a:schemeClr val="tx1"/>
                          </a:solidFill>
                        </a:rPr>
                        <a:t>GOES sounder heritage</a:t>
                      </a:r>
                      <a:endParaRPr lang="en-US" sz="1000" dirty="0">
                        <a:solidFill>
                          <a:schemeClr val="tx1"/>
                        </a:solidFill>
                      </a:endParaRPr>
                    </a:p>
                  </a:txBody>
                  <a:tcPr marL="60992" marR="60992" marT="30480" marB="30480" anchor="ctr">
                    <a:solidFill>
                      <a:schemeClr val="accent1"/>
                    </a:solidFill>
                  </a:tcPr>
                </a:tc>
              </a:tr>
              <a:tr h="384809">
                <a:tc>
                  <a:txBody>
                    <a:bodyPr/>
                    <a:lstStyle/>
                    <a:p>
                      <a:pPr algn="ctr"/>
                      <a:r>
                        <a:rPr lang="en-US" sz="1200" b="1" dirty="0" smtClean="0"/>
                        <a:t>10</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7.24-7.44</a:t>
                      </a:r>
                      <a:endParaRPr lang="en-US" sz="1200" b="1" dirty="0"/>
                    </a:p>
                  </a:txBody>
                  <a:tcPr marL="60992" marR="60992" marT="30480" marB="30480" anchor="ctr" anchorCtr="1"/>
                </a:tc>
                <a:tc>
                  <a:txBody>
                    <a:bodyPr/>
                    <a:lstStyle/>
                    <a:p>
                      <a:pPr algn="ctr"/>
                      <a:r>
                        <a:rPr lang="en-US" sz="1200" b="1" dirty="0" smtClean="0"/>
                        <a:t>7.34</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a:txBody>
                    <a:bodyPr/>
                    <a:lstStyle/>
                    <a:p>
                      <a:r>
                        <a:rPr lang="en-US" sz="1000" dirty="0" smtClean="0">
                          <a:solidFill>
                            <a:schemeClr val="tx1"/>
                          </a:solidFill>
                        </a:rPr>
                        <a:t>GOES sounder heritage with spectral modifications</a:t>
                      </a:r>
                      <a:endParaRPr lang="en-US" sz="1000" dirty="0">
                        <a:solidFill>
                          <a:schemeClr val="tx1"/>
                        </a:solidFill>
                      </a:endParaRPr>
                    </a:p>
                  </a:txBody>
                  <a:tcPr marL="60992" marR="60992" marT="30480" marB="30480" anchor="ctr"/>
                </a:tc>
              </a:tr>
              <a:tr h="384809">
                <a:tc>
                  <a:txBody>
                    <a:bodyPr/>
                    <a:lstStyle/>
                    <a:p>
                      <a:pPr algn="ctr"/>
                      <a:r>
                        <a:rPr lang="en-US" sz="1200" b="1" dirty="0" smtClean="0"/>
                        <a:t>11</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8.3-8.7</a:t>
                      </a:r>
                      <a:endParaRPr lang="en-US" sz="1200" b="1" dirty="0"/>
                    </a:p>
                  </a:txBody>
                  <a:tcPr marL="60992" marR="60992" marT="30480" marB="30480" anchor="ctr" anchorCtr="1"/>
                </a:tc>
                <a:tc>
                  <a:txBody>
                    <a:bodyPr/>
                    <a:lstStyle/>
                    <a:p>
                      <a:pPr algn="ctr"/>
                      <a:r>
                        <a:rPr lang="en-US" sz="1200" b="1" dirty="0" smtClean="0"/>
                        <a:t>8.5</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a:txBody>
                    <a:bodyPr/>
                    <a:lstStyle/>
                    <a:p>
                      <a:r>
                        <a:rPr lang="en-US" sz="1000" dirty="0" smtClean="0">
                          <a:solidFill>
                            <a:schemeClr val="tx1"/>
                          </a:solidFill>
                        </a:rPr>
                        <a:t>Cloud-top phase</a:t>
                      </a:r>
                    </a:p>
                    <a:p>
                      <a:r>
                        <a:rPr lang="en-US" sz="1000" dirty="0" smtClean="0"/>
                        <a:t>Ash/dust, SO</a:t>
                      </a:r>
                      <a:r>
                        <a:rPr lang="en-US" sz="1000" baseline="-25000" dirty="0" smtClean="0"/>
                        <a:t>2</a:t>
                      </a:r>
                      <a:r>
                        <a:rPr lang="en-US" sz="1000" dirty="0" smtClean="0"/>
                        <a:t>,</a:t>
                      </a:r>
                      <a:r>
                        <a:rPr lang="en-US" sz="1000" baseline="0" dirty="0" smtClean="0"/>
                        <a:t> sulfates</a:t>
                      </a:r>
                      <a:endParaRPr lang="en-US" sz="1000" dirty="0" smtClean="0"/>
                    </a:p>
                  </a:txBody>
                  <a:tcPr marL="60992" marR="60992" marT="30480" marB="30480">
                    <a:solidFill>
                      <a:schemeClr val="accent1"/>
                    </a:solidFill>
                  </a:tcPr>
                </a:tc>
              </a:tr>
              <a:tr h="545146">
                <a:tc>
                  <a:txBody>
                    <a:bodyPr/>
                    <a:lstStyle/>
                    <a:p>
                      <a:pPr algn="ctr"/>
                      <a:r>
                        <a:rPr lang="en-US" sz="1200" b="1" dirty="0" smtClean="0"/>
                        <a:t>12</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9.42-9.80</a:t>
                      </a:r>
                      <a:endParaRPr lang="en-US" sz="1200" b="1" dirty="0"/>
                    </a:p>
                  </a:txBody>
                  <a:tcPr marL="60992" marR="60992" marT="30480" marB="30480" anchor="ctr" anchorCtr="1"/>
                </a:tc>
                <a:tc>
                  <a:txBody>
                    <a:bodyPr/>
                    <a:lstStyle/>
                    <a:p>
                      <a:pPr algn="ctr"/>
                      <a:r>
                        <a:rPr lang="en-US" sz="1200" b="1" dirty="0" smtClean="0"/>
                        <a:t>9.61</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a:txBody>
                    <a:bodyPr/>
                    <a:lstStyle/>
                    <a:p>
                      <a:r>
                        <a:rPr lang="en-US" sz="1000" dirty="0" smtClean="0">
                          <a:solidFill>
                            <a:schemeClr val="tx1"/>
                          </a:solidFill>
                        </a:rPr>
                        <a:t>Ozone.   GOES sounder heritage with spectral modifications</a:t>
                      </a:r>
                      <a:endParaRPr lang="en-US" sz="1000" dirty="0">
                        <a:solidFill>
                          <a:schemeClr val="tx1"/>
                        </a:solidFill>
                      </a:endParaRPr>
                    </a:p>
                  </a:txBody>
                  <a:tcPr marL="60992" marR="60992" marT="30480" marB="30480"/>
                </a:tc>
              </a:tr>
              <a:tr h="287949">
                <a:tc>
                  <a:txBody>
                    <a:bodyPr/>
                    <a:lstStyle/>
                    <a:p>
                      <a:pPr algn="ctr"/>
                      <a:r>
                        <a:rPr lang="en-US" sz="1200" b="1" dirty="0" smtClean="0"/>
                        <a:t>13</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10.1-10.6</a:t>
                      </a:r>
                      <a:endParaRPr lang="en-US" sz="1200" b="1" dirty="0"/>
                    </a:p>
                  </a:txBody>
                  <a:tcPr marL="60992" marR="60992" marT="30480" marB="30480" anchor="ctr" anchorCtr="1"/>
                </a:tc>
                <a:tc>
                  <a:txBody>
                    <a:bodyPr/>
                    <a:lstStyle/>
                    <a:p>
                      <a:pPr algn="ctr"/>
                      <a:r>
                        <a:rPr lang="en-US" sz="1200" b="1" dirty="0" smtClean="0"/>
                        <a:t>10.35</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rowSpan="3">
                  <a:txBody>
                    <a:bodyPr/>
                    <a:lstStyle/>
                    <a:p>
                      <a:r>
                        <a:rPr lang="en-US" sz="1000" dirty="0" smtClean="0">
                          <a:solidFill>
                            <a:schemeClr val="tx1"/>
                          </a:solidFill>
                        </a:rPr>
                        <a:t>Surface and cloud temperatures,</a:t>
                      </a:r>
                      <a:r>
                        <a:rPr lang="en-US" sz="1000" baseline="0" dirty="0" smtClean="0">
                          <a:solidFill>
                            <a:schemeClr val="tx1"/>
                          </a:solidFill>
                        </a:rPr>
                        <a:t> low level moisture, dust and volcanic ash </a:t>
                      </a:r>
                      <a:endParaRPr lang="en-US" sz="1000" dirty="0">
                        <a:solidFill>
                          <a:schemeClr val="tx1"/>
                        </a:solidFill>
                      </a:endParaRPr>
                    </a:p>
                  </a:txBody>
                  <a:tcPr marL="60992" marR="60992" marT="30480" marB="30480" anchor="ctr">
                    <a:solidFill>
                      <a:schemeClr val="accent1"/>
                    </a:solidFill>
                  </a:tcPr>
                </a:tc>
              </a:tr>
              <a:tr h="287949">
                <a:tc>
                  <a:txBody>
                    <a:bodyPr/>
                    <a:lstStyle/>
                    <a:p>
                      <a:pPr algn="ctr"/>
                      <a:r>
                        <a:rPr lang="en-US" sz="1200" b="1" dirty="0" smtClean="0"/>
                        <a:t>14</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10.8-11.6</a:t>
                      </a:r>
                      <a:endParaRPr lang="en-US" sz="1200" b="1" dirty="0"/>
                    </a:p>
                  </a:txBody>
                  <a:tcPr marL="60992" marR="60992" marT="30480" marB="30480" anchor="ctr" anchorCtr="1"/>
                </a:tc>
                <a:tc>
                  <a:txBody>
                    <a:bodyPr/>
                    <a:lstStyle/>
                    <a:p>
                      <a:pPr algn="ctr"/>
                      <a:r>
                        <a:rPr lang="en-US" sz="1200" b="1" dirty="0" smtClean="0"/>
                        <a:t>11.2</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vMerge="1">
                  <a:txBody>
                    <a:bodyPr/>
                    <a:lstStyle/>
                    <a:p>
                      <a:endParaRPr lang="en-US" dirty="0"/>
                    </a:p>
                  </a:txBody>
                  <a:tcPr/>
                </a:tc>
              </a:tr>
              <a:tr h="258431">
                <a:tc>
                  <a:txBody>
                    <a:bodyPr/>
                    <a:lstStyle/>
                    <a:p>
                      <a:pPr algn="ctr"/>
                      <a:r>
                        <a:rPr lang="en-US" sz="1200" b="1" dirty="0" smtClean="0"/>
                        <a:t>15</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11.8-12.8</a:t>
                      </a:r>
                      <a:endParaRPr lang="en-US" sz="1200" b="1" dirty="0"/>
                    </a:p>
                  </a:txBody>
                  <a:tcPr marL="60992" marR="60992" marT="30480" marB="30480" anchor="ctr" anchorCtr="1"/>
                </a:tc>
                <a:tc>
                  <a:txBody>
                    <a:bodyPr/>
                    <a:lstStyle/>
                    <a:p>
                      <a:pPr algn="ctr"/>
                      <a:r>
                        <a:rPr lang="en-US" sz="1200" b="1" dirty="0" smtClean="0"/>
                        <a:t>12.3</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vMerge="1">
                  <a:txBody>
                    <a:bodyPr/>
                    <a:lstStyle/>
                    <a:p>
                      <a:endParaRPr lang="en-US" dirty="0"/>
                    </a:p>
                  </a:txBody>
                  <a:tcPr anchor="ctr"/>
                </a:tc>
              </a:tr>
              <a:tr h="604695">
                <a:tc>
                  <a:txBody>
                    <a:bodyPr/>
                    <a:lstStyle/>
                    <a:p>
                      <a:pPr algn="ctr"/>
                      <a:r>
                        <a:rPr lang="en-US" sz="1200" b="1" dirty="0" smtClean="0"/>
                        <a:t>16</a:t>
                      </a:r>
                      <a:endParaRPr lang="en-US" sz="1200" b="1" dirty="0"/>
                    </a:p>
                  </a:txBody>
                  <a:tcPr marL="60992" marR="60992" marT="30480" marB="7315" anchor="ctr" anchorCtr="1">
                    <a:solidFill>
                      <a:schemeClr val="bg1">
                        <a:lumMod val="85000"/>
                      </a:schemeClr>
                    </a:solidFill>
                  </a:tcPr>
                </a:tc>
                <a:tc>
                  <a:txBody>
                    <a:bodyPr/>
                    <a:lstStyle/>
                    <a:p>
                      <a:pPr algn="ctr"/>
                      <a:r>
                        <a:rPr lang="en-US" sz="1200" b="1" dirty="0" smtClean="0"/>
                        <a:t>13.0-13.6</a:t>
                      </a:r>
                      <a:endParaRPr lang="en-US" sz="1200" b="1" dirty="0"/>
                    </a:p>
                  </a:txBody>
                  <a:tcPr marL="60992" marR="60992" marT="30480" marB="7315" anchor="ctr" anchorCtr="1"/>
                </a:tc>
                <a:tc>
                  <a:txBody>
                    <a:bodyPr/>
                    <a:lstStyle/>
                    <a:p>
                      <a:pPr algn="ctr"/>
                      <a:r>
                        <a:rPr lang="en-US" sz="1200" b="1" dirty="0" smtClean="0"/>
                        <a:t>13.3</a:t>
                      </a:r>
                      <a:endParaRPr lang="en-US" sz="1200" b="1" dirty="0"/>
                    </a:p>
                  </a:txBody>
                  <a:tcPr marL="60992" marR="60992" marT="30480" marB="7315" anchor="ctr" anchorCtr="1">
                    <a:solidFill>
                      <a:srgbClr val="8FC4F5"/>
                    </a:solidFill>
                  </a:tcPr>
                </a:tc>
                <a:tc>
                  <a:txBody>
                    <a:bodyPr/>
                    <a:lstStyle/>
                    <a:p>
                      <a:r>
                        <a:rPr lang="en-US" sz="1200" b="1" dirty="0" smtClean="0"/>
                        <a:t>2</a:t>
                      </a:r>
                      <a:endParaRPr lang="en-US" sz="1200" b="1" dirty="0"/>
                    </a:p>
                  </a:txBody>
                  <a:tcPr marL="60992" marR="60992" marT="30480" marB="7315" anchor="ctr" anchorCtr="1">
                    <a:solidFill>
                      <a:schemeClr val="bg1">
                        <a:lumMod val="85000"/>
                      </a:schemeClr>
                    </a:solidFill>
                  </a:tcPr>
                </a:tc>
                <a:tc>
                  <a:txBody>
                    <a:bodyPr/>
                    <a:lstStyle/>
                    <a:p>
                      <a:pPr algn="l"/>
                      <a:r>
                        <a:rPr lang="en-US" sz="1000" dirty="0" smtClean="0"/>
                        <a:t>Heritage from GOES imager and sounder: temperature</a:t>
                      </a:r>
                      <a:r>
                        <a:rPr lang="en-US" sz="1000" baseline="0" dirty="0" smtClean="0"/>
                        <a:t>, cloud characteristics.</a:t>
                      </a:r>
                      <a:endParaRPr lang="en-US" sz="1000" dirty="0"/>
                    </a:p>
                  </a:txBody>
                  <a:tcPr marL="14626" marR="60992" marT="30480" marB="7315" anchor="ctr" anchorCtr="1"/>
                </a:tc>
              </a:tr>
            </a:tbl>
          </a:graphicData>
        </a:graphic>
      </p:graphicFrame>
      <p:sp>
        <p:nvSpPr>
          <p:cNvPr id="39983" name="Rectangle 2"/>
          <p:cNvSpPr>
            <a:spLocks noGrp="1" noChangeArrowheads="1"/>
          </p:cNvSpPr>
          <p:nvPr>
            <p:ph type="title"/>
          </p:nvPr>
        </p:nvSpPr>
        <p:spPr>
          <a:xfrm>
            <a:off x="507246" y="-72707"/>
            <a:ext cx="4467875" cy="585968"/>
          </a:xfrm>
        </p:spPr>
        <p:txBody>
          <a:bodyPr/>
          <a:lstStyle/>
          <a:p>
            <a:pPr eaLnBrk="1" hangingPunct="1"/>
            <a:r>
              <a:rPr lang="en-US" b="1" dirty="0" err="1" smtClean="0">
                <a:solidFill>
                  <a:srgbClr val="FFFF00"/>
                </a:solidFill>
              </a:rPr>
              <a:t>Bandas</a:t>
            </a:r>
            <a:r>
              <a:rPr lang="en-US" b="1" dirty="0" smtClean="0">
                <a:solidFill>
                  <a:srgbClr val="FFFF00"/>
                </a:solidFill>
              </a:rPr>
              <a:t> ABI del IR</a:t>
            </a:r>
          </a:p>
        </p:txBody>
      </p:sp>
      <p:sp>
        <p:nvSpPr>
          <p:cNvPr id="39984" name="Text Box 4"/>
          <p:cNvSpPr txBox="1">
            <a:spLocks noChangeArrowheads="1"/>
          </p:cNvSpPr>
          <p:nvPr/>
        </p:nvSpPr>
        <p:spPr bwMode="auto">
          <a:xfrm>
            <a:off x="4542972" y="128798"/>
            <a:ext cx="1556203" cy="261614"/>
          </a:xfrm>
          <a:prstGeom prst="rect">
            <a:avLst/>
          </a:prstGeom>
          <a:noFill/>
          <a:ln w="9525">
            <a:noFill/>
            <a:miter lim="800000"/>
            <a:headEnd/>
            <a:tailEnd/>
          </a:ln>
        </p:spPr>
        <p:txBody>
          <a:bodyPr wrap="none" lIns="60964" tIns="30482" rIns="60964" bIns="30482">
            <a:spAutoFit/>
          </a:bodyPr>
          <a:lstStyle/>
          <a:p>
            <a:r>
              <a:rPr lang="en-US" sz="1300" dirty="0">
                <a:solidFill>
                  <a:schemeClr val="bg1"/>
                </a:solidFill>
              </a:rPr>
              <a:t>Schmit et al, 2005</a:t>
            </a:r>
            <a:r>
              <a:rPr lang="en-US" sz="1300" dirty="0"/>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150471" y="1285875"/>
            <a:ext cx="3858027" cy="2771774"/>
          </a:xfrm>
          <a:prstGeom prst="rect">
            <a:avLst/>
          </a:prstGeom>
        </p:spPr>
        <p:txBody>
          <a:bodyPr lIns="60964" tIns="30482" rIns="60964" bIns="30482"/>
          <a:lstStyle/>
          <a:p>
            <a:pPr marL="228616" indent="-228616" defTabSz="609641">
              <a:lnSpc>
                <a:spcPct val="80000"/>
              </a:lnSpc>
              <a:spcBef>
                <a:spcPct val="20000"/>
              </a:spcBef>
              <a:buFontTx/>
              <a:buChar char="•"/>
              <a:defRPr/>
            </a:pPr>
            <a:endParaRPr lang="en-US" sz="2200" kern="0" dirty="0" smtClean="0">
              <a:solidFill>
                <a:schemeClr val="bg1"/>
              </a:solidFill>
              <a:latin typeface="+mn-lt"/>
            </a:endParaRPr>
          </a:p>
        </p:txBody>
      </p:sp>
      <p:sp>
        <p:nvSpPr>
          <p:cNvPr id="6" name="Rectangle 3"/>
          <p:cNvSpPr txBox="1">
            <a:spLocks noChangeArrowheads="1"/>
          </p:cNvSpPr>
          <p:nvPr/>
        </p:nvSpPr>
        <p:spPr>
          <a:xfrm>
            <a:off x="628773" y="1437159"/>
            <a:ext cx="4887279" cy="2143326"/>
          </a:xfrm>
          <a:prstGeom prst="rect">
            <a:avLst/>
          </a:prstGeom>
        </p:spPr>
        <p:txBody>
          <a:bodyPr lIns="60964" tIns="30482" rIns="60964" bIns="30482"/>
          <a:lstStyle/>
          <a:p>
            <a:pPr marL="228616" indent="-228616" defTabSz="609641">
              <a:lnSpc>
                <a:spcPct val="80000"/>
              </a:lnSpc>
              <a:spcBef>
                <a:spcPct val="20000"/>
              </a:spcBef>
              <a:buFontTx/>
              <a:buChar char="•"/>
              <a:defRPr/>
            </a:pPr>
            <a:r>
              <a:rPr lang="en-US" sz="2200" kern="0" dirty="0" smtClean="0">
                <a:solidFill>
                  <a:schemeClr val="bg1"/>
                </a:solidFill>
                <a:latin typeface="+mn-lt"/>
              </a:rPr>
              <a:t>Para reemplazar la </a:t>
            </a:r>
            <a:r>
              <a:rPr lang="en-US" sz="2200" kern="0" dirty="0" err="1" smtClean="0">
                <a:solidFill>
                  <a:schemeClr val="bg1"/>
                </a:solidFill>
                <a:latin typeface="+mn-lt"/>
              </a:rPr>
              <a:t>serie</a:t>
            </a:r>
            <a:r>
              <a:rPr lang="en-US" sz="2200" kern="0" dirty="0" smtClean="0">
                <a:solidFill>
                  <a:schemeClr val="bg1"/>
                </a:solidFill>
                <a:latin typeface="+mn-lt"/>
              </a:rPr>
              <a:t> de los GOES N/O/P (13/14/15) (Este, de </a:t>
            </a:r>
            <a:r>
              <a:rPr lang="en-US" sz="2200" kern="0" dirty="0" err="1" smtClean="0">
                <a:solidFill>
                  <a:schemeClr val="bg1"/>
                </a:solidFill>
                <a:latin typeface="+mn-lt"/>
              </a:rPr>
              <a:t>repuesto</a:t>
            </a:r>
            <a:r>
              <a:rPr lang="en-US" sz="2200" kern="0" dirty="0" smtClean="0">
                <a:solidFill>
                  <a:schemeClr val="bg1"/>
                </a:solidFill>
                <a:latin typeface="+mn-lt"/>
              </a:rPr>
              <a:t> y </a:t>
            </a:r>
            <a:r>
              <a:rPr lang="en-US" sz="2200" kern="0" dirty="0" err="1" smtClean="0">
                <a:solidFill>
                  <a:schemeClr val="bg1"/>
                </a:solidFill>
                <a:latin typeface="+mn-lt"/>
              </a:rPr>
              <a:t>Oeste</a:t>
            </a:r>
            <a:r>
              <a:rPr lang="en-US" sz="2200" kern="0" dirty="0" smtClean="0">
                <a:solidFill>
                  <a:schemeClr val="bg1"/>
                </a:solidFill>
                <a:latin typeface="+mn-lt"/>
              </a:rPr>
              <a:t> </a:t>
            </a:r>
            <a:r>
              <a:rPr lang="en-US" sz="2200" kern="0" dirty="0" err="1" smtClean="0">
                <a:solidFill>
                  <a:schemeClr val="bg1"/>
                </a:solidFill>
                <a:latin typeface="+mn-lt"/>
              </a:rPr>
              <a:t>respectivamente</a:t>
            </a:r>
            <a:r>
              <a:rPr lang="en-US" sz="2200" kern="0" dirty="0" smtClean="0">
                <a:solidFill>
                  <a:schemeClr val="bg1"/>
                </a:solidFill>
                <a:latin typeface="+mn-lt"/>
              </a:rPr>
              <a:t>) </a:t>
            </a:r>
          </a:p>
          <a:p>
            <a:pPr marL="228616" indent="-228616" defTabSz="609641">
              <a:lnSpc>
                <a:spcPct val="80000"/>
              </a:lnSpc>
              <a:spcBef>
                <a:spcPct val="20000"/>
              </a:spcBef>
              <a:buFontTx/>
              <a:buChar char="•"/>
              <a:defRPr/>
            </a:pPr>
            <a:r>
              <a:rPr lang="en-US" sz="2200" dirty="0" smtClean="0">
                <a:solidFill>
                  <a:schemeClr val="bg1"/>
                </a:solidFill>
              </a:rPr>
              <a:t>Para </a:t>
            </a:r>
            <a:r>
              <a:rPr lang="en-US" sz="2200" dirty="0" err="1" smtClean="0">
                <a:solidFill>
                  <a:schemeClr val="bg1"/>
                </a:solidFill>
              </a:rPr>
              <a:t>mantener</a:t>
            </a:r>
            <a:r>
              <a:rPr lang="en-US" sz="2200" dirty="0" smtClean="0">
                <a:solidFill>
                  <a:schemeClr val="bg1"/>
                </a:solidFill>
              </a:rPr>
              <a:t> </a:t>
            </a:r>
            <a:r>
              <a:rPr lang="en-US" sz="2200" dirty="0" err="1" smtClean="0">
                <a:solidFill>
                  <a:schemeClr val="bg1"/>
                </a:solidFill>
              </a:rPr>
              <a:t>continuidad</a:t>
            </a:r>
            <a:r>
              <a:rPr lang="en-US" sz="2200" dirty="0" smtClean="0">
                <a:solidFill>
                  <a:schemeClr val="bg1"/>
                </a:solidFill>
              </a:rPr>
              <a:t> de la </a:t>
            </a:r>
            <a:r>
              <a:rPr lang="en-US" sz="2200" dirty="0" err="1" smtClean="0">
                <a:solidFill>
                  <a:schemeClr val="bg1"/>
                </a:solidFill>
              </a:rPr>
              <a:t>misión</a:t>
            </a:r>
            <a:r>
              <a:rPr lang="en-US" sz="2200" dirty="0" smtClean="0">
                <a:solidFill>
                  <a:schemeClr val="bg1"/>
                </a:solidFill>
              </a:rPr>
              <a:t> GOES (GOES R (16)) </a:t>
            </a:r>
          </a:p>
          <a:p>
            <a:pPr marL="228616" indent="-228616" defTabSz="609641">
              <a:lnSpc>
                <a:spcPct val="80000"/>
              </a:lnSpc>
              <a:spcBef>
                <a:spcPct val="20000"/>
              </a:spcBef>
              <a:buFontTx/>
              <a:buChar char="•"/>
              <a:defRPr/>
            </a:pPr>
            <a:r>
              <a:rPr lang="en-US" sz="2200" dirty="0" smtClean="0">
                <a:solidFill>
                  <a:schemeClr val="bg1"/>
                </a:solidFill>
              </a:rPr>
              <a:t>Para </a:t>
            </a:r>
            <a:r>
              <a:rPr lang="en-US" sz="2200" dirty="0" err="1" smtClean="0">
                <a:solidFill>
                  <a:schemeClr val="bg1"/>
                </a:solidFill>
              </a:rPr>
              <a:t>proporcionar</a:t>
            </a:r>
            <a:r>
              <a:rPr lang="en-US" sz="2200" dirty="0" smtClean="0">
                <a:solidFill>
                  <a:schemeClr val="bg1"/>
                </a:solidFill>
              </a:rPr>
              <a:t> </a:t>
            </a:r>
            <a:r>
              <a:rPr lang="en-US" sz="2200" dirty="0" err="1" smtClean="0">
                <a:solidFill>
                  <a:schemeClr val="bg1"/>
                </a:solidFill>
              </a:rPr>
              <a:t>incrementos</a:t>
            </a:r>
            <a:r>
              <a:rPr lang="en-US" sz="2200" dirty="0" smtClean="0">
                <a:solidFill>
                  <a:schemeClr val="bg1"/>
                </a:solidFill>
              </a:rPr>
              <a:t> </a:t>
            </a:r>
            <a:r>
              <a:rPr lang="en-US" sz="2200" dirty="0" err="1" smtClean="0">
                <a:solidFill>
                  <a:srgbClr val="FFFF00"/>
                </a:solidFill>
              </a:rPr>
              <a:t>significativos</a:t>
            </a:r>
            <a:r>
              <a:rPr lang="en-US" sz="2200" dirty="0" smtClean="0">
                <a:solidFill>
                  <a:schemeClr val="bg1"/>
                </a:solidFill>
              </a:rPr>
              <a:t> en la </a:t>
            </a:r>
            <a:r>
              <a:rPr lang="en-US" sz="2200" dirty="0" err="1" smtClean="0">
                <a:solidFill>
                  <a:schemeClr val="bg1"/>
                </a:solidFill>
              </a:rPr>
              <a:t>resolución</a:t>
            </a:r>
            <a:r>
              <a:rPr lang="en-US" sz="2200" dirty="0" smtClean="0">
                <a:solidFill>
                  <a:schemeClr val="bg1"/>
                </a:solidFill>
              </a:rPr>
              <a:t> </a:t>
            </a:r>
            <a:r>
              <a:rPr lang="en-US" sz="2200" dirty="0" err="1" smtClean="0">
                <a:solidFill>
                  <a:schemeClr val="bg1"/>
                </a:solidFill>
              </a:rPr>
              <a:t>espacial</a:t>
            </a:r>
            <a:r>
              <a:rPr lang="en-US" sz="2200" dirty="0" smtClean="0">
                <a:solidFill>
                  <a:schemeClr val="bg1"/>
                </a:solidFill>
              </a:rPr>
              <a:t>, </a:t>
            </a:r>
            <a:r>
              <a:rPr lang="en-US" sz="2200" dirty="0" err="1" smtClean="0">
                <a:solidFill>
                  <a:schemeClr val="bg1"/>
                </a:solidFill>
              </a:rPr>
              <a:t>espectral</a:t>
            </a:r>
            <a:r>
              <a:rPr lang="en-US" sz="2200" dirty="0" smtClean="0">
                <a:solidFill>
                  <a:schemeClr val="bg1"/>
                </a:solidFill>
              </a:rPr>
              <a:t>, temporal y </a:t>
            </a:r>
            <a:r>
              <a:rPr lang="en-US" sz="2200" dirty="0" err="1" smtClean="0">
                <a:solidFill>
                  <a:schemeClr val="bg1"/>
                </a:solidFill>
              </a:rPr>
              <a:t>radiométrica</a:t>
            </a:r>
            <a:r>
              <a:rPr lang="en-US" sz="2200" dirty="0" smtClean="0">
                <a:solidFill>
                  <a:schemeClr val="bg1"/>
                </a:solidFill>
              </a:rPr>
              <a:t> de los </a:t>
            </a:r>
            <a:r>
              <a:rPr lang="en-US" sz="2200" dirty="0" err="1" smtClean="0">
                <a:solidFill>
                  <a:schemeClr val="bg1"/>
                </a:solidFill>
              </a:rPr>
              <a:t>productos</a:t>
            </a:r>
            <a:endParaRPr lang="en-US" sz="2200" kern="0" dirty="0" smtClean="0">
              <a:solidFill>
                <a:schemeClr val="bg1"/>
              </a:solidFill>
              <a:latin typeface="+mn-lt"/>
            </a:endParaRPr>
          </a:p>
        </p:txBody>
      </p:sp>
      <p:sp>
        <p:nvSpPr>
          <p:cNvPr id="7" name="Rectangle 2"/>
          <p:cNvSpPr txBox="1">
            <a:spLocks noChangeArrowheads="1"/>
          </p:cNvSpPr>
          <p:nvPr/>
        </p:nvSpPr>
        <p:spPr>
          <a:xfrm>
            <a:off x="457438" y="335032"/>
            <a:ext cx="5184299" cy="762000"/>
          </a:xfrm>
          <a:prstGeom prst="rect">
            <a:avLst/>
          </a:prstGeom>
        </p:spPr>
        <p:txBody>
          <a:bodyPr lIns="60964" tIns="30482" rIns="60964" bIns="30482" anchor="ctr" anchorCtr="0"/>
          <a:lstStyle/>
          <a:p>
            <a:pPr algn="ctr" defTabSz="609641">
              <a:defRPr/>
            </a:pPr>
            <a:r>
              <a:rPr lang="en-US" sz="3000" kern="0" dirty="0" smtClean="0">
                <a:solidFill>
                  <a:srgbClr val="FFFF00"/>
                </a:solidFill>
                <a:latin typeface="+mj-lt"/>
                <a:ea typeface="+mj-ea"/>
                <a:cs typeface="+mj-cs"/>
              </a:rPr>
              <a:t>Por </a:t>
            </a:r>
            <a:r>
              <a:rPr lang="en-US" sz="3000" kern="0" dirty="0" err="1" smtClean="0">
                <a:solidFill>
                  <a:srgbClr val="FFFF00"/>
                </a:solidFill>
                <a:latin typeface="+mj-lt"/>
                <a:ea typeface="+mj-ea"/>
                <a:cs typeface="+mj-cs"/>
              </a:rPr>
              <a:t>qué</a:t>
            </a:r>
            <a:r>
              <a:rPr lang="en-US" sz="3000" kern="0" dirty="0" smtClean="0">
                <a:solidFill>
                  <a:srgbClr val="FFFF00"/>
                </a:solidFill>
                <a:latin typeface="+mj-lt"/>
                <a:ea typeface="+mj-ea"/>
                <a:cs typeface="+mj-cs"/>
              </a:rPr>
              <a:t> el GOES-R?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092921" cy="4546267"/>
          </a:xfrm>
          <a:prstGeom prst="rect">
            <a:avLst/>
          </a:prstGeom>
        </p:spPr>
      </p:pic>
      <p:sp>
        <p:nvSpPr>
          <p:cNvPr id="17" name="Rectangle 16"/>
          <p:cNvSpPr/>
          <p:nvPr/>
        </p:nvSpPr>
        <p:spPr>
          <a:xfrm>
            <a:off x="2355529" y="3026182"/>
            <a:ext cx="153956" cy="14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134" tIns="36567" rIns="73134" bIns="36567" rtlCol="0" anchor="ctr"/>
          <a:lstStyle/>
          <a:p>
            <a:pPr algn="ctr"/>
            <a:endParaRPr lang="en-US"/>
          </a:p>
        </p:txBody>
      </p:sp>
      <p:sp>
        <p:nvSpPr>
          <p:cNvPr id="6" name="TextBox 5"/>
          <p:cNvSpPr txBox="1"/>
          <p:nvPr/>
        </p:nvSpPr>
        <p:spPr>
          <a:xfrm rot="19800000">
            <a:off x="-56508" y="307473"/>
            <a:ext cx="1445903" cy="396260"/>
          </a:xfrm>
          <a:prstGeom prst="rect">
            <a:avLst/>
          </a:prstGeom>
          <a:noFill/>
        </p:spPr>
        <p:txBody>
          <a:bodyPr vert="horz" wrap="none" lIns="57147" tIns="28574" rIns="57147" bIns="28574" rtlCol="0">
            <a:spAutoFit/>
          </a:bodyPr>
          <a:lstStyle/>
          <a:p>
            <a:r>
              <a:rPr lang="en-US" sz="2200" b="1" dirty="0" err="1" smtClean="0">
                <a:solidFill>
                  <a:srgbClr val="1018B0"/>
                </a:solidFill>
                <a:latin typeface="Arial Black" pitchFamily="34" charset="0"/>
              </a:rPr>
              <a:t>Cuándo</a:t>
            </a:r>
            <a:r>
              <a:rPr lang="en-US" sz="2200" b="1" dirty="0" smtClean="0">
                <a:solidFill>
                  <a:srgbClr val="1018B0"/>
                </a:solidFill>
                <a:latin typeface="Arial Black" pitchFamily="34" charset="0"/>
              </a:rPr>
              <a:t>?</a:t>
            </a:r>
            <a:endParaRPr lang="en-US" sz="2200" b="1" dirty="0">
              <a:solidFill>
                <a:srgbClr val="1018B0"/>
              </a:solidFill>
              <a:latin typeface="Arial Black" pitchFamily="34" charset="0"/>
            </a:endParaRPr>
          </a:p>
        </p:txBody>
      </p:sp>
      <p:sp>
        <p:nvSpPr>
          <p:cNvPr id="7" name="TextBox 6"/>
          <p:cNvSpPr txBox="1"/>
          <p:nvPr/>
        </p:nvSpPr>
        <p:spPr>
          <a:xfrm>
            <a:off x="274320" y="4236720"/>
            <a:ext cx="5535041" cy="369332"/>
          </a:xfrm>
          <a:prstGeom prst="rect">
            <a:avLst/>
          </a:prstGeom>
          <a:solidFill>
            <a:srgbClr val="0070C0"/>
          </a:solidFill>
        </p:spPr>
        <p:txBody>
          <a:bodyPr wrap="none" rtlCol="0">
            <a:spAutoFit/>
          </a:bodyPr>
          <a:lstStyle/>
          <a:p>
            <a:r>
              <a:rPr lang="en-US" dirty="0" smtClean="0">
                <a:hlinkClick r:id="rId4"/>
              </a:rPr>
              <a:t>http://www.nesdis.noaa.gov/FlyoutSchedules.html</a:t>
            </a:r>
            <a:r>
              <a:rPr lang="en-US" dirty="0" smtClean="0"/>
              <a:t> </a:t>
            </a:r>
            <a:endParaRPr lang="en-US" dirty="0"/>
          </a:p>
        </p:txBody>
      </p:sp>
      <p:cxnSp>
        <p:nvCxnSpPr>
          <p:cNvPr id="9" name="Straight Connector 8"/>
          <p:cNvCxnSpPr/>
          <p:nvPr/>
        </p:nvCxnSpPr>
        <p:spPr>
          <a:xfrm flipV="1">
            <a:off x="661851" y="1419497"/>
            <a:ext cx="252549" cy="17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22811" y="1288869"/>
            <a:ext cx="2460809" cy="1480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4908" y="1288869"/>
            <a:ext cx="2547895" cy="1524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391" y="183092"/>
            <a:ext cx="5792976" cy="762000"/>
          </a:xfrm>
        </p:spPr>
        <p:txBody>
          <a:bodyPr/>
          <a:lstStyle/>
          <a:p>
            <a:r>
              <a:rPr lang="en-US" sz="2000" dirty="0" smtClean="0">
                <a:solidFill>
                  <a:srgbClr val="FFFF00"/>
                </a:solidFill>
              </a:rPr>
              <a:t>¿</a:t>
            </a:r>
            <a:r>
              <a:rPr lang="en-US" sz="2000" dirty="0" err="1" smtClean="0">
                <a:solidFill>
                  <a:srgbClr val="FFFF00"/>
                </a:solidFill>
              </a:rPr>
              <a:t>Cómo</a:t>
            </a:r>
            <a:r>
              <a:rPr lang="en-US" sz="2000" dirty="0" smtClean="0">
                <a:solidFill>
                  <a:srgbClr val="FFFF00"/>
                </a:solidFill>
              </a:rPr>
              <a:t> es </a:t>
            </a:r>
            <a:r>
              <a:rPr lang="en-US" sz="2000" dirty="0" err="1" smtClean="0">
                <a:solidFill>
                  <a:srgbClr val="FFFF00"/>
                </a:solidFill>
              </a:rPr>
              <a:t>que</a:t>
            </a:r>
            <a:r>
              <a:rPr lang="en-US" sz="2000" dirty="0" smtClean="0">
                <a:solidFill>
                  <a:srgbClr val="FFFF00"/>
                </a:solidFill>
              </a:rPr>
              <a:t> los EE.UU. se </a:t>
            </a:r>
            <a:r>
              <a:rPr lang="en-US" sz="2000" dirty="0" err="1" smtClean="0">
                <a:solidFill>
                  <a:srgbClr val="FFFF00"/>
                </a:solidFill>
              </a:rPr>
              <a:t>está</a:t>
            </a:r>
            <a:r>
              <a:rPr lang="en-US" sz="2000" dirty="0" smtClean="0">
                <a:solidFill>
                  <a:srgbClr val="FFFF00"/>
                </a:solidFill>
              </a:rPr>
              <a:t> </a:t>
            </a:r>
            <a:r>
              <a:rPr lang="en-US" sz="2000" dirty="0" err="1" smtClean="0">
                <a:solidFill>
                  <a:srgbClr val="FFFF00"/>
                </a:solidFill>
              </a:rPr>
              <a:t>preparando</a:t>
            </a:r>
            <a:r>
              <a:rPr lang="en-US" sz="2000" dirty="0" smtClean="0">
                <a:solidFill>
                  <a:srgbClr val="FFFF00"/>
                </a:solidFill>
              </a:rPr>
              <a:t>?</a:t>
            </a:r>
            <a:br>
              <a:rPr lang="en-US" sz="2000" dirty="0" smtClean="0">
                <a:solidFill>
                  <a:srgbClr val="FFFF00"/>
                </a:solidFill>
              </a:rPr>
            </a:br>
            <a:r>
              <a:rPr lang="en-US" sz="2000" dirty="0" err="1" smtClean="0">
                <a:solidFill>
                  <a:srgbClr val="FFFF00"/>
                </a:solidFill>
              </a:rPr>
              <a:t>Pruebas</a:t>
            </a:r>
            <a:r>
              <a:rPr lang="en-US" sz="2000" dirty="0" smtClean="0">
                <a:solidFill>
                  <a:srgbClr val="FFFF00"/>
                </a:solidFill>
              </a:rPr>
              <a:t> </a:t>
            </a:r>
            <a:r>
              <a:rPr lang="en-US" sz="2000" dirty="0" err="1" smtClean="0">
                <a:solidFill>
                  <a:srgbClr val="FFFF00"/>
                </a:solidFill>
              </a:rPr>
              <a:t>terrestres</a:t>
            </a:r>
            <a:r>
              <a:rPr lang="en-US" sz="2000" dirty="0" smtClean="0">
                <a:solidFill>
                  <a:srgbClr val="FFFF00"/>
                </a:solidFill>
              </a:rPr>
              <a:t> + </a:t>
            </a:r>
            <a:r>
              <a:rPr lang="en-US" sz="2000" dirty="0" err="1" smtClean="0">
                <a:solidFill>
                  <a:srgbClr val="FFFF00"/>
                </a:solidFill>
              </a:rPr>
              <a:t>entrenamiento</a:t>
            </a:r>
            <a:endParaRPr lang="en-US" sz="2000" dirty="0">
              <a:solidFill>
                <a:srgbClr val="FFFF00"/>
              </a:solidFill>
            </a:endParaRPr>
          </a:p>
        </p:txBody>
      </p:sp>
      <p:sp>
        <p:nvSpPr>
          <p:cNvPr id="3" name="Content Placeholder 2"/>
          <p:cNvSpPr>
            <a:spLocks noGrp="1"/>
          </p:cNvSpPr>
          <p:nvPr>
            <p:ph idx="1"/>
          </p:nvPr>
        </p:nvSpPr>
        <p:spPr>
          <a:xfrm>
            <a:off x="304959" y="1021080"/>
            <a:ext cx="5679916" cy="3295281"/>
          </a:xfrm>
        </p:spPr>
        <p:txBody>
          <a:bodyPr/>
          <a:lstStyle/>
          <a:p>
            <a:pPr eaLnBrk="1" hangingPunct="1">
              <a:buFontTx/>
              <a:buNone/>
            </a:pPr>
            <a:endParaRPr lang="en-US" dirty="0" smtClean="0">
              <a:solidFill>
                <a:schemeClr val="bg1"/>
              </a:solidFill>
              <a:latin typeface="Arial" charset="0"/>
              <a:cs typeface="Arial" charset="0"/>
            </a:endParaRPr>
          </a:p>
          <a:p>
            <a:pPr eaLnBrk="1" hangingPunct="1">
              <a:buFontTx/>
              <a:buNone/>
            </a:pPr>
            <a:r>
              <a:rPr lang="en-US" dirty="0" smtClean="0">
                <a:solidFill>
                  <a:schemeClr val="bg1"/>
                </a:solidFill>
                <a:latin typeface="Arial" charset="0"/>
                <a:cs typeface="Arial" charset="0"/>
              </a:rPr>
              <a:t>         </a:t>
            </a:r>
            <a:r>
              <a:rPr lang="en-US" sz="1800" dirty="0" err="1" smtClean="0">
                <a:solidFill>
                  <a:schemeClr val="bg1"/>
                </a:solidFill>
                <a:latin typeface="Arial" charset="0"/>
                <a:cs typeface="Arial" charset="0"/>
              </a:rPr>
              <a:t>investigación</a:t>
            </a:r>
            <a:r>
              <a:rPr lang="en-US" sz="1800" dirty="0" smtClean="0">
                <a:solidFill>
                  <a:schemeClr val="bg1"/>
                </a:solidFill>
                <a:latin typeface="Arial" charset="0"/>
                <a:cs typeface="Arial" charset="0"/>
              </a:rPr>
              <a:t>        operaciones</a:t>
            </a:r>
          </a:p>
          <a:p>
            <a:pPr eaLnBrk="1" hangingPunct="1"/>
            <a:endParaRPr lang="en-US" dirty="0" smtClean="0">
              <a:solidFill>
                <a:schemeClr val="bg1"/>
              </a:solidFill>
              <a:latin typeface="Arial" charset="0"/>
              <a:cs typeface="Arial" charset="0"/>
            </a:endParaRPr>
          </a:p>
          <a:p>
            <a:pPr eaLnBrk="1" hangingPunct="1"/>
            <a:r>
              <a:rPr lang="en-US" sz="1800" dirty="0" err="1" smtClean="0">
                <a:solidFill>
                  <a:schemeClr val="bg1"/>
                </a:solidFill>
                <a:latin typeface="Arial" charset="0"/>
                <a:cs typeface="Arial" charset="0"/>
              </a:rPr>
              <a:t>Inyectar</a:t>
            </a:r>
            <a:r>
              <a:rPr lang="en-US" sz="1800" dirty="0" smtClean="0">
                <a:solidFill>
                  <a:schemeClr val="bg1"/>
                </a:solidFill>
                <a:latin typeface="Arial" charset="0"/>
                <a:cs typeface="Arial" charset="0"/>
              </a:rPr>
              <a:t> </a:t>
            </a:r>
            <a:r>
              <a:rPr lang="en-US" sz="1800" dirty="0" err="1" smtClean="0">
                <a:solidFill>
                  <a:schemeClr val="bg1"/>
                </a:solidFill>
                <a:latin typeface="Arial" charset="0"/>
                <a:cs typeface="Arial" charset="0"/>
              </a:rPr>
              <a:t>dentro</a:t>
            </a:r>
            <a:r>
              <a:rPr lang="en-US" sz="1800" dirty="0" smtClean="0">
                <a:solidFill>
                  <a:schemeClr val="bg1"/>
                </a:solidFill>
                <a:latin typeface="Arial" charset="0"/>
                <a:cs typeface="Arial" charset="0"/>
              </a:rPr>
              <a:t> de las operaciones del SMN el GOES-R </a:t>
            </a:r>
            <a:r>
              <a:rPr lang="en-US" sz="1800" dirty="0" err="1" smtClean="0">
                <a:solidFill>
                  <a:schemeClr val="bg1"/>
                </a:solidFill>
                <a:latin typeface="Arial" charset="0"/>
                <a:cs typeface="Arial" charset="0"/>
              </a:rPr>
              <a:t>tal</a:t>
            </a:r>
            <a:r>
              <a:rPr lang="en-US" sz="1800" dirty="0" smtClean="0">
                <a:solidFill>
                  <a:schemeClr val="bg1"/>
                </a:solidFill>
                <a:latin typeface="Arial" charset="0"/>
                <a:cs typeface="Arial" charset="0"/>
              </a:rPr>
              <a:t> </a:t>
            </a:r>
            <a:r>
              <a:rPr lang="en-US" sz="1800" dirty="0" err="1" smtClean="0">
                <a:solidFill>
                  <a:schemeClr val="bg1"/>
                </a:solidFill>
                <a:latin typeface="Arial" charset="0"/>
                <a:cs typeface="Arial" charset="0"/>
              </a:rPr>
              <a:t>como</a:t>
            </a:r>
            <a:r>
              <a:rPr lang="en-US" sz="1800" dirty="0" smtClean="0">
                <a:solidFill>
                  <a:schemeClr val="bg1"/>
                </a:solidFill>
                <a:latin typeface="Arial" charset="0"/>
                <a:cs typeface="Arial" charset="0"/>
              </a:rPr>
              <a:t> los </a:t>
            </a:r>
            <a:r>
              <a:rPr lang="en-US" sz="1800" dirty="0" err="1" smtClean="0">
                <a:solidFill>
                  <a:schemeClr val="bg1"/>
                </a:solidFill>
                <a:latin typeface="Arial" charset="0"/>
                <a:cs typeface="Arial" charset="0"/>
              </a:rPr>
              <a:t>canales</a:t>
            </a:r>
            <a:r>
              <a:rPr lang="en-US" sz="1800" dirty="0" smtClean="0">
                <a:solidFill>
                  <a:schemeClr val="bg1"/>
                </a:solidFill>
                <a:latin typeface="Arial" charset="0"/>
                <a:cs typeface="Arial" charset="0"/>
              </a:rPr>
              <a:t>, los </a:t>
            </a:r>
            <a:r>
              <a:rPr lang="en-US" sz="1800" dirty="0" err="1" smtClean="0">
                <a:solidFill>
                  <a:schemeClr val="bg1"/>
                </a:solidFill>
                <a:latin typeface="Arial" charset="0"/>
                <a:cs typeface="Arial" charset="0"/>
              </a:rPr>
              <a:t>productos</a:t>
            </a:r>
            <a:r>
              <a:rPr lang="en-US" sz="1800" dirty="0" smtClean="0">
                <a:solidFill>
                  <a:schemeClr val="bg1"/>
                </a:solidFill>
                <a:latin typeface="Arial" charset="0"/>
                <a:cs typeface="Arial" charset="0"/>
              </a:rPr>
              <a:t> y las </a:t>
            </a:r>
            <a:r>
              <a:rPr lang="en-US" sz="1800" dirty="0" err="1" smtClean="0">
                <a:solidFill>
                  <a:schemeClr val="bg1"/>
                </a:solidFill>
                <a:latin typeface="Arial" charset="0"/>
                <a:cs typeface="Arial" charset="0"/>
              </a:rPr>
              <a:t>técnicas</a:t>
            </a:r>
            <a:endParaRPr lang="en-US" sz="1800" dirty="0" smtClean="0">
              <a:solidFill>
                <a:schemeClr val="bg1"/>
              </a:solidFill>
              <a:latin typeface="Arial" charset="0"/>
              <a:cs typeface="Arial" charset="0"/>
            </a:endParaRPr>
          </a:p>
          <a:p>
            <a:pPr eaLnBrk="1" hangingPunct="1"/>
            <a:r>
              <a:rPr lang="en-US" sz="1800" dirty="0" err="1" smtClean="0">
                <a:solidFill>
                  <a:schemeClr val="bg1"/>
                </a:solidFill>
                <a:latin typeface="Arial" charset="0"/>
                <a:cs typeface="Arial" charset="0"/>
              </a:rPr>
              <a:t>Promover</a:t>
            </a:r>
            <a:r>
              <a:rPr lang="en-US" sz="1800" dirty="0" smtClean="0">
                <a:solidFill>
                  <a:schemeClr val="bg1"/>
                </a:solidFill>
                <a:latin typeface="Arial" charset="0"/>
                <a:cs typeface="Arial" charset="0"/>
              </a:rPr>
              <a:t> el </a:t>
            </a:r>
            <a:r>
              <a:rPr lang="en-US" sz="1800" dirty="0" err="1" smtClean="0">
                <a:solidFill>
                  <a:schemeClr val="bg1"/>
                </a:solidFill>
                <a:latin typeface="Arial" charset="0"/>
                <a:cs typeface="Arial" charset="0"/>
              </a:rPr>
              <a:t>diálogo</a:t>
            </a:r>
            <a:r>
              <a:rPr lang="en-US" sz="1800" dirty="0" smtClean="0">
                <a:solidFill>
                  <a:schemeClr val="bg1"/>
                </a:solidFill>
                <a:latin typeface="Arial" charset="0"/>
                <a:cs typeface="Arial" charset="0"/>
              </a:rPr>
              <a:t> y la </a:t>
            </a:r>
            <a:r>
              <a:rPr lang="en-US" sz="1800" dirty="0" err="1" smtClean="0">
                <a:solidFill>
                  <a:schemeClr val="bg1"/>
                </a:solidFill>
                <a:latin typeface="Arial" charset="0"/>
                <a:cs typeface="Arial" charset="0"/>
              </a:rPr>
              <a:t>retroalimentación</a:t>
            </a:r>
            <a:r>
              <a:rPr lang="en-US" sz="1800" dirty="0" smtClean="0">
                <a:solidFill>
                  <a:schemeClr val="bg1"/>
                </a:solidFill>
                <a:latin typeface="Arial" charset="0"/>
                <a:cs typeface="Arial" charset="0"/>
              </a:rPr>
              <a:t> entre </a:t>
            </a:r>
            <a:r>
              <a:rPr lang="en-US" sz="1800" dirty="0" err="1" smtClean="0">
                <a:solidFill>
                  <a:schemeClr val="bg1"/>
                </a:solidFill>
                <a:latin typeface="Arial" charset="0"/>
                <a:cs typeface="Arial" charset="0"/>
              </a:rPr>
              <a:t>desarrolladores</a:t>
            </a:r>
            <a:r>
              <a:rPr lang="en-US" sz="1800" dirty="0" smtClean="0">
                <a:solidFill>
                  <a:schemeClr val="bg1"/>
                </a:solidFill>
                <a:latin typeface="Arial" charset="0"/>
                <a:cs typeface="Arial" charset="0"/>
              </a:rPr>
              <a:t> y </a:t>
            </a:r>
            <a:r>
              <a:rPr lang="en-US" sz="1800" dirty="0" err="1" smtClean="0">
                <a:solidFill>
                  <a:schemeClr val="bg1"/>
                </a:solidFill>
                <a:latin typeface="Arial" charset="0"/>
                <a:cs typeface="Arial" charset="0"/>
              </a:rPr>
              <a:t>usuarios</a:t>
            </a:r>
            <a:r>
              <a:rPr lang="en-US" sz="1800" dirty="0" smtClean="0">
                <a:solidFill>
                  <a:schemeClr val="bg1"/>
                </a:solidFill>
                <a:latin typeface="Arial" charset="0"/>
                <a:cs typeface="Arial" charset="0"/>
              </a:rPr>
              <a:t>.</a:t>
            </a:r>
          </a:p>
        </p:txBody>
      </p:sp>
      <p:sp>
        <p:nvSpPr>
          <p:cNvPr id="5" name="TextBox 3"/>
          <p:cNvSpPr txBox="1">
            <a:spLocks noChangeArrowheads="1"/>
          </p:cNvSpPr>
          <p:nvPr/>
        </p:nvSpPr>
        <p:spPr bwMode="auto">
          <a:xfrm>
            <a:off x="285806" y="3667126"/>
            <a:ext cx="5959959" cy="334705"/>
          </a:xfrm>
          <a:prstGeom prst="rect">
            <a:avLst/>
          </a:prstGeom>
          <a:noFill/>
          <a:ln w="9525">
            <a:noFill/>
            <a:miter lim="800000"/>
            <a:headEnd/>
            <a:tailEnd/>
          </a:ln>
        </p:spPr>
        <p:txBody>
          <a:bodyPr wrap="none" lIns="57147" tIns="28574" rIns="57147" bIns="28574">
            <a:spAutoFit/>
          </a:bodyPr>
          <a:lstStyle/>
          <a:p>
            <a:r>
              <a:rPr lang="en-US" dirty="0">
                <a:hlinkClick r:id="rId3"/>
              </a:rPr>
              <a:t>http://cimss.ssec.wisc.edu/goes_r/proving-ground.html</a:t>
            </a:r>
            <a:r>
              <a:rPr lang="en-US" dirty="0"/>
              <a:t> </a:t>
            </a:r>
          </a:p>
        </p:txBody>
      </p:sp>
      <p:cxnSp>
        <p:nvCxnSpPr>
          <p:cNvPr id="7" name="Straight Arrow Connector 6"/>
          <p:cNvCxnSpPr/>
          <p:nvPr/>
        </p:nvCxnSpPr>
        <p:spPr>
          <a:xfrm>
            <a:off x="2376596" y="1654634"/>
            <a:ext cx="426987" cy="6884"/>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875" y="1043941"/>
            <a:ext cx="1600000" cy="120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438" y="160215"/>
            <a:ext cx="5184299" cy="762000"/>
          </a:xfrm>
        </p:spPr>
        <p:txBody>
          <a:bodyPr/>
          <a:lstStyle/>
          <a:p>
            <a:pPr eaLnBrk="1" hangingPunct="1"/>
            <a:r>
              <a:rPr lang="en-US" dirty="0" smtClean="0">
                <a:solidFill>
                  <a:srgbClr val="FFFF00"/>
                </a:solidFill>
              </a:rPr>
              <a:t>GOES-R</a:t>
            </a:r>
          </a:p>
        </p:txBody>
      </p:sp>
      <p:sp>
        <p:nvSpPr>
          <p:cNvPr id="11268" name="Rectangle 3"/>
          <p:cNvSpPr>
            <a:spLocks noGrp="1" noChangeArrowheads="1"/>
          </p:cNvSpPr>
          <p:nvPr>
            <p:ph type="body" idx="1"/>
          </p:nvPr>
        </p:nvSpPr>
        <p:spPr>
          <a:xfrm>
            <a:off x="203306" y="1263420"/>
            <a:ext cx="5895869" cy="2780363"/>
          </a:xfrm>
        </p:spPr>
        <p:txBody>
          <a:bodyPr/>
          <a:lstStyle/>
          <a:p>
            <a:pPr eaLnBrk="1" hangingPunct="1">
              <a:lnSpc>
                <a:spcPct val="80000"/>
              </a:lnSpc>
            </a:pPr>
            <a:r>
              <a:rPr lang="en-US" dirty="0" err="1" smtClean="0">
                <a:solidFill>
                  <a:schemeClr val="bg1"/>
                </a:solidFill>
              </a:rPr>
              <a:t>Cuáles</a:t>
            </a:r>
            <a:r>
              <a:rPr lang="en-US" dirty="0" smtClean="0">
                <a:solidFill>
                  <a:schemeClr val="bg1"/>
                </a:solidFill>
              </a:rPr>
              <a:t> </a:t>
            </a:r>
            <a:r>
              <a:rPr lang="en-US" dirty="0" err="1" smtClean="0">
                <a:solidFill>
                  <a:schemeClr val="bg1"/>
                </a:solidFill>
              </a:rPr>
              <a:t>sensores</a:t>
            </a:r>
            <a:r>
              <a:rPr lang="en-US" dirty="0" smtClean="0">
                <a:solidFill>
                  <a:schemeClr val="bg1"/>
                </a:solidFill>
              </a:rPr>
              <a:t> y </a:t>
            </a:r>
            <a:r>
              <a:rPr lang="en-US" dirty="0" err="1" smtClean="0">
                <a:solidFill>
                  <a:schemeClr val="bg1"/>
                </a:solidFill>
              </a:rPr>
              <a:t>capacidades</a:t>
            </a:r>
            <a:r>
              <a:rPr lang="en-US" dirty="0" smtClean="0">
                <a:solidFill>
                  <a:schemeClr val="bg1"/>
                </a:solidFill>
              </a:rPr>
              <a:t>?</a:t>
            </a:r>
          </a:p>
          <a:p>
            <a:pPr lvl="1" eaLnBrk="1" hangingPunct="1">
              <a:lnSpc>
                <a:spcPct val="80000"/>
              </a:lnSpc>
            </a:pPr>
            <a:r>
              <a:rPr lang="en-US" sz="2000" dirty="0" err="1" smtClean="0">
                <a:solidFill>
                  <a:schemeClr val="bg1"/>
                </a:solidFill>
              </a:rPr>
              <a:t>Capacidades</a:t>
            </a:r>
            <a:r>
              <a:rPr lang="en-US" sz="2000" dirty="0" smtClean="0">
                <a:solidFill>
                  <a:schemeClr val="bg1"/>
                </a:solidFill>
              </a:rPr>
              <a:t> de </a:t>
            </a:r>
            <a:r>
              <a:rPr lang="en-US" sz="2000" dirty="0" err="1" smtClean="0">
                <a:solidFill>
                  <a:schemeClr val="bg1"/>
                </a:solidFill>
              </a:rPr>
              <a:t>comunicación</a:t>
            </a:r>
            <a:endParaRPr lang="en-US" sz="2000" dirty="0" smtClean="0">
              <a:solidFill>
                <a:schemeClr val="bg1"/>
              </a:solidFill>
            </a:endParaRPr>
          </a:p>
          <a:p>
            <a:pPr lvl="2" eaLnBrk="1" hangingPunct="1">
              <a:lnSpc>
                <a:spcPct val="80000"/>
              </a:lnSpc>
            </a:pPr>
            <a:r>
              <a:rPr lang="en-US" sz="1800" dirty="0" smtClean="0">
                <a:solidFill>
                  <a:schemeClr val="bg1"/>
                </a:solidFill>
              </a:rPr>
              <a:t>HRIT/EMWIN, DCS, SARSAT, GRB</a:t>
            </a:r>
          </a:p>
          <a:p>
            <a:pPr lvl="1" eaLnBrk="1" hangingPunct="1">
              <a:lnSpc>
                <a:spcPct val="80000"/>
              </a:lnSpc>
            </a:pPr>
            <a:r>
              <a:rPr lang="en-US" sz="2000" dirty="0" err="1" smtClean="0">
                <a:solidFill>
                  <a:schemeClr val="bg1"/>
                </a:solidFill>
              </a:rPr>
              <a:t>Ambiente</a:t>
            </a:r>
            <a:r>
              <a:rPr lang="en-US" sz="2000" dirty="0" smtClean="0">
                <a:solidFill>
                  <a:schemeClr val="bg1"/>
                </a:solidFill>
              </a:rPr>
              <a:t> solar y </a:t>
            </a:r>
            <a:r>
              <a:rPr lang="en-US" sz="2000" dirty="0" err="1" smtClean="0">
                <a:solidFill>
                  <a:schemeClr val="bg1"/>
                </a:solidFill>
              </a:rPr>
              <a:t>espacial</a:t>
            </a:r>
            <a:endParaRPr lang="en-US" sz="2000" dirty="0" smtClean="0">
              <a:solidFill>
                <a:schemeClr val="bg1"/>
              </a:solidFill>
            </a:endParaRPr>
          </a:p>
          <a:p>
            <a:pPr lvl="2" eaLnBrk="1" hangingPunct="1">
              <a:lnSpc>
                <a:spcPct val="80000"/>
              </a:lnSpc>
            </a:pPr>
            <a:r>
              <a:rPr lang="en-US" sz="1800" dirty="0" smtClean="0">
                <a:solidFill>
                  <a:schemeClr val="bg1"/>
                </a:solidFill>
              </a:rPr>
              <a:t>SUVI, EXIS, SEISS, MAG </a:t>
            </a:r>
          </a:p>
          <a:p>
            <a:pPr lvl="1" eaLnBrk="1" hangingPunct="1">
              <a:lnSpc>
                <a:spcPct val="80000"/>
              </a:lnSpc>
            </a:pPr>
            <a:r>
              <a:rPr lang="en-US" sz="2000" dirty="0" err="1">
                <a:solidFill>
                  <a:schemeClr val="bg1"/>
                </a:solidFill>
              </a:rPr>
              <a:t>Generador</a:t>
            </a:r>
            <a:r>
              <a:rPr lang="en-US" sz="2000" dirty="0">
                <a:solidFill>
                  <a:schemeClr val="bg1"/>
                </a:solidFill>
              </a:rPr>
              <a:t> </a:t>
            </a:r>
            <a:r>
              <a:rPr lang="en-US" sz="2000" dirty="0" err="1">
                <a:solidFill>
                  <a:schemeClr val="bg1"/>
                </a:solidFill>
              </a:rPr>
              <a:t>Geoestacionario</a:t>
            </a:r>
            <a:r>
              <a:rPr lang="en-US" sz="2000" dirty="0">
                <a:solidFill>
                  <a:schemeClr val="bg1"/>
                </a:solidFill>
              </a:rPr>
              <a:t> de </a:t>
            </a:r>
            <a:r>
              <a:rPr lang="en-US" sz="2000" dirty="0" err="1">
                <a:solidFill>
                  <a:schemeClr val="bg1"/>
                </a:solidFill>
              </a:rPr>
              <a:t>Mapas</a:t>
            </a:r>
            <a:r>
              <a:rPr lang="en-US" sz="2000" dirty="0">
                <a:solidFill>
                  <a:schemeClr val="bg1"/>
                </a:solidFill>
              </a:rPr>
              <a:t> de </a:t>
            </a:r>
            <a:r>
              <a:rPr lang="en-US" sz="2000" dirty="0" err="1">
                <a:solidFill>
                  <a:schemeClr val="bg1"/>
                </a:solidFill>
              </a:rPr>
              <a:t>Rayería</a:t>
            </a:r>
            <a:r>
              <a:rPr lang="en-US" sz="2000" dirty="0">
                <a:solidFill>
                  <a:schemeClr val="bg1"/>
                </a:solidFill>
              </a:rPr>
              <a:t> </a:t>
            </a:r>
            <a:r>
              <a:rPr lang="en-US" sz="2000" dirty="0" smtClean="0">
                <a:solidFill>
                  <a:schemeClr val="bg1"/>
                </a:solidFill>
              </a:rPr>
              <a:t>(con </a:t>
            </a:r>
            <a:r>
              <a:rPr lang="en-US" sz="2000" dirty="0" err="1" smtClean="0">
                <a:solidFill>
                  <a:schemeClr val="bg1"/>
                </a:solidFill>
              </a:rPr>
              <a:t>siglas</a:t>
            </a:r>
            <a:r>
              <a:rPr lang="en-US" sz="2000" dirty="0" smtClean="0">
                <a:solidFill>
                  <a:schemeClr val="bg1"/>
                </a:solidFill>
              </a:rPr>
              <a:t> </a:t>
            </a:r>
            <a:r>
              <a:rPr lang="en-US" sz="2000" dirty="0">
                <a:solidFill>
                  <a:schemeClr val="bg1"/>
                </a:solidFill>
              </a:rPr>
              <a:t>en </a:t>
            </a:r>
            <a:r>
              <a:rPr lang="en-US" sz="2000" dirty="0" err="1">
                <a:solidFill>
                  <a:schemeClr val="bg1"/>
                </a:solidFill>
              </a:rPr>
              <a:t>inglés</a:t>
            </a:r>
            <a:r>
              <a:rPr lang="en-US" sz="2000" dirty="0">
                <a:solidFill>
                  <a:schemeClr val="bg1"/>
                </a:solidFill>
              </a:rPr>
              <a:t> GLM)</a:t>
            </a:r>
          </a:p>
          <a:p>
            <a:pPr lvl="1" eaLnBrk="1" hangingPunct="1">
              <a:lnSpc>
                <a:spcPct val="80000"/>
              </a:lnSpc>
            </a:pPr>
            <a:r>
              <a:rPr lang="en-US" sz="2000" dirty="0" err="1" smtClean="0">
                <a:solidFill>
                  <a:srgbClr val="FFFFFF"/>
                </a:solidFill>
              </a:rPr>
              <a:t>Generador</a:t>
            </a:r>
            <a:r>
              <a:rPr lang="en-US" sz="2000" dirty="0" smtClean="0">
                <a:solidFill>
                  <a:srgbClr val="FFFFFF"/>
                </a:solidFill>
              </a:rPr>
              <a:t> </a:t>
            </a:r>
            <a:r>
              <a:rPr lang="en-US" sz="2000" dirty="0" err="1" smtClean="0">
                <a:solidFill>
                  <a:srgbClr val="FFFFFF"/>
                </a:solidFill>
              </a:rPr>
              <a:t>Avanzado</a:t>
            </a:r>
            <a:r>
              <a:rPr lang="en-US" sz="2000" dirty="0" smtClean="0">
                <a:solidFill>
                  <a:srgbClr val="FFFFFF"/>
                </a:solidFill>
              </a:rPr>
              <a:t> de Imágenes de Base (con </a:t>
            </a:r>
            <a:r>
              <a:rPr lang="en-US" sz="2000" dirty="0" err="1" smtClean="0">
                <a:solidFill>
                  <a:srgbClr val="FFFFFF"/>
                </a:solidFill>
              </a:rPr>
              <a:t>siglas</a:t>
            </a:r>
            <a:r>
              <a:rPr lang="en-US" sz="2000" dirty="0" smtClean="0">
                <a:solidFill>
                  <a:srgbClr val="FFFFFF"/>
                </a:solidFill>
              </a:rPr>
              <a:t> en </a:t>
            </a:r>
            <a:r>
              <a:rPr lang="en-US" sz="2000" dirty="0" err="1" smtClean="0">
                <a:solidFill>
                  <a:srgbClr val="FFFFFF"/>
                </a:solidFill>
              </a:rPr>
              <a:t>inglés</a:t>
            </a:r>
            <a:r>
              <a:rPr lang="en-US" sz="2000" dirty="0" smtClean="0">
                <a:solidFill>
                  <a:srgbClr val="FFFFFF"/>
                </a:solidFill>
              </a:rPr>
              <a:t> ABI)</a:t>
            </a:r>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07077" y="257619"/>
            <a:ext cx="5524968" cy="251883"/>
          </a:xfrm>
        </p:spPr>
        <p:txBody>
          <a:bodyPr/>
          <a:lstStyle/>
          <a:p>
            <a:r>
              <a:rPr lang="en-US" dirty="0" err="1" smtClean="0">
                <a:solidFill>
                  <a:srgbClr val="FFFF00"/>
                </a:solidFill>
              </a:rPr>
              <a:t>Capacidades</a:t>
            </a:r>
            <a:r>
              <a:rPr lang="en-US" dirty="0" smtClean="0">
                <a:solidFill>
                  <a:srgbClr val="FFFF00"/>
                </a:solidFill>
              </a:rPr>
              <a:t> de </a:t>
            </a:r>
            <a:r>
              <a:rPr lang="en-US" dirty="0" err="1" smtClean="0">
                <a:solidFill>
                  <a:srgbClr val="FFFF00"/>
                </a:solidFill>
              </a:rPr>
              <a:t>comunicación</a:t>
            </a:r>
            <a:endParaRPr lang="en-US" dirty="0" smtClean="0"/>
          </a:p>
        </p:txBody>
      </p:sp>
      <p:sp>
        <p:nvSpPr>
          <p:cNvPr id="19460" name="Text Box 7"/>
          <p:cNvSpPr txBox="1">
            <a:spLocks noChangeArrowheads="1"/>
          </p:cNvSpPr>
          <p:nvPr/>
        </p:nvSpPr>
        <p:spPr bwMode="auto">
          <a:xfrm>
            <a:off x="192258" y="672760"/>
            <a:ext cx="3750477" cy="474959"/>
          </a:xfrm>
          <a:prstGeom prst="rect">
            <a:avLst/>
          </a:prstGeom>
          <a:noFill/>
          <a:ln w="9525">
            <a:noFill/>
            <a:miter lim="800000"/>
            <a:headEnd/>
            <a:tailEnd/>
          </a:ln>
        </p:spPr>
        <p:txBody>
          <a:bodyPr wrap="square" lIns="13165" tIns="6583" rIns="13165" bIns="6583">
            <a:spAutoFit/>
          </a:bodyPr>
          <a:lstStyle/>
          <a:p>
            <a:pPr algn="just" defTabSz="131242"/>
            <a:r>
              <a:rPr lang="en-GB" sz="1500" dirty="0" err="1" smtClean="0">
                <a:solidFill>
                  <a:schemeClr val="bg1"/>
                </a:solidFill>
              </a:rPr>
              <a:t>Servicios</a:t>
            </a:r>
            <a:r>
              <a:rPr lang="en-GB" sz="1500" dirty="0" smtClean="0">
                <a:solidFill>
                  <a:schemeClr val="bg1"/>
                </a:solidFill>
              </a:rPr>
              <a:t> </a:t>
            </a:r>
            <a:r>
              <a:rPr lang="en-GB" sz="1500" dirty="0" err="1" smtClean="0">
                <a:solidFill>
                  <a:schemeClr val="bg1"/>
                </a:solidFill>
              </a:rPr>
              <a:t>mejorados</a:t>
            </a:r>
            <a:r>
              <a:rPr lang="en-GB" sz="1500" dirty="0" smtClean="0">
                <a:solidFill>
                  <a:schemeClr val="bg1"/>
                </a:solidFill>
              </a:rPr>
              <a:t> </a:t>
            </a:r>
            <a:r>
              <a:rPr lang="en-GB" sz="1500" dirty="0" err="1" smtClean="0">
                <a:solidFill>
                  <a:schemeClr val="bg1"/>
                </a:solidFill>
              </a:rPr>
              <a:t>para</a:t>
            </a:r>
            <a:r>
              <a:rPr lang="en-GB" sz="1500" dirty="0" smtClean="0">
                <a:solidFill>
                  <a:schemeClr val="bg1"/>
                </a:solidFill>
              </a:rPr>
              <a:t> el </a:t>
            </a:r>
            <a:r>
              <a:rPr lang="en-GB" sz="1500" dirty="0" err="1" smtClean="0">
                <a:solidFill>
                  <a:schemeClr val="bg1"/>
                </a:solidFill>
              </a:rPr>
              <a:t>usuario</a:t>
            </a:r>
            <a:r>
              <a:rPr lang="en-GB" sz="1500" dirty="0" smtClean="0">
                <a:solidFill>
                  <a:schemeClr val="bg1"/>
                </a:solidFill>
              </a:rPr>
              <a:t> </a:t>
            </a:r>
            <a:r>
              <a:rPr lang="en-GB" sz="1500" dirty="0" err="1" smtClean="0">
                <a:solidFill>
                  <a:schemeClr val="bg1"/>
                </a:solidFill>
              </a:rPr>
              <a:t>para</a:t>
            </a:r>
            <a:r>
              <a:rPr lang="en-GB" sz="1500" dirty="0" smtClean="0">
                <a:solidFill>
                  <a:schemeClr val="bg1"/>
                </a:solidFill>
              </a:rPr>
              <a:t> </a:t>
            </a:r>
            <a:r>
              <a:rPr lang="en-GB" sz="1500" dirty="0" err="1" smtClean="0">
                <a:solidFill>
                  <a:srgbClr val="FFFF00"/>
                </a:solidFill>
              </a:rPr>
              <a:t>lectura</a:t>
            </a:r>
            <a:r>
              <a:rPr lang="en-GB" sz="1500" dirty="0" smtClean="0">
                <a:solidFill>
                  <a:srgbClr val="FFFF00"/>
                </a:solidFill>
              </a:rPr>
              <a:t> </a:t>
            </a:r>
            <a:r>
              <a:rPr lang="en-GB" sz="1500" dirty="0" err="1" smtClean="0">
                <a:solidFill>
                  <a:srgbClr val="FFFF00"/>
                </a:solidFill>
              </a:rPr>
              <a:t>directa</a:t>
            </a:r>
            <a:r>
              <a:rPr lang="en-GB" sz="1500" dirty="0" smtClean="0">
                <a:solidFill>
                  <a:schemeClr val="bg1"/>
                </a:solidFill>
              </a:rPr>
              <a:t>:</a:t>
            </a:r>
            <a:endParaRPr lang="en-US" sz="1500" dirty="0">
              <a:solidFill>
                <a:schemeClr val="bg1"/>
              </a:solidFill>
            </a:endParaRPr>
          </a:p>
        </p:txBody>
      </p:sp>
      <p:sp>
        <p:nvSpPr>
          <p:cNvPr id="19463" name="Text Box 12"/>
          <p:cNvSpPr txBox="1">
            <a:spLocks noChangeArrowheads="1"/>
          </p:cNvSpPr>
          <p:nvPr/>
        </p:nvSpPr>
        <p:spPr bwMode="auto">
          <a:xfrm>
            <a:off x="307078" y="910240"/>
            <a:ext cx="3674988" cy="3327838"/>
          </a:xfrm>
          <a:prstGeom prst="rect">
            <a:avLst/>
          </a:prstGeom>
          <a:noFill/>
          <a:ln w="9525">
            <a:noFill/>
            <a:miter lim="800000"/>
            <a:headEnd/>
            <a:tailEnd/>
          </a:ln>
        </p:spPr>
        <p:txBody>
          <a:bodyPr wrap="square" lIns="60964" tIns="30482" rIns="60964" bIns="30482">
            <a:spAutoFit/>
          </a:bodyPr>
          <a:lstStyle/>
          <a:p>
            <a:pPr marL="152410" indent="-152410">
              <a:lnSpc>
                <a:spcPct val="95000"/>
              </a:lnSpc>
              <a:spcBef>
                <a:spcPct val="25000"/>
              </a:spcBef>
              <a:tabLst>
                <a:tab pos="423361" algn="l"/>
              </a:tabLst>
            </a:pPr>
            <a:endParaRPr lang="en-US" sz="1300" dirty="0">
              <a:cs typeface="Times New Roman" pitchFamily="18" charset="0"/>
            </a:endParaRPr>
          </a:p>
          <a:p>
            <a:pPr marL="152410" indent="-152410">
              <a:lnSpc>
                <a:spcPct val="95000"/>
              </a:lnSpc>
              <a:spcBef>
                <a:spcPct val="25000"/>
              </a:spcBef>
              <a:tabLst>
                <a:tab pos="423361" algn="l"/>
              </a:tabLst>
            </a:pPr>
            <a:r>
              <a:rPr lang="en-US" sz="1200" b="1" i="1" dirty="0">
                <a:cs typeface="Times New Roman" pitchFamily="18" charset="0"/>
              </a:rPr>
              <a:t> </a:t>
            </a:r>
            <a:r>
              <a:rPr lang="en-US" sz="1300" b="1" i="1" dirty="0" smtClean="0">
                <a:solidFill>
                  <a:schemeClr val="bg1"/>
                </a:solidFill>
                <a:cs typeface="Times New Roman" pitchFamily="18" charset="0"/>
              </a:rPr>
              <a:t>Los </a:t>
            </a:r>
            <a:r>
              <a:rPr lang="en-US" sz="1300" b="1" i="1" dirty="0" err="1" smtClean="0">
                <a:solidFill>
                  <a:schemeClr val="bg1"/>
                </a:solidFill>
                <a:cs typeface="Times New Roman" pitchFamily="18" charset="0"/>
              </a:rPr>
              <a:t>servicios</a:t>
            </a:r>
            <a:r>
              <a:rPr lang="en-US" sz="1300" b="1" i="1" dirty="0" smtClean="0">
                <a:solidFill>
                  <a:schemeClr val="bg1"/>
                </a:solidFill>
                <a:cs typeface="Times New Roman" pitchFamily="18" charset="0"/>
              </a:rPr>
              <a:t> GOES-R </a:t>
            </a:r>
            <a:r>
              <a:rPr lang="en-US" sz="1300" b="1" i="1" dirty="0" err="1" smtClean="0">
                <a:solidFill>
                  <a:schemeClr val="bg1"/>
                </a:solidFill>
                <a:cs typeface="Times New Roman" pitchFamily="18" charset="0"/>
              </a:rPr>
              <a:t>incluyen</a:t>
            </a:r>
            <a:r>
              <a:rPr lang="en-US" sz="1300" b="1" i="1" dirty="0" smtClean="0">
                <a:solidFill>
                  <a:schemeClr val="bg1"/>
                </a:solidFill>
                <a:cs typeface="Times New Roman" pitchFamily="18" charset="0"/>
              </a:rPr>
              <a:t>:</a:t>
            </a:r>
            <a:endParaRPr lang="en-US" sz="1300" b="1" i="1" dirty="0">
              <a:solidFill>
                <a:schemeClr val="bg1"/>
              </a:solidFill>
              <a:cs typeface="Times New Roman" pitchFamily="18" charset="0"/>
            </a:endParaRPr>
          </a:p>
          <a:p>
            <a:pPr marL="152410" indent="-152410">
              <a:lnSpc>
                <a:spcPct val="95000"/>
              </a:lnSpc>
              <a:spcBef>
                <a:spcPct val="25000"/>
              </a:spcBef>
              <a:buFontTx/>
              <a:buChar char="•"/>
              <a:tabLst>
                <a:tab pos="423361" algn="l"/>
              </a:tabLst>
            </a:pPr>
            <a:r>
              <a:rPr lang="en-US" sz="1300" dirty="0" smtClean="0">
                <a:solidFill>
                  <a:schemeClr val="bg1"/>
                </a:solidFill>
                <a:cs typeface="Times New Roman" pitchFamily="18" charset="0"/>
              </a:rPr>
              <a:t>HRIT/EMWIN – High Rate </a:t>
            </a:r>
            <a:r>
              <a:rPr lang="en-US" sz="1300" dirty="0">
                <a:solidFill>
                  <a:schemeClr val="bg1"/>
                </a:solidFill>
                <a:cs typeface="Times New Roman" pitchFamily="18" charset="0"/>
              </a:rPr>
              <a:t>Information Transmission </a:t>
            </a:r>
            <a:r>
              <a:rPr lang="en-US" sz="1300" dirty="0" smtClean="0">
                <a:solidFill>
                  <a:schemeClr val="bg1"/>
                </a:solidFill>
                <a:cs typeface="Times New Roman" pitchFamily="18" charset="0"/>
              </a:rPr>
              <a:t>/ Emergency </a:t>
            </a:r>
            <a:r>
              <a:rPr lang="en-US" sz="1300" dirty="0">
                <a:solidFill>
                  <a:schemeClr val="bg1"/>
                </a:solidFill>
                <a:cs typeface="Times New Roman" pitchFamily="18" charset="0"/>
              </a:rPr>
              <a:t>Managers </a:t>
            </a:r>
            <a:endParaRPr lang="en-US" sz="1300" dirty="0" smtClean="0">
              <a:solidFill>
                <a:schemeClr val="bg1"/>
              </a:solidFill>
              <a:cs typeface="Times New Roman" pitchFamily="18" charset="0"/>
            </a:endParaRPr>
          </a:p>
          <a:p>
            <a:pPr>
              <a:lnSpc>
                <a:spcPct val="95000"/>
              </a:lnSpc>
              <a:spcBef>
                <a:spcPct val="25000"/>
              </a:spcBef>
              <a:tabLst>
                <a:tab pos="423361" algn="l"/>
              </a:tabLst>
            </a:pPr>
            <a:r>
              <a:rPr lang="en-US" sz="1300" dirty="0" smtClean="0">
                <a:solidFill>
                  <a:schemeClr val="bg1"/>
                </a:solidFill>
                <a:cs typeface="Times New Roman" pitchFamily="18" charset="0"/>
              </a:rPr>
              <a:t>    Weather Information </a:t>
            </a:r>
            <a:r>
              <a:rPr lang="en-US" sz="1300" dirty="0">
                <a:solidFill>
                  <a:schemeClr val="bg1"/>
                </a:solidFill>
                <a:cs typeface="Times New Roman" pitchFamily="18" charset="0"/>
              </a:rPr>
              <a:t>Network                          </a:t>
            </a:r>
          </a:p>
          <a:p>
            <a:pPr marL="152410" indent="-152410">
              <a:lnSpc>
                <a:spcPct val="95000"/>
              </a:lnSpc>
              <a:spcBef>
                <a:spcPct val="25000"/>
              </a:spcBef>
              <a:buFontTx/>
              <a:buChar char="•"/>
              <a:tabLst>
                <a:tab pos="423361" algn="l"/>
              </a:tabLst>
            </a:pPr>
            <a:r>
              <a:rPr lang="en-US" sz="1300" dirty="0">
                <a:solidFill>
                  <a:schemeClr val="bg1"/>
                </a:solidFill>
                <a:cs typeface="Times New Roman" pitchFamily="18" charset="0"/>
              </a:rPr>
              <a:t>DCS--Data Collection System  	</a:t>
            </a:r>
          </a:p>
          <a:p>
            <a:pPr marL="152410" indent="-152410">
              <a:lnSpc>
                <a:spcPct val="95000"/>
              </a:lnSpc>
              <a:spcBef>
                <a:spcPct val="25000"/>
              </a:spcBef>
              <a:buFontTx/>
              <a:buChar char="•"/>
              <a:tabLst>
                <a:tab pos="423361" algn="l"/>
              </a:tabLst>
            </a:pPr>
            <a:r>
              <a:rPr lang="en-US" sz="1300" dirty="0" smtClean="0">
                <a:solidFill>
                  <a:schemeClr val="bg1"/>
                </a:solidFill>
                <a:cs typeface="Times New Roman" pitchFamily="18" charset="0"/>
              </a:rPr>
              <a:t>GRB </a:t>
            </a:r>
            <a:r>
              <a:rPr lang="en-US" sz="1300" dirty="0">
                <a:solidFill>
                  <a:schemeClr val="bg1"/>
                </a:solidFill>
                <a:cs typeface="Times New Roman" pitchFamily="18" charset="0"/>
              </a:rPr>
              <a:t>– GOES </a:t>
            </a:r>
            <a:r>
              <a:rPr lang="en-US" sz="1300" dirty="0" smtClean="0">
                <a:solidFill>
                  <a:schemeClr val="bg1"/>
                </a:solidFill>
                <a:cs typeface="Times New Roman" pitchFamily="18" charset="0"/>
              </a:rPr>
              <a:t>Rebroadcast</a:t>
            </a:r>
          </a:p>
          <a:p>
            <a:pPr marL="457230" lvl="1" indent="-152410">
              <a:lnSpc>
                <a:spcPct val="95000"/>
              </a:lnSpc>
              <a:spcBef>
                <a:spcPct val="25000"/>
              </a:spcBef>
              <a:buFont typeface="Wingdings" pitchFamily="2" charset="2"/>
              <a:buChar char="§"/>
              <a:tabLst>
                <a:tab pos="423361" algn="l"/>
              </a:tabLst>
            </a:pPr>
            <a:r>
              <a:rPr lang="en-US" sz="1300" dirty="0" err="1" smtClean="0">
                <a:solidFill>
                  <a:schemeClr val="bg1"/>
                </a:solidFill>
                <a:cs typeface="Times New Roman" pitchFamily="18" charset="0"/>
              </a:rPr>
              <a:t>Continuación</a:t>
            </a:r>
            <a:r>
              <a:rPr lang="en-US" sz="1300" dirty="0" smtClean="0">
                <a:solidFill>
                  <a:schemeClr val="bg1"/>
                </a:solidFill>
                <a:cs typeface="Times New Roman" pitchFamily="18" charset="0"/>
              </a:rPr>
              <a:t> de la </a:t>
            </a:r>
            <a:r>
              <a:rPr lang="en-US" sz="1300" dirty="0" err="1" smtClean="0">
                <a:solidFill>
                  <a:schemeClr val="bg1"/>
                </a:solidFill>
                <a:cs typeface="Times New Roman" pitchFamily="18" charset="0"/>
              </a:rPr>
              <a:t>banda</a:t>
            </a:r>
            <a:r>
              <a:rPr lang="en-US" sz="1300" dirty="0" smtClean="0">
                <a:solidFill>
                  <a:schemeClr val="bg1"/>
                </a:solidFill>
                <a:cs typeface="Times New Roman" pitchFamily="18" charset="0"/>
              </a:rPr>
              <a:t> L (</a:t>
            </a:r>
            <a:r>
              <a:rPr lang="en-US" sz="1300" dirty="0" err="1" smtClean="0">
                <a:solidFill>
                  <a:schemeClr val="bg1"/>
                </a:solidFill>
                <a:cs typeface="Times New Roman" pitchFamily="18" charset="0"/>
              </a:rPr>
              <a:t>transmisión</a:t>
            </a:r>
            <a:r>
              <a:rPr lang="en-US" sz="1300" dirty="0" smtClean="0">
                <a:solidFill>
                  <a:schemeClr val="bg1"/>
                </a:solidFill>
                <a:cs typeface="Times New Roman" pitchFamily="18" charset="0"/>
              </a:rPr>
              <a:t>) GVAR (</a:t>
            </a:r>
            <a:r>
              <a:rPr lang="en-US" sz="1300" dirty="0" err="1" smtClean="0">
                <a:solidFill>
                  <a:schemeClr val="bg1"/>
                </a:solidFill>
                <a:cs typeface="Times New Roman" pitchFamily="18" charset="0"/>
              </a:rPr>
              <a:t>formato</a:t>
            </a:r>
            <a:r>
              <a:rPr lang="en-US" sz="1300" dirty="0" smtClean="0">
                <a:solidFill>
                  <a:schemeClr val="bg1"/>
                </a:solidFill>
                <a:cs typeface="Times New Roman" pitchFamily="18" charset="0"/>
              </a:rPr>
              <a:t>)</a:t>
            </a:r>
          </a:p>
          <a:p>
            <a:pPr marL="152410" indent="-152410">
              <a:lnSpc>
                <a:spcPct val="95000"/>
              </a:lnSpc>
              <a:spcBef>
                <a:spcPct val="25000"/>
              </a:spcBef>
              <a:buFont typeface="Arial" pitchFamily="34" charset="0"/>
              <a:buChar char="•"/>
              <a:tabLst>
                <a:tab pos="423361" algn="l"/>
              </a:tabLst>
            </a:pPr>
            <a:r>
              <a:rPr lang="en-US" sz="1300" dirty="0" smtClean="0">
                <a:solidFill>
                  <a:schemeClr val="bg1"/>
                </a:solidFill>
                <a:cs typeface="Times New Roman" pitchFamily="18" charset="0"/>
              </a:rPr>
              <a:t>SARSAT--Search and Rescue Satellite </a:t>
            </a:r>
          </a:p>
          <a:p>
            <a:pPr marL="152410" indent="-152410">
              <a:lnSpc>
                <a:spcPct val="95000"/>
              </a:lnSpc>
              <a:spcBef>
                <a:spcPct val="25000"/>
              </a:spcBef>
              <a:tabLst>
                <a:tab pos="423361" algn="l"/>
              </a:tabLst>
            </a:pPr>
            <a:r>
              <a:rPr lang="en-US" sz="1300" dirty="0" smtClean="0">
                <a:solidFill>
                  <a:schemeClr val="bg1"/>
                </a:solidFill>
                <a:cs typeface="Times New Roman" pitchFamily="18" charset="0"/>
              </a:rPr>
              <a:t>				Aided Tracking</a:t>
            </a:r>
            <a:endParaRPr lang="en-US" sz="1300" dirty="0">
              <a:solidFill>
                <a:schemeClr val="bg1"/>
              </a:solidFill>
              <a:cs typeface="Times New Roman" pitchFamily="18" charset="0"/>
            </a:endParaRPr>
          </a:p>
          <a:p>
            <a:pPr marL="723949" lvl="2" indent="-114307">
              <a:lnSpc>
                <a:spcPct val="95000"/>
              </a:lnSpc>
              <a:spcBef>
                <a:spcPct val="25000"/>
              </a:spcBef>
              <a:tabLst>
                <a:tab pos="423361" algn="l"/>
              </a:tabLst>
            </a:pPr>
            <a:endParaRPr lang="en-US" sz="1200" dirty="0"/>
          </a:p>
          <a:p>
            <a:pPr marL="530261" lvl="1" indent="-149235">
              <a:lnSpc>
                <a:spcPct val="95000"/>
              </a:lnSpc>
              <a:spcBef>
                <a:spcPct val="25000"/>
              </a:spcBef>
              <a:tabLst>
                <a:tab pos="423361" algn="l"/>
              </a:tabLst>
            </a:pPr>
            <a:endParaRPr lang="en-US" sz="1200" dirty="0"/>
          </a:p>
          <a:p>
            <a:pPr marL="530261" lvl="1" indent="-149235">
              <a:lnSpc>
                <a:spcPct val="95000"/>
              </a:lnSpc>
              <a:spcBef>
                <a:spcPct val="25000"/>
              </a:spcBef>
              <a:tabLst>
                <a:tab pos="423361" algn="l"/>
              </a:tabLst>
            </a:pPr>
            <a:endParaRPr lang="en-US" b="1" i="1" dirty="0">
              <a:solidFill>
                <a:srgbClr val="FF0000"/>
              </a:solidFill>
            </a:endParaRPr>
          </a:p>
        </p:txBody>
      </p:sp>
      <p:pic>
        <p:nvPicPr>
          <p:cNvPr id="55297" name="Picture 1"/>
          <p:cNvPicPr>
            <a:picLocks noChangeAspect="1" noChangeArrowheads="1"/>
          </p:cNvPicPr>
          <p:nvPr/>
        </p:nvPicPr>
        <p:blipFill>
          <a:blip r:embed="rId3" cstate="print"/>
          <a:srcRect/>
          <a:stretch>
            <a:fillRect/>
          </a:stretch>
        </p:blipFill>
        <p:spPr bwMode="auto">
          <a:xfrm>
            <a:off x="98094" y="3620415"/>
            <a:ext cx="3717336" cy="833438"/>
          </a:xfrm>
          <a:prstGeom prst="rect">
            <a:avLst/>
          </a:prstGeom>
          <a:noFill/>
          <a:ln w="9525">
            <a:noFill/>
            <a:miter lim="800000"/>
            <a:headEnd/>
            <a:tailEnd/>
          </a:ln>
        </p:spPr>
      </p:pic>
      <p:pic>
        <p:nvPicPr>
          <p:cNvPr id="9" name="Picture 5" descr="D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5120" y="660717"/>
            <a:ext cx="178593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goesthefriendlysat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3496" y="2340077"/>
            <a:ext cx="2115679" cy="21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pic>
        <p:nvPicPr>
          <p:cNvPr id="12290" name="Picture 672" descr="Magnetosphere_rendition"/>
          <p:cNvPicPr>
            <a:picLocks noChangeAspect="1" noChangeArrowheads="1"/>
          </p:cNvPicPr>
          <p:nvPr/>
        </p:nvPicPr>
        <p:blipFill>
          <a:blip r:embed="rId3" cstate="print"/>
          <a:srcRect t="3410"/>
          <a:stretch>
            <a:fillRect/>
          </a:stretch>
        </p:blipFill>
        <p:spPr bwMode="auto">
          <a:xfrm>
            <a:off x="16867" y="475192"/>
            <a:ext cx="6097057" cy="4106333"/>
          </a:xfrm>
          <a:prstGeom prst="rect">
            <a:avLst/>
          </a:prstGeom>
          <a:noFill/>
          <a:ln w="9525">
            <a:noFill/>
            <a:miter lim="800000"/>
            <a:headEnd/>
            <a:tailEnd/>
          </a:ln>
        </p:spPr>
      </p:pic>
      <p:sp>
        <p:nvSpPr>
          <p:cNvPr id="12291" name="Rectangle 20"/>
          <p:cNvSpPr>
            <a:spLocks noChangeArrowheads="1"/>
          </p:cNvSpPr>
          <p:nvPr/>
        </p:nvSpPr>
        <p:spPr bwMode="auto">
          <a:xfrm>
            <a:off x="197865" y="3849020"/>
            <a:ext cx="5444967" cy="330506"/>
          </a:xfrm>
          <a:prstGeom prst="rect">
            <a:avLst/>
          </a:prstGeom>
          <a:solidFill>
            <a:schemeClr val="tx1">
              <a:alpha val="65000"/>
            </a:schemeClr>
          </a:solidFill>
          <a:ln w="9525">
            <a:noFill/>
            <a:miter lim="800000"/>
            <a:headEnd/>
            <a:tailEnd/>
          </a:ln>
        </p:spPr>
        <p:txBody>
          <a:bodyPr wrap="none" lIns="5715" tIns="5715" rIns="5715" bIns="5715" anchor="ctr"/>
          <a:lstStyle/>
          <a:p>
            <a:pPr algn="ctr"/>
            <a:r>
              <a:rPr lang="en-US" b="1" dirty="0" smtClean="0">
                <a:solidFill>
                  <a:srgbClr val="FF9933"/>
                </a:solidFill>
              </a:rPr>
              <a:t>NOAA/NWS Space </a:t>
            </a:r>
            <a:r>
              <a:rPr lang="en-US" b="1" dirty="0">
                <a:solidFill>
                  <a:srgbClr val="FF9933"/>
                </a:solidFill>
              </a:rPr>
              <a:t>Weather Prediction Center</a:t>
            </a:r>
          </a:p>
        </p:txBody>
      </p:sp>
      <p:sp>
        <p:nvSpPr>
          <p:cNvPr id="12292" name="Rectangle 25"/>
          <p:cNvSpPr>
            <a:spLocks noChangeArrowheads="1"/>
          </p:cNvSpPr>
          <p:nvPr/>
        </p:nvSpPr>
        <p:spPr bwMode="auto">
          <a:xfrm>
            <a:off x="1058593" y="673585"/>
            <a:ext cx="2868973" cy="2981216"/>
          </a:xfrm>
          <a:prstGeom prst="rect">
            <a:avLst/>
          </a:prstGeom>
          <a:solidFill>
            <a:schemeClr val="tx1">
              <a:alpha val="70195"/>
            </a:schemeClr>
          </a:solidFill>
          <a:ln w="28575">
            <a:solidFill>
              <a:srgbClr val="339966"/>
            </a:solidFill>
            <a:miter lim="800000"/>
            <a:headEnd/>
            <a:tailEnd/>
          </a:ln>
        </p:spPr>
        <p:txBody>
          <a:bodyPr lIns="30482" tIns="30482" rIns="30482" bIns="30482"/>
          <a:lstStyle/>
          <a:p>
            <a:pPr marL="75147" indent="-75147" algn="ctr">
              <a:lnSpc>
                <a:spcPct val="90000"/>
              </a:lnSpc>
              <a:spcBef>
                <a:spcPct val="20000"/>
              </a:spcBef>
            </a:pPr>
            <a:r>
              <a:rPr lang="en-US" sz="1300" b="1" dirty="0" err="1" smtClean="0">
                <a:solidFill>
                  <a:srgbClr val="99FF99"/>
                </a:solidFill>
              </a:rPr>
              <a:t>Actividades</a:t>
            </a:r>
            <a:r>
              <a:rPr lang="en-US" sz="1300" b="1" dirty="0" smtClean="0">
                <a:solidFill>
                  <a:srgbClr val="99FF99"/>
                </a:solidFill>
              </a:rPr>
              <a:t> Tierra –</a:t>
            </a:r>
            <a:r>
              <a:rPr lang="en-US" sz="1300" b="1" dirty="0" err="1" smtClean="0">
                <a:solidFill>
                  <a:srgbClr val="99FF99"/>
                </a:solidFill>
              </a:rPr>
              <a:t>Espacio</a:t>
            </a:r>
            <a:r>
              <a:rPr lang="en-US" sz="1300" b="1" dirty="0" smtClean="0">
                <a:solidFill>
                  <a:srgbClr val="99FF99"/>
                </a:solidFill>
              </a:rPr>
              <a:t> </a:t>
            </a:r>
            <a:r>
              <a:rPr lang="en-US" sz="1300" b="1" dirty="0" err="1" smtClean="0">
                <a:solidFill>
                  <a:srgbClr val="99FF99"/>
                </a:solidFill>
              </a:rPr>
              <a:t>interrumpidas</a:t>
            </a:r>
            <a:r>
              <a:rPr lang="en-US" sz="1300" b="1" dirty="0" smtClean="0">
                <a:solidFill>
                  <a:srgbClr val="99FF99"/>
                </a:solidFill>
              </a:rPr>
              <a:t> </a:t>
            </a:r>
            <a:r>
              <a:rPr lang="en-US" sz="1300" b="1" dirty="0" err="1" smtClean="0">
                <a:solidFill>
                  <a:srgbClr val="99FF99"/>
                </a:solidFill>
              </a:rPr>
              <a:t>por</a:t>
            </a:r>
            <a:r>
              <a:rPr lang="en-US" sz="1300" b="1" dirty="0" smtClean="0">
                <a:solidFill>
                  <a:srgbClr val="99FF99"/>
                </a:solidFill>
              </a:rPr>
              <a:t> </a:t>
            </a:r>
            <a:r>
              <a:rPr lang="en-US" sz="1300" b="1" dirty="0" err="1" smtClean="0">
                <a:solidFill>
                  <a:srgbClr val="99FF99"/>
                </a:solidFill>
              </a:rPr>
              <a:t>eventos</a:t>
            </a:r>
            <a:r>
              <a:rPr lang="en-US" sz="1300" b="1" dirty="0" smtClean="0">
                <a:solidFill>
                  <a:srgbClr val="99FF99"/>
                </a:solidFill>
              </a:rPr>
              <a:t> </a:t>
            </a:r>
            <a:r>
              <a:rPr lang="en-US" sz="1300" b="1" dirty="0" err="1" smtClean="0">
                <a:solidFill>
                  <a:srgbClr val="99FF99"/>
                </a:solidFill>
              </a:rPr>
              <a:t>solares</a:t>
            </a:r>
            <a:r>
              <a:rPr lang="en-US" sz="1300" b="1" dirty="0" smtClean="0">
                <a:solidFill>
                  <a:srgbClr val="99FF99"/>
                </a:solidFill>
              </a:rPr>
              <a:t> y </a:t>
            </a:r>
            <a:r>
              <a:rPr lang="en-US" sz="1300" b="1" dirty="0" err="1" smtClean="0">
                <a:solidFill>
                  <a:srgbClr val="99FF99"/>
                </a:solidFill>
              </a:rPr>
              <a:t>geomagnéticos</a:t>
            </a:r>
            <a:endParaRPr lang="en-US" sz="1300" b="1" dirty="0" smtClean="0">
              <a:solidFill>
                <a:srgbClr val="99FF99"/>
              </a:solidFill>
            </a:endParaRPr>
          </a:p>
          <a:p>
            <a:pPr marL="75147" indent="-75147">
              <a:lnSpc>
                <a:spcPct val="90000"/>
              </a:lnSpc>
              <a:spcBef>
                <a:spcPct val="20000"/>
              </a:spcBef>
              <a:buFontTx/>
              <a:buChar char="•"/>
            </a:pPr>
            <a:r>
              <a:rPr lang="en-US" sz="1300" dirty="0" smtClean="0">
                <a:solidFill>
                  <a:srgbClr val="99FF99"/>
                </a:solidFill>
              </a:rPr>
              <a:t>Operaciones </a:t>
            </a:r>
            <a:r>
              <a:rPr lang="en-US" sz="1300" dirty="0" err="1" smtClean="0">
                <a:solidFill>
                  <a:srgbClr val="99FF99"/>
                </a:solidFill>
              </a:rPr>
              <a:t>satelitales</a:t>
            </a:r>
            <a:r>
              <a:rPr lang="en-US" sz="1300" dirty="0" smtClean="0">
                <a:solidFill>
                  <a:srgbClr val="99FF99"/>
                </a:solidFill>
              </a:rPr>
              <a:t> </a:t>
            </a:r>
            <a:endParaRPr lang="en-US" sz="1300" dirty="0">
              <a:solidFill>
                <a:srgbClr val="99FF99"/>
              </a:solidFill>
            </a:endParaRPr>
          </a:p>
          <a:p>
            <a:pPr marL="75147" indent="-75147">
              <a:lnSpc>
                <a:spcPct val="90000"/>
              </a:lnSpc>
              <a:spcBef>
                <a:spcPct val="20000"/>
              </a:spcBef>
              <a:buFontTx/>
              <a:buChar char="•"/>
            </a:pPr>
            <a:r>
              <a:rPr lang="en-US" sz="1300" dirty="0" err="1" smtClean="0">
                <a:solidFill>
                  <a:srgbClr val="99FF99"/>
                </a:solidFill>
              </a:rPr>
              <a:t>Navegación</a:t>
            </a:r>
            <a:endParaRPr lang="en-US" sz="1300" dirty="0">
              <a:solidFill>
                <a:srgbClr val="99FF99"/>
              </a:solidFill>
            </a:endParaRPr>
          </a:p>
          <a:p>
            <a:pPr marL="75147" indent="-75147">
              <a:lnSpc>
                <a:spcPct val="90000"/>
              </a:lnSpc>
              <a:spcBef>
                <a:spcPct val="20000"/>
              </a:spcBef>
              <a:buFontTx/>
              <a:buChar char="•"/>
            </a:pPr>
            <a:r>
              <a:rPr lang="en-US" sz="1300" dirty="0" err="1" smtClean="0">
                <a:solidFill>
                  <a:srgbClr val="99FF99"/>
                </a:solidFill>
              </a:rPr>
              <a:t>Actividades</a:t>
            </a:r>
            <a:r>
              <a:rPr lang="en-US" sz="1300" dirty="0" smtClean="0">
                <a:solidFill>
                  <a:srgbClr val="99FF99"/>
                </a:solidFill>
              </a:rPr>
              <a:t> de la </a:t>
            </a:r>
            <a:r>
              <a:rPr lang="en-US" sz="1300" dirty="0" err="1" smtClean="0">
                <a:solidFill>
                  <a:srgbClr val="99FF99"/>
                </a:solidFill>
              </a:rPr>
              <a:t>estación</a:t>
            </a:r>
            <a:r>
              <a:rPr lang="en-US" sz="1300" dirty="0" smtClean="0">
                <a:solidFill>
                  <a:srgbClr val="99FF99"/>
                </a:solidFill>
              </a:rPr>
              <a:t> </a:t>
            </a:r>
            <a:r>
              <a:rPr lang="en-US" sz="1300" dirty="0" err="1" smtClean="0">
                <a:solidFill>
                  <a:srgbClr val="99FF99"/>
                </a:solidFill>
              </a:rPr>
              <a:t>espacial</a:t>
            </a:r>
            <a:endParaRPr lang="en-US" sz="1300" dirty="0">
              <a:solidFill>
                <a:srgbClr val="99FF99"/>
              </a:solidFill>
            </a:endParaRPr>
          </a:p>
          <a:p>
            <a:pPr marL="75147" indent="-75147">
              <a:lnSpc>
                <a:spcPct val="90000"/>
              </a:lnSpc>
              <a:spcBef>
                <a:spcPct val="20000"/>
              </a:spcBef>
              <a:buFontTx/>
              <a:buChar char="•"/>
            </a:pPr>
            <a:r>
              <a:rPr lang="en-US" sz="1300" dirty="0" smtClean="0">
                <a:solidFill>
                  <a:srgbClr val="99FF99"/>
                </a:solidFill>
              </a:rPr>
              <a:t> </a:t>
            </a:r>
            <a:r>
              <a:rPr lang="en-US" sz="1300" dirty="0" err="1" smtClean="0">
                <a:solidFill>
                  <a:srgbClr val="99FF99"/>
                </a:solidFill>
              </a:rPr>
              <a:t>Vuelos</a:t>
            </a:r>
            <a:r>
              <a:rPr lang="en-US" sz="1300" dirty="0" smtClean="0">
                <a:solidFill>
                  <a:srgbClr val="99FF99"/>
                </a:solidFill>
              </a:rPr>
              <a:t> </a:t>
            </a:r>
            <a:r>
              <a:rPr lang="en-US" sz="1300" dirty="0" err="1" smtClean="0">
                <a:solidFill>
                  <a:srgbClr val="99FF99"/>
                </a:solidFill>
              </a:rPr>
              <a:t>polares</a:t>
            </a:r>
            <a:r>
              <a:rPr lang="en-US" sz="1300" dirty="0" smtClean="0">
                <a:solidFill>
                  <a:srgbClr val="99FF99"/>
                </a:solidFill>
              </a:rPr>
              <a:t> de </a:t>
            </a:r>
            <a:r>
              <a:rPr lang="en-US" sz="1300" dirty="0" err="1" smtClean="0">
                <a:solidFill>
                  <a:srgbClr val="99FF99"/>
                </a:solidFill>
              </a:rPr>
              <a:t>alta</a:t>
            </a:r>
            <a:r>
              <a:rPr lang="en-US" sz="1300" dirty="0" smtClean="0">
                <a:solidFill>
                  <a:srgbClr val="99FF99"/>
                </a:solidFill>
              </a:rPr>
              <a:t> </a:t>
            </a:r>
            <a:r>
              <a:rPr lang="en-US" sz="1300" dirty="0" err="1" smtClean="0">
                <a:solidFill>
                  <a:srgbClr val="99FF99"/>
                </a:solidFill>
              </a:rPr>
              <a:t>altitud</a:t>
            </a:r>
            <a:endParaRPr lang="en-US" sz="1300" dirty="0">
              <a:solidFill>
                <a:srgbClr val="99FF99"/>
              </a:solidFill>
            </a:endParaRPr>
          </a:p>
          <a:p>
            <a:pPr marL="75147" indent="-75147">
              <a:lnSpc>
                <a:spcPct val="90000"/>
              </a:lnSpc>
              <a:spcBef>
                <a:spcPct val="20000"/>
              </a:spcBef>
              <a:buFontTx/>
              <a:buChar char="•"/>
            </a:pPr>
            <a:r>
              <a:rPr lang="en-US" sz="1300" dirty="0" err="1" smtClean="0">
                <a:solidFill>
                  <a:srgbClr val="99FF99"/>
                </a:solidFill>
              </a:rPr>
              <a:t>Distribución</a:t>
            </a:r>
            <a:r>
              <a:rPr lang="en-US" sz="1300" dirty="0" smtClean="0">
                <a:solidFill>
                  <a:srgbClr val="99FF99"/>
                </a:solidFill>
              </a:rPr>
              <a:t> de la </a:t>
            </a:r>
            <a:r>
              <a:rPr lang="en-US" sz="1300" dirty="0" err="1" smtClean="0">
                <a:solidFill>
                  <a:srgbClr val="99FF99"/>
                </a:solidFill>
              </a:rPr>
              <a:t>energía</a:t>
            </a:r>
            <a:r>
              <a:rPr lang="en-US" sz="1300" dirty="0" smtClean="0">
                <a:solidFill>
                  <a:srgbClr val="99FF99"/>
                </a:solidFill>
              </a:rPr>
              <a:t> </a:t>
            </a:r>
            <a:r>
              <a:rPr lang="en-US" sz="1300" dirty="0" err="1" smtClean="0">
                <a:solidFill>
                  <a:srgbClr val="99FF99"/>
                </a:solidFill>
              </a:rPr>
              <a:t>eléctrica</a:t>
            </a:r>
            <a:endParaRPr lang="en-US" sz="1300" dirty="0">
              <a:solidFill>
                <a:srgbClr val="99FF99"/>
              </a:solidFill>
            </a:endParaRPr>
          </a:p>
          <a:p>
            <a:pPr marL="75147" indent="-75147">
              <a:lnSpc>
                <a:spcPct val="90000"/>
              </a:lnSpc>
              <a:spcBef>
                <a:spcPct val="20000"/>
              </a:spcBef>
              <a:buFontTx/>
              <a:buChar char="•"/>
            </a:pPr>
            <a:r>
              <a:rPr lang="en-US" sz="1300" dirty="0" err="1" smtClean="0">
                <a:solidFill>
                  <a:srgbClr val="99FF99"/>
                </a:solidFill>
              </a:rPr>
              <a:t>Comunicación</a:t>
            </a:r>
            <a:r>
              <a:rPr lang="en-US" sz="1300" dirty="0" smtClean="0">
                <a:solidFill>
                  <a:srgbClr val="99FF99"/>
                </a:solidFill>
              </a:rPr>
              <a:t> </a:t>
            </a:r>
            <a:r>
              <a:rPr lang="en-US" sz="1300" dirty="0" err="1" smtClean="0">
                <a:solidFill>
                  <a:srgbClr val="99FF99"/>
                </a:solidFill>
              </a:rPr>
              <a:t>telefónica</a:t>
            </a:r>
            <a:r>
              <a:rPr lang="en-US" sz="1300" dirty="0" smtClean="0">
                <a:solidFill>
                  <a:srgbClr val="99FF99"/>
                </a:solidFill>
              </a:rPr>
              <a:t> de </a:t>
            </a:r>
            <a:r>
              <a:rPr lang="en-US" sz="1300" dirty="0" err="1" smtClean="0">
                <a:solidFill>
                  <a:srgbClr val="99FF99"/>
                </a:solidFill>
              </a:rPr>
              <a:t>larga</a:t>
            </a:r>
            <a:r>
              <a:rPr lang="en-US" sz="1300" dirty="0" smtClean="0">
                <a:solidFill>
                  <a:srgbClr val="99FF99"/>
                </a:solidFill>
              </a:rPr>
              <a:t> </a:t>
            </a:r>
            <a:r>
              <a:rPr lang="en-US" sz="1300" dirty="0" err="1" smtClean="0">
                <a:solidFill>
                  <a:srgbClr val="99FF99"/>
                </a:solidFill>
              </a:rPr>
              <a:t>distancia</a:t>
            </a:r>
            <a:endParaRPr lang="en-US" sz="1300" dirty="0">
              <a:solidFill>
                <a:srgbClr val="99FF99"/>
              </a:solidFill>
            </a:endParaRPr>
          </a:p>
          <a:p>
            <a:pPr marL="75147" indent="-75147">
              <a:lnSpc>
                <a:spcPct val="90000"/>
              </a:lnSpc>
              <a:spcBef>
                <a:spcPct val="20000"/>
              </a:spcBef>
              <a:buFontTx/>
              <a:buChar char="•"/>
            </a:pPr>
            <a:r>
              <a:rPr lang="en-US" sz="1300" dirty="0" err="1" smtClean="0">
                <a:solidFill>
                  <a:srgbClr val="99FF99"/>
                </a:solidFill>
              </a:rPr>
              <a:t>Comunicaciones</a:t>
            </a:r>
            <a:r>
              <a:rPr lang="en-US" sz="1300" dirty="0" smtClean="0">
                <a:solidFill>
                  <a:srgbClr val="99FF99"/>
                </a:solidFill>
              </a:rPr>
              <a:t> de radio HF</a:t>
            </a:r>
            <a:endParaRPr lang="en-US" sz="1300" dirty="0">
              <a:solidFill>
                <a:srgbClr val="99FF99"/>
              </a:solidFill>
            </a:endParaRPr>
          </a:p>
          <a:p>
            <a:pPr marL="75147" indent="-75147">
              <a:lnSpc>
                <a:spcPct val="90000"/>
              </a:lnSpc>
              <a:spcBef>
                <a:spcPct val="20000"/>
              </a:spcBef>
              <a:buFontTx/>
              <a:buChar char="•"/>
            </a:pPr>
            <a:r>
              <a:rPr lang="en-US" sz="1300" dirty="0" smtClean="0">
                <a:solidFill>
                  <a:srgbClr val="99FF99"/>
                </a:solidFill>
              </a:rPr>
              <a:t>Operaciones de </a:t>
            </a:r>
            <a:r>
              <a:rPr lang="en-US" sz="1300" dirty="0" err="1" smtClean="0">
                <a:solidFill>
                  <a:srgbClr val="99FF99"/>
                </a:solidFill>
              </a:rPr>
              <a:t>oleoductos</a:t>
            </a:r>
            <a:r>
              <a:rPr lang="en-US" sz="1300" dirty="0" smtClean="0">
                <a:solidFill>
                  <a:srgbClr val="99FF99"/>
                </a:solidFill>
              </a:rPr>
              <a:t>/</a:t>
            </a:r>
            <a:r>
              <a:rPr lang="en-US" sz="1300" dirty="0" err="1" smtClean="0">
                <a:solidFill>
                  <a:srgbClr val="99FF99"/>
                </a:solidFill>
              </a:rPr>
              <a:t>gasoductos</a:t>
            </a:r>
            <a:endParaRPr lang="en-US" sz="1300" dirty="0">
              <a:solidFill>
                <a:srgbClr val="99FF99"/>
              </a:solidFill>
            </a:endParaRPr>
          </a:p>
          <a:p>
            <a:pPr marL="75147" indent="-75147">
              <a:lnSpc>
                <a:spcPct val="90000"/>
              </a:lnSpc>
              <a:spcBef>
                <a:spcPct val="20000"/>
              </a:spcBef>
              <a:buFontTx/>
              <a:buChar char="•"/>
            </a:pPr>
            <a:r>
              <a:rPr lang="en-US" sz="1300" dirty="0" err="1" smtClean="0">
                <a:solidFill>
                  <a:srgbClr val="99FF99"/>
                </a:solidFill>
              </a:rPr>
              <a:t>Exploración</a:t>
            </a:r>
            <a:r>
              <a:rPr lang="en-US" sz="1300" dirty="0" smtClean="0">
                <a:solidFill>
                  <a:srgbClr val="99FF99"/>
                </a:solidFill>
              </a:rPr>
              <a:t> </a:t>
            </a:r>
            <a:r>
              <a:rPr lang="en-US" sz="1300" dirty="0" err="1" smtClean="0">
                <a:solidFill>
                  <a:srgbClr val="99FF99"/>
                </a:solidFill>
              </a:rPr>
              <a:t>geofísica</a:t>
            </a:r>
            <a:endParaRPr lang="en-US" sz="1300" dirty="0">
              <a:solidFill>
                <a:srgbClr val="99FF99"/>
              </a:solidFill>
            </a:endParaRPr>
          </a:p>
        </p:txBody>
      </p:sp>
      <p:sp>
        <p:nvSpPr>
          <p:cNvPr id="12293" name="Oval 34"/>
          <p:cNvSpPr>
            <a:spLocks noChangeArrowheads="1"/>
          </p:cNvSpPr>
          <p:nvPr/>
        </p:nvSpPr>
        <p:spPr bwMode="auto">
          <a:xfrm>
            <a:off x="4841220" y="1057276"/>
            <a:ext cx="30708" cy="30691"/>
          </a:xfrm>
          <a:prstGeom prst="ellipse">
            <a:avLst/>
          </a:prstGeom>
          <a:solidFill>
            <a:srgbClr val="00CCFF"/>
          </a:solidFill>
          <a:ln w="9525">
            <a:solidFill>
              <a:srgbClr val="0000FF"/>
            </a:solidFill>
            <a:round/>
            <a:headEnd/>
            <a:tailEnd/>
          </a:ln>
        </p:spPr>
        <p:txBody>
          <a:bodyPr wrap="none" lIns="60964" tIns="30482" rIns="60964" bIns="30482" anchor="ctr"/>
          <a:lstStyle/>
          <a:p>
            <a:endParaRPr lang="en-US"/>
          </a:p>
        </p:txBody>
      </p:sp>
      <p:sp>
        <p:nvSpPr>
          <p:cNvPr id="12294" name="TextBox 31"/>
          <p:cNvSpPr txBox="1">
            <a:spLocks noChangeArrowheads="1"/>
          </p:cNvSpPr>
          <p:nvPr/>
        </p:nvSpPr>
        <p:spPr bwMode="auto">
          <a:xfrm>
            <a:off x="-55925" y="4182150"/>
            <a:ext cx="6156565" cy="277003"/>
          </a:xfrm>
          <a:prstGeom prst="rect">
            <a:avLst/>
          </a:prstGeom>
          <a:solidFill>
            <a:schemeClr val="tx1">
              <a:alpha val="65097"/>
            </a:schemeClr>
          </a:solidFill>
          <a:ln w="9525">
            <a:noFill/>
            <a:miter lim="800000"/>
            <a:headEnd/>
            <a:tailEnd/>
          </a:ln>
        </p:spPr>
        <p:txBody>
          <a:bodyPr wrap="none" lIns="60964" tIns="30482" rIns="60964" bIns="30482">
            <a:spAutoFit/>
          </a:bodyPr>
          <a:lstStyle/>
          <a:p>
            <a:pPr algn="ctr"/>
            <a:r>
              <a:rPr lang="en-US" sz="1400" b="1" dirty="0" smtClean="0">
                <a:solidFill>
                  <a:srgbClr val="FF9933"/>
                </a:solidFill>
                <a:hlinkClick r:id="rId4"/>
              </a:rPr>
              <a:t>http://www.swpc.noaa.gov/</a:t>
            </a:r>
            <a:r>
              <a:rPr lang="en-US" sz="1400" b="1" dirty="0" smtClean="0">
                <a:solidFill>
                  <a:srgbClr val="FF9933"/>
                </a:solidFill>
              </a:rPr>
              <a:t>   revise el enlace de </a:t>
            </a:r>
            <a:r>
              <a:rPr lang="en-US" sz="1400" b="1" dirty="0" err="1" smtClean="0">
                <a:solidFill>
                  <a:srgbClr val="FF9933"/>
                </a:solidFill>
              </a:rPr>
              <a:t>Educación</a:t>
            </a:r>
            <a:r>
              <a:rPr lang="en-US" sz="1400" b="1" dirty="0" smtClean="0">
                <a:solidFill>
                  <a:srgbClr val="FF9933"/>
                </a:solidFill>
              </a:rPr>
              <a:t>/</a:t>
            </a:r>
            <a:r>
              <a:rPr lang="en-US" sz="1400" b="1" dirty="0" err="1" smtClean="0">
                <a:solidFill>
                  <a:srgbClr val="FF9933"/>
                </a:solidFill>
              </a:rPr>
              <a:t>Divulgación</a:t>
            </a:r>
            <a:endParaRPr lang="en-US" sz="1400" b="1" dirty="0">
              <a:solidFill>
                <a:srgbClr val="FF9933"/>
              </a:solidFill>
            </a:endParaRPr>
          </a:p>
        </p:txBody>
      </p:sp>
      <p:sp>
        <p:nvSpPr>
          <p:cNvPr id="7" name="TextBox 6"/>
          <p:cNvSpPr txBox="1"/>
          <p:nvPr/>
        </p:nvSpPr>
        <p:spPr>
          <a:xfrm>
            <a:off x="550951" y="117054"/>
            <a:ext cx="4283218" cy="334705"/>
          </a:xfrm>
          <a:prstGeom prst="rect">
            <a:avLst/>
          </a:prstGeom>
          <a:noFill/>
        </p:spPr>
        <p:txBody>
          <a:bodyPr wrap="none" lIns="57147" tIns="28574" rIns="57147" bIns="28574" rtlCol="0">
            <a:spAutoFit/>
          </a:bodyPr>
          <a:lstStyle/>
          <a:p>
            <a:r>
              <a:rPr lang="en-US" dirty="0" smtClean="0">
                <a:solidFill>
                  <a:schemeClr val="bg1"/>
                </a:solidFill>
              </a:rPr>
              <a:t>Por </a:t>
            </a:r>
            <a:r>
              <a:rPr lang="en-US" dirty="0" err="1" smtClean="0">
                <a:solidFill>
                  <a:schemeClr val="bg1"/>
                </a:solidFill>
              </a:rPr>
              <a:t>qué</a:t>
            </a:r>
            <a:r>
              <a:rPr lang="en-US" dirty="0" smtClean="0">
                <a:solidFill>
                  <a:schemeClr val="bg1"/>
                </a:solidFill>
              </a:rPr>
              <a:t> </a:t>
            </a:r>
            <a:r>
              <a:rPr lang="en-US" dirty="0" err="1" smtClean="0">
                <a:solidFill>
                  <a:schemeClr val="bg1"/>
                </a:solidFill>
              </a:rPr>
              <a:t>nos</a:t>
            </a:r>
            <a:r>
              <a:rPr lang="en-US" dirty="0" smtClean="0">
                <a:solidFill>
                  <a:schemeClr val="bg1"/>
                </a:solidFill>
              </a:rPr>
              <a:t> </a:t>
            </a:r>
            <a:r>
              <a:rPr lang="en-US" dirty="0" err="1" smtClean="0">
                <a:solidFill>
                  <a:schemeClr val="bg1"/>
                </a:solidFill>
              </a:rPr>
              <a:t>interesa</a:t>
            </a:r>
            <a:r>
              <a:rPr lang="en-US" dirty="0" smtClean="0">
                <a:solidFill>
                  <a:schemeClr val="bg1"/>
                </a:solidFill>
              </a:rPr>
              <a:t> el </a:t>
            </a:r>
            <a:r>
              <a:rPr lang="en-US" dirty="0" err="1" smtClean="0">
                <a:solidFill>
                  <a:schemeClr val="bg1"/>
                </a:solidFill>
              </a:rPr>
              <a:t>tiempo</a:t>
            </a:r>
            <a:r>
              <a:rPr lang="en-US" dirty="0" smtClean="0">
                <a:solidFill>
                  <a:schemeClr val="bg1"/>
                </a:solidFill>
              </a:rPr>
              <a:t> </a:t>
            </a:r>
            <a:r>
              <a:rPr lang="en-US" dirty="0" err="1" smtClean="0">
                <a:solidFill>
                  <a:schemeClr val="bg1"/>
                </a:solidFill>
              </a:rPr>
              <a:t>espacial</a:t>
            </a:r>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33200" y="96054"/>
            <a:ext cx="5825764" cy="508000"/>
          </a:xfrm>
        </p:spPr>
        <p:txBody>
          <a:bodyPr/>
          <a:lstStyle/>
          <a:p>
            <a:pPr eaLnBrk="1" hangingPunct="1"/>
            <a:r>
              <a:rPr lang="en-US" sz="2200" b="1" dirty="0" err="1" smtClean="0">
                <a:solidFill>
                  <a:schemeClr val="bg1"/>
                </a:solidFill>
              </a:rPr>
              <a:t>Generador</a:t>
            </a:r>
            <a:r>
              <a:rPr lang="en-US" sz="2200" b="1" dirty="0" smtClean="0">
                <a:solidFill>
                  <a:schemeClr val="bg1"/>
                </a:solidFill>
              </a:rPr>
              <a:t> </a:t>
            </a:r>
            <a:r>
              <a:rPr lang="en-US" sz="2200" b="1" dirty="0" err="1" smtClean="0">
                <a:solidFill>
                  <a:schemeClr val="bg1"/>
                </a:solidFill>
              </a:rPr>
              <a:t>Geoestacionario</a:t>
            </a:r>
            <a:r>
              <a:rPr lang="en-US" sz="2200" b="1" dirty="0" smtClean="0">
                <a:solidFill>
                  <a:schemeClr val="bg1"/>
                </a:solidFill>
              </a:rPr>
              <a:t> de </a:t>
            </a:r>
            <a:r>
              <a:rPr lang="en-US" sz="2200" b="1" dirty="0" err="1" smtClean="0">
                <a:solidFill>
                  <a:schemeClr val="bg1"/>
                </a:solidFill>
              </a:rPr>
              <a:t>Mapas</a:t>
            </a:r>
            <a:r>
              <a:rPr lang="en-US" sz="2200" b="1" dirty="0" smtClean="0">
                <a:solidFill>
                  <a:schemeClr val="bg1"/>
                </a:solidFill>
              </a:rPr>
              <a:t> de </a:t>
            </a:r>
            <a:r>
              <a:rPr lang="en-US" sz="2200" b="1" dirty="0" err="1" smtClean="0">
                <a:solidFill>
                  <a:schemeClr val="bg1"/>
                </a:solidFill>
              </a:rPr>
              <a:t>Rayería</a:t>
            </a:r>
            <a:r>
              <a:rPr lang="en-US" sz="2200" b="1" dirty="0" smtClean="0">
                <a:solidFill>
                  <a:schemeClr val="bg1"/>
                </a:solidFill>
              </a:rPr>
              <a:t> (GLM)</a:t>
            </a:r>
          </a:p>
        </p:txBody>
      </p:sp>
      <p:pic>
        <p:nvPicPr>
          <p:cNvPr id="9" name="Picture 8" descr="GOES_E_W GLM fov"/>
          <p:cNvPicPr>
            <a:picLocks noChangeAspect="1" noChangeArrowheads="1"/>
          </p:cNvPicPr>
          <p:nvPr/>
        </p:nvPicPr>
        <p:blipFill>
          <a:blip r:embed="rId3" cstate="print"/>
          <a:srcRect/>
          <a:stretch>
            <a:fillRect/>
          </a:stretch>
        </p:blipFill>
        <p:spPr bwMode="auto">
          <a:xfrm>
            <a:off x="426468" y="727659"/>
            <a:ext cx="5384396" cy="3364590"/>
          </a:xfrm>
          <a:prstGeom prst="rect">
            <a:avLst/>
          </a:prstGeom>
          <a:noFill/>
          <a:ln w="9525">
            <a:noFill/>
            <a:miter lim="800000"/>
            <a:headEnd/>
            <a:tailEnd/>
          </a:ln>
        </p:spPr>
      </p:pic>
      <p:sp>
        <p:nvSpPr>
          <p:cNvPr id="5" name="TextBox 4"/>
          <p:cNvSpPr txBox="1"/>
          <p:nvPr/>
        </p:nvSpPr>
        <p:spPr>
          <a:xfrm>
            <a:off x="105296" y="4138668"/>
            <a:ext cx="5774393" cy="427038"/>
          </a:xfrm>
          <a:prstGeom prst="rect">
            <a:avLst/>
          </a:prstGeom>
          <a:noFill/>
        </p:spPr>
        <p:txBody>
          <a:bodyPr wrap="square" lIns="57147" tIns="28574" rIns="57147" bIns="28574" rtlCol="0">
            <a:spAutoFit/>
          </a:bodyPr>
          <a:lstStyle/>
          <a:p>
            <a:pPr algn="ctr"/>
            <a:r>
              <a:rPr lang="en-US" sz="1200" dirty="0" smtClean="0">
                <a:solidFill>
                  <a:schemeClr val="bg1"/>
                </a:solidFill>
              </a:rPr>
              <a:t>Un </a:t>
            </a:r>
            <a:r>
              <a:rPr lang="en-US" sz="1200" dirty="0" err="1" smtClean="0">
                <a:solidFill>
                  <a:schemeClr val="bg1"/>
                </a:solidFill>
              </a:rPr>
              <a:t>estimado</a:t>
            </a:r>
            <a:r>
              <a:rPr lang="en-US" sz="1200" dirty="0" smtClean="0">
                <a:solidFill>
                  <a:schemeClr val="bg1"/>
                </a:solidFill>
              </a:rPr>
              <a:t> de la </a:t>
            </a:r>
            <a:r>
              <a:rPr lang="en-US" sz="1200" dirty="0" err="1" smtClean="0">
                <a:solidFill>
                  <a:schemeClr val="bg1"/>
                </a:solidFill>
              </a:rPr>
              <a:t>densidad</a:t>
            </a:r>
            <a:r>
              <a:rPr lang="en-US" sz="1200" dirty="0" smtClean="0">
                <a:solidFill>
                  <a:schemeClr val="bg1"/>
                </a:solidFill>
              </a:rPr>
              <a:t> de la </a:t>
            </a:r>
            <a:r>
              <a:rPr lang="en-US" sz="1200" dirty="0" err="1" smtClean="0">
                <a:solidFill>
                  <a:schemeClr val="bg1"/>
                </a:solidFill>
              </a:rPr>
              <a:t>rayería</a:t>
            </a:r>
            <a:r>
              <a:rPr lang="en-US" sz="1200" dirty="0" smtClean="0">
                <a:solidFill>
                  <a:schemeClr val="bg1"/>
                </a:solidFill>
              </a:rPr>
              <a:t> </a:t>
            </a:r>
            <a:r>
              <a:rPr lang="en-US" sz="1200" dirty="0" err="1" smtClean="0">
                <a:solidFill>
                  <a:schemeClr val="bg1"/>
                </a:solidFill>
              </a:rPr>
              <a:t>climatológica</a:t>
            </a:r>
            <a:r>
              <a:rPr lang="en-US" sz="1200" dirty="0" smtClean="0">
                <a:solidFill>
                  <a:schemeClr val="bg1"/>
                </a:solidFill>
              </a:rPr>
              <a:t> annual en las áreas de </a:t>
            </a:r>
            <a:r>
              <a:rPr lang="en-US" sz="1200" dirty="0" err="1" smtClean="0">
                <a:solidFill>
                  <a:schemeClr val="bg1"/>
                </a:solidFill>
              </a:rPr>
              <a:t>visualización</a:t>
            </a:r>
            <a:r>
              <a:rPr lang="en-US" sz="1200" dirty="0" smtClean="0">
                <a:solidFill>
                  <a:schemeClr val="bg1"/>
                </a:solidFill>
              </a:rPr>
              <a:t> del GLM</a:t>
            </a:r>
            <a:endParaRPr lang="en-US" sz="1200" dirty="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OPTIONS" val="Medium "/>
</p:tagLst>
</file>

<file path=ppt/theme/theme1.xml><?xml version="1.0" encoding="utf-8"?>
<a:theme xmlns:a="http://schemas.openxmlformats.org/drawingml/2006/main" name="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28002</TotalTime>
  <Words>2992</Words>
  <Application>Microsoft Office PowerPoint</Application>
  <PresentationFormat>Custom</PresentationFormat>
  <Paragraphs>394</Paragraphs>
  <Slides>23</Slides>
  <Notes>23</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Default Design</vt:lpstr>
      <vt:lpstr>Bitmap Image</vt:lpstr>
      <vt:lpstr>Puntos sobresalientes del GOES-R</vt:lpstr>
      <vt:lpstr>PowerPoint Presentation</vt:lpstr>
      <vt:lpstr>PowerPoint Presentation</vt:lpstr>
      <vt:lpstr>PowerPoint Presentation</vt:lpstr>
      <vt:lpstr>¿Cómo es que los EE.UU. se está preparando? Pruebas terrestres + entrenamiento</vt:lpstr>
      <vt:lpstr>GOES-R</vt:lpstr>
      <vt:lpstr>Capacidades de comunicación</vt:lpstr>
      <vt:lpstr>PowerPoint Presentation</vt:lpstr>
      <vt:lpstr>Generador Geoestacionario de Mapas de Rayería (GLM)</vt:lpstr>
      <vt:lpstr>GLM</vt:lpstr>
      <vt:lpstr>ABI:  Advanced Baseline Imager (Generador Avanzado de Imágenes de Base)</vt:lpstr>
      <vt:lpstr>Capacidad aumentada de imágenes</vt:lpstr>
      <vt:lpstr>El Generador Avanzado de Imágenes de Base (ABI) :</vt:lpstr>
      <vt:lpstr>PowerPoint Presentation</vt:lpstr>
      <vt:lpstr>PowerPoint Presentation</vt:lpstr>
      <vt:lpstr>PowerPoint Presentation</vt:lpstr>
      <vt:lpstr>Producto RGB de masas de aire</vt:lpstr>
      <vt:lpstr>PowerPoint Presentation</vt:lpstr>
      <vt:lpstr>PowerPoint Presentation</vt:lpstr>
      <vt:lpstr>PowerPoint Presentation</vt:lpstr>
      <vt:lpstr>PowerPoint Presentation</vt:lpstr>
      <vt:lpstr>Bandas ABI Visible/IR-cercano</vt:lpstr>
      <vt:lpstr>Bandas ABI del IR</vt:lpstr>
    </vt:vector>
  </TitlesOfParts>
  <Company>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tims</dc:creator>
  <cp:lastModifiedBy>Bernie</cp:lastModifiedBy>
  <cp:revision>2070</cp:revision>
  <dcterms:created xsi:type="dcterms:W3CDTF">2008-01-11T22:43:29Z</dcterms:created>
  <dcterms:modified xsi:type="dcterms:W3CDTF">2013-12-02T23:03:06Z</dcterms:modified>
</cp:coreProperties>
</file>