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60" r:id="rId4"/>
    <p:sldId id="286" r:id="rId5"/>
    <p:sldId id="261" r:id="rId6"/>
    <p:sldId id="262" r:id="rId7"/>
    <p:sldId id="263" r:id="rId8"/>
    <p:sldId id="264" r:id="rId9"/>
    <p:sldId id="284" r:id="rId10"/>
    <p:sldId id="273" r:id="rId11"/>
    <p:sldId id="285" r:id="rId12"/>
    <p:sldId id="267" r:id="rId13"/>
    <p:sldId id="268" r:id="rId14"/>
    <p:sldId id="287" r:id="rId15"/>
    <p:sldId id="282" r:id="rId16"/>
    <p:sldId id="288" r:id="rId17"/>
    <p:sldId id="271" r:id="rId18"/>
    <p:sldId id="272" r:id="rId1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4CA"/>
    <a:srgbClr val="0099FF"/>
    <a:srgbClr val="008000"/>
    <a:srgbClr val="00824B"/>
    <a:srgbClr val="383838"/>
    <a:srgbClr val="8165BD"/>
    <a:srgbClr val="AD3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718" autoAdjust="0"/>
  </p:normalViewPr>
  <p:slideViewPr>
    <p:cSldViewPr snapToGrid="0">
      <p:cViewPr varScale="1">
        <p:scale>
          <a:sx n="88" d="100"/>
          <a:sy n="88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E7C2752-D4BD-4D9A-9A41-F4E52A75A7D0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760BB2-BBD6-4615-B6C6-C2ACD9FE5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D460D3-DFCA-4FF3-A0C4-0C952D142971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DC19C7-0843-483F-8C81-159EDADA0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52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81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07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61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8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11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30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30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53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57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8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59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92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9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39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69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2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19C7-0843-483F-8C81-159EDADA01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7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0600"/>
            <a:ext cx="9156390" cy="3407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525394" y="3357267"/>
            <a:ext cx="6298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pc="700" baseline="0" dirty="0">
                <a:solidFill>
                  <a:schemeClr val="accent2"/>
                </a:solidFill>
              </a:rPr>
              <a:t>FOUNDATIONAL COURSE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55439" y="3920006"/>
            <a:ext cx="3238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0AC06D6-05BB-441A-B051-8523EB406AE3}" type="datetime4">
              <a:rPr lang="en-US" sz="1400" b="0" spc="31" baseline="0" smtClean="0">
                <a:solidFill>
                  <a:schemeClr val="accent2"/>
                </a:solidFill>
              </a:rPr>
              <a:pPr algn="ctr"/>
              <a:t>December 17, 2019</a:t>
            </a:fld>
            <a:endParaRPr lang="en-US" sz="1600" b="0" spc="31" baseline="0" dirty="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19" y="1456512"/>
            <a:ext cx="1554480" cy="155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41" y="1365072"/>
            <a:ext cx="3020492" cy="173736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357403" y="1415390"/>
            <a:ext cx="0" cy="164592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468938"/>
            <a:ext cx="9156700" cy="635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57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tiatives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rgbClr val="81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INITIATIVES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9696" y="5001768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8165BD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31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tia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2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rgbClr val="81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1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66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650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>
          <a:xfrm>
            <a:off x="514351" y="1062038"/>
            <a:ext cx="4153444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1"/>
          </p:nvPr>
        </p:nvSpPr>
        <p:spPr>
          <a:xfrm>
            <a:off x="4798209" y="1062038"/>
            <a:ext cx="4153444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684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wav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rgbClr val="AD3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MICROWAVE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6226" y="4999037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AD363A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96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rgbClr val="AD3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1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2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535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ellation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CONSTELLATION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9950" y="5001768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08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el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1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75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s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rgbClr val="00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APPLICATIONS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9696" y="5001768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00824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48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2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rgbClr val="00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291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265713" y="-32657"/>
            <a:ext cx="5878287" cy="6906986"/>
          </a:xfrm>
          <a:prstGeom prst="rect">
            <a:avLst/>
          </a:prstGeom>
          <a:blipFill dpi="0" rotWithShape="1">
            <a:blip r:embed="rId13">
              <a:alphaModFix amt="19000"/>
            </a:blip>
            <a:srcRect/>
            <a:stretch>
              <a:fillRect l="1" t="-709" r="-20197" b="-11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95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71" r:id="rId5"/>
    <p:sldLayoutId id="2147483667" r:id="rId6"/>
    <p:sldLayoutId id="2147483664" r:id="rId7"/>
    <p:sldLayoutId id="2147483670" r:id="rId8"/>
    <p:sldLayoutId id="2147483665" r:id="rId9"/>
    <p:sldLayoutId id="2147483669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star.nesdis.noaa.gov/jpss/EDRs/products_MiRS.php" TargetMode="External"/><Relationship Id="rId5" Type="http://schemas.openxmlformats.org/officeDocument/2006/relationships/hyperlink" Target="http://rammb.cira.colostate.edu/templates/loop_directory.asp?data_folder=visitview/custom/ATMS_20171003_MIRS_Temp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star.nesdis.noaa.gov/jpss/EDRs/products_ATMS_LC.php" TargetMode="External"/><Relationship Id="rId5" Type="http://schemas.openxmlformats.org/officeDocument/2006/relationships/hyperlink" Target="http://rammb.cira.colostate.edu/templates/loop_directory.asp?data_folder=visitview/custom/ATMS_20171003_17to22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star.nesdis.noaa.gov/jpss/EDRs/products_MiRS.php" TargetMode="External"/><Relationship Id="rId5" Type="http://schemas.openxmlformats.org/officeDocument/2006/relationships/hyperlink" Target="http://rammb.cira.colostate.edu/templates/loop_directory.asp?data_folder=visitview/custom/ATMS_20171003_MIRS_WV" TargetMode="Externa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d.ucar.edu/training_module.php?id=226#.WYjODIjyvc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hyperlink" Target="mailto:Bernie.Connell@colostate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star.nesdis.noaa.gov/jpss/EDRs/products_ATMS_LC.php" TargetMode="External"/><Relationship Id="rId5" Type="http://schemas.openxmlformats.org/officeDocument/2006/relationships/hyperlink" Target="http://rammb.cira.colostate.edu/templates/loop_directory.asp?data_folder=visitview/custom/ATMS_20171003_3to15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err="1"/>
              <a:t>básico</a:t>
            </a:r>
            <a:r>
              <a:rPr lang="en-US" dirty="0"/>
              <a:t> de </a:t>
            </a:r>
            <a:r>
              <a:rPr lang="en-US" dirty="0" err="1"/>
              <a:t>satélites</a:t>
            </a:r>
            <a:r>
              <a:rPr lang="en-US" dirty="0"/>
              <a:t> para el JPSS (</a:t>
            </a:r>
            <a:r>
              <a:rPr lang="en-US" dirty="0" err="1"/>
              <a:t>SatFC</a:t>
            </a:r>
            <a:r>
              <a:rPr lang="en-US" dirty="0"/>
              <a:t>-J)</a:t>
            </a:r>
          </a:p>
        </p:txBody>
      </p:sp>
    </p:spTree>
    <p:extLst>
      <p:ext uri="{BB962C8B-B14F-4D97-AF65-F5344CB8AC3E}">
        <p14:creationId xmlns:p14="http://schemas.microsoft.com/office/powerpoint/2010/main" val="2485940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89" y="291526"/>
            <a:ext cx="6853946" cy="525482"/>
          </a:xfrm>
        </p:spPr>
        <p:txBody>
          <a:bodyPr anchor="t"/>
          <a:lstStyle/>
          <a:p>
            <a:r>
              <a:rPr lang="en-US" sz="2300" dirty="0"/>
              <a:t>Radiancia medida para visualizar </a:t>
            </a:r>
            <a:r>
              <a:rPr lang="en-US" sz="2300"/>
              <a:t>información</a:t>
            </a:r>
          </a:p>
        </p:txBody>
      </p:sp>
      <p:sp>
        <p:nvSpPr>
          <p:cNvPr id="4" name="Cube 3"/>
          <p:cNvSpPr/>
          <p:nvPr/>
        </p:nvSpPr>
        <p:spPr>
          <a:xfrm>
            <a:off x="4551438" y="3574257"/>
            <a:ext cx="2220685" cy="1977457"/>
          </a:xfrm>
          <a:prstGeom prst="cube">
            <a:avLst>
              <a:gd name="adj" fmla="val 1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Algoritmo</a:t>
            </a:r>
            <a:r>
              <a:rPr lang="en-US" sz="1600" dirty="0">
                <a:solidFill>
                  <a:schemeClr val="tx1"/>
                </a:solidFill>
              </a:rPr>
              <a:t> del </a:t>
            </a:r>
            <a:r>
              <a:rPr lang="en-US" sz="1600" b="1" dirty="0">
                <a:solidFill>
                  <a:schemeClr val="tx1"/>
                </a:solidFill>
              </a:rPr>
              <a:t>S</a:t>
            </a:r>
            <a:r>
              <a:rPr lang="en-US" sz="1600" dirty="0">
                <a:solidFill>
                  <a:schemeClr val="tx1"/>
                </a:solidFill>
              </a:rPr>
              <a:t>istema </a:t>
            </a:r>
            <a:r>
              <a:rPr lang="en-US" sz="1600" b="1" dirty="0" err="1">
                <a:solidFill>
                  <a:schemeClr val="tx1"/>
                </a:solidFill>
              </a:rPr>
              <a:t>I</a:t>
            </a:r>
            <a:r>
              <a:rPr lang="en-US" sz="1600" dirty="0" err="1">
                <a:solidFill>
                  <a:schemeClr val="tx1"/>
                </a:solidFill>
              </a:rPr>
              <a:t>ntegrado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E</a:t>
            </a:r>
            <a:r>
              <a:rPr lang="en-US" sz="1600" dirty="0" err="1">
                <a:solidFill>
                  <a:schemeClr val="tx1"/>
                </a:solidFill>
              </a:rPr>
              <a:t>xtracción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datos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b="1" dirty="0">
                <a:solidFill>
                  <a:schemeClr val="tx1"/>
                </a:solidFill>
              </a:rPr>
              <a:t>M</a:t>
            </a:r>
            <a:r>
              <a:rPr lang="en-US" sz="1600" dirty="0">
                <a:solidFill>
                  <a:schemeClr val="tx1"/>
                </a:solidFill>
              </a:rPr>
              <a:t>icroondas  (MIRS </a:t>
            </a:r>
            <a:r>
              <a:rPr lang="en-US" sz="1600" dirty="0" err="1">
                <a:solidFill>
                  <a:schemeClr val="tx1"/>
                </a:solidFill>
              </a:rPr>
              <a:t>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inglés</a:t>
            </a:r>
            <a:r>
              <a:rPr lang="en-US" sz="1600" dirty="0">
                <a:solidFill>
                  <a:schemeClr val="tx1"/>
                </a:solidFill>
              </a:rPr>
              <a:t>)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1164215"/>
            <a:ext cx="11461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 rot="3557889">
            <a:off x="4350947" y="3116158"/>
            <a:ext cx="151106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Inicialización</a:t>
            </a:r>
            <a:endParaRPr lang="en-US" dirty="0"/>
          </a:p>
        </p:txBody>
      </p:sp>
      <p:sp>
        <p:nvSpPr>
          <p:cNvPr id="24" name="U-Turn Arrow 23"/>
          <p:cNvSpPr/>
          <p:nvPr/>
        </p:nvSpPr>
        <p:spPr>
          <a:xfrm>
            <a:off x="6315272" y="2344646"/>
            <a:ext cx="1828800" cy="1353774"/>
          </a:xfrm>
          <a:prstGeom prst="uturnArrow">
            <a:avLst>
              <a:gd name="adj1" fmla="val 2875"/>
              <a:gd name="adj2" fmla="val 15553"/>
              <a:gd name="adj3" fmla="val 14795"/>
              <a:gd name="adj4" fmla="val 40128"/>
              <a:gd name="adj5" fmla="val 100000"/>
            </a:avLst>
          </a:prstGeom>
          <a:solidFill>
            <a:srgbClr val="0099FF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Curved Connector 25"/>
          <p:cNvCxnSpPr/>
          <p:nvPr/>
        </p:nvCxnSpPr>
        <p:spPr>
          <a:xfrm rot="-5400000">
            <a:off x="3863459" y="3440692"/>
            <a:ext cx="1828800" cy="1828800"/>
          </a:xfrm>
          <a:prstGeom prst="curvedConnector3">
            <a:avLst>
              <a:gd name="adj1" fmla="val 178692"/>
            </a:avLst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21" y="3824792"/>
            <a:ext cx="2051736" cy="15847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7" name="TextBox 46"/>
          <p:cNvSpPr txBox="1"/>
          <p:nvPr/>
        </p:nvSpPr>
        <p:spPr>
          <a:xfrm>
            <a:off x="6959864" y="5424130"/>
            <a:ext cx="200025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99FF"/>
                </a:solidFill>
              </a:rPr>
              <a:t>Temperatura </a:t>
            </a:r>
            <a:r>
              <a:rPr lang="en-US" dirty="0">
                <a:solidFill>
                  <a:srgbClr val="000000"/>
                </a:solidFill>
              </a:rPr>
              <a:t>interpolada </a:t>
            </a:r>
            <a:r>
              <a:rPr lang="en-US" dirty="0"/>
              <a:t>a niveles de </a:t>
            </a:r>
            <a:r>
              <a:rPr lang="en-US"/>
              <a:t>presión</a:t>
            </a:r>
            <a:endParaRPr lang="en-US" dirty="0">
              <a:cs typeface="Arial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/>
          <a:srcRect l="1399" r="1038"/>
          <a:stretch/>
        </p:blipFill>
        <p:spPr>
          <a:xfrm>
            <a:off x="2227122" y="4550750"/>
            <a:ext cx="2220685" cy="15352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9" name="TextBox 48"/>
          <p:cNvSpPr txBox="1"/>
          <p:nvPr/>
        </p:nvSpPr>
        <p:spPr>
          <a:xfrm rot="17326258">
            <a:off x="3373129" y="2594367"/>
            <a:ext cx="132600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Radiancias</a:t>
            </a:r>
            <a:endParaRPr lang="en-US" dirty="0"/>
          </a:p>
        </p:txBody>
      </p:sp>
      <p:pic>
        <p:nvPicPr>
          <p:cNvPr id="50" name="Picture 4" descr="NEW_VIS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6" y="5136788"/>
            <a:ext cx="1782606" cy="133695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>
            <a:off x="1379736" y="1799924"/>
            <a:ext cx="1563489" cy="321498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1066800" y="1989668"/>
            <a:ext cx="76200" cy="431203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1373448" y="2387510"/>
            <a:ext cx="358635" cy="3658627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575038" y="2116155"/>
            <a:ext cx="198180" cy="361216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782874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686800" y="5882195"/>
            <a:ext cx="457194" cy="72434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2516" y="5882195"/>
            <a:ext cx="8374284" cy="9028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0104"/>
            <a:ext cx="9143999" cy="714125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  <a:p>
            <a:pPr algn="ctr"/>
            <a:r>
              <a:rPr lang="en-US" sz="1800" b="0" dirty="0" err="1"/>
              <a:t>Animación</a:t>
            </a:r>
            <a:r>
              <a:rPr lang="en-US" sz="1800" b="0" dirty="0"/>
              <a:t> de la </a:t>
            </a:r>
            <a:r>
              <a:rPr lang="en-US" sz="1800" b="0" dirty="0" err="1"/>
              <a:t>temperatura</a:t>
            </a:r>
            <a:r>
              <a:rPr lang="en-US" sz="1800" b="0" dirty="0"/>
              <a:t> del MIRS (</a:t>
            </a:r>
            <a:r>
              <a:rPr lang="en-US" sz="1800" b="0" dirty="0" err="1"/>
              <a:t>interpolada</a:t>
            </a:r>
            <a:r>
              <a:rPr lang="en-US" sz="1800" b="0" dirty="0"/>
              <a:t> a </a:t>
            </a:r>
            <a:r>
              <a:rPr lang="en-US" sz="1800" b="0" dirty="0" err="1"/>
              <a:t>niveles</a:t>
            </a:r>
            <a:r>
              <a:rPr lang="en-US" sz="1800" b="0" dirty="0"/>
              <a:t> de </a:t>
            </a:r>
            <a:r>
              <a:rPr lang="en-US" sz="1800" b="0" dirty="0" err="1"/>
              <a:t>presión</a:t>
            </a:r>
            <a:r>
              <a:rPr lang="en-US" sz="1800" b="0" dirty="0"/>
              <a:t> 950-100 mb)</a:t>
            </a:r>
            <a:endParaRPr lang="en-US" sz="1800" b="0" dirty="0"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2519" y="6055111"/>
            <a:ext cx="8831481" cy="65792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50" dirty="0">
                <a:hlinkClick r:id="rId5"/>
              </a:rPr>
              <a:t>http://rammb.cira.colostate.edu/templates/loop_directory.asp?data_folder=visitview/custom/ATMS_20171003_MIRS_Temp</a:t>
            </a:r>
            <a:endParaRPr lang="en-US" sz="1250" dirty="0"/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1300" dirty="0"/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None/>
            </a:pPr>
            <a:r>
              <a:rPr lang="en-US" sz="1300"/>
              <a:t>Fuente de las imágenes: NOAA/NESDIS/STAR JPSS Environmental Data Records (parameter = Temperature)</a:t>
            </a:r>
            <a:endParaRPr lang="en-US" sz="1300">
              <a:cs typeface="Arial"/>
            </a:endParaRPr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None/>
            </a:pPr>
            <a:r>
              <a:rPr lang="en-US" sz="1300" dirty="0">
                <a:hlinkClick r:id="rId6"/>
              </a:rPr>
              <a:t>https://www.star.nesdis.noaa.gov/jpss/EDRs/products_MiRS.php</a:t>
            </a:r>
            <a:r>
              <a:rPr lang="en-US" sz="1300" dirty="0"/>
              <a:t> </a:t>
            </a:r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300" dirty="0"/>
              <a:t> </a:t>
            </a:r>
          </a:p>
        </p:txBody>
      </p:sp>
      <p:pic>
        <p:nvPicPr>
          <p:cNvPr id="7" name="ATMS_20171003_MIRS_Temp_stand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73" t="328" r="1718" b="3017"/>
          <a:stretch/>
        </p:blipFill>
        <p:spPr>
          <a:xfrm>
            <a:off x="938393" y="546325"/>
            <a:ext cx="7267212" cy="54530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53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Absorción del vapor de agua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9"/>
            <a:ext cx="8437563" cy="554326"/>
          </a:xfrm>
        </p:spPr>
        <p:txBody>
          <a:bodyPr anchor="t"/>
          <a:lstStyle/>
          <a:p>
            <a:r>
              <a:rPr lang="en-US"/>
              <a:t>Se usa para el perfil atmosférico de humedad</a:t>
            </a:r>
            <a:endParaRPr lang="en-US"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085" y="1710864"/>
            <a:ext cx="8832915" cy="4714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362276" y="1769485"/>
            <a:ext cx="8659996" cy="4637314"/>
            <a:chOff x="92118" y="1967452"/>
            <a:chExt cx="8659996" cy="4637314"/>
          </a:xfrm>
        </p:grpSpPr>
        <p:grpSp>
          <p:nvGrpSpPr>
            <p:cNvPr id="56" name="Group 55"/>
            <p:cNvGrpSpPr/>
            <p:nvPr/>
          </p:nvGrpSpPr>
          <p:grpSpPr>
            <a:xfrm>
              <a:off x="92118" y="1967452"/>
              <a:ext cx="8659996" cy="4637314"/>
              <a:chOff x="149291" y="1831003"/>
              <a:chExt cx="8659996" cy="4637314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49291" y="1831003"/>
                <a:ext cx="8659996" cy="4637314"/>
                <a:chOff x="279920" y="1623527"/>
                <a:chExt cx="8659996" cy="4637314"/>
              </a:xfrm>
            </p:grpSpPr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21" t="7365" r="1647" b="10756"/>
                <a:stretch/>
              </p:blipFill>
              <p:spPr>
                <a:xfrm flipH="1">
                  <a:off x="979716" y="1896593"/>
                  <a:ext cx="7893697" cy="3886200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1" t="1692" r="91715" b="7684"/>
                <a:stretch/>
              </p:blipFill>
              <p:spPr>
                <a:xfrm>
                  <a:off x="279920" y="1623527"/>
                  <a:ext cx="699796" cy="430141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77" t="95061" r="26516" b="620"/>
                <a:stretch/>
              </p:blipFill>
              <p:spPr>
                <a:xfrm>
                  <a:off x="3018476" y="6055859"/>
                  <a:ext cx="3480319" cy="20498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839" t="45532" r="4961" b="38152"/>
                <a:stretch/>
              </p:blipFill>
              <p:spPr>
                <a:xfrm>
                  <a:off x="1268962" y="3681413"/>
                  <a:ext cx="2565919" cy="774441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31" t="34623" r="71696" b="59872"/>
                <a:stretch/>
              </p:blipFill>
              <p:spPr>
                <a:xfrm>
                  <a:off x="7133270" y="3204809"/>
                  <a:ext cx="261257" cy="261257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50" t="88980" r="89643" b="5750"/>
                <a:stretch/>
              </p:blipFill>
              <p:spPr>
                <a:xfrm>
                  <a:off x="8702008" y="5794268"/>
                  <a:ext cx="237908" cy="250117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20" t="89869" r="74494" b="6199"/>
                <a:stretch/>
              </p:blipFill>
              <p:spPr>
                <a:xfrm>
                  <a:off x="7385196" y="5842295"/>
                  <a:ext cx="279919" cy="18661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655" t="89673" r="59098" b="6002"/>
                <a:stretch/>
              </p:blipFill>
              <p:spPr>
                <a:xfrm>
                  <a:off x="6039247" y="5831924"/>
                  <a:ext cx="373226" cy="20527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415" t="89869" r="44338" b="6199"/>
                <a:stretch/>
              </p:blipFill>
              <p:spPr>
                <a:xfrm>
                  <a:off x="4732942" y="5842296"/>
                  <a:ext cx="373225" cy="18661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62" t="89673" r="29366" b="6198"/>
                <a:stretch/>
              </p:blipFill>
              <p:spPr>
                <a:xfrm>
                  <a:off x="3415004" y="5841254"/>
                  <a:ext cx="410547" cy="19594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040" t="90066" r="14606" b="6198"/>
                <a:stretch/>
              </p:blipFill>
              <p:spPr>
                <a:xfrm>
                  <a:off x="2127378" y="5849438"/>
                  <a:ext cx="382556" cy="17728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799" t="89869" r="273" b="6002"/>
                <a:stretch/>
              </p:blipFill>
              <p:spPr>
                <a:xfrm>
                  <a:off x="818752" y="5836880"/>
                  <a:ext cx="345230" cy="19594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31" t="34623" r="71696" b="59872"/>
                <a:stretch/>
              </p:blipFill>
              <p:spPr>
                <a:xfrm>
                  <a:off x="5610810" y="2146430"/>
                  <a:ext cx="261257" cy="261257"/>
                </a:xfrm>
                <a:prstGeom prst="rect">
                  <a:avLst/>
                </a:prstGeom>
                <a:ln w="3175">
                  <a:noFill/>
                </a:ln>
              </p:spPr>
            </p:pic>
          </p:grpSp>
          <p:sp>
            <p:nvSpPr>
              <p:cNvPr id="61" name="Oval 60"/>
              <p:cNvSpPr/>
              <p:nvPr/>
            </p:nvSpPr>
            <p:spPr>
              <a:xfrm>
                <a:off x="3694922" y="3090635"/>
                <a:ext cx="419879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7907708" y="3393623"/>
                <a:ext cx="419879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461519" y="2361033"/>
                <a:ext cx="283424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7002641" y="3412285"/>
                <a:ext cx="283424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3647077" y="2244240"/>
              <a:ext cx="433900" cy="3850968"/>
            </a:xfrm>
            <a:prstGeom prst="rect">
              <a:avLst/>
            </a:prstGeom>
            <a:solidFill>
              <a:schemeClr val="accent4">
                <a:lumMod val="75000"/>
                <a:lumOff val="25000"/>
                <a:alpha val="29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564442" y="2396377"/>
              <a:ext cx="617832" cy="29751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>
                  <a:latin typeface="Berlin Sans FB" panose="020E0602020502020306" pitchFamily="34" charset="0"/>
                </a:rPr>
                <a:t>H</a:t>
              </a:r>
              <a:r>
                <a:rPr lang="en-US" sz="1600" baseline="-25000" dirty="0">
                  <a:latin typeface="Berlin Sans FB" panose="020E0602020502020306" pitchFamily="34" charset="0"/>
                </a:rPr>
                <a:t>2</a:t>
              </a:r>
              <a:r>
                <a:rPr lang="en-US" sz="1600" dirty="0">
                  <a:latin typeface="Berlin Sans FB" panose="020E0602020502020306" pitchFamily="34" charset="0"/>
                </a:rPr>
                <a:t>O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88057" y="3314668"/>
              <a:ext cx="617832" cy="29751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>
                  <a:latin typeface="Berlin Sans FB" panose="020E0602020502020306" pitchFamily="34" charset="0"/>
                </a:rPr>
                <a:t>H</a:t>
              </a:r>
              <a:r>
                <a:rPr lang="en-US" sz="1600" baseline="-25000" dirty="0">
                  <a:latin typeface="Berlin Sans FB" panose="020E0602020502020306" pitchFamily="34" charset="0"/>
                </a:rPr>
                <a:t>2</a:t>
              </a:r>
              <a:r>
                <a:rPr lang="en-US" sz="1600" dirty="0">
                  <a:latin typeface="Berlin Sans FB" panose="020E0602020502020306" pitchFamily="34" charset="0"/>
                </a:rPr>
                <a:t>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4554045" y="5252759"/>
            <a:ext cx="132428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>
                <a:solidFill>
                  <a:schemeClr val="accent3">
                    <a:lumMod val="60000"/>
                    <a:lumOff val="40000"/>
                  </a:schemeClr>
                </a:solidFill>
              </a:rPr>
              <a:t>centro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~183 GHz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4134186" y="5653257"/>
            <a:ext cx="528261" cy="207040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7598004" y="3763509"/>
            <a:ext cx="113673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>
                <a:solidFill>
                  <a:schemeClr val="accent3">
                    <a:lumMod val="60000"/>
                    <a:lumOff val="40000"/>
                  </a:schemeClr>
                </a:solidFill>
              </a:rPr>
              <a:t>centro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~22 GHz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8205757" y="3352081"/>
            <a:ext cx="119044" cy="418168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 rot="5400000">
            <a:off x="8207226" y="2724215"/>
            <a:ext cx="1643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Petty 2006 (modified)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91584" y="3791268"/>
            <a:ext cx="22047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en-US" sz="1200"/>
              <a:t>Seco (0 mm)</a:t>
            </a:r>
          </a:p>
          <a:p>
            <a:pPr algn="r"/>
            <a:r>
              <a:rPr lang="en-US" sz="1200" dirty="0"/>
              <a:t>Polar (3.1 mm)</a:t>
            </a:r>
          </a:p>
          <a:p>
            <a:pPr algn="r"/>
            <a:r>
              <a:rPr lang="en-US" sz="1200"/>
              <a:t>Latitudes medias</a:t>
            </a:r>
            <a:r>
              <a:rPr lang="en-US" sz="1200" dirty="0"/>
              <a:t> (21.3 mm)</a:t>
            </a:r>
          </a:p>
          <a:p>
            <a:pPr algn="r"/>
            <a:r>
              <a:rPr lang="en-US" sz="1200" dirty="0"/>
              <a:t>Tropical (53.6 mm)</a:t>
            </a:r>
          </a:p>
        </p:txBody>
      </p:sp>
    </p:spTree>
    <p:extLst>
      <p:ext uri="{BB962C8B-B14F-4D97-AF65-F5344CB8AC3E}">
        <p14:creationId xmlns:p14="http://schemas.microsoft.com/office/powerpoint/2010/main" val="579552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3586595" cy="5364162"/>
          </a:xfrm>
        </p:spPr>
        <p:txBody>
          <a:bodyPr anchor="t"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Sonda</a:t>
            </a:r>
            <a:r>
              <a:rPr lang="en-US" dirty="0"/>
              <a:t> </a:t>
            </a:r>
            <a:r>
              <a:rPr lang="en-US" dirty="0" err="1"/>
              <a:t>atmosférica</a:t>
            </a:r>
            <a:r>
              <a:rPr lang="en-US" dirty="0"/>
              <a:t> de Microondas de </a:t>
            </a:r>
            <a:r>
              <a:rPr lang="en-US" dirty="0" err="1"/>
              <a:t>Tecnología</a:t>
            </a:r>
            <a:r>
              <a:rPr lang="en-US" dirty="0"/>
              <a:t> </a:t>
            </a:r>
            <a:r>
              <a:rPr lang="en-US" dirty="0" err="1"/>
              <a:t>Avanzada</a:t>
            </a:r>
            <a:r>
              <a:rPr lang="en-US" dirty="0"/>
              <a:t> (Advanced Technology Microwave Sounder (ATMS))</a:t>
            </a:r>
            <a:endParaRPr lang="en-US" dirty="0">
              <a:cs typeface="Arial"/>
            </a:endParaRPr>
          </a:p>
          <a:p>
            <a:pPr lvl="1">
              <a:spcBef>
                <a:spcPts val="1000"/>
              </a:spcBef>
            </a:pPr>
            <a:r>
              <a:rPr lang="en-US" dirty="0"/>
              <a:t>Canales 17-22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borde</a:t>
            </a:r>
            <a:r>
              <a:rPr lang="en-US" dirty="0"/>
              <a:t> de la </a:t>
            </a:r>
            <a:r>
              <a:rPr lang="en-US" dirty="0" err="1"/>
              <a:t>región</a:t>
            </a:r>
            <a:r>
              <a:rPr lang="en-US" dirty="0"/>
              <a:t> de </a:t>
            </a:r>
            <a:r>
              <a:rPr lang="en-US" dirty="0" err="1"/>
              <a:t>absorción</a:t>
            </a:r>
            <a:r>
              <a:rPr lang="en-US" dirty="0"/>
              <a:t> del vapor de </a:t>
            </a:r>
            <a:r>
              <a:rPr lang="en-US" dirty="0" err="1"/>
              <a:t>agua</a:t>
            </a:r>
            <a:r>
              <a:rPr lang="en-US" dirty="0"/>
              <a:t> (</a:t>
            </a:r>
            <a:r>
              <a:rPr lang="en-US" dirty="0" err="1"/>
              <a:t>centro</a:t>
            </a:r>
            <a:r>
              <a:rPr lang="en-US" dirty="0"/>
              <a:t> ~183 GHz)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Se </a:t>
            </a:r>
            <a:r>
              <a:rPr lang="en-US" dirty="0" err="1"/>
              <a:t>usan</a:t>
            </a:r>
            <a:r>
              <a:rPr lang="en-US" dirty="0"/>
              <a:t> para </a:t>
            </a:r>
            <a:r>
              <a:rPr lang="en-US" dirty="0" err="1"/>
              <a:t>derivar</a:t>
            </a:r>
            <a:r>
              <a:rPr lang="en-US" dirty="0"/>
              <a:t> </a:t>
            </a:r>
            <a:r>
              <a:rPr lang="en-US" dirty="0" err="1"/>
              <a:t>perfiles</a:t>
            </a:r>
            <a:r>
              <a:rPr lang="en-US" dirty="0"/>
              <a:t> </a:t>
            </a:r>
            <a:r>
              <a:rPr lang="en-US" dirty="0" err="1"/>
              <a:t>atmosféricos</a:t>
            </a:r>
            <a:r>
              <a:rPr lang="en-US" dirty="0"/>
              <a:t> de </a:t>
            </a:r>
            <a:r>
              <a:rPr lang="en-US" dirty="0" err="1"/>
              <a:t>humedad</a:t>
            </a:r>
            <a:r>
              <a:rPr lang="en-US" dirty="0"/>
              <a:t> 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Las </a:t>
            </a:r>
            <a:r>
              <a:rPr lang="en-US" dirty="0" err="1"/>
              <a:t>funciones</a:t>
            </a:r>
            <a:r>
              <a:rPr lang="en-US" dirty="0"/>
              <a:t> de ponderación </a:t>
            </a:r>
            <a:r>
              <a:rPr lang="en-US" dirty="0" err="1"/>
              <a:t>tienen</a:t>
            </a:r>
            <a:r>
              <a:rPr lang="en-US" dirty="0"/>
              <a:t> el </a:t>
            </a:r>
            <a:r>
              <a:rPr lang="en-US" dirty="0" err="1"/>
              <a:t>pico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troposfera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277971" y="914400"/>
            <a:ext cx="4710546" cy="5658134"/>
            <a:chOff x="4277971" y="914400"/>
            <a:chExt cx="4710546" cy="5658134"/>
          </a:xfrm>
        </p:grpSpPr>
        <p:sp>
          <p:nvSpPr>
            <p:cNvPr id="26" name="Rectangle 25"/>
            <p:cNvSpPr/>
            <p:nvPr/>
          </p:nvSpPr>
          <p:spPr>
            <a:xfrm>
              <a:off x="4277971" y="914400"/>
              <a:ext cx="4710546" cy="5658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358054" y="1191342"/>
              <a:ext cx="4582753" cy="5148078"/>
              <a:chOff x="4487358" y="1080510"/>
              <a:chExt cx="4582753" cy="5148078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487358" y="1080510"/>
                <a:ext cx="4582753" cy="5148078"/>
                <a:chOff x="4448804" y="1314829"/>
                <a:chExt cx="4582753" cy="5148078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4448804" y="1363473"/>
                  <a:ext cx="4450650" cy="5099434"/>
                  <a:chOff x="4512597" y="1363473"/>
                  <a:chExt cx="4450650" cy="5099434"/>
                </a:xfrm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4512597" y="1363473"/>
                    <a:ext cx="4450650" cy="5099434"/>
                    <a:chOff x="1747214" y="3583862"/>
                    <a:chExt cx="3118848" cy="3573491"/>
                  </a:xfrm>
                </p:grpSpPr>
                <p:grpSp>
                  <p:nvGrpSpPr>
                    <p:cNvPr id="9" name="Group 8"/>
                    <p:cNvGrpSpPr/>
                    <p:nvPr/>
                  </p:nvGrpSpPr>
                  <p:grpSpPr>
                    <a:xfrm>
                      <a:off x="1747214" y="3583862"/>
                      <a:ext cx="3118848" cy="3573491"/>
                      <a:chOff x="4312437" y="732494"/>
                      <a:chExt cx="3118848" cy="3573491"/>
                    </a:xfrm>
                  </p:grpSpPr>
                  <p:grpSp>
                    <p:nvGrpSpPr>
                      <p:cNvPr id="11" name="Group 10"/>
                      <p:cNvGrpSpPr/>
                      <p:nvPr/>
                    </p:nvGrpSpPr>
                    <p:grpSpPr>
                      <a:xfrm>
                        <a:off x="4312437" y="732494"/>
                        <a:ext cx="3118848" cy="3573491"/>
                        <a:chOff x="3834040" y="2565917"/>
                        <a:chExt cx="3118848" cy="3573491"/>
                      </a:xfrm>
                    </p:grpSpPr>
                    <p:pic>
                      <p:nvPicPr>
                        <p:cNvPr id="19" name="Picture 18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3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4">
                                  <a14:imgEffect>
                                    <a14:sharpenSoften amount="25000"/>
                                  </a14:imgEffect>
                                  <a14:imgEffect>
                                    <a14:saturation sat="20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0123" t="27372"/>
                        <a:stretch/>
                      </p:blipFill>
                      <p:spPr>
                        <a:xfrm>
                          <a:off x="3834040" y="2565917"/>
                          <a:ext cx="3118848" cy="3539244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0" name="TextBox 19"/>
                        <p:cNvSpPr txBox="1"/>
                        <p:nvPr/>
                      </p:nvSpPr>
                      <p:spPr>
                        <a:xfrm>
                          <a:off x="4387665" y="5902162"/>
                          <a:ext cx="2406125" cy="23724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Función de ponderación (km</a:t>
                          </a:r>
                          <a:r>
                            <a:rPr lang="en-US" sz="1600" baseline="30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-1</a:t>
                          </a:r>
                          <a:r>
                            <a:rPr 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p:txBody>
                    </p:sp>
                    <p:sp>
                      <p:nvSpPr>
                        <p:cNvPr id="21" name="TextBox 20"/>
                        <p:cNvSpPr txBox="1"/>
                        <p:nvPr/>
                      </p:nvSpPr>
                      <p:spPr>
                        <a:xfrm rot="16200000">
                          <a:off x="3137975" y="3944698"/>
                          <a:ext cx="1632536" cy="23724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16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Altura (km)</a:t>
                          </a:r>
                        </a:p>
                      </p:txBody>
                    </p:sp>
                    <p:pic>
                      <p:nvPicPr>
                        <p:cNvPr id="22" name="Picture 21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5"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4">
                                  <a14:imgEffect>
                                    <a14:sharpenSoften amount="50000"/>
                                  </a14:imgEffect>
                                  <a14:imgEffect>
                                    <a14:saturation sat="400000"/>
                                  </a14:imgEffect>
                                </a14:imgLayer>
                              </a14:imgProps>
                            </a:ex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86024" t="6298" r="12392" b="76046"/>
                        <a:stretch/>
                      </p:blipFill>
                      <p:spPr>
                        <a:xfrm>
                          <a:off x="5694905" y="2876504"/>
                          <a:ext cx="129562" cy="1075274"/>
                        </a:xfrm>
                        <a:prstGeom prst="rect">
                          <a:avLst/>
                        </a:prstGeom>
                      </p:spPr>
                    </p:pic>
                    <p:cxnSp>
                      <p:nvCxnSpPr>
                        <p:cNvPr id="23" name="Straight Connector 22"/>
                        <p:cNvCxnSpPr/>
                        <p:nvPr/>
                      </p:nvCxnSpPr>
                      <p:spPr>
                        <a:xfrm>
                          <a:off x="4274522" y="2578515"/>
                          <a:ext cx="2594387" cy="0"/>
                        </a:xfrm>
                        <a:prstGeom prst="line">
                          <a:avLst/>
                        </a:prstGeom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2" name="TextBox 11"/>
                      <p:cNvSpPr txBox="1"/>
                      <p:nvPr/>
                    </p:nvSpPr>
                    <p:spPr>
                      <a:xfrm>
                        <a:off x="6900685" y="2658626"/>
                        <a:ext cx="475431" cy="1995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ts val="1500"/>
                          </a:lnSpc>
                        </a:pPr>
                        <a:r>
                          <a:rPr lang="en-US" sz="1400" dirty="0"/>
                          <a:t>(22)</a:t>
                        </a:r>
                      </a:p>
                    </p:txBody>
                  </p:sp>
                  <p:sp>
                    <p:nvSpPr>
                      <p:cNvPr id="13" name="TextBox 12"/>
                      <p:cNvSpPr txBox="1"/>
                      <p:nvPr/>
                    </p:nvSpPr>
                    <p:spPr>
                      <a:xfrm>
                        <a:off x="6814745" y="2815415"/>
                        <a:ext cx="475431" cy="1995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ts val="1500"/>
                          </a:lnSpc>
                        </a:pPr>
                        <a:r>
                          <a:rPr lang="en-US" sz="1400" dirty="0"/>
                          <a:t>(21)</a:t>
                        </a:r>
                      </a:p>
                    </p:txBody>
                  </p:sp>
                  <p:sp>
                    <p:nvSpPr>
                      <p:cNvPr id="14" name="TextBox 13"/>
                      <p:cNvSpPr txBox="1"/>
                      <p:nvPr/>
                    </p:nvSpPr>
                    <p:spPr>
                      <a:xfrm>
                        <a:off x="6775540" y="2974547"/>
                        <a:ext cx="475431" cy="1995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ts val="1500"/>
                          </a:lnSpc>
                        </a:pPr>
                        <a:r>
                          <a:rPr lang="en-US" sz="1400" dirty="0"/>
                          <a:t>(20)</a:t>
                        </a:r>
                      </a:p>
                    </p:txBody>
                  </p:sp>
                  <p:sp>
                    <p:nvSpPr>
                      <p:cNvPr id="15" name="TextBox 14"/>
                      <p:cNvSpPr txBox="1"/>
                      <p:nvPr/>
                    </p:nvSpPr>
                    <p:spPr>
                      <a:xfrm>
                        <a:off x="6712890" y="3116895"/>
                        <a:ext cx="475431" cy="1995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ts val="1500"/>
                          </a:lnSpc>
                        </a:pPr>
                        <a:r>
                          <a:rPr lang="en-US" sz="1400" dirty="0"/>
                          <a:t>(19)</a:t>
                        </a:r>
                      </a:p>
                    </p:txBody>
                  </p:sp>
                  <p:sp>
                    <p:nvSpPr>
                      <p:cNvPr id="16" name="TextBox 15"/>
                      <p:cNvSpPr txBox="1"/>
                      <p:nvPr/>
                    </p:nvSpPr>
                    <p:spPr>
                      <a:xfrm>
                        <a:off x="6743077" y="3300190"/>
                        <a:ext cx="475431" cy="1995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ts val="1500"/>
                          </a:lnSpc>
                        </a:pPr>
                        <a:r>
                          <a:rPr lang="en-US" sz="1400" dirty="0"/>
                          <a:t>(18)</a:t>
                        </a:r>
                      </a:p>
                    </p:txBody>
                  </p:sp>
                  <p:sp>
                    <p:nvSpPr>
                      <p:cNvPr id="17" name="TextBox 16"/>
                      <p:cNvSpPr txBox="1"/>
                      <p:nvPr/>
                    </p:nvSpPr>
                    <p:spPr>
                      <a:xfrm>
                        <a:off x="6878367" y="3493674"/>
                        <a:ext cx="475431" cy="1995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ts val="1500"/>
                          </a:lnSpc>
                        </a:pPr>
                        <a:r>
                          <a:rPr lang="en-US" sz="1400" dirty="0"/>
                          <a:t>(17)</a:t>
                        </a:r>
                      </a:p>
                    </p:txBody>
                  </p:sp>
                  <p:sp>
                    <p:nvSpPr>
                      <p:cNvPr id="18" name="TextBox 17"/>
                      <p:cNvSpPr txBox="1"/>
                      <p:nvPr/>
                    </p:nvSpPr>
                    <p:spPr>
                      <a:xfrm>
                        <a:off x="5867971" y="3622485"/>
                        <a:ext cx="475431" cy="1995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ts val="1500"/>
                          </a:lnSpc>
                        </a:pPr>
                        <a:r>
                          <a:rPr lang="en-US" sz="1400" dirty="0"/>
                          <a:t>(16)</a:t>
                        </a:r>
                      </a:p>
                    </p:txBody>
                  </p:sp>
                </p:grp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3749419" y="3717492"/>
                      <a:ext cx="873680" cy="128688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400" dirty="0"/>
                        <a:t>         </a:t>
                      </a:r>
                      <a:r>
                        <a:rPr lang="en-US" sz="140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(GHz)</a:t>
                      </a:r>
                    </a:p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C.16, 88.2</a:t>
                      </a:r>
                    </a:p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C.17, 165.5 C.18, 183.3 ± C.19, 183.3 ± </a:t>
                      </a:r>
                    </a:p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C.20, 183.3 ±</a:t>
                      </a:r>
                    </a:p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C.21, 183.3 ± C.22, 183.3 ±</a:t>
                      </a:r>
                    </a:p>
                  </p:txBody>
                </p:sp>
              </p:grp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5254555" y="1592431"/>
                    <a:ext cx="1711711" cy="92333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err="1"/>
                      <a:t>Funciones</a:t>
                    </a:r>
                    <a:r>
                      <a:rPr lang="en-US" dirty="0"/>
                      <a:t> de ponderación del ATMS</a:t>
                    </a:r>
                  </a:p>
                </p:txBody>
              </p:sp>
            </p:grpSp>
            <p:sp>
              <p:nvSpPr>
                <p:cNvPr id="5" name="TextBox 4"/>
                <p:cNvSpPr txBox="1"/>
                <p:nvPr/>
              </p:nvSpPr>
              <p:spPr>
                <a:xfrm rot="5400000">
                  <a:off x="7015862" y="3053525"/>
                  <a:ext cx="375439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JGR 2013 (modified), DOI: 10.1002/2013JD020448</a:t>
                  </a:r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7000123" y="1296046"/>
                <a:ext cx="1570272" cy="1885145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7038465" y="3317001"/>
            <a:ext cx="1224194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±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indica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que el ancho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banda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espectral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varía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4766423" y="6263827"/>
            <a:ext cx="4092787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dirty="0"/>
              <a:t>para una </a:t>
            </a:r>
            <a:r>
              <a:rPr lang="en-US" sz="1400" dirty="0" err="1"/>
              <a:t>atmósfera</a:t>
            </a:r>
            <a:r>
              <a:rPr lang="en-US" sz="1400" dirty="0"/>
              <a:t> </a:t>
            </a:r>
            <a:r>
              <a:rPr lang="en-US" sz="1400" dirty="0" err="1"/>
              <a:t>estándar</a:t>
            </a:r>
            <a:r>
              <a:rPr lang="en-US" sz="1400" dirty="0"/>
              <a:t> de latitudes medias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6605" y="291526"/>
            <a:ext cx="7087563" cy="52548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/>
              <a:t>Selección espectral: absorción del vapor de </a:t>
            </a:r>
            <a:r>
              <a:rPr lang="en-US" sz="2200" dirty="0"/>
              <a:t>agua</a:t>
            </a:r>
            <a:endParaRPr lang="en-US" sz="2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66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686800" y="5882195"/>
            <a:ext cx="457194" cy="72434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2516" y="5882195"/>
            <a:ext cx="8374282" cy="9028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0104"/>
            <a:ext cx="9143999" cy="714125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  <a:p>
            <a:pPr algn="ctr"/>
            <a:r>
              <a:rPr lang="en-US" sz="2000" b="0" dirty="0" err="1"/>
              <a:t>Animación</a:t>
            </a:r>
            <a:r>
              <a:rPr lang="en-US" sz="2000" b="0" dirty="0"/>
              <a:t> de los </a:t>
            </a:r>
            <a:r>
              <a:rPr lang="en-US" sz="2000" b="0" dirty="0" err="1"/>
              <a:t>canales</a:t>
            </a:r>
            <a:r>
              <a:rPr lang="en-US" sz="2000" b="0" dirty="0"/>
              <a:t> 17-22 </a:t>
            </a:r>
            <a:r>
              <a:rPr lang="en-US" sz="2000" b="0" dirty="0">
                <a:ea typeface="+mn-lt"/>
                <a:cs typeface="+mn-lt"/>
              </a:rPr>
              <a:t>del ATMS</a:t>
            </a:r>
            <a:r>
              <a:rPr lang="en-US" sz="2000" b="0" dirty="0"/>
              <a:t>: </a:t>
            </a:r>
            <a:r>
              <a:rPr lang="en-US" sz="2000" b="0" dirty="0" err="1"/>
              <a:t>absorción</a:t>
            </a:r>
            <a:r>
              <a:rPr lang="en-US" sz="2000" b="0" dirty="0"/>
              <a:t> del vapor de </a:t>
            </a:r>
            <a:r>
              <a:rPr lang="en-US" sz="2000" b="0" dirty="0" err="1"/>
              <a:t>agua</a:t>
            </a:r>
            <a:endParaRPr lang="en-US" sz="2000" b="0" dirty="0" err="1"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2515" y="6041242"/>
            <a:ext cx="8831481" cy="81096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300" dirty="0">
                <a:hlinkClick r:id="rId5"/>
              </a:rPr>
              <a:t>http://rammb.cira.colostate.edu/templates/loop_directory.asp?data_folder=visitview/custom/ATMS_20171003_17to22</a:t>
            </a:r>
            <a:r>
              <a:rPr lang="en-US" sz="1300" dirty="0"/>
              <a:t> </a:t>
            </a:r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1300" dirty="0"/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None/>
            </a:pPr>
            <a:r>
              <a:rPr lang="en-US" sz="1300"/>
              <a:t>Fuente de las imágenes: NOAA/NESDIS/STAR JPSS Environmental Data Records (parameter = </a:t>
            </a:r>
            <a:r>
              <a:rPr lang="en-US" sz="1300" dirty="0"/>
              <a:t>ATMS Limb-Corrected TDR)</a:t>
            </a:r>
            <a:endParaRPr lang="en-US" sz="1300" dirty="0">
              <a:cs typeface="Arial"/>
            </a:endParaRPr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300" dirty="0">
                <a:hlinkClick r:id="rId6"/>
              </a:rPr>
              <a:t>https://www.star.nesdis.noaa.gov/jpss/EDRs/products_ATMS_LC.php</a:t>
            </a:r>
            <a:r>
              <a:rPr lang="en-US" sz="1300" dirty="0"/>
              <a:t> </a:t>
            </a:r>
          </a:p>
        </p:txBody>
      </p:sp>
      <p:pic>
        <p:nvPicPr>
          <p:cNvPr id="7" name="ATMS_20171003_17to22_stand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83" t="3355" r="1565" b="3643"/>
          <a:stretch/>
        </p:blipFill>
        <p:spPr>
          <a:xfrm>
            <a:off x="864017" y="569662"/>
            <a:ext cx="7406803" cy="53397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65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>
            <a:off x="4502238" y="3737546"/>
            <a:ext cx="2395810" cy="1998133"/>
          </a:xfrm>
          <a:prstGeom prst="cube">
            <a:avLst>
              <a:gd name="adj" fmla="val 1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Algoritmo</a:t>
            </a:r>
            <a:r>
              <a:rPr lang="en-US" sz="1600" dirty="0">
                <a:solidFill>
                  <a:schemeClr val="tx1"/>
                </a:solidFill>
              </a:rPr>
              <a:t> del </a:t>
            </a:r>
            <a:r>
              <a:rPr lang="en-US" sz="1600" b="1" dirty="0">
                <a:solidFill>
                  <a:schemeClr val="tx1"/>
                </a:solidFill>
              </a:rPr>
              <a:t>S</a:t>
            </a:r>
            <a:r>
              <a:rPr lang="en-US" sz="1600" dirty="0">
                <a:solidFill>
                  <a:schemeClr val="tx1"/>
                </a:solidFill>
              </a:rPr>
              <a:t>istema </a:t>
            </a:r>
            <a:r>
              <a:rPr lang="en-US" sz="1600" b="1" dirty="0" err="1">
                <a:solidFill>
                  <a:schemeClr val="tx1"/>
                </a:solidFill>
              </a:rPr>
              <a:t>I</a:t>
            </a:r>
            <a:r>
              <a:rPr lang="en-US" sz="1600" dirty="0" err="1">
                <a:solidFill>
                  <a:schemeClr val="tx1"/>
                </a:solidFill>
              </a:rPr>
              <a:t>ntegrado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E</a:t>
            </a:r>
            <a:r>
              <a:rPr lang="en-US" sz="1600" dirty="0" err="1">
                <a:solidFill>
                  <a:schemeClr val="tx1"/>
                </a:solidFill>
              </a:rPr>
              <a:t>xtracción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datos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b="1" dirty="0">
                <a:solidFill>
                  <a:schemeClr val="tx1"/>
                </a:solidFill>
              </a:rPr>
              <a:t>M</a:t>
            </a:r>
            <a:r>
              <a:rPr lang="en-US" sz="1600" dirty="0">
                <a:solidFill>
                  <a:schemeClr val="tx1"/>
                </a:solidFill>
              </a:rPr>
              <a:t>icroondas  (MIRS </a:t>
            </a:r>
            <a:r>
              <a:rPr lang="en-US" sz="1600" dirty="0" err="1">
                <a:solidFill>
                  <a:schemeClr val="tx1"/>
                </a:solidFill>
              </a:rPr>
              <a:t>en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inglés</a:t>
            </a:r>
            <a:r>
              <a:rPr lang="en-US" sz="1600" dirty="0">
                <a:solidFill>
                  <a:schemeClr val="tx1"/>
                </a:solidFill>
              </a:rPr>
              <a:t>)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1164215"/>
            <a:ext cx="11461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 rot="3557889">
            <a:off x="4350947" y="3116158"/>
            <a:ext cx="151106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Inicialización</a:t>
            </a:r>
            <a:endParaRPr lang="en-US" dirty="0"/>
          </a:p>
        </p:txBody>
      </p:sp>
      <p:sp>
        <p:nvSpPr>
          <p:cNvPr id="24" name="U-Turn Arrow 23"/>
          <p:cNvSpPr/>
          <p:nvPr/>
        </p:nvSpPr>
        <p:spPr>
          <a:xfrm>
            <a:off x="6315272" y="2344646"/>
            <a:ext cx="1828800" cy="1353774"/>
          </a:xfrm>
          <a:prstGeom prst="uturnArrow">
            <a:avLst>
              <a:gd name="adj1" fmla="val 2875"/>
              <a:gd name="adj2" fmla="val 15553"/>
              <a:gd name="adj3" fmla="val 14795"/>
              <a:gd name="adj4" fmla="val 40128"/>
              <a:gd name="adj5" fmla="val 10000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6" name="Curved Connector 25"/>
          <p:cNvCxnSpPr/>
          <p:nvPr/>
        </p:nvCxnSpPr>
        <p:spPr>
          <a:xfrm rot="-5400000">
            <a:off x="3863459" y="3440692"/>
            <a:ext cx="1828800" cy="1828800"/>
          </a:xfrm>
          <a:prstGeom prst="curvedConnector3">
            <a:avLst>
              <a:gd name="adj1" fmla="val 178692"/>
            </a:avLst>
          </a:prstGeom>
          <a:ln w="508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687571" y="5402273"/>
            <a:ext cx="251942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contenido de vapor </a:t>
            </a:r>
            <a:r>
              <a:rPr lang="en-US" b="1">
                <a:solidFill>
                  <a:srgbClr val="008000"/>
                </a:solidFill>
              </a:rPr>
              <a:t>de agua</a:t>
            </a:r>
            <a:endParaRPr lang="en-US"/>
          </a:p>
          <a:p>
            <a:pPr algn="ctr"/>
            <a:r>
              <a:rPr lang="en-US" dirty="0">
                <a:solidFill>
                  <a:srgbClr val="000000"/>
                </a:solidFill>
              </a:rPr>
              <a:t>Interpolado a niveles </a:t>
            </a:r>
            <a:r>
              <a:rPr lang="en-US">
                <a:solidFill>
                  <a:srgbClr val="000000"/>
                </a:solidFill>
              </a:rPr>
              <a:t>de presión</a:t>
            </a:r>
            <a:endParaRPr lang="en-US">
              <a:cs typeface="Arial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/>
          <a:srcRect l="1399" r="1038"/>
          <a:stretch/>
        </p:blipFill>
        <p:spPr>
          <a:xfrm>
            <a:off x="2161806" y="4550750"/>
            <a:ext cx="2220685" cy="15352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9" name="TextBox 48"/>
          <p:cNvSpPr txBox="1"/>
          <p:nvPr/>
        </p:nvSpPr>
        <p:spPr>
          <a:xfrm rot="17326258">
            <a:off x="3373129" y="2594367"/>
            <a:ext cx="132600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/>
              <a:t>Radiancias</a:t>
            </a:r>
            <a:endParaRPr lang="en-US" dirty="0"/>
          </a:p>
        </p:txBody>
      </p:sp>
      <p:pic>
        <p:nvPicPr>
          <p:cNvPr id="50" name="Picture 4" descr="NEW_VIS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6" y="5136788"/>
            <a:ext cx="1782606" cy="133695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>
            <a:off x="1379736" y="1799924"/>
            <a:ext cx="1563489" cy="321498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1066800" y="1989668"/>
            <a:ext cx="76200" cy="431203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1373448" y="2387510"/>
            <a:ext cx="358635" cy="3658627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575038" y="2116155"/>
            <a:ext cx="198180" cy="361216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52" y="3830176"/>
            <a:ext cx="2035305" cy="15720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66165" y="238853"/>
            <a:ext cx="6853946" cy="525482"/>
          </a:xfrm>
        </p:spPr>
        <p:txBody>
          <a:bodyPr anchor="t"/>
          <a:lstStyle/>
          <a:p>
            <a:r>
              <a:rPr lang="en-US" sz="2300" dirty="0"/>
              <a:t>Radiancia medida para visualizar </a:t>
            </a:r>
            <a:r>
              <a:rPr lang="en-US" sz="2300"/>
              <a:t>información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04839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686800" y="5882195"/>
            <a:ext cx="457194" cy="72434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2516" y="5882195"/>
            <a:ext cx="8385714" cy="9028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0104"/>
            <a:ext cx="9143999" cy="714125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  <a:p>
            <a:pPr algn="ctr"/>
            <a:r>
              <a:rPr lang="en-US" sz="1800" b="0" dirty="0" err="1"/>
              <a:t>Animación</a:t>
            </a:r>
            <a:r>
              <a:rPr lang="en-US" sz="1800" b="0" dirty="0"/>
              <a:t> del vapor de </a:t>
            </a:r>
            <a:r>
              <a:rPr lang="en-US" sz="1800" b="0" dirty="0" err="1"/>
              <a:t>agua</a:t>
            </a:r>
            <a:r>
              <a:rPr lang="en-US" sz="1800" b="0" dirty="0"/>
              <a:t> del MIRS (</a:t>
            </a:r>
            <a:r>
              <a:rPr lang="en-US" sz="1800" b="0" dirty="0" err="1"/>
              <a:t>interpolado</a:t>
            </a:r>
            <a:r>
              <a:rPr lang="en-US" sz="1800" b="0" dirty="0"/>
              <a:t> a </a:t>
            </a:r>
            <a:r>
              <a:rPr lang="en-US" sz="1800" b="0" dirty="0" err="1"/>
              <a:t>niveles</a:t>
            </a:r>
            <a:r>
              <a:rPr lang="en-US" sz="1800" b="0" dirty="0"/>
              <a:t> de </a:t>
            </a:r>
            <a:r>
              <a:rPr lang="en-US" sz="1800" b="0" dirty="0" err="1"/>
              <a:t>presión</a:t>
            </a:r>
            <a:r>
              <a:rPr lang="en-US" sz="1800" b="0" dirty="0"/>
              <a:t> 950-100 mb)</a:t>
            </a:r>
            <a:endParaRPr lang="en-US" sz="1800" b="0" dirty="0"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2519" y="6055111"/>
            <a:ext cx="8831481" cy="65792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50" dirty="0">
                <a:hlinkClick r:id="rId5"/>
              </a:rPr>
              <a:t>http://rammb.cira.colostate.edu/templates/loop_directory.asp?data_folder=visitview/custom/ATMS_20171003_MIRS_WV</a:t>
            </a:r>
            <a:r>
              <a:rPr lang="en-US" sz="1250" dirty="0"/>
              <a:t> </a:t>
            </a:r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None/>
            </a:pPr>
            <a:r>
              <a:rPr lang="en-US" sz="1300">
                <a:cs typeface="Arial"/>
              </a:rPr>
              <a:t>Fuente</a:t>
            </a:r>
            <a:r>
              <a:rPr lang="en-US" sz="1300"/>
              <a:t> de las imágenes</a:t>
            </a:r>
            <a:r>
              <a:rPr lang="en-US" sz="1300" dirty="0"/>
              <a:t>: NOAA/NESDIS/STAR JPSS Environmental Data Records (parameter = Water Vapor)</a:t>
            </a:r>
            <a:endParaRPr lang="en-US"/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None/>
            </a:pPr>
            <a:r>
              <a:rPr lang="en-US" sz="1300" dirty="0">
                <a:hlinkClick r:id="rId6"/>
              </a:rPr>
              <a:t>https://www.star.nesdis.noaa.gov/jpss/EDRs/products_MiRS.php</a:t>
            </a:r>
            <a:r>
              <a:rPr lang="en-US" sz="1300" dirty="0"/>
              <a:t> </a:t>
            </a:r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300" dirty="0"/>
              <a:t> </a:t>
            </a:r>
          </a:p>
        </p:txBody>
      </p:sp>
      <p:pic>
        <p:nvPicPr>
          <p:cNvPr id="9" name="ATMS_20171003_MIRS_WV_stand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783" r="1918" b="2865"/>
          <a:stretch/>
        </p:blipFill>
        <p:spPr>
          <a:xfrm>
            <a:off x="938394" y="524023"/>
            <a:ext cx="7267212" cy="54977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47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Resumen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38148" y="1062038"/>
            <a:ext cx="8080819" cy="5364162"/>
          </a:xfrm>
        </p:spPr>
        <p:txBody>
          <a:bodyPr anchor="t"/>
          <a:lstStyle/>
          <a:p>
            <a:endParaRPr lang="en-US" sz="2400" dirty="0"/>
          </a:p>
          <a:p>
            <a:r>
              <a:rPr lang="en-US"/>
              <a:t>El espectro de microondas tiene regiones de absorción atmosférica fuerte debido al: </a:t>
            </a:r>
            <a:endParaRPr lang="en-US"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Oxígeno bien mezclado (~60 GHz)</a:t>
            </a:r>
            <a:endParaRPr lang="en-US"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Vapor de agua variable (~183 GHz)</a:t>
            </a:r>
            <a:endParaRPr lang="en-US">
              <a:cs typeface="Arial"/>
            </a:endParaRPr>
          </a:p>
          <a:p>
            <a:pPr lvl="1"/>
            <a:endParaRPr lang="en-US" sz="2200" dirty="0"/>
          </a:p>
          <a:p>
            <a:r>
              <a:rPr lang="en-US"/>
              <a:t>La selección de canales en las sondas de microondas aprovechan las regiones de absorción y las funciones de ponderación para derivar los perfiles verticales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Absorción del oxígeno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>
                <a:sym typeface="Wingdings" panose="05000000000000000000" pitchFamily="2" charset="2"/>
              </a:rPr>
              <a:t> perfil de temperatura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ym typeface="Wingdings" panose="05000000000000000000" pitchFamily="2" charset="2"/>
              </a:rPr>
              <a:t>Absorción del vapor de agua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>
                <a:sym typeface="Wingdings" panose="05000000000000000000" pitchFamily="2" charset="2"/>
              </a:rPr>
              <a:t> perfil de humedad</a:t>
            </a:r>
            <a:endParaRPr lang="en-US"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2888" y="5180848"/>
            <a:ext cx="7828156" cy="1025922"/>
          </a:xfrm>
          <a:prstGeom prst="rect">
            <a:avLst/>
          </a:prstGeom>
          <a:solidFill>
            <a:schemeClr val="bg1"/>
          </a:solidFill>
          <a:ln w="25400" cap="rnd" cmpd="sng">
            <a:solidFill>
              <a:srgbClr val="0194CA"/>
            </a:solidFill>
            <a:round/>
          </a:ln>
        </p:spPr>
        <p:txBody>
          <a:bodyPr wrap="square" anchor="t">
            <a:spAutoFit/>
          </a:bodyPr>
          <a:lstStyle/>
          <a:p>
            <a:pPr algn="ctr">
              <a:lnSpc>
                <a:spcPts val="200"/>
              </a:lnSpc>
            </a:pPr>
            <a:endParaRPr lang="en-US" sz="800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Los perfiles de temperatura y humedad de microondas dan información de sondeos NUCAPS, productos de agua precipitable y predicción numérica </a:t>
            </a:r>
            <a:r>
              <a:rPr lang="en-US"/>
              <a:t>del tiempo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4403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Recursos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Microwave Remote Sensing: Clouds, Precipitation, and Water Vapor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hlinkClick r:id="rId3"/>
              </a:rPr>
              <a:t>https://www.meted.ucar.edu/training_module.php?id=226#.WYjODIjyvcs</a:t>
            </a:r>
            <a:r>
              <a:rPr lang="en-US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Satellite Meteorology: An Introduction (Kidder and </a:t>
            </a:r>
            <a:r>
              <a:rPr lang="en-US" dirty="0" err="1"/>
              <a:t>Vonder</a:t>
            </a:r>
            <a:r>
              <a:rPr lang="en-US" dirty="0"/>
              <a:t> </a:t>
            </a:r>
            <a:r>
              <a:rPr lang="en-US" dirty="0" err="1"/>
              <a:t>Haar</a:t>
            </a:r>
            <a:r>
              <a:rPr lang="en-US" dirty="0"/>
              <a:t> 1995)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A First Course in Atmospheric Radiation, 2</a:t>
            </a:r>
            <a:r>
              <a:rPr lang="en-US" baseline="30000" dirty="0"/>
              <a:t>nd</a:t>
            </a:r>
            <a:r>
              <a:rPr lang="en-US" dirty="0"/>
              <a:t> Ed. (Petty 2006)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3806" y="2988590"/>
            <a:ext cx="8279250" cy="1569660"/>
          </a:xfrm>
          <a:prstGeom prst="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dirty="0"/>
              <a:t>“</a:t>
            </a:r>
            <a:r>
              <a:rPr lang="en-US" sz="1600" dirty="0"/>
              <a:t>Estos </a:t>
            </a:r>
            <a:r>
              <a:rPr lang="en-US" sz="1600" b="1" dirty="0" err="1">
                <a:solidFill>
                  <a:schemeClr val="accent5"/>
                </a:solidFill>
              </a:rPr>
              <a:t>datos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extraídos</a:t>
            </a:r>
            <a:r>
              <a:rPr lang="en-US" sz="1600" b="1" dirty="0">
                <a:solidFill>
                  <a:schemeClr val="accent5"/>
                </a:solidFill>
              </a:rPr>
              <a:t> dan información indispensable </a:t>
            </a:r>
            <a:r>
              <a:rPr lang="en-US" sz="1600" dirty="0"/>
              <a:t>sobre el </a:t>
            </a:r>
            <a:r>
              <a:rPr lang="en-US" sz="1600" dirty="0" err="1"/>
              <a:t>estado</a:t>
            </a:r>
            <a:r>
              <a:rPr lang="en-US" sz="1600" dirty="0"/>
              <a:t> actual de la </a:t>
            </a:r>
            <a:r>
              <a:rPr lang="en-US" sz="1600" dirty="0" err="1"/>
              <a:t>atmósfera</a:t>
            </a:r>
            <a:r>
              <a:rPr lang="en-US" sz="1600" dirty="0"/>
              <a:t> para los </a:t>
            </a:r>
            <a:r>
              <a:rPr lang="en-US" sz="1600" dirty="0" err="1"/>
              <a:t>modelos</a:t>
            </a:r>
            <a:r>
              <a:rPr lang="en-US" sz="1600" dirty="0"/>
              <a:t> de </a:t>
            </a:r>
            <a:r>
              <a:rPr lang="en-US" sz="1600" dirty="0" err="1"/>
              <a:t>predicción</a:t>
            </a:r>
            <a:r>
              <a:rPr lang="en-US" sz="1600" dirty="0"/>
              <a:t> </a:t>
            </a:r>
            <a:r>
              <a:rPr lang="en-US" sz="1600" dirty="0" err="1"/>
              <a:t>numérica</a:t>
            </a:r>
            <a:r>
              <a:rPr lang="en-US" sz="1600" dirty="0"/>
              <a:t> del tiempo. Sin la </a:t>
            </a:r>
            <a:r>
              <a:rPr lang="en-US" sz="1600" dirty="0" err="1"/>
              <a:t>disponibilidad</a:t>
            </a:r>
            <a:r>
              <a:rPr lang="en-US" sz="1600" dirty="0"/>
              <a:t> de los </a:t>
            </a:r>
            <a:r>
              <a:rPr lang="en-US" sz="1600" dirty="0" err="1"/>
              <a:t>datos</a:t>
            </a:r>
            <a:r>
              <a:rPr lang="en-US" sz="1600" dirty="0"/>
              <a:t> de la </a:t>
            </a:r>
            <a:r>
              <a:rPr lang="en-US" sz="1600" dirty="0" err="1"/>
              <a:t>estructura</a:t>
            </a:r>
            <a:r>
              <a:rPr lang="en-US" sz="1600" dirty="0"/>
              <a:t> de la </a:t>
            </a:r>
            <a:r>
              <a:rPr lang="en-US" sz="1600" dirty="0" err="1"/>
              <a:t>temperatura</a:t>
            </a:r>
            <a:r>
              <a:rPr lang="en-US" sz="1600" dirty="0"/>
              <a:t> que se </a:t>
            </a:r>
            <a:r>
              <a:rPr lang="en-US" sz="1600" dirty="0" err="1"/>
              <a:t>deriva</a:t>
            </a:r>
            <a:r>
              <a:rPr lang="en-US" sz="1600" dirty="0"/>
              <a:t> de los </a:t>
            </a:r>
            <a:r>
              <a:rPr lang="en-US" sz="1600" dirty="0" err="1"/>
              <a:t>satélites</a:t>
            </a:r>
            <a:r>
              <a:rPr lang="en-US" sz="1600" dirty="0"/>
              <a:t>, los </a:t>
            </a:r>
            <a:r>
              <a:rPr lang="en-US" sz="1600" dirty="0" err="1"/>
              <a:t>pronósticos</a:t>
            </a:r>
            <a:r>
              <a:rPr lang="en-US" sz="1600" dirty="0"/>
              <a:t> </a:t>
            </a:r>
            <a:r>
              <a:rPr lang="en-US" sz="1600" dirty="0" err="1"/>
              <a:t>certeros</a:t>
            </a:r>
            <a:r>
              <a:rPr lang="en-US" sz="1600" dirty="0"/>
              <a:t> de </a:t>
            </a:r>
            <a:r>
              <a:rPr lang="en-US" sz="1600" dirty="0" err="1"/>
              <a:t>mediano</a:t>
            </a:r>
            <a:r>
              <a:rPr lang="en-US" sz="1600" dirty="0"/>
              <a:t> y largo </a:t>
            </a:r>
            <a:r>
              <a:rPr lang="en-US" sz="1600" dirty="0" err="1"/>
              <a:t>plazo</a:t>
            </a:r>
            <a:r>
              <a:rPr lang="en-US" sz="1600" dirty="0"/>
              <a:t> (</a:t>
            </a:r>
            <a:r>
              <a:rPr lang="en-US" sz="1600" dirty="0" err="1"/>
              <a:t>tres</a:t>
            </a:r>
            <a:r>
              <a:rPr lang="en-US" sz="1600" dirty="0"/>
              <a:t> días y más) </a:t>
            </a:r>
            <a:r>
              <a:rPr lang="en-US" sz="1600" dirty="0" err="1"/>
              <a:t>serían</a:t>
            </a:r>
            <a:r>
              <a:rPr lang="en-US" sz="1600" dirty="0"/>
              <a:t> </a:t>
            </a:r>
            <a:r>
              <a:rPr lang="en-US" sz="1600" dirty="0" err="1"/>
              <a:t>imposibles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casi</a:t>
            </a:r>
            <a:r>
              <a:rPr lang="en-US" sz="1600" dirty="0"/>
              <a:t> </a:t>
            </a:r>
            <a:r>
              <a:rPr lang="en-US" sz="1600" dirty="0" err="1"/>
              <a:t>todas</a:t>
            </a:r>
            <a:r>
              <a:rPr lang="en-US" sz="1600" dirty="0"/>
              <a:t> </a:t>
            </a:r>
            <a:r>
              <a:rPr lang="en-US" sz="1600" dirty="0" err="1"/>
              <a:t>partes</a:t>
            </a:r>
            <a:r>
              <a:rPr lang="en-US" sz="1600" dirty="0"/>
              <a:t>, y </a:t>
            </a:r>
            <a:r>
              <a:rPr lang="en-US" sz="1600" dirty="0" err="1"/>
              <a:t>aún</a:t>
            </a:r>
            <a:r>
              <a:rPr lang="en-US" sz="1600" dirty="0"/>
              <a:t> los </a:t>
            </a:r>
            <a:r>
              <a:rPr lang="en-US" sz="1600" b="1" dirty="0" err="1">
                <a:solidFill>
                  <a:schemeClr val="accent5"/>
                </a:solidFill>
              </a:rPr>
              <a:t>pronósticos</a:t>
            </a:r>
            <a:r>
              <a:rPr lang="en-US" sz="1600" b="1" dirty="0">
                <a:solidFill>
                  <a:schemeClr val="accent5"/>
                </a:solidFill>
              </a:rPr>
              <a:t> </a:t>
            </a:r>
            <a:r>
              <a:rPr lang="en-US" sz="1600" dirty="0"/>
              <a:t>de </a:t>
            </a:r>
            <a:r>
              <a:rPr lang="en-US" sz="1600" dirty="0" err="1"/>
              <a:t>corto</a:t>
            </a:r>
            <a:r>
              <a:rPr lang="en-US" sz="1600" dirty="0"/>
              <a:t> </a:t>
            </a:r>
            <a:r>
              <a:rPr lang="en-US" sz="1600" dirty="0" err="1"/>
              <a:t>plazo</a:t>
            </a:r>
            <a:r>
              <a:rPr lang="en-US" sz="1600" dirty="0"/>
              <a:t> </a:t>
            </a:r>
            <a:r>
              <a:rPr lang="en-US" sz="1600" b="1" dirty="0" err="1">
                <a:solidFill>
                  <a:schemeClr val="accent5"/>
                </a:solidFill>
              </a:rPr>
              <a:t>serían</a:t>
            </a:r>
            <a:r>
              <a:rPr lang="en-US" sz="1600" b="1" dirty="0">
                <a:solidFill>
                  <a:schemeClr val="accent5"/>
                </a:solidFill>
              </a:rPr>
              <a:t> de </a:t>
            </a:r>
            <a:r>
              <a:rPr lang="en-US" sz="1600" b="1" dirty="0" err="1">
                <a:solidFill>
                  <a:schemeClr val="accent5"/>
                </a:solidFill>
              </a:rPr>
              <a:t>dudoso</a:t>
            </a:r>
            <a:r>
              <a:rPr lang="en-US" sz="1600" b="1" dirty="0">
                <a:solidFill>
                  <a:schemeClr val="accent5"/>
                </a:solidFill>
              </a:rPr>
              <a:t> valor</a:t>
            </a:r>
            <a:r>
              <a:rPr lang="en-US" sz="1600" dirty="0"/>
              <a:t> sobre los </a:t>
            </a:r>
            <a:r>
              <a:rPr lang="en-US" sz="1600" dirty="0" err="1"/>
              <a:t>océanos</a:t>
            </a:r>
            <a:r>
              <a:rPr lang="en-US" sz="1600" dirty="0"/>
              <a:t> y </a:t>
            </a:r>
            <a:r>
              <a:rPr lang="en-US" sz="1600" dirty="0" err="1"/>
              <a:t>otras</a:t>
            </a:r>
            <a:r>
              <a:rPr lang="en-US" sz="1600" dirty="0"/>
              <a:t> </a:t>
            </a:r>
            <a:r>
              <a:rPr lang="en-US" sz="1600" dirty="0" err="1"/>
              <a:t>regiones</a:t>
            </a:r>
            <a:r>
              <a:rPr lang="en-US" sz="1600" dirty="0"/>
              <a:t> con </a:t>
            </a:r>
            <a:r>
              <a:rPr lang="en-US" sz="1600" dirty="0" err="1"/>
              <a:t>escasez</a:t>
            </a:r>
            <a:r>
              <a:rPr lang="en-US" sz="1600" dirty="0"/>
              <a:t> de </a:t>
            </a:r>
            <a:r>
              <a:rPr lang="en-US" sz="1600" dirty="0" err="1"/>
              <a:t>datos</a:t>
            </a:r>
            <a:r>
              <a:rPr lang="en-US" sz="1600" dirty="0"/>
              <a:t>.</a:t>
            </a:r>
            <a:r>
              <a:rPr lang="en-US" sz="1600" b="1" dirty="0"/>
              <a:t>”  </a:t>
            </a:r>
            <a:r>
              <a:rPr lang="en-US" sz="1600" dirty="0"/>
              <a:t>(Petty 2006, pp. 232-233)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66980" y="4939862"/>
            <a:ext cx="6493166" cy="1381864"/>
            <a:chOff x="1034471" y="4939862"/>
            <a:chExt cx="6493166" cy="1381864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1034471" y="4939862"/>
              <a:ext cx="6493166" cy="13818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>
                  <a:lumMod val="75000"/>
                </a:schemeClr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90000"/>
                <a:buFont typeface="Wingdings" panose="05000000000000000000" pitchFamily="2" charset="2"/>
                <a:buChar char="§"/>
                <a:defRPr sz="20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en-US" sz="1800" dirty="0">
                  <a:solidFill>
                    <a:schemeClr val="tx1"/>
                  </a:solidFill>
                </a:rPr>
                <a:t>   ¿</a:t>
              </a:r>
              <a:r>
                <a:rPr lang="en-US" sz="1800" dirty="0" err="1">
                  <a:solidFill>
                    <a:schemeClr val="tx1"/>
                  </a:solidFill>
                </a:rPr>
                <a:t>Preguntas</a:t>
              </a:r>
              <a:r>
                <a:rPr lang="en-US" sz="1800" dirty="0">
                  <a:solidFill>
                    <a:schemeClr val="tx1"/>
                  </a:solidFill>
                </a:rPr>
                <a:t>? Email: </a:t>
              </a:r>
              <a:r>
                <a:rPr lang="en-US" sz="1800" dirty="0">
                  <a:hlinkClick r:id="rId4"/>
                </a:rPr>
                <a:t>Bernie.Connell@colostate.edu</a:t>
              </a:r>
              <a:endParaRPr lang="en-US" sz="1800" dirty="0"/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None/>
              </a:pPr>
              <a:endParaRPr lang="en-US" sz="1000" dirty="0">
                <a:solidFill>
                  <a:schemeClr val="tx1"/>
                </a:solidFill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en-US" sz="1800" dirty="0">
                  <a:solidFill>
                    <a:schemeClr val="tx1"/>
                  </a:solidFill>
                </a:rPr>
                <a:t>   </a:t>
              </a:r>
              <a:r>
                <a:rPr lang="en-US" sz="1800" dirty="0" err="1">
                  <a:solidFill>
                    <a:schemeClr val="tx1"/>
                  </a:solidFill>
                </a:rPr>
                <a:t>Narradora</a:t>
              </a:r>
              <a:r>
                <a:rPr lang="en-US" sz="1800" dirty="0">
                  <a:solidFill>
                    <a:schemeClr val="tx1"/>
                  </a:solidFill>
                </a:rPr>
                <a:t>: Erin Dagg                           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en-US" sz="1800" dirty="0">
                  <a:solidFill>
                    <a:schemeClr val="tx1"/>
                  </a:solidFill>
                </a:rPr>
                <a:t>   </a:t>
              </a:r>
              <a:r>
                <a:rPr lang="en-US" sz="1800" dirty="0" err="1">
                  <a:solidFill>
                    <a:schemeClr val="tx1"/>
                  </a:solidFill>
                </a:rPr>
                <a:t>Editoras</a:t>
              </a:r>
              <a:r>
                <a:rPr lang="en-US" sz="1800" dirty="0">
                  <a:solidFill>
                    <a:schemeClr val="tx1"/>
                  </a:solidFill>
                </a:rPr>
                <a:t>: Bernie Connell, Erin Dagg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en-US" sz="1800" dirty="0">
                  <a:solidFill>
                    <a:schemeClr val="tx1"/>
                  </a:solidFill>
                </a:rPr>
                <a:t>   </a:t>
              </a:r>
              <a:r>
                <a:rPr lang="en-US" sz="1800" dirty="0" err="1">
                  <a:solidFill>
                    <a:schemeClr val="tx1"/>
                  </a:solidFill>
                </a:rPr>
                <a:t>Otros</a:t>
              </a:r>
              <a:r>
                <a:rPr lang="en-US" sz="1800" dirty="0">
                  <a:solidFill>
                    <a:schemeClr val="tx1"/>
                  </a:solidFill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</a:rPr>
                <a:t>contribuyentes</a:t>
              </a:r>
              <a:r>
                <a:rPr lang="en-US" sz="1800" dirty="0">
                  <a:solidFill>
                    <a:schemeClr val="tx1"/>
                  </a:solidFill>
                </a:rPr>
                <a:t>: John Forsythe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455" y="5465595"/>
              <a:ext cx="1603030" cy="730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19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US" dirty="0" err="1"/>
              <a:t>Bandas</a:t>
            </a:r>
            <a:r>
              <a:rPr lang="en-US" dirty="0"/>
              <a:t> de </a:t>
            </a:r>
            <a:r>
              <a:rPr lang="en-US" dirty="0" err="1"/>
              <a:t>absorción</a:t>
            </a:r>
            <a:r>
              <a:rPr lang="en-US" dirty="0"/>
              <a:t> del </a:t>
            </a:r>
            <a:r>
              <a:rPr lang="en-US" dirty="0" err="1"/>
              <a:t>oxígeno</a:t>
            </a:r>
            <a:r>
              <a:rPr lang="en-US" dirty="0"/>
              <a:t> y el vapor de </a:t>
            </a:r>
            <a:r>
              <a:rPr lang="en-US" dirty="0" err="1"/>
              <a:t>agua</a:t>
            </a:r>
          </a:p>
        </p:txBody>
      </p:sp>
    </p:spTree>
    <p:extLst>
      <p:ext uri="{BB962C8B-B14F-4D97-AF65-F5344CB8AC3E}">
        <p14:creationId xmlns:p14="http://schemas.microsoft.com/office/powerpoint/2010/main" val="281033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>
                <a:ea typeface="+mn-lt"/>
                <a:cs typeface="+mn-lt"/>
              </a:rPr>
              <a:t>Objetivos</a:t>
            </a:r>
            <a:r>
              <a:rPr lang="en-US" dirty="0">
                <a:ea typeface="+mn-lt"/>
                <a:cs typeface="+mn-lt"/>
              </a:rPr>
              <a:t> del </a:t>
            </a:r>
            <a:r>
              <a:rPr lang="en-US" dirty="0" err="1">
                <a:ea typeface="+mn-lt"/>
                <a:cs typeface="+mn-lt"/>
              </a:rPr>
              <a:t>aprendizaje</a:t>
            </a:r>
            <a:endParaRPr lang="en-US" dirty="0" err="1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219691"/>
            <a:ext cx="8437563" cy="1281769"/>
          </a:xfrm>
        </p:spPr>
        <p:txBody>
          <a:bodyPr anchor="t"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Identificar</a:t>
            </a:r>
            <a:r>
              <a:rPr lang="en-US" dirty="0"/>
              <a:t> la </a:t>
            </a:r>
            <a:r>
              <a:rPr lang="en-US" dirty="0" err="1"/>
              <a:t>localización</a:t>
            </a:r>
            <a:r>
              <a:rPr lang="en-US" dirty="0"/>
              <a:t> de las </a:t>
            </a:r>
            <a:r>
              <a:rPr lang="en-US" dirty="0" err="1"/>
              <a:t>regiones</a:t>
            </a:r>
            <a:r>
              <a:rPr lang="en-US" dirty="0"/>
              <a:t> de </a:t>
            </a:r>
            <a:r>
              <a:rPr lang="en-US" dirty="0" err="1"/>
              <a:t>absorción</a:t>
            </a:r>
            <a:r>
              <a:rPr lang="en-US" dirty="0"/>
              <a:t> del vapor de </a:t>
            </a:r>
            <a:r>
              <a:rPr lang="en-US" dirty="0" err="1"/>
              <a:t>agua</a:t>
            </a:r>
            <a:r>
              <a:rPr lang="en-US" dirty="0"/>
              <a:t> y el </a:t>
            </a:r>
            <a:r>
              <a:rPr lang="en-US" dirty="0" err="1"/>
              <a:t>oxígeno</a:t>
            </a:r>
            <a:r>
              <a:rPr lang="en-US" dirty="0"/>
              <a:t> en el </a:t>
            </a:r>
            <a:r>
              <a:rPr lang="en-US" dirty="0" err="1"/>
              <a:t>espectro</a:t>
            </a:r>
            <a:r>
              <a:rPr lang="en-US" dirty="0"/>
              <a:t> de </a:t>
            </a:r>
            <a:r>
              <a:rPr lang="en-US" dirty="0" err="1"/>
              <a:t>microondas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3806" y="2732690"/>
            <a:ext cx="8437563" cy="180690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 err="1"/>
              <a:t>Describir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los </a:t>
            </a:r>
            <a:r>
              <a:rPr lang="en-US" dirty="0" err="1"/>
              <a:t>niveles</a:t>
            </a:r>
            <a:r>
              <a:rPr lang="en-US" dirty="0"/>
              <a:t> variables de </a:t>
            </a:r>
            <a:r>
              <a:rPr lang="en-US" dirty="0" err="1"/>
              <a:t>absorción</a:t>
            </a:r>
            <a:r>
              <a:rPr lang="en-US" dirty="0"/>
              <a:t>/</a:t>
            </a:r>
            <a:r>
              <a:rPr lang="en-US" dirty="0" err="1"/>
              <a:t>transmitancia</a:t>
            </a:r>
            <a:r>
              <a:rPr lang="en-US" dirty="0"/>
              <a:t> a lo largo de las </a:t>
            </a:r>
            <a:r>
              <a:rPr lang="en-US" dirty="0" err="1"/>
              <a:t>regiones</a:t>
            </a:r>
            <a:r>
              <a:rPr lang="en-US" dirty="0"/>
              <a:t> de </a:t>
            </a:r>
            <a:r>
              <a:rPr lang="en-US" dirty="0" err="1"/>
              <a:t>absorción</a:t>
            </a:r>
            <a:r>
              <a:rPr lang="en-US" dirty="0"/>
              <a:t> del vapor de </a:t>
            </a:r>
            <a:r>
              <a:rPr lang="en-US" dirty="0" err="1"/>
              <a:t>agua</a:t>
            </a:r>
            <a:r>
              <a:rPr lang="en-US" dirty="0"/>
              <a:t> y el </a:t>
            </a:r>
            <a:r>
              <a:rPr lang="en-US" dirty="0" err="1"/>
              <a:t>oxígeno</a:t>
            </a:r>
            <a:r>
              <a:rPr lang="en-US" dirty="0"/>
              <a:t> 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usar</a:t>
            </a:r>
            <a:r>
              <a:rPr lang="en-US" dirty="0"/>
              <a:t> para </a:t>
            </a:r>
            <a:r>
              <a:rPr lang="en-US" dirty="0" err="1"/>
              <a:t>determinar</a:t>
            </a:r>
            <a:r>
              <a:rPr lang="en-US" dirty="0"/>
              <a:t> </a:t>
            </a:r>
            <a:r>
              <a:rPr lang="en-US" dirty="0" err="1"/>
              <a:t>perfiles</a:t>
            </a:r>
            <a:r>
              <a:rPr lang="en-US" dirty="0"/>
              <a:t> de </a:t>
            </a:r>
            <a:r>
              <a:rPr lang="en-US" dirty="0" err="1"/>
              <a:t>humedad</a:t>
            </a:r>
            <a:r>
              <a:rPr lang="en-US" dirty="0"/>
              <a:t> y </a:t>
            </a:r>
            <a:r>
              <a:rPr lang="en-US" dirty="0" err="1"/>
              <a:t>temperatura</a:t>
            </a:r>
            <a:endParaRPr lang="en-US" dirty="0" err="1"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7022" y="4255297"/>
            <a:ext cx="5332644" cy="887679"/>
          </a:xfrm>
          <a:prstGeom prst="rect">
            <a:avLst/>
          </a:prstGeom>
          <a:solidFill>
            <a:schemeClr val="bg1"/>
          </a:solidFill>
          <a:ln w="25400" cap="rnd" cmpd="sng">
            <a:solidFill>
              <a:srgbClr val="0194CA"/>
            </a:solidFill>
            <a:round/>
          </a:ln>
        </p:spPr>
        <p:txBody>
          <a:bodyPr wrap="square" anchor="t">
            <a:spAutoFit/>
          </a:bodyPr>
          <a:lstStyle/>
          <a:p>
            <a:pPr algn="ctr">
              <a:lnSpc>
                <a:spcPts val="200"/>
              </a:lnSpc>
            </a:pPr>
            <a:endParaRPr lang="en-US" sz="800" dirty="0"/>
          </a:p>
          <a:p>
            <a:pPr algn="ctr">
              <a:spcBef>
                <a:spcPts val="600"/>
              </a:spcBef>
            </a:pPr>
            <a:r>
              <a:rPr lang="en-US" dirty="0" err="1"/>
              <a:t>absorción</a:t>
            </a:r>
            <a:r>
              <a:rPr lang="en-US" dirty="0"/>
              <a:t> del </a:t>
            </a:r>
            <a:r>
              <a:rPr lang="en-US" dirty="0" err="1"/>
              <a:t>oxígeno</a:t>
            </a:r>
            <a:r>
              <a:rPr lang="en-US" dirty="0"/>
              <a:t>  </a:t>
            </a:r>
            <a:r>
              <a:rPr lang="en-US" dirty="0">
                <a:sym typeface="Wingdings" panose="05000000000000000000" pitchFamily="2" charset="2"/>
              </a:rPr>
              <a:t>  </a:t>
            </a:r>
            <a:r>
              <a:rPr lang="en-US" dirty="0" err="1">
                <a:sym typeface="Wingdings" panose="05000000000000000000" pitchFamily="2" charset="2"/>
              </a:rPr>
              <a:t>perfil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temperatura</a:t>
            </a:r>
            <a:endParaRPr lang="en-US" dirty="0" err="1">
              <a:cs typeface="Arial"/>
            </a:endParaRPr>
          </a:p>
          <a:p>
            <a:pPr algn="ctr">
              <a:spcBef>
                <a:spcPts val="600"/>
              </a:spcBef>
            </a:pPr>
            <a:r>
              <a:rPr lang="en-US" dirty="0" err="1">
                <a:sym typeface="Wingdings" panose="05000000000000000000" pitchFamily="2" charset="2"/>
              </a:rPr>
              <a:t>absorción</a:t>
            </a:r>
            <a:r>
              <a:rPr lang="en-US" dirty="0">
                <a:sym typeface="Wingdings" panose="05000000000000000000" pitchFamily="2" charset="2"/>
              </a:rPr>
              <a:t> del vapor de </a:t>
            </a:r>
            <a:r>
              <a:rPr lang="en-US" dirty="0" err="1">
                <a:sym typeface="Wingdings" panose="05000000000000000000" pitchFamily="2" charset="2"/>
              </a:rPr>
              <a:t>agua</a:t>
            </a:r>
            <a:r>
              <a:rPr lang="en-US" dirty="0">
                <a:sym typeface="Wingdings" panose="05000000000000000000" pitchFamily="2" charset="2"/>
              </a:rPr>
              <a:t>  </a:t>
            </a:r>
            <a:r>
              <a:rPr lang="en-US" dirty="0" err="1">
                <a:sym typeface="Wingdings" panose="05000000000000000000" pitchFamily="2" charset="2"/>
              </a:rPr>
              <a:t>perfil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humedad</a:t>
            </a:r>
            <a:endParaRPr lang="en-US">
              <a:cs typeface="Arial"/>
            </a:endParaRPr>
          </a:p>
          <a:p>
            <a:pPr algn="ctr">
              <a:lnSpc>
                <a:spcPts val="400"/>
              </a:lnSpc>
            </a:pPr>
            <a:endParaRPr lang="en-US" sz="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15808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Uso</a:t>
            </a:r>
            <a:r>
              <a:rPr lang="en-US" dirty="0"/>
              <a:t> </a:t>
            </a:r>
            <a:r>
              <a:rPr lang="en-US" dirty="0" err="1"/>
              <a:t>operacional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13418" y="1300281"/>
            <a:ext cx="3935729" cy="690066"/>
          </a:xfrm>
          <a:ln w="19050">
            <a:noFill/>
          </a:ln>
        </p:spPr>
        <p:txBody>
          <a:bodyPr anchor="t"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¿</a:t>
            </a:r>
            <a:r>
              <a:rPr lang="en-US" dirty="0" err="1">
                <a:solidFill>
                  <a:schemeClr val="tx1"/>
                </a:solidFill>
              </a:rPr>
              <a:t>Qué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comunican</a:t>
            </a:r>
            <a:r>
              <a:rPr lang="en-US" dirty="0">
                <a:solidFill>
                  <a:schemeClr val="tx1"/>
                </a:solidFill>
              </a:rPr>
              <a:t> los </a:t>
            </a:r>
            <a:r>
              <a:rPr lang="en-US" dirty="0" err="1">
                <a:solidFill>
                  <a:schemeClr val="tx1"/>
                </a:solidFill>
              </a:rPr>
              <a:t>perfiles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microondas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temperatura</a:t>
            </a:r>
            <a:r>
              <a:rPr lang="en-US" dirty="0">
                <a:solidFill>
                  <a:schemeClr val="tx1"/>
                </a:solidFill>
              </a:rPr>
              <a:t> y </a:t>
            </a:r>
            <a:r>
              <a:rPr lang="en-US" dirty="0" err="1">
                <a:solidFill>
                  <a:schemeClr val="tx1"/>
                </a:solidFill>
              </a:rPr>
              <a:t>humedad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334" r="2031"/>
          <a:stretch/>
        </p:blipFill>
        <p:spPr>
          <a:xfrm>
            <a:off x="486873" y="3141424"/>
            <a:ext cx="4258493" cy="27847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86873" y="2473621"/>
            <a:ext cx="425849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 err="1"/>
              <a:t>Productos</a:t>
            </a:r>
            <a:r>
              <a:rPr lang="en-US" b="1" dirty="0"/>
              <a:t> Agua precipitable total o por </a:t>
            </a:r>
            <a:r>
              <a:rPr lang="en-US" b="1" dirty="0" err="1"/>
              <a:t>capas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607" t="2739" b="3595"/>
          <a:stretch/>
        </p:blipFill>
        <p:spPr>
          <a:xfrm>
            <a:off x="4963079" y="1485401"/>
            <a:ext cx="3945649" cy="28389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797617" y="931403"/>
            <a:ext cx="4276575" cy="553998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 err="1"/>
              <a:t>Sondeos</a:t>
            </a:r>
            <a:r>
              <a:rPr lang="en-US" b="1" dirty="0"/>
              <a:t> NUCAPS</a:t>
            </a:r>
          </a:p>
          <a:p>
            <a:pPr algn="ctr"/>
            <a:r>
              <a:rPr lang="en-US" sz="1200" dirty="0"/>
              <a:t>(NOAA Unique Combined Atmospheric Processing System)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67902" y="4604786"/>
            <a:ext cx="1821615" cy="1852051"/>
            <a:chOff x="4866568" y="4334821"/>
            <a:chExt cx="1821615" cy="1852051"/>
          </a:xfrm>
        </p:grpSpPr>
        <p:pic>
          <p:nvPicPr>
            <p:cNvPr id="1026" name="Picture 2" descr="image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9" t="18103" r="33626" b="23407"/>
            <a:stretch/>
          </p:blipFill>
          <p:spPr bwMode="auto">
            <a:xfrm>
              <a:off x="4866568" y="4681510"/>
              <a:ext cx="1490689" cy="149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ube 13"/>
            <p:cNvSpPr/>
            <p:nvPr/>
          </p:nvSpPr>
          <p:spPr>
            <a:xfrm>
              <a:off x="4866568" y="4334821"/>
              <a:ext cx="1821615" cy="1852051"/>
            </a:xfrm>
            <a:prstGeom prst="cube">
              <a:avLst>
                <a:gd name="adj" fmla="val 18210"/>
              </a:avLst>
            </a:prstGeom>
            <a:solidFill>
              <a:srgbClr val="51A351">
                <a:alpha val="45000"/>
              </a:srgbClr>
            </a:solidFill>
            <a:ln w="15875">
              <a:solidFill>
                <a:srgbClr val="0C5A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Numerical 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Weather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Prediction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47836" y="5895668"/>
            <a:ext cx="425849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900" dirty="0" err="1"/>
              <a:t>Guía</a:t>
            </a:r>
            <a:r>
              <a:rPr lang="en-US" sz="900" dirty="0"/>
              <a:t> </a:t>
            </a:r>
            <a:r>
              <a:rPr lang="en-US" sz="900" dirty="0" err="1"/>
              <a:t>rápida</a:t>
            </a:r>
            <a:r>
              <a:rPr lang="en-US" sz="900" dirty="0"/>
              <a:t> del </a:t>
            </a:r>
            <a:r>
              <a:rPr lang="en-US" sz="900" dirty="0" err="1"/>
              <a:t>producto</a:t>
            </a:r>
            <a:r>
              <a:rPr lang="en-US" sz="900" dirty="0"/>
              <a:t> Agua precipitable de la </a:t>
            </a:r>
            <a:r>
              <a:rPr lang="en-US" sz="900" dirty="0" err="1"/>
              <a:t>capa</a:t>
            </a:r>
            <a:r>
              <a:rPr lang="en-US" sz="900" dirty="0"/>
              <a:t> </a:t>
            </a:r>
            <a:r>
              <a:rPr lang="en-US" sz="900" dirty="0" err="1"/>
              <a:t>advectada</a:t>
            </a:r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4902854" y="4296921"/>
            <a:ext cx="4066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CIMSS Satellite Blog: https://cimss.ssec.wisc.edu/goes/blog/archives/29877 </a:t>
            </a:r>
          </a:p>
        </p:txBody>
      </p:sp>
    </p:spTree>
    <p:extLst>
      <p:ext uri="{BB962C8B-B14F-4D97-AF65-F5344CB8AC3E}">
        <p14:creationId xmlns:p14="http://schemas.microsoft.com/office/powerpoint/2010/main" val="3750014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11085" y="1710864"/>
            <a:ext cx="8832915" cy="4714786"/>
            <a:chOff x="311085" y="1852269"/>
            <a:chExt cx="8832915" cy="4714786"/>
          </a:xfrm>
        </p:grpSpPr>
        <p:sp>
          <p:nvSpPr>
            <p:cNvPr id="33" name="Rectangle 32"/>
            <p:cNvSpPr/>
            <p:nvPr/>
          </p:nvSpPr>
          <p:spPr>
            <a:xfrm>
              <a:off x="311085" y="1852269"/>
              <a:ext cx="8832915" cy="4714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79893" y="1917728"/>
              <a:ext cx="8673010" cy="4571855"/>
              <a:chOff x="136277" y="1896462"/>
              <a:chExt cx="8673010" cy="457185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36277" y="1896462"/>
                <a:ext cx="8673010" cy="4571855"/>
                <a:chOff x="266906" y="1688986"/>
                <a:chExt cx="8673010" cy="4571855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21" t="7365" r="1647" b="10756"/>
                <a:stretch/>
              </p:blipFill>
              <p:spPr>
                <a:xfrm flipH="1">
                  <a:off x="979716" y="1896593"/>
                  <a:ext cx="7893697" cy="3886200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1" t="1692" r="91715" b="7684"/>
                <a:stretch/>
              </p:blipFill>
              <p:spPr>
                <a:xfrm>
                  <a:off x="266906" y="1688986"/>
                  <a:ext cx="699796" cy="430141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77" t="95061" r="26516" b="620"/>
                <a:stretch/>
              </p:blipFill>
              <p:spPr>
                <a:xfrm>
                  <a:off x="3018476" y="6055859"/>
                  <a:ext cx="3480319" cy="20498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839" t="45532" r="4961" b="38152"/>
                <a:stretch/>
              </p:blipFill>
              <p:spPr>
                <a:xfrm>
                  <a:off x="1268962" y="3681413"/>
                  <a:ext cx="2565919" cy="774441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31" t="34623" r="71696" b="59872"/>
                <a:stretch/>
              </p:blipFill>
              <p:spPr>
                <a:xfrm>
                  <a:off x="7133270" y="3204809"/>
                  <a:ext cx="261257" cy="261257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50" t="88980" r="89643" b="5750"/>
                <a:stretch/>
              </p:blipFill>
              <p:spPr>
                <a:xfrm>
                  <a:off x="8702008" y="5794268"/>
                  <a:ext cx="237908" cy="250117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20" t="89869" r="74494" b="6199"/>
                <a:stretch/>
              </p:blipFill>
              <p:spPr>
                <a:xfrm>
                  <a:off x="7385196" y="5842295"/>
                  <a:ext cx="279919" cy="18661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655" t="89673" r="59098" b="6002"/>
                <a:stretch/>
              </p:blipFill>
              <p:spPr>
                <a:xfrm>
                  <a:off x="6039247" y="5831924"/>
                  <a:ext cx="373226" cy="20527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415" t="89869" r="44338" b="6199"/>
                <a:stretch/>
              </p:blipFill>
              <p:spPr>
                <a:xfrm>
                  <a:off x="4732942" y="5842296"/>
                  <a:ext cx="373225" cy="18661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62" t="89673" r="29366" b="6198"/>
                <a:stretch/>
              </p:blipFill>
              <p:spPr>
                <a:xfrm>
                  <a:off x="3415004" y="5841254"/>
                  <a:ext cx="410547" cy="19594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040" t="90066" r="14606" b="6198"/>
                <a:stretch/>
              </p:blipFill>
              <p:spPr>
                <a:xfrm>
                  <a:off x="2127378" y="5849438"/>
                  <a:ext cx="382556" cy="17728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799" t="89869" r="273" b="6002"/>
                <a:stretch/>
              </p:blipFill>
              <p:spPr>
                <a:xfrm>
                  <a:off x="818752" y="5836880"/>
                  <a:ext cx="345230" cy="19594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31" t="34623" r="71696" b="59872"/>
                <a:stretch/>
              </p:blipFill>
              <p:spPr>
                <a:xfrm>
                  <a:off x="5610810" y="2146430"/>
                  <a:ext cx="261257" cy="261257"/>
                </a:xfrm>
                <a:prstGeom prst="rect">
                  <a:avLst/>
                </a:prstGeom>
                <a:ln w="3175">
                  <a:noFill/>
                </a:ln>
              </p:spPr>
            </p:pic>
          </p:grpSp>
          <p:sp>
            <p:nvSpPr>
              <p:cNvPr id="6" name="Oval 5"/>
              <p:cNvSpPr/>
              <p:nvPr/>
            </p:nvSpPr>
            <p:spPr>
              <a:xfrm>
                <a:off x="3694922" y="3090635"/>
                <a:ext cx="419879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907708" y="3393623"/>
                <a:ext cx="419879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461519" y="2361033"/>
                <a:ext cx="283424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002641" y="3412285"/>
                <a:ext cx="283424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085" y="291526"/>
            <a:ext cx="6459829" cy="525482"/>
          </a:xfrm>
        </p:spPr>
        <p:txBody>
          <a:bodyPr anchor="t"/>
          <a:lstStyle/>
          <a:p>
            <a:r>
              <a:rPr lang="en-US" dirty="0" err="1"/>
              <a:t>Regiones</a:t>
            </a:r>
            <a:r>
              <a:rPr lang="en-US" dirty="0"/>
              <a:t> de </a:t>
            </a:r>
            <a:r>
              <a:rPr lang="en-US" dirty="0" err="1"/>
              <a:t>absorción</a:t>
            </a:r>
            <a:r>
              <a:rPr lang="en-US" dirty="0"/>
              <a:t> y de </a:t>
            </a:r>
            <a:r>
              <a:rPr lang="en-US" dirty="0" err="1"/>
              <a:t>ventana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895862" y="2494821"/>
            <a:ext cx="4797936" cy="1456388"/>
            <a:chOff x="3657743" y="2388727"/>
            <a:chExt cx="4797936" cy="1456388"/>
          </a:xfrm>
        </p:grpSpPr>
        <p:sp>
          <p:nvSpPr>
            <p:cNvPr id="24" name="TextBox 23"/>
            <p:cNvSpPr txBox="1"/>
            <p:nvPr/>
          </p:nvSpPr>
          <p:spPr>
            <a:xfrm>
              <a:off x="3657743" y="2394317"/>
              <a:ext cx="617832" cy="29751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>
                  <a:latin typeface="Berlin Sans FB" panose="020E0602020502020306" pitchFamily="34" charset="0"/>
                </a:rPr>
                <a:t>H</a:t>
              </a:r>
              <a:r>
                <a:rPr lang="en-US" sz="1600" baseline="-25000" dirty="0">
                  <a:latin typeface="Berlin Sans FB" panose="020E0602020502020306" pitchFamily="34" charset="0"/>
                </a:rPr>
                <a:t>2</a:t>
              </a:r>
              <a:r>
                <a:rPr lang="en-US" sz="1600" dirty="0">
                  <a:latin typeface="Berlin Sans FB" panose="020E0602020502020306" pitchFamily="34" charset="0"/>
                </a:rPr>
                <a:t>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37847" y="3547598"/>
              <a:ext cx="617832" cy="29751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>
                  <a:latin typeface="Berlin Sans FB" panose="020E0602020502020306" pitchFamily="34" charset="0"/>
                </a:rPr>
                <a:t>H</a:t>
              </a:r>
              <a:r>
                <a:rPr lang="en-US" sz="1600" baseline="-25000" dirty="0">
                  <a:latin typeface="Berlin Sans FB" panose="020E0602020502020306" pitchFamily="34" charset="0"/>
                </a:rPr>
                <a:t>2</a:t>
              </a:r>
              <a:r>
                <a:rPr lang="en-US" sz="1600" dirty="0">
                  <a:latin typeface="Berlin Sans FB" panose="020E0602020502020306" pitchFamily="34" charset="0"/>
                </a:rPr>
                <a:t>O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29005" y="2388727"/>
              <a:ext cx="617832" cy="29751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>
                  <a:latin typeface="Berlin Sans FB" panose="020E0602020502020306" pitchFamily="34" charset="0"/>
                </a:rPr>
                <a:t>O</a:t>
              </a:r>
              <a:r>
                <a:rPr lang="en-US" sz="1600" baseline="-25000" dirty="0">
                  <a:latin typeface="Berlin Sans FB" panose="020E0602020502020306" pitchFamily="34" charset="0"/>
                </a:rPr>
                <a:t>2</a:t>
              </a:r>
              <a:endParaRPr lang="en-US" sz="1600" dirty="0">
                <a:latin typeface="Berlin Sans FB" panose="020E0602020502020306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65305" y="2390355"/>
              <a:ext cx="617832" cy="29751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>
                  <a:latin typeface="Berlin Sans FB" panose="020E0602020502020306" pitchFamily="34" charset="0"/>
                </a:rPr>
                <a:t>O</a:t>
              </a:r>
              <a:r>
                <a:rPr lang="en-US" sz="1600" baseline="-25000" dirty="0">
                  <a:latin typeface="Berlin Sans FB" panose="020E0602020502020306" pitchFamily="34" charset="0"/>
                </a:rPr>
                <a:t>2</a:t>
              </a:r>
              <a:endParaRPr lang="en-US" sz="1600" dirty="0">
                <a:latin typeface="Berlin Sans FB" panose="020E0602020502020306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97023" y="2121463"/>
            <a:ext cx="4696775" cy="1575539"/>
            <a:chOff x="3758904" y="2541213"/>
            <a:chExt cx="4696775" cy="1575539"/>
          </a:xfrm>
        </p:grpSpPr>
        <p:sp>
          <p:nvSpPr>
            <p:cNvPr id="29" name="TextBox 28"/>
            <p:cNvSpPr txBox="1"/>
            <p:nvPr/>
          </p:nvSpPr>
          <p:spPr>
            <a:xfrm>
              <a:off x="3758904" y="2544199"/>
              <a:ext cx="47868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 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71687" y="2541213"/>
              <a:ext cx="32252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92784" y="2541213"/>
              <a:ext cx="2920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12336" y="3716642"/>
              <a:ext cx="54334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cs typeface="Arial" panose="020B0604020202020204" pitchFamily="34" charset="0"/>
                </a:rPr>
                <a:t> d</a:t>
              </a:r>
            </a:p>
          </p:txBody>
        </p:sp>
      </p:grpSp>
      <p:sp>
        <p:nvSpPr>
          <p:cNvPr id="36" name="Content Placeholder 2"/>
          <p:cNvSpPr txBox="1">
            <a:spLocks/>
          </p:cNvSpPr>
          <p:nvPr/>
        </p:nvSpPr>
        <p:spPr>
          <a:xfrm>
            <a:off x="514350" y="1062038"/>
            <a:ext cx="8437563" cy="65592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 </a:t>
            </a:r>
            <a:r>
              <a:rPr lang="en-US" dirty="0" err="1"/>
              <a:t>transmitancia</a:t>
            </a:r>
            <a:r>
              <a:rPr lang="en-US" dirty="0"/>
              <a:t> del </a:t>
            </a:r>
            <a:r>
              <a:rPr lang="en-US" dirty="0" err="1"/>
              <a:t>cenit</a:t>
            </a:r>
            <a:r>
              <a:rPr lang="en-US" dirty="0"/>
              <a:t> de las microondas </a:t>
            </a:r>
            <a:r>
              <a:rPr lang="en-US" dirty="0" err="1"/>
              <a:t>depende</a:t>
            </a:r>
            <a:r>
              <a:rPr lang="en-US" dirty="0"/>
              <a:t> de la </a:t>
            </a:r>
            <a:r>
              <a:rPr lang="en-US" dirty="0" err="1"/>
              <a:t>latitud</a:t>
            </a:r>
            <a:r>
              <a:rPr lang="en-US" dirty="0"/>
              <a:t> (</a:t>
            </a:r>
            <a:r>
              <a:rPr lang="en-US" dirty="0" err="1"/>
              <a:t>humedad</a:t>
            </a:r>
            <a:r>
              <a:rPr lang="en-US" dirty="0"/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 rot="5400000">
            <a:off x="8273524" y="2675347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Petty 2006 (modified)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016" y="3718116"/>
            <a:ext cx="22047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Seco (0 mm)</a:t>
            </a:r>
          </a:p>
          <a:p>
            <a:pPr algn="r"/>
            <a:r>
              <a:rPr lang="en-US" sz="1200" dirty="0"/>
              <a:t>Polar (3.1 mm)</a:t>
            </a:r>
          </a:p>
          <a:p>
            <a:pPr algn="r"/>
            <a:r>
              <a:rPr lang="en-US" sz="1200" dirty="0"/>
              <a:t>Latitudes medias (21.3 mm)</a:t>
            </a:r>
          </a:p>
          <a:p>
            <a:pPr algn="r"/>
            <a:r>
              <a:rPr lang="en-US" sz="1200" dirty="0"/>
              <a:t>Tropical (53.6 mm)</a:t>
            </a:r>
          </a:p>
        </p:txBody>
      </p:sp>
      <p:sp>
        <p:nvSpPr>
          <p:cNvPr id="35" name="Oval 34"/>
          <p:cNvSpPr/>
          <p:nvPr/>
        </p:nvSpPr>
        <p:spPr>
          <a:xfrm>
            <a:off x="5452817" y="2044565"/>
            <a:ext cx="844186" cy="84903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965876" y="2044565"/>
            <a:ext cx="844186" cy="84903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7818610">
            <a:off x="1454301" y="2275385"/>
            <a:ext cx="419291" cy="300279"/>
          </a:xfrm>
          <a:prstGeom prst="rightArrow">
            <a:avLst>
              <a:gd name="adj1" fmla="val 35703"/>
              <a:gd name="adj2" fmla="val 7621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9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11085" y="1710864"/>
            <a:ext cx="8832915" cy="4714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Absorción</a:t>
            </a:r>
            <a:r>
              <a:rPr lang="en-US" dirty="0"/>
              <a:t> del </a:t>
            </a:r>
            <a:r>
              <a:rPr lang="en-US" dirty="0" err="1"/>
              <a:t>oxígeno</a:t>
            </a:r>
            <a:endParaRPr lang="en-US" dirty="0" err="1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655926"/>
          </a:xfrm>
        </p:spPr>
        <p:txBody>
          <a:bodyPr anchor="t"/>
          <a:lstStyle/>
          <a:p>
            <a:r>
              <a:rPr lang="en-US" dirty="0"/>
              <a:t>Se </a:t>
            </a:r>
            <a:r>
              <a:rPr lang="en-US" dirty="0" err="1"/>
              <a:t>usa</a:t>
            </a:r>
            <a:r>
              <a:rPr lang="en-US" dirty="0"/>
              <a:t> para el </a:t>
            </a:r>
            <a:r>
              <a:rPr lang="en-US" dirty="0" err="1"/>
              <a:t>perfil</a:t>
            </a:r>
            <a:r>
              <a:rPr lang="en-US" dirty="0"/>
              <a:t> de </a:t>
            </a:r>
            <a:r>
              <a:rPr lang="en-US" dirty="0" err="1"/>
              <a:t>temperatura</a:t>
            </a:r>
            <a:r>
              <a:rPr lang="en-US" dirty="0"/>
              <a:t> </a:t>
            </a:r>
            <a:r>
              <a:rPr lang="en-US" dirty="0" err="1"/>
              <a:t>atmosférica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9029" y="1713463"/>
            <a:ext cx="8654436" cy="4637314"/>
            <a:chOff x="101354" y="1967452"/>
            <a:chExt cx="8650760" cy="4637314"/>
          </a:xfrm>
        </p:grpSpPr>
        <p:grpSp>
          <p:nvGrpSpPr>
            <p:cNvPr id="5" name="Group 4"/>
            <p:cNvGrpSpPr/>
            <p:nvPr/>
          </p:nvGrpSpPr>
          <p:grpSpPr>
            <a:xfrm>
              <a:off x="101354" y="1967452"/>
              <a:ext cx="8650760" cy="4637314"/>
              <a:chOff x="158527" y="1831003"/>
              <a:chExt cx="8650760" cy="463731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58527" y="1831003"/>
                <a:ext cx="8650760" cy="4637314"/>
                <a:chOff x="289156" y="1623527"/>
                <a:chExt cx="8650760" cy="4637314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21" t="7365" r="1647" b="10756"/>
                <a:stretch/>
              </p:blipFill>
              <p:spPr>
                <a:xfrm flipH="1">
                  <a:off x="979716" y="1896593"/>
                  <a:ext cx="7893697" cy="3886200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1" t="1692" r="91715" b="7684"/>
                <a:stretch/>
              </p:blipFill>
              <p:spPr>
                <a:xfrm>
                  <a:off x="289156" y="1623527"/>
                  <a:ext cx="699796" cy="430141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77" t="95061" r="26516" b="620"/>
                <a:stretch/>
              </p:blipFill>
              <p:spPr>
                <a:xfrm>
                  <a:off x="3018476" y="6055859"/>
                  <a:ext cx="3480319" cy="20498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839" t="45532" r="4961" b="38152"/>
                <a:stretch/>
              </p:blipFill>
              <p:spPr>
                <a:xfrm>
                  <a:off x="1268962" y="3681413"/>
                  <a:ext cx="2565919" cy="774441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31" t="34623" r="71696" b="59872"/>
                <a:stretch/>
              </p:blipFill>
              <p:spPr>
                <a:xfrm>
                  <a:off x="7133270" y="3204809"/>
                  <a:ext cx="261257" cy="261257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50" t="88980" r="89643" b="5750"/>
                <a:stretch/>
              </p:blipFill>
              <p:spPr>
                <a:xfrm>
                  <a:off x="8702008" y="5794268"/>
                  <a:ext cx="237908" cy="250117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20" t="89869" r="74494" b="6199"/>
                <a:stretch/>
              </p:blipFill>
              <p:spPr>
                <a:xfrm>
                  <a:off x="7385196" y="5842295"/>
                  <a:ext cx="279919" cy="18661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655" t="89673" r="59098" b="6002"/>
                <a:stretch/>
              </p:blipFill>
              <p:spPr>
                <a:xfrm>
                  <a:off x="6039247" y="5831924"/>
                  <a:ext cx="373226" cy="20527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415" t="89869" r="44338" b="6199"/>
                <a:stretch/>
              </p:blipFill>
              <p:spPr>
                <a:xfrm>
                  <a:off x="4732942" y="5842296"/>
                  <a:ext cx="373225" cy="18661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962" t="89673" r="29366" b="6198"/>
                <a:stretch/>
              </p:blipFill>
              <p:spPr>
                <a:xfrm>
                  <a:off x="3415004" y="5841254"/>
                  <a:ext cx="410547" cy="19594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040" t="90066" r="14606" b="6198"/>
                <a:stretch/>
              </p:blipFill>
              <p:spPr>
                <a:xfrm>
                  <a:off x="2127378" y="5849438"/>
                  <a:ext cx="382556" cy="177282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799" t="89869" r="273" b="6002"/>
                <a:stretch/>
              </p:blipFill>
              <p:spPr>
                <a:xfrm>
                  <a:off x="818752" y="5836880"/>
                  <a:ext cx="345230" cy="195943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31" t="34623" r="71696" b="59872"/>
                <a:stretch/>
              </p:blipFill>
              <p:spPr>
                <a:xfrm>
                  <a:off x="5610810" y="2146430"/>
                  <a:ext cx="261257" cy="261257"/>
                </a:xfrm>
                <a:prstGeom prst="rect">
                  <a:avLst/>
                </a:prstGeom>
                <a:ln w="3175">
                  <a:noFill/>
                </a:ln>
              </p:spPr>
            </p:pic>
          </p:grpSp>
          <p:sp>
            <p:nvSpPr>
              <p:cNvPr id="10" name="Oval 9"/>
              <p:cNvSpPr/>
              <p:nvPr/>
            </p:nvSpPr>
            <p:spPr>
              <a:xfrm>
                <a:off x="3694922" y="3090635"/>
                <a:ext cx="419879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7907708" y="3393623"/>
                <a:ext cx="419879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461519" y="2361033"/>
                <a:ext cx="283424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002641" y="3412285"/>
                <a:ext cx="283424" cy="321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848481" y="2249849"/>
              <a:ext cx="443546" cy="3850968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45037" y="2390786"/>
              <a:ext cx="617832" cy="29751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>
                  <a:latin typeface="Berlin Sans FB" panose="020E0602020502020306" pitchFamily="34" charset="0"/>
                </a:rPr>
                <a:t>O</a:t>
              </a:r>
              <a:r>
                <a:rPr lang="en-US" sz="1600" baseline="-25000" dirty="0">
                  <a:latin typeface="Berlin Sans FB" panose="020E0602020502020306" pitchFamily="34" charset="0"/>
                </a:rPr>
                <a:t>2</a:t>
              </a:r>
              <a:endParaRPr lang="en-US" sz="1600" dirty="0">
                <a:latin typeface="Berlin Sans FB" panose="020E0602020502020306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81337" y="2392414"/>
              <a:ext cx="617832" cy="29751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dirty="0">
                  <a:latin typeface="Berlin Sans FB" panose="020E0602020502020306" pitchFamily="34" charset="0"/>
                </a:rPr>
                <a:t>O</a:t>
              </a:r>
              <a:r>
                <a:rPr lang="en-US" sz="1600" baseline="-25000" dirty="0">
                  <a:latin typeface="Berlin Sans FB" panose="020E0602020502020306" pitchFamily="34" charset="0"/>
                </a:rPr>
                <a:t>2</a:t>
              </a:r>
              <a:endParaRPr lang="en-US" sz="1600" dirty="0">
                <a:latin typeface="Berlin Sans FB" panose="020E0602020502020306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564288" y="4841864"/>
            <a:ext cx="97271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Centro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~60 GHz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863837" y="5483489"/>
            <a:ext cx="259461" cy="27306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823455" y="4841864"/>
            <a:ext cx="1217064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Centro 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~118 GHz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7337726" y="5401992"/>
            <a:ext cx="364555" cy="37552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5400000">
            <a:off x="8273524" y="2675347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Petty 2006 (modified)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19016" y="3718116"/>
            <a:ext cx="22047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en-US" sz="1200" dirty="0"/>
              <a:t>Seco (0 mm)</a:t>
            </a:r>
          </a:p>
          <a:p>
            <a:pPr algn="r"/>
            <a:r>
              <a:rPr lang="en-US" sz="1200" dirty="0"/>
              <a:t>Polar (3.1 mm)</a:t>
            </a:r>
          </a:p>
          <a:p>
            <a:pPr algn="r"/>
            <a:r>
              <a:rPr lang="en-US" sz="1200" dirty="0"/>
              <a:t>Latitudes medias (21.3 mm)</a:t>
            </a:r>
          </a:p>
          <a:p>
            <a:pPr algn="r"/>
            <a:r>
              <a:rPr lang="en-US" sz="1200" dirty="0"/>
              <a:t>Tropical (53.6 mm)</a:t>
            </a:r>
          </a:p>
        </p:txBody>
      </p:sp>
    </p:spTree>
    <p:extLst>
      <p:ext uri="{BB962C8B-B14F-4D97-AF65-F5344CB8AC3E}">
        <p14:creationId xmlns:p14="http://schemas.microsoft.com/office/powerpoint/2010/main" val="2421233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Función</a:t>
            </a:r>
            <a:r>
              <a:rPr lang="en-US" dirty="0"/>
              <a:t> de </a:t>
            </a:r>
            <a:r>
              <a:rPr lang="en-US" dirty="0" err="1"/>
              <a:t>ponderación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1" y="1062039"/>
            <a:ext cx="8363836" cy="766762"/>
          </a:xfrm>
        </p:spPr>
        <p:txBody>
          <a:bodyPr anchor="t"/>
          <a:lstStyle/>
          <a:p>
            <a:r>
              <a:rPr lang="en-US" dirty="0"/>
              <a:t>En una </a:t>
            </a:r>
            <a:r>
              <a:rPr lang="en-US" dirty="0" err="1"/>
              <a:t>frecuencia</a:t>
            </a:r>
            <a:r>
              <a:rPr lang="en-US" dirty="0"/>
              <a:t> dada, la </a:t>
            </a:r>
            <a:r>
              <a:rPr lang="en-US" dirty="0" err="1"/>
              <a:t>función</a:t>
            </a:r>
            <a:r>
              <a:rPr lang="en-US" dirty="0"/>
              <a:t> de </a:t>
            </a:r>
            <a:r>
              <a:rPr lang="en-US" dirty="0" err="1"/>
              <a:t>ponderación</a:t>
            </a:r>
            <a:r>
              <a:rPr lang="en-US" dirty="0"/>
              <a:t> para la </a:t>
            </a:r>
            <a:r>
              <a:rPr lang="en-US" dirty="0" err="1"/>
              <a:t>radiación</a:t>
            </a:r>
            <a:r>
              <a:rPr lang="en-US" dirty="0"/>
              <a:t> </a:t>
            </a:r>
            <a:r>
              <a:rPr lang="en-US" dirty="0" err="1"/>
              <a:t>representa</a:t>
            </a:r>
            <a:r>
              <a:rPr lang="en-US" dirty="0"/>
              <a:t> las </a:t>
            </a:r>
            <a:r>
              <a:rPr lang="en-US" dirty="0" err="1"/>
              <a:t>contribuciones</a:t>
            </a:r>
            <a:r>
              <a:rPr lang="en-US" dirty="0"/>
              <a:t> de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alturas</a:t>
            </a:r>
            <a:r>
              <a:rPr lang="en-US" dirty="0"/>
              <a:t> en la </a:t>
            </a:r>
            <a:r>
              <a:rPr lang="en-US" dirty="0" err="1"/>
              <a:t>atmósfera</a:t>
            </a:r>
            <a:r>
              <a:rPr lang="en-US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54905" y="1939633"/>
            <a:ext cx="5841396" cy="4363898"/>
            <a:chOff x="862018" y="2843375"/>
            <a:chExt cx="5215802" cy="3896538"/>
          </a:xfrm>
          <a:solidFill>
            <a:schemeClr val="bg1"/>
          </a:solidFill>
        </p:grpSpPr>
        <p:sp>
          <p:nvSpPr>
            <p:cNvPr id="6" name="Rectangle 5"/>
            <p:cNvSpPr/>
            <p:nvPr/>
          </p:nvSpPr>
          <p:spPr>
            <a:xfrm>
              <a:off x="862018" y="2843375"/>
              <a:ext cx="5215802" cy="3896538"/>
            </a:xfrm>
            <a:prstGeom prst="rect">
              <a:avLst/>
            </a:prstGeom>
            <a:grp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33935" y="2942575"/>
              <a:ext cx="4787188" cy="3734119"/>
              <a:chOff x="4140200" y="2548814"/>
              <a:chExt cx="4787188" cy="3734119"/>
            </a:xfrm>
            <a:grpFill/>
          </p:grpSpPr>
          <p:pic>
            <p:nvPicPr>
              <p:cNvPr id="7" name="Picture 6" descr="Macintosh HD:Users:eldagg:Desktop:weighting_function_satfc.jpg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48" t="10761" r="23409"/>
              <a:stretch/>
            </p:blipFill>
            <p:spPr bwMode="auto">
              <a:xfrm>
                <a:off x="4140200" y="2548814"/>
                <a:ext cx="4638348" cy="3734119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8" name="Picture 7" descr="Macintosh HD:Users:eldagg:Desktop:weighting_function_satfc.jpg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094" t="94909"/>
              <a:stretch/>
            </p:blipFill>
            <p:spPr bwMode="auto">
              <a:xfrm>
                <a:off x="7522761" y="5869532"/>
                <a:ext cx="1404627" cy="20066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sp>
        <p:nvSpPr>
          <p:cNvPr id="9" name="TextBox 8"/>
          <p:cNvSpPr txBox="1"/>
          <p:nvPr/>
        </p:nvSpPr>
        <p:spPr>
          <a:xfrm>
            <a:off x="3312993" y="2876178"/>
            <a:ext cx="332126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contribución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47697" y="4849019"/>
            <a:ext cx="357351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contribución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4859" y="3724099"/>
            <a:ext cx="3642704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contribución</a:t>
            </a:r>
            <a:r>
              <a:rPr lang="en-US" dirty="0"/>
              <a:t>           (del principal </a:t>
            </a:r>
            <a:r>
              <a:rPr lang="en-US" dirty="0" err="1"/>
              <a:t>constituyente</a:t>
            </a:r>
            <a:r>
              <a:rPr lang="en-US" dirty="0"/>
              <a:t> </a:t>
            </a:r>
            <a:r>
              <a:rPr lang="en-US" dirty="0" err="1"/>
              <a:t>absorbente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0415" y="5884917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(modified)</a:t>
            </a:r>
          </a:p>
        </p:txBody>
      </p:sp>
    </p:spTree>
    <p:extLst>
      <p:ext uri="{BB962C8B-B14F-4D97-AF65-F5344CB8AC3E}">
        <p14:creationId xmlns:p14="http://schemas.microsoft.com/office/powerpoint/2010/main" val="2924008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49" y="1062038"/>
            <a:ext cx="3947473" cy="5364162"/>
          </a:xfrm>
        </p:spPr>
        <p:txBody>
          <a:bodyPr anchor="t"/>
          <a:lstStyle/>
          <a:p>
            <a:r>
              <a:rPr lang="en-US" dirty="0" err="1"/>
              <a:t>Sonda</a:t>
            </a:r>
            <a:r>
              <a:rPr lang="en-US" dirty="0"/>
              <a:t> </a:t>
            </a:r>
            <a:r>
              <a:rPr lang="en-US" dirty="0" err="1"/>
              <a:t>atmosférica</a:t>
            </a:r>
            <a:r>
              <a:rPr lang="en-US" dirty="0"/>
              <a:t> de Microondas de </a:t>
            </a:r>
            <a:r>
              <a:rPr lang="en-US" dirty="0" err="1"/>
              <a:t>Tecnología</a:t>
            </a:r>
            <a:r>
              <a:rPr lang="en-US" dirty="0"/>
              <a:t> Avanzada (Advanced Technology Microwave Sounder (ATMS))</a:t>
            </a:r>
            <a:endParaRPr lang="en-US" dirty="0">
              <a:cs typeface="Arial"/>
            </a:endParaRPr>
          </a:p>
          <a:p>
            <a:pPr lvl="1">
              <a:spcBef>
                <a:spcPts val="1000"/>
              </a:spcBef>
            </a:pPr>
            <a:r>
              <a:rPr lang="en-US" dirty="0"/>
              <a:t>Canales 3-15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borde</a:t>
            </a:r>
            <a:r>
              <a:rPr lang="en-US" dirty="0"/>
              <a:t> de la </a:t>
            </a:r>
            <a:r>
              <a:rPr lang="en-US" dirty="0" err="1"/>
              <a:t>región</a:t>
            </a:r>
            <a:r>
              <a:rPr lang="en-US" dirty="0"/>
              <a:t> de </a:t>
            </a:r>
            <a:r>
              <a:rPr lang="en-US" dirty="0" err="1"/>
              <a:t>absorción</a:t>
            </a:r>
            <a:r>
              <a:rPr lang="en-US" dirty="0"/>
              <a:t> del oxígeno (</a:t>
            </a:r>
            <a:r>
              <a:rPr lang="en-US" dirty="0" err="1"/>
              <a:t>centro</a:t>
            </a:r>
            <a:r>
              <a:rPr lang="en-US" dirty="0"/>
              <a:t> ~60 GHz)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Se </a:t>
            </a:r>
            <a:r>
              <a:rPr lang="en-US" dirty="0" err="1"/>
              <a:t>usa</a:t>
            </a:r>
            <a:r>
              <a:rPr lang="en-US" dirty="0"/>
              <a:t> para </a:t>
            </a:r>
            <a:r>
              <a:rPr lang="en-US" dirty="0" err="1"/>
              <a:t>derivar</a:t>
            </a:r>
            <a:r>
              <a:rPr lang="en-US" dirty="0"/>
              <a:t> </a:t>
            </a:r>
            <a:r>
              <a:rPr lang="en-US" dirty="0" err="1"/>
              <a:t>perfiles</a:t>
            </a:r>
            <a:r>
              <a:rPr lang="en-US" dirty="0"/>
              <a:t> </a:t>
            </a:r>
            <a:r>
              <a:rPr lang="en-US" dirty="0" err="1"/>
              <a:t>atmosféricos</a:t>
            </a:r>
            <a:r>
              <a:rPr lang="en-US" dirty="0"/>
              <a:t> de </a:t>
            </a:r>
            <a:r>
              <a:rPr lang="en-US" dirty="0" err="1"/>
              <a:t>temperatura</a:t>
            </a:r>
            <a:endParaRPr lang="en-US" dirty="0">
              <a:cs typeface="Arial"/>
            </a:endParaRPr>
          </a:p>
          <a:p>
            <a:pPr lvl="1">
              <a:spcBef>
                <a:spcPts val="1000"/>
              </a:spcBef>
            </a:pPr>
            <a:r>
              <a:rPr lang="en-US" dirty="0"/>
              <a:t>El </a:t>
            </a:r>
            <a:r>
              <a:rPr lang="en-US" dirty="0" err="1"/>
              <a:t>pico</a:t>
            </a:r>
            <a:r>
              <a:rPr lang="en-US" dirty="0"/>
              <a:t> de las </a:t>
            </a:r>
            <a:r>
              <a:rPr lang="en-US" dirty="0" err="1"/>
              <a:t>funciones</a:t>
            </a:r>
            <a:r>
              <a:rPr lang="en-US" dirty="0"/>
              <a:t> de ponderación están sobre un </a:t>
            </a:r>
            <a:r>
              <a:rPr lang="en-US" dirty="0" err="1"/>
              <a:t>rango</a:t>
            </a:r>
            <a:r>
              <a:rPr lang="en-US" dirty="0"/>
              <a:t> de </a:t>
            </a:r>
            <a:r>
              <a:rPr lang="en-US" dirty="0" err="1"/>
              <a:t>alturas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troposfera</a:t>
            </a:r>
            <a:r>
              <a:rPr lang="en-US" dirty="0"/>
              <a:t> y </a:t>
            </a:r>
            <a:r>
              <a:rPr lang="en-US" dirty="0" err="1"/>
              <a:t>estratosfera</a:t>
            </a:r>
            <a:r>
              <a:rPr lang="en-US" dirty="0"/>
              <a:t> </a:t>
            </a:r>
            <a:endParaRPr lang="en-US" dirty="0">
              <a:cs typeface="Arial"/>
            </a:endParaRPr>
          </a:p>
          <a:p>
            <a:pPr lvl="1">
              <a:spcBef>
                <a:spcPts val="1000"/>
              </a:spcBef>
            </a:pPr>
            <a:r>
              <a:rPr lang="en-US" dirty="0"/>
              <a:t>La </a:t>
            </a:r>
            <a:r>
              <a:rPr lang="en-US" dirty="0" err="1"/>
              <a:t>función</a:t>
            </a:r>
            <a:r>
              <a:rPr lang="en-US" dirty="0"/>
              <a:t> de ponderación para la </a:t>
            </a:r>
            <a:r>
              <a:rPr lang="en-US" dirty="0" err="1"/>
              <a:t>máxima</a:t>
            </a:r>
            <a:r>
              <a:rPr lang="en-US" dirty="0"/>
              <a:t> </a:t>
            </a:r>
            <a:r>
              <a:rPr lang="en-US" dirty="0" err="1"/>
              <a:t>absorción</a:t>
            </a:r>
            <a:r>
              <a:rPr lang="en-US" dirty="0"/>
              <a:t> para el </a:t>
            </a:r>
            <a:r>
              <a:rPr lang="en-US" dirty="0">
                <a:ea typeface="+mn-lt"/>
                <a:cs typeface="+mn-lt"/>
              </a:rPr>
              <a:t>O</a:t>
            </a:r>
            <a:r>
              <a:rPr lang="en-US" baseline="-25000" dirty="0">
                <a:ea typeface="+mn-lt"/>
                <a:cs typeface="+mn-lt"/>
              </a:rPr>
              <a:t>2 </a:t>
            </a:r>
            <a:r>
              <a:rPr lang="en-US" dirty="0">
                <a:ea typeface="+mn-lt"/>
                <a:cs typeface="+mn-lt"/>
              </a:rPr>
              <a:t>bien </a:t>
            </a:r>
            <a:r>
              <a:rPr lang="en-US" dirty="0" err="1">
                <a:ea typeface="+mn-lt"/>
                <a:cs typeface="+mn-lt"/>
              </a:rPr>
              <a:t>mezclado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tiene</a:t>
            </a:r>
            <a:r>
              <a:rPr lang="en-US" dirty="0">
                <a:ea typeface="+mn-lt"/>
                <a:cs typeface="+mn-lt"/>
              </a:rPr>
              <a:t> el </a:t>
            </a:r>
            <a:r>
              <a:rPr lang="en-US" dirty="0" err="1">
                <a:ea typeface="+mn-lt"/>
                <a:cs typeface="+mn-lt"/>
              </a:rPr>
              <a:t>pico</a:t>
            </a:r>
            <a:r>
              <a:rPr lang="en-US" dirty="0">
                <a:ea typeface="+mn-lt"/>
                <a:cs typeface="+mn-lt"/>
              </a:rPr>
              <a:t> más alto </a:t>
            </a:r>
            <a:r>
              <a:rPr lang="en-US" dirty="0" err="1">
                <a:ea typeface="+mn-lt"/>
                <a:cs typeface="+mn-lt"/>
              </a:rPr>
              <a:t>en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atmósfera</a:t>
            </a:r>
            <a:endParaRPr lang="en-US" dirty="0">
              <a:cs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335563" y="864980"/>
            <a:ext cx="4406785" cy="5707554"/>
            <a:chOff x="4267195" y="864980"/>
            <a:chExt cx="4406785" cy="5707554"/>
          </a:xfrm>
        </p:grpSpPr>
        <p:sp>
          <p:nvSpPr>
            <p:cNvPr id="35" name="Rectangle 34"/>
            <p:cNvSpPr/>
            <p:nvPr/>
          </p:nvSpPr>
          <p:spPr>
            <a:xfrm>
              <a:off x="4267195" y="914400"/>
              <a:ext cx="4406785" cy="5658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385860" y="864980"/>
              <a:ext cx="4105875" cy="5692017"/>
              <a:chOff x="4859692" y="864980"/>
              <a:chExt cx="4105875" cy="569201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859692" y="864980"/>
                <a:ext cx="4105875" cy="5692017"/>
                <a:chOff x="4859692" y="864980"/>
                <a:chExt cx="4105875" cy="5692017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4859692" y="864980"/>
                  <a:ext cx="3997015" cy="5692017"/>
                  <a:chOff x="5169233" y="995460"/>
                  <a:chExt cx="3257208" cy="5036634"/>
                </a:xfrm>
              </p:grpSpPr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5169233" y="995460"/>
                    <a:ext cx="3257208" cy="5036634"/>
                    <a:chOff x="1353015" y="1681403"/>
                    <a:chExt cx="3257208" cy="5036634"/>
                  </a:xfrm>
                </p:grpSpPr>
                <p:grpSp>
                  <p:nvGrpSpPr>
                    <p:cNvPr id="24" name="Group 23"/>
                    <p:cNvGrpSpPr/>
                    <p:nvPr/>
                  </p:nvGrpSpPr>
                  <p:grpSpPr>
                    <a:xfrm>
                      <a:off x="1449118" y="1681403"/>
                      <a:ext cx="3161105" cy="4905345"/>
                      <a:chOff x="2851068" y="1705839"/>
                      <a:chExt cx="3161105" cy="4905345"/>
                    </a:xfrm>
                  </p:grpSpPr>
                  <p:pic>
                    <p:nvPicPr>
                      <p:cNvPr id="29" name="Picture 28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sharpenSoften amount="25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803" r="50246"/>
                      <a:stretch/>
                    </p:blipFill>
                    <p:spPr>
                      <a:xfrm>
                        <a:off x="2851068" y="1798582"/>
                        <a:ext cx="3161105" cy="4812602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4180373" y="1705839"/>
                        <a:ext cx="1107232" cy="1280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1" name="Rectangle 30"/>
                      <p:cNvSpPr/>
                      <p:nvPr/>
                    </p:nvSpPr>
                    <p:spPr>
                      <a:xfrm>
                        <a:off x="5096408" y="1970957"/>
                        <a:ext cx="588973" cy="22039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1998761" y="6418464"/>
                      <a:ext cx="2406125" cy="29957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Función de ponderación (km</a:t>
                      </a:r>
                      <a:r>
                        <a:rPr lang="en-US" sz="1600" baseline="30000" dirty="0"/>
                        <a:t>-1</a:t>
                      </a:r>
                      <a:r>
                        <a:rPr lang="en-US" sz="1600" dirty="0"/>
                        <a:t>)</a:t>
                      </a:r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 rot="16200000">
                      <a:off x="712342" y="3925416"/>
                      <a:ext cx="1557237" cy="27589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/>
                        <a:t>Altura (km)</a:t>
                      </a:r>
                    </a:p>
                  </p:txBody>
                </p:sp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sharpenSoften amount="50000"/>
                              </a14:imgEffect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8017" t="6452" r="59943" b="55921"/>
                    <a:stretch/>
                  </p:blipFill>
                  <p:spPr>
                    <a:xfrm>
                      <a:off x="3415168" y="2201798"/>
                      <a:ext cx="178325" cy="233543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3537608" y="1984597"/>
                      <a:ext cx="893391" cy="26235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/>
                        <a:t>        </a:t>
                      </a:r>
                      <a:r>
                        <a:rPr lang="en-US" sz="1400" u="sng" dirty="0"/>
                        <a:t>(</a:t>
                      </a:r>
                      <a:r>
                        <a:rPr lang="en-US" sz="140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GHz)  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C.1,   23.8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C.2,   31.4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C.3,   50.3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C.4,   51.8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C.5,   52.8 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C.6,   53.6 ±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C.7,   54.4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C.8,   54.9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C.9,   55.5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C.10, 57.3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C.11, 57.3 ±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C.12, 57.3 ±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C.13, 57.3 ±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C.14, 57.3 ±</a:t>
                      </a:r>
                    </a:p>
                    <a:p>
                      <a:pPr>
                        <a:lnSpc>
                          <a:spcPts val="1400"/>
                        </a:lnSpc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C.15, 57.3 ±</a:t>
                      </a:r>
                    </a:p>
                  </p:txBody>
                </p:sp>
              </p:grp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550344" y="2739739"/>
                    <a:ext cx="475431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(15)</a:t>
                    </a:r>
                  </a:p>
                </p:txBody>
              </p: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6608175" y="3096941"/>
                    <a:ext cx="475431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(14)</a:t>
                    </a: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672826" y="3448209"/>
                    <a:ext cx="475431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(13)</a:t>
                    </a: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6743381" y="3761217"/>
                    <a:ext cx="475431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(12)</a:t>
                    </a: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866788" y="4062770"/>
                    <a:ext cx="475431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(11)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7182010" y="4287200"/>
                    <a:ext cx="475431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(10)</a:t>
                    </a: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6829463" y="4491501"/>
                    <a:ext cx="475431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(9)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86302" y="4653137"/>
                    <a:ext cx="475431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(8)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6644742" y="4842481"/>
                    <a:ext cx="475431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(7)</a:t>
                    </a: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6609830" y="5084702"/>
                    <a:ext cx="475431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(6)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6815767" y="5292620"/>
                    <a:ext cx="554160" cy="2519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1500"/>
                      </a:lnSpc>
                    </a:pPr>
                    <a:r>
                      <a:rPr lang="en-US" sz="1400" dirty="0"/>
                      <a:t>(1-5)</a:t>
                    </a:r>
                  </a:p>
                </p:txBody>
              </p:sp>
            </p:grpSp>
            <p:sp>
              <p:nvSpPr>
                <p:cNvPr id="11" name="TextBox 10"/>
                <p:cNvSpPr txBox="1"/>
                <p:nvPr/>
              </p:nvSpPr>
              <p:spPr>
                <a:xfrm rot="5400000">
                  <a:off x="6905027" y="2809204"/>
                  <a:ext cx="384408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</a:rPr>
                    <a:t>JGR 2013 (modified), DOI: 10.1002/2013JD020448</a:t>
                  </a: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5652106" y="1164596"/>
                <a:ext cx="1650965" cy="9233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Funciones</a:t>
                </a:r>
                <a:r>
                  <a:rPr lang="en-US" dirty="0"/>
                  <a:t> de ponderación de la ATMS</a:t>
                </a: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6897607" y="1222158"/>
            <a:ext cx="1297846" cy="2924891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05449" y="4153034"/>
            <a:ext cx="1224194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±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indica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que el ancho de la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banda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espectral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varía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4992516" y="6512325"/>
            <a:ext cx="37498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400" dirty="0"/>
              <a:t>para una atmósfera estándar de lat. medias</a:t>
            </a:r>
            <a:endParaRPr lang="en-US" sz="1400" dirty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7492" y="291526"/>
            <a:ext cx="6620075" cy="52548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/>
              <a:t>Selección</a:t>
            </a:r>
            <a:r>
              <a:rPr lang="en-US" dirty="0"/>
              <a:t> </a:t>
            </a:r>
            <a:r>
              <a:rPr lang="en-US" dirty="0" err="1"/>
              <a:t>espectral</a:t>
            </a:r>
            <a:r>
              <a:rPr lang="en-US" dirty="0"/>
              <a:t>: </a:t>
            </a:r>
            <a:r>
              <a:rPr lang="en-US" dirty="0" err="1"/>
              <a:t>absorción</a:t>
            </a:r>
            <a:r>
              <a:rPr lang="en-US" dirty="0"/>
              <a:t> del O</a:t>
            </a:r>
            <a:r>
              <a:rPr lang="en-US" baseline="-25000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0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797290" y="5882195"/>
            <a:ext cx="346704" cy="72434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2516" y="5882195"/>
            <a:ext cx="8484772" cy="9028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0104"/>
            <a:ext cx="9143999" cy="714125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  <a:p>
            <a:pPr algn="ctr"/>
            <a:r>
              <a:rPr lang="en-US" sz="2000" b="0" dirty="0" err="1"/>
              <a:t>Animación</a:t>
            </a:r>
            <a:r>
              <a:rPr lang="en-US" sz="2000" b="0" dirty="0"/>
              <a:t> de los </a:t>
            </a:r>
            <a:r>
              <a:rPr lang="en-US" sz="2000" b="0" dirty="0" err="1"/>
              <a:t>canales</a:t>
            </a:r>
            <a:r>
              <a:rPr lang="en-US" sz="2000" b="0" dirty="0"/>
              <a:t> 3-15 del ATMS: </a:t>
            </a:r>
            <a:r>
              <a:rPr lang="en-US" sz="2000" b="0" dirty="0" err="1"/>
              <a:t>absorción</a:t>
            </a:r>
            <a:r>
              <a:rPr lang="en-US" sz="2000" b="0" dirty="0"/>
              <a:t> del oxígeno</a:t>
            </a:r>
            <a:endParaRPr lang="en-US" sz="2000" b="0" dirty="0"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2515" y="6041242"/>
            <a:ext cx="8831481" cy="81096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300" dirty="0">
                <a:hlinkClick r:id="rId5"/>
              </a:rPr>
              <a:t>http://rammb.cira.colostate.edu/templates/loop_directory.asp?data_folder=visitview/custom/ATMS_20171003_3to15</a:t>
            </a:r>
            <a:endParaRPr lang="en-US" sz="1300" dirty="0"/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1300" dirty="0"/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None/>
            </a:pPr>
            <a:r>
              <a:rPr lang="en-US" sz="1300"/>
              <a:t>Fuente de las imágenes: NOAA/NESDIS/STAR JPSS Environmental Data Records (parameter = </a:t>
            </a:r>
            <a:r>
              <a:rPr lang="en-US" sz="1300" dirty="0"/>
              <a:t>ATMS Limb-Corrected TDR)</a:t>
            </a:r>
            <a:endParaRPr lang="en-US" sz="1300" dirty="0">
              <a:cs typeface="Arial"/>
            </a:endParaRPr>
          </a:p>
          <a:p>
            <a:pPr marL="0" indent="0" algn="ctr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300" dirty="0">
                <a:hlinkClick r:id="rId6"/>
              </a:rPr>
              <a:t>https://www.star.nesdis.noaa.gov/jpss/EDRs/products_ATMS_LC.php</a:t>
            </a:r>
            <a:r>
              <a:rPr lang="en-US" sz="1300" dirty="0"/>
              <a:t> </a:t>
            </a:r>
          </a:p>
        </p:txBody>
      </p:sp>
      <p:pic>
        <p:nvPicPr>
          <p:cNvPr id="2" name="ATMS_20171003_3to15_stand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532" t="2934" r="1474" b="3410"/>
          <a:stretch/>
        </p:blipFill>
        <p:spPr>
          <a:xfrm>
            <a:off x="873178" y="536376"/>
            <a:ext cx="7397642" cy="53573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033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JPSS Foundational Course">
      <a:dk1>
        <a:sysClr val="windowText" lastClr="000000"/>
      </a:dk1>
      <a:lt1>
        <a:srgbClr val="FFFFFF"/>
      </a:lt1>
      <a:dk2>
        <a:srgbClr val="000000"/>
      </a:dk2>
      <a:lt2>
        <a:srgbClr val="CED8DD"/>
      </a:lt2>
      <a:accent1>
        <a:srgbClr val="FFCE34"/>
      </a:accent1>
      <a:accent2>
        <a:srgbClr val="0194CA"/>
      </a:accent2>
      <a:accent3>
        <a:srgbClr val="004C82"/>
      </a:accent3>
      <a:accent4>
        <a:srgbClr val="003356"/>
      </a:accent4>
      <a:accent5>
        <a:srgbClr val="25BAAA"/>
      </a:accent5>
      <a:accent6>
        <a:srgbClr val="D9443D"/>
      </a:accent6>
      <a:hlink>
        <a:srgbClr val="0194CA"/>
      </a:hlink>
      <a:folHlink>
        <a:srgbClr val="004C82"/>
      </a:folHlink>
    </a:clrScheme>
    <a:fontScheme name="JPSS Foundational Cours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2941</TotalTime>
  <Words>1466</Words>
  <Application>Microsoft Office PowerPoint</Application>
  <PresentationFormat>On-screen Show (4:3)</PresentationFormat>
  <Paragraphs>206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Berlin Sans FB</vt:lpstr>
      <vt:lpstr>Calibri</vt:lpstr>
      <vt:lpstr>Wingdings</vt:lpstr>
      <vt:lpstr>Office Theme</vt:lpstr>
      <vt:lpstr>PowerPoint Presentation</vt:lpstr>
      <vt:lpstr>PowerPoint Presentation</vt:lpstr>
      <vt:lpstr>Objetivos del aprendizaje</vt:lpstr>
      <vt:lpstr>Uso operacional</vt:lpstr>
      <vt:lpstr>Regiones de absorción y de ventana</vt:lpstr>
      <vt:lpstr>Absorción del oxígeno</vt:lpstr>
      <vt:lpstr>Función de ponderación</vt:lpstr>
      <vt:lpstr>PowerPoint Presentation</vt:lpstr>
      <vt:lpstr>PowerPoint Presentation</vt:lpstr>
      <vt:lpstr>Radiancia medida para visualizar información</vt:lpstr>
      <vt:lpstr>PowerPoint Presentation</vt:lpstr>
      <vt:lpstr>Absorción del vapor de agua</vt:lpstr>
      <vt:lpstr>PowerPoint Presentation</vt:lpstr>
      <vt:lpstr>PowerPoint Presentation</vt:lpstr>
      <vt:lpstr>Radiancia medida para visualizar información</vt:lpstr>
      <vt:lpstr>PowerPoint Presentation</vt:lpstr>
      <vt:lpstr>Resumen</vt:lpstr>
      <vt:lpstr>Recursos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Brady</dc:creator>
  <cp:lastModifiedBy>Rosario Alfaro</cp:lastModifiedBy>
  <cp:revision>905</cp:revision>
  <cp:lastPrinted>2018-03-28T21:16:40Z</cp:lastPrinted>
  <dcterms:created xsi:type="dcterms:W3CDTF">2017-10-23T18:37:45Z</dcterms:created>
  <dcterms:modified xsi:type="dcterms:W3CDTF">2019-12-17T17:07:48Z</dcterms:modified>
</cp:coreProperties>
</file>