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79" r:id="rId4"/>
    <p:sldId id="302" r:id="rId5"/>
    <p:sldId id="282" r:id="rId6"/>
    <p:sldId id="280" r:id="rId7"/>
    <p:sldId id="281" r:id="rId8"/>
    <p:sldId id="304" r:id="rId9"/>
    <p:sldId id="312" r:id="rId10"/>
    <p:sldId id="321" r:id="rId11"/>
    <p:sldId id="314" r:id="rId12"/>
    <p:sldId id="320" r:id="rId13"/>
    <p:sldId id="293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FCFB"/>
    <a:srgbClr val="383838"/>
    <a:srgbClr val="B40069"/>
    <a:srgbClr val="EBEBEB"/>
    <a:srgbClr val="E4E4E2"/>
    <a:srgbClr val="F6F5F7"/>
    <a:srgbClr val="A7D1FB"/>
    <a:srgbClr val="DDE2DF"/>
    <a:srgbClr val="A6C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83" autoAdjust="0"/>
  </p:normalViewPr>
  <p:slideViewPr>
    <p:cSldViewPr snapToGrid="0">
      <p:cViewPr varScale="1">
        <p:scale>
          <a:sx n="101" d="100"/>
          <a:sy n="101" d="100"/>
        </p:scale>
        <p:origin x="114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AE02D-98A7-4FDD-A3C0-9419BE5CDBCB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9167-7EBF-4274-A52A-9483B7461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4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92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98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16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04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52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81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52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94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0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88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9167-7EBF-4274-A52A-9483B7461E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5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90600"/>
            <a:ext cx="9156390" cy="3407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525394" y="3357267"/>
            <a:ext cx="6298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spc="700" baseline="0" dirty="0">
                <a:solidFill>
                  <a:schemeClr val="accent2"/>
                </a:solidFill>
              </a:rPr>
              <a:t>FOUNDATIONAL COURSE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055439" y="3920006"/>
            <a:ext cx="3238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0AC06D6-05BB-441A-B051-8523EB406AE3}" type="datetime4">
              <a:rPr lang="en-US" sz="1400" b="0" spc="31" baseline="0" smtClean="0">
                <a:solidFill>
                  <a:schemeClr val="accent2"/>
                </a:solidFill>
              </a:rPr>
              <a:pPr algn="ctr"/>
              <a:t>March 30, 2020</a:t>
            </a:fld>
            <a:endParaRPr lang="en-US" sz="1600" b="0" spc="31" baseline="0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719" y="1456512"/>
            <a:ext cx="1554480" cy="1554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41" y="1365072"/>
            <a:ext cx="3020492" cy="17373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357403" y="1415390"/>
            <a:ext cx="0" cy="164592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468938"/>
            <a:ext cx="9156700" cy="635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57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atives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rgbClr val="81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INITIATIVES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9696" y="5001768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8165B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31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a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2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rgbClr val="81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1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66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5650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>
          <a:xfrm>
            <a:off x="514351" y="1062038"/>
            <a:ext cx="4153444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1"/>
          </p:nvPr>
        </p:nvSpPr>
        <p:spPr>
          <a:xfrm>
            <a:off x="4798209" y="1062038"/>
            <a:ext cx="4153444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68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wav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rgbClr val="AD3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MICROWAVE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6226" y="4999037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AD36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9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rgbClr val="AD3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1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2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0535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ellation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CONSTELLATION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9950" y="5001768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08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el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1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75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s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279909"/>
            <a:ext cx="9144000" cy="2578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"/>
            <a:ext cx="9144000" cy="4279899"/>
          </a:xfrm>
          <a:prstGeom prst="rect">
            <a:avLst/>
          </a:prstGeom>
          <a:solidFill>
            <a:srgbClr val="008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560" rtlCol="0" anchor="ctr"/>
          <a:lstStyle/>
          <a:p>
            <a:pPr algn="l"/>
            <a:r>
              <a:rPr lang="en-US" sz="4800" b="1" dirty="0"/>
              <a:t>APPLICATIONS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139363" y="2600150"/>
            <a:ext cx="3893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spc="490" baseline="0" dirty="0">
                <a:solidFill>
                  <a:schemeClr val="bg1"/>
                </a:solidFill>
              </a:rPr>
              <a:t>FOUNDATIONAL COURSE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" y="1872342"/>
            <a:ext cx="1712522" cy="1091593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 userDrawn="1"/>
        </p:nvCxnSpPr>
        <p:spPr>
          <a:xfrm>
            <a:off x="2231571" y="2514600"/>
            <a:ext cx="6912429" cy="365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6008658"/>
            <a:ext cx="1188720" cy="683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6030489"/>
            <a:ext cx="640080" cy="64008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8140438" y="6018181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39696" y="5001768"/>
            <a:ext cx="5943600" cy="8229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00824B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48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"/>
            <a:ext cx="9144000" cy="9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844" y="104943"/>
            <a:ext cx="1188720" cy="683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73" y="126774"/>
            <a:ext cx="640080" cy="640080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8140438" y="114466"/>
            <a:ext cx="0" cy="64008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0" y="6564094"/>
            <a:ext cx="9144000" cy="29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1260" y="6592416"/>
            <a:ext cx="25698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spc="200" baseline="0" dirty="0"/>
              <a:t>FOUNDATIONAL </a:t>
            </a:r>
            <a:r>
              <a:rPr lang="en-US" sz="900" spc="251" baseline="0" dirty="0"/>
              <a:t>COURSE | </a:t>
            </a:r>
            <a:fld id="{AEAD8DC0-740E-4388-A007-C8E11647D1BB}" type="slidenum">
              <a:rPr lang="en-US" sz="900" spc="251" baseline="0" smtClean="0"/>
              <a:t>‹#›</a:t>
            </a:fld>
            <a:endParaRPr lang="en-US" sz="900" spc="251" baseline="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914400"/>
            <a:ext cx="313508" cy="1247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MICROWAVE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05729"/>
            <a:ext cx="313509" cy="14328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0" baseline="0" dirty="0">
                <a:solidFill>
                  <a:schemeClr val="bg2"/>
                </a:solidFill>
              </a:rPr>
              <a:t>CONSTELLATION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" y="3682104"/>
            <a:ext cx="313509" cy="1432831"/>
          </a:xfrm>
          <a:prstGeom prst="rect">
            <a:avLst/>
          </a:prstGeom>
          <a:solidFill>
            <a:srgbClr val="008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5150051"/>
            <a:ext cx="313509" cy="14140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spc="51" baseline="0" dirty="0">
                <a:solidFill>
                  <a:schemeClr val="bg2"/>
                </a:solidFill>
              </a:rPr>
              <a:t>INITIATIVES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64904" cy="52548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383838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437563" cy="5364162"/>
          </a:xfrm>
          <a:prstGeom prst="rect">
            <a:avLst/>
          </a:prstGeom>
        </p:spPr>
        <p:txBody>
          <a:bodyPr/>
          <a:lstStyle>
            <a:lvl1pPr marL="228600" indent="-228600">
              <a:buSzPct val="90000"/>
              <a:buFont typeface="Wingdings" panose="05000000000000000000" pitchFamily="2" charset="2"/>
              <a:buChar char="§"/>
              <a:defRPr sz="2000">
                <a:solidFill>
                  <a:srgbClr val="383838"/>
                </a:solidFill>
              </a:defRPr>
            </a:lvl1pPr>
            <a:lvl2pPr marL="685800" indent="-228600">
              <a:buFont typeface="Arial" panose="020B0604020202020204" pitchFamily="34" charset="0"/>
              <a:buChar char="–"/>
              <a:defRPr sz="1800">
                <a:solidFill>
                  <a:srgbClr val="383838"/>
                </a:solidFill>
              </a:defRPr>
            </a:lvl2pPr>
            <a:lvl3pPr>
              <a:defRPr sz="1800">
                <a:solidFill>
                  <a:srgbClr val="383838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291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65713" y="-32657"/>
            <a:ext cx="5878287" cy="6906986"/>
          </a:xfrm>
          <a:prstGeom prst="rect">
            <a:avLst/>
          </a:prstGeom>
          <a:blipFill dpi="0" rotWithShape="1">
            <a:blip r:embed="rId13">
              <a:alphaModFix amt="19000"/>
            </a:blip>
            <a:srcRect/>
            <a:stretch>
              <a:fillRect l="1" t="-709" r="-20197" b="-1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6953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71" r:id="rId5"/>
    <p:sldLayoutId id="2147483667" r:id="rId6"/>
    <p:sldLayoutId id="2147483664" r:id="rId7"/>
    <p:sldLayoutId id="2147483670" r:id="rId8"/>
    <p:sldLayoutId id="2147483665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hyperlink" Target="https://www.nrlmry.navy.mil/TC.html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ed.ucar.edu/training_module.php?id=22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hyperlink" Target="mailto:Bernie.Connell@colostate.edu" TargetMode="External"/><Relationship Id="rId4" Type="http://schemas.openxmlformats.org/officeDocument/2006/relationships/hyperlink" Target="http://rammb.cira.colostate.edu/training/visit/training_sessions/goes_r_rainfall_rat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ospo.noaa.gov/Products/atmosphere/gpds/maps.html?GPLCT#gpdsMap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ospo.noaa.gov/Products/atmosphere/gpds/maps.html?GPLCT#gpdsMap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ospo.noaa.gov/Products/atmosphere/gpds/maps.html?GPLCT#gpdsMap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cs.umd.edu/sfr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 err="1"/>
              <a:t>Curso</a:t>
            </a:r>
            <a:r>
              <a:rPr lang="en-US" dirty="0"/>
              <a:t> </a:t>
            </a:r>
            <a:r>
              <a:rPr lang="en-US" dirty="0" err="1"/>
              <a:t>básico</a:t>
            </a:r>
            <a:r>
              <a:rPr lang="en-US" dirty="0"/>
              <a:t> de </a:t>
            </a:r>
            <a:r>
              <a:rPr lang="en-US" dirty="0" err="1"/>
              <a:t>satélites</a:t>
            </a:r>
            <a:r>
              <a:rPr lang="en-US" dirty="0"/>
              <a:t> para el JPSS (</a:t>
            </a:r>
            <a:r>
              <a:rPr lang="en-US" dirty="0" err="1"/>
              <a:t>SatFC</a:t>
            </a:r>
            <a:r>
              <a:rPr lang="en-US" dirty="0"/>
              <a:t>-J)</a:t>
            </a:r>
          </a:p>
        </p:txBody>
      </p:sp>
    </p:spTree>
    <p:extLst>
      <p:ext uri="{BB962C8B-B14F-4D97-AF65-F5344CB8AC3E}">
        <p14:creationId xmlns:p14="http://schemas.microsoft.com/office/powerpoint/2010/main" val="248594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557595" y="1677160"/>
            <a:ext cx="4380504" cy="3961527"/>
            <a:chOff x="557595" y="1677160"/>
            <a:chExt cx="4380504" cy="3961527"/>
          </a:xfrm>
        </p:grpSpPr>
        <p:grpSp>
          <p:nvGrpSpPr>
            <p:cNvPr id="45" name="Group 44"/>
            <p:cNvGrpSpPr/>
            <p:nvPr/>
          </p:nvGrpSpPr>
          <p:grpSpPr>
            <a:xfrm>
              <a:off x="557595" y="1677160"/>
              <a:ext cx="4237535" cy="3961527"/>
              <a:chOff x="607774" y="1775916"/>
              <a:chExt cx="4237535" cy="3961527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607774" y="1775916"/>
                <a:ext cx="4237535" cy="3961527"/>
                <a:chOff x="623245" y="1780204"/>
                <a:chExt cx="4237535" cy="396152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623245" y="1780204"/>
                  <a:ext cx="4237535" cy="3961527"/>
                  <a:chOff x="607341" y="1780204"/>
                  <a:chExt cx="4237535" cy="3961527"/>
                </a:xfrm>
              </p:grpSpPr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43" t="8210" r="869" b="746"/>
                  <a:stretch/>
                </p:blipFill>
                <p:spPr>
                  <a:xfrm>
                    <a:off x="607341" y="1780204"/>
                    <a:ext cx="4237535" cy="3961527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</p:pic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3622243" y="4377442"/>
                    <a:ext cx="912800" cy="12293"/>
                  </a:xfrm>
                  <a:prstGeom prst="line">
                    <a:avLst/>
                  </a:prstGeom>
                  <a:ln w="127000">
                    <a:solidFill>
                      <a:srgbClr val="A7D1FB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666573" y="4686013"/>
                    <a:ext cx="1170772" cy="45320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wrap="square" rtlCol="0" anchor="b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s-419" sz="1600" spc="-50" dirty="0"/>
                      <a:t>g</a:t>
                    </a:r>
                    <a:r>
                      <a:rPr lang="en-US" sz="1600" spc="-50" dirty="0" err="1"/>
                      <a:t>otas</a:t>
                    </a:r>
                    <a:r>
                      <a:rPr lang="en-US" sz="1600" spc="-50" dirty="0"/>
                      <a:t> de </a:t>
                    </a:r>
                    <a:r>
                      <a:rPr lang="en-US" sz="1600" spc="-50" dirty="0" err="1"/>
                      <a:t>lluvia</a:t>
                    </a:r>
                    <a:endParaRPr lang="en-US" sz="1600" spc="-50" dirty="0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634088" y="3380394"/>
                    <a:ext cx="1170772" cy="632737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wrap="square" rtlCol="0" anchor="b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600" spc="-50" dirty="0" err="1"/>
                      <a:t>granizo</a:t>
                    </a:r>
                    <a:r>
                      <a:rPr lang="en-US" sz="1600" spc="-50" dirty="0"/>
                      <a:t>/ </a:t>
                    </a:r>
                    <a:r>
                      <a:rPr lang="en-US" sz="1600" spc="-50" dirty="0" err="1"/>
                      <a:t>granizo</a:t>
                    </a:r>
                    <a:r>
                      <a:rPr lang="en-US" sz="1600" spc="-50" dirty="0"/>
                      <a:t> </a:t>
                    </a:r>
                    <a:r>
                      <a:rPr lang="en-US" sz="1600" spc="-50" dirty="0" err="1"/>
                      <a:t>blando</a:t>
                    </a:r>
                    <a:endParaRPr lang="en-US" sz="1600" spc="-50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3499138" y="4377442"/>
                    <a:ext cx="216337" cy="197890"/>
                  </a:xfrm>
                  <a:prstGeom prst="ellipse">
                    <a:avLst/>
                  </a:prstGeom>
                  <a:solidFill>
                    <a:srgbClr val="F6F5F7"/>
                  </a:solidFill>
                  <a:ln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3179827" y="4584726"/>
                    <a:ext cx="253792" cy="255536"/>
                  </a:xfrm>
                  <a:prstGeom prst="ellipse">
                    <a:avLst/>
                  </a:prstGeom>
                  <a:solidFill>
                    <a:srgbClr val="EBEBEB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171278" y="4664978"/>
                    <a:ext cx="186966" cy="209396"/>
                  </a:xfrm>
                  <a:prstGeom prst="ellipse">
                    <a:avLst/>
                  </a:prstGeom>
                  <a:solidFill>
                    <a:srgbClr val="F6F5F7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 flipH="1">
                    <a:off x="3403115" y="4438900"/>
                    <a:ext cx="215968" cy="226078"/>
                  </a:xfrm>
                  <a:prstGeom prst="ellipse">
                    <a:avLst/>
                  </a:prstGeom>
                  <a:solidFill>
                    <a:srgbClr val="EBEBEB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306723" y="4537233"/>
                    <a:ext cx="239126" cy="175261"/>
                  </a:xfrm>
                  <a:prstGeom prst="ellipse">
                    <a:avLst/>
                  </a:prstGeom>
                  <a:solidFill>
                    <a:srgbClr val="F6F5F7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25009" y="2563464"/>
                    <a:ext cx="1170772" cy="45320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wrap="square" rtlCol="0" anchor="b">
                    <a:spAutoFit/>
                  </a:bodyPr>
                  <a:lstStyle/>
                  <a:p>
                    <a:pPr algn="ctr">
                      <a:lnSpc>
                        <a:spcPts val="1400"/>
                      </a:lnSpc>
                    </a:pPr>
                    <a:r>
                      <a:rPr lang="en-US" sz="1600" spc="-50" dirty="0" err="1"/>
                      <a:t>partículas</a:t>
                    </a:r>
                    <a:r>
                      <a:rPr lang="en-US" sz="1600" spc="-50" dirty="0"/>
                      <a:t> de </a:t>
                    </a:r>
                    <a:r>
                      <a:rPr lang="en-US" sz="1600" spc="-50" dirty="0" err="1"/>
                      <a:t>hielo</a:t>
                    </a:r>
                    <a:endParaRPr lang="en-US" sz="1600" spc="-50" dirty="0"/>
                  </a:p>
                </p:txBody>
              </p: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1784474" y="4368946"/>
                  <a:ext cx="1507583" cy="539606"/>
                  <a:chOff x="1784474" y="4368946"/>
                  <a:chExt cx="1507583" cy="539606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3129639" y="4773589"/>
                    <a:ext cx="162418" cy="134963"/>
                  </a:xfrm>
                  <a:prstGeom prst="ellipse">
                    <a:avLst/>
                  </a:prstGeom>
                  <a:solidFill>
                    <a:srgbClr val="F6F5F7"/>
                  </a:solidFill>
                  <a:ln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2" name="Group 41"/>
                  <p:cNvGrpSpPr/>
                  <p:nvPr/>
                </p:nvGrpSpPr>
                <p:grpSpPr>
                  <a:xfrm>
                    <a:off x="1784474" y="4368946"/>
                    <a:ext cx="682604" cy="539606"/>
                    <a:chOff x="1784474" y="4368946"/>
                    <a:chExt cx="682604" cy="539606"/>
                  </a:xfrm>
                </p:grpSpPr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1789875" y="4368946"/>
                      <a:ext cx="216337" cy="197890"/>
                    </a:xfrm>
                    <a:prstGeom prst="ellipse">
                      <a:avLst/>
                    </a:prstGeom>
                    <a:solidFill>
                      <a:srgbClr val="F6F5F7"/>
                    </a:solidFill>
                    <a:ln>
                      <a:noFill/>
                    </a:ln>
                    <a:effectLst>
                      <a:softEdge rad="31750"/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1784474" y="4409555"/>
                      <a:ext cx="682604" cy="498997"/>
                      <a:chOff x="1784474" y="4409555"/>
                      <a:chExt cx="682604" cy="498997"/>
                    </a:xfrm>
                  </p:grpSpPr>
                  <p:grpSp>
                    <p:nvGrpSpPr>
                      <p:cNvPr id="39" name="Group 38"/>
                      <p:cNvGrpSpPr/>
                      <p:nvPr/>
                    </p:nvGrpSpPr>
                    <p:grpSpPr>
                      <a:xfrm>
                        <a:off x="1931124" y="4476172"/>
                        <a:ext cx="535954" cy="432380"/>
                        <a:chOff x="1931124" y="4476172"/>
                        <a:chExt cx="535954" cy="432380"/>
                      </a:xfrm>
                    </p:grpSpPr>
                    <p:sp>
                      <p:nvSpPr>
                        <p:cNvPr id="34" name="Oval 33"/>
                        <p:cNvSpPr/>
                        <p:nvPr/>
                      </p:nvSpPr>
                      <p:spPr>
                        <a:xfrm flipH="1">
                          <a:off x="2052068" y="4575332"/>
                          <a:ext cx="288114" cy="323345"/>
                        </a:xfrm>
                        <a:prstGeom prst="ellipse">
                          <a:avLst/>
                        </a:prstGeom>
                        <a:solidFill>
                          <a:srgbClr val="EBEBEB"/>
                        </a:solidFill>
                        <a:ln>
                          <a:noFill/>
                        </a:ln>
                        <a:effectLst>
                          <a:softEdge rad="31750"/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5" name="Oval 34"/>
                        <p:cNvSpPr/>
                        <p:nvPr/>
                      </p:nvSpPr>
                      <p:spPr>
                        <a:xfrm>
                          <a:off x="2134954" y="4693906"/>
                          <a:ext cx="332124" cy="214646"/>
                        </a:xfrm>
                        <a:prstGeom prst="ellipse">
                          <a:avLst/>
                        </a:prstGeom>
                        <a:solidFill>
                          <a:srgbClr val="F6F5F7"/>
                        </a:solidFill>
                        <a:ln>
                          <a:noFill/>
                        </a:ln>
                        <a:effectLst>
                          <a:softEdge rad="31750"/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6" name="Oval 35"/>
                        <p:cNvSpPr/>
                        <p:nvPr/>
                      </p:nvSpPr>
                      <p:spPr>
                        <a:xfrm>
                          <a:off x="1931124" y="4476172"/>
                          <a:ext cx="216337" cy="197890"/>
                        </a:xfrm>
                        <a:prstGeom prst="ellipse">
                          <a:avLst/>
                        </a:prstGeom>
                        <a:solidFill>
                          <a:srgbClr val="F6F5F7"/>
                        </a:solidFill>
                        <a:ln>
                          <a:noFill/>
                        </a:ln>
                        <a:effectLst>
                          <a:softEdge rad="31750"/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7" name="Oval 36"/>
                      <p:cNvSpPr/>
                      <p:nvPr/>
                    </p:nvSpPr>
                    <p:spPr>
                      <a:xfrm flipH="1">
                        <a:off x="1784474" y="4409555"/>
                        <a:ext cx="362987" cy="226078"/>
                      </a:xfrm>
                      <a:prstGeom prst="ellipse">
                        <a:avLst/>
                      </a:prstGeom>
                      <a:solidFill>
                        <a:srgbClr val="EBEBEB"/>
                      </a:solidFill>
                      <a:ln>
                        <a:noFill/>
                      </a:ln>
                      <a:effectLst>
                        <a:softEdge rad="3175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32" name="Oval 31"/>
              <p:cNvSpPr/>
              <p:nvPr/>
            </p:nvSpPr>
            <p:spPr>
              <a:xfrm>
                <a:off x="1997285" y="4555171"/>
                <a:ext cx="216337" cy="197890"/>
              </a:xfrm>
              <a:prstGeom prst="ellipse">
                <a:avLst/>
              </a:prstGeom>
              <a:solidFill>
                <a:srgbClr val="F6F5F7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10995" y="4736526"/>
                <a:ext cx="186966" cy="209396"/>
              </a:xfrm>
              <a:prstGeom prst="ellipse">
                <a:avLst/>
              </a:prstGeom>
              <a:solidFill>
                <a:srgbClr val="F6F5F7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056329" y="5294253"/>
              <a:ext cx="8817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(modified)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9160" y="4004210"/>
            <a:ext cx="1609058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/>
              <a:t>Nivel de </a:t>
            </a:r>
            <a:r>
              <a:rPr lang="en-US" sz="1600"/>
              <a:t>congelación</a:t>
            </a:r>
            <a:endParaRPr lang="en-US" sz="1600" dirty="0"/>
          </a:p>
        </p:txBody>
      </p:sp>
      <p:sp>
        <p:nvSpPr>
          <p:cNvPr id="41" name="Content Placeholder 2"/>
          <p:cNvSpPr>
            <a:spLocks noGrp="1"/>
          </p:cNvSpPr>
          <p:nvPr>
            <p:ph sz="quarter" idx="10"/>
          </p:nvPr>
        </p:nvSpPr>
        <p:spPr>
          <a:xfrm>
            <a:off x="5235447" y="1456481"/>
            <a:ext cx="3739227" cy="3627296"/>
          </a:xfrm>
          <a:ln w="12700">
            <a:noFill/>
          </a:ln>
        </p:spPr>
        <p:txBody>
          <a:bodyPr anchor="t"/>
          <a:lstStyle/>
          <a:p>
            <a:pPr>
              <a:lnSpc>
                <a:spcPts val="800"/>
              </a:lnSpc>
              <a:spcBef>
                <a:spcPts val="0"/>
              </a:spcBef>
            </a:pPr>
            <a:endParaRPr lang="en-US" sz="800" dirty="0">
              <a:solidFill>
                <a:srgbClr val="0000FF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b="1">
                <a:solidFill>
                  <a:schemeClr val="tx1"/>
                </a:solidFill>
              </a:rPr>
              <a:t>Partículas de hielo</a:t>
            </a:r>
            <a:endParaRPr lang="en-US" b="1">
              <a:solidFill>
                <a:schemeClr val="tx1"/>
              </a:solidFill>
              <a:cs typeface="Arial"/>
            </a:endParaRPr>
          </a:p>
          <a:p>
            <a:pPr lvl="1"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b="1">
                <a:solidFill>
                  <a:schemeClr val="tx1"/>
                </a:solidFill>
              </a:rPr>
              <a:t>Gotas de lluvia</a:t>
            </a:r>
            <a:endParaRPr lang="en-US" b="1">
              <a:solidFill>
                <a:schemeClr val="tx1"/>
              </a:solidFill>
              <a:cs typeface="Arial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12088" y="101904"/>
            <a:ext cx="6733654" cy="70456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8383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200"/>
              <a:t>Interacción de las microondas con nubes </a:t>
            </a:r>
            <a:r>
              <a:rPr lang="en-US" sz="2200" dirty="0"/>
              <a:t>de lluvia</a:t>
            </a:r>
            <a:endParaRPr lang="en-US" sz="2200" dirty="0">
              <a:cs typeface="Arial"/>
            </a:endParaRPr>
          </a:p>
        </p:txBody>
      </p:sp>
      <p:sp>
        <p:nvSpPr>
          <p:cNvPr id="51" name="Line 36"/>
          <p:cNvSpPr>
            <a:spLocks noChangeShapeType="1"/>
          </p:cNvSpPr>
          <p:nvPr/>
        </p:nvSpPr>
        <p:spPr bwMode="auto">
          <a:xfrm>
            <a:off x="2707574" y="1466829"/>
            <a:ext cx="573474" cy="118756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Line 38"/>
          <p:cNvSpPr>
            <a:spLocks noChangeShapeType="1"/>
          </p:cNvSpPr>
          <p:nvPr/>
        </p:nvSpPr>
        <p:spPr bwMode="auto">
          <a:xfrm flipH="1">
            <a:off x="3336904" y="2821819"/>
            <a:ext cx="0" cy="302719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" name="Line 36"/>
          <p:cNvSpPr>
            <a:spLocks noChangeShapeType="1"/>
          </p:cNvSpPr>
          <p:nvPr/>
        </p:nvSpPr>
        <p:spPr bwMode="auto">
          <a:xfrm>
            <a:off x="3353368" y="2820464"/>
            <a:ext cx="1462487" cy="302855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>
            <a:off x="988755" y="1466828"/>
            <a:ext cx="1549884" cy="3380338"/>
          </a:xfrm>
          <a:prstGeom prst="line">
            <a:avLst/>
          </a:prstGeom>
          <a:noFill/>
          <a:ln w="38100">
            <a:solidFill>
              <a:srgbClr val="B4006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" name="Line 37"/>
          <p:cNvSpPr>
            <a:spLocks noChangeShapeType="1"/>
          </p:cNvSpPr>
          <p:nvPr/>
        </p:nvSpPr>
        <p:spPr bwMode="auto">
          <a:xfrm>
            <a:off x="2585715" y="5030794"/>
            <a:ext cx="2349" cy="818223"/>
          </a:xfrm>
          <a:prstGeom prst="line">
            <a:avLst/>
          </a:prstGeom>
          <a:noFill/>
          <a:ln w="38100">
            <a:solidFill>
              <a:srgbClr val="B4006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8" y="1161712"/>
            <a:ext cx="565917" cy="36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84" y="1159200"/>
            <a:ext cx="565917" cy="36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Line 35"/>
          <p:cNvSpPr>
            <a:spLocks noChangeShapeType="1"/>
          </p:cNvSpPr>
          <p:nvPr/>
        </p:nvSpPr>
        <p:spPr bwMode="auto">
          <a:xfrm>
            <a:off x="2593347" y="5020404"/>
            <a:ext cx="379919" cy="828614"/>
          </a:xfrm>
          <a:prstGeom prst="line">
            <a:avLst/>
          </a:prstGeom>
          <a:noFill/>
          <a:ln w="38100">
            <a:solidFill>
              <a:srgbClr val="B4006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8" name="Right Bracket 67"/>
          <p:cNvSpPr/>
          <p:nvPr/>
        </p:nvSpPr>
        <p:spPr>
          <a:xfrm rot="5400000">
            <a:off x="4026298" y="5226782"/>
            <a:ext cx="100162" cy="1478951"/>
          </a:xfrm>
          <a:prstGeom prst="rightBracket">
            <a:avLst/>
          </a:prstGeom>
          <a:ln w="349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Bracket 71"/>
          <p:cNvSpPr/>
          <p:nvPr/>
        </p:nvSpPr>
        <p:spPr>
          <a:xfrm rot="5400000">
            <a:off x="2729409" y="5772481"/>
            <a:ext cx="100161" cy="387551"/>
          </a:xfrm>
          <a:prstGeom prst="rightBracket">
            <a:avLst/>
          </a:prstGeom>
          <a:ln w="34925">
            <a:solidFill>
              <a:srgbClr val="B400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752769" y="6032868"/>
            <a:ext cx="1661616" cy="6694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/>
              <a:t>error de paralaje (gota de lluvia)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13806" y="916198"/>
            <a:ext cx="97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36 GHz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32899" y="915247"/>
            <a:ext cx="979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 GHz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248978" y="6030317"/>
            <a:ext cx="1661616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/>
              <a:t>error de </a:t>
            </a:r>
            <a:r>
              <a:rPr lang="en-US" sz="1600" dirty="0"/>
              <a:t>paralaje </a:t>
            </a:r>
            <a:r>
              <a:rPr lang="en-US" sz="1600"/>
              <a:t>(partícula de hielo)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7560" y="5190421"/>
            <a:ext cx="3526280" cy="147732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dirty="0"/>
              <a:t>El desplazamiento debido a la geometría de visualización (error de paralaje) es más grande para el hielo que para las gotas de </a:t>
            </a:r>
            <a:r>
              <a:rPr lang="en-US"/>
              <a:t>lluvia.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5359680" y="2116575"/>
            <a:ext cx="3739227" cy="403863"/>
          </a:xfrm>
          <a:prstGeom prst="rect">
            <a:avLst/>
          </a:prstGeom>
          <a:ln w="12700">
            <a:noFill/>
          </a:ln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800">
                <a:solidFill>
                  <a:schemeClr val="tx1"/>
                </a:solidFill>
              </a:rPr>
              <a:t>Dispersión 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5359681" y="2473844"/>
            <a:ext cx="3739227" cy="549985"/>
          </a:xfrm>
          <a:prstGeom prst="rect">
            <a:avLst/>
          </a:prstGeom>
          <a:ln w="12700">
            <a:noFill/>
          </a:ln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800">
                <a:solidFill>
                  <a:schemeClr val="tx1"/>
                </a:solidFill>
              </a:rPr>
              <a:t>Frecuencias más altas </a:t>
            </a:r>
            <a:r>
              <a:rPr lang="en-US" sz="1800" dirty="0">
                <a:solidFill>
                  <a:schemeClr val="tx1"/>
                </a:solidFill>
              </a:rPr>
              <a:t>(&gt; 60 GHz)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5359683" y="3781569"/>
            <a:ext cx="3739227" cy="442644"/>
          </a:xfrm>
          <a:prstGeom prst="rect">
            <a:avLst/>
          </a:prstGeom>
          <a:ln w="12700">
            <a:noFill/>
          </a:ln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800">
                <a:solidFill>
                  <a:schemeClr val="tx1"/>
                </a:solidFill>
              </a:rPr>
              <a:t>Absorción / emisión</a:t>
            </a: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5359682" y="4127412"/>
            <a:ext cx="3739227" cy="420357"/>
          </a:xfrm>
          <a:prstGeom prst="rect">
            <a:avLst/>
          </a:prstGeom>
          <a:ln w="12700">
            <a:noFill/>
          </a:ln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1800">
                <a:solidFill>
                  <a:schemeClr val="tx1"/>
                </a:solidFill>
              </a:rPr>
              <a:t>Frecuencias más bajas </a:t>
            </a:r>
            <a:r>
              <a:rPr lang="en-US" sz="1800" dirty="0">
                <a:solidFill>
                  <a:schemeClr val="tx1"/>
                </a:solidFill>
              </a:rPr>
              <a:t>(&lt; 22 GHz)</a:t>
            </a:r>
          </a:p>
        </p:txBody>
      </p:sp>
    </p:spTree>
    <p:extLst>
      <p:ext uri="{BB962C8B-B14F-4D97-AF65-F5344CB8AC3E}">
        <p14:creationId xmlns:p14="http://schemas.microsoft.com/office/powerpoint/2010/main" val="16202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6" grpId="0" animBg="1"/>
      <p:bldP spid="58" grpId="0" animBg="1"/>
      <p:bldP spid="60" grpId="0" animBg="1"/>
      <p:bldP spid="63" grpId="0" animBg="1"/>
      <p:bldP spid="68" grpId="0" animBg="1"/>
      <p:bldP spid="72" grpId="0" animBg="1"/>
      <p:bldP spid="74" grpId="0"/>
      <p:bldP spid="75" grpId="0"/>
      <p:bldP spid="76" grpId="0"/>
      <p:bldP spid="7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211" y="2656498"/>
            <a:ext cx="9144000" cy="3902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6" descr="20170918.0515.goes13.x.ir1km.15LMARIA.75kts-979mb-140N-580W.100pc.jpg image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17131" r="18202" b="18346"/>
          <a:stretch/>
        </p:blipFill>
        <p:spPr bwMode="auto">
          <a:xfrm>
            <a:off x="120041" y="3349457"/>
            <a:ext cx="2889504" cy="28895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20170918.0516.gcomw1.x.89h_1deg.15LMARIA.80kts-977mb-144N-590W.96pc.jpg image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t="10585" r="2720" b="7180"/>
          <a:stretch/>
        </p:blipFill>
        <p:spPr bwMode="auto">
          <a:xfrm>
            <a:off x="6133162" y="3349457"/>
            <a:ext cx="2889504" cy="28895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5" y="291526"/>
            <a:ext cx="7276407" cy="525482"/>
          </a:xfrm>
        </p:spPr>
        <p:txBody>
          <a:bodyPr anchor="t"/>
          <a:lstStyle/>
          <a:p>
            <a:r>
              <a:rPr lang="en-US"/>
              <a:t>Análisis de ciclones tropicales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78270" y="972769"/>
            <a:ext cx="8437563" cy="1546081"/>
          </a:xfrm>
        </p:spPr>
        <p:txBody>
          <a:bodyPr anchor="t"/>
          <a:lstStyle/>
          <a:p>
            <a:r>
              <a:rPr lang="en-US" sz="1800" dirty="0"/>
              <a:t>El </a:t>
            </a:r>
            <a:r>
              <a:rPr lang="en-US" sz="1800" dirty="0" err="1"/>
              <a:t>centro</a:t>
            </a:r>
            <a:r>
              <a:rPr lang="en-US" sz="1800" dirty="0"/>
              <a:t> de </a:t>
            </a:r>
            <a:r>
              <a:rPr lang="en-US" sz="1800" dirty="0" err="1"/>
              <a:t>nivel</a:t>
            </a:r>
            <a:r>
              <a:rPr lang="en-US" sz="1800" dirty="0"/>
              <a:t> bajo y las </a:t>
            </a:r>
            <a:r>
              <a:rPr lang="en-US" sz="1800" dirty="0" err="1"/>
              <a:t>bandas</a:t>
            </a:r>
            <a:r>
              <a:rPr lang="en-US" sz="1800" dirty="0"/>
              <a:t> de </a:t>
            </a:r>
            <a:r>
              <a:rPr lang="en-US" sz="1800" dirty="0" err="1"/>
              <a:t>lluvia</a:t>
            </a:r>
            <a:r>
              <a:rPr lang="en-US" sz="1800" dirty="0"/>
              <a:t> </a:t>
            </a:r>
            <a:r>
              <a:rPr lang="en-US" sz="1800" dirty="0" err="1"/>
              <a:t>convectiva</a:t>
            </a:r>
            <a:r>
              <a:rPr lang="en-US" sz="1800" dirty="0"/>
              <a:t> </a:t>
            </a:r>
            <a:r>
              <a:rPr lang="en-US" sz="1800" dirty="0" err="1"/>
              <a:t>directamente</a:t>
            </a:r>
            <a:r>
              <a:rPr lang="en-US" sz="1800" dirty="0"/>
              <a:t> </a:t>
            </a:r>
            <a:r>
              <a:rPr lang="en-US" sz="1800" dirty="0" err="1"/>
              <a:t>relacionados</a:t>
            </a:r>
            <a:r>
              <a:rPr lang="en-US" sz="1800" dirty="0"/>
              <a:t> con la </a:t>
            </a:r>
            <a:r>
              <a:rPr lang="en-US" sz="1800" dirty="0" err="1"/>
              <a:t>intensidad</a:t>
            </a:r>
            <a:r>
              <a:rPr lang="en-US" sz="1800" dirty="0"/>
              <a:t> del </a:t>
            </a:r>
            <a:r>
              <a:rPr lang="en-US" sz="1800" dirty="0" err="1"/>
              <a:t>ciclón</a:t>
            </a:r>
            <a:r>
              <a:rPr lang="en-US" sz="1800" dirty="0"/>
              <a:t> tropical son a menudo </a:t>
            </a:r>
            <a:r>
              <a:rPr lang="en-US" sz="1800" dirty="0" err="1"/>
              <a:t>opacados</a:t>
            </a:r>
            <a:r>
              <a:rPr lang="en-US" sz="1800" dirty="0"/>
              <a:t> por </a:t>
            </a:r>
            <a:r>
              <a:rPr lang="en-US" sz="1800" dirty="0" err="1"/>
              <a:t>nubes</a:t>
            </a:r>
            <a:r>
              <a:rPr lang="en-US" sz="1800" dirty="0"/>
              <a:t> </a:t>
            </a:r>
            <a:r>
              <a:rPr lang="en-US" sz="1800" dirty="0" err="1"/>
              <a:t>altas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las </a:t>
            </a:r>
            <a:r>
              <a:rPr lang="en-US" sz="1800" dirty="0" err="1"/>
              <a:t>imágenes</a:t>
            </a:r>
            <a:r>
              <a:rPr lang="en-US" sz="1800" dirty="0"/>
              <a:t> del visible, el </a:t>
            </a:r>
            <a:r>
              <a:rPr lang="en-US" sz="1800" dirty="0" err="1"/>
              <a:t>infrarrojo</a:t>
            </a:r>
            <a:r>
              <a:rPr lang="en-US" sz="1800" dirty="0"/>
              <a:t> y el vapor de </a:t>
            </a:r>
            <a:r>
              <a:rPr lang="en-US" sz="1800" dirty="0" err="1"/>
              <a:t>agua</a:t>
            </a:r>
            <a:r>
              <a:rPr lang="en-US" sz="1800" dirty="0"/>
              <a:t>   </a:t>
            </a:r>
            <a:endParaRPr lang="en-US" dirty="0"/>
          </a:p>
          <a:p>
            <a:r>
              <a:rPr lang="en-US" sz="1800" dirty="0"/>
              <a:t>~36 GHz es </a:t>
            </a:r>
            <a:r>
              <a:rPr lang="en-US" sz="1800" dirty="0" err="1"/>
              <a:t>capaz</a:t>
            </a:r>
            <a:r>
              <a:rPr lang="en-US" sz="1800" dirty="0"/>
              <a:t> de </a:t>
            </a:r>
            <a:r>
              <a:rPr lang="en-US" sz="1800" dirty="0" err="1"/>
              <a:t>percibir</a:t>
            </a:r>
            <a:r>
              <a:rPr lang="en-US" sz="1800" dirty="0"/>
              <a:t> </a:t>
            </a:r>
            <a:r>
              <a:rPr lang="en-US" sz="1800" dirty="0" err="1"/>
              <a:t>nubes</a:t>
            </a:r>
            <a:r>
              <a:rPr lang="en-US" sz="1800" dirty="0"/>
              <a:t> y </a:t>
            </a:r>
            <a:r>
              <a:rPr lang="en-US" sz="1800" dirty="0" err="1"/>
              <a:t>humedad</a:t>
            </a:r>
            <a:r>
              <a:rPr lang="en-US" sz="1800" dirty="0"/>
              <a:t> </a:t>
            </a:r>
            <a:r>
              <a:rPr lang="en-US" sz="1800" dirty="0" err="1"/>
              <a:t>cerca</a:t>
            </a:r>
            <a:r>
              <a:rPr lang="en-US" sz="1800" dirty="0"/>
              <a:t> de la </a:t>
            </a:r>
            <a:r>
              <a:rPr lang="en-US" sz="1800" dirty="0" err="1"/>
              <a:t>superficie</a:t>
            </a:r>
            <a:endParaRPr lang="en-US" sz="1800" dirty="0">
              <a:cs typeface="Arial"/>
            </a:endParaRPr>
          </a:p>
          <a:p>
            <a:r>
              <a:rPr lang="en-US" sz="1800" dirty="0"/>
              <a:t>~89 GHz es sensible a la </a:t>
            </a:r>
            <a:r>
              <a:rPr lang="en-US" sz="1800" dirty="0" err="1"/>
              <a:t>intensidades</a:t>
            </a:r>
            <a:r>
              <a:rPr lang="en-US" sz="1800" dirty="0"/>
              <a:t> de </a:t>
            </a:r>
            <a:r>
              <a:rPr lang="en-US" sz="1800" dirty="0" err="1"/>
              <a:t>lluvia</a:t>
            </a:r>
            <a:r>
              <a:rPr lang="en-US" sz="1800" dirty="0"/>
              <a:t> y de </a:t>
            </a:r>
            <a:r>
              <a:rPr lang="en-US" sz="1800" dirty="0" err="1"/>
              <a:t>hielo</a:t>
            </a:r>
            <a:endParaRPr lang="en-US" sz="1800" dirty="0"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586" y="3017336"/>
            <a:ext cx="293096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 err="1"/>
              <a:t>Infrarrojo</a:t>
            </a:r>
            <a:r>
              <a:rPr lang="en-US" dirty="0"/>
              <a:t> del GOES-13 </a:t>
            </a:r>
            <a:r>
              <a:rPr lang="en-US" dirty="0" err="1"/>
              <a:t>Infrarrojo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115806" y="3015402"/>
            <a:ext cx="291444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/>
              <a:t>36 GHz pol-H del AMSR-2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503" y="3022059"/>
            <a:ext cx="289937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/>
              <a:t>89 GHz pol-H del AMSR-2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3496" y="2677106"/>
            <a:ext cx="4390946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b="1"/>
              <a:t>Huracán María: 18 de setiembre 2017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850" y="2417632"/>
            <a:ext cx="2437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5"/>
              </a:rPr>
              <a:t>https://www.nrlmry.navy.mil/TC.html</a:t>
            </a:r>
            <a:r>
              <a:rPr lang="en-US" sz="1100" dirty="0"/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8801" y="5938328"/>
            <a:ext cx="1008287" cy="307777"/>
            <a:chOff x="133758" y="3562583"/>
            <a:chExt cx="1008287" cy="307777"/>
          </a:xfrm>
        </p:grpSpPr>
        <p:sp>
          <p:nvSpPr>
            <p:cNvPr id="12" name="Rectangle 11"/>
            <p:cNvSpPr/>
            <p:nvPr/>
          </p:nvSpPr>
          <p:spPr>
            <a:xfrm>
              <a:off x="191075" y="3589865"/>
              <a:ext cx="875725" cy="216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3758" y="3562583"/>
              <a:ext cx="1008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0515 UTC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39562" y="5934525"/>
            <a:ext cx="1008287" cy="307777"/>
            <a:chOff x="133758" y="3562583"/>
            <a:chExt cx="1008287" cy="307777"/>
          </a:xfrm>
        </p:grpSpPr>
        <p:sp>
          <p:nvSpPr>
            <p:cNvPr id="26" name="Rectangle 25"/>
            <p:cNvSpPr/>
            <p:nvPr/>
          </p:nvSpPr>
          <p:spPr>
            <a:xfrm>
              <a:off x="191075" y="3589865"/>
              <a:ext cx="875725" cy="216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3758" y="3562583"/>
              <a:ext cx="1008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0516 UTC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23647" y="5934525"/>
            <a:ext cx="1008287" cy="307777"/>
            <a:chOff x="133758" y="3562583"/>
            <a:chExt cx="1008287" cy="307777"/>
          </a:xfrm>
        </p:grpSpPr>
        <p:sp>
          <p:nvSpPr>
            <p:cNvPr id="29" name="Rectangle 28"/>
            <p:cNvSpPr/>
            <p:nvPr/>
          </p:nvSpPr>
          <p:spPr>
            <a:xfrm>
              <a:off x="191075" y="3589865"/>
              <a:ext cx="875725" cy="216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758" y="3562583"/>
              <a:ext cx="10082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0516 UTC</a:t>
              </a:r>
            </a:p>
          </p:txBody>
        </p:sp>
      </p:grpSp>
      <p:pic>
        <p:nvPicPr>
          <p:cNvPr id="33" name="Picture 6" descr="20170903.0419.gcomw1.x.36h.11LIRMA.95kts-973mb-182N-469W.81pc.jpg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99330" r="388" b="42"/>
          <a:stretch/>
        </p:blipFill>
        <p:spPr bwMode="auto">
          <a:xfrm>
            <a:off x="3114735" y="6269584"/>
            <a:ext cx="2922999" cy="179514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160315" y="6219117"/>
            <a:ext cx="29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140" dirty="0"/>
              <a:t>190                 210                 230                 250                270</a:t>
            </a:r>
          </a:p>
        </p:txBody>
      </p:sp>
      <p:pic>
        <p:nvPicPr>
          <p:cNvPr id="35" name="Picture 2" descr="20170903.0419.gcomw1.x.89h_1deg.11LIRMA.95kts-973mb-182N-469W.81pc.jpg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99289" r="580" b="13"/>
          <a:stretch/>
        </p:blipFill>
        <p:spPr bwMode="auto">
          <a:xfrm>
            <a:off x="6117546" y="6270345"/>
            <a:ext cx="2922999" cy="174541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6131121" y="6221270"/>
            <a:ext cx="29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140" dirty="0"/>
              <a:t>190                 210                 230                 250                270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59802" y="6397436"/>
            <a:ext cx="2126522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dirty="0">
                <a:latin typeface="Arial"/>
                <a:cs typeface="Arial"/>
              </a:rPr>
              <a:t>Temperatura de </a:t>
            </a:r>
            <a:r>
              <a:rPr lang="en-US" sz="1100">
                <a:latin typeface="Arial"/>
                <a:cs typeface="Arial"/>
              </a:rPr>
              <a:t>brillo </a:t>
            </a:r>
            <a:r>
              <a:rPr lang="en-US" sz="1100" dirty="0">
                <a:latin typeface="Arial"/>
                <a:cs typeface="Arial"/>
              </a:rPr>
              <a:t>[K]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61583" y="6407062"/>
            <a:ext cx="2232881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dirty="0">
                <a:latin typeface="Arial"/>
                <a:cs typeface="Arial"/>
              </a:rPr>
              <a:t>Temperatura de </a:t>
            </a:r>
            <a:r>
              <a:rPr lang="en-US" sz="1100">
                <a:latin typeface="Arial"/>
                <a:cs typeface="Arial"/>
              </a:rPr>
              <a:t>brillo [K]</a:t>
            </a:r>
          </a:p>
        </p:txBody>
      </p:sp>
      <p:pic>
        <p:nvPicPr>
          <p:cNvPr id="41" name="Picture 40" descr="20170918.0515.goes13.x.ir1km.15LMARIA.75kts-979mb-140N-580W.100pc.jpg image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5"/>
          <a:stretch/>
        </p:blipFill>
        <p:spPr bwMode="auto">
          <a:xfrm>
            <a:off x="108801" y="6270040"/>
            <a:ext cx="29260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95814" y="6395988"/>
            <a:ext cx="2126522" cy="261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100" dirty="0">
                <a:latin typeface="Arial"/>
                <a:cs typeface="Arial"/>
              </a:rPr>
              <a:t>Temperatura de </a:t>
            </a:r>
            <a:r>
              <a:rPr lang="en-US" sz="1100">
                <a:latin typeface="Arial"/>
                <a:cs typeface="Arial"/>
              </a:rPr>
              <a:t>brillo [K]    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299" y="6227423"/>
            <a:ext cx="2902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140" dirty="0"/>
              <a:t>190             210            230           250           270           290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3863020" y="3441985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>
                <a:solidFill>
                  <a:schemeClr val="bg1"/>
                </a:solidFill>
                <a:latin typeface="Arial Narrow" panose="020B0606020202030204" pitchFamily="34" charset="0"/>
              </a:rPr>
              <a:t>60  W</a:t>
            </a:r>
          </a:p>
        </p:txBody>
      </p:sp>
      <p:sp>
        <p:nvSpPr>
          <p:cNvPr id="45" name="TextBox 44"/>
          <p:cNvSpPr txBox="1"/>
          <p:nvPr/>
        </p:nvSpPr>
        <p:spPr>
          <a:xfrm rot="5400000">
            <a:off x="4823727" y="3441985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>
                <a:solidFill>
                  <a:schemeClr val="bg1"/>
                </a:solidFill>
                <a:latin typeface="Arial Narrow" panose="020B0606020202030204" pitchFamily="34" charset="0"/>
              </a:rPr>
              <a:t>56  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42155" y="4119973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>
                <a:solidFill>
                  <a:schemeClr val="bg1"/>
                </a:solidFill>
                <a:latin typeface="Arial Narrow" panose="020B0606020202030204" pitchFamily="34" charset="0"/>
              </a:rPr>
              <a:t>16  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37637" y="5105297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>
                <a:solidFill>
                  <a:schemeClr val="bg1"/>
                </a:solidFill>
                <a:latin typeface="Arial Narrow" panose="020B0606020202030204" pitchFamily="34" charset="0"/>
              </a:rPr>
              <a:t>12  N</a:t>
            </a:r>
          </a:p>
        </p:txBody>
      </p:sp>
      <p:sp>
        <p:nvSpPr>
          <p:cNvPr id="44" name="Right Arrow 43"/>
          <p:cNvSpPr/>
          <p:nvPr/>
        </p:nvSpPr>
        <p:spPr>
          <a:xfrm rot="2943437">
            <a:off x="3907526" y="4413125"/>
            <a:ext cx="455976" cy="305657"/>
          </a:xfrm>
          <a:prstGeom prst="rightArrow">
            <a:avLst>
              <a:gd name="adj1" fmla="val 44624"/>
              <a:gd name="adj2" fmla="val 58007"/>
            </a:avLst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8026711">
            <a:off x="3844730" y="5055457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12714724">
            <a:off x="4650235" y="5307548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 rot="7200000">
            <a:off x="5135645" y="4547430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6338387">
            <a:off x="5209385" y="3619778"/>
            <a:ext cx="322038" cy="216441"/>
          </a:xfrm>
          <a:prstGeom prst="rightArrow">
            <a:avLst>
              <a:gd name="adj1" fmla="val 18553"/>
              <a:gd name="adj2" fmla="val 61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" descr="20170918.0516.gcomw1.x.36h.15LMARIA.80kts-977mb-144N-590W.96pc.jpg image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2" t="10754" r="2623" b="6962"/>
          <a:stretch/>
        </p:blipFill>
        <p:spPr bwMode="auto">
          <a:xfrm>
            <a:off x="3130662" y="3349457"/>
            <a:ext cx="2889504" cy="28895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Point Star 7"/>
          <p:cNvSpPr/>
          <p:nvPr/>
        </p:nvSpPr>
        <p:spPr>
          <a:xfrm>
            <a:off x="3890142" y="3871540"/>
            <a:ext cx="164169" cy="1641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5-Point Star 65"/>
          <p:cNvSpPr/>
          <p:nvPr/>
        </p:nvSpPr>
        <p:spPr>
          <a:xfrm>
            <a:off x="6885754" y="3875666"/>
            <a:ext cx="164169" cy="164169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6985" y="1"/>
            <a:ext cx="5740804" cy="6558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5" y="291526"/>
            <a:ext cx="7276407" cy="525482"/>
          </a:xfrm>
        </p:spPr>
        <p:txBody>
          <a:bodyPr anchor="t"/>
          <a:lstStyle/>
          <a:p>
            <a:r>
              <a:rPr lang="en-US"/>
              <a:t>Tormentas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44097" y="1463426"/>
            <a:ext cx="2791278" cy="4758346"/>
          </a:xfrm>
        </p:spPr>
        <p:txBody>
          <a:bodyPr anchor="t"/>
          <a:lstStyle/>
          <a:p>
            <a:r>
              <a:rPr lang="en-US" sz="1800"/>
              <a:t>Las nubes que precipitan no son transparentes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Qué hace que las temperaturas de brillo sean más frías sobre las superficies de la </a:t>
            </a:r>
            <a:r>
              <a:rPr lang="en-US" sz="1800"/>
              <a:t>tierra?</a:t>
            </a:r>
            <a:endParaRPr lang="en-US" sz="180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36 GHz: 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/>
              <a:t>Lluvia y la superficie húmeda </a:t>
            </a:r>
            <a:endParaRPr lang="en-US" sz="1600"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89 GHz: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/>
              <a:t>Lluvia, hielo y la superficie húmeda</a:t>
            </a:r>
            <a:endParaRPr lang="en-US" sz="1600" dirty="0">
              <a:cs typeface="Arial"/>
            </a:endParaRPr>
          </a:p>
          <a:p>
            <a:endParaRPr lang="en-US" sz="1800" dirty="0"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92379" y="112621"/>
            <a:ext cx="1967205" cy="369332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/>
              <a:t>14 de mayo 2018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3863020" y="3441985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>
                <a:solidFill>
                  <a:schemeClr val="bg1"/>
                </a:solidFill>
                <a:latin typeface="Arial Narrow" panose="020B0606020202030204" pitchFamily="34" charset="0"/>
              </a:rPr>
              <a:t>60  W</a:t>
            </a:r>
          </a:p>
        </p:txBody>
      </p:sp>
      <p:sp>
        <p:nvSpPr>
          <p:cNvPr id="45" name="TextBox 44"/>
          <p:cNvSpPr txBox="1"/>
          <p:nvPr/>
        </p:nvSpPr>
        <p:spPr>
          <a:xfrm rot="5400000">
            <a:off x="4823727" y="3441985"/>
            <a:ext cx="590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40" dirty="0">
                <a:solidFill>
                  <a:schemeClr val="bg1"/>
                </a:solidFill>
                <a:latin typeface="Arial Narrow" panose="020B0606020202030204" pitchFamily="34" charset="0"/>
              </a:rPr>
              <a:t>56  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255" r="2633"/>
          <a:stretch/>
        </p:blipFill>
        <p:spPr>
          <a:xfrm>
            <a:off x="3498692" y="550675"/>
            <a:ext cx="5129133" cy="19064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t="5046" r="2498"/>
          <a:stretch/>
        </p:blipFill>
        <p:spPr>
          <a:xfrm>
            <a:off x="3498692" y="2505578"/>
            <a:ext cx="5129133" cy="19278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t="3737" r="2641"/>
          <a:stretch/>
        </p:blipFill>
        <p:spPr>
          <a:xfrm>
            <a:off x="3498692" y="4537781"/>
            <a:ext cx="5129133" cy="19522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304042" y="4175964"/>
            <a:ext cx="1242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0" dirty="0">
                <a:solidFill>
                  <a:schemeClr val="bg1"/>
                </a:solidFill>
              </a:rPr>
              <a:t>2000 UTC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42916" y="4187205"/>
            <a:ext cx="1251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0" dirty="0">
                <a:solidFill>
                  <a:schemeClr val="bg1"/>
                </a:solidFill>
              </a:rPr>
              <a:t>1822 UTC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489442" y="511344"/>
            <a:ext cx="3399038" cy="524976"/>
            <a:chOff x="3826568" y="660529"/>
            <a:chExt cx="2624720" cy="584775"/>
          </a:xfrm>
        </p:grpSpPr>
        <p:sp>
          <p:nvSpPr>
            <p:cNvPr id="12" name="Rectangle 11"/>
            <p:cNvSpPr/>
            <p:nvPr/>
          </p:nvSpPr>
          <p:spPr>
            <a:xfrm>
              <a:off x="3886200" y="713232"/>
              <a:ext cx="2505456" cy="229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26568" y="660529"/>
              <a:ext cx="26247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Infrarrojo</a:t>
              </a:r>
              <a:r>
                <a:rPr lang="en-US" sz="1600" dirty="0"/>
                <a:t> de 10.3 µm del GOES-16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10439" y="2471051"/>
            <a:ext cx="2708115" cy="307777"/>
            <a:chOff x="3775934" y="656467"/>
            <a:chExt cx="2003939" cy="328465"/>
          </a:xfrm>
        </p:grpSpPr>
        <p:sp>
          <p:nvSpPr>
            <p:cNvPr id="26" name="Rectangle 25"/>
            <p:cNvSpPr/>
            <p:nvPr/>
          </p:nvSpPr>
          <p:spPr>
            <a:xfrm>
              <a:off x="3886200" y="713232"/>
              <a:ext cx="1893673" cy="244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75934" y="656467"/>
              <a:ext cx="1980596" cy="32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36 GHz pol-H del AMSR-2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48821" y="4519492"/>
            <a:ext cx="2843906" cy="404267"/>
            <a:chOff x="3775935" y="656466"/>
            <a:chExt cx="2561280" cy="416739"/>
          </a:xfrm>
        </p:grpSpPr>
        <p:sp>
          <p:nvSpPr>
            <p:cNvPr id="30" name="Rectangle 29"/>
            <p:cNvSpPr/>
            <p:nvPr/>
          </p:nvSpPr>
          <p:spPr>
            <a:xfrm>
              <a:off x="3886201" y="713232"/>
              <a:ext cx="2340719" cy="229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75935" y="656466"/>
              <a:ext cx="2561280" cy="416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89 GHz pol-H del AMSR-2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34485" y="3003268"/>
            <a:ext cx="468488" cy="3046988"/>
            <a:chOff x="3015320" y="3039631"/>
            <a:chExt cx="541980" cy="30469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" t="10262" r="97474" b="10221"/>
            <a:stretch/>
          </p:blipFill>
          <p:spPr>
            <a:xfrm>
              <a:off x="3015320" y="3133024"/>
              <a:ext cx="82713" cy="283464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060379" y="3039631"/>
              <a:ext cx="49692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pc="-140" dirty="0"/>
                <a:t>320</a:t>
              </a:r>
            </a:p>
            <a:p>
              <a:endParaRPr lang="en-US" sz="1200" spc="-140" dirty="0"/>
            </a:p>
            <a:p>
              <a:endParaRPr lang="en-US" sz="1200" spc="-140" dirty="0"/>
            </a:p>
            <a:p>
              <a:r>
                <a:rPr lang="en-US" sz="1200" spc="-140" dirty="0"/>
                <a:t>270</a:t>
              </a:r>
            </a:p>
            <a:p>
              <a:endParaRPr lang="en-US" sz="1200" spc="-140" dirty="0"/>
            </a:p>
            <a:p>
              <a:endParaRPr lang="en-US" sz="1200" spc="-140" dirty="0"/>
            </a:p>
            <a:p>
              <a:r>
                <a:rPr lang="en-US" sz="1200" spc="-140" dirty="0"/>
                <a:t>220</a:t>
              </a:r>
            </a:p>
            <a:p>
              <a:endParaRPr lang="en-US" sz="1200" spc="-140" dirty="0"/>
            </a:p>
            <a:p>
              <a:endParaRPr lang="en-US" sz="1200" spc="-140" dirty="0"/>
            </a:p>
            <a:p>
              <a:r>
                <a:rPr lang="en-US" sz="1200" spc="-140" dirty="0"/>
                <a:t>170</a:t>
              </a:r>
            </a:p>
            <a:p>
              <a:endParaRPr lang="en-US" sz="1200" spc="-140" dirty="0"/>
            </a:p>
            <a:p>
              <a:endParaRPr lang="en-US" sz="1200" spc="-140" dirty="0"/>
            </a:p>
            <a:p>
              <a:r>
                <a:rPr lang="en-US" sz="1200" spc="-140" dirty="0"/>
                <a:t>120</a:t>
              </a:r>
            </a:p>
            <a:p>
              <a:endParaRPr lang="en-US" sz="1200" spc="-140" dirty="0"/>
            </a:p>
            <a:p>
              <a:endParaRPr lang="en-US" sz="1200" spc="-140" dirty="0"/>
            </a:p>
            <a:p>
              <a:r>
                <a:rPr lang="en-US" sz="1200" spc="-140" dirty="0"/>
                <a:t>70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9855" r="97356" b="11441"/>
          <a:stretch/>
        </p:blipFill>
        <p:spPr>
          <a:xfrm flipH="1">
            <a:off x="8702485" y="501918"/>
            <a:ext cx="84675" cy="19122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8773436" y="519079"/>
            <a:ext cx="4295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140" dirty="0"/>
              <a:t>-75</a:t>
            </a:r>
          </a:p>
          <a:p>
            <a:endParaRPr lang="en-US" sz="1100" spc="-140" dirty="0"/>
          </a:p>
          <a:p>
            <a:r>
              <a:rPr lang="en-US" sz="1200" spc="-140" dirty="0"/>
              <a:t>-50</a:t>
            </a:r>
          </a:p>
          <a:p>
            <a:endParaRPr lang="en-US" sz="1100" spc="-140" dirty="0"/>
          </a:p>
          <a:p>
            <a:r>
              <a:rPr lang="en-US" sz="1200" spc="-140" dirty="0"/>
              <a:t>-25</a:t>
            </a:r>
          </a:p>
          <a:p>
            <a:endParaRPr lang="en-US" sz="1100" spc="-140" dirty="0"/>
          </a:p>
          <a:p>
            <a:r>
              <a:rPr lang="en-US" sz="1200" spc="-140" dirty="0"/>
              <a:t>0</a:t>
            </a:r>
          </a:p>
          <a:p>
            <a:endParaRPr lang="en-US" sz="1100" spc="-140" dirty="0"/>
          </a:p>
          <a:p>
            <a:r>
              <a:rPr lang="en-US" sz="1200" spc="-140" dirty="0"/>
              <a:t>25</a:t>
            </a:r>
          </a:p>
          <a:p>
            <a:endParaRPr lang="en-US" sz="1100" spc="-140" dirty="0"/>
          </a:p>
          <a:p>
            <a:r>
              <a:rPr lang="en-US" sz="1200" spc="-140" dirty="0"/>
              <a:t>50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04041" y="6231584"/>
            <a:ext cx="1242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0" dirty="0">
                <a:solidFill>
                  <a:schemeClr val="bg1"/>
                </a:solidFill>
              </a:rPr>
              <a:t>2000 UTC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47221" y="6234530"/>
            <a:ext cx="1251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0" dirty="0">
                <a:solidFill>
                  <a:schemeClr val="bg1"/>
                </a:solidFill>
              </a:rPr>
              <a:t>1822 UTC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76609" y="2171464"/>
            <a:ext cx="1242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-100" dirty="0">
                <a:solidFill>
                  <a:schemeClr val="bg1"/>
                </a:solidFill>
              </a:rPr>
              <a:t>2007 UTC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45733" y="132901"/>
            <a:ext cx="199974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Temperatura de </a:t>
            </a:r>
            <a:r>
              <a:rPr lang="en-US" sz="1200">
                <a:latin typeface="Arial"/>
                <a:cs typeface="Arial"/>
              </a:rPr>
              <a:t>brillo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50021" y="2406501"/>
            <a:ext cx="455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[°C]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542272" y="5940647"/>
            <a:ext cx="455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[K]</a:t>
            </a:r>
          </a:p>
        </p:txBody>
      </p:sp>
      <p:sp>
        <p:nvSpPr>
          <p:cNvPr id="18" name="Bent Arrow 17"/>
          <p:cNvSpPr/>
          <p:nvPr/>
        </p:nvSpPr>
        <p:spPr>
          <a:xfrm rot="5400000">
            <a:off x="8669774" y="195971"/>
            <a:ext cx="248403" cy="335970"/>
          </a:xfrm>
          <a:prstGeom prst="bentArrow">
            <a:avLst>
              <a:gd name="adj1" fmla="val 2913"/>
              <a:gd name="adj2" fmla="val 31383"/>
              <a:gd name="adj3" fmla="val 41770"/>
              <a:gd name="adj4" fmla="val 437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8457" y="3012680"/>
            <a:ext cx="1436611" cy="223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Brecha</a:t>
            </a:r>
            <a:r>
              <a:rPr lang="en-US" sz="1200" dirty="0">
                <a:solidFill>
                  <a:schemeClr val="bg1"/>
                </a:solidFill>
              </a:rPr>
              <a:t> del </a:t>
            </a:r>
            <a:r>
              <a:rPr lang="en-US" sz="1200" dirty="0" err="1">
                <a:solidFill>
                  <a:schemeClr val="bg1"/>
                </a:solidFill>
              </a:rPr>
              <a:t>barrido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0059" y="3269135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Superficie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húmeda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71230" y="3767980"/>
            <a:ext cx="1995265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Señal</a:t>
            </a:r>
            <a:r>
              <a:rPr lang="en-US" sz="1200" dirty="0">
                <a:solidFill>
                  <a:schemeClr val="bg1"/>
                </a:solidFill>
              </a:rPr>
              <a:t> de </a:t>
            </a:r>
            <a:r>
              <a:rPr lang="en-US" sz="1200" dirty="0" err="1">
                <a:solidFill>
                  <a:schemeClr val="bg1"/>
                </a:solidFill>
              </a:rPr>
              <a:t>lluvia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predominantemente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14016" y="6055670"/>
            <a:ext cx="848101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err="1">
                <a:solidFill>
                  <a:schemeClr val="bg1"/>
                </a:solidFill>
              </a:rPr>
              <a:t>Señal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fría</a:t>
            </a:r>
            <a:r>
              <a:rPr lang="en-US" sz="1200" dirty="0">
                <a:solidFill>
                  <a:schemeClr val="bg1"/>
                </a:solidFill>
              </a:rPr>
              <a:t> de </a:t>
            </a:r>
            <a:r>
              <a:rPr lang="en-US" sz="1200" dirty="0" err="1">
                <a:solidFill>
                  <a:schemeClr val="bg1"/>
                </a:solidFill>
              </a:rPr>
              <a:t>hielo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6600758" y="3720560"/>
            <a:ext cx="686266" cy="17456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426088" y="3851985"/>
            <a:ext cx="143315" cy="15588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4181484" y="3721169"/>
            <a:ext cx="1418576" cy="11252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4098289" y="3380406"/>
            <a:ext cx="1442415" cy="44541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6555060" y="5767789"/>
            <a:ext cx="731964" cy="44985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468407" y="6167831"/>
            <a:ext cx="153910" cy="9962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9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Resumen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 anchor="t"/>
          <a:lstStyle/>
          <a:p>
            <a:r>
              <a:rPr lang="en-US" dirty="0"/>
              <a:t>Los </a:t>
            </a:r>
            <a:r>
              <a:rPr lang="en-US" dirty="0" err="1"/>
              <a:t>productos</a:t>
            </a:r>
            <a:r>
              <a:rPr lang="en-US" dirty="0"/>
              <a:t> de microondas que se </a:t>
            </a:r>
            <a:r>
              <a:rPr lang="en-US" dirty="0" err="1"/>
              <a:t>relacionan</a:t>
            </a:r>
            <a:r>
              <a:rPr lang="en-US" dirty="0"/>
              <a:t> con la </a:t>
            </a:r>
            <a:r>
              <a:rPr lang="en-US" dirty="0" err="1"/>
              <a:t>humedad</a:t>
            </a:r>
            <a:r>
              <a:rPr lang="en-US" dirty="0"/>
              <a:t> </a:t>
            </a:r>
            <a:r>
              <a:rPr lang="en-US" dirty="0" err="1"/>
              <a:t>atmosférica</a:t>
            </a:r>
            <a:r>
              <a:rPr lang="en-US" dirty="0"/>
              <a:t> </a:t>
            </a:r>
            <a:r>
              <a:rPr lang="en-US" dirty="0" err="1"/>
              <a:t>incluyen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El </a:t>
            </a:r>
            <a:r>
              <a:rPr lang="en-US" dirty="0" err="1"/>
              <a:t>agua</a:t>
            </a:r>
            <a:r>
              <a:rPr lang="en-US" dirty="0"/>
              <a:t> precipitable total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El </a:t>
            </a:r>
            <a:r>
              <a:rPr lang="en-US" dirty="0" err="1"/>
              <a:t>agua</a:t>
            </a:r>
            <a:r>
              <a:rPr lang="en-US" dirty="0"/>
              <a:t> </a:t>
            </a:r>
            <a:r>
              <a:rPr lang="en-US" dirty="0" err="1"/>
              <a:t>líquida</a:t>
            </a:r>
            <a:r>
              <a:rPr lang="en-US" dirty="0"/>
              <a:t> de la </a:t>
            </a:r>
            <a:r>
              <a:rPr lang="en-US" dirty="0" err="1"/>
              <a:t>nube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La </a:t>
            </a:r>
            <a:r>
              <a:rPr lang="en-US" dirty="0" err="1"/>
              <a:t>intensidad</a:t>
            </a:r>
            <a:r>
              <a:rPr lang="en-US" dirty="0"/>
              <a:t> de </a:t>
            </a:r>
            <a:r>
              <a:rPr lang="en-US" dirty="0" err="1"/>
              <a:t>lluvia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La </a:t>
            </a:r>
            <a:r>
              <a:rPr lang="en-US" dirty="0" err="1"/>
              <a:t>intensidad</a:t>
            </a:r>
            <a:r>
              <a:rPr lang="en-US" dirty="0"/>
              <a:t> del </a:t>
            </a:r>
            <a:r>
              <a:rPr lang="en-US" dirty="0" err="1"/>
              <a:t>equivalente</a:t>
            </a:r>
            <a:r>
              <a:rPr lang="en-US" dirty="0"/>
              <a:t> </a:t>
            </a:r>
            <a:r>
              <a:rPr lang="en-US" dirty="0" err="1"/>
              <a:t>líquido</a:t>
            </a:r>
            <a:r>
              <a:rPr lang="en-US" dirty="0"/>
              <a:t> de </a:t>
            </a:r>
            <a:r>
              <a:rPr lang="en-US" dirty="0" err="1"/>
              <a:t>nieve</a:t>
            </a:r>
            <a:endParaRPr lang="en-US" dirty="0">
              <a:cs typeface="Arial"/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Los mejores </a:t>
            </a:r>
            <a:r>
              <a:rPr lang="en-US" dirty="0" err="1"/>
              <a:t>algoritmos</a:t>
            </a:r>
            <a:r>
              <a:rPr lang="en-US" dirty="0"/>
              <a:t> de </a:t>
            </a:r>
            <a:r>
              <a:rPr lang="en-US" dirty="0" err="1"/>
              <a:t>estimación</a:t>
            </a:r>
            <a:r>
              <a:rPr lang="en-US" dirty="0"/>
              <a:t> de la </a:t>
            </a:r>
            <a:r>
              <a:rPr lang="en-US" dirty="0" err="1"/>
              <a:t>precipitación</a:t>
            </a:r>
            <a:r>
              <a:rPr lang="en-US" dirty="0"/>
              <a:t> </a:t>
            </a:r>
            <a:r>
              <a:rPr lang="en-US" dirty="0" err="1"/>
              <a:t>usan</a:t>
            </a:r>
            <a:r>
              <a:rPr lang="en-US" dirty="0"/>
              <a:t> una </a:t>
            </a:r>
            <a:r>
              <a:rPr lang="en-US" dirty="0" err="1"/>
              <a:t>combinación</a:t>
            </a:r>
            <a:r>
              <a:rPr lang="en-US" dirty="0"/>
              <a:t> de:</a:t>
            </a:r>
            <a:endParaRPr lang="en-US" dirty="0">
              <a:cs typeface="Arial"/>
            </a:endParaRPr>
          </a:p>
          <a:p>
            <a:pPr lvl="1"/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infrarrojos</a:t>
            </a:r>
            <a:r>
              <a:rPr lang="en-US" dirty="0"/>
              <a:t> de </a:t>
            </a:r>
            <a:r>
              <a:rPr lang="en-US" dirty="0" err="1"/>
              <a:t>satélites</a:t>
            </a:r>
            <a:r>
              <a:rPr lang="en-US" dirty="0"/>
              <a:t> </a:t>
            </a:r>
            <a:r>
              <a:rPr lang="en-US" dirty="0" err="1"/>
              <a:t>geoestacionarios</a:t>
            </a:r>
            <a:r>
              <a:rPr lang="en-US" dirty="0"/>
              <a:t> (</a:t>
            </a:r>
            <a:r>
              <a:rPr lang="en-US" dirty="0" err="1"/>
              <a:t>ventaja</a:t>
            </a:r>
            <a:r>
              <a:rPr lang="en-US" dirty="0"/>
              <a:t> temporal)</a:t>
            </a:r>
            <a:endParaRPr lang="en-US" dirty="0">
              <a:cs typeface="Arial"/>
            </a:endParaRPr>
          </a:p>
          <a:p>
            <a:pPr lvl="1"/>
            <a:r>
              <a:rPr lang="en-US" dirty="0" err="1"/>
              <a:t>Datos</a:t>
            </a:r>
            <a:r>
              <a:rPr lang="en-US" dirty="0"/>
              <a:t> de microondas de </a:t>
            </a:r>
            <a:r>
              <a:rPr lang="en-US" dirty="0" err="1"/>
              <a:t>satélites</a:t>
            </a:r>
            <a:r>
              <a:rPr lang="en-US" dirty="0"/>
              <a:t> de </a:t>
            </a:r>
            <a:r>
              <a:rPr lang="en-US" dirty="0" err="1"/>
              <a:t>órbita</a:t>
            </a:r>
            <a:r>
              <a:rPr lang="en-US" dirty="0"/>
              <a:t> polar (más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precisión</a:t>
            </a:r>
            <a:r>
              <a:rPr lang="en-US" dirty="0"/>
              <a:t>)</a:t>
            </a:r>
            <a:endParaRPr lang="en-US" dirty="0">
              <a:cs typeface="Arial"/>
            </a:endParaRPr>
          </a:p>
          <a:p>
            <a:pPr lvl="1"/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estimación</a:t>
            </a:r>
            <a:r>
              <a:rPr lang="en-US" dirty="0"/>
              <a:t> de la </a:t>
            </a:r>
            <a:r>
              <a:rPr lang="en-US" dirty="0" err="1"/>
              <a:t>precipitación</a:t>
            </a:r>
            <a:r>
              <a:rPr lang="en-US" dirty="0"/>
              <a:t> es más </a:t>
            </a:r>
            <a:r>
              <a:rPr lang="en-US" dirty="0" err="1"/>
              <a:t>confiable</a:t>
            </a:r>
            <a:r>
              <a:rPr lang="en-US" dirty="0"/>
              <a:t> sobre los </a:t>
            </a:r>
            <a:r>
              <a:rPr lang="en-US" dirty="0" err="1"/>
              <a:t>océanos</a:t>
            </a:r>
            <a:r>
              <a:rPr lang="en-US" dirty="0"/>
              <a:t>, los </a:t>
            </a:r>
            <a:r>
              <a:rPr lang="en-US" dirty="0" err="1"/>
              <a:t>cuales</a:t>
            </a:r>
            <a:r>
              <a:rPr lang="en-US" dirty="0"/>
              <a:t> </a:t>
            </a:r>
            <a:r>
              <a:rPr lang="en-US" dirty="0" err="1"/>
              <a:t>proporcionan</a:t>
            </a:r>
            <a:r>
              <a:rPr lang="en-US" dirty="0"/>
              <a:t> un </a:t>
            </a:r>
            <a:r>
              <a:rPr lang="en-US" dirty="0" err="1"/>
              <a:t>entorno</a:t>
            </a:r>
            <a:r>
              <a:rPr lang="en-US" dirty="0"/>
              <a:t> </a:t>
            </a:r>
            <a:r>
              <a:rPr lang="en-US" dirty="0" err="1"/>
              <a:t>frío</a:t>
            </a:r>
            <a:r>
              <a:rPr lang="en-US" dirty="0"/>
              <a:t> de </a:t>
            </a:r>
            <a:r>
              <a:rPr lang="en-US" dirty="0" err="1"/>
              <a:t>contraste</a:t>
            </a:r>
            <a:r>
              <a:rPr lang="en-US" dirty="0"/>
              <a:t> </a:t>
            </a:r>
            <a:endParaRPr lang="en-US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14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Recursos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062038"/>
            <a:ext cx="8629650" cy="53641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Microwave Remote Sensing: Clouds, Precipitation, and Water Vapor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hlinkClick r:id="rId3"/>
              </a:rPr>
              <a:t>https://www.meted.ucar.edu/training_module.php?id=226</a:t>
            </a:r>
            <a:r>
              <a:rPr lang="en-US" sz="18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A First Course in Atmospheric Radiation, 2</a:t>
            </a:r>
            <a:r>
              <a:rPr lang="en-US" sz="1800" baseline="30000" dirty="0"/>
              <a:t>nd</a:t>
            </a:r>
            <a:r>
              <a:rPr lang="en-US" sz="1800" dirty="0"/>
              <a:t> Ed. (Petty 2006)</a:t>
            </a:r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SatFC</a:t>
            </a:r>
            <a:r>
              <a:rPr lang="en-US" sz="1800" dirty="0"/>
              <a:t>-G: GOES-R Rainfall Rate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hlinkClick r:id="rId4"/>
              </a:rPr>
              <a:t>http://rammb.cira.colostate.edu/training/visit/training_sessions/goes_r_rainfall_rate/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0754" y="4769419"/>
            <a:ext cx="7100745" cy="155230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   ¿</a:t>
            </a:r>
            <a:r>
              <a:rPr lang="en-US" sz="1800" dirty="0" err="1">
                <a:solidFill>
                  <a:schemeClr val="tx1"/>
                </a:solidFill>
              </a:rPr>
              <a:t>Preguntas</a:t>
            </a:r>
            <a:r>
              <a:rPr lang="en-US" sz="1800" dirty="0">
                <a:solidFill>
                  <a:schemeClr val="tx1"/>
                </a:solidFill>
              </a:rPr>
              <a:t>? Email: </a:t>
            </a:r>
            <a:r>
              <a:rPr lang="en-US" sz="1800" dirty="0">
                <a:hlinkClick r:id="rId5"/>
              </a:rPr>
              <a:t>Bernie.Connell@colostate.edu</a:t>
            </a: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   </a:t>
            </a:r>
            <a:r>
              <a:rPr lang="en-US" sz="1800" dirty="0" err="1">
                <a:solidFill>
                  <a:schemeClr val="tx1"/>
                </a:solidFill>
              </a:rPr>
              <a:t>Narradora</a:t>
            </a:r>
            <a:r>
              <a:rPr lang="en-US" sz="1800" dirty="0">
                <a:solidFill>
                  <a:schemeClr val="tx1"/>
                </a:solidFill>
              </a:rPr>
              <a:t> y </a:t>
            </a:r>
            <a:r>
              <a:rPr lang="en-US" sz="1800" dirty="0" err="1">
                <a:solidFill>
                  <a:schemeClr val="tx1"/>
                </a:solidFill>
              </a:rPr>
              <a:t>traductora</a:t>
            </a:r>
            <a:r>
              <a:rPr lang="en-US" sz="1800" dirty="0">
                <a:solidFill>
                  <a:schemeClr val="tx1"/>
                </a:solidFill>
              </a:rPr>
              <a:t>: Rosario Alfaro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   </a:t>
            </a:r>
            <a:r>
              <a:rPr lang="en-US" sz="1800" dirty="0" err="1">
                <a:solidFill>
                  <a:schemeClr val="tx1"/>
                </a:solidFill>
              </a:rPr>
              <a:t>Editoras</a:t>
            </a:r>
            <a:r>
              <a:rPr lang="en-US" sz="1800" dirty="0">
                <a:solidFill>
                  <a:schemeClr val="tx1"/>
                </a:solidFill>
              </a:rPr>
              <a:t>: Erin Dagg, Bernie Connell</a:t>
            </a:r>
            <a:endParaRPr lang="en-US" sz="1800" dirty="0">
              <a:solidFill>
                <a:schemeClr val="tx1"/>
              </a:solidFill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   </a:t>
            </a:r>
            <a:r>
              <a:rPr lang="en-US" sz="1800" dirty="0" err="1">
                <a:solidFill>
                  <a:schemeClr val="tx1"/>
                </a:solidFill>
              </a:rPr>
              <a:t>Otros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contribuyentes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 err="1">
                <a:solidFill>
                  <a:schemeClr val="tx1"/>
                </a:solidFill>
              </a:rPr>
              <a:t>Jorel</a:t>
            </a:r>
            <a:r>
              <a:rPr lang="en-US" sz="1800" dirty="0">
                <a:solidFill>
                  <a:schemeClr val="tx1"/>
                </a:solidFill>
              </a:rPr>
              <a:t> Torres, Bob Kuligowski, Roger Edson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90" y="5134724"/>
            <a:ext cx="1603030" cy="7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5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t"/>
          <a:lstStyle/>
          <a:p>
            <a:r>
              <a:rPr lang="en-US" dirty="0" err="1"/>
              <a:t>Influencia</a:t>
            </a:r>
            <a:r>
              <a:rPr lang="en-US" dirty="0"/>
              <a:t> de las </a:t>
            </a:r>
            <a:r>
              <a:rPr lang="en-US" dirty="0" err="1"/>
              <a:t>nubes</a:t>
            </a:r>
            <a:r>
              <a:rPr lang="en-US" dirty="0"/>
              <a:t> y la </a:t>
            </a:r>
            <a:r>
              <a:rPr lang="en-US" dirty="0" err="1"/>
              <a:t>precipitación</a:t>
            </a:r>
          </a:p>
        </p:txBody>
      </p:sp>
    </p:spTree>
    <p:extLst>
      <p:ext uri="{BB962C8B-B14F-4D97-AF65-F5344CB8AC3E}">
        <p14:creationId xmlns:p14="http://schemas.microsoft.com/office/powerpoint/2010/main" val="281033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Objetivos</a:t>
            </a:r>
            <a:r>
              <a:rPr lang="en-US" dirty="0"/>
              <a:t> del </a:t>
            </a:r>
            <a:r>
              <a:rPr lang="en-US" dirty="0" err="1"/>
              <a:t>aprendizaje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3806" y="1376254"/>
            <a:ext cx="8315614" cy="1012947"/>
          </a:xfrm>
        </p:spPr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Entender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los </a:t>
            </a:r>
            <a:r>
              <a:rPr lang="en-US" dirty="0" err="1"/>
              <a:t>sensores</a:t>
            </a:r>
            <a:r>
              <a:rPr lang="en-US" dirty="0"/>
              <a:t> de </a:t>
            </a:r>
            <a:r>
              <a:rPr lang="en-US" dirty="0" err="1"/>
              <a:t>microondas</a:t>
            </a:r>
            <a:r>
              <a:rPr lang="en-US" dirty="0"/>
              <a:t> </a:t>
            </a:r>
            <a:r>
              <a:rPr lang="en-US" dirty="0" err="1"/>
              <a:t>proporcionan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humedad</a:t>
            </a:r>
            <a:r>
              <a:rPr lang="en-US" dirty="0"/>
              <a:t>, </a:t>
            </a:r>
            <a:r>
              <a:rPr lang="en-US" dirty="0" err="1"/>
              <a:t>propiedades</a:t>
            </a:r>
            <a:r>
              <a:rPr lang="en-US" dirty="0"/>
              <a:t> de las </a:t>
            </a:r>
            <a:r>
              <a:rPr lang="en-US" dirty="0" err="1"/>
              <a:t>nubes</a:t>
            </a:r>
            <a:r>
              <a:rPr lang="en-US" dirty="0"/>
              <a:t> y </a:t>
            </a:r>
            <a:r>
              <a:rPr lang="en-US" dirty="0" err="1"/>
              <a:t>precipitación</a:t>
            </a:r>
            <a:r>
              <a:rPr lang="en-US" dirty="0"/>
              <a:t> para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entornos</a:t>
            </a:r>
            <a:r>
              <a:rPr lang="en-US" dirty="0"/>
              <a:t> </a:t>
            </a:r>
            <a:r>
              <a:rPr lang="en-US" dirty="0" err="1"/>
              <a:t>superficiales</a:t>
            </a:r>
            <a:r>
              <a:rPr lang="en-US" dirty="0"/>
              <a:t> (tierra vs. </a:t>
            </a:r>
            <a:r>
              <a:rPr lang="en-US" dirty="0" err="1"/>
              <a:t>océano</a:t>
            </a:r>
            <a:r>
              <a:rPr lang="en-US" dirty="0"/>
              <a:t>). 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3806" y="2648573"/>
            <a:ext cx="8315614" cy="102985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dirty="0" err="1"/>
              <a:t>Interpretar</a:t>
            </a:r>
            <a:r>
              <a:rPr lang="en-US" dirty="0"/>
              <a:t> los </a:t>
            </a:r>
            <a:r>
              <a:rPr lang="en-US" dirty="0" err="1"/>
              <a:t>productos</a:t>
            </a:r>
            <a:r>
              <a:rPr lang="en-US"/>
              <a:t> Agua </a:t>
            </a:r>
            <a:r>
              <a:rPr lang="en-US" dirty="0"/>
              <a:t>Precipitable Total (TPW en </a:t>
            </a:r>
            <a:r>
              <a:rPr lang="en-US" dirty="0" err="1"/>
              <a:t>inglés</a:t>
            </a:r>
            <a:r>
              <a:rPr lang="en-US" dirty="0"/>
              <a:t>), Agua </a:t>
            </a:r>
            <a:r>
              <a:rPr lang="en-US" dirty="0" err="1"/>
              <a:t>Líquida</a:t>
            </a:r>
            <a:r>
              <a:rPr lang="en-US" dirty="0"/>
              <a:t> de la </a:t>
            </a:r>
            <a:r>
              <a:rPr lang="en-US" dirty="0" err="1"/>
              <a:t>Nube</a:t>
            </a:r>
            <a:r>
              <a:rPr lang="en-US" dirty="0"/>
              <a:t> (CLW en </a:t>
            </a:r>
            <a:r>
              <a:rPr lang="en-US" dirty="0" err="1"/>
              <a:t>inglés</a:t>
            </a:r>
            <a:r>
              <a:rPr lang="en-US" dirty="0"/>
              <a:t>), </a:t>
            </a:r>
            <a:r>
              <a:rPr lang="en-US" dirty="0" err="1"/>
              <a:t>Intensidad</a:t>
            </a:r>
            <a:r>
              <a:rPr lang="en-US" dirty="0"/>
              <a:t> de Lluvia (RR en </a:t>
            </a:r>
            <a:r>
              <a:rPr lang="en-US" dirty="0" err="1"/>
              <a:t>inglés</a:t>
            </a:r>
            <a:r>
              <a:rPr lang="en-US" dirty="0"/>
              <a:t>) e </a:t>
            </a:r>
            <a:r>
              <a:rPr lang="en-US" dirty="0" err="1"/>
              <a:t>Intensidad</a:t>
            </a:r>
            <a:r>
              <a:rPr lang="en-US" dirty="0"/>
              <a:t> del </a:t>
            </a:r>
            <a:r>
              <a:rPr lang="en-US" dirty="0" err="1"/>
              <a:t>Equivalente</a:t>
            </a:r>
            <a:r>
              <a:rPr lang="en-US" dirty="0"/>
              <a:t> </a:t>
            </a:r>
            <a:r>
              <a:rPr lang="en-US" dirty="0" err="1"/>
              <a:t>Líquido</a:t>
            </a:r>
            <a:r>
              <a:rPr lang="en-US" dirty="0"/>
              <a:t> de </a:t>
            </a:r>
            <a:r>
              <a:rPr lang="en-US" dirty="0" err="1"/>
              <a:t>Nieve</a:t>
            </a:r>
            <a:r>
              <a:rPr lang="en-US" dirty="0"/>
              <a:t> (SFR en </a:t>
            </a:r>
            <a:r>
              <a:rPr lang="en-US" dirty="0" err="1"/>
              <a:t>inglés</a:t>
            </a:r>
            <a:r>
              <a:rPr lang="en-US" dirty="0"/>
              <a:t>) por medio de </a:t>
            </a:r>
            <a:r>
              <a:rPr lang="en-US" dirty="0" err="1"/>
              <a:t>imágenes</a:t>
            </a:r>
            <a:r>
              <a:rPr lang="en-US" dirty="0"/>
              <a:t> de </a:t>
            </a:r>
            <a:r>
              <a:rPr lang="en-US" dirty="0" err="1"/>
              <a:t>ejemplo</a:t>
            </a:r>
            <a:r>
              <a:rPr lang="en-US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3806" y="3920216"/>
            <a:ext cx="8315614" cy="1071985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8383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US" dirty="0" err="1"/>
              <a:t>Describir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los </a:t>
            </a:r>
            <a:r>
              <a:rPr lang="en-US" dirty="0" err="1"/>
              <a:t>productos</a:t>
            </a:r>
            <a:r>
              <a:rPr lang="en-US" dirty="0"/>
              <a:t> de </a:t>
            </a:r>
            <a:r>
              <a:rPr lang="en-US" dirty="0" err="1"/>
              <a:t>precipitación</a:t>
            </a:r>
            <a:r>
              <a:rPr lang="en-US" dirty="0"/>
              <a:t> </a:t>
            </a:r>
            <a:r>
              <a:rPr lang="en-US" dirty="0" err="1"/>
              <a:t>combinados</a:t>
            </a:r>
            <a:r>
              <a:rPr lang="en-US" dirty="0"/>
              <a:t> de </a:t>
            </a:r>
            <a:r>
              <a:rPr lang="en-US" dirty="0" err="1"/>
              <a:t>infrarrojo</a:t>
            </a:r>
            <a:r>
              <a:rPr lang="en-US" dirty="0"/>
              <a:t> y </a:t>
            </a:r>
            <a:r>
              <a:rPr lang="en-US" dirty="0" err="1"/>
              <a:t>microondas</a:t>
            </a:r>
            <a:r>
              <a:rPr lang="en-US" dirty="0"/>
              <a:t> se </a:t>
            </a:r>
            <a:r>
              <a:rPr lang="en-US" dirty="0" err="1"/>
              <a:t>usan</a:t>
            </a:r>
            <a:r>
              <a:rPr lang="en-US" dirty="0"/>
              <a:t> para </a:t>
            </a:r>
            <a:r>
              <a:rPr lang="en-US" dirty="0" err="1"/>
              <a:t>mejorar</a:t>
            </a:r>
            <a:r>
              <a:rPr lang="en-US" dirty="0"/>
              <a:t> la </a:t>
            </a:r>
            <a:r>
              <a:rPr lang="en-US" dirty="0" err="1"/>
              <a:t>cobertura</a:t>
            </a:r>
            <a:r>
              <a:rPr lang="en-US" dirty="0"/>
              <a:t> de </a:t>
            </a:r>
            <a:r>
              <a:rPr lang="en-US" dirty="0" err="1"/>
              <a:t>eventos</a:t>
            </a:r>
            <a:r>
              <a:rPr lang="en-US" dirty="0"/>
              <a:t> </a:t>
            </a:r>
            <a:r>
              <a:rPr lang="en-US" dirty="0" err="1"/>
              <a:t>significativos</a:t>
            </a:r>
            <a:r>
              <a:rPr lang="en-US" dirty="0"/>
              <a:t> de </a:t>
            </a:r>
            <a:r>
              <a:rPr lang="en-US" dirty="0" err="1"/>
              <a:t>precipitación</a:t>
            </a:r>
          </a:p>
        </p:txBody>
      </p:sp>
    </p:spTree>
    <p:extLst>
      <p:ext uri="{BB962C8B-B14F-4D97-AF65-F5344CB8AC3E}">
        <p14:creationId xmlns:p14="http://schemas.microsoft.com/office/powerpoint/2010/main" val="56658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97" y="291526"/>
            <a:ext cx="7276407" cy="525482"/>
          </a:xfrm>
        </p:spPr>
        <p:txBody>
          <a:bodyPr anchor="t"/>
          <a:lstStyle/>
          <a:p>
            <a:r>
              <a:rPr lang="en-US" sz="2400" dirty="0" err="1"/>
              <a:t>Ventaja</a:t>
            </a:r>
            <a:r>
              <a:rPr lang="en-US" sz="2400" dirty="0"/>
              <a:t> de la </a:t>
            </a:r>
            <a:r>
              <a:rPr lang="en-US" sz="2400" dirty="0" err="1"/>
              <a:t>teledetección</a:t>
            </a:r>
            <a:r>
              <a:rPr lang="en-US" sz="2400" dirty="0"/>
              <a:t> por </a:t>
            </a:r>
            <a:r>
              <a:rPr lang="en-US" sz="2400" dirty="0" err="1"/>
              <a:t>microondas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98814" y="2144980"/>
            <a:ext cx="7674039" cy="2581399"/>
          </a:xfrm>
        </p:spPr>
        <p:txBody>
          <a:bodyPr anchor="t"/>
          <a:lstStyle/>
          <a:p>
            <a:pPr marL="0" lvl="1" indent="0">
              <a:spcBef>
                <a:spcPts val="1000"/>
              </a:spcBef>
              <a:buSzPct val="90000"/>
              <a:buNone/>
            </a:pPr>
            <a:r>
              <a:rPr lang="en-US" sz="3000" b="1" dirty="0"/>
              <a:t>Las </a:t>
            </a:r>
            <a:r>
              <a:rPr lang="en-US" sz="3000" b="1" dirty="0" err="1"/>
              <a:t>nubes</a:t>
            </a:r>
            <a:r>
              <a:rPr lang="en-US" sz="3000" b="1" dirty="0"/>
              <a:t> que no </a:t>
            </a:r>
            <a:r>
              <a:rPr lang="en-US" sz="3000" b="1" dirty="0" err="1"/>
              <a:t>precipitan</a:t>
            </a:r>
            <a:r>
              <a:rPr lang="en-US" sz="3000" b="1" dirty="0"/>
              <a:t> son </a:t>
            </a:r>
            <a:r>
              <a:rPr lang="en-US" sz="3000" b="1" dirty="0" err="1"/>
              <a:t>transparentes</a:t>
            </a:r>
            <a:endParaRPr lang="en-US" sz="3000" b="1" dirty="0" err="1">
              <a:cs typeface="Arial"/>
            </a:endParaRPr>
          </a:p>
          <a:p>
            <a:pPr marL="0" lvl="1" indent="0">
              <a:spcBef>
                <a:spcPts val="1000"/>
              </a:spcBef>
              <a:buSzPct val="90000"/>
              <a:buNone/>
            </a:pPr>
            <a:endParaRPr lang="en-US" sz="2000" b="1" dirty="0"/>
          </a:p>
          <a:p>
            <a:pPr marL="914400" lvl="2" indent="-182880">
              <a:spcBef>
                <a:spcPts val="600"/>
              </a:spcBef>
            </a:pPr>
            <a:r>
              <a:rPr lang="en-US" sz="2400" dirty="0"/>
              <a:t>Las </a:t>
            </a:r>
            <a:r>
              <a:rPr lang="en-US" sz="2400" dirty="0" err="1"/>
              <a:t>microondas</a:t>
            </a:r>
            <a:r>
              <a:rPr lang="en-US" sz="2400" dirty="0"/>
              <a:t> </a:t>
            </a:r>
            <a:r>
              <a:rPr lang="en-US" sz="2400" dirty="0" err="1"/>
              <a:t>detectan</a:t>
            </a:r>
            <a:r>
              <a:rPr lang="en-US" sz="2400" dirty="0"/>
              <a:t> la </a:t>
            </a:r>
            <a:r>
              <a:rPr lang="en-US" sz="2400" dirty="0" err="1"/>
              <a:t>humedad</a:t>
            </a:r>
            <a:r>
              <a:rPr lang="en-US" sz="2400" dirty="0"/>
              <a:t> en </a:t>
            </a:r>
            <a:r>
              <a:rPr lang="en-US" sz="2400" dirty="0" err="1"/>
              <a:t>todos</a:t>
            </a:r>
            <a:r>
              <a:rPr lang="en-US" sz="2400" dirty="0"/>
              <a:t> los </a:t>
            </a:r>
            <a:r>
              <a:rPr lang="en-US" sz="2400" dirty="0" err="1"/>
              <a:t>niveles</a:t>
            </a:r>
            <a:endParaRPr lang="en-US" sz="2400" dirty="0" err="1">
              <a:cs typeface="Arial"/>
            </a:endParaRPr>
          </a:p>
          <a:p>
            <a:pPr marL="914400" lvl="2" indent="-182880">
              <a:spcBef>
                <a:spcPts val="600"/>
              </a:spcBef>
            </a:pPr>
            <a:r>
              <a:rPr lang="en-US" sz="2400" dirty="0"/>
              <a:t>El </a:t>
            </a:r>
            <a:r>
              <a:rPr lang="en-US" sz="2400" dirty="0" err="1"/>
              <a:t>infrarrojo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detectar</a:t>
            </a:r>
            <a:r>
              <a:rPr lang="en-US" sz="2400" dirty="0"/>
              <a:t> </a:t>
            </a:r>
            <a:r>
              <a:rPr lang="en-US" sz="2400" dirty="0" err="1"/>
              <a:t>humedad</a:t>
            </a:r>
            <a:r>
              <a:rPr lang="en-US" sz="2400" dirty="0"/>
              <a:t> en </a:t>
            </a:r>
            <a:r>
              <a:rPr lang="en-US" sz="2400" dirty="0" err="1"/>
              <a:t>diferentes</a:t>
            </a:r>
            <a:r>
              <a:rPr lang="en-US" sz="2400" dirty="0"/>
              <a:t> </a:t>
            </a:r>
            <a:r>
              <a:rPr lang="en-US" sz="2400" dirty="0" err="1"/>
              <a:t>niveles</a:t>
            </a:r>
            <a:r>
              <a:rPr lang="en-US" sz="2400" dirty="0"/>
              <a:t>, </a:t>
            </a:r>
            <a:r>
              <a:rPr lang="en-US" sz="2400" dirty="0" err="1"/>
              <a:t>pero</a:t>
            </a:r>
            <a:r>
              <a:rPr lang="en-US" sz="2400" dirty="0"/>
              <a:t> </a:t>
            </a:r>
            <a:r>
              <a:rPr lang="en-US" sz="2400" dirty="0" err="1"/>
              <a:t>sólo</a:t>
            </a:r>
            <a:r>
              <a:rPr lang="en-US" sz="2400" dirty="0"/>
              <a:t> en </a:t>
            </a:r>
            <a:r>
              <a:rPr lang="en-US" sz="2400" dirty="0" err="1"/>
              <a:t>regiones</a:t>
            </a:r>
            <a:r>
              <a:rPr lang="en-US" sz="2400" dirty="0"/>
              <a:t> </a:t>
            </a:r>
            <a:r>
              <a:rPr lang="en-US" sz="2400" dirty="0" err="1"/>
              <a:t>libres</a:t>
            </a:r>
            <a:r>
              <a:rPr lang="en-US" sz="2400" dirty="0"/>
              <a:t> de </a:t>
            </a:r>
            <a:r>
              <a:rPr lang="en-US" sz="2400" dirty="0" err="1"/>
              <a:t>nubes</a:t>
            </a:r>
            <a:r>
              <a:rPr lang="en-US" sz="2400" dirty="0"/>
              <a:t> </a:t>
            </a: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827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8" y="101904"/>
            <a:ext cx="6641847" cy="525482"/>
          </a:xfrm>
        </p:spPr>
        <p:txBody>
          <a:bodyPr anchor="t"/>
          <a:lstStyle/>
          <a:p>
            <a:r>
              <a:rPr lang="en-US" sz="2400" dirty="0"/>
              <a:t>Agua Precipitable Total (TPW en </a:t>
            </a:r>
            <a:r>
              <a:rPr lang="en-US" sz="2400" dirty="0" err="1"/>
              <a:t>inglés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4353" y="1506292"/>
            <a:ext cx="3700632" cy="4980387"/>
          </a:xfrm>
        </p:spPr>
        <p:txBody>
          <a:bodyPr anchor="t"/>
          <a:lstStyle/>
          <a:p>
            <a:r>
              <a:rPr lang="en-US" sz="2200" dirty="0" err="1">
                <a:solidFill>
                  <a:schemeClr val="tx1"/>
                </a:solidFill>
              </a:rPr>
              <a:t>Definición</a:t>
            </a:r>
            <a:r>
              <a:rPr lang="en-US" sz="2200" dirty="0">
                <a:solidFill>
                  <a:schemeClr val="tx1"/>
                </a:solidFill>
              </a:rPr>
              <a:t>: </a:t>
            </a:r>
          </a:p>
          <a:p>
            <a:pPr marL="457200" lvl="1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Equivalente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agua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líquida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todo</a:t>
            </a:r>
            <a:r>
              <a:rPr lang="en-US" sz="2000" dirty="0">
                <a:solidFill>
                  <a:schemeClr val="tx1"/>
                </a:solidFill>
              </a:rPr>
              <a:t> el </a:t>
            </a:r>
            <a:r>
              <a:rPr lang="en-US" sz="2000" b="1" i="1" dirty="0">
                <a:ea typeface="+mn-lt"/>
                <a:cs typeface="+mn-lt"/>
              </a:rPr>
              <a:t>vapor </a:t>
            </a:r>
            <a:r>
              <a:rPr lang="en-US" sz="2000" b="1" i="1" dirty="0"/>
              <a:t>de </a:t>
            </a:r>
            <a:r>
              <a:rPr lang="en-US" sz="2000" b="1" i="1" dirty="0" err="1"/>
              <a:t>agua</a:t>
            </a:r>
            <a:r>
              <a:rPr lang="en-US" sz="2000" b="1" i="1" dirty="0"/>
              <a:t> </a:t>
            </a:r>
            <a:r>
              <a:rPr lang="en-US" sz="2000" dirty="0">
                <a:solidFill>
                  <a:schemeClr val="tx1"/>
                </a:solidFill>
              </a:rPr>
              <a:t>se </a:t>
            </a:r>
            <a:r>
              <a:rPr lang="en-US" sz="2000" dirty="0" err="1">
                <a:solidFill>
                  <a:schemeClr val="tx1"/>
                </a:solidFill>
              </a:rPr>
              <a:t>condensara</a:t>
            </a:r>
            <a:r>
              <a:rPr lang="en-US" sz="2000" dirty="0">
                <a:solidFill>
                  <a:schemeClr val="tx1"/>
                </a:solidFill>
              </a:rPr>
              <a:t> dentro de una </a:t>
            </a:r>
            <a:r>
              <a:rPr lang="en-US" sz="2000" dirty="0" err="1">
                <a:solidFill>
                  <a:schemeClr val="tx1"/>
                </a:solidFill>
              </a:rPr>
              <a:t>columna</a:t>
            </a:r>
            <a:r>
              <a:rPr lang="en-US" sz="2000" dirty="0">
                <a:solidFill>
                  <a:schemeClr val="tx1"/>
                </a:solidFill>
              </a:rPr>
              <a:t> de la </a:t>
            </a:r>
            <a:r>
              <a:rPr lang="en-US" sz="2000" dirty="0" err="1">
                <a:solidFill>
                  <a:schemeClr val="tx1"/>
                </a:solidFill>
              </a:rPr>
              <a:t>atmósfera</a:t>
            </a:r>
            <a:endParaRPr lang="en-US" sz="2000" dirty="0" err="1">
              <a:solidFill>
                <a:schemeClr val="tx1"/>
              </a:solidFill>
              <a:cs typeface="Arial"/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Región de </a:t>
            </a:r>
            <a:r>
              <a:rPr lang="en-US" sz="2200" dirty="0" err="1">
                <a:solidFill>
                  <a:schemeClr val="tx1"/>
                </a:solidFill>
              </a:rPr>
              <a:t>observación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global, </a:t>
            </a:r>
            <a:r>
              <a:rPr lang="en-US" sz="2000" dirty="0" err="1">
                <a:solidFill>
                  <a:schemeClr val="tx1"/>
                </a:solidFill>
              </a:rPr>
              <a:t>sobre</a:t>
            </a:r>
            <a:r>
              <a:rPr lang="en-US" sz="2000" dirty="0">
                <a:solidFill>
                  <a:schemeClr val="tx1"/>
                </a:solidFill>
              </a:rPr>
              <a:t> los </a:t>
            </a:r>
            <a:r>
              <a:rPr lang="en-US" sz="2000" dirty="0" err="1">
                <a:solidFill>
                  <a:schemeClr val="tx1"/>
                </a:solidFill>
              </a:rPr>
              <a:t>océanos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Excluyendo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áreas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hielo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marino</a:t>
            </a:r>
            <a:r>
              <a:rPr lang="en-US" sz="2000" dirty="0">
                <a:solidFill>
                  <a:schemeClr val="tx1"/>
                </a:solidFill>
              </a:rPr>
              <a:t> y </a:t>
            </a:r>
            <a:r>
              <a:rPr lang="en-US" sz="2000" dirty="0" err="1">
                <a:solidFill>
                  <a:schemeClr val="tx1"/>
                </a:solidFill>
              </a:rPr>
              <a:t>precipitación</a:t>
            </a:r>
            <a:endParaRPr lang="en-US" sz="2200" dirty="0" err="1">
              <a:solidFill>
                <a:schemeClr val="tx1"/>
              </a:solidFill>
            </a:endParaRPr>
          </a:p>
          <a:p>
            <a:r>
              <a:rPr lang="en-US" sz="2200" dirty="0" err="1">
                <a:solidFill>
                  <a:schemeClr val="tx1"/>
                </a:solidFill>
              </a:rPr>
              <a:t>Rango</a:t>
            </a:r>
            <a:r>
              <a:rPr lang="en-US" sz="2200" dirty="0">
                <a:solidFill>
                  <a:schemeClr val="tx1"/>
                </a:solidFill>
              </a:rPr>
              <a:t> de </a:t>
            </a:r>
            <a:r>
              <a:rPr lang="en-US" sz="2200" dirty="0" err="1">
                <a:solidFill>
                  <a:schemeClr val="tx1"/>
                </a:solidFill>
              </a:rPr>
              <a:t>observación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  <a:endParaRPr lang="en-US" sz="2200" dirty="0">
              <a:solidFill>
                <a:schemeClr val="tx1"/>
              </a:solidFill>
              <a:cs typeface="Arial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0-75 mm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0-75 kg/m</a:t>
            </a:r>
            <a:r>
              <a:rPr lang="en-US" sz="2000" baseline="30000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01988" y="953887"/>
            <a:ext cx="4922371" cy="5567223"/>
            <a:chOff x="4101988" y="953887"/>
            <a:chExt cx="4922371" cy="5567223"/>
          </a:xfrm>
        </p:grpSpPr>
        <p:sp>
          <p:nvSpPr>
            <p:cNvPr id="8" name="Rectangle 7"/>
            <p:cNvSpPr/>
            <p:nvPr/>
          </p:nvSpPr>
          <p:spPr>
            <a:xfrm>
              <a:off x="4101988" y="953888"/>
              <a:ext cx="4922371" cy="55672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50" t="14733" r="7450" b="17400"/>
            <a:stretch/>
          </p:blipFill>
          <p:spPr>
            <a:xfrm>
              <a:off x="4214986" y="1352996"/>
              <a:ext cx="4727448" cy="465429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9" t="294" r="2111" b="96320"/>
            <a:stretch/>
          </p:blipFill>
          <p:spPr>
            <a:xfrm>
              <a:off x="4568935" y="6031678"/>
              <a:ext cx="4019550" cy="4286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01989" y="953887"/>
              <a:ext cx="49223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Agua Precipitable Total del AMSR-2: 2018/01/27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9255" y="6354159"/>
            <a:ext cx="8645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NOAA Operational GCOM-W1 AMSR-2 Product Maps</a:t>
            </a:r>
          </a:p>
          <a:p>
            <a:r>
              <a:rPr lang="en-US" sz="1100" dirty="0">
                <a:hlinkClick r:id="rId4"/>
              </a:rPr>
              <a:t>http://www.ospo.noaa.gov/Products/atmosphere/gpds/maps.html?GPLCT#gpdsMaps</a:t>
            </a:r>
            <a:r>
              <a:rPr lang="en-US" sz="11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6371" y="6228382"/>
            <a:ext cx="4427271" cy="276999"/>
          </a:xfrm>
          <a:prstGeom prst="rect">
            <a:avLst/>
          </a:prstGeom>
          <a:solidFill>
            <a:srgbClr val="FCFCFB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0                  15                 30                45                75   (mm)</a:t>
            </a:r>
          </a:p>
        </p:txBody>
      </p:sp>
    </p:spTree>
    <p:extLst>
      <p:ext uri="{BB962C8B-B14F-4D97-AF65-F5344CB8AC3E}">
        <p14:creationId xmlns:p14="http://schemas.microsoft.com/office/powerpoint/2010/main" val="98214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06" y="291526"/>
            <a:ext cx="6663618" cy="525482"/>
          </a:xfrm>
        </p:spPr>
        <p:txBody>
          <a:bodyPr anchor="t"/>
          <a:lstStyle/>
          <a:p>
            <a:r>
              <a:rPr lang="en-US" sz="2600" dirty="0"/>
              <a:t>Agua </a:t>
            </a:r>
            <a:r>
              <a:rPr lang="en-US" sz="2600" dirty="0" err="1"/>
              <a:t>Líquida</a:t>
            </a:r>
            <a:r>
              <a:rPr lang="en-US" sz="2600" dirty="0"/>
              <a:t> de la </a:t>
            </a:r>
            <a:r>
              <a:rPr lang="en-US" sz="2600" dirty="0" err="1"/>
              <a:t>Nube</a:t>
            </a:r>
            <a:r>
              <a:rPr lang="en-US" sz="2600" dirty="0"/>
              <a:t> (CLW en </a:t>
            </a:r>
            <a:r>
              <a:rPr lang="en-US" sz="2600" dirty="0" err="1"/>
              <a:t>inglés</a:t>
            </a:r>
            <a:r>
              <a:rPr lang="en-US" dirty="0"/>
              <a:t>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514350" y="1514821"/>
            <a:ext cx="3695137" cy="4432908"/>
          </a:xfrm>
        </p:spPr>
        <p:txBody>
          <a:bodyPr anchor="t"/>
          <a:lstStyle/>
          <a:p>
            <a:r>
              <a:rPr lang="en-US" sz="2200" dirty="0" err="1">
                <a:solidFill>
                  <a:schemeClr val="tx2"/>
                </a:solidFill>
              </a:rPr>
              <a:t>Definición</a:t>
            </a:r>
            <a:r>
              <a:rPr lang="en-US" sz="2200" dirty="0">
                <a:solidFill>
                  <a:schemeClr val="tx2"/>
                </a:solidFill>
              </a:rPr>
              <a:t>: </a:t>
            </a:r>
          </a:p>
          <a:p>
            <a:pPr marL="457200" lvl="1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Profundidad</a:t>
            </a:r>
            <a:r>
              <a:rPr lang="en-US" sz="2000" dirty="0">
                <a:solidFill>
                  <a:schemeClr val="tx2"/>
                </a:solidFill>
              </a:rPr>
              <a:t> del </a:t>
            </a:r>
            <a:r>
              <a:rPr lang="en-US" sz="2000" dirty="0" err="1">
                <a:solidFill>
                  <a:schemeClr val="tx2"/>
                </a:solidFill>
              </a:rPr>
              <a:t>agua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todas</a:t>
            </a:r>
            <a:r>
              <a:rPr lang="en-US" sz="2000" dirty="0">
                <a:solidFill>
                  <a:schemeClr val="tx2"/>
                </a:solidFill>
              </a:rPr>
              <a:t> las </a:t>
            </a:r>
            <a:r>
              <a:rPr lang="en-US" sz="2000" b="1" i="1" dirty="0" err="1">
                <a:solidFill>
                  <a:schemeClr val="tx2"/>
                </a:solidFill>
                <a:ea typeface="+mn-lt"/>
                <a:cs typeface="+mn-lt"/>
              </a:rPr>
              <a:t>gotas</a:t>
            </a:r>
            <a:r>
              <a:rPr lang="en-US" sz="2000" b="1" i="1" dirty="0">
                <a:solidFill>
                  <a:schemeClr val="tx2"/>
                </a:solidFill>
                <a:ea typeface="+mn-lt"/>
                <a:cs typeface="+mn-lt"/>
              </a:rPr>
              <a:t> de la </a:t>
            </a:r>
            <a:r>
              <a:rPr lang="en-US" sz="2000" b="1" i="1" dirty="0" err="1">
                <a:solidFill>
                  <a:schemeClr val="tx2"/>
                </a:solidFill>
                <a:ea typeface="+mn-lt"/>
                <a:cs typeface="+mn-lt"/>
              </a:rPr>
              <a:t>nube</a:t>
            </a:r>
            <a:r>
              <a:rPr lang="en-US" sz="2000" b="1" i="1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se </a:t>
            </a:r>
            <a:r>
              <a:rPr lang="en-US" sz="2000" dirty="0" err="1">
                <a:solidFill>
                  <a:schemeClr val="tx2"/>
                </a:solidFill>
              </a:rPr>
              <a:t>acumularan</a:t>
            </a:r>
            <a:r>
              <a:rPr lang="en-US" sz="2000" dirty="0">
                <a:solidFill>
                  <a:schemeClr val="tx2"/>
                </a:solidFill>
              </a:rPr>
              <a:t> dentro de una </a:t>
            </a:r>
            <a:r>
              <a:rPr lang="en-US" sz="2000" dirty="0" err="1">
                <a:solidFill>
                  <a:schemeClr val="tx2"/>
                </a:solidFill>
              </a:rPr>
              <a:t>columna</a:t>
            </a:r>
            <a:r>
              <a:rPr lang="en-US" sz="2000" dirty="0">
                <a:solidFill>
                  <a:schemeClr val="tx2"/>
                </a:solidFill>
              </a:rPr>
              <a:t> de la </a:t>
            </a:r>
            <a:r>
              <a:rPr lang="en-US" sz="2000" dirty="0" err="1">
                <a:solidFill>
                  <a:schemeClr val="tx2"/>
                </a:solidFill>
              </a:rPr>
              <a:t>atmósfera</a:t>
            </a:r>
            <a:endParaRPr lang="en-US" sz="2000" dirty="0" err="1">
              <a:solidFill>
                <a:schemeClr val="tx2"/>
              </a:solidFill>
              <a:cs typeface="Arial"/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Región de </a:t>
            </a:r>
            <a:r>
              <a:rPr lang="en-US" sz="2200" dirty="0" err="1">
                <a:solidFill>
                  <a:schemeClr val="tx2"/>
                </a:solidFill>
              </a:rPr>
              <a:t>observación</a:t>
            </a:r>
            <a:endParaRPr lang="en-US" sz="2200" dirty="0" err="1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global, </a:t>
            </a:r>
            <a:r>
              <a:rPr lang="en-US" sz="2000" dirty="0" err="1">
                <a:solidFill>
                  <a:schemeClr val="tx2"/>
                </a:solidFill>
              </a:rPr>
              <a:t>sobre</a:t>
            </a:r>
            <a:r>
              <a:rPr lang="en-US" sz="2000" dirty="0">
                <a:solidFill>
                  <a:schemeClr val="tx2"/>
                </a:solidFill>
              </a:rPr>
              <a:t> los </a:t>
            </a:r>
            <a:r>
              <a:rPr lang="en-US" sz="2000" dirty="0" err="1">
                <a:solidFill>
                  <a:schemeClr val="tx2"/>
                </a:solidFill>
              </a:rPr>
              <a:t>océanos</a:t>
            </a:r>
            <a:endParaRPr lang="en-US" sz="2000" dirty="0" err="1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 err="1">
                <a:solidFill>
                  <a:schemeClr val="tx2"/>
                </a:solidFill>
              </a:rPr>
              <a:t>Excluyendo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áreas</a:t>
            </a:r>
            <a:r>
              <a:rPr lang="en-US" sz="2000" dirty="0">
                <a:solidFill>
                  <a:schemeClr val="tx2"/>
                </a:solidFill>
              </a:rPr>
              <a:t> de </a:t>
            </a:r>
            <a:r>
              <a:rPr lang="en-US" sz="2000" dirty="0" err="1">
                <a:solidFill>
                  <a:schemeClr val="tx2"/>
                </a:solidFill>
              </a:rPr>
              <a:t>hielo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marino</a:t>
            </a:r>
            <a:r>
              <a:rPr lang="en-US" sz="2000" dirty="0">
                <a:solidFill>
                  <a:schemeClr val="tx2"/>
                </a:solidFill>
              </a:rPr>
              <a:t> y </a:t>
            </a:r>
            <a:r>
              <a:rPr lang="en-US" sz="2000" dirty="0" err="1">
                <a:solidFill>
                  <a:schemeClr val="tx2"/>
                </a:solidFill>
              </a:rPr>
              <a:t>precipitación</a:t>
            </a:r>
            <a:endParaRPr lang="en-US" sz="2000" dirty="0" err="1">
              <a:solidFill>
                <a:schemeClr val="tx2"/>
              </a:solidFill>
              <a:cs typeface="Arial"/>
            </a:endParaRPr>
          </a:p>
          <a:p>
            <a:r>
              <a:rPr lang="en-US" sz="2200">
                <a:solidFill>
                  <a:schemeClr val="tx2"/>
                </a:solidFill>
              </a:rPr>
              <a:t>Rango de </a:t>
            </a:r>
            <a:r>
              <a:rPr lang="en-US" sz="2200" err="1">
                <a:solidFill>
                  <a:schemeClr val="tx2"/>
                </a:solidFill>
              </a:rPr>
              <a:t>observación</a:t>
            </a:r>
            <a:r>
              <a:rPr lang="en-US" sz="2200" dirty="0">
                <a:solidFill>
                  <a:schemeClr val="tx2"/>
                </a:solidFill>
              </a:rPr>
              <a:t>:</a:t>
            </a:r>
            <a:endParaRPr lang="en-US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0-1.0 mm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0-1.0 kg/m</a:t>
            </a:r>
            <a:r>
              <a:rPr lang="en-US" sz="2000" baseline="30000" dirty="0">
                <a:solidFill>
                  <a:schemeClr val="tx2"/>
                </a:solidFill>
              </a:rPr>
              <a:t>2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01987" y="953887"/>
            <a:ext cx="4922372" cy="5567223"/>
            <a:chOff x="4101987" y="953887"/>
            <a:chExt cx="4922372" cy="5567223"/>
          </a:xfrm>
        </p:grpSpPr>
        <p:grpSp>
          <p:nvGrpSpPr>
            <p:cNvPr id="4" name="Group 3"/>
            <p:cNvGrpSpPr/>
            <p:nvPr/>
          </p:nvGrpSpPr>
          <p:grpSpPr>
            <a:xfrm>
              <a:off x="4101987" y="953887"/>
              <a:ext cx="4922372" cy="5567223"/>
              <a:chOff x="4101987" y="953887"/>
              <a:chExt cx="4922372" cy="5567223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101988" y="953888"/>
                <a:ext cx="4922371" cy="556722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01987" y="953887"/>
                <a:ext cx="49223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Agua </a:t>
                </a:r>
                <a:r>
                  <a:rPr lang="en-US" sz="1600" dirty="0" err="1"/>
                  <a:t>Líquida</a:t>
                </a:r>
                <a:r>
                  <a:rPr lang="en-US" sz="1600" dirty="0"/>
                  <a:t> de la </a:t>
                </a:r>
                <a:r>
                  <a:rPr lang="en-US" sz="1600" dirty="0" err="1"/>
                  <a:t>Nube</a:t>
                </a:r>
                <a:r>
                  <a:rPr lang="en-US" sz="1600" dirty="0"/>
                  <a:t> del AMSR-2: 2018/01/27</a:t>
                </a:r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33" t="14723" r="7500" b="17361"/>
            <a:stretch/>
          </p:blipFill>
          <p:spPr>
            <a:xfrm>
              <a:off x="4209488" y="1349078"/>
              <a:ext cx="4724400" cy="465772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65" t="204" r="-67" b="97538"/>
            <a:stretch/>
          </p:blipFill>
          <p:spPr>
            <a:xfrm>
              <a:off x="4419868" y="6015078"/>
              <a:ext cx="4317684" cy="28021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79255" y="6354159"/>
            <a:ext cx="8645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NOAA Operational GCOM-W1 AMSR-2 Product Maps</a:t>
            </a:r>
          </a:p>
          <a:p>
            <a:r>
              <a:rPr lang="en-US" sz="1100" dirty="0">
                <a:hlinkClick r:id="rId4"/>
              </a:rPr>
              <a:t>http://www.ospo.noaa.gov/Products/atmosphere/gpds/maps.html?GPLCT#gpdsMaps</a:t>
            </a:r>
            <a:r>
              <a:rPr lang="en-US" sz="11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2620" y="6227821"/>
            <a:ext cx="4427271" cy="221599"/>
          </a:xfrm>
          <a:prstGeom prst="rect">
            <a:avLst/>
          </a:prstGeom>
          <a:solidFill>
            <a:srgbClr val="FCFCFB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b="1" dirty="0"/>
              <a:t>0                  0.125           0.25             0.375          0.5   (mm)</a:t>
            </a:r>
          </a:p>
        </p:txBody>
      </p:sp>
    </p:spTree>
    <p:extLst>
      <p:ext uri="{BB962C8B-B14F-4D97-AF65-F5344CB8AC3E}">
        <p14:creationId xmlns:p14="http://schemas.microsoft.com/office/powerpoint/2010/main" val="23505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291526"/>
            <a:ext cx="6559295" cy="525482"/>
          </a:xfrm>
        </p:spPr>
        <p:txBody>
          <a:bodyPr anchor="t"/>
          <a:lstStyle/>
          <a:p>
            <a:r>
              <a:rPr lang="en-US" dirty="0" err="1">
                <a:solidFill>
                  <a:schemeClr val="tx2"/>
                </a:solidFill>
              </a:rPr>
              <a:t>Intensidad</a:t>
            </a:r>
            <a:r>
              <a:rPr lang="en-US" dirty="0">
                <a:solidFill>
                  <a:schemeClr val="tx2"/>
                </a:solidFill>
              </a:rPr>
              <a:t> de la Lluvia (RR en </a:t>
            </a:r>
            <a:r>
              <a:rPr lang="en-US" dirty="0" err="1">
                <a:solidFill>
                  <a:schemeClr val="tx2"/>
                </a:solidFill>
              </a:rPr>
              <a:t>inglés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514351" y="1507598"/>
            <a:ext cx="3587637" cy="4709966"/>
          </a:xfrm>
        </p:spPr>
        <p:txBody>
          <a:bodyPr anchor="t"/>
          <a:lstStyle/>
          <a:p>
            <a:r>
              <a:rPr lang="en-US" sz="2200" dirty="0" err="1">
                <a:solidFill>
                  <a:schemeClr val="tx1"/>
                </a:solidFill>
              </a:rPr>
              <a:t>Definición</a:t>
            </a:r>
            <a:r>
              <a:rPr lang="en-US" sz="2200" dirty="0">
                <a:solidFill>
                  <a:schemeClr val="tx1"/>
                </a:solidFill>
              </a:rPr>
              <a:t>: </a:t>
            </a:r>
          </a:p>
          <a:p>
            <a:pPr marL="457200" lvl="1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Profundidad</a:t>
            </a:r>
            <a:r>
              <a:rPr lang="en-US" sz="2000" dirty="0">
                <a:solidFill>
                  <a:schemeClr val="tx1"/>
                </a:solidFill>
              </a:rPr>
              <a:t> de la </a:t>
            </a:r>
            <a:r>
              <a:rPr lang="en-US" sz="2000" dirty="0" err="1">
                <a:solidFill>
                  <a:schemeClr val="tx1"/>
                </a:solidFill>
              </a:rPr>
              <a:t>lluvia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horaria</a:t>
            </a:r>
            <a:r>
              <a:rPr lang="en-US" sz="2000" dirty="0">
                <a:solidFill>
                  <a:schemeClr val="tx1"/>
                </a:solidFill>
              </a:rPr>
              <a:t> en la </a:t>
            </a:r>
            <a:r>
              <a:rPr lang="en-US" sz="2000" dirty="0" err="1">
                <a:solidFill>
                  <a:schemeClr val="tx1"/>
                </a:solidFill>
              </a:rPr>
              <a:t>superficie</a:t>
            </a:r>
            <a:endParaRPr lang="en-US" sz="2000" dirty="0" err="1">
              <a:solidFill>
                <a:schemeClr val="tx1"/>
              </a:solidFill>
              <a:cs typeface="Arial"/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Región de </a:t>
            </a:r>
            <a:r>
              <a:rPr lang="en-US" sz="2200" dirty="0" err="1">
                <a:solidFill>
                  <a:schemeClr val="tx1"/>
                </a:solidFill>
              </a:rPr>
              <a:t>observación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  <a:endParaRPr lang="en-US" sz="2200" dirty="0">
              <a:solidFill>
                <a:schemeClr val="tx1"/>
              </a:solidFill>
              <a:cs typeface="Arial"/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trópicos</a:t>
            </a:r>
            <a:r>
              <a:rPr lang="en-US" sz="2000" dirty="0">
                <a:solidFill>
                  <a:schemeClr val="tx1"/>
                </a:solidFill>
              </a:rPr>
              <a:t> a latitudes medias 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mayor </a:t>
            </a:r>
            <a:r>
              <a:rPr lang="en-US" sz="2000" dirty="0" err="1">
                <a:solidFill>
                  <a:schemeClr val="tx1"/>
                </a:solidFill>
              </a:rPr>
              <a:t>precisión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sobre</a:t>
            </a:r>
            <a:r>
              <a:rPr lang="en-US" sz="2000" dirty="0">
                <a:solidFill>
                  <a:schemeClr val="tx1"/>
                </a:solidFill>
              </a:rPr>
              <a:t> el </a:t>
            </a:r>
            <a:r>
              <a:rPr lang="en-US" sz="2000" dirty="0" err="1">
                <a:solidFill>
                  <a:schemeClr val="tx1"/>
                </a:solidFill>
              </a:rPr>
              <a:t>océano</a:t>
            </a:r>
            <a:r>
              <a:rPr lang="en-US" sz="2000" dirty="0">
                <a:solidFill>
                  <a:schemeClr val="tx1"/>
                </a:solidFill>
              </a:rPr>
              <a:t> que </a:t>
            </a:r>
            <a:r>
              <a:rPr lang="en-US" sz="2000" dirty="0" err="1">
                <a:solidFill>
                  <a:schemeClr val="tx1"/>
                </a:solidFill>
              </a:rPr>
              <a:t>sobre</a:t>
            </a:r>
            <a:r>
              <a:rPr lang="en-US" sz="2000" dirty="0">
                <a:solidFill>
                  <a:schemeClr val="tx1"/>
                </a:solidFill>
              </a:rPr>
              <a:t> la tierra 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Región de </a:t>
            </a:r>
            <a:r>
              <a:rPr lang="en-US" sz="2200" dirty="0" err="1">
                <a:solidFill>
                  <a:schemeClr val="tx1"/>
                </a:solidFill>
              </a:rPr>
              <a:t>observación</a:t>
            </a:r>
            <a:r>
              <a:rPr lang="en-US" sz="2200" dirty="0">
                <a:solidFill>
                  <a:schemeClr val="tx1"/>
                </a:solidFill>
              </a:rPr>
              <a:t>: </a:t>
            </a:r>
            <a:endParaRPr lang="en-US" sz="2200" dirty="0">
              <a:solidFill>
                <a:schemeClr val="tx1"/>
              </a:solidFill>
              <a:cs typeface="Arial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0-50 mm/</a:t>
            </a:r>
            <a:r>
              <a:rPr lang="en-US" sz="2000" dirty="0" err="1">
                <a:solidFill>
                  <a:schemeClr val="tx1"/>
                </a:solidFill>
              </a:rPr>
              <a:t>hr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04742" y="953887"/>
            <a:ext cx="4922372" cy="5567223"/>
            <a:chOff x="4101987" y="953887"/>
            <a:chExt cx="4922372" cy="5567223"/>
          </a:xfrm>
        </p:grpSpPr>
        <p:sp>
          <p:nvSpPr>
            <p:cNvPr id="6" name="Rectangle 5"/>
            <p:cNvSpPr/>
            <p:nvPr/>
          </p:nvSpPr>
          <p:spPr>
            <a:xfrm>
              <a:off x="4101988" y="953888"/>
              <a:ext cx="4922371" cy="55672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1987" y="953887"/>
              <a:ext cx="4922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Intensidad</a:t>
              </a:r>
              <a:r>
                <a:rPr lang="en-US" dirty="0"/>
                <a:t> de Lluvia del AMSR-2: 2018/01/27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0" t="14733" r="7450" b="17400"/>
          <a:stretch/>
        </p:blipFill>
        <p:spPr>
          <a:xfrm>
            <a:off x="4216541" y="1352656"/>
            <a:ext cx="4727448" cy="4654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9" t="423" r="177" b="95974"/>
          <a:stretch/>
        </p:blipFill>
        <p:spPr>
          <a:xfrm>
            <a:off x="4346011" y="6019655"/>
            <a:ext cx="4465398" cy="477705"/>
          </a:xfrm>
          <a:prstGeom prst="rect">
            <a:avLst/>
          </a:prstGeom>
          <a:ln w="12700"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79255" y="6354159"/>
            <a:ext cx="8645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NOAA Operational GCOM-W1 AMSR-2 Product Maps</a:t>
            </a:r>
          </a:p>
          <a:p>
            <a:r>
              <a:rPr lang="en-US" sz="1100" dirty="0">
                <a:hlinkClick r:id="rId4"/>
              </a:rPr>
              <a:t>http://www.ospo.noaa.gov/Products/atmosphere/gpds/maps.html?GPLCT#gpdsMaps</a:t>
            </a:r>
            <a:r>
              <a:rPr lang="en-US" sz="11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6011" y="6279624"/>
            <a:ext cx="4597978" cy="221599"/>
          </a:xfrm>
          <a:prstGeom prst="rect">
            <a:avLst/>
          </a:prstGeom>
          <a:solidFill>
            <a:srgbClr val="FCFCFB"/>
          </a:solidFill>
        </p:spPr>
        <p:txBody>
          <a:bodyPr wrap="square" lIns="18288" tIns="18288" rIns="18288" bIns="18288" rtlCol="0">
            <a:spAutoFit/>
          </a:bodyPr>
          <a:lstStyle/>
          <a:p>
            <a:r>
              <a:rPr lang="en-US" sz="1200" b="1" dirty="0"/>
              <a:t>0.5       1          2           4          8          16         32        64  (mm/</a:t>
            </a:r>
            <a:r>
              <a:rPr lang="en-US" sz="1200" b="1" dirty="0" err="1"/>
              <a:t>hr</a:t>
            </a:r>
            <a:r>
              <a:rPr lang="en-US" sz="1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250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104742" y="953887"/>
            <a:ext cx="4922372" cy="5567223"/>
            <a:chOff x="4101987" y="953887"/>
            <a:chExt cx="4922372" cy="5567223"/>
          </a:xfrm>
        </p:grpSpPr>
        <p:sp>
          <p:nvSpPr>
            <p:cNvPr id="20" name="Rectangle 19"/>
            <p:cNvSpPr/>
            <p:nvPr/>
          </p:nvSpPr>
          <p:spPr>
            <a:xfrm>
              <a:off x="4101988" y="953888"/>
              <a:ext cx="4922371" cy="556722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01987" y="953887"/>
              <a:ext cx="4922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Intensidad</a:t>
              </a:r>
              <a:r>
                <a:rPr lang="en-US" dirty="0"/>
                <a:t> del </a:t>
              </a:r>
              <a:r>
                <a:rPr lang="en-US" dirty="0" err="1"/>
                <a:t>Equivalente</a:t>
              </a:r>
              <a:r>
                <a:rPr lang="en-US" dirty="0"/>
                <a:t> </a:t>
              </a:r>
              <a:r>
                <a:rPr lang="en-US" dirty="0" err="1"/>
                <a:t>Líquido</a:t>
              </a:r>
              <a:r>
                <a:rPr lang="en-US" dirty="0"/>
                <a:t> de </a:t>
              </a:r>
              <a:r>
                <a:rPr lang="en-US" dirty="0" err="1"/>
                <a:t>Nieve</a:t>
              </a:r>
              <a:r>
                <a:rPr lang="en-US" dirty="0"/>
                <a:t> del S-NPP: 2018/01/22 08:57Z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63" y="160897"/>
            <a:ext cx="6409508" cy="525482"/>
          </a:xfrm>
        </p:spPr>
        <p:txBody>
          <a:bodyPr anchor="t"/>
          <a:lstStyle/>
          <a:p>
            <a:r>
              <a:rPr lang="en-US" sz="2600" dirty="0" err="1">
                <a:solidFill>
                  <a:schemeClr val="tx1"/>
                </a:solidFill>
              </a:rPr>
              <a:t>Intensidad</a:t>
            </a:r>
            <a:r>
              <a:rPr lang="en-US" sz="2600" dirty="0">
                <a:solidFill>
                  <a:schemeClr val="tx1"/>
                </a:solidFill>
              </a:rPr>
              <a:t> del </a:t>
            </a:r>
            <a:r>
              <a:rPr lang="en-US" sz="2600" dirty="0" err="1">
                <a:solidFill>
                  <a:schemeClr val="tx1"/>
                </a:solidFill>
              </a:rPr>
              <a:t>Equivalente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Líquido</a:t>
            </a:r>
            <a:r>
              <a:rPr lang="en-US" sz="2600" dirty="0">
                <a:solidFill>
                  <a:schemeClr val="tx1"/>
                </a:solidFill>
              </a:rPr>
              <a:t> de la </a:t>
            </a:r>
            <a:r>
              <a:rPr lang="en-US" sz="2600" dirty="0" err="1">
                <a:solidFill>
                  <a:schemeClr val="tx1"/>
                </a:solidFill>
              </a:rPr>
              <a:t>Nieve</a:t>
            </a:r>
            <a:r>
              <a:rPr lang="en-US" sz="2600" dirty="0">
                <a:solidFill>
                  <a:schemeClr val="tx1"/>
                </a:solidFill>
              </a:rPr>
              <a:t> (SFR en </a:t>
            </a:r>
            <a:r>
              <a:rPr lang="en-US" sz="2600" dirty="0" err="1">
                <a:solidFill>
                  <a:schemeClr val="tx1"/>
                </a:solidFill>
              </a:rPr>
              <a:t>inglés</a:t>
            </a:r>
            <a:r>
              <a:rPr lang="en-US" sz="2600" dirty="0">
                <a:solidFill>
                  <a:schemeClr val="tx1"/>
                </a:solidFill>
              </a:rPr>
              <a:t>) 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>
          <a:xfrm>
            <a:off x="514351" y="1507598"/>
            <a:ext cx="3587637" cy="4709966"/>
          </a:xfrm>
        </p:spPr>
        <p:txBody>
          <a:bodyPr anchor="t"/>
          <a:lstStyle/>
          <a:p>
            <a:r>
              <a:rPr lang="en-US" sz="2200" dirty="0" err="1">
                <a:solidFill>
                  <a:schemeClr val="tx1"/>
                </a:solidFill>
              </a:rPr>
              <a:t>Definición</a:t>
            </a:r>
            <a:r>
              <a:rPr lang="en-US" sz="2200" dirty="0">
                <a:solidFill>
                  <a:schemeClr val="tx1"/>
                </a:solidFill>
              </a:rPr>
              <a:t>: </a:t>
            </a:r>
          </a:p>
          <a:p>
            <a:pPr marL="457200" lvl="1" indent="0">
              <a:buNone/>
            </a:pPr>
            <a:r>
              <a:rPr lang="en-US" sz="2000" dirty="0" err="1">
                <a:solidFill>
                  <a:schemeClr val="tx1"/>
                </a:solidFill>
              </a:rPr>
              <a:t>Profundidad</a:t>
            </a:r>
            <a:r>
              <a:rPr lang="en-US" sz="2000" dirty="0">
                <a:solidFill>
                  <a:schemeClr val="tx1"/>
                </a:solidFill>
              </a:rPr>
              <a:t> del </a:t>
            </a:r>
            <a:r>
              <a:rPr lang="en-US" sz="2000" dirty="0" err="1">
                <a:solidFill>
                  <a:schemeClr val="tx1"/>
                </a:solidFill>
              </a:rPr>
              <a:t>equivalente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líquido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horario</a:t>
            </a:r>
            <a:r>
              <a:rPr lang="en-US" sz="2000" dirty="0">
                <a:solidFill>
                  <a:schemeClr val="tx1"/>
                </a:solidFill>
              </a:rPr>
              <a:t> de la </a:t>
            </a:r>
            <a:r>
              <a:rPr lang="en-US" sz="2000" dirty="0" err="1">
                <a:solidFill>
                  <a:schemeClr val="tx1"/>
                </a:solidFill>
              </a:rPr>
              <a:t>nieve</a:t>
            </a:r>
            <a:r>
              <a:rPr lang="en-US" sz="2000" dirty="0">
                <a:solidFill>
                  <a:schemeClr val="tx1"/>
                </a:solidFill>
              </a:rPr>
              <a:t> en la </a:t>
            </a:r>
            <a:r>
              <a:rPr lang="en-US" sz="2000" dirty="0" err="1">
                <a:solidFill>
                  <a:schemeClr val="tx1"/>
                </a:solidFill>
              </a:rPr>
              <a:t>columna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atmosférica</a:t>
            </a:r>
            <a:endParaRPr lang="en-US" sz="2000" dirty="0" err="1">
              <a:solidFill>
                <a:schemeClr val="tx1"/>
              </a:solidFill>
              <a:cs typeface="Arial"/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Región de </a:t>
            </a:r>
            <a:r>
              <a:rPr lang="en-US" sz="2200" dirty="0" err="1">
                <a:solidFill>
                  <a:schemeClr val="tx1"/>
                </a:solidFill>
              </a:rPr>
              <a:t>observación</a:t>
            </a:r>
            <a:r>
              <a:rPr lang="en-US" sz="2200" dirty="0">
                <a:solidFill>
                  <a:schemeClr val="tx1"/>
                </a:solidFill>
              </a:rPr>
              <a:t>: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err="1">
                <a:solidFill>
                  <a:schemeClr val="tx1"/>
                </a:solidFill>
              </a:rPr>
              <a:t>temperaturas</a:t>
            </a:r>
            <a:r>
              <a:rPr lang="en-US" sz="2000" dirty="0">
                <a:solidFill>
                  <a:schemeClr val="tx1"/>
                </a:solidFill>
              </a:rPr>
              <a:t> &gt;7 °F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Latitudes medias y </a:t>
            </a:r>
            <a:r>
              <a:rPr lang="en-US" sz="2000" dirty="0" err="1">
                <a:solidFill>
                  <a:schemeClr val="tx1"/>
                </a:solidFill>
              </a:rPr>
              <a:t>altas</a:t>
            </a:r>
          </a:p>
          <a:p>
            <a:r>
              <a:rPr lang="en-US" sz="2200" dirty="0" err="1">
                <a:solidFill>
                  <a:schemeClr val="tx1"/>
                </a:solidFill>
              </a:rPr>
              <a:t>Rango</a:t>
            </a:r>
            <a:r>
              <a:rPr lang="en-US" sz="2200" dirty="0">
                <a:solidFill>
                  <a:schemeClr val="tx1"/>
                </a:solidFill>
              </a:rPr>
              <a:t> de </a:t>
            </a:r>
            <a:r>
              <a:rPr lang="en-US" sz="2200" dirty="0" err="1">
                <a:solidFill>
                  <a:schemeClr val="tx1"/>
                </a:solidFill>
              </a:rPr>
              <a:t>observación</a:t>
            </a:r>
            <a:r>
              <a:rPr lang="en-US" sz="2200" dirty="0">
                <a:solidFill>
                  <a:schemeClr val="tx1"/>
                </a:solidFill>
              </a:rPr>
              <a:t>: 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0.0012-0.2 </a:t>
            </a:r>
            <a:r>
              <a:rPr lang="en-US" sz="2000" dirty="0" err="1">
                <a:solidFill>
                  <a:schemeClr val="tx1"/>
                </a:solidFill>
              </a:rPr>
              <a:t>pulg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</a:rPr>
              <a:t>hr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  <a:r>
              <a:rPr lang="en-US" sz="2000" dirty="0" err="1">
                <a:solidFill>
                  <a:schemeClr val="tx1"/>
                </a:solidFill>
              </a:rPr>
              <a:t>líquido</a:t>
            </a:r>
            <a:r>
              <a:rPr lang="en-US" sz="2000" dirty="0">
                <a:solidFill>
                  <a:schemeClr val="tx1"/>
                </a:solidFill>
              </a:rPr>
              <a:t>) </a:t>
            </a:r>
            <a:endParaRPr lang="en-US" sz="2000" dirty="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t="8827" r="33847" b="21189"/>
          <a:stretch/>
        </p:blipFill>
        <p:spPr>
          <a:xfrm>
            <a:off x="4200107" y="1557200"/>
            <a:ext cx="4742012" cy="44360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8" t="87598" r="4942" b="1889"/>
          <a:stretch/>
        </p:blipFill>
        <p:spPr>
          <a:xfrm>
            <a:off x="4162233" y="6054741"/>
            <a:ext cx="4841129" cy="452733"/>
          </a:xfrm>
          <a:prstGeom prst="rect">
            <a:avLst/>
          </a:prstGeom>
          <a:ln w="12700">
            <a:noFill/>
          </a:ln>
        </p:spPr>
      </p:pic>
      <p:sp>
        <p:nvSpPr>
          <p:cNvPr id="3" name="Rectangle 2"/>
          <p:cNvSpPr/>
          <p:nvPr/>
        </p:nvSpPr>
        <p:spPr>
          <a:xfrm>
            <a:off x="4009531" y="6548947"/>
            <a:ext cx="17059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hlinkClick r:id="rId4"/>
              </a:rPr>
              <a:t>https://cics.umd.edu/sfr/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235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tangle 186"/>
          <p:cNvSpPr/>
          <p:nvPr/>
        </p:nvSpPr>
        <p:spPr>
          <a:xfrm>
            <a:off x="1235601" y="2551996"/>
            <a:ext cx="6637744" cy="384760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806" y="291526"/>
            <a:ext cx="6033298" cy="525482"/>
          </a:xfrm>
        </p:spPr>
        <p:txBody>
          <a:bodyPr anchor="t"/>
          <a:lstStyle/>
          <a:p>
            <a:r>
              <a:rPr lang="en-US" dirty="0" err="1"/>
              <a:t>Intensidad</a:t>
            </a:r>
            <a:r>
              <a:rPr lang="en-US" dirty="0"/>
              <a:t> de Lluvia del </a:t>
            </a:r>
            <a:r>
              <a:rPr lang="en-US" dirty="0" err="1">
                <a:solidFill>
                  <a:srgbClr val="0000FF"/>
                </a:solidFill>
              </a:rPr>
              <a:t>infrarrojo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0192" y="941744"/>
            <a:ext cx="8552660" cy="1441484"/>
          </a:xfrm>
        </p:spPr>
        <p:txBody>
          <a:bodyPr anchor="t"/>
          <a:lstStyle/>
          <a:p>
            <a:pPr marL="0" indent="0">
              <a:buNone/>
              <a:defRPr/>
            </a:pPr>
            <a:r>
              <a:rPr lang="en-US" sz="1800">
                <a:solidFill>
                  <a:schemeClr val="tx1"/>
                </a:solidFill>
              </a:rPr>
              <a:t>Suposiciones básicas para nubes opacas de latitudes medias:</a:t>
            </a:r>
            <a:endParaRPr lang="en-US" sz="1800">
              <a:solidFill>
                <a:schemeClr val="tx1"/>
              </a:solidFill>
              <a:cs typeface="Arial"/>
            </a:endParaRPr>
          </a:p>
          <a:p>
            <a:pPr>
              <a:defRPr/>
            </a:pPr>
            <a:r>
              <a:rPr lang="en-US" sz="1800">
                <a:solidFill>
                  <a:schemeClr val="tx1"/>
                </a:solidFill>
              </a:rPr>
              <a:t>La temperatura del tope de la nube (IR) está relacionada con la altura del tope de la nube</a:t>
            </a:r>
            <a:endParaRPr lang="en-US" sz="1800">
              <a:solidFill>
                <a:schemeClr val="tx1"/>
              </a:solidFill>
              <a:cs typeface="Arial"/>
            </a:endParaRPr>
          </a:p>
          <a:p>
            <a:pPr>
              <a:defRPr/>
            </a:pPr>
            <a:r>
              <a:rPr lang="en-US" sz="1800">
                <a:solidFill>
                  <a:schemeClr val="tx1"/>
                </a:solidFill>
              </a:rPr>
              <a:t>La altura del tope de la nube está relacionada con la fuerza de la corriente ascendente y la intensidad de lluvia</a:t>
            </a:r>
            <a:endParaRPr lang="en-US" sz="1800">
              <a:solidFill>
                <a:schemeClr val="tx1"/>
              </a:solidFill>
              <a:cs typeface="Arial"/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81570" y="2642787"/>
            <a:ext cx="6568025" cy="3501710"/>
            <a:chOff x="481965" y="3929279"/>
            <a:chExt cx="3564254" cy="3015748"/>
          </a:xfrm>
          <a:solidFill>
            <a:schemeClr val="accent1"/>
          </a:solidFill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81965" y="4208176"/>
              <a:ext cx="1107441" cy="2736851"/>
              <a:chOff x="4179" y="180"/>
              <a:chExt cx="1744" cy="4310"/>
            </a:xfrm>
            <a:grpFill/>
          </p:grpSpPr>
          <p:sp>
            <p:nvSpPr>
              <p:cNvPr id="100" name="Rectangle 3"/>
              <p:cNvSpPr>
                <a:spLocks noChangeAspect="1" noChangeArrowheads="1"/>
              </p:cNvSpPr>
              <p:nvPr/>
            </p:nvSpPr>
            <p:spPr bwMode="auto">
              <a:xfrm>
                <a:off x="4320" y="192"/>
                <a:ext cx="1320" cy="3420"/>
              </a:xfrm>
              <a:prstGeom prst="rect">
                <a:avLst/>
              </a:prstGeom>
              <a:noFill/>
              <a:ln w="9525">
                <a:solidFill>
                  <a:schemeClr val="accent3">
                    <a:lumMod val="60000"/>
                    <a:lumOff val="40000"/>
                  </a:schemeClr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Text Box 4"/>
              <p:cNvSpPr txBox="1">
                <a:spLocks noChangeArrowheads="1"/>
              </p:cNvSpPr>
              <p:nvPr/>
            </p:nvSpPr>
            <p:spPr bwMode="auto">
              <a:xfrm>
                <a:off x="4179" y="3600"/>
                <a:ext cx="570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14300" tIns="57150" rIns="114300" bIns="57150">
                <a:spAutoFit/>
              </a:bodyPr>
              <a:lstStyle/>
              <a:p>
                <a:pPr defTabSz="1143000"/>
                <a:r>
                  <a:rPr lang="en-US" sz="1600" dirty="0">
                    <a:solidFill>
                      <a:srgbClr val="FFFFFF"/>
                    </a:solidFill>
                    <a:latin typeface="Times New Roman" charset="0"/>
                  </a:rPr>
                  <a:t>-70</a:t>
                </a:r>
              </a:p>
            </p:txBody>
          </p:sp>
          <p:sp>
            <p:nvSpPr>
              <p:cNvPr id="102" name="Text Box 5"/>
              <p:cNvSpPr txBox="1">
                <a:spLocks noChangeArrowheads="1"/>
              </p:cNvSpPr>
              <p:nvPr/>
            </p:nvSpPr>
            <p:spPr bwMode="auto">
              <a:xfrm>
                <a:off x="4847" y="3599"/>
                <a:ext cx="570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14300" tIns="57150" rIns="114300" bIns="57150">
                <a:spAutoFit/>
              </a:bodyPr>
              <a:lstStyle/>
              <a:p>
                <a:pPr defTabSz="1143000"/>
                <a:r>
                  <a:rPr lang="en-US" sz="1600" dirty="0">
                    <a:solidFill>
                      <a:srgbClr val="FFFFFF"/>
                    </a:solidFill>
                    <a:latin typeface="Times New Roman" charset="0"/>
                  </a:rPr>
                  <a:t>-20</a:t>
                </a:r>
              </a:p>
            </p:txBody>
          </p:sp>
          <p:sp>
            <p:nvSpPr>
              <p:cNvPr id="103" name="Text Box 6"/>
              <p:cNvSpPr txBox="1">
                <a:spLocks noChangeArrowheads="1"/>
              </p:cNvSpPr>
              <p:nvPr/>
            </p:nvSpPr>
            <p:spPr bwMode="auto">
              <a:xfrm>
                <a:off x="5431" y="3600"/>
                <a:ext cx="492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114300" tIns="57150" rIns="114300" bIns="57150">
                <a:spAutoFit/>
              </a:bodyPr>
              <a:lstStyle/>
              <a:p>
                <a:pPr defTabSz="1143000"/>
                <a:r>
                  <a:rPr lang="en-US" sz="1600" dirty="0">
                    <a:solidFill>
                      <a:srgbClr val="FFFFFF"/>
                    </a:solidFill>
                    <a:latin typeface="Times New Roman" charset="0"/>
                  </a:rPr>
                  <a:t>20</a:t>
                </a:r>
              </a:p>
            </p:txBody>
          </p:sp>
          <p:sp>
            <p:nvSpPr>
              <p:cNvPr id="104" name="Line 7"/>
              <p:cNvSpPr>
                <a:spLocks noChangeShapeType="1"/>
              </p:cNvSpPr>
              <p:nvPr/>
            </p:nvSpPr>
            <p:spPr bwMode="auto">
              <a:xfrm>
                <a:off x="4320" y="3600"/>
                <a:ext cx="1320" cy="0"/>
              </a:xfrm>
              <a:prstGeom prst="line">
                <a:avLst/>
              </a:prstGeom>
              <a:grpFill/>
              <a:ln w="9525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Text Box 8"/>
              <p:cNvSpPr txBox="1">
                <a:spLocks noChangeArrowheads="1"/>
              </p:cNvSpPr>
              <p:nvPr/>
            </p:nvSpPr>
            <p:spPr bwMode="auto">
              <a:xfrm>
                <a:off x="4293" y="4000"/>
                <a:ext cx="1448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114300" tIns="57150" rIns="114300" bIns="57150">
                <a:spAutoFit/>
              </a:bodyPr>
              <a:lstStyle/>
              <a:p>
                <a:pPr algn="ctr" defTabSz="1143000"/>
                <a:r>
                  <a:rPr lang="en-US" sz="1600" dirty="0" err="1">
                    <a:solidFill>
                      <a:srgbClr val="FFFFFF"/>
                    </a:solidFill>
                    <a:latin typeface="Times New Roman" charset="0"/>
                  </a:rPr>
                  <a:t>Temperatura</a:t>
                </a:r>
                <a:r>
                  <a:rPr lang="en-US" sz="1600" dirty="0">
                    <a:solidFill>
                      <a:srgbClr val="FFFFFF"/>
                    </a:solidFill>
                    <a:latin typeface="Times New Roman" charset="0"/>
                  </a:rPr>
                  <a:t> (°C)</a:t>
                </a:r>
              </a:p>
            </p:txBody>
          </p:sp>
          <p:sp>
            <p:nvSpPr>
              <p:cNvPr id="106" name="Freeform 9"/>
              <p:cNvSpPr>
                <a:spLocks/>
              </p:cNvSpPr>
              <p:nvPr/>
            </p:nvSpPr>
            <p:spPr bwMode="auto">
              <a:xfrm>
                <a:off x="4320" y="180"/>
                <a:ext cx="1320" cy="3420"/>
              </a:xfrm>
              <a:custGeom>
                <a:avLst/>
                <a:gdLst>
                  <a:gd name="T0" fmla="*/ 0 w 1056"/>
                  <a:gd name="T1" fmla="*/ 0 h 2736"/>
                  <a:gd name="T2" fmla="*/ 40 w 1056"/>
                  <a:gd name="T3" fmla="*/ 281 h 2736"/>
                  <a:gd name="T4" fmla="*/ 219 w 1056"/>
                  <a:gd name="T5" fmla="*/ 952 h 2736"/>
                  <a:gd name="T6" fmla="*/ 436 w 1056"/>
                  <a:gd name="T7" fmla="*/ 1794 h 2736"/>
                  <a:gd name="T8" fmla="*/ 559 w 1056"/>
                  <a:gd name="T9" fmla="*/ 2231 h 2736"/>
                  <a:gd name="T10" fmla="*/ 720 w 1056"/>
                  <a:gd name="T11" fmla="*/ 2700 h 2736"/>
                  <a:gd name="T12" fmla="*/ 1320 w 1056"/>
                  <a:gd name="T13" fmla="*/ 3420 h 27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6"/>
                  <a:gd name="T22" fmla="*/ 0 h 2736"/>
                  <a:gd name="T23" fmla="*/ 1056 w 1056"/>
                  <a:gd name="T24" fmla="*/ 2736 h 27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6" h="2736">
                    <a:moveTo>
                      <a:pt x="0" y="0"/>
                    </a:moveTo>
                    <a:cubicBezTo>
                      <a:pt x="5" y="37"/>
                      <a:pt x="3" y="98"/>
                      <a:pt x="32" y="225"/>
                    </a:cubicBezTo>
                    <a:cubicBezTo>
                      <a:pt x="61" y="352"/>
                      <a:pt x="122" y="560"/>
                      <a:pt x="175" y="762"/>
                    </a:cubicBezTo>
                    <a:cubicBezTo>
                      <a:pt x="228" y="964"/>
                      <a:pt x="304" y="1265"/>
                      <a:pt x="349" y="1435"/>
                    </a:cubicBezTo>
                    <a:cubicBezTo>
                      <a:pt x="394" y="1605"/>
                      <a:pt x="409" y="1664"/>
                      <a:pt x="447" y="1785"/>
                    </a:cubicBezTo>
                    <a:cubicBezTo>
                      <a:pt x="485" y="1906"/>
                      <a:pt x="474" y="2002"/>
                      <a:pt x="576" y="2160"/>
                    </a:cubicBezTo>
                    <a:cubicBezTo>
                      <a:pt x="678" y="2318"/>
                      <a:pt x="864" y="2528"/>
                      <a:pt x="1056" y="2736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22961" y="4987088"/>
              <a:ext cx="1431294" cy="1405489"/>
              <a:chOff x="822961" y="4987088"/>
              <a:chExt cx="1431294" cy="1405489"/>
            </a:xfrm>
            <a:grpFill/>
          </p:grpSpPr>
          <p:sp>
            <p:nvSpPr>
              <p:cNvPr id="87" name="Oval 11"/>
              <p:cNvSpPr>
                <a:spLocks noChangeArrowheads="1"/>
              </p:cNvSpPr>
              <p:nvPr/>
            </p:nvSpPr>
            <p:spPr bwMode="auto">
              <a:xfrm>
                <a:off x="1494791" y="5278786"/>
                <a:ext cx="1905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88" name="Oval 12"/>
              <p:cNvSpPr>
                <a:spLocks noChangeArrowheads="1"/>
              </p:cNvSpPr>
              <p:nvPr/>
            </p:nvSpPr>
            <p:spPr bwMode="auto">
              <a:xfrm>
                <a:off x="1616711" y="5278786"/>
                <a:ext cx="190500" cy="533400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89" name="Oval 13"/>
              <p:cNvSpPr>
                <a:spLocks noChangeArrowheads="1"/>
              </p:cNvSpPr>
              <p:nvPr/>
            </p:nvSpPr>
            <p:spPr bwMode="auto">
              <a:xfrm>
                <a:off x="1738631" y="5278786"/>
                <a:ext cx="1905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90" name="Oval 14"/>
              <p:cNvSpPr>
                <a:spLocks noChangeArrowheads="1"/>
              </p:cNvSpPr>
              <p:nvPr/>
            </p:nvSpPr>
            <p:spPr bwMode="auto">
              <a:xfrm>
                <a:off x="1555751" y="5278786"/>
                <a:ext cx="1905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91" name="Oval 15"/>
              <p:cNvSpPr>
                <a:spLocks noChangeArrowheads="1"/>
              </p:cNvSpPr>
              <p:nvPr/>
            </p:nvSpPr>
            <p:spPr bwMode="auto">
              <a:xfrm>
                <a:off x="1677671" y="5278786"/>
                <a:ext cx="1905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92" name="Line 16"/>
              <p:cNvSpPr>
                <a:spLocks noChangeShapeType="1"/>
              </p:cNvSpPr>
              <p:nvPr/>
            </p:nvSpPr>
            <p:spPr bwMode="auto">
              <a:xfrm>
                <a:off x="822961" y="5274976"/>
                <a:ext cx="1036320" cy="0"/>
              </a:xfrm>
              <a:prstGeom prst="line">
                <a:avLst/>
              </a:prstGeom>
              <a:grpFill/>
              <a:ln w="25400">
                <a:solidFill>
                  <a:srgbClr val="FFC0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3" name="Text Box 17"/>
              <p:cNvSpPr txBox="1">
                <a:spLocks noChangeArrowheads="1"/>
              </p:cNvSpPr>
              <p:nvPr/>
            </p:nvSpPr>
            <p:spPr bwMode="auto">
              <a:xfrm>
                <a:off x="1172216" y="4987088"/>
                <a:ext cx="1082039" cy="2722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114300" tIns="57150" rIns="114300" bIns="57150">
                <a:spAutoFit/>
              </a:bodyPr>
              <a:lstStyle/>
              <a:p>
                <a:pPr algn="ctr" defTabSz="1143000" eaLnBrk="1" hangingPunct="1"/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T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Times New Roman" charset="0"/>
                  </a:rPr>
                  <a:t>b</a:t>
                </a:r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= -43 °C</a:t>
                </a:r>
              </a:p>
            </p:txBody>
          </p:sp>
          <p:sp>
            <p:nvSpPr>
              <p:cNvPr id="94" name="AutoShape 18"/>
              <p:cNvSpPr>
                <a:spLocks noChangeArrowheads="1"/>
              </p:cNvSpPr>
              <p:nvPr/>
            </p:nvSpPr>
            <p:spPr bwMode="auto">
              <a:xfrm>
                <a:off x="1671321" y="5309901"/>
                <a:ext cx="86360" cy="1076961"/>
              </a:xfrm>
              <a:prstGeom prst="upArrow">
                <a:avLst>
                  <a:gd name="adj1" fmla="val 50000"/>
                  <a:gd name="adj2" fmla="val 311765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000"/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>
                <a:off x="1847851" y="5777897"/>
                <a:ext cx="162560" cy="614680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6" name="Line 20"/>
              <p:cNvSpPr>
                <a:spLocks noChangeShapeType="1"/>
              </p:cNvSpPr>
              <p:nvPr/>
            </p:nvSpPr>
            <p:spPr bwMode="auto">
              <a:xfrm>
                <a:off x="1555751" y="5772182"/>
                <a:ext cx="144780" cy="609600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7" name="Line 21"/>
              <p:cNvSpPr>
                <a:spLocks noChangeShapeType="1"/>
              </p:cNvSpPr>
              <p:nvPr/>
            </p:nvSpPr>
            <p:spPr bwMode="auto">
              <a:xfrm>
                <a:off x="1626871" y="5772182"/>
                <a:ext cx="142240" cy="609600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8" name="Line 22"/>
              <p:cNvSpPr>
                <a:spLocks noChangeShapeType="1"/>
              </p:cNvSpPr>
              <p:nvPr/>
            </p:nvSpPr>
            <p:spPr bwMode="auto">
              <a:xfrm>
                <a:off x="1706881" y="5793137"/>
                <a:ext cx="146050" cy="588645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99" name="Line 23"/>
              <p:cNvSpPr>
                <a:spLocks noChangeShapeType="1"/>
              </p:cNvSpPr>
              <p:nvPr/>
            </p:nvSpPr>
            <p:spPr bwMode="auto">
              <a:xfrm>
                <a:off x="1767841" y="5793137"/>
                <a:ext cx="161290" cy="588645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92483" y="4736581"/>
              <a:ext cx="1951948" cy="1655364"/>
              <a:chOff x="792483" y="4736581"/>
              <a:chExt cx="1951948" cy="1655364"/>
            </a:xfrm>
            <a:grpFill/>
          </p:grpSpPr>
          <p:sp>
            <p:nvSpPr>
              <p:cNvPr id="68" name="Oval 25"/>
              <p:cNvSpPr>
                <a:spLocks noChangeArrowheads="1"/>
              </p:cNvSpPr>
              <p:nvPr/>
            </p:nvSpPr>
            <p:spPr bwMode="auto">
              <a:xfrm>
                <a:off x="2132339" y="5022247"/>
                <a:ext cx="190501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69" name="Oval 26"/>
              <p:cNvSpPr>
                <a:spLocks noChangeArrowheads="1"/>
              </p:cNvSpPr>
              <p:nvPr/>
            </p:nvSpPr>
            <p:spPr bwMode="auto">
              <a:xfrm>
                <a:off x="2132974" y="5080033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0" name="Oval 27"/>
              <p:cNvSpPr>
                <a:spLocks noChangeArrowheads="1"/>
              </p:cNvSpPr>
              <p:nvPr/>
            </p:nvSpPr>
            <p:spPr bwMode="auto">
              <a:xfrm>
                <a:off x="2122814" y="5278153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1" name="Oval 28"/>
              <p:cNvSpPr>
                <a:spLocks noChangeArrowheads="1"/>
              </p:cNvSpPr>
              <p:nvPr/>
            </p:nvSpPr>
            <p:spPr bwMode="auto">
              <a:xfrm>
                <a:off x="2244734" y="5278153"/>
                <a:ext cx="190501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2" name="Oval 29"/>
              <p:cNvSpPr>
                <a:spLocks noChangeArrowheads="1"/>
              </p:cNvSpPr>
              <p:nvPr/>
            </p:nvSpPr>
            <p:spPr bwMode="auto">
              <a:xfrm>
                <a:off x="2252354" y="5041932"/>
                <a:ext cx="190501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3" name="Oval 30"/>
              <p:cNvSpPr>
                <a:spLocks noChangeArrowheads="1"/>
              </p:cNvSpPr>
              <p:nvPr/>
            </p:nvSpPr>
            <p:spPr bwMode="auto">
              <a:xfrm>
                <a:off x="2307600" y="5036852"/>
                <a:ext cx="190501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4" name="Oval 31"/>
              <p:cNvSpPr>
                <a:spLocks noChangeArrowheads="1"/>
              </p:cNvSpPr>
              <p:nvPr/>
            </p:nvSpPr>
            <p:spPr bwMode="auto">
              <a:xfrm>
                <a:off x="2355860" y="5025422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5" name="Oval 32"/>
              <p:cNvSpPr>
                <a:spLocks noChangeArrowheads="1"/>
              </p:cNvSpPr>
              <p:nvPr/>
            </p:nvSpPr>
            <p:spPr bwMode="auto">
              <a:xfrm>
                <a:off x="2366655" y="5278153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6" name="Oval 33"/>
              <p:cNvSpPr>
                <a:spLocks noChangeArrowheads="1"/>
              </p:cNvSpPr>
              <p:nvPr/>
            </p:nvSpPr>
            <p:spPr bwMode="auto">
              <a:xfrm>
                <a:off x="2183774" y="5278153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7" name="Oval 34"/>
              <p:cNvSpPr>
                <a:spLocks noChangeArrowheads="1"/>
              </p:cNvSpPr>
              <p:nvPr/>
            </p:nvSpPr>
            <p:spPr bwMode="auto">
              <a:xfrm>
                <a:off x="2305695" y="5278153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8" name="Oval 35"/>
              <p:cNvSpPr>
                <a:spLocks noChangeArrowheads="1"/>
              </p:cNvSpPr>
              <p:nvPr/>
            </p:nvSpPr>
            <p:spPr bwMode="auto">
              <a:xfrm>
                <a:off x="2207269" y="5021612"/>
                <a:ext cx="190501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79" name="Text Box 36"/>
              <p:cNvSpPr txBox="1">
                <a:spLocks noChangeArrowheads="1"/>
              </p:cNvSpPr>
              <p:nvPr/>
            </p:nvSpPr>
            <p:spPr bwMode="auto">
              <a:xfrm>
                <a:off x="1970465" y="4736581"/>
                <a:ext cx="773966" cy="2722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114300" tIns="57150" rIns="114300" bIns="57150">
                <a:spAutoFit/>
              </a:bodyPr>
              <a:lstStyle/>
              <a:p>
                <a:pPr algn="ctr" defTabSz="1143000"/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T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Times New Roman" charset="0"/>
                  </a:rPr>
                  <a:t>b</a:t>
                </a:r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= -50 °C</a:t>
                </a:r>
              </a:p>
            </p:txBody>
          </p:sp>
          <p:sp>
            <p:nvSpPr>
              <p:cNvPr id="80" name="AutoShape 37"/>
              <p:cNvSpPr>
                <a:spLocks noChangeArrowheads="1"/>
              </p:cNvSpPr>
              <p:nvPr/>
            </p:nvSpPr>
            <p:spPr bwMode="auto">
              <a:xfrm>
                <a:off x="2218064" y="5062888"/>
                <a:ext cx="203201" cy="1315722"/>
              </a:xfrm>
              <a:prstGeom prst="upArrow">
                <a:avLst>
                  <a:gd name="adj1" fmla="val 50000"/>
                  <a:gd name="adj2" fmla="val 161875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000"/>
              </a:p>
            </p:txBody>
          </p:sp>
          <p:sp>
            <p:nvSpPr>
              <p:cNvPr id="81" name="Line 38"/>
              <p:cNvSpPr>
                <a:spLocks noChangeShapeType="1"/>
              </p:cNvSpPr>
              <p:nvPr/>
            </p:nvSpPr>
            <p:spPr bwMode="auto">
              <a:xfrm>
                <a:off x="2200919" y="5776629"/>
                <a:ext cx="144781" cy="60960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2" name="Line 39"/>
              <p:cNvSpPr>
                <a:spLocks noChangeShapeType="1"/>
              </p:cNvSpPr>
              <p:nvPr/>
            </p:nvSpPr>
            <p:spPr bwMode="auto">
              <a:xfrm>
                <a:off x="2286009" y="5800759"/>
                <a:ext cx="128271" cy="58547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3" name="Line 40"/>
              <p:cNvSpPr>
                <a:spLocks noChangeShapeType="1"/>
              </p:cNvSpPr>
              <p:nvPr/>
            </p:nvSpPr>
            <p:spPr bwMode="auto">
              <a:xfrm>
                <a:off x="2346970" y="5800759"/>
                <a:ext cx="151131" cy="58547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4" name="Line 41"/>
              <p:cNvSpPr>
                <a:spLocks noChangeShapeType="1"/>
              </p:cNvSpPr>
              <p:nvPr/>
            </p:nvSpPr>
            <p:spPr bwMode="auto">
              <a:xfrm>
                <a:off x="2419360" y="5781709"/>
                <a:ext cx="154941" cy="60452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5" name="Line 42"/>
              <p:cNvSpPr>
                <a:spLocks noChangeShapeType="1"/>
              </p:cNvSpPr>
              <p:nvPr/>
            </p:nvSpPr>
            <p:spPr bwMode="auto">
              <a:xfrm>
                <a:off x="2487305" y="5787424"/>
                <a:ext cx="157481" cy="60452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86" name="Line 43"/>
              <p:cNvSpPr>
                <a:spLocks noChangeShapeType="1"/>
              </p:cNvSpPr>
              <p:nvPr/>
            </p:nvSpPr>
            <p:spPr bwMode="auto">
              <a:xfrm flipV="1">
                <a:off x="792483" y="5038757"/>
                <a:ext cx="1706887" cy="0"/>
              </a:xfrm>
              <a:prstGeom prst="line">
                <a:avLst/>
              </a:prstGeom>
              <a:grpFill/>
              <a:ln w="25400">
                <a:solidFill>
                  <a:srgbClr val="FFC0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68656" y="4328393"/>
              <a:ext cx="2795493" cy="2064821"/>
              <a:chOff x="668656" y="4328393"/>
              <a:chExt cx="2795493" cy="2064821"/>
            </a:xfrm>
            <a:grpFill/>
          </p:grpSpPr>
          <p:sp>
            <p:nvSpPr>
              <p:cNvPr id="43" name="Oval 45"/>
              <p:cNvSpPr>
                <a:spLocks noChangeArrowheads="1"/>
              </p:cNvSpPr>
              <p:nvPr/>
            </p:nvSpPr>
            <p:spPr bwMode="auto">
              <a:xfrm>
                <a:off x="2778127" y="4779677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4" name="Oval 46"/>
              <p:cNvSpPr>
                <a:spLocks noChangeArrowheads="1"/>
              </p:cNvSpPr>
              <p:nvPr/>
            </p:nvSpPr>
            <p:spPr bwMode="auto">
              <a:xfrm>
                <a:off x="2773047" y="4631087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5" name="Oval 47"/>
              <p:cNvSpPr>
                <a:spLocks noChangeArrowheads="1"/>
              </p:cNvSpPr>
              <p:nvPr/>
            </p:nvSpPr>
            <p:spPr bwMode="auto">
              <a:xfrm>
                <a:off x="2778127" y="508447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6" name="Oval 48"/>
              <p:cNvSpPr>
                <a:spLocks noChangeArrowheads="1"/>
              </p:cNvSpPr>
              <p:nvPr/>
            </p:nvSpPr>
            <p:spPr bwMode="auto">
              <a:xfrm>
                <a:off x="2762887" y="528259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7" name="Oval 49"/>
              <p:cNvSpPr>
                <a:spLocks noChangeArrowheads="1"/>
              </p:cNvSpPr>
              <p:nvPr/>
            </p:nvSpPr>
            <p:spPr bwMode="auto">
              <a:xfrm>
                <a:off x="2884807" y="5282598"/>
                <a:ext cx="190500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8" name="Oval 50"/>
              <p:cNvSpPr>
                <a:spLocks noChangeArrowheads="1"/>
              </p:cNvSpPr>
              <p:nvPr/>
            </p:nvSpPr>
            <p:spPr bwMode="auto">
              <a:xfrm>
                <a:off x="2892427" y="5046378"/>
                <a:ext cx="190500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49" name="Oval 51"/>
              <p:cNvSpPr>
                <a:spLocks noChangeArrowheads="1"/>
              </p:cNvSpPr>
              <p:nvPr/>
            </p:nvSpPr>
            <p:spPr bwMode="auto">
              <a:xfrm>
                <a:off x="2892427" y="4627277"/>
                <a:ext cx="190500" cy="533401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0" name="Oval 52"/>
              <p:cNvSpPr>
                <a:spLocks noChangeArrowheads="1"/>
              </p:cNvSpPr>
              <p:nvPr/>
            </p:nvSpPr>
            <p:spPr bwMode="auto">
              <a:xfrm>
                <a:off x="3006727" y="4627277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1" name="Oval 53"/>
              <p:cNvSpPr>
                <a:spLocks noChangeArrowheads="1"/>
              </p:cNvSpPr>
              <p:nvPr/>
            </p:nvSpPr>
            <p:spPr bwMode="auto">
              <a:xfrm>
                <a:off x="3006727" y="500827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2" name="Oval 54"/>
              <p:cNvSpPr>
                <a:spLocks noChangeArrowheads="1"/>
              </p:cNvSpPr>
              <p:nvPr/>
            </p:nvSpPr>
            <p:spPr bwMode="auto">
              <a:xfrm>
                <a:off x="3006727" y="528259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3" name="Oval 55"/>
              <p:cNvSpPr>
                <a:spLocks noChangeArrowheads="1"/>
              </p:cNvSpPr>
              <p:nvPr/>
            </p:nvSpPr>
            <p:spPr bwMode="auto">
              <a:xfrm>
                <a:off x="2823847" y="528259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4" name="Oval 56"/>
              <p:cNvSpPr>
                <a:spLocks noChangeArrowheads="1"/>
              </p:cNvSpPr>
              <p:nvPr/>
            </p:nvSpPr>
            <p:spPr bwMode="auto">
              <a:xfrm>
                <a:off x="2945767" y="5282598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5" name="Oval 57"/>
              <p:cNvSpPr>
                <a:spLocks noChangeArrowheads="1"/>
              </p:cNvSpPr>
              <p:nvPr/>
            </p:nvSpPr>
            <p:spPr bwMode="auto">
              <a:xfrm>
                <a:off x="2823212" y="4627912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6" name="Oval 58"/>
              <p:cNvSpPr>
                <a:spLocks noChangeArrowheads="1"/>
              </p:cNvSpPr>
              <p:nvPr/>
            </p:nvSpPr>
            <p:spPr bwMode="auto">
              <a:xfrm>
                <a:off x="2941322" y="4632992"/>
                <a:ext cx="190500" cy="533401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57" name="Line 59"/>
              <p:cNvSpPr>
                <a:spLocks noChangeShapeType="1"/>
              </p:cNvSpPr>
              <p:nvPr/>
            </p:nvSpPr>
            <p:spPr bwMode="auto">
              <a:xfrm>
                <a:off x="668656" y="4627277"/>
                <a:ext cx="2479041" cy="0"/>
              </a:xfrm>
              <a:prstGeom prst="line">
                <a:avLst/>
              </a:prstGeom>
              <a:grpFill/>
              <a:ln w="25400">
                <a:solidFill>
                  <a:srgbClr val="FFC0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58" name="Text Box 60"/>
              <p:cNvSpPr txBox="1">
                <a:spLocks noChangeArrowheads="1"/>
              </p:cNvSpPr>
              <p:nvPr/>
            </p:nvSpPr>
            <p:spPr bwMode="auto">
              <a:xfrm>
                <a:off x="2481805" y="4328393"/>
                <a:ext cx="982344" cy="2722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114300" tIns="57150" rIns="114300" bIns="57150">
                <a:spAutoFit/>
              </a:bodyPr>
              <a:lstStyle/>
              <a:p>
                <a:pPr algn="ctr" defTabSz="1143000"/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T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Times New Roman" charset="0"/>
                  </a:rPr>
                  <a:t>b</a:t>
                </a:r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= -61 °C</a:t>
                </a:r>
              </a:p>
            </p:txBody>
          </p:sp>
          <p:sp>
            <p:nvSpPr>
              <p:cNvPr id="59" name="AutoShape 61"/>
              <p:cNvSpPr>
                <a:spLocks noChangeArrowheads="1"/>
              </p:cNvSpPr>
              <p:nvPr/>
            </p:nvSpPr>
            <p:spPr bwMode="auto">
              <a:xfrm>
                <a:off x="2829562" y="4645692"/>
                <a:ext cx="309880" cy="1737362"/>
              </a:xfrm>
              <a:prstGeom prst="upArrow">
                <a:avLst>
                  <a:gd name="adj1" fmla="val 50000"/>
                  <a:gd name="adj2" fmla="val 140164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000"/>
              </a:p>
            </p:txBody>
          </p:sp>
          <p:sp>
            <p:nvSpPr>
              <p:cNvPr id="60" name="Line 62"/>
              <p:cNvSpPr>
                <a:spLocks noChangeShapeType="1"/>
              </p:cNvSpPr>
              <p:nvPr/>
            </p:nvSpPr>
            <p:spPr bwMode="auto">
              <a:xfrm>
                <a:off x="2842262" y="5798218"/>
                <a:ext cx="139700" cy="58928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1" name="Line 63"/>
              <p:cNvSpPr>
                <a:spLocks noChangeShapeType="1"/>
              </p:cNvSpPr>
              <p:nvPr/>
            </p:nvSpPr>
            <p:spPr bwMode="auto">
              <a:xfrm>
                <a:off x="2877822" y="5803298"/>
                <a:ext cx="142240" cy="58420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2" name="Line 64"/>
              <p:cNvSpPr>
                <a:spLocks noChangeShapeType="1"/>
              </p:cNvSpPr>
              <p:nvPr/>
            </p:nvSpPr>
            <p:spPr bwMode="auto">
              <a:xfrm>
                <a:off x="2908302" y="5798218"/>
                <a:ext cx="142240" cy="58928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3" name="Line 65"/>
              <p:cNvSpPr>
                <a:spLocks noChangeShapeType="1"/>
              </p:cNvSpPr>
              <p:nvPr/>
            </p:nvSpPr>
            <p:spPr bwMode="auto">
              <a:xfrm>
                <a:off x="3020062" y="5793138"/>
                <a:ext cx="142875" cy="600076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4" name="Line 66"/>
              <p:cNvSpPr>
                <a:spLocks noChangeShapeType="1"/>
              </p:cNvSpPr>
              <p:nvPr/>
            </p:nvSpPr>
            <p:spPr bwMode="auto">
              <a:xfrm>
                <a:off x="2981962" y="5798218"/>
                <a:ext cx="139700" cy="58928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5" name="Line 67"/>
              <p:cNvSpPr>
                <a:spLocks noChangeShapeType="1"/>
              </p:cNvSpPr>
              <p:nvPr/>
            </p:nvSpPr>
            <p:spPr bwMode="auto">
              <a:xfrm>
                <a:off x="3055622" y="5793138"/>
                <a:ext cx="155575" cy="59690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6" name="Line 68"/>
              <p:cNvSpPr>
                <a:spLocks noChangeShapeType="1"/>
              </p:cNvSpPr>
              <p:nvPr/>
            </p:nvSpPr>
            <p:spPr bwMode="auto">
              <a:xfrm>
                <a:off x="3091182" y="5798218"/>
                <a:ext cx="157480" cy="59309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67" name="Line 69"/>
              <p:cNvSpPr>
                <a:spLocks noChangeShapeType="1"/>
              </p:cNvSpPr>
              <p:nvPr/>
            </p:nvSpPr>
            <p:spPr bwMode="auto">
              <a:xfrm>
                <a:off x="2947037" y="5810283"/>
                <a:ext cx="139700" cy="57404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  <p:sp>
          <p:nvSpPr>
            <p:cNvPr id="9" name="Line 70"/>
            <p:cNvSpPr>
              <a:spLocks noChangeShapeType="1"/>
            </p:cNvSpPr>
            <p:nvPr/>
          </p:nvSpPr>
          <p:spPr bwMode="auto">
            <a:xfrm flipH="1">
              <a:off x="485776" y="6382417"/>
              <a:ext cx="3437256" cy="5715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00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03250" y="3929279"/>
              <a:ext cx="3442969" cy="2454956"/>
              <a:chOff x="603250" y="3929279"/>
              <a:chExt cx="3442969" cy="2454956"/>
            </a:xfrm>
            <a:grpFill/>
          </p:grpSpPr>
          <p:sp>
            <p:nvSpPr>
              <p:cNvPr id="11" name="Line 72"/>
              <p:cNvSpPr>
                <a:spLocks noChangeShapeType="1"/>
              </p:cNvSpPr>
              <p:nvPr/>
            </p:nvSpPr>
            <p:spPr bwMode="auto">
              <a:xfrm flipV="1">
                <a:off x="603250" y="4213218"/>
                <a:ext cx="3228977" cy="635"/>
              </a:xfrm>
              <a:prstGeom prst="line">
                <a:avLst/>
              </a:prstGeom>
              <a:grpFill/>
              <a:ln w="25400">
                <a:solidFill>
                  <a:srgbClr val="FFC0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2" name="Text Box 73"/>
              <p:cNvSpPr txBox="1">
                <a:spLocks noChangeArrowheads="1"/>
              </p:cNvSpPr>
              <p:nvPr/>
            </p:nvSpPr>
            <p:spPr bwMode="auto">
              <a:xfrm>
                <a:off x="3257669" y="3929279"/>
                <a:ext cx="788550" cy="27226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 lIns="114300" tIns="57150" rIns="114300" bIns="57150">
                <a:spAutoFit/>
              </a:bodyPr>
              <a:lstStyle/>
              <a:p>
                <a:pPr algn="ctr" defTabSz="1143000"/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T</a:t>
                </a:r>
                <a:r>
                  <a:rPr lang="en-US" sz="1600" baseline="-25000" dirty="0">
                    <a:solidFill>
                      <a:srgbClr val="FFC000"/>
                    </a:solidFill>
                    <a:latin typeface="Times New Roman" charset="0"/>
                  </a:rPr>
                  <a:t>b</a:t>
                </a:r>
                <a:r>
                  <a:rPr lang="en-US" sz="1600" dirty="0">
                    <a:solidFill>
                      <a:srgbClr val="FFC000"/>
                    </a:solidFill>
                    <a:latin typeface="Times New Roman" charset="0"/>
                  </a:rPr>
                  <a:t>= -73 °C</a:t>
                </a:r>
              </a:p>
            </p:txBody>
          </p:sp>
          <p:sp>
            <p:nvSpPr>
              <p:cNvPr id="13" name="Oval 74"/>
              <p:cNvSpPr>
                <a:spLocks noChangeArrowheads="1"/>
              </p:cNvSpPr>
              <p:nvPr/>
            </p:nvSpPr>
            <p:spPr bwMode="auto">
              <a:xfrm>
                <a:off x="3451862" y="4212583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4" name="Oval 75"/>
              <p:cNvSpPr>
                <a:spLocks noChangeArrowheads="1"/>
              </p:cNvSpPr>
              <p:nvPr/>
            </p:nvSpPr>
            <p:spPr bwMode="auto">
              <a:xfrm>
                <a:off x="3451862" y="4495704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5" name="Oval 76"/>
              <p:cNvSpPr>
                <a:spLocks noChangeArrowheads="1"/>
              </p:cNvSpPr>
              <p:nvPr/>
            </p:nvSpPr>
            <p:spPr bwMode="auto">
              <a:xfrm>
                <a:off x="3451862" y="4762320"/>
                <a:ext cx="190500" cy="533232"/>
              </a:xfrm>
              <a:prstGeom prst="ellipse">
                <a:avLst/>
              </a:prstGeom>
              <a:no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6" name="Oval 77"/>
              <p:cNvSpPr>
                <a:spLocks noChangeArrowheads="1"/>
              </p:cNvSpPr>
              <p:nvPr/>
            </p:nvSpPr>
            <p:spPr bwMode="auto">
              <a:xfrm>
                <a:off x="3451862" y="5067024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7" name="Oval 78"/>
              <p:cNvSpPr>
                <a:spLocks noChangeArrowheads="1"/>
              </p:cNvSpPr>
              <p:nvPr/>
            </p:nvSpPr>
            <p:spPr bwMode="auto">
              <a:xfrm>
                <a:off x="3436622" y="5265082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8" name="Oval 79"/>
              <p:cNvSpPr>
                <a:spLocks noChangeArrowheads="1"/>
              </p:cNvSpPr>
              <p:nvPr/>
            </p:nvSpPr>
            <p:spPr bwMode="auto">
              <a:xfrm>
                <a:off x="3566162" y="4191000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19" name="Oval 80"/>
              <p:cNvSpPr>
                <a:spLocks noChangeArrowheads="1"/>
              </p:cNvSpPr>
              <p:nvPr/>
            </p:nvSpPr>
            <p:spPr bwMode="auto">
              <a:xfrm>
                <a:off x="3680462" y="4201792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0" name="Oval 81"/>
              <p:cNvSpPr>
                <a:spLocks noChangeArrowheads="1"/>
              </p:cNvSpPr>
              <p:nvPr/>
            </p:nvSpPr>
            <p:spPr bwMode="auto">
              <a:xfrm>
                <a:off x="3558542" y="5265082"/>
                <a:ext cx="190500" cy="533232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1" name="Oval 82"/>
              <p:cNvSpPr>
                <a:spLocks noChangeArrowheads="1"/>
              </p:cNvSpPr>
              <p:nvPr/>
            </p:nvSpPr>
            <p:spPr bwMode="auto">
              <a:xfrm>
                <a:off x="3566162" y="5028936"/>
                <a:ext cx="190500" cy="533232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2" name="Oval 83"/>
              <p:cNvSpPr>
                <a:spLocks noChangeArrowheads="1"/>
              </p:cNvSpPr>
              <p:nvPr/>
            </p:nvSpPr>
            <p:spPr bwMode="auto">
              <a:xfrm>
                <a:off x="3566162" y="4609968"/>
                <a:ext cx="190500" cy="533232"/>
              </a:xfrm>
              <a:prstGeom prst="ellipse">
                <a:avLst/>
              </a:prstGeom>
              <a:grpFill/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3" name="Oval 84"/>
              <p:cNvSpPr>
                <a:spLocks noChangeArrowheads="1"/>
              </p:cNvSpPr>
              <p:nvPr/>
            </p:nvSpPr>
            <p:spPr bwMode="auto">
              <a:xfrm>
                <a:off x="3680462" y="4609968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4" name="Oval 85"/>
              <p:cNvSpPr>
                <a:spLocks noChangeArrowheads="1"/>
              </p:cNvSpPr>
              <p:nvPr/>
            </p:nvSpPr>
            <p:spPr bwMode="auto">
              <a:xfrm>
                <a:off x="3680462" y="4990848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5" name="Oval 86"/>
              <p:cNvSpPr>
                <a:spLocks noChangeArrowheads="1"/>
              </p:cNvSpPr>
              <p:nvPr/>
            </p:nvSpPr>
            <p:spPr bwMode="auto">
              <a:xfrm>
                <a:off x="3680462" y="5265082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6" name="Oval 87"/>
              <p:cNvSpPr>
                <a:spLocks noChangeArrowheads="1"/>
              </p:cNvSpPr>
              <p:nvPr/>
            </p:nvSpPr>
            <p:spPr bwMode="auto">
              <a:xfrm>
                <a:off x="3497582" y="5265082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7" name="Oval 88"/>
              <p:cNvSpPr>
                <a:spLocks noChangeArrowheads="1"/>
              </p:cNvSpPr>
              <p:nvPr/>
            </p:nvSpPr>
            <p:spPr bwMode="auto">
              <a:xfrm>
                <a:off x="3619502" y="5265082"/>
                <a:ext cx="190500" cy="533232"/>
              </a:xfrm>
              <a:prstGeom prst="ellipse">
                <a:avLst/>
              </a:pr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28" name="AutoShape 89"/>
              <p:cNvSpPr>
                <a:spLocks noChangeArrowheads="1"/>
              </p:cNvSpPr>
              <p:nvPr/>
            </p:nvSpPr>
            <p:spPr bwMode="auto">
              <a:xfrm>
                <a:off x="3455672" y="4228453"/>
                <a:ext cx="406400" cy="2153243"/>
              </a:xfrm>
              <a:prstGeom prst="upArrow">
                <a:avLst>
                  <a:gd name="adj1" fmla="val 50000"/>
                  <a:gd name="adj2" fmla="val 1325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sz="1000"/>
              </a:p>
            </p:txBody>
          </p:sp>
          <p:sp>
            <p:nvSpPr>
              <p:cNvPr id="29" name="Line 90"/>
              <p:cNvSpPr>
                <a:spLocks noChangeShapeType="1"/>
              </p:cNvSpPr>
              <p:nvPr/>
            </p:nvSpPr>
            <p:spPr bwMode="auto">
              <a:xfrm>
                <a:off x="3542032" y="5767209"/>
                <a:ext cx="146050" cy="613217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0" name="Line 91"/>
              <p:cNvSpPr>
                <a:spLocks noChangeShapeType="1"/>
              </p:cNvSpPr>
              <p:nvPr/>
            </p:nvSpPr>
            <p:spPr bwMode="auto">
              <a:xfrm>
                <a:off x="3583942" y="5786253"/>
                <a:ext cx="140970" cy="59417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1" name="Line 92"/>
              <p:cNvSpPr>
                <a:spLocks noChangeShapeType="1"/>
              </p:cNvSpPr>
              <p:nvPr/>
            </p:nvSpPr>
            <p:spPr bwMode="auto">
              <a:xfrm>
                <a:off x="3684272" y="5782444"/>
                <a:ext cx="162560" cy="59417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2" name="Line 93"/>
              <p:cNvSpPr>
                <a:spLocks noChangeShapeType="1"/>
              </p:cNvSpPr>
              <p:nvPr/>
            </p:nvSpPr>
            <p:spPr bwMode="auto">
              <a:xfrm>
                <a:off x="3655062" y="5784984"/>
                <a:ext cx="153670" cy="59544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3" name="Line 94"/>
              <p:cNvSpPr>
                <a:spLocks noChangeShapeType="1"/>
              </p:cNvSpPr>
              <p:nvPr/>
            </p:nvSpPr>
            <p:spPr bwMode="auto">
              <a:xfrm>
                <a:off x="3719832" y="5778636"/>
                <a:ext cx="165100" cy="597982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4" name="Line 95"/>
              <p:cNvSpPr>
                <a:spLocks noChangeShapeType="1"/>
              </p:cNvSpPr>
              <p:nvPr/>
            </p:nvSpPr>
            <p:spPr bwMode="auto">
              <a:xfrm>
                <a:off x="3760472" y="5777366"/>
                <a:ext cx="162560" cy="59925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5" name="Line 96"/>
              <p:cNvSpPr>
                <a:spLocks noChangeShapeType="1"/>
              </p:cNvSpPr>
              <p:nvPr/>
            </p:nvSpPr>
            <p:spPr bwMode="auto">
              <a:xfrm>
                <a:off x="3620772" y="5787523"/>
                <a:ext cx="147320" cy="59544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6" name="Line 97"/>
              <p:cNvSpPr>
                <a:spLocks noChangeShapeType="1"/>
              </p:cNvSpPr>
              <p:nvPr/>
            </p:nvSpPr>
            <p:spPr bwMode="auto">
              <a:xfrm>
                <a:off x="3521712" y="5768479"/>
                <a:ext cx="146050" cy="613217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7" name="Line 98"/>
              <p:cNvSpPr>
                <a:spLocks noChangeShapeType="1"/>
              </p:cNvSpPr>
              <p:nvPr/>
            </p:nvSpPr>
            <p:spPr bwMode="auto">
              <a:xfrm>
                <a:off x="3563622" y="5786253"/>
                <a:ext cx="142240" cy="596712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8" name="Line 99"/>
              <p:cNvSpPr>
                <a:spLocks noChangeShapeType="1"/>
              </p:cNvSpPr>
              <p:nvPr/>
            </p:nvSpPr>
            <p:spPr bwMode="auto">
              <a:xfrm>
                <a:off x="3604262" y="5783714"/>
                <a:ext cx="139700" cy="59417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9" name="Line 100"/>
              <p:cNvSpPr>
                <a:spLocks noChangeShapeType="1"/>
              </p:cNvSpPr>
              <p:nvPr/>
            </p:nvSpPr>
            <p:spPr bwMode="auto">
              <a:xfrm>
                <a:off x="3641092" y="5791332"/>
                <a:ext cx="147320" cy="592903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40" name="Line 101"/>
              <p:cNvSpPr>
                <a:spLocks noChangeShapeType="1"/>
              </p:cNvSpPr>
              <p:nvPr/>
            </p:nvSpPr>
            <p:spPr bwMode="auto">
              <a:xfrm>
                <a:off x="3675382" y="5793871"/>
                <a:ext cx="151130" cy="590364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41" name="Line 102"/>
              <p:cNvSpPr>
                <a:spLocks noChangeShapeType="1"/>
              </p:cNvSpPr>
              <p:nvPr/>
            </p:nvSpPr>
            <p:spPr bwMode="auto">
              <a:xfrm>
                <a:off x="3742692" y="5779905"/>
                <a:ext cx="162560" cy="59925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42" name="Line 103"/>
              <p:cNvSpPr>
                <a:spLocks noChangeShapeType="1"/>
              </p:cNvSpPr>
              <p:nvPr/>
            </p:nvSpPr>
            <p:spPr bwMode="auto">
              <a:xfrm>
                <a:off x="3704592" y="5782444"/>
                <a:ext cx="162560" cy="599251"/>
              </a:xfrm>
              <a:prstGeom prst="line">
                <a:avLst/>
              </a:prstGeom>
              <a:grpFill/>
              <a:ln w="127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</p:grpSp>
      <p:sp>
        <p:nvSpPr>
          <p:cNvPr id="188" name="TextBox 187"/>
          <p:cNvSpPr txBox="1"/>
          <p:nvPr/>
        </p:nvSpPr>
        <p:spPr>
          <a:xfrm>
            <a:off x="3260288" y="5622418"/>
            <a:ext cx="2142732" cy="78553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spc="-100" dirty="0"/>
              <a:t>Topes de nubes más cálidas ≈ leve (o no) </a:t>
            </a:r>
            <a:r>
              <a:rPr lang="en-US" sz="2000" spc="-100" dirty="0" err="1"/>
              <a:t>lluvia</a:t>
            </a:r>
            <a:endParaRPr lang="en-US" sz="2000" spc="-100" dirty="0"/>
          </a:p>
        </p:txBody>
      </p:sp>
      <p:sp>
        <p:nvSpPr>
          <p:cNvPr id="189" name="TextBox 188"/>
          <p:cNvSpPr txBox="1"/>
          <p:nvPr/>
        </p:nvSpPr>
        <p:spPr>
          <a:xfrm rot="5400000">
            <a:off x="6096638" y="4400434"/>
            <a:ext cx="3796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SatFC</a:t>
            </a:r>
            <a:r>
              <a:rPr lang="en-US" sz="1200" dirty="0"/>
              <a:t>-G: GOES-R Rainfall Rate product (modified)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631005" y="5622656"/>
            <a:ext cx="1969354" cy="78553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spc="-100" dirty="0"/>
              <a:t>Topes de nubes más frías ≈ lluvia más </a:t>
            </a:r>
            <a:r>
              <a:rPr lang="en-US" sz="2000" spc="-100" dirty="0" err="1"/>
              <a:t>fuerte</a:t>
            </a:r>
            <a:r>
              <a:rPr lang="en-US" sz="2000" spc="-1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453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PSS Foundational Course">
      <a:dk1>
        <a:sysClr val="windowText" lastClr="000000"/>
      </a:dk1>
      <a:lt1>
        <a:srgbClr val="FFFFFF"/>
      </a:lt1>
      <a:dk2>
        <a:srgbClr val="000000"/>
      </a:dk2>
      <a:lt2>
        <a:srgbClr val="CED8DD"/>
      </a:lt2>
      <a:accent1>
        <a:srgbClr val="FFCE34"/>
      </a:accent1>
      <a:accent2>
        <a:srgbClr val="0194CA"/>
      </a:accent2>
      <a:accent3>
        <a:srgbClr val="004C82"/>
      </a:accent3>
      <a:accent4>
        <a:srgbClr val="003356"/>
      </a:accent4>
      <a:accent5>
        <a:srgbClr val="25BAAA"/>
      </a:accent5>
      <a:accent6>
        <a:srgbClr val="D9443D"/>
      </a:accent6>
      <a:hlink>
        <a:srgbClr val="0194CA"/>
      </a:hlink>
      <a:folHlink>
        <a:srgbClr val="004C82"/>
      </a:folHlink>
    </a:clrScheme>
    <a:fontScheme name="JPSS Foundational Cours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13359</TotalTime>
  <Words>1223</Words>
  <Application>Microsoft Office PowerPoint</Application>
  <PresentationFormat>On-screen Show (4:3)</PresentationFormat>
  <Paragraphs>219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Objetivos del aprendizaje</vt:lpstr>
      <vt:lpstr>Ventaja de la teledetección por microondas</vt:lpstr>
      <vt:lpstr>Agua Precipitable Total (TPW en inglés)</vt:lpstr>
      <vt:lpstr>Agua Líquida de la Nube (CLW en inglés)</vt:lpstr>
      <vt:lpstr>Intensidad de la Lluvia (RR en inglés)</vt:lpstr>
      <vt:lpstr>Intensidad del Equivalente Líquido de la Nieve (SFR en inglés) </vt:lpstr>
      <vt:lpstr>Intensidad de Lluvia del infrarrojo</vt:lpstr>
      <vt:lpstr>PowerPoint Presentation</vt:lpstr>
      <vt:lpstr>Análisis de ciclones tropicales</vt:lpstr>
      <vt:lpstr>Tormentas</vt:lpstr>
      <vt:lpstr>Resumen</vt:lpstr>
      <vt:lpstr>Recursos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Brady</dc:creator>
  <cp:lastModifiedBy>Rosario Alfaro</cp:lastModifiedBy>
  <cp:revision>1310</cp:revision>
  <dcterms:created xsi:type="dcterms:W3CDTF">2017-10-23T18:37:45Z</dcterms:created>
  <dcterms:modified xsi:type="dcterms:W3CDTF">2020-03-30T17:56:14Z</dcterms:modified>
</cp:coreProperties>
</file>