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59" r:id="rId3"/>
    <p:sldId id="260" r:id="rId4"/>
    <p:sldId id="28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2" r:id="rId16"/>
    <p:sldId id="273" r:id="rId17"/>
    <p:sldId id="274" r:id="rId18"/>
    <p:sldId id="275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94CA"/>
    <a:srgbClr val="CED8DD"/>
    <a:srgbClr val="383838"/>
    <a:srgbClr val="8165BD"/>
    <a:srgbClr val="00824B"/>
    <a:srgbClr val="AD36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94" autoAdjust="0"/>
    <p:restoredTop sz="95346" autoAdjust="0"/>
  </p:normalViewPr>
  <p:slideViewPr>
    <p:cSldViewPr snapToGrid="0">
      <p:cViewPr varScale="1">
        <p:scale>
          <a:sx n="80" d="100"/>
          <a:sy n="80" d="100"/>
        </p:scale>
        <p:origin x="3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717309-6233-4578-A286-439D7609A154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419EE0-7C4B-4FFA-817C-82371AAEE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428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419EE0-7C4B-4FFA-817C-82371AAEEDB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8574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419EE0-7C4B-4FFA-817C-82371AAEEDB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3442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419EE0-7C4B-4FFA-817C-82371AAEEDB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474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419EE0-7C4B-4FFA-817C-82371AAEEDB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2011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419EE0-7C4B-4FFA-817C-82371AAEEDB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6367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419EE0-7C4B-4FFA-817C-82371AAEEDB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2119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419EE0-7C4B-4FFA-817C-82371AAEEDB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7508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419EE0-7C4B-4FFA-817C-82371AAEEDB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7948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419EE0-7C4B-4FFA-817C-82371AAEEDB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4142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419EE0-7C4B-4FFA-817C-82371AAEEDB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501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419EE0-7C4B-4FFA-817C-82371AAEEDB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0828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419EE0-7C4B-4FFA-817C-82371AAEEDB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4248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419EE0-7C4B-4FFA-817C-82371AAEEDB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851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419EE0-7C4B-4FFA-817C-82371AAEEDB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0750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419EE0-7C4B-4FFA-817C-82371AAEEDB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841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419EE0-7C4B-4FFA-817C-82371AAEEDB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1467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419EE0-7C4B-4FFA-817C-82371AAEEDB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6690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419EE0-7C4B-4FFA-817C-82371AAEEDB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15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990600"/>
            <a:ext cx="9156390" cy="34072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1525394" y="3357267"/>
            <a:ext cx="62985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spc="700" baseline="0" dirty="0">
                <a:solidFill>
                  <a:schemeClr val="accent2"/>
                </a:solidFill>
              </a:rPr>
              <a:t>FOUNDATIONAL COURSE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3055439" y="3920006"/>
            <a:ext cx="3238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0AC06D6-05BB-441A-B051-8523EB406AE3}" type="datetime4">
              <a:rPr lang="en-US" sz="1400" b="0" spc="31" baseline="0" smtClean="0">
                <a:solidFill>
                  <a:schemeClr val="accent2"/>
                </a:solidFill>
              </a:rPr>
              <a:pPr algn="ctr"/>
              <a:t>December 13, 2019</a:t>
            </a:fld>
            <a:endParaRPr lang="en-US" sz="1600" b="0" spc="31" baseline="0" dirty="0">
              <a:solidFill>
                <a:schemeClr val="accent2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6719" y="1456512"/>
            <a:ext cx="1554480" cy="15544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741" y="1365072"/>
            <a:ext cx="3020492" cy="1737360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>
            <a:off x="5357403" y="1415390"/>
            <a:ext cx="0" cy="164592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0" y="5468938"/>
            <a:ext cx="9156700" cy="6350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20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15571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itiatives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4279909"/>
            <a:ext cx="9144000" cy="25781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10"/>
            <a:ext cx="9144000" cy="4279899"/>
          </a:xfrm>
          <a:prstGeom prst="rect">
            <a:avLst/>
          </a:prstGeom>
          <a:solidFill>
            <a:srgbClr val="816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94560" rtlCol="0" anchor="ctr"/>
          <a:lstStyle/>
          <a:p>
            <a:pPr algn="l"/>
            <a:r>
              <a:rPr lang="en-US" sz="4800" b="1" dirty="0"/>
              <a:t>INITIATIVES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2139363" y="2600150"/>
            <a:ext cx="38932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spc="490" baseline="0" dirty="0">
                <a:solidFill>
                  <a:schemeClr val="bg1"/>
                </a:solidFill>
              </a:rPr>
              <a:t>FOUNDATIONAL COURSE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 contrast="-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424" y="1872342"/>
            <a:ext cx="1712522" cy="1091593"/>
          </a:xfrm>
          <a:prstGeom prst="rect">
            <a:avLst/>
          </a:prstGeom>
          <a:noFill/>
        </p:spPr>
      </p:pic>
      <p:cxnSp>
        <p:nvCxnSpPr>
          <p:cNvPr id="7" name="Straight Connector 6"/>
          <p:cNvCxnSpPr/>
          <p:nvPr userDrawn="1"/>
        </p:nvCxnSpPr>
        <p:spPr>
          <a:xfrm>
            <a:off x="2231571" y="2514600"/>
            <a:ext cx="6912429" cy="3656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844" y="6008658"/>
            <a:ext cx="1188720" cy="68374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1573" y="6030489"/>
            <a:ext cx="640080" cy="640080"/>
          </a:xfrm>
          <a:prstGeom prst="rect">
            <a:avLst/>
          </a:prstGeom>
        </p:spPr>
      </p:pic>
      <p:cxnSp>
        <p:nvCxnSpPr>
          <p:cNvPr id="15" name="Straight Connector 14"/>
          <p:cNvCxnSpPr/>
          <p:nvPr userDrawn="1"/>
        </p:nvCxnSpPr>
        <p:spPr>
          <a:xfrm>
            <a:off x="8140438" y="6018181"/>
            <a:ext cx="0" cy="640080"/>
          </a:xfrm>
          <a:prstGeom prst="line">
            <a:avLst/>
          </a:prstGeom>
          <a:ln w="63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139696" y="5001768"/>
            <a:ext cx="5943600" cy="82296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="1">
                <a:solidFill>
                  <a:srgbClr val="8165BD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16317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itia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5"/>
            <a:ext cx="9144000" cy="9143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844" y="104943"/>
            <a:ext cx="1188720" cy="68374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1573" y="126774"/>
            <a:ext cx="640080" cy="640080"/>
          </a:xfrm>
          <a:prstGeom prst="rect">
            <a:avLst/>
          </a:prstGeom>
        </p:spPr>
      </p:pic>
      <p:cxnSp>
        <p:nvCxnSpPr>
          <p:cNvPr id="17" name="Straight Connector 16"/>
          <p:cNvCxnSpPr/>
          <p:nvPr userDrawn="1"/>
        </p:nvCxnSpPr>
        <p:spPr>
          <a:xfrm>
            <a:off x="8140438" y="114466"/>
            <a:ext cx="0" cy="640080"/>
          </a:xfrm>
          <a:prstGeom prst="line">
            <a:avLst/>
          </a:prstGeom>
          <a:ln w="63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 userDrawn="1"/>
        </p:nvSpPr>
        <p:spPr>
          <a:xfrm>
            <a:off x="0" y="6564094"/>
            <a:ext cx="9144000" cy="2939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6491260" y="6592416"/>
            <a:ext cx="256987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spc="200" baseline="0" dirty="0"/>
              <a:t>FOUNDATIONAL </a:t>
            </a:r>
            <a:r>
              <a:rPr lang="en-US" sz="900" spc="251" baseline="0" dirty="0"/>
              <a:t>COURSE | </a:t>
            </a:r>
            <a:fld id="{AEAD8DC0-740E-4388-A007-C8E11647D1BB}" type="slidenum">
              <a:rPr lang="en-US" sz="900" spc="251" baseline="0" smtClean="0"/>
              <a:t>‹#›</a:t>
            </a:fld>
            <a:endParaRPr lang="en-US" sz="900" spc="251" baseline="0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" y="914400"/>
            <a:ext cx="313508" cy="124777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100" b="1" spc="51" baseline="0" dirty="0">
                <a:solidFill>
                  <a:schemeClr val="bg2"/>
                </a:solidFill>
              </a:rPr>
              <a:t>MICROWAVE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2205729"/>
            <a:ext cx="313509" cy="143283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100" b="1" spc="0" baseline="0" dirty="0">
                <a:solidFill>
                  <a:schemeClr val="bg2"/>
                </a:solidFill>
              </a:rPr>
              <a:t>CONSTELLATION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-1" y="3682104"/>
            <a:ext cx="313509" cy="143283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100" b="1" spc="51" baseline="0" dirty="0">
                <a:solidFill>
                  <a:schemeClr val="bg2"/>
                </a:solidFill>
              </a:rPr>
              <a:t>APPLICATIONS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5150051"/>
            <a:ext cx="313509" cy="1414044"/>
          </a:xfrm>
          <a:prstGeom prst="rect">
            <a:avLst/>
          </a:prstGeom>
          <a:solidFill>
            <a:srgbClr val="816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100" b="1" spc="51" baseline="0" dirty="0">
                <a:solidFill>
                  <a:schemeClr val="bg1"/>
                </a:solidFill>
              </a:rPr>
              <a:t>INITIATIVES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13806" y="291526"/>
            <a:ext cx="6064904" cy="525482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rgbClr val="383838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9" name="Content Placeholder 2"/>
          <p:cNvSpPr>
            <a:spLocks noGrp="1"/>
          </p:cNvSpPr>
          <p:nvPr>
            <p:ph sz="quarter" idx="10"/>
          </p:nvPr>
        </p:nvSpPr>
        <p:spPr>
          <a:xfrm>
            <a:off x="514350" y="1062038"/>
            <a:ext cx="8437563" cy="5364162"/>
          </a:xfrm>
          <a:prstGeom prst="rect">
            <a:avLst/>
          </a:prstGeom>
        </p:spPr>
        <p:txBody>
          <a:bodyPr/>
          <a:lstStyle>
            <a:lvl1pPr marL="228600" indent="-228600">
              <a:buSzPct val="90000"/>
              <a:buFont typeface="Wingdings" panose="05000000000000000000" pitchFamily="2" charset="2"/>
              <a:buChar char="§"/>
              <a:defRPr sz="2000">
                <a:solidFill>
                  <a:srgbClr val="383838"/>
                </a:solidFill>
              </a:defRPr>
            </a:lvl1pPr>
            <a:lvl2pPr marL="685800" indent="-228600">
              <a:buFont typeface="Arial" panose="020B0604020202020204" pitchFamily="34" charset="0"/>
              <a:buChar char="–"/>
              <a:defRPr sz="1800">
                <a:solidFill>
                  <a:srgbClr val="383838"/>
                </a:solidFill>
              </a:defRPr>
            </a:lvl2pPr>
            <a:lvl3pPr>
              <a:defRPr sz="1800">
                <a:solidFill>
                  <a:srgbClr val="383838"/>
                </a:solidFill>
              </a:defRPr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6661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5"/>
            <a:ext cx="9144000" cy="9143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edit Master title style</a:t>
            </a:r>
          </a:p>
          <a:p>
            <a:pPr algn="ctr"/>
            <a:endParaRPr lang="en-US" sz="1800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844" y="104943"/>
            <a:ext cx="1188720" cy="68374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1573" y="126774"/>
            <a:ext cx="640080" cy="640080"/>
          </a:xfrm>
          <a:prstGeom prst="rect">
            <a:avLst/>
          </a:prstGeom>
        </p:spPr>
      </p:pic>
      <p:cxnSp>
        <p:nvCxnSpPr>
          <p:cNvPr id="17" name="Straight Connector 16"/>
          <p:cNvCxnSpPr/>
          <p:nvPr userDrawn="1"/>
        </p:nvCxnSpPr>
        <p:spPr>
          <a:xfrm>
            <a:off x="8140438" y="114466"/>
            <a:ext cx="0" cy="640080"/>
          </a:xfrm>
          <a:prstGeom prst="line">
            <a:avLst/>
          </a:prstGeom>
          <a:ln w="63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 userDrawn="1"/>
        </p:nvSpPr>
        <p:spPr>
          <a:xfrm>
            <a:off x="0" y="6564094"/>
            <a:ext cx="9144000" cy="2939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6491260" y="6592416"/>
            <a:ext cx="256987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spc="200" baseline="0" dirty="0"/>
              <a:t>FOUNDATIONAL </a:t>
            </a:r>
            <a:r>
              <a:rPr lang="en-US" sz="900" spc="251" baseline="0" dirty="0"/>
              <a:t>COURSE | </a:t>
            </a:r>
            <a:fld id="{AEAD8DC0-740E-4388-A007-C8E11647D1BB}" type="slidenum">
              <a:rPr lang="en-US" sz="900" spc="251" baseline="0" smtClean="0"/>
              <a:t>‹#›</a:t>
            </a:fld>
            <a:endParaRPr lang="en-US" sz="900" spc="251" baseline="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13806" y="291526"/>
            <a:ext cx="6064904" cy="525482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rgbClr val="383838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0"/>
          </p:nvPr>
        </p:nvSpPr>
        <p:spPr>
          <a:xfrm>
            <a:off x="514350" y="1062038"/>
            <a:ext cx="8437563" cy="5364162"/>
          </a:xfrm>
          <a:prstGeom prst="rect">
            <a:avLst/>
          </a:prstGeom>
        </p:spPr>
        <p:txBody>
          <a:bodyPr/>
          <a:lstStyle>
            <a:lvl1pPr marL="228600" indent="-228600">
              <a:buSzPct val="90000"/>
              <a:buFont typeface="Wingdings" panose="05000000000000000000" pitchFamily="2" charset="2"/>
              <a:buChar char="§"/>
              <a:defRPr sz="2000">
                <a:solidFill>
                  <a:srgbClr val="383838"/>
                </a:solidFill>
              </a:defRPr>
            </a:lvl1pPr>
            <a:lvl2pPr marL="685800" indent="-228600">
              <a:buFont typeface="Arial" panose="020B0604020202020204" pitchFamily="34" charset="0"/>
              <a:buChar char="–"/>
              <a:defRPr sz="1800">
                <a:solidFill>
                  <a:srgbClr val="383838"/>
                </a:solidFill>
              </a:defRPr>
            </a:lvl2pPr>
            <a:lvl3pPr>
              <a:defRPr sz="1800">
                <a:solidFill>
                  <a:srgbClr val="383838"/>
                </a:solidFill>
              </a:defRPr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56503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5"/>
            <a:ext cx="9144000" cy="9143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edit Master title style</a:t>
            </a:r>
          </a:p>
          <a:p>
            <a:pPr algn="ctr"/>
            <a:endParaRPr lang="en-US" sz="1800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844" y="104943"/>
            <a:ext cx="1188720" cy="68374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1573" y="126774"/>
            <a:ext cx="640080" cy="640080"/>
          </a:xfrm>
          <a:prstGeom prst="rect">
            <a:avLst/>
          </a:prstGeom>
        </p:spPr>
      </p:pic>
      <p:cxnSp>
        <p:nvCxnSpPr>
          <p:cNvPr id="17" name="Straight Connector 16"/>
          <p:cNvCxnSpPr/>
          <p:nvPr userDrawn="1"/>
        </p:nvCxnSpPr>
        <p:spPr>
          <a:xfrm>
            <a:off x="8140438" y="114466"/>
            <a:ext cx="0" cy="640080"/>
          </a:xfrm>
          <a:prstGeom prst="line">
            <a:avLst/>
          </a:prstGeom>
          <a:ln w="63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 userDrawn="1"/>
        </p:nvSpPr>
        <p:spPr>
          <a:xfrm>
            <a:off x="0" y="6564094"/>
            <a:ext cx="9144000" cy="2939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6491260" y="6592416"/>
            <a:ext cx="256987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spc="200" baseline="0" dirty="0"/>
              <a:t>FOUNDATIONAL </a:t>
            </a:r>
            <a:r>
              <a:rPr lang="en-US" sz="900" spc="251" baseline="0" dirty="0"/>
              <a:t>COURSE | </a:t>
            </a:r>
            <a:fld id="{AEAD8DC0-740E-4388-A007-C8E11647D1BB}" type="slidenum">
              <a:rPr lang="en-US" sz="900" spc="251" baseline="0" smtClean="0"/>
              <a:t>‹#›</a:t>
            </a:fld>
            <a:endParaRPr lang="en-US" sz="900" spc="251" baseline="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13806" y="291526"/>
            <a:ext cx="6064904" cy="525482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rgbClr val="383838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0"/>
          </p:nvPr>
        </p:nvSpPr>
        <p:spPr>
          <a:xfrm>
            <a:off x="514351" y="1062038"/>
            <a:ext cx="4153444" cy="5364162"/>
          </a:xfrm>
          <a:prstGeom prst="rect">
            <a:avLst/>
          </a:prstGeom>
        </p:spPr>
        <p:txBody>
          <a:bodyPr/>
          <a:lstStyle>
            <a:lvl1pPr marL="228600" indent="-228600">
              <a:buSzPct val="90000"/>
              <a:buFont typeface="Wingdings" panose="05000000000000000000" pitchFamily="2" charset="2"/>
              <a:buChar char="§"/>
              <a:defRPr sz="2000">
                <a:solidFill>
                  <a:srgbClr val="383838"/>
                </a:solidFill>
              </a:defRPr>
            </a:lvl1pPr>
            <a:lvl2pPr marL="685800" indent="-228600">
              <a:buFont typeface="Arial" panose="020B0604020202020204" pitchFamily="34" charset="0"/>
              <a:buChar char="–"/>
              <a:defRPr sz="1800">
                <a:solidFill>
                  <a:srgbClr val="383838"/>
                </a:solidFill>
              </a:defRPr>
            </a:lvl2pPr>
            <a:lvl3pPr>
              <a:defRPr sz="1800">
                <a:solidFill>
                  <a:srgbClr val="383838"/>
                </a:solidFill>
              </a:defRPr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quarter" idx="11"/>
          </p:nvPr>
        </p:nvSpPr>
        <p:spPr>
          <a:xfrm>
            <a:off x="4798209" y="1062038"/>
            <a:ext cx="4153444" cy="5364162"/>
          </a:xfrm>
          <a:prstGeom prst="rect">
            <a:avLst/>
          </a:prstGeom>
        </p:spPr>
        <p:txBody>
          <a:bodyPr/>
          <a:lstStyle>
            <a:lvl1pPr marL="228600" indent="-228600">
              <a:buSzPct val="90000"/>
              <a:buFont typeface="Wingdings" panose="05000000000000000000" pitchFamily="2" charset="2"/>
              <a:buChar char="§"/>
              <a:defRPr sz="2000">
                <a:solidFill>
                  <a:srgbClr val="383838"/>
                </a:solidFill>
              </a:defRPr>
            </a:lvl1pPr>
            <a:lvl2pPr marL="685800" indent="-228600">
              <a:buFont typeface="Arial" panose="020B0604020202020204" pitchFamily="34" charset="0"/>
              <a:buChar char="–"/>
              <a:defRPr sz="1800">
                <a:solidFill>
                  <a:srgbClr val="383838"/>
                </a:solidFill>
              </a:defRPr>
            </a:lvl2pPr>
            <a:lvl3pPr>
              <a:defRPr sz="1800">
                <a:solidFill>
                  <a:srgbClr val="383838"/>
                </a:solidFill>
              </a:defRPr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36843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crowave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4279909"/>
            <a:ext cx="9144000" cy="25781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10"/>
            <a:ext cx="9144000" cy="4279899"/>
          </a:xfrm>
          <a:prstGeom prst="rect">
            <a:avLst/>
          </a:prstGeom>
          <a:solidFill>
            <a:srgbClr val="AD36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94560" rtlCol="0" anchor="ctr"/>
          <a:lstStyle/>
          <a:p>
            <a:pPr algn="l"/>
            <a:r>
              <a:rPr lang="en-US" sz="4800" b="1" dirty="0"/>
              <a:t>MICROWAVE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2139363" y="2600150"/>
            <a:ext cx="38932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spc="490" baseline="0" dirty="0">
                <a:solidFill>
                  <a:schemeClr val="bg1"/>
                </a:solidFill>
              </a:rPr>
              <a:t>FOUNDATIONAL COURSE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 contrast="-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424" y="1872342"/>
            <a:ext cx="1712522" cy="1091593"/>
          </a:xfrm>
          <a:prstGeom prst="rect">
            <a:avLst/>
          </a:prstGeom>
          <a:noFill/>
        </p:spPr>
      </p:pic>
      <p:cxnSp>
        <p:nvCxnSpPr>
          <p:cNvPr id="7" name="Straight Connector 6"/>
          <p:cNvCxnSpPr/>
          <p:nvPr userDrawn="1"/>
        </p:nvCxnSpPr>
        <p:spPr>
          <a:xfrm>
            <a:off x="2231571" y="2514600"/>
            <a:ext cx="6912429" cy="3656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844" y="6008658"/>
            <a:ext cx="1188720" cy="68374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1573" y="6030489"/>
            <a:ext cx="640080" cy="640080"/>
          </a:xfrm>
          <a:prstGeom prst="rect">
            <a:avLst/>
          </a:prstGeom>
        </p:spPr>
      </p:pic>
      <p:cxnSp>
        <p:nvCxnSpPr>
          <p:cNvPr id="15" name="Straight Connector 14"/>
          <p:cNvCxnSpPr/>
          <p:nvPr userDrawn="1"/>
        </p:nvCxnSpPr>
        <p:spPr>
          <a:xfrm>
            <a:off x="8140438" y="6018181"/>
            <a:ext cx="0" cy="640080"/>
          </a:xfrm>
          <a:prstGeom prst="line">
            <a:avLst/>
          </a:prstGeom>
          <a:ln w="63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136226" y="4999037"/>
            <a:ext cx="5943600" cy="82296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="1">
                <a:solidFill>
                  <a:srgbClr val="AD363A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3596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crow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5"/>
            <a:ext cx="9144000" cy="9143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844" y="104943"/>
            <a:ext cx="1188720" cy="68374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1573" y="126774"/>
            <a:ext cx="640080" cy="640080"/>
          </a:xfrm>
          <a:prstGeom prst="rect">
            <a:avLst/>
          </a:prstGeom>
        </p:spPr>
      </p:pic>
      <p:cxnSp>
        <p:nvCxnSpPr>
          <p:cNvPr id="17" name="Straight Connector 16"/>
          <p:cNvCxnSpPr/>
          <p:nvPr userDrawn="1"/>
        </p:nvCxnSpPr>
        <p:spPr>
          <a:xfrm>
            <a:off x="8140438" y="114466"/>
            <a:ext cx="0" cy="640080"/>
          </a:xfrm>
          <a:prstGeom prst="line">
            <a:avLst/>
          </a:prstGeom>
          <a:ln w="63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 userDrawn="1"/>
        </p:nvSpPr>
        <p:spPr>
          <a:xfrm>
            <a:off x="0" y="6564094"/>
            <a:ext cx="9144000" cy="2939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6491260" y="6592416"/>
            <a:ext cx="256987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spc="200" baseline="0" dirty="0"/>
              <a:t>FOUNDATIONAL </a:t>
            </a:r>
            <a:r>
              <a:rPr lang="en-US" sz="900" spc="251" baseline="0" dirty="0"/>
              <a:t>COURSE | </a:t>
            </a:r>
            <a:fld id="{AEAD8DC0-740E-4388-A007-C8E11647D1BB}" type="slidenum">
              <a:rPr lang="en-US" sz="900" spc="251" baseline="0" smtClean="0"/>
              <a:t>‹#›</a:t>
            </a:fld>
            <a:endParaRPr lang="en-US" sz="900" spc="251" baseline="0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" y="914400"/>
            <a:ext cx="313508" cy="1247775"/>
          </a:xfrm>
          <a:prstGeom prst="rect">
            <a:avLst/>
          </a:prstGeom>
          <a:solidFill>
            <a:srgbClr val="AD36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100" b="1" spc="51" baseline="0" dirty="0">
                <a:solidFill>
                  <a:schemeClr val="bg1"/>
                </a:solidFill>
              </a:rPr>
              <a:t>MICROWAVE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2205729"/>
            <a:ext cx="313509" cy="143283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100" b="1" spc="0" baseline="0" dirty="0">
                <a:solidFill>
                  <a:schemeClr val="bg2"/>
                </a:solidFill>
              </a:rPr>
              <a:t>CONSTELLATION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-1" y="3682104"/>
            <a:ext cx="313509" cy="143283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100" b="1" spc="51" baseline="0" dirty="0">
                <a:solidFill>
                  <a:schemeClr val="bg2"/>
                </a:solidFill>
              </a:rPr>
              <a:t>APPLICATIONS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5150051"/>
            <a:ext cx="313509" cy="141404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100" b="1" spc="51" baseline="0" dirty="0">
                <a:solidFill>
                  <a:schemeClr val="bg2"/>
                </a:solidFill>
              </a:rPr>
              <a:t>INITIATIVES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13806" y="291526"/>
            <a:ext cx="6064904" cy="525482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rgbClr val="383838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14350" y="1062038"/>
            <a:ext cx="8437563" cy="5364162"/>
          </a:xfrm>
          <a:prstGeom prst="rect">
            <a:avLst/>
          </a:prstGeom>
        </p:spPr>
        <p:txBody>
          <a:bodyPr/>
          <a:lstStyle>
            <a:lvl1pPr marL="228600" indent="-228600">
              <a:buSzPct val="90000"/>
              <a:buFont typeface="Wingdings" panose="05000000000000000000" pitchFamily="2" charset="2"/>
              <a:buChar char="§"/>
              <a:defRPr sz="2000">
                <a:solidFill>
                  <a:srgbClr val="383838"/>
                </a:solidFill>
              </a:defRPr>
            </a:lvl1pPr>
            <a:lvl2pPr marL="685800" indent="-228600">
              <a:buFont typeface="Arial" panose="020B0604020202020204" pitchFamily="34" charset="0"/>
              <a:buChar char="–"/>
              <a:defRPr sz="1800">
                <a:solidFill>
                  <a:srgbClr val="383838"/>
                </a:solidFill>
              </a:defRPr>
            </a:lvl2pPr>
            <a:lvl3pPr>
              <a:defRPr sz="1800">
                <a:solidFill>
                  <a:srgbClr val="383838"/>
                </a:solidFill>
              </a:defRPr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305354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stellation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4279909"/>
            <a:ext cx="9144000" cy="25781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10"/>
            <a:ext cx="9144000" cy="42798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94560" rtlCol="0" anchor="ctr"/>
          <a:lstStyle/>
          <a:p>
            <a:pPr algn="l"/>
            <a:r>
              <a:rPr lang="en-US" sz="4800" b="1" dirty="0"/>
              <a:t>CONSTELLATION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2139363" y="2600150"/>
            <a:ext cx="38932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spc="490" baseline="0" dirty="0">
                <a:solidFill>
                  <a:schemeClr val="bg1"/>
                </a:solidFill>
              </a:rPr>
              <a:t>FOUNDATIONAL COURSE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 contrast="-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424" y="1872342"/>
            <a:ext cx="1712522" cy="1091593"/>
          </a:xfrm>
          <a:prstGeom prst="rect">
            <a:avLst/>
          </a:prstGeom>
          <a:noFill/>
        </p:spPr>
      </p:pic>
      <p:cxnSp>
        <p:nvCxnSpPr>
          <p:cNvPr id="7" name="Straight Connector 6"/>
          <p:cNvCxnSpPr/>
          <p:nvPr userDrawn="1"/>
        </p:nvCxnSpPr>
        <p:spPr>
          <a:xfrm>
            <a:off x="2231571" y="2514600"/>
            <a:ext cx="6912429" cy="3656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844" y="6008658"/>
            <a:ext cx="1188720" cy="68374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1573" y="6030489"/>
            <a:ext cx="640080" cy="640080"/>
          </a:xfrm>
          <a:prstGeom prst="rect">
            <a:avLst/>
          </a:prstGeom>
        </p:spPr>
      </p:pic>
      <p:cxnSp>
        <p:nvCxnSpPr>
          <p:cNvPr id="15" name="Straight Connector 14"/>
          <p:cNvCxnSpPr/>
          <p:nvPr userDrawn="1"/>
        </p:nvCxnSpPr>
        <p:spPr>
          <a:xfrm>
            <a:off x="8140438" y="6018181"/>
            <a:ext cx="0" cy="640080"/>
          </a:xfrm>
          <a:prstGeom prst="line">
            <a:avLst/>
          </a:prstGeom>
          <a:ln w="63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139950" y="5001768"/>
            <a:ext cx="5943600" cy="82296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70080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stell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5"/>
            <a:ext cx="9144000" cy="9143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844" y="104943"/>
            <a:ext cx="1188720" cy="68374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1573" y="126774"/>
            <a:ext cx="640080" cy="640080"/>
          </a:xfrm>
          <a:prstGeom prst="rect">
            <a:avLst/>
          </a:prstGeom>
        </p:spPr>
      </p:pic>
      <p:cxnSp>
        <p:nvCxnSpPr>
          <p:cNvPr id="17" name="Straight Connector 16"/>
          <p:cNvCxnSpPr/>
          <p:nvPr userDrawn="1"/>
        </p:nvCxnSpPr>
        <p:spPr>
          <a:xfrm>
            <a:off x="8140438" y="114466"/>
            <a:ext cx="0" cy="640080"/>
          </a:xfrm>
          <a:prstGeom prst="line">
            <a:avLst/>
          </a:prstGeom>
          <a:ln w="63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 userDrawn="1"/>
        </p:nvSpPr>
        <p:spPr>
          <a:xfrm>
            <a:off x="0" y="6564094"/>
            <a:ext cx="9144000" cy="2939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6491260" y="6592416"/>
            <a:ext cx="256987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spc="200" baseline="0" dirty="0"/>
              <a:t>FOUNDATIONAL </a:t>
            </a:r>
            <a:r>
              <a:rPr lang="en-US" sz="900" spc="251" baseline="0" dirty="0"/>
              <a:t>COURSE | </a:t>
            </a:r>
            <a:fld id="{AEAD8DC0-740E-4388-A007-C8E11647D1BB}" type="slidenum">
              <a:rPr lang="en-US" sz="900" spc="251" baseline="0" smtClean="0"/>
              <a:t>‹#›</a:t>
            </a:fld>
            <a:endParaRPr lang="en-US" sz="900" spc="251" baseline="0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" y="914400"/>
            <a:ext cx="313508" cy="124777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100" b="1" spc="51" baseline="0" dirty="0">
                <a:solidFill>
                  <a:schemeClr val="bg2"/>
                </a:solidFill>
              </a:rPr>
              <a:t>MICROWAVE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2205729"/>
            <a:ext cx="313509" cy="143283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100" b="1" spc="0" baseline="0" dirty="0">
                <a:solidFill>
                  <a:schemeClr val="bg1"/>
                </a:solidFill>
              </a:rPr>
              <a:t>CONSTELLATION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-1" y="3682104"/>
            <a:ext cx="313509" cy="143283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100" b="1" spc="51" baseline="0" dirty="0">
                <a:solidFill>
                  <a:schemeClr val="bg2"/>
                </a:solidFill>
              </a:rPr>
              <a:t>APPLICATIONS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5150051"/>
            <a:ext cx="313509" cy="141404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100" b="1" spc="51" baseline="0" dirty="0">
                <a:solidFill>
                  <a:schemeClr val="bg2"/>
                </a:solidFill>
              </a:rPr>
              <a:t>INITIATIVES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13806" y="291526"/>
            <a:ext cx="6064904" cy="525482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rgbClr val="383838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9" name="Content Placeholder 2"/>
          <p:cNvSpPr>
            <a:spLocks noGrp="1"/>
          </p:cNvSpPr>
          <p:nvPr>
            <p:ph sz="quarter" idx="10"/>
          </p:nvPr>
        </p:nvSpPr>
        <p:spPr>
          <a:xfrm>
            <a:off x="514350" y="1062038"/>
            <a:ext cx="8437563" cy="5364162"/>
          </a:xfrm>
          <a:prstGeom prst="rect">
            <a:avLst/>
          </a:prstGeom>
        </p:spPr>
        <p:txBody>
          <a:bodyPr/>
          <a:lstStyle>
            <a:lvl1pPr marL="228600" indent="-228600">
              <a:buSzPct val="90000"/>
              <a:buFont typeface="Wingdings" panose="05000000000000000000" pitchFamily="2" charset="2"/>
              <a:buChar char="§"/>
              <a:defRPr sz="2000">
                <a:solidFill>
                  <a:srgbClr val="383838"/>
                </a:solidFill>
              </a:defRPr>
            </a:lvl1pPr>
            <a:lvl2pPr marL="685800" indent="-228600">
              <a:buFont typeface="Arial" panose="020B0604020202020204" pitchFamily="34" charset="0"/>
              <a:buChar char="–"/>
              <a:defRPr sz="1800">
                <a:solidFill>
                  <a:srgbClr val="383838"/>
                </a:solidFill>
              </a:defRPr>
            </a:lvl2pPr>
            <a:lvl3pPr>
              <a:defRPr sz="1800">
                <a:solidFill>
                  <a:srgbClr val="383838"/>
                </a:solidFill>
              </a:defRPr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1757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lications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4279909"/>
            <a:ext cx="9144000" cy="25781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10"/>
            <a:ext cx="9144000" cy="4279899"/>
          </a:xfrm>
          <a:prstGeom prst="rect">
            <a:avLst/>
          </a:prstGeom>
          <a:solidFill>
            <a:srgbClr val="0082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94560" rtlCol="0" anchor="ctr"/>
          <a:lstStyle/>
          <a:p>
            <a:pPr algn="l"/>
            <a:r>
              <a:rPr lang="en-US" sz="4800" b="1" dirty="0"/>
              <a:t>APPLICATIONS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2139363" y="2600150"/>
            <a:ext cx="38932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spc="490" baseline="0" dirty="0">
                <a:solidFill>
                  <a:schemeClr val="bg1"/>
                </a:solidFill>
              </a:rPr>
              <a:t>FOUNDATIONAL COURSE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 contrast="-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424" y="1872342"/>
            <a:ext cx="1712522" cy="1091593"/>
          </a:xfrm>
          <a:prstGeom prst="rect">
            <a:avLst/>
          </a:prstGeom>
          <a:noFill/>
        </p:spPr>
      </p:pic>
      <p:cxnSp>
        <p:nvCxnSpPr>
          <p:cNvPr id="7" name="Straight Connector 6"/>
          <p:cNvCxnSpPr/>
          <p:nvPr userDrawn="1"/>
        </p:nvCxnSpPr>
        <p:spPr>
          <a:xfrm>
            <a:off x="2231571" y="2514600"/>
            <a:ext cx="6912429" cy="3656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844" y="6008658"/>
            <a:ext cx="1188720" cy="68374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1573" y="6030489"/>
            <a:ext cx="640080" cy="640080"/>
          </a:xfrm>
          <a:prstGeom prst="rect">
            <a:avLst/>
          </a:prstGeom>
        </p:spPr>
      </p:pic>
      <p:cxnSp>
        <p:nvCxnSpPr>
          <p:cNvPr id="15" name="Straight Connector 14"/>
          <p:cNvCxnSpPr/>
          <p:nvPr userDrawn="1"/>
        </p:nvCxnSpPr>
        <p:spPr>
          <a:xfrm>
            <a:off x="8140438" y="6018181"/>
            <a:ext cx="0" cy="640080"/>
          </a:xfrm>
          <a:prstGeom prst="line">
            <a:avLst/>
          </a:prstGeom>
          <a:ln w="63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139696" y="5001768"/>
            <a:ext cx="5943600" cy="82296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="1">
                <a:solidFill>
                  <a:srgbClr val="00824B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49488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lic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5"/>
            <a:ext cx="9144000" cy="9143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844" y="104943"/>
            <a:ext cx="1188720" cy="68374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1573" y="126774"/>
            <a:ext cx="640080" cy="640080"/>
          </a:xfrm>
          <a:prstGeom prst="rect">
            <a:avLst/>
          </a:prstGeom>
        </p:spPr>
      </p:pic>
      <p:cxnSp>
        <p:nvCxnSpPr>
          <p:cNvPr id="17" name="Straight Connector 16"/>
          <p:cNvCxnSpPr/>
          <p:nvPr userDrawn="1"/>
        </p:nvCxnSpPr>
        <p:spPr>
          <a:xfrm>
            <a:off x="8140438" y="114466"/>
            <a:ext cx="0" cy="640080"/>
          </a:xfrm>
          <a:prstGeom prst="line">
            <a:avLst/>
          </a:prstGeom>
          <a:ln w="63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 userDrawn="1"/>
        </p:nvSpPr>
        <p:spPr>
          <a:xfrm>
            <a:off x="0" y="6564094"/>
            <a:ext cx="9144000" cy="2939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6491260" y="6592416"/>
            <a:ext cx="256987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spc="200" baseline="0" dirty="0"/>
              <a:t>FOUNDATIONAL </a:t>
            </a:r>
            <a:r>
              <a:rPr lang="en-US" sz="900" spc="251" baseline="0" dirty="0"/>
              <a:t>COURSE | </a:t>
            </a:r>
            <a:fld id="{AEAD8DC0-740E-4388-A007-C8E11647D1BB}" type="slidenum">
              <a:rPr lang="en-US" sz="900" spc="251" baseline="0" smtClean="0"/>
              <a:t>‹#›</a:t>
            </a:fld>
            <a:endParaRPr lang="en-US" sz="900" spc="251" baseline="0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" y="914400"/>
            <a:ext cx="313508" cy="124777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100" b="1" spc="51" baseline="0" dirty="0">
                <a:solidFill>
                  <a:schemeClr val="bg2"/>
                </a:solidFill>
              </a:rPr>
              <a:t>MICROWAVE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2205729"/>
            <a:ext cx="313509" cy="143283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100" b="1" spc="0" baseline="0" dirty="0">
                <a:solidFill>
                  <a:schemeClr val="bg2"/>
                </a:solidFill>
              </a:rPr>
              <a:t>CONSTELLATION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-1" y="3682104"/>
            <a:ext cx="313509" cy="1432831"/>
          </a:xfrm>
          <a:prstGeom prst="rect">
            <a:avLst/>
          </a:prstGeom>
          <a:solidFill>
            <a:srgbClr val="0082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100" b="1" spc="51" baseline="0" dirty="0">
                <a:solidFill>
                  <a:schemeClr val="bg1"/>
                </a:solidFill>
              </a:rPr>
              <a:t>APPLICATIONS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5150051"/>
            <a:ext cx="313509" cy="141404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100" b="1" spc="51" baseline="0" dirty="0">
                <a:solidFill>
                  <a:schemeClr val="bg2"/>
                </a:solidFill>
              </a:rPr>
              <a:t>INITIATIVES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13806" y="291526"/>
            <a:ext cx="6064904" cy="525482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rgbClr val="383838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9" name="Content Placeholder 2"/>
          <p:cNvSpPr>
            <a:spLocks noGrp="1"/>
          </p:cNvSpPr>
          <p:nvPr>
            <p:ph sz="quarter" idx="10"/>
          </p:nvPr>
        </p:nvSpPr>
        <p:spPr>
          <a:xfrm>
            <a:off x="514350" y="1062038"/>
            <a:ext cx="8437563" cy="5364162"/>
          </a:xfrm>
          <a:prstGeom prst="rect">
            <a:avLst/>
          </a:prstGeom>
        </p:spPr>
        <p:txBody>
          <a:bodyPr/>
          <a:lstStyle>
            <a:lvl1pPr marL="228600" indent="-228600">
              <a:buSzPct val="90000"/>
              <a:buFont typeface="Wingdings" panose="05000000000000000000" pitchFamily="2" charset="2"/>
              <a:buChar char="§"/>
              <a:defRPr sz="2000">
                <a:solidFill>
                  <a:srgbClr val="383838"/>
                </a:solidFill>
              </a:defRPr>
            </a:lvl1pPr>
            <a:lvl2pPr marL="685800" indent="-228600">
              <a:buFont typeface="Arial" panose="020B0604020202020204" pitchFamily="34" charset="0"/>
              <a:buChar char="–"/>
              <a:defRPr sz="1800">
                <a:solidFill>
                  <a:srgbClr val="383838"/>
                </a:solidFill>
              </a:defRPr>
            </a:lvl2pPr>
            <a:lvl3pPr>
              <a:defRPr sz="1800">
                <a:solidFill>
                  <a:srgbClr val="383838"/>
                </a:solidFill>
              </a:defRPr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42915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265713" y="-32657"/>
            <a:ext cx="5878287" cy="6906986"/>
          </a:xfrm>
          <a:prstGeom prst="rect">
            <a:avLst/>
          </a:prstGeom>
          <a:blipFill dpi="0" rotWithShape="1">
            <a:blip r:embed="rId13">
              <a:alphaModFix amt="19000"/>
            </a:blip>
            <a:srcRect/>
            <a:stretch>
              <a:fillRect l="1" t="-709" r="-20197" b="-1183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969535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3" r:id="rId4"/>
    <p:sldLayoutId id="2147483671" r:id="rId5"/>
    <p:sldLayoutId id="2147483667" r:id="rId6"/>
    <p:sldLayoutId id="2147483664" r:id="rId7"/>
    <p:sldLayoutId id="2147483670" r:id="rId8"/>
    <p:sldLayoutId id="2147483665" r:id="rId9"/>
    <p:sldLayoutId id="2147483669" r:id="rId10"/>
    <p:sldLayoutId id="214748366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ted.ucar.edu/training_module.php?id=979" TargetMode="External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6" Type="http://schemas.openxmlformats.org/officeDocument/2006/relationships/hyperlink" Target="mailto:Bernie.Connell@colostate.edu" TargetMode="External"/><Relationship Id="rId5" Type="http://schemas.openxmlformats.org/officeDocument/2006/relationships/hyperlink" Target="https://www.meted.ucar.edu/training_module.php?id=1239#.WEcPZfkrKUl" TargetMode="External"/><Relationship Id="rId4" Type="http://schemas.openxmlformats.org/officeDocument/2006/relationships/hyperlink" Target="https://www.meted.ucar.edu/training_module.php?id=1096#.WEmPA_krKUk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hyperlink" Target="https://www.star.nesdis.noaa.gov/jpss/EDRs/products_MiRS.php" TargetMode="External"/><Relationship Id="rId4" Type="http://schemas.openxmlformats.org/officeDocument/2006/relationships/image" Target="../media/image8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ted.ucar.edu/training_module.php?id=1239#.WEcPZfkrKUl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 anchor="t"/>
          <a:lstStyle/>
          <a:p>
            <a:r>
              <a:rPr lang="en-US" dirty="0" err="1"/>
              <a:t>Curso</a:t>
            </a:r>
            <a:r>
              <a:rPr lang="en-US" dirty="0"/>
              <a:t> </a:t>
            </a:r>
            <a:r>
              <a:rPr lang="en-US" dirty="0" err="1"/>
              <a:t>básico</a:t>
            </a:r>
            <a:r>
              <a:rPr lang="en-US" dirty="0"/>
              <a:t> de </a:t>
            </a:r>
            <a:r>
              <a:rPr lang="en-US" dirty="0" err="1"/>
              <a:t>satélites</a:t>
            </a:r>
            <a:r>
              <a:rPr lang="en-US" dirty="0"/>
              <a:t> para el JPSS (</a:t>
            </a:r>
            <a:r>
              <a:rPr lang="en-US" dirty="0" err="1"/>
              <a:t>SatFC</a:t>
            </a:r>
            <a:r>
              <a:rPr lang="en-US" dirty="0"/>
              <a:t>-J)</a:t>
            </a:r>
          </a:p>
        </p:txBody>
      </p:sp>
    </p:spTree>
    <p:extLst>
      <p:ext uri="{BB962C8B-B14F-4D97-AF65-F5344CB8AC3E}">
        <p14:creationId xmlns:p14="http://schemas.microsoft.com/office/powerpoint/2010/main" val="24859406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65225" y="989701"/>
            <a:ext cx="3262432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en-US" sz="2400" b="1" dirty="0" err="1"/>
              <a:t>Regiones</a:t>
            </a:r>
            <a:r>
              <a:rPr lang="en-US" sz="2400" b="1" dirty="0"/>
              <a:t> de </a:t>
            </a:r>
            <a:r>
              <a:rPr lang="en-US" sz="2400" b="1" dirty="0" err="1"/>
              <a:t>ventana</a:t>
            </a:r>
            <a:endParaRPr lang="en-US" sz="2400" b="1" dirty="0" err="1"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2382" y="1751145"/>
            <a:ext cx="3568606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en-US" sz="2400" b="1" dirty="0" err="1"/>
              <a:t>Regiones</a:t>
            </a:r>
            <a:r>
              <a:rPr lang="en-US" sz="2400" b="1" dirty="0"/>
              <a:t> de </a:t>
            </a:r>
            <a:r>
              <a:rPr lang="en-US" sz="2400" b="1" dirty="0" err="1"/>
              <a:t>absorción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618602" y="2837626"/>
            <a:ext cx="2095729" cy="1408609"/>
            <a:chOff x="149977" y="4794873"/>
            <a:chExt cx="2095729" cy="1408609"/>
          </a:xfrm>
          <a:noFill/>
        </p:grpSpPr>
        <p:sp>
          <p:nvSpPr>
            <p:cNvPr id="7" name="Rectangle 6"/>
            <p:cNvSpPr/>
            <p:nvPr/>
          </p:nvSpPr>
          <p:spPr>
            <a:xfrm>
              <a:off x="376952" y="4794873"/>
              <a:ext cx="1500739" cy="140860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49977" y="4794873"/>
              <a:ext cx="2095729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/>
                <a:t>transmisión</a:t>
              </a:r>
              <a:endParaRPr lang="en-US" sz="2000" dirty="0"/>
            </a:p>
          </p:txBody>
        </p:sp>
        <p:cxnSp>
          <p:nvCxnSpPr>
            <p:cNvPr id="9" name="Straight Arrow Connector 8"/>
            <p:cNvCxnSpPr/>
            <p:nvPr/>
          </p:nvCxnSpPr>
          <p:spPr>
            <a:xfrm flipV="1">
              <a:off x="1121337" y="5194149"/>
              <a:ext cx="0" cy="382957"/>
            </a:xfrm>
            <a:prstGeom prst="straightConnector1">
              <a:avLst/>
            </a:prstGeom>
            <a:grpFill/>
            <a:ln w="57150">
              <a:solidFill>
                <a:schemeClr val="accent3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759815" y="5653672"/>
              <a:ext cx="697054" cy="0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rot="10800000">
              <a:off x="1121337" y="5706141"/>
              <a:ext cx="0" cy="369439"/>
            </a:xfrm>
            <a:prstGeom prst="straightConnector1">
              <a:avLst/>
            </a:prstGeom>
            <a:grpFill/>
            <a:ln w="57150">
              <a:solidFill>
                <a:schemeClr val="accent3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3786206" y="1245269"/>
            <a:ext cx="1631118" cy="1404985"/>
            <a:chOff x="2110415" y="4851061"/>
            <a:chExt cx="1491496" cy="1404985"/>
          </a:xfrm>
          <a:noFill/>
        </p:grpSpPr>
        <p:sp>
          <p:nvSpPr>
            <p:cNvPr id="13" name="Rectangle 12"/>
            <p:cNvSpPr/>
            <p:nvPr/>
          </p:nvSpPr>
          <p:spPr>
            <a:xfrm>
              <a:off x="2110415" y="4851061"/>
              <a:ext cx="1491496" cy="14049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110415" y="4926990"/>
              <a:ext cx="1491495" cy="5098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2000" dirty="0" err="1"/>
                <a:t>absorción</a:t>
              </a:r>
              <a:r>
                <a:rPr lang="en-US" sz="2000" dirty="0"/>
                <a:t> / </a:t>
              </a:r>
              <a:r>
                <a:rPr lang="en-US" sz="2000" dirty="0" err="1"/>
                <a:t>emisión</a:t>
              </a:r>
              <a:endParaRPr lang="en-US" sz="2000" dirty="0"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2508920" y="6065084"/>
              <a:ext cx="744514" cy="0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2708842" y="5492081"/>
              <a:ext cx="0" cy="509235"/>
            </a:xfrm>
            <a:prstGeom prst="straightConnector1">
              <a:avLst/>
            </a:prstGeom>
            <a:grpFill/>
            <a:ln w="57150">
              <a:solidFill>
                <a:schemeClr val="accent3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V="1">
              <a:off x="3028923" y="5479282"/>
              <a:ext cx="0" cy="522034"/>
            </a:xfrm>
            <a:prstGeom prst="straightConnector1">
              <a:avLst/>
            </a:prstGeom>
            <a:grpFill/>
            <a:ln w="57150">
              <a:solidFill>
                <a:schemeClr val="accent3">
                  <a:lumMod val="60000"/>
                  <a:lumOff val="40000"/>
                </a:schemeClr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3883757" y="4602529"/>
            <a:ext cx="1462560" cy="1402841"/>
            <a:chOff x="858746" y="4520534"/>
            <a:chExt cx="1462560" cy="1402841"/>
          </a:xfrm>
          <a:noFill/>
        </p:grpSpPr>
        <p:grpSp>
          <p:nvGrpSpPr>
            <p:cNvPr id="19" name="Group 18"/>
            <p:cNvGrpSpPr/>
            <p:nvPr/>
          </p:nvGrpSpPr>
          <p:grpSpPr>
            <a:xfrm>
              <a:off x="858746" y="4520534"/>
              <a:ext cx="1462560" cy="1402841"/>
              <a:chOff x="2551112" y="4865263"/>
              <a:chExt cx="1462560" cy="1402841"/>
            </a:xfrm>
            <a:grpFill/>
          </p:grpSpPr>
          <p:sp>
            <p:nvSpPr>
              <p:cNvPr id="21" name="Rectangle 20"/>
              <p:cNvSpPr/>
              <p:nvPr/>
            </p:nvSpPr>
            <p:spPr>
              <a:xfrm>
                <a:off x="2668250" y="4865263"/>
                <a:ext cx="1169234" cy="140284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2551112" y="4865263"/>
                <a:ext cx="1462560" cy="400110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419" sz="2000" dirty="0"/>
                  <a:t>dispersión</a:t>
                </a:r>
                <a:endParaRPr lang="en-US" sz="2000" dirty="0"/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3199036" y="5684887"/>
                <a:ext cx="118877" cy="106977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4" name="Straight Arrow Connector 23"/>
              <p:cNvCxnSpPr/>
              <p:nvPr/>
            </p:nvCxnSpPr>
            <p:spPr>
              <a:xfrm flipH="1">
                <a:off x="2904213" y="5829948"/>
                <a:ext cx="290918" cy="162406"/>
              </a:xfrm>
              <a:prstGeom prst="straightConnector1">
                <a:avLst/>
              </a:prstGeom>
              <a:grpFill/>
              <a:ln w="31750" cap="sq">
                <a:solidFill>
                  <a:schemeClr val="accent3">
                    <a:lumMod val="60000"/>
                    <a:lumOff val="40000"/>
                  </a:schemeClr>
                </a:solidFill>
                <a:headEnd type="none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/>
              <p:cNvCxnSpPr/>
              <p:nvPr/>
            </p:nvCxnSpPr>
            <p:spPr>
              <a:xfrm flipH="1">
                <a:off x="3258474" y="5888338"/>
                <a:ext cx="3098" cy="253274"/>
              </a:xfrm>
              <a:prstGeom prst="straightConnector1">
                <a:avLst/>
              </a:prstGeom>
              <a:grpFill/>
              <a:ln w="31750" cap="sq">
                <a:solidFill>
                  <a:schemeClr val="accent3">
                    <a:lumMod val="60000"/>
                    <a:lumOff val="40000"/>
                  </a:schemeClr>
                </a:solidFill>
                <a:headEnd type="none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/>
              <p:cNvCxnSpPr/>
              <p:nvPr/>
            </p:nvCxnSpPr>
            <p:spPr>
              <a:xfrm>
                <a:off x="3353012" y="5819766"/>
                <a:ext cx="152400" cy="116130"/>
              </a:xfrm>
              <a:prstGeom prst="straightConnector1">
                <a:avLst/>
              </a:prstGeom>
              <a:grpFill/>
              <a:ln w="31750" cap="sq">
                <a:solidFill>
                  <a:schemeClr val="accent3">
                    <a:lumMod val="60000"/>
                    <a:lumOff val="40000"/>
                  </a:schemeClr>
                </a:solidFill>
                <a:headEnd type="none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/>
              <p:cNvCxnSpPr/>
              <p:nvPr/>
            </p:nvCxnSpPr>
            <p:spPr>
              <a:xfrm rot="6540000" flipH="1">
                <a:off x="3080230" y="5580911"/>
                <a:ext cx="15084" cy="159337"/>
              </a:xfrm>
              <a:prstGeom prst="straightConnector1">
                <a:avLst/>
              </a:prstGeom>
              <a:grpFill/>
              <a:ln w="31750" cap="sq">
                <a:solidFill>
                  <a:schemeClr val="accent3">
                    <a:lumMod val="60000"/>
                    <a:lumOff val="40000"/>
                  </a:schemeClr>
                </a:solidFill>
                <a:headEnd type="none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/>
              <p:cNvCxnSpPr/>
              <p:nvPr/>
            </p:nvCxnSpPr>
            <p:spPr>
              <a:xfrm flipV="1">
                <a:off x="3353728" y="5406949"/>
                <a:ext cx="193670" cy="245289"/>
              </a:xfrm>
              <a:prstGeom prst="straightConnector1">
                <a:avLst/>
              </a:prstGeom>
              <a:grpFill/>
              <a:ln w="31750" cap="sq">
                <a:solidFill>
                  <a:schemeClr val="accent3">
                    <a:lumMod val="60000"/>
                    <a:lumOff val="40000"/>
                  </a:schemeClr>
                </a:solidFill>
                <a:headEnd type="none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0" name="Straight Arrow Connector 19"/>
            <p:cNvCxnSpPr/>
            <p:nvPr/>
          </p:nvCxnSpPr>
          <p:spPr>
            <a:xfrm flipH="1" flipV="1">
              <a:off x="1540612" y="4965745"/>
              <a:ext cx="25496" cy="277939"/>
            </a:xfrm>
            <a:prstGeom prst="straightConnector1">
              <a:avLst/>
            </a:prstGeom>
            <a:grpFill/>
            <a:ln w="31750" cap="sq">
              <a:solidFill>
                <a:schemeClr val="accent3">
                  <a:lumMod val="60000"/>
                  <a:lumOff val="40000"/>
                </a:schemeClr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>
            <a:off x="642012" y="2393180"/>
            <a:ext cx="2757369" cy="2050857"/>
            <a:chOff x="17813" y="1544169"/>
            <a:chExt cx="2757369" cy="2050857"/>
          </a:xfrm>
        </p:grpSpPr>
        <p:sp>
          <p:nvSpPr>
            <p:cNvPr id="31" name="Rounded Rectangle 30"/>
            <p:cNvSpPr/>
            <p:nvPr/>
          </p:nvSpPr>
          <p:spPr>
            <a:xfrm>
              <a:off x="17813" y="1544169"/>
              <a:ext cx="2748299" cy="1726005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6313" y="1563701"/>
              <a:ext cx="2718869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Cielo </a:t>
              </a:r>
              <a:r>
                <a:rPr lang="en-US" dirty="0" err="1"/>
                <a:t>despejado</a:t>
              </a:r>
              <a:r>
                <a:rPr lang="en-US" dirty="0"/>
                <a:t> o </a:t>
              </a:r>
              <a:r>
                <a:rPr lang="en-US" dirty="0" err="1"/>
                <a:t>nubes</a:t>
              </a:r>
              <a:r>
                <a:rPr lang="en-US" dirty="0"/>
                <a:t> que no </a:t>
              </a:r>
              <a:r>
                <a:rPr lang="en-US" dirty="0" err="1"/>
                <a:t>precipitan</a:t>
              </a:r>
              <a:endParaRPr lang="en-US" dirty="0"/>
            </a:p>
            <a:p>
              <a:pPr algn="ctr"/>
              <a:endParaRPr lang="en-US" dirty="0"/>
            </a:p>
            <a:p>
              <a:pPr marL="182880" indent="-182880">
                <a:buFont typeface="Arial" panose="020B0604020202020204" pitchFamily="34" charset="0"/>
                <a:buChar char="•"/>
              </a:pPr>
              <a:r>
                <a:rPr lang="en-US" dirty="0" err="1"/>
                <a:t>Perfiles</a:t>
              </a:r>
              <a:r>
                <a:rPr lang="en-US" dirty="0"/>
                <a:t> de </a:t>
              </a:r>
              <a:r>
                <a:rPr lang="en-US" dirty="0" err="1"/>
                <a:t>temperatura</a:t>
              </a:r>
              <a:endParaRPr lang="en-US" dirty="0"/>
            </a:p>
            <a:p>
              <a:pPr marL="182880" indent="-182880">
                <a:buFont typeface="Arial" panose="020B0604020202020204" pitchFamily="34" charset="0"/>
                <a:buChar char="•"/>
              </a:pPr>
              <a:r>
                <a:rPr lang="en-US" dirty="0" err="1"/>
                <a:t>Perfiles</a:t>
              </a:r>
              <a:r>
                <a:rPr lang="en-US" dirty="0"/>
                <a:t> de </a:t>
              </a:r>
              <a:r>
                <a:rPr lang="en-US" dirty="0" err="1"/>
                <a:t>humedad</a:t>
              </a:r>
              <a:endParaRPr lang="en-US" dirty="0"/>
            </a:p>
            <a:p>
              <a:pPr algn="ctr"/>
              <a:endParaRPr lang="en-US" dirty="0"/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46943" y="2334847"/>
              <a:ext cx="252028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/>
          <p:cNvGrpSpPr/>
          <p:nvPr/>
        </p:nvGrpSpPr>
        <p:grpSpPr>
          <a:xfrm>
            <a:off x="635882" y="4516131"/>
            <a:ext cx="2748299" cy="1373714"/>
            <a:chOff x="11684" y="3592611"/>
            <a:chExt cx="2748299" cy="1373714"/>
          </a:xfrm>
        </p:grpSpPr>
        <p:sp>
          <p:nvSpPr>
            <p:cNvPr id="35" name="Rounded Rectangle 34"/>
            <p:cNvSpPr/>
            <p:nvPr/>
          </p:nvSpPr>
          <p:spPr>
            <a:xfrm>
              <a:off x="11684" y="3592611"/>
              <a:ext cx="2748299" cy="1271191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46944" y="3765996"/>
              <a:ext cx="252028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/>
                <a:t>Nubes</a:t>
              </a:r>
              <a:r>
                <a:rPr lang="en-US" dirty="0"/>
                <a:t> que </a:t>
              </a:r>
              <a:r>
                <a:rPr lang="en-US" dirty="0" err="1"/>
                <a:t>precipitan</a:t>
              </a:r>
              <a:endParaRPr lang="en-US" dirty="0"/>
            </a:p>
            <a:p>
              <a:pPr algn="ctr"/>
              <a:endParaRPr lang="en-US" dirty="0"/>
            </a:p>
            <a:p>
              <a:pPr marL="182880" indent="-182880">
                <a:buFont typeface="Arial" panose="020B0604020202020204" pitchFamily="34" charset="0"/>
                <a:buChar char="•"/>
              </a:pPr>
              <a:r>
                <a:rPr lang="en-US" dirty="0" err="1"/>
                <a:t>Partículas</a:t>
              </a:r>
              <a:r>
                <a:rPr lang="en-US" dirty="0"/>
                <a:t> de </a:t>
              </a:r>
              <a:r>
                <a:rPr lang="en-US" dirty="0" err="1"/>
                <a:t>hielo</a:t>
              </a:r>
              <a:endParaRPr lang="en-US" dirty="0"/>
            </a:p>
            <a:p>
              <a:pPr algn="ctr"/>
              <a:endParaRPr lang="en-US" dirty="0"/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205379" y="4170932"/>
              <a:ext cx="2341513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>
            <a:off x="5846598" y="5031845"/>
            <a:ext cx="2852235" cy="1632031"/>
            <a:chOff x="11684" y="3592611"/>
            <a:chExt cx="2748299" cy="1829118"/>
          </a:xfrm>
        </p:grpSpPr>
        <p:sp>
          <p:nvSpPr>
            <p:cNvPr id="39" name="Rounded Rectangle 38"/>
            <p:cNvSpPr/>
            <p:nvPr/>
          </p:nvSpPr>
          <p:spPr>
            <a:xfrm>
              <a:off x="11684" y="3592611"/>
              <a:ext cx="2748299" cy="1567371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46944" y="3765996"/>
              <a:ext cx="2520280" cy="16557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/>
                <a:t>Nubes</a:t>
              </a:r>
              <a:r>
                <a:rPr lang="en-US" dirty="0"/>
                <a:t> que </a:t>
              </a:r>
              <a:r>
                <a:rPr lang="en-US" dirty="0" err="1"/>
                <a:t>precipitan</a:t>
              </a:r>
              <a:endParaRPr lang="en-US" dirty="0"/>
            </a:p>
            <a:p>
              <a:pPr algn="ctr"/>
              <a:endParaRPr lang="en-US" dirty="0"/>
            </a:p>
            <a:p>
              <a:pPr marL="182880" indent="-182880">
                <a:buFont typeface="Arial" panose="020B0604020202020204" pitchFamily="34" charset="0"/>
                <a:buChar char="•"/>
              </a:pPr>
              <a:r>
                <a:rPr lang="en-US" dirty="0"/>
                <a:t>Tipo de </a:t>
              </a:r>
              <a:r>
                <a:rPr lang="en-US" dirty="0" err="1"/>
                <a:t>precipitación</a:t>
              </a:r>
              <a:endParaRPr lang="en-US" dirty="0"/>
            </a:p>
            <a:p>
              <a:pPr marL="182880" indent="-182880">
                <a:buFont typeface="Arial" panose="020B0604020202020204" pitchFamily="34" charset="0"/>
                <a:buChar char="•"/>
              </a:pPr>
              <a:r>
                <a:rPr lang="en-US" dirty="0" err="1"/>
                <a:t>Intensidad</a:t>
              </a:r>
              <a:r>
                <a:rPr lang="en-US" dirty="0"/>
                <a:t> de la </a:t>
              </a:r>
              <a:r>
                <a:rPr lang="en-US" dirty="0" err="1"/>
                <a:t>lluvia</a:t>
              </a:r>
              <a:endParaRPr lang="en-US" dirty="0"/>
            </a:p>
          </p:txBody>
        </p:sp>
        <p:cxnSp>
          <p:nvCxnSpPr>
            <p:cNvPr id="40" name="Straight Connector 39"/>
            <p:cNvCxnSpPr/>
            <p:nvPr/>
          </p:nvCxnSpPr>
          <p:spPr>
            <a:xfrm>
              <a:off x="205379" y="4211387"/>
              <a:ext cx="2341513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/>
          <p:cNvGrpSpPr/>
          <p:nvPr/>
        </p:nvGrpSpPr>
        <p:grpSpPr>
          <a:xfrm>
            <a:off x="5822290" y="1566579"/>
            <a:ext cx="3272438" cy="3515285"/>
            <a:chOff x="5336924" y="1627137"/>
            <a:chExt cx="2748299" cy="3515285"/>
          </a:xfrm>
        </p:grpSpPr>
        <p:sp>
          <p:nvSpPr>
            <p:cNvPr id="43" name="Rounded Rectangle 42"/>
            <p:cNvSpPr/>
            <p:nvPr/>
          </p:nvSpPr>
          <p:spPr>
            <a:xfrm>
              <a:off x="5336924" y="1627137"/>
              <a:ext cx="2748299" cy="3309731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358637" y="1726102"/>
              <a:ext cx="2726586" cy="341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Cielo </a:t>
              </a:r>
              <a:r>
                <a:rPr lang="en-US" dirty="0" err="1"/>
                <a:t>despejado</a:t>
              </a:r>
              <a:r>
                <a:rPr lang="en-US" dirty="0"/>
                <a:t> o </a:t>
              </a:r>
              <a:r>
                <a:rPr lang="en-US" dirty="0" err="1"/>
                <a:t>nubes</a:t>
              </a:r>
              <a:r>
                <a:rPr lang="en-US" dirty="0"/>
                <a:t> que no </a:t>
              </a:r>
              <a:r>
                <a:rPr lang="en-US" dirty="0" err="1"/>
                <a:t>precipitan</a:t>
              </a:r>
              <a:endParaRPr lang="en-US" dirty="0"/>
            </a:p>
            <a:p>
              <a:pPr algn="ctr"/>
              <a:endParaRPr lang="en-US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Temp superficial de </a:t>
              </a:r>
              <a:r>
                <a:rPr lang="en-US" dirty="0" err="1"/>
                <a:t>suelo</a:t>
              </a:r>
              <a:r>
                <a:rPr lang="en-US" dirty="0"/>
                <a:t>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Temp superficial del mar.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 err="1"/>
                <a:t>Hielo</a:t>
              </a:r>
              <a:r>
                <a:rPr lang="en-US" dirty="0"/>
                <a:t> </a:t>
              </a:r>
              <a:r>
                <a:rPr lang="en-US" dirty="0" err="1"/>
                <a:t>marino</a:t>
              </a:r>
              <a:r>
                <a:rPr lang="en-US" dirty="0"/>
                <a:t>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 err="1"/>
                <a:t>Humedad</a:t>
              </a:r>
              <a:r>
                <a:rPr lang="en-US" dirty="0"/>
                <a:t> del </a:t>
              </a:r>
              <a:r>
                <a:rPr lang="en-US" dirty="0" err="1"/>
                <a:t>suelo</a:t>
              </a:r>
              <a:r>
                <a:rPr lang="en-US" dirty="0"/>
                <a:t>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 err="1"/>
                <a:t>Gotas</a:t>
              </a:r>
              <a:r>
                <a:rPr lang="en-US" dirty="0"/>
                <a:t> de la </a:t>
              </a:r>
              <a:r>
                <a:rPr lang="en-US" dirty="0" err="1"/>
                <a:t>nube</a:t>
              </a:r>
              <a:r>
                <a:rPr lang="en-US" dirty="0"/>
                <a:t> </a:t>
              </a:r>
            </a:p>
            <a:p>
              <a:r>
                <a:rPr lang="en-US" dirty="0"/>
                <a:t>     (&lt; .1 mm de radio)</a:t>
              </a:r>
            </a:p>
            <a:p>
              <a:endParaRPr lang="en-US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 err="1"/>
                <a:t>Vientos</a:t>
              </a:r>
              <a:r>
                <a:rPr lang="en-US" dirty="0"/>
                <a:t> del </a:t>
              </a:r>
              <a:r>
                <a:rPr lang="en-US" dirty="0" err="1"/>
                <a:t>océano</a:t>
              </a:r>
              <a:endParaRPr lang="en-US" dirty="0"/>
            </a:p>
            <a:p>
              <a:pPr algn="ctr"/>
              <a:endParaRPr lang="en-US" dirty="0"/>
            </a:p>
          </p:txBody>
        </p:sp>
      </p:grpSp>
      <p:cxnSp>
        <p:nvCxnSpPr>
          <p:cNvPr id="45" name="Straight Connector 44"/>
          <p:cNvCxnSpPr/>
          <p:nvPr/>
        </p:nvCxnSpPr>
        <p:spPr>
          <a:xfrm>
            <a:off x="549902" y="4305151"/>
            <a:ext cx="8148931" cy="47493"/>
          </a:xfrm>
          <a:prstGeom prst="line">
            <a:avLst/>
          </a:prstGeom>
          <a:ln w="508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5945762" y="2416225"/>
            <a:ext cx="252028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itle 1"/>
          <p:cNvSpPr>
            <a:spLocks noGrp="1"/>
          </p:cNvSpPr>
          <p:nvPr>
            <p:ph type="title"/>
          </p:nvPr>
        </p:nvSpPr>
        <p:spPr>
          <a:xfrm>
            <a:off x="513806" y="291526"/>
            <a:ext cx="6064904" cy="525482"/>
          </a:xfrm>
        </p:spPr>
        <p:txBody>
          <a:bodyPr anchor="t"/>
          <a:lstStyle/>
          <a:p>
            <a:r>
              <a:rPr lang="en-US" sz="2300" dirty="0" err="1"/>
              <a:t>Temperatura</a:t>
            </a:r>
            <a:r>
              <a:rPr lang="en-US" sz="2300" dirty="0"/>
              <a:t> de </a:t>
            </a:r>
            <a:r>
              <a:rPr lang="en-US" sz="2300" dirty="0" err="1"/>
              <a:t>brillo</a:t>
            </a:r>
            <a:r>
              <a:rPr lang="en-US" sz="2300" dirty="0"/>
              <a:t> </a:t>
            </a:r>
            <a:r>
              <a:rPr lang="en-US" sz="2300" dirty="0" err="1"/>
              <a:t>medida</a:t>
            </a:r>
          </a:p>
        </p:txBody>
      </p:sp>
    </p:spTree>
    <p:extLst>
      <p:ext uri="{BB962C8B-B14F-4D97-AF65-F5344CB8AC3E}">
        <p14:creationId xmlns:p14="http://schemas.microsoft.com/office/powerpoint/2010/main" val="190623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096" y="91369"/>
            <a:ext cx="6064904" cy="525482"/>
          </a:xfrm>
        </p:spPr>
        <p:txBody>
          <a:bodyPr anchor="t"/>
          <a:lstStyle/>
          <a:p>
            <a:r>
              <a:rPr lang="en-US" sz="2400" dirty="0"/>
              <a:t>Vista de las </a:t>
            </a:r>
            <a:r>
              <a:rPr lang="en-US" sz="2400" dirty="0" err="1"/>
              <a:t>características</a:t>
            </a:r>
            <a:r>
              <a:rPr lang="en-US" sz="2400" dirty="0"/>
              <a:t> </a:t>
            </a:r>
            <a:r>
              <a:rPr lang="en-US" sz="2400" dirty="0" err="1"/>
              <a:t>superficiales</a:t>
            </a:r>
            <a:r>
              <a:rPr lang="en-US" sz="2400" dirty="0"/>
              <a:t> por medio de la </a:t>
            </a:r>
            <a:r>
              <a:rPr lang="en-US" sz="2400" dirty="0" err="1"/>
              <a:t>ventana</a:t>
            </a:r>
            <a:endParaRPr lang="en-US" sz="2400" dirty="0" err="1"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87485" y="1554480"/>
            <a:ext cx="2164262" cy="4744065"/>
          </a:xfrm>
        </p:spPr>
        <p:txBody>
          <a:bodyPr anchor="t"/>
          <a:lstStyle/>
          <a:p>
            <a:pPr marL="0" indent="0">
              <a:buNone/>
            </a:pPr>
            <a:r>
              <a:rPr lang="en-US" dirty="0" err="1"/>
              <a:t>Océano</a:t>
            </a:r>
            <a:endParaRPr lang="en-US" dirty="0">
              <a:cs typeface="Arial"/>
            </a:endParaRPr>
          </a:p>
          <a:p>
            <a:r>
              <a:rPr lang="en-US" dirty="0"/>
              <a:t>La </a:t>
            </a:r>
            <a:r>
              <a:rPr lang="en-US" dirty="0" err="1"/>
              <a:t>baja</a:t>
            </a:r>
            <a:r>
              <a:rPr lang="en-US" dirty="0"/>
              <a:t> </a:t>
            </a:r>
            <a:r>
              <a:rPr lang="en-US" dirty="0" err="1"/>
              <a:t>emisividad</a:t>
            </a:r>
            <a:r>
              <a:rPr lang="en-US" dirty="0"/>
              <a:t> (~0.5) da un </a:t>
            </a:r>
            <a:r>
              <a:rPr lang="en-US" dirty="0" err="1"/>
              <a:t>entorno</a:t>
            </a:r>
            <a:r>
              <a:rPr lang="en-US" dirty="0"/>
              <a:t> </a:t>
            </a:r>
            <a:r>
              <a:rPr lang="en-US" dirty="0" err="1"/>
              <a:t>uniforme</a:t>
            </a:r>
            <a:r>
              <a:rPr lang="en-US" dirty="0"/>
              <a:t>, </a:t>
            </a:r>
            <a:r>
              <a:rPr lang="en-US" dirty="0" err="1"/>
              <a:t>frío</a:t>
            </a:r>
            <a:endParaRPr lang="en-US" dirty="0" err="1">
              <a:cs typeface="Arial"/>
            </a:endParaRP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Tierra</a:t>
            </a:r>
            <a:endParaRPr lang="en-US" dirty="0">
              <a:cs typeface="Arial"/>
            </a:endParaRPr>
          </a:p>
          <a:p>
            <a:r>
              <a:rPr lang="en-US" dirty="0" err="1"/>
              <a:t>Emisividad</a:t>
            </a:r>
            <a:r>
              <a:rPr lang="en-US" dirty="0"/>
              <a:t> variable (~0.95)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3175006" y="1208111"/>
            <a:ext cx="5595277" cy="5089404"/>
            <a:chOff x="3437694" y="1208111"/>
            <a:chExt cx="5595277" cy="5089404"/>
          </a:xfrm>
        </p:grpSpPr>
        <p:sp>
          <p:nvSpPr>
            <p:cNvPr id="6" name="TextBox 5"/>
            <p:cNvSpPr txBox="1"/>
            <p:nvPr/>
          </p:nvSpPr>
          <p:spPr>
            <a:xfrm>
              <a:off x="3437695" y="1208111"/>
              <a:ext cx="5595276" cy="369332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C.2 del ATMS (31.4 GHz) 2017-9-23 1806Z</a:t>
              </a: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7694" y="1577443"/>
              <a:ext cx="5595277" cy="4720072"/>
            </a:xfrm>
            <a:prstGeom prst="rect">
              <a:avLst/>
            </a:prstGeom>
          </p:spPr>
        </p:pic>
        <p:grpSp>
          <p:nvGrpSpPr>
            <p:cNvPr id="10" name="Group 9"/>
            <p:cNvGrpSpPr/>
            <p:nvPr/>
          </p:nvGrpSpPr>
          <p:grpSpPr>
            <a:xfrm>
              <a:off x="8315272" y="1582415"/>
              <a:ext cx="674844" cy="4139623"/>
              <a:chOff x="8315272" y="1462669"/>
              <a:chExt cx="674844" cy="4139623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8414272" y="1462669"/>
                <a:ext cx="45212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solidFill>
                      <a:schemeClr val="bg1"/>
                    </a:solidFill>
                  </a:rPr>
                  <a:t>°C</a:t>
                </a:r>
              </a:p>
            </p:txBody>
          </p:sp>
          <p:grpSp>
            <p:nvGrpSpPr>
              <p:cNvPr id="8" name="Group 7"/>
              <p:cNvGrpSpPr/>
              <p:nvPr/>
            </p:nvGrpSpPr>
            <p:grpSpPr>
              <a:xfrm>
                <a:off x="8323548" y="1760303"/>
                <a:ext cx="666568" cy="338554"/>
                <a:chOff x="7338481" y="1657752"/>
                <a:chExt cx="606875" cy="338554"/>
              </a:xfrm>
            </p:grpSpPr>
            <p:sp>
              <p:nvSpPr>
                <p:cNvPr id="7" name="Rectangle 6"/>
                <p:cNvSpPr/>
                <p:nvPr/>
              </p:nvSpPr>
              <p:spPr>
                <a:xfrm>
                  <a:off x="7400658" y="1729054"/>
                  <a:ext cx="435835" cy="20229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" name="TextBox 4"/>
                <p:cNvSpPr txBox="1"/>
                <p:nvPr/>
              </p:nvSpPr>
              <p:spPr>
                <a:xfrm>
                  <a:off x="7338481" y="1657752"/>
                  <a:ext cx="60687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dirty="0">
                      <a:solidFill>
                        <a:schemeClr val="bg1"/>
                      </a:solidFill>
                    </a:rPr>
                    <a:t>-125</a:t>
                  </a:r>
                </a:p>
              </p:txBody>
            </p:sp>
          </p:grpSp>
          <p:grpSp>
            <p:nvGrpSpPr>
              <p:cNvPr id="12" name="Group 11"/>
              <p:cNvGrpSpPr/>
              <p:nvPr/>
            </p:nvGrpSpPr>
            <p:grpSpPr>
              <a:xfrm>
                <a:off x="8323548" y="2232186"/>
                <a:ext cx="666568" cy="338554"/>
                <a:chOff x="7338481" y="1657752"/>
                <a:chExt cx="606875" cy="338554"/>
              </a:xfrm>
            </p:grpSpPr>
            <p:sp>
              <p:nvSpPr>
                <p:cNvPr id="13" name="Rectangle 12"/>
                <p:cNvSpPr/>
                <p:nvPr/>
              </p:nvSpPr>
              <p:spPr>
                <a:xfrm>
                  <a:off x="7400658" y="1729054"/>
                  <a:ext cx="435835" cy="20229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>
                  <a:off x="7338481" y="1657752"/>
                  <a:ext cx="60687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dirty="0">
                      <a:solidFill>
                        <a:schemeClr val="bg1"/>
                      </a:solidFill>
                    </a:rPr>
                    <a:t>-105</a:t>
                  </a:r>
                </a:p>
              </p:txBody>
            </p:sp>
          </p:grpSp>
          <p:grpSp>
            <p:nvGrpSpPr>
              <p:cNvPr id="15" name="Group 14"/>
              <p:cNvGrpSpPr/>
              <p:nvPr/>
            </p:nvGrpSpPr>
            <p:grpSpPr>
              <a:xfrm>
                <a:off x="8323551" y="2730757"/>
                <a:ext cx="623553" cy="338554"/>
                <a:chOff x="7338486" y="1657752"/>
                <a:chExt cx="567712" cy="338554"/>
              </a:xfrm>
            </p:grpSpPr>
            <p:sp>
              <p:nvSpPr>
                <p:cNvPr id="16" name="Rectangle 15"/>
                <p:cNvSpPr/>
                <p:nvPr/>
              </p:nvSpPr>
              <p:spPr>
                <a:xfrm>
                  <a:off x="7400658" y="1729054"/>
                  <a:ext cx="435835" cy="20229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TextBox 16"/>
                <p:cNvSpPr txBox="1"/>
                <p:nvPr/>
              </p:nvSpPr>
              <p:spPr>
                <a:xfrm>
                  <a:off x="7338486" y="1657752"/>
                  <a:ext cx="56771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600" dirty="0">
                      <a:solidFill>
                        <a:schemeClr val="bg1"/>
                      </a:solidFill>
                    </a:rPr>
                    <a:t> -85</a:t>
                  </a:r>
                </a:p>
              </p:txBody>
            </p:sp>
          </p:grpSp>
          <p:grpSp>
            <p:nvGrpSpPr>
              <p:cNvPr id="21" name="Group 20"/>
              <p:cNvGrpSpPr/>
              <p:nvPr/>
            </p:nvGrpSpPr>
            <p:grpSpPr>
              <a:xfrm>
                <a:off x="8323548" y="3243319"/>
                <a:ext cx="623553" cy="338554"/>
                <a:chOff x="7338486" y="1657752"/>
                <a:chExt cx="567712" cy="338554"/>
              </a:xfrm>
            </p:grpSpPr>
            <p:sp>
              <p:nvSpPr>
                <p:cNvPr id="22" name="Rectangle 21"/>
                <p:cNvSpPr/>
                <p:nvPr/>
              </p:nvSpPr>
              <p:spPr>
                <a:xfrm>
                  <a:off x="7400658" y="1729054"/>
                  <a:ext cx="435835" cy="20229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TextBox 22"/>
                <p:cNvSpPr txBox="1"/>
                <p:nvPr/>
              </p:nvSpPr>
              <p:spPr>
                <a:xfrm>
                  <a:off x="7338486" y="1657752"/>
                  <a:ext cx="56771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600" dirty="0">
                      <a:solidFill>
                        <a:schemeClr val="bg1"/>
                      </a:solidFill>
                    </a:rPr>
                    <a:t> -65</a:t>
                  </a:r>
                </a:p>
              </p:txBody>
            </p:sp>
          </p:grpSp>
          <p:grpSp>
            <p:nvGrpSpPr>
              <p:cNvPr id="24" name="Group 23"/>
              <p:cNvGrpSpPr/>
              <p:nvPr/>
            </p:nvGrpSpPr>
            <p:grpSpPr>
              <a:xfrm>
                <a:off x="8323548" y="3755656"/>
                <a:ext cx="623553" cy="338554"/>
                <a:chOff x="7338486" y="1657752"/>
                <a:chExt cx="567712" cy="338554"/>
              </a:xfrm>
            </p:grpSpPr>
            <p:sp>
              <p:nvSpPr>
                <p:cNvPr id="25" name="Rectangle 24"/>
                <p:cNvSpPr/>
                <p:nvPr/>
              </p:nvSpPr>
              <p:spPr>
                <a:xfrm>
                  <a:off x="7400658" y="1729054"/>
                  <a:ext cx="435835" cy="20229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TextBox 25"/>
                <p:cNvSpPr txBox="1"/>
                <p:nvPr/>
              </p:nvSpPr>
              <p:spPr>
                <a:xfrm>
                  <a:off x="7338486" y="1657752"/>
                  <a:ext cx="56771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600" dirty="0">
                      <a:solidFill>
                        <a:schemeClr val="bg1"/>
                      </a:solidFill>
                    </a:rPr>
                    <a:t> -45</a:t>
                  </a:r>
                </a:p>
              </p:txBody>
            </p:sp>
          </p:grpSp>
          <p:grpSp>
            <p:nvGrpSpPr>
              <p:cNvPr id="27" name="Group 26"/>
              <p:cNvGrpSpPr/>
              <p:nvPr/>
            </p:nvGrpSpPr>
            <p:grpSpPr>
              <a:xfrm>
                <a:off x="8319410" y="4259447"/>
                <a:ext cx="623553" cy="338554"/>
                <a:chOff x="7338486" y="1657752"/>
                <a:chExt cx="567712" cy="338554"/>
              </a:xfrm>
            </p:grpSpPr>
            <p:sp>
              <p:nvSpPr>
                <p:cNvPr id="28" name="Rectangle 27"/>
                <p:cNvSpPr/>
                <p:nvPr/>
              </p:nvSpPr>
              <p:spPr>
                <a:xfrm>
                  <a:off x="7400658" y="1729054"/>
                  <a:ext cx="435835" cy="20229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TextBox 28"/>
                <p:cNvSpPr txBox="1"/>
                <p:nvPr/>
              </p:nvSpPr>
              <p:spPr>
                <a:xfrm>
                  <a:off x="7338486" y="1657752"/>
                  <a:ext cx="56771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600" dirty="0">
                      <a:solidFill>
                        <a:schemeClr val="bg1"/>
                      </a:solidFill>
                    </a:rPr>
                    <a:t> -25</a:t>
                  </a:r>
                </a:p>
              </p:txBody>
            </p:sp>
          </p:grpSp>
          <p:grpSp>
            <p:nvGrpSpPr>
              <p:cNvPr id="30" name="Group 29"/>
              <p:cNvGrpSpPr/>
              <p:nvPr/>
            </p:nvGrpSpPr>
            <p:grpSpPr>
              <a:xfrm>
                <a:off x="8315272" y="4766790"/>
                <a:ext cx="623553" cy="338554"/>
                <a:chOff x="7338486" y="1657752"/>
                <a:chExt cx="567712" cy="338554"/>
              </a:xfrm>
            </p:grpSpPr>
            <p:sp>
              <p:nvSpPr>
                <p:cNvPr id="31" name="Rectangle 30"/>
                <p:cNvSpPr/>
                <p:nvPr/>
              </p:nvSpPr>
              <p:spPr>
                <a:xfrm>
                  <a:off x="7400658" y="1729054"/>
                  <a:ext cx="435835" cy="20229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" name="TextBox 31"/>
                <p:cNvSpPr txBox="1"/>
                <p:nvPr/>
              </p:nvSpPr>
              <p:spPr>
                <a:xfrm>
                  <a:off x="7338486" y="1657752"/>
                  <a:ext cx="56771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600" dirty="0">
                      <a:solidFill>
                        <a:schemeClr val="bg1"/>
                      </a:solidFill>
                    </a:rPr>
                    <a:t>   -5</a:t>
                  </a:r>
                </a:p>
              </p:txBody>
            </p:sp>
          </p:grpSp>
          <p:grpSp>
            <p:nvGrpSpPr>
              <p:cNvPr id="33" name="Group 32"/>
              <p:cNvGrpSpPr/>
              <p:nvPr/>
            </p:nvGrpSpPr>
            <p:grpSpPr>
              <a:xfrm>
                <a:off x="8486425" y="5263738"/>
                <a:ext cx="439717" cy="338554"/>
                <a:chOff x="7505859" y="1657752"/>
                <a:chExt cx="400339" cy="338554"/>
              </a:xfrm>
            </p:grpSpPr>
            <p:sp>
              <p:nvSpPr>
                <p:cNvPr id="34" name="Rectangle 33"/>
                <p:cNvSpPr/>
                <p:nvPr/>
              </p:nvSpPr>
              <p:spPr>
                <a:xfrm>
                  <a:off x="7505859" y="1729053"/>
                  <a:ext cx="330634" cy="217685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" name="TextBox 34"/>
                <p:cNvSpPr txBox="1"/>
                <p:nvPr/>
              </p:nvSpPr>
              <p:spPr>
                <a:xfrm>
                  <a:off x="7505861" y="1657752"/>
                  <a:ext cx="400337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600" dirty="0">
                      <a:solidFill>
                        <a:schemeClr val="bg1"/>
                      </a:solidFill>
                    </a:rPr>
                    <a:t>15</a:t>
                  </a:r>
                </a:p>
              </p:txBody>
            </p:sp>
          </p:grpSp>
        </p:grpSp>
      </p:grpSp>
      <p:sp>
        <p:nvSpPr>
          <p:cNvPr id="37" name="TextBox 36"/>
          <p:cNvSpPr txBox="1"/>
          <p:nvPr/>
        </p:nvSpPr>
        <p:spPr>
          <a:xfrm>
            <a:off x="8674255" y="1905687"/>
            <a:ext cx="6665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</a:rPr>
              <a:t>150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74255" y="2377570"/>
            <a:ext cx="6665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</a:rPr>
              <a:t>170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8631528" y="2876141"/>
            <a:ext cx="6235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tx2"/>
                </a:solidFill>
              </a:rPr>
              <a:t>190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8614433" y="3388703"/>
            <a:ext cx="6235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tx2"/>
                </a:solidFill>
              </a:rPr>
              <a:t> 210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8640071" y="3901040"/>
            <a:ext cx="6235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tx2"/>
                </a:solidFill>
              </a:rPr>
              <a:t>230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8618841" y="4404831"/>
            <a:ext cx="6235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tx2"/>
                </a:solidFill>
              </a:rPr>
              <a:t> 250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8597611" y="4912174"/>
            <a:ext cx="7099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tx2"/>
                </a:solidFill>
              </a:rPr>
              <a:t>270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8691852" y="5409122"/>
            <a:ext cx="5387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</a:rPr>
              <a:t>290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8778518" y="1590197"/>
            <a:ext cx="4521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</a:rPr>
              <a:t>K</a:t>
            </a:r>
          </a:p>
        </p:txBody>
      </p:sp>
    </p:spTree>
    <p:extLst>
      <p:ext uri="{BB962C8B-B14F-4D97-AF65-F5344CB8AC3E}">
        <p14:creationId xmlns:p14="http://schemas.microsoft.com/office/powerpoint/2010/main" val="9717927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/>
              <a:t>Vista de la </a:t>
            </a:r>
            <a:r>
              <a:rPr lang="en-US" dirty="0" err="1"/>
              <a:t>ventana</a:t>
            </a:r>
            <a:r>
              <a:rPr lang="en-US" dirty="0"/>
              <a:t> “</a:t>
            </a:r>
            <a:r>
              <a:rPr lang="en-US" dirty="0" err="1"/>
              <a:t>sucia</a:t>
            </a:r>
            <a:r>
              <a:rPr lang="en-US" dirty="0"/>
              <a:t>”</a:t>
            </a:r>
            <a:endParaRPr lang="en-US" dirty="0"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85216" y="1587137"/>
            <a:ext cx="2725402" cy="4380921"/>
          </a:xfrm>
        </p:spPr>
        <p:txBody>
          <a:bodyPr anchor="t"/>
          <a:lstStyle/>
          <a:p>
            <a:r>
              <a:rPr lang="en-US" dirty="0"/>
              <a:t>Las </a:t>
            </a:r>
            <a:r>
              <a:rPr lang="en-US" dirty="0" err="1"/>
              <a:t>nubes</a:t>
            </a:r>
            <a:r>
              <a:rPr lang="en-US" dirty="0"/>
              <a:t> que no </a:t>
            </a:r>
            <a:r>
              <a:rPr lang="en-US" dirty="0" err="1"/>
              <a:t>precipitan</a:t>
            </a:r>
            <a:r>
              <a:rPr lang="en-US" dirty="0"/>
              <a:t> son </a:t>
            </a:r>
            <a:r>
              <a:rPr lang="en-US" dirty="0" err="1"/>
              <a:t>transparentes</a:t>
            </a:r>
          </a:p>
          <a:p>
            <a:endParaRPr lang="en-US" dirty="0"/>
          </a:p>
          <a:p>
            <a:r>
              <a:rPr lang="en-US" dirty="0"/>
              <a:t>Se </a:t>
            </a:r>
            <a:r>
              <a:rPr lang="en-US" dirty="0" err="1"/>
              <a:t>puede</a:t>
            </a:r>
            <a:r>
              <a:rPr lang="en-US" dirty="0"/>
              <a:t> </a:t>
            </a:r>
            <a:r>
              <a:rPr lang="en-US" dirty="0" err="1"/>
              <a:t>observar</a:t>
            </a:r>
            <a:r>
              <a:rPr lang="en-US" dirty="0"/>
              <a:t> la </a:t>
            </a:r>
            <a:r>
              <a:rPr lang="en-US" dirty="0" err="1"/>
              <a:t>columna</a:t>
            </a:r>
            <a:r>
              <a:rPr lang="en-US" dirty="0"/>
              <a:t> </a:t>
            </a:r>
            <a:r>
              <a:rPr lang="en-US" dirty="0" err="1"/>
              <a:t>atmosférica</a:t>
            </a:r>
            <a:r>
              <a:rPr lang="en-US" dirty="0"/>
              <a:t> total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181810" y="1214730"/>
            <a:ext cx="5593181" cy="5085486"/>
            <a:chOff x="3436749" y="1214730"/>
            <a:chExt cx="5593181" cy="5085486"/>
          </a:xfrm>
        </p:grpSpPr>
        <p:sp>
          <p:nvSpPr>
            <p:cNvPr id="11" name="TextBox 10"/>
            <p:cNvSpPr txBox="1"/>
            <p:nvPr/>
          </p:nvSpPr>
          <p:spPr>
            <a:xfrm>
              <a:off x="3436749" y="1214730"/>
              <a:ext cx="5593181" cy="369332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C.16 del ATMS (88.2 GHz)  2017-9-23 1806Z</a:t>
              </a: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6749" y="1581912"/>
              <a:ext cx="5593181" cy="4718304"/>
            </a:xfrm>
            <a:prstGeom prst="rect">
              <a:avLst/>
            </a:prstGeom>
          </p:spPr>
        </p:pic>
        <p:grpSp>
          <p:nvGrpSpPr>
            <p:cNvPr id="8" name="Group 7"/>
            <p:cNvGrpSpPr/>
            <p:nvPr/>
          </p:nvGrpSpPr>
          <p:grpSpPr>
            <a:xfrm>
              <a:off x="8307523" y="1880049"/>
              <a:ext cx="674844" cy="3841989"/>
              <a:chOff x="8307523" y="1760303"/>
              <a:chExt cx="674844" cy="3841989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8315799" y="1760303"/>
                <a:ext cx="666568" cy="338554"/>
                <a:chOff x="7331426" y="1657752"/>
                <a:chExt cx="606875" cy="338554"/>
              </a:xfrm>
            </p:grpSpPr>
            <p:sp>
              <p:nvSpPr>
                <p:cNvPr id="35" name="Rectangle 34"/>
                <p:cNvSpPr/>
                <p:nvPr/>
              </p:nvSpPr>
              <p:spPr>
                <a:xfrm>
                  <a:off x="7400658" y="1729054"/>
                  <a:ext cx="435835" cy="20229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TextBox 35"/>
                <p:cNvSpPr txBox="1"/>
                <p:nvPr/>
              </p:nvSpPr>
              <p:spPr>
                <a:xfrm>
                  <a:off x="7331426" y="1657752"/>
                  <a:ext cx="60687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dirty="0">
                      <a:solidFill>
                        <a:schemeClr val="bg1"/>
                      </a:solidFill>
                    </a:rPr>
                    <a:t>-125</a:t>
                  </a:r>
                </a:p>
              </p:txBody>
            </p:sp>
          </p:grpSp>
          <p:grpSp>
            <p:nvGrpSpPr>
              <p:cNvPr id="14" name="Group 13"/>
              <p:cNvGrpSpPr/>
              <p:nvPr/>
            </p:nvGrpSpPr>
            <p:grpSpPr>
              <a:xfrm>
                <a:off x="8315799" y="2232186"/>
                <a:ext cx="666568" cy="338554"/>
                <a:chOff x="7331426" y="1657752"/>
                <a:chExt cx="606875" cy="338554"/>
              </a:xfrm>
            </p:grpSpPr>
            <p:sp>
              <p:nvSpPr>
                <p:cNvPr id="33" name="Rectangle 32"/>
                <p:cNvSpPr/>
                <p:nvPr/>
              </p:nvSpPr>
              <p:spPr>
                <a:xfrm>
                  <a:off x="7400658" y="1729054"/>
                  <a:ext cx="435835" cy="20229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" name="TextBox 33"/>
                <p:cNvSpPr txBox="1"/>
                <p:nvPr/>
              </p:nvSpPr>
              <p:spPr>
                <a:xfrm>
                  <a:off x="7331426" y="1657752"/>
                  <a:ext cx="60687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dirty="0">
                      <a:solidFill>
                        <a:schemeClr val="bg1"/>
                      </a:solidFill>
                    </a:rPr>
                    <a:t>-105</a:t>
                  </a:r>
                </a:p>
              </p:txBody>
            </p:sp>
          </p:grpSp>
          <p:grpSp>
            <p:nvGrpSpPr>
              <p:cNvPr id="15" name="Group 14"/>
              <p:cNvGrpSpPr/>
              <p:nvPr/>
            </p:nvGrpSpPr>
            <p:grpSpPr>
              <a:xfrm>
                <a:off x="8315802" y="2730757"/>
                <a:ext cx="623553" cy="338554"/>
                <a:chOff x="7331431" y="1657752"/>
                <a:chExt cx="567712" cy="338554"/>
              </a:xfrm>
            </p:grpSpPr>
            <p:sp>
              <p:nvSpPr>
                <p:cNvPr id="31" name="Rectangle 30"/>
                <p:cNvSpPr/>
                <p:nvPr/>
              </p:nvSpPr>
              <p:spPr>
                <a:xfrm>
                  <a:off x="7400658" y="1729054"/>
                  <a:ext cx="435835" cy="20229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" name="TextBox 31"/>
                <p:cNvSpPr txBox="1"/>
                <p:nvPr/>
              </p:nvSpPr>
              <p:spPr>
                <a:xfrm>
                  <a:off x="7331431" y="1657752"/>
                  <a:ext cx="56771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600" dirty="0">
                      <a:solidFill>
                        <a:schemeClr val="bg1"/>
                      </a:solidFill>
                    </a:rPr>
                    <a:t> -85</a:t>
                  </a:r>
                </a:p>
              </p:txBody>
            </p:sp>
          </p:grpSp>
          <p:grpSp>
            <p:nvGrpSpPr>
              <p:cNvPr id="16" name="Group 15"/>
              <p:cNvGrpSpPr/>
              <p:nvPr/>
            </p:nvGrpSpPr>
            <p:grpSpPr>
              <a:xfrm>
                <a:off x="8315799" y="3243319"/>
                <a:ext cx="623553" cy="338554"/>
                <a:chOff x="7331431" y="1657752"/>
                <a:chExt cx="567712" cy="338554"/>
              </a:xfrm>
            </p:grpSpPr>
            <p:sp>
              <p:nvSpPr>
                <p:cNvPr id="29" name="Rectangle 28"/>
                <p:cNvSpPr/>
                <p:nvPr/>
              </p:nvSpPr>
              <p:spPr>
                <a:xfrm>
                  <a:off x="7400658" y="1729054"/>
                  <a:ext cx="435835" cy="20229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" name="TextBox 29"/>
                <p:cNvSpPr txBox="1"/>
                <p:nvPr/>
              </p:nvSpPr>
              <p:spPr>
                <a:xfrm>
                  <a:off x="7331431" y="1657752"/>
                  <a:ext cx="56771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600" dirty="0">
                      <a:solidFill>
                        <a:schemeClr val="bg1"/>
                      </a:solidFill>
                    </a:rPr>
                    <a:t> -65</a:t>
                  </a:r>
                </a:p>
              </p:txBody>
            </p:sp>
          </p:grpSp>
          <p:grpSp>
            <p:nvGrpSpPr>
              <p:cNvPr id="17" name="Group 16"/>
              <p:cNvGrpSpPr/>
              <p:nvPr/>
            </p:nvGrpSpPr>
            <p:grpSpPr>
              <a:xfrm>
                <a:off x="8315799" y="3755656"/>
                <a:ext cx="623553" cy="338554"/>
                <a:chOff x="7331431" y="1657752"/>
                <a:chExt cx="567712" cy="338554"/>
              </a:xfrm>
            </p:grpSpPr>
            <p:sp>
              <p:nvSpPr>
                <p:cNvPr id="27" name="Rectangle 26"/>
                <p:cNvSpPr/>
                <p:nvPr/>
              </p:nvSpPr>
              <p:spPr>
                <a:xfrm>
                  <a:off x="7400658" y="1729054"/>
                  <a:ext cx="435835" cy="20229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TextBox 27"/>
                <p:cNvSpPr txBox="1"/>
                <p:nvPr/>
              </p:nvSpPr>
              <p:spPr>
                <a:xfrm>
                  <a:off x="7331431" y="1657752"/>
                  <a:ext cx="56771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600" dirty="0">
                      <a:solidFill>
                        <a:schemeClr val="bg1"/>
                      </a:solidFill>
                    </a:rPr>
                    <a:t> -45</a:t>
                  </a:r>
                </a:p>
              </p:txBody>
            </p:sp>
          </p:grpSp>
          <p:grpSp>
            <p:nvGrpSpPr>
              <p:cNvPr id="18" name="Group 17"/>
              <p:cNvGrpSpPr/>
              <p:nvPr/>
            </p:nvGrpSpPr>
            <p:grpSpPr>
              <a:xfrm>
                <a:off x="8311661" y="4259447"/>
                <a:ext cx="623553" cy="338554"/>
                <a:chOff x="7331431" y="1657752"/>
                <a:chExt cx="567712" cy="338554"/>
              </a:xfrm>
            </p:grpSpPr>
            <p:sp>
              <p:nvSpPr>
                <p:cNvPr id="25" name="Rectangle 24"/>
                <p:cNvSpPr/>
                <p:nvPr/>
              </p:nvSpPr>
              <p:spPr>
                <a:xfrm>
                  <a:off x="7400658" y="1729054"/>
                  <a:ext cx="435835" cy="20229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TextBox 25"/>
                <p:cNvSpPr txBox="1"/>
                <p:nvPr/>
              </p:nvSpPr>
              <p:spPr>
                <a:xfrm>
                  <a:off x="7331431" y="1657752"/>
                  <a:ext cx="56771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600" dirty="0">
                      <a:solidFill>
                        <a:schemeClr val="bg1"/>
                      </a:solidFill>
                    </a:rPr>
                    <a:t> -25</a:t>
                  </a:r>
                </a:p>
              </p:txBody>
            </p:sp>
          </p:grpSp>
          <p:grpSp>
            <p:nvGrpSpPr>
              <p:cNvPr id="19" name="Group 18"/>
              <p:cNvGrpSpPr/>
              <p:nvPr/>
            </p:nvGrpSpPr>
            <p:grpSpPr>
              <a:xfrm>
                <a:off x="8307523" y="4766790"/>
                <a:ext cx="623553" cy="338554"/>
                <a:chOff x="7331431" y="1657752"/>
                <a:chExt cx="567712" cy="338554"/>
              </a:xfrm>
            </p:grpSpPr>
            <p:sp>
              <p:nvSpPr>
                <p:cNvPr id="23" name="Rectangle 22"/>
                <p:cNvSpPr/>
                <p:nvPr/>
              </p:nvSpPr>
              <p:spPr>
                <a:xfrm>
                  <a:off x="7400658" y="1729054"/>
                  <a:ext cx="435835" cy="20229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TextBox 23"/>
                <p:cNvSpPr txBox="1"/>
                <p:nvPr/>
              </p:nvSpPr>
              <p:spPr>
                <a:xfrm>
                  <a:off x="7331431" y="1657752"/>
                  <a:ext cx="56771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600" dirty="0">
                      <a:solidFill>
                        <a:schemeClr val="bg1"/>
                      </a:solidFill>
                    </a:rPr>
                    <a:t>   -5</a:t>
                  </a:r>
                </a:p>
              </p:txBody>
            </p:sp>
          </p:grpSp>
          <p:grpSp>
            <p:nvGrpSpPr>
              <p:cNvPr id="20" name="Group 19"/>
              <p:cNvGrpSpPr/>
              <p:nvPr/>
            </p:nvGrpSpPr>
            <p:grpSpPr>
              <a:xfrm>
                <a:off x="8478682" y="5263738"/>
                <a:ext cx="439715" cy="338554"/>
                <a:chOff x="7498806" y="1657752"/>
                <a:chExt cx="400337" cy="338554"/>
              </a:xfrm>
            </p:grpSpPr>
            <p:sp>
              <p:nvSpPr>
                <p:cNvPr id="21" name="Rectangle 20"/>
                <p:cNvSpPr/>
                <p:nvPr/>
              </p:nvSpPr>
              <p:spPr>
                <a:xfrm>
                  <a:off x="7505859" y="1729053"/>
                  <a:ext cx="330634" cy="217685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TextBox 21"/>
                <p:cNvSpPr txBox="1"/>
                <p:nvPr/>
              </p:nvSpPr>
              <p:spPr>
                <a:xfrm>
                  <a:off x="7498806" y="1657752"/>
                  <a:ext cx="400337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600" dirty="0">
                      <a:solidFill>
                        <a:schemeClr val="bg1"/>
                      </a:solidFill>
                    </a:rPr>
                    <a:t>15</a:t>
                  </a:r>
                </a:p>
              </p:txBody>
            </p:sp>
          </p:grpSp>
        </p:grpSp>
      </p:grpSp>
      <p:sp>
        <p:nvSpPr>
          <p:cNvPr id="37" name="TextBox 36"/>
          <p:cNvSpPr txBox="1"/>
          <p:nvPr/>
        </p:nvSpPr>
        <p:spPr>
          <a:xfrm>
            <a:off x="8151584" y="1582415"/>
            <a:ext cx="4521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°C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74255" y="1905687"/>
            <a:ext cx="6665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</a:rPr>
              <a:t>150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8674255" y="2377570"/>
            <a:ext cx="6665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</a:rPr>
              <a:t>170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8631528" y="2876141"/>
            <a:ext cx="6235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tx2"/>
                </a:solidFill>
              </a:rPr>
              <a:t>190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8614433" y="3388703"/>
            <a:ext cx="6235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tx2"/>
                </a:solidFill>
              </a:rPr>
              <a:t> 210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8640071" y="3901040"/>
            <a:ext cx="6235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tx2"/>
                </a:solidFill>
              </a:rPr>
              <a:t>230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8618841" y="4404831"/>
            <a:ext cx="6235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tx2"/>
                </a:solidFill>
              </a:rPr>
              <a:t> 250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8597611" y="4912174"/>
            <a:ext cx="7099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tx2"/>
                </a:solidFill>
              </a:rPr>
              <a:t>270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8691852" y="5409122"/>
            <a:ext cx="5387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</a:rPr>
              <a:t>290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8778518" y="1590197"/>
            <a:ext cx="4521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</a:rPr>
              <a:t>K</a:t>
            </a:r>
          </a:p>
        </p:txBody>
      </p:sp>
    </p:spTree>
    <p:extLst>
      <p:ext uri="{BB962C8B-B14F-4D97-AF65-F5344CB8AC3E}">
        <p14:creationId xmlns:p14="http://schemas.microsoft.com/office/powerpoint/2010/main" val="39026853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 err="1"/>
              <a:t>Absorción</a:t>
            </a:r>
            <a:r>
              <a:rPr lang="en-US" dirty="0"/>
              <a:t> del vapor de </a:t>
            </a:r>
            <a:r>
              <a:rPr lang="en-US" dirty="0" err="1"/>
              <a:t>agua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85216" y="1554480"/>
            <a:ext cx="2675342" cy="4452937"/>
          </a:xfrm>
        </p:spPr>
        <p:txBody>
          <a:bodyPr anchor="t"/>
          <a:lstStyle/>
          <a:p>
            <a:r>
              <a:rPr lang="en-US" dirty="0"/>
              <a:t>Se </a:t>
            </a:r>
            <a:r>
              <a:rPr lang="en-US" dirty="0" err="1"/>
              <a:t>usa</a:t>
            </a:r>
            <a:r>
              <a:rPr lang="en-US" dirty="0"/>
              <a:t> para </a:t>
            </a:r>
            <a:r>
              <a:rPr lang="en-US" dirty="0" err="1"/>
              <a:t>percibir</a:t>
            </a:r>
            <a:r>
              <a:rPr lang="en-US" dirty="0"/>
              <a:t> la </a:t>
            </a:r>
            <a:r>
              <a:rPr lang="en-US" dirty="0" err="1"/>
              <a:t>humedad</a:t>
            </a:r>
            <a:r>
              <a:rPr lang="en-US" dirty="0"/>
              <a:t> en </a:t>
            </a:r>
            <a:r>
              <a:rPr lang="en-US" dirty="0" err="1"/>
              <a:t>varios</a:t>
            </a:r>
            <a:r>
              <a:rPr lang="en-US" dirty="0"/>
              <a:t> </a:t>
            </a:r>
            <a:r>
              <a:rPr lang="en-US" dirty="0" err="1"/>
              <a:t>niveles</a:t>
            </a:r>
            <a:r>
              <a:rPr lang="en-US" dirty="0"/>
              <a:t> de la </a:t>
            </a:r>
            <a:r>
              <a:rPr lang="en-US" dirty="0" err="1"/>
              <a:t>atmósfera</a:t>
            </a:r>
            <a:endParaRPr lang="en-US" dirty="0" err="1">
              <a:cs typeface="Arial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175655" y="1212580"/>
            <a:ext cx="5596128" cy="5090122"/>
            <a:chOff x="3436749" y="1212580"/>
            <a:chExt cx="5596128" cy="5090122"/>
          </a:xfrm>
        </p:grpSpPr>
        <p:sp>
          <p:nvSpPr>
            <p:cNvPr id="8" name="TextBox 7"/>
            <p:cNvSpPr txBox="1"/>
            <p:nvPr/>
          </p:nvSpPr>
          <p:spPr>
            <a:xfrm>
              <a:off x="3436749" y="1212580"/>
              <a:ext cx="5596128" cy="369332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C.20 del ATMS (183.3 GHz)  2017-9-23 1806Z</a:t>
              </a: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6749" y="1581912"/>
              <a:ext cx="5596128" cy="4720790"/>
            </a:xfrm>
            <a:prstGeom prst="rect">
              <a:avLst/>
            </a:prstGeom>
          </p:spPr>
        </p:pic>
        <p:grpSp>
          <p:nvGrpSpPr>
            <p:cNvPr id="10" name="Group 9"/>
            <p:cNvGrpSpPr/>
            <p:nvPr/>
          </p:nvGrpSpPr>
          <p:grpSpPr>
            <a:xfrm>
              <a:off x="8315272" y="1880049"/>
              <a:ext cx="674844" cy="3841989"/>
              <a:chOff x="8315272" y="1760303"/>
              <a:chExt cx="674844" cy="3841989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8323548" y="1760303"/>
                <a:ext cx="666568" cy="338554"/>
                <a:chOff x="7338481" y="1657752"/>
                <a:chExt cx="606875" cy="338554"/>
              </a:xfrm>
            </p:grpSpPr>
            <p:sp>
              <p:nvSpPr>
                <p:cNvPr id="34" name="Rectangle 33"/>
                <p:cNvSpPr/>
                <p:nvPr/>
              </p:nvSpPr>
              <p:spPr>
                <a:xfrm>
                  <a:off x="7400658" y="1729054"/>
                  <a:ext cx="435835" cy="20229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" name="TextBox 34"/>
                <p:cNvSpPr txBox="1"/>
                <p:nvPr/>
              </p:nvSpPr>
              <p:spPr>
                <a:xfrm>
                  <a:off x="7338481" y="1657752"/>
                  <a:ext cx="60687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dirty="0">
                      <a:solidFill>
                        <a:schemeClr val="bg1"/>
                      </a:solidFill>
                    </a:rPr>
                    <a:t>-125</a:t>
                  </a:r>
                </a:p>
              </p:txBody>
            </p:sp>
          </p:grpSp>
          <p:grpSp>
            <p:nvGrpSpPr>
              <p:cNvPr id="13" name="Group 12"/>
              <p:cNvGrpSpPr/>
              <p:nvPr/>
            </p:nvGrpSpPr>
            <p:grpSpPr>
              <a:xfrm>
                <a:off x="8323548" y="2232186"/>
                <a:ext cx="666568" cy="338554"/>
                <a:chOff x="7338481" y="1657752"/>
                <a:chExt cx="606875" cy="338554"/>
              </a:xfrm>
            </p:grpSpPr>
            <p:sp>
              <p:nvSpPr>
                <p:cNvPr id="32" name="Rectangle 31"/>
                <p:cNvSpPr/>
                <p:nvPr/>
              </p:nvSpPr>
              <p:spPr>
                <a:xfrm>
                  <a:off x="7400658" y="1729054"/>
                  <a:ext cx="435835" cy="20229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TextBox 32"/>
                <p:cNvSpPr txBox="1"/>
                <p:nvPr/>
              </p:nvSpPr>
              <p:spPr>
                <a:xfrm>
                  <a:off x="7338481" y="1657752"/>
                  <a:ext cx="60687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dirty="0">
                      <a:solidFill>
                        <a:schemeClr val="bg1"/>
                      </a:solidFill>
                    </a:rPr>
                    <a:t>-105</a:t>
                  </a:r>
                </a:p>
              </p:txBody>
            </p:sp>
          </p:grpSp>
          <p:grpSp>
            <p:nvGrpSpPr>
              <p:cNvPr id="14" name="Group 13"/>
              <p:cNvGrpSpPr/>
              <p:nvPr/>
            </p:nvGrpSpPr>
            <p:grpSpPr>
              <a:xfrm>
                <a:off x="8323551" y="2730757"/>
                <a:ext cx="623553" cy="338554"/>
                <a:chOff x="7338486" y="1657752"/>
                <a:chExt cx="567712" cy="338554"/>
              </a:xfrm>
            </p:grpSpPr>
            <p:sp>
              <p:nvSpPr>
                <p:cNvPr id="30" name="Rectangle 29"/>
                <p:cNvSpPr/>
                <p:nvPr/>
              </p:nvSpPr>
              <p:spPr>
                <a:xfrm>
                  <a:off x="7400658" y="1729054"/>
                  <a:ext cx="435835" cy="20229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TextBox 30"/>
                <p:cNvSpPr txBox="1"/>
                <p:nvPr/>
              </p:nvSpPr>
              <p:spPr>
                <a:xfrm>
                  <a:off x="7338486" y="1657752"/>
                  <a:ext cx="56771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600" dirty="0">
                      <a:solidFill>
                        <a:schemeClr val="bg1"/>
                      </a:solidFill>
                    </a:rPr>
                    <a:t> -85</a:t>
                  </a:r>
                </a:p>
              </p:txBody>
            </p:sp>
          </p:grpSp>
          <p:grpSp>
            <p:nvGrpSpPr>
              <p:cNvPr id="15" name="Group 14"/>
              <p:cNvGrpSpPr/>
              <p:nvPr/>
            </p:nvGrpSpPr>
            <p:grpSpPr>
              <a:xfrm>
                <a:off x="8323548" y="3243319"/>
                <a:ext cx="623553" cy="338554"/>
                <a:chOff x="7338486" y="1657752"/>
                <a:chExt cx="567712" cy="338554"/>
              </a:xfrm>
            </p:grpSpPr>
            <p:sp>
              <p:nvSpPr>
                <p:cNvPr id="28" name="Rectangle 27"/>
                <p:cNvSpPr/>
                <p:nvPr/>
              </p:nvSpPr>
              <p:spPr>
                <a:xfrm>
                  <a:off x="7400658" y="1729054"/>
                  <a:ext cx="435835" cy="20229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TextBox 28"/>
                <p:cNvSpPr txBox="1"/>
                <p:nvPr/>
              </p:nvSpPr>
              <p:spPr>
                <a:xfrm>
                  <a:off x="7338486" y="1657752"/>
                  <a:ext cx="56771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600" dirty="0">
                      <a:solidFill>
                        <a:schemeClr val="bg1"/>
                      </a:solidFill>
                    </a:rPr>
                    <a:t> -65</a:t>
                  </a:r>
                </a:p>
              </p:txBody>
            </p:sp>
          </p:grpSp>
          <p:grpSp>
            <p:nvGrpSpPr>
              <p:cNvPr id="16" name="Group 15"/>
              <p:cNvGrpSpPr/>
              <p:nvPr/>
            </p:nvGrpSpPr>
            <p:grpSpPr>
              <a:xfrm>
                <a:off x="8323548" y="3755656"/>
                <a:ext cx="623553" cy="338554"/>
                <a:chOff x="7338486" y="1657752"/>
                <a:chExt cx="567712" cy="338554"/>
              </a:xfrm>
            </p:grpSpPr>
            <p:sp>
              <p:nvSpPr>
                <p:cNvPr id="26" name="Rectangle 25"/>
                <p:cNvSpPr/>
                <p:nvPr/>
              </p:nvSpPr>
              <p:spPr>
                <a:xfrm>
                  <a:off x="7400658" y="1729054"/>
                  <a:ext cx="435835" cy="20229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TextBox 26"/>
                <p:cNvSpPr txBox="1"/>
                <p:nvPr/>
              </p:nvSpPr>
              <p:spPr>
                <a:xfrm>
                  <a:off x="7338486" y="1657752"/>
                  <a:ext cx="56771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600" dirty="0">
                      <a:solidFill>
                        <a:schemeClr val="bg1"/>
                      </a:solidFill>
                    </a:rPr>
                    <a:t> -45</a:t>
                  </a:r>
                </a:p>
              </p:txBody>
            </p:sp>
          </p:grpSp>
          <p:grpSp>
            <p:nvGrpSpPr>
              <p:cNvPr id="17" name="Group 16"/>
              <p:cNvGrpSpPr/>
              <p:nvPr/>
            </p:nvGrpSpPr>
            <p:grpSpPr>
              <a:xfrm>
                <a:off x="8319410" y="4259447"/>
                <a:ext cx="623553" cy="338554"/>
                <a:chOff x="7338486" y="1657752"/>
                <a:chExt cx="567712" cy="338554"/>
              </a:xfrm>
            </p:grpSpPr>
            <p:sp>
              <p:nvSpPr>
                <p:cNvPr id="24" name="Rectangle 23"/>
                <p:cNvSpPr/>
                <p:nvPr/>
              </p:nvSpPr>
              <p:spPr>
                <a:xfrm>
                  <a:off x="7400658" y="1729054"/>
                  <a:ext cx="435835" cy="20229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TextBox 24"/>
                <p:cNvSpPr txBox="1"/>
                <p:nvPr/>
              </p:nvSpPr>
              <p:spPr>
                <a:xfrm>
                  <a:off x="7338486" y="1657752"/>
                  <a:ext cx="56771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600" dirty="0">
                      <a:solidFill>
                        <a:schemeClr val="bg1"/>
                      </a:solidFill>
                    </a:rPr>
                    <a:t> -25</a:t>
                  </a:r>
                </a:p>
              </p:txBody>
            </p:sp>
          </p:grpSp>
          <p:grpSp>
            <p:nvGrpSpPr>
              <p:cNvPr id="18" name="Group 17"/>
              <p:cNvGrpSpPr/>
              <p:nvPr/>
            </p:nvGrpSpPr>
            <p:grpSpPr>
              <a:xfrm>
                <a:off x="8315272" y="4766790"/>
                <a:ext cx="623553" cy="338554"/>
                <a:chOff x="7338486" y="1657752"/>
                <a:chExt cx="567712" cy="338554"/>
              </a:xfrm>
            </p:grpSpPr>
            <p:sp>
              <p:nvSpPr>
                <p:cNvPr id="22" name="Rectangle 21"/>
                <p:cNvSpPr/>
                <p:nvPr/>
              </p:nvSpPr>
              <p:spPr>
                <a:xfrm>
                  <a:off x="7400658" y="1729054"/>
                  <a:ext cx="435835" cy="20229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TextBox 22"/>
                <p:cNvSpPr txBox="1"/>
                <p:nvPr/>
              </p:nvSpPr>
              <p:spPr>
                <a:xfrm>
                  <a:off x="7338486" y="1657752"/>
                  <a:ext cx="56771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600" dirty="0">
                      <a:solidFill>
                        <a:schemeClr val="bg1"/>
                      </a:solidFill>
                    </a:rPr>
                    <a:t>   -5</a:t>
                  </a:r>
                </a:p>
              </p:txBody>
            </p:sp>
          </p:grpSp>
          <p:grpSp>
            <p:nvGrpSpPr>
              <p:cNvPr id="19" name="Group 18"/>
              <p:cNvGrpSpPr/>
              <p:nvPr/>
            </p:nvGrpSpPr>
            <p:grpSpPr>
              <a:xfrm>
                <a:off x="8486425" y="5263738"/>
                <a:ext cx="439717" cy="338554"/>
                <a:chOff x="7505859" y="1657752"/>
                <a:chExt cx="400339" cy="338554"/>
              </a:xfrm>
            </p:grpSpPr>
            <p:sp>
              <p:nvSpPr>
                <p:cNvPr id="20" name="Rectangle 19"/>
                <p:cNvSpPr/>
                <p:nvPr/>
              </p:nvSpPr>
              <p:spPr>
                <a:xfrm>
                  <a:off x="7505859" y="1729053"/>
                  <a:ext cx="330634" cy="217685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TextBox 20"/>
                <p:cNvSpPr txBox="1"/>
                <p:nvPr/>
              </p:nvSpPr>
              <p:spPr>
                <a:xfrm>
                  <a:off x="7505861" y="1657752"/>
                  <a:ext cx="400337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600" dirty="0">
                      <a:solidFill>
                        <a:schemeClr val="bg1"/>
                      </a:solidFill>
                    </a:rPr>
                    <a:t>15</a:t>
                  </a:r>
                </a:p>
              </p:txBody>
            </p:sp>
          </p:grpSp>
        </p:grpSp>
      </p:grpSp>
      <p:sp>
        <p:nvSpPr>
          <p:cNvPr id="36" name="TextBox 35"/>
          <p:cNvSpPr txBox="1"/>
          <p:nvPr/>
        </p:nvSpPr>
        <p:spPr>
          <a:xfrm>
            <a:off x="8674255" y="1905687"/>
            <a:ext cx="6665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</a:rPr>
              <a:t>150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674255" y="2377570"/>
            <a:ext cx="6665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</a:rPr>
              <a:t>170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31528" y="2876141"/>
            <a:ext cx="6235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tx2"/>
                </a:solidFill>
              </a:rPr>
              <a:t>190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8614433" y="3388703"/>
            <a:ext cx="6235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tx2"/>
                </a:solidFill>
              </a:rPr>
              <a:t> 210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8640071" y="3901040"/>
            <a:ext cx="6235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tx2"/>
                </a:solidFill>
              </a:rPr>
              <a:t>230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8618841" y="4404831"/>
            <a:ext cx="6235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tx2"/>
                </a:solidFill>
              </a:rPr>
              <a:t> 250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8597611" y="4912174"/>
            <a:ext cx="7099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tx2"/>
                </a:solidFill>
              </a:rPr>
              <a:t>270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8691852" y="5409122"/>
            <a:ext cx="5387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</a:rPr>
              <a:t>290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8778518" y="1590197"/>
            <a:ext cx="4521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</a:rPr>
              <a:t>K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8151584" y="1582415"/>
            <a:ext cx="4521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°C</a:t>
            </a:r>
          </a:p>
        </p:txBody>
      </p:sp>
    </p:spTree>
    <p:extLst>
      <p:ext uri="{BB962C8B-B14F-4D97-AF65-F5344CB8AC3E}">
        <p14:creationId xmlns:p14="http://schemas.microsoft.com/office/powerpoint/2010/main" val="32768325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 err="1"/>
              <a:t>Absorción</a:t>
            </a:r>
            <a:r>
              <a:rPr lang="en-US" dirty="0"/>
              <a:t> del </a:t>
            </a:r>
            <a:r>
              <a:rPr lang="en-US" dirty="0" err="1"/>
              <a:t>oxígeno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85216" y="1554480"/>
            <a:ext cx="2619375" cy="4510087"/>
          </a:xfrm>
        </p:spPr>
        <p:txBody>
          <a:bodyPr anchor="t"/>
          <a:lstStyle/>
          <a:p>
            <a:r>
              <a:rPr lang="en-US" dirty="0">
                <a:solidFill>
                  <a:schemeClr val="tx1"/>
                </a:solidFill>
              </a:rPr>
              <a:t>Se </a:t>
            </a:r>
            <a:r>
              <a:rPr lang="en-US" dirty="0" err="1">
                <a:solidFill>
                  <a:schemeClr val="tx1"/>
                </a:solidFill>
              </a:rPr>
              <a:t>usa</a:t>
            </a:r>
            <a:r>
              <a:rPr lang="en-US" dirty="0">
                <a:solidFill>
                  <a:schemeClr val="tx1"/>
                </a:solidFill>
              </a:rPr>
              <a:t> para </a:t>
            </a:r>
            <a:r>
              <a:rPr lang="en-US" dirty="0" err="1">
                <a:solidFill>
                  <a:schemeClr val="tx1"/>
                </a:solidFill>
              </a:rPr>
              <a:t>percibir</a:t>
            </a:r>
            <a:r>
              <a:rPr lang="en-US" dirty="0">
                <a:solidFill>
                  <a:schemeClr val="tx1"/>
                </a:solidFill>
              </a:rPr>
              <a:t> la </a:t>
            </a:r>
            <a:r>
              <a:rPr lang="en-US" dirty="0" err="1">
                <a:solidFill>
                  <a:schemeClr val="tx1"/>
                </a:solidFill>
              </a:rPr>
              <a:t>temperatura</a:t>
            </a:r>
            <a:r>
              <a:rPr lang="en-US" dirty="0">
                <a:solidFill>
                  <a:schemeClr val="tx1"/>
                </a:solidFill>
              </a:rPr>
              <a:t> en </a:t>
            </a:r>
            <a:r>
              <a:rPr lang="en-US" dirty="0" err="1">
                <a:solidFill>
                  <a:schemeClr val="tx1"/>
                </a:solidFill>
              </a:rPr>
              <a:t>varios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niveles</a:t>
            </a:r>
            <a:r>
              <a:rPr lang="en-US" dirty="0">
                <a:solidFill>
                  <a:schemeClr val="tx1"/>
                </a:solidFill>
              </a:rPr>
              <a:t> de la </a:t>
            </a:r>
            <a:r>
              <a:rPr lang="en-US" dirty="0" err="1">
                <a:solidFill>
                  <a:schemeClr val="tx1"/>
                </a:solidFill>
              </a:rPr>
              <a:t>atmósfera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175655" y="1212580"/>
            <a:ext cx="5593181" cy="5087636"/>
            <a:chOff x="3436749" y="1212580"/>
            <a:chExt cx="5593181" cy="5087636"/>
          </a:xfrm>
        </p:grpSpPr>
        <p:sp>
          <p:nvSpPr>
            <p:cNvPr id="7" name="TextBox 6"/>
            <p:cNvSpPr txBox="1"/>
            <p:nvPr/>
          </p:nvSpPr>
          <p:spPr>
            <a:xfrm>
              <a:off x="3436749" y="1212580"/>
              <a:ext cx="5593181" cy="369332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C.10 del ATMS (57.3 GHz)  2017-9-23 1806Z</a:t>
              </a: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6749" y="1581912"/>
              <a:ext cx="5593181" cy="4718304"/>
            </a:xfrm>
            <a:prstGeom prst="rect">
              <a:avLst/>
            </a:prstGeom>
          </p:spPr>
        </p:pic>
        <p:grpSp>
          <p:nvGrpSpPr>
            <p:cNvPr id="9" name="Group 8"/>
            <p:cNvGrpSpPr/>
            <p:nvPr/>
          </p:nvGrpSpPr>
          <p:grpSpPr>
            <a:xfrm>
              <a:off x="8315272" y="1880049"/>
              <a:ext cx="674844" cy="3841989"/>
              <a:chOff x="8315272" y="1760303"/>
              <a:chExt cx="674844" cy="3841989"/>
            </a:xfrm>
          </p:grpSpPr>
          <p:grpSp>
            <p:nvGrpSpPr>
              <p:cNvPr id="11" name="Group 10"/>
              <p:cNvGrpSpPr/>
              <p:nvPr/>
            </p:nvGrpSpPr>
            <p:grpSpPr>
              <a:xfrm>
                <a:off x="8323548" y="1760303"/>
                <a:ext cx="666568" cy="338554"/>
                <a:chOff x="7338481" y="1657752"/>
                <a:chExt cx="606875" cy="338554"/>
              </a:xfrm>
            </p:grpSpPr>
            <p:sp>
              <p:nvSpPr>
                <p:cNvPr id="33" name="Rectangle 32"/>
                <p:cNvSpPr/>
                <p:nvPr/>
              </p:nvSpPr>
              <p:spPr>
                <a:xfrm>
                  <a:off x="7400658" y="1729054"/>
                  <a:ext cx="435835" cy="20229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" name="TextBox 33"/>
                <p:cNvSpPr txBox="1"/>
                <p:nvPr/>
              </p:nvSpPr>
              <p:spPr>
                <a:xfrm>
                  <a:off x="7338481" y="1657752"/>
                  <a:ext cx="60687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dirty="0">
                      <a:solidFill>
                        <a:schemeClr val="bg1"/>
                      </a:solidFill>
                    </a:rPr>
                    <a:t>-125</a:t>
                  </a:r>
                </a:p>
              </p:txBody>
            </p:sp>
          </p:grpSp>
          <p:grpSp>
            <p:nvGrpSpPr>
              <p:cNvPr id="12" name="Group 11"/>
              <p:cNvGrpSpPr/>
              <p:nvPr/>
            </p:nvGrpSpPr>
            <p:grpSpPr>
              <a:xfrm>
                <a:off x="8323548" y="2232186"/>
                <a:ext cx="666568" cy="338554"/>
                <a:chOff x="7338481" y="1657752"/>
                <a:chExt cx="606875" cy="338554"/>
              </a:xfrm>
            </p:grpSpPr>
            <p:sp>
              <p:nvSpPr>
                <p:cNvPr id="31" name="Rectangle 30"/>
                <p:cNvSpPr/>
                <p:nvPr/>
              </p:nvSpPr>
              <p:spPr>
                <a:xfrm>
                  <a:off x="7400658" y="1729054"/>
                  <a:ext cx="435835" cy="20229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" name="TextBox 31"/>
                <p:cNvSpPr txBox="1"/>
                <p:nvPr/>
              </p:nvSpPr>
              <p:spPr>
                <a:xfrm>
                  <a:off x="7338481" y="1657752"/>
                  <a:ext cx="60687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dirty="0">
                      <a:solidFill>
                        <a:schemeClr val="bg1"/>
                      </a:solidFill>
                    </a:rPr>
                    <a:t>-105</a:t>
                  </a:r>
                </a:p>
              </p:txBody>
            </p:sp>
          </p:grpSp>
          <p:grpSp>
            <p:nvGrpSpPr>
              <p:cNvPr id="13" name="Group 12"/>
              <p:cNvGrpSpPr/>
              <p:nvPr/>
            </p:nvGrpSpPr>
            <p:grpSpPr>
              <a:xfrm>
                <a:off x="8323551" y="2730757"/>
                <a:ext cx="623553" cy="338554"/>
                <a:chOff x="7338486" y="1657752"/>
                <a:chExt cx="567712" cy="338554"/>
              </a:xfrm>
            </p:grpSpPr>
            <p:sp>
              <p:nvSpPr>
                <p:cNvPr id="29" name="Rectangle 28"/>
                <p:cNvSpPr/>
                <p:nvPr/>
              </p:nvSpPr>
              <p:spPr>
                <a:xfrm>
                  <a:off x="7400658" y="1729054"/>
                  <a:ext cx="435835" cy="20229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" name="TextBox 29"/>
                <p:cNvSpPr txBox="1"/>
                <p:nvPr/>
              </p:nvSpPr>
              <p:spPr>
                <a:xfrm>
                  <a:off x="7338486" y="1657752"/>
                  <a:ext cx="56771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600" dirty="0">
                      <a:solidFill>
                        <a:schemeClr val="bg1"/>
                      </a:solidFill>
                    </a:rPr>
                    <a:t> -85</a:t>
                  </a:r>
                </a:p>
              </p:txBody>
            </p:sp>
          </p:grpSp>
          <p:grpSp>
            <p:nvGrpSpPr>
              <p:cNvPr id="14" name="Group 13"/>
              <p:cNvGrpSpPr/>
              <p:nvPr/>
            </p:nvGrpSpPr>
            <p:grpSpPr>
              <a:xfrm>
                <a:off x="8323548" y="3243319"/>
                <a:ext cx="623553" cy="338554"/>
                <a:chOff x="7338486" y="1657752"/>
                <a:chExt cx="567712" cy="338554"/>
              </a:xfrm>
            </p:grpSpPr>
            <p:sp>
              <p:nvSpPr>
                <p:cNvPr id="27" name="Rectangle 26"/>
                <p:cNvSpPr/>
                <p:nvPr/>
              </p:nvSpPr>
              <p:spPr>
                <a:xfrm>
                  <a:off x="7400658" y="1729054"/>
                  <a:ext cx="435835" cy="20229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TextBox 27"/>
                <p:cNvSpPr txBox="1"/>
                <p:nvPr/>
              </p:nvSpPr>
              <p:spPr>
                <a:xfrm>
                  <a:off x="7338486" y="1657752"/>
                  <a:ext cx="56771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600" dirty="0">
                      <a:solidFill>
                        <a:schemeClr val="bg1"/>
                      </a:solidFill>
                    </a:rPr>
                    <a:t> -65</a:t>
                  </a:r>
                </a:p>
              </p:txBody>
            </p:sp>
          </p:grpSp>
          <p:grpSp>
            <p:nvGrpSpPr>
              <p:cNvPr id="15" name="Group 14"/>
              <p:cNvGrpSpPr/>
              <p:nvPr/>
            </p:nvGrpSpPr>
            <p:grpSpPr>
              <a:xfrm>
                <a:off x="8323548" y="3755656"/>
                <a:ext cx="623553" cy="338554"/>
                <a:chOff x="7338486" y="1657752"/>
                <a:chExt cx="567712" cy="338554"/>
              </a:xfrm>
            </p:grpSpPr>
            <p:sp>
              <p:nvSpPr>
                <p:cNvPr id="25" name="Rectangle 24"/>
                <p:cNvSpPr/>
                <p:nvPr/>
              </p:nvSpPr>
              <p:spPr>
                <a:xfrm>
                  <a:off x="7400658" y="1729054"/>
                  <a:ext cx="435835" cy="20229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TextBox 25"/>
                <p:cNvSpPr txBox="1"/>
                <p:nvPr/>
              </p:nvSpPr>
              <p:spPr>
                <a:xfrm>
                  <a:off x="7338486" y="1657752"/>
                  <a:ext cx="56771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600" dirty="0">
                      <a:solidFill>
                        <a:schemeClr val="bg1"/>
                      </a:solidFill>
                    </a:rPr>
                    <a:t> -45</a:t>
                  </a:r>
                </a:p>
              </p:txBody>
            </p:sp>
          </p:grpSp>
          <p:grpSp>
            <p:nvGrpSpPr>
              <p:cNvPr id="16" name="Group 15"/>
              <p:cNvGrpSpPr/>
              <p:nvPr/>
            </p:nvGrpSpPr>
            <p:grpSpPr>
              <a:xfrm>
                <a:off x="8319410" y="4259447"/>
                <a:ext cx="623553" cy="338554"/>
                <a:chOff x="7338486" y="1657752"/>
                <a:chExt cx="567712" cy="338554"/>
              </a:xfrm>
            </p:grpSpPr>
            <p:sp>
              <p:nvSpPr>
                <p:cNvPr id="23" name="Rectangle 22"/>
                <p:cNvSpPr/>
                <p:nvPr/>
              </p:nvSpPr>
              <p:spPr>
                <a:xfrm>
                  <a:off x="7400658" y="1729054"/>
                  <a:ext cx="435835" cy="20229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TextBox 23"/>
                <p:cNvSpPr txBox="1"/>
                <p:nvPr/>
              </p:nvSpPr>
              <p:spPr>
                <a:xfrm>
                  <a:off x="7338486" y="1657752"/>
                  <a:ext cx="56771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600" dirty="0">
                      <a:solidFill>
                        <a:schemeClr val="bg1"/>
                      </a:solidFill>
                    </a:rPr>
                    <a:t> -25</a:t>
                  </a:r>
                </a:p>
              </p:txBody>
            </p:sp>
          </p:grpSp>
          <p:grpSp>
            <p:nvGrpSpPr>
              <p:cNvPr id="17" name="Group 16"/>
              <p:cNvGrpSpPr/>
              <p:nvPr/>
            </p:nvGrpSpPr>
            <p:grpSpPr>
              <a:xfrm>
                <a:off x="8315272" y="4766790"/>
                <a:ext cx="623553" cy="338554"/>
                <a:chOff x="7338486" y="1657752"/>
                <a:chExt cx="567712" cy="338554"/>
              </a:xfrm>
            </p:grpSpPr>
            <p:sp>
              <p:nvSpPr>
                <p:cNvPr id="21" name="Rectangle 20"/>
                <p:cNvSpPr/>
                <p:nvPr/>
              </p:nvSpPr>
              <p:spPr>
                <a:xfrm>
                  <a:off x="7400658" y="1729054"/>
                  <a:ext cx="435835" cy="20229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TextBox 21"/>
                <p:cNvSpPr txBox="1"/>
                <p:nvPr/>
              </p:nvSpPr>
              <p:spPr>
                <a:xfrm>
                  <a:off x="7338486" y="1657752"/>
                  <a:ext cx="56771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600" dirty="0">
                      <a:solidFill>
                        <a:schemeClr val="bg1"/>
                      </a:solidFill>
                    </a:rPr>
                    <a:t>   -5</a:t>
                  </a:r>
                </a:p>
              </p:txBody>
            </p:sp>
          </p:grpSp>
          <p:grpSp>
            <p:nvGrpSpPr>
              <p:cNvPr id="18" name="Group 17"/>
              <p:cNvGrpSpPr/>
              <p:nvPr/>
            </p:nvGrpSpPr>
            <p:grpSpPr>
              <a:xfrm>
                <a:off x="8486425" y="5263738"/>
                <a:ext cx="439717" cy="338554"/>
                <a:chOff x="7505859" y="1657752"/>
                <a:chExt cx="400339" cy="338554"/>
              </a:xfrm>
            </p:grpSpPr>
            <p:sp>
              <p:nvSpPr>
                <p:cNvPr id="19" name="Rectangle 18"/>
                <p:cNvSpPr/>
                <p:nvPr/>
              </p:nvSpPr>
              <p:spPr>
                <a:xfrm>
                  <a:off x="7505859" y="1729053"/>
                  <a:ext cx="330634" cy="217685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TextBox 19"/>
                <p:cNvSpPr txBox="1"/>
                <p:nvPr/>
              </p:nvSpPr>
              <p:spPr>
                <a:xfrm>
                  <a:off x="7505861" y="1657752"/>
                  <a:ext cx="400337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600" dirty="0">
                      <a:solidFill>
                        <a:schemeClr val="bg1"/>
                      </a:solidFill>
                    </a:rPr>
                    <a:t>15</a:t>
                  </a:r>
                </a:p>
              </p:txBody>
            </p:sp>
          </p:grpSp>
        </p:grpSp>
      </p:grpSp>
      <p:sp>
        <p:nvSpPr>
          <p:cNvPr id="35" name="TextBox 34"/>
          <p:cNvSpPr txBox="1"/>
          <p:nvPr/>
        </p:nvSpPr>
        <p:spPr>
          <a:xfrm>
            <a:off x="8674255" y="1905687"/>
            <a:ext cx="6665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</a:rPr>
              <a:t>150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8674255" y="2377570"/>
            <a:ext cx="6665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</a:rPr>
              <a:t>170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631528" y="2876141"/>
            <a:ext cx="6235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tx2"/>
                </a:solidFill>
              </a:rPr>
              <a:t>190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14433" y="3388703"/>
            <a:ext cx="6235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tx2"/>
                </a:solidFill>
              </a:rPr>
              <a:t> 210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8640071" y="3901040"/>
            <a:ext cx="6235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tx2"/>
                </a:solidFill>
              </a:rPr>
              <a:t>230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8618841" y="4404831"/>
            <a:ext cx="6235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tx2"/>
                </a:solidFill>
              </a:rPr>
              <a:t> 250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8597611" y="4912174"/>
            <a:ext cx="7099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tx2"/>
                </a:solidFill>
              </a:rPr>
              <a:t>270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8691852" y="5409122"/>
            <a:ext cx="5387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</a:rPr>
              <a:t>290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8778518" y="1590197"/>
            <a:ext cx="4521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</a:rPr>
              <a:t>K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8151584" y="1582415"/>
            <a:ext cx="4521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°C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1324" y="3470152"/>
            <a:ext cx="2322550" cy="1477328"/>
          </a:xfrm>
          <a:prstGeom prst="rect">
            <a:avLst/>
          </a:prstGeom>
          <a:solidFill>
            <a:schemeClr val="bg1"/>
          </a:solidFill>
          <a:ln w="50800" cap="rnd" cmpd="sng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 err="1"/>
              <a:t>Pequeña</a:t>
            </a:r>
            <a:r>
              <a:rPr lang="en-US" sz="2000" dirty="0"/>
              <a:t> </a:t>
            </a:r>
            <a:r>
              <a:rPr lang="en-US" sz="2000" dirty="0" err="1"/>
              <a:t>variación</a:t>
            </a:r>
            <a:r>
              <a:rPr lang="en-US" sz="2000" dirty="0"/>
              <a:t> de </a:t>
            </a:r>
            <a:r>
              <a:rPr lang="en-US" sz="2000" dirty="0" err="1"/>
              <a:t>temperatura</a:t>
            </a:r>
            <a:r>
              <a:rPr lang="en-US" sz="2000" dirty="0"/>
              <a:t> a lo largo de la imagen  </a:t>
            </a:r>
          </a:p>
          <a:p>
            <a:pPr algn="ctr">
              <a:lnSpc>
                <a:spcPct val="90000"/>
              </a:lnSpc>
            </a:pPr>
            <a:r>
              <a:rPr lang="en-US" sz="2000" dirty="0"/>
              <a:t>(</a:t>
            </a:r>
            <a:r>
              <a:rPr lang="en-US" sz="2000" dirty="0" err="1"/>
              <a:t>nivel</a:t>
            </a:r>
            <a:r>
              <a:rPr lang="en-US" sz="2000" dirty="0"/>
              <a:t> de ~300 mb)</a:t>
            </a:r>
            <a:endParaRPr lang="en-US" sz="20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58452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 err="1"/>
              <a:t>Perfiles</a:t>
            </a:r>
            <a:r>
              <a:rPr lang="en-US" dirty="0"/>
              <a:t> </a:t>
            </a:r>
            <a:r>
              <a:rPr lang="en-US" dirty="0" err="1"/>
              <a:t>verticales</a:t>
            </a:r>
            <a:endParaRPr lang="en-US" dirty="0" err="1"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13807" y="1675648"/>
            <a:ext cx="3095668" cy="4063415"/>
          </a:xfrm>
        </p:spPr>
        <p:txBody>
          <a:bodyPr anchor="t"/>
          <a:lstStyle/>
          <a:p>
            <a:r>
              <a:rPr lang="en-US" dirty="0" err="1"/>
              <a:t>Desplegados</a:t>
            </a:r>
            <a:r>
              <a:rPr lang="en-US" dirty="0"/>
              <a:t> en AWIPS </a:t>
            </a:r>
            <a:r>
              <a:rPr lang="en-US" dirty="0" err="1"/>
              <a:t>como</a:t>
            </a:r>
            <a:r>
              <a:rPr lang="en-US" dirty="0"/>
              <a:t> </a:t>
            </a:r>
            <a:r>
              <a:rPr lang="en-US" dirty="0" err="1"/>
              <a:t>sondeos</a:t>
            </a:r>
            <a:r>
              <a:rPr lang="en-US" dirty="0"/>
              <a:t> NUCAPS</a:t>
            </a:r>
          </a:p>
          <a:p>
            <a:endParaRPr lang="en-US" dirty="0"/>
          </a:p>
          <a:p>
            <a:r>
              <a:rPr lang="en-US" dirty="0"/>
              <a:t>NUCAPS = </a:t>
            </a:r>
            <a:r>
              <a:rPr lang="en-US" b="1" dirty="0"/>
              <a:t>N</a:t>
            </a:r>
            <a:r>
              <a:rPr lang="en-US" dirty="0"/>
              <a:t>OAA </a:t>
            </a:r>
            <a:r>
              <a:rPr lang="en-US" b="1" dirty="0"/>
              <a:t>U</a:t>
            </a:r>
            <a:r>
              <a:rPr lang="en-US" dirty="0"/>
              <a:t>nique </a:t>
            </a:r>
            <a:r>
              <a:rPr lang="en-US" b="1" dirty="0"/>
              <a:t>C</a:t>
            </a:r>
            <a:r>
              <a:rPr lang="en-US" dirty="0"/>
              <a:t>ombined </a:t>
            </a:r>
            <a:r>
              <a:rPr lang="en-US" b="1" dirty="0"/>
              <a:t>A</a:t>
            </a:r>
            <a:r>
              <a:rPr lang="en-US" dirty="0"/>
              <a:t>tmospheric </a:t>
            </a:r>
            <a:r>
              <a:rPr lang="en-US" b="1" dirty="0"/>
              <a:t>P</a:t>
            </a:r>
            <a:r>
              <a:rPr lang="en-US" dirty="0"/>
              <a:t>rocessing </a:t>
            </a:r>
            <a:r>
              <a:rPr lang="en-US" b="1" dirty="0"/>
              <a:t>S</a:t>
            </a:r>
            <a:r>
              <a:rPr lang="en-US" dirty="0"/>
              <a:t>ystem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969" y="1052948"/>
            <a:ext cx="5449941" cy="538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7713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912949"/>
            <a:ext cx="513806" cy="1239124"/>
          </a:xfrm>
          <a:prstGeom prst="rect">
            <a:avLst/>
          </a:prstGeom>
          <a:solidFill>
            <a:srgbClr val="CED8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1885950"/>
            <a:ext cx="9144000" cy="4686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506" y="291526"/>
            <a:ext cx="6430210" cy="525482"/>
          </a:xfrm>
        </p:spPr>
        <p:txBody>
          <a:bodyPr anchor="t"/>
          <a:lstStyle/>
          <a:p>
            <a:r>
              <a:rPr lang="en-US" sz="2600" dirty="0" err="1"/>
              <a:t>Asimilación</a:t>
            </a:r>
            <a:r>
              <a:rPr lang="en-US" sz="2600" dirty="0"/>
              <a:t> en los </a:t>
            </a:r>
            <a:r>
              <a:rPr lang="en-US" sz="2600" dirty="0" err="1"/>
              <a:t>modelos</a:t>
            </a:r>
            <a:r>
              <a:rPr lang="en-US" sz="2600" dirty="0"/>
              <a:t> </a:t>
            </a:r>
            <a:r>
              <a:rPr lang="en-US" sz="2600" dirty="0" err="1"/>
              <a:t>numéricos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13806" y="929043"/>
            <a:ext cx="8437563" cy="837215"/>
          </a:xfrm>
        </p:spPr>
        <p:txBody>
          <a:bodyPr anchor="t"/>
          <a:lstStyle/>
          <a:p>
            <a:r>
              <a:rPr lang="en-US" dirty="0" err="1"/>
              <a:t>Sondas</a:t>
            </a:r>
            <a:r>
              <a:rPr lang="en-US" dirty="0"/>
              <a:t> </a:t>
            </a:r>
            <a:r>
              <a:rPr lang="en-US" dirty="0" err="1"/>
              <a:t>infrarrojas</a:t>
            </a:r>
            <a:r>
              <a:rPr lang="en-US" dirty="0"/>
              <a:t> y de </a:t>
            </a:r>
            <a:r>
              <a:rPr lang="en-US" dirty="0" err="1"/>
              <a:t>microondas</a:t>
            </a:r>
            <a:r>
              <a:rPr lang="en-US" dirty="0"/>
              <a:t> </a:t>
            </a:r>
            <a:r>
              <a:rPr lang="en-US" dirty="0" err="1"/>
              <a:t>tienen</a:t>
            </a:r>
            <a:r>
              <a:rPr lang="en-US" dirty="0"/>
              <a:t> </a:t>
            </a:r>
            <a:r>
              <a:rPr lang="en-US" dirty="0" err="1"/>
              <a:t>enormes</a:t>
            </a:r>
            <a:r>
              <a:rPr lang="en-US" dirty="0"/>
              <a:t> </a:t>
            </a:r>
            <a:r>
              <a:rPr lang="en-US" dirty="0" err="1"/>
              <a:t>impactos</a:t>
            </a:r>
            <a:r>
              <a:rPr lang="en-US" dirty="0"/>
              <a:t> en los </a:t>
            </a:r>
            <a:r>
              <a:rPr lang="en-US" dirty="0" err="1"/>
              <a:t>pronósticos</a:t>
            </a:r>
            <a:r>
              <a:rPr lang="en-US" dirty="0"/>
              <a:t> por medio de la </a:t>
            </a:r>
            <a:r>
              <a:rPr lang="en-US" dirty="0" err="1"/>
              <a:t>asimilación</a:t>
            </a:r>
            <a:r>
              <a:rPr lang="en-US" dirty="0"/>
              <a:t>  en los </a:t>
            </a:r>
            <a:r>
              <a:rPr lang="en-US" dirty="0" err="1"/>
              <a:t>modelos</a:t>
            </a:r>
            <a:r>
              <a:rPr lang="en-US" dirty="0"/>
              <a:t> de </a:t>
            </a:r>
            <a:r>
              <a:rPr lang="en-US" dirty="0" err="1"/>
              <a:t>predicción</a:t>
            </a:r>
            <a:r>
              <a:rPr lang="en-US" dirty="0"/>
              <a:t> </a:t>
            </a:r>
            <a:r>
              <a:rPr lang="en-US" dirty="0" err="1"/>
              <a:t>numérica</a:t>
            </a:r>
            <a:r>
              <a:rPr lang="en-US" dirty="0"/>
              <a:t> del </a:t>
            </a:r>
            <a:r>
              <a:rPr lang="en-US" dirty="0" err="1"/>
              <a:t>tiempo</a:t>
            </a:r>
            <a:endParaRPr lang="en-US" dirty="0" err="1">
              <a:cs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10"/>
          <a:stretch/>
        </p:blipFill>
        <p:spPr>
          <a:xfrm>
            <a:off x="-8" y="1990725"/>
            <a:ext cx="9144008" cy="45076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59" r="6757" b="82244"/>
          <a:stretch/>
        </p:blipFill>
        <p:spPr>
          <a:xfrm>
            <a:off x="6178675" y="4080074"/>
            <a:ext cx="2893133" cy="86320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441614" y="1993843"/>
            <a:ext cx="5462337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600" b="1" dirty="0" err="1"/>
              <a:t>Correlación</a:t>
            </a:r>
            <a:r>
              <a:rPr lang="en-US" sz="1600" b="1" dirty="0"/>
              <a:t> de la </a:t>
            </a:r>
            <a:r>
              <a:rPr lang="en-US" sz="1600" b="1" dirty="0" err="1"/>
              <a:t>anomalía</a:t>
            </a:r>
            <a:r>
              <a:rPr lang="en-US" sz="1600" b="1" dirty="0"/>
              <a:t> de la </a:t>
            </a:r>
            <a:r>
              <a:rPr lang="en-US" sz="1600" b="1" dirty="0" err="1"/>
              <a:t>altura</a:t>
            </a:r>
            <a:r>
              <a:rPr lang="en-US" sz="1600" b="1" dirty="0"/>
              <a:t> </a:t>
            </a:r>
            <a:r>
              <a:rPr lang="en-US" sz="1600" b="1" dirty="0" err="1"/>
              <a:t>geopotencial</a:t>
            </a:r>
            <a:r>
              <a:rPr lang="en-US" sz="1600" b="1" dirty="0"/>
              <a:t> de 500 </a:t>
            </a:r>
            <a:r>
              <a:rPr lang="en-US" sz="1600" b="1" dirty="0" err="1"/>
              <a:t>hPa</a:t>
            </a:r>
            <a:endParaRPr lang="en-US" sz="1600" b="1" dirty="0" err="1">
              <a:cs typeface="Arial"/>
            </a:endParaRPr>
          </a:p>
          <a:p>
            <a:r>
              <a:rPr lang="en-US" sz="1600" b="1" dirty="0"/>
              <a:t>Media </a:t>
            </a:r>
            <a:r>
              <a:rPr lang="en-US" sz="1600" b="1" dirty="0" err="1"/>
              <a:t>móvil</a:t>
            </a:r>
            <a:r>
              <a:rPr lang="en-US" sz="1600" b="1" dirty="0"/>
              <a:t> de 12-meses</a:t>
            </a:r>
            <a:endParaRPr lang="en-US" sz="1600" b="1" dirty="0"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9033" y="6307590"/>
            <a:ext cx="63821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dirty="0"/>
              <a:t>1981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580833" y="6307589"/>
            <a:ext cx="639367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dirty="0"/>
              <a:t>2017</a:t>
            </a:r>
          </a:p>
        </p:txBody>
      </p:sp>
      <p:sp>
        <p:nvSpPr>
          <p:cNvPr id="12" name="TextBox 11"/>
          <p:cNvSpPr txBox="1"/>
          <p:nvPr/>
        </p:nvSpPr>
        <p:spPr>
          <a:xfrm rot="16200000">
            <a:off x="-35957" y="3960258"/>
            <a:ext cx="37237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36462472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 err="1"/>
              <a:t>Ventajas</a:t>
            </a:r>
            <a:r>
              <a:rPr lang="en-US" dirty="0"/>
              <a:t> y </a:t>
            </a:r>
            <a:r>
              <a:rPr lang="en-US" dirty="0" err="1"/>
              <a:t>limitaciones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67195" y="1479822"/>
            <a:ext cx="7886700" cy="2133667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3000"/>
              </a:spcBef>
              <a:buNone/>
            </a:pPr>
            <a:r>
              <a:rPr lang="en-US" sz="2000" b="1" dirty="0" err="1"/>
              <a:t>Ventajas</a:t>
            </a:r>
            <a:r>
              <a:rPr lang="en-US" sz="2000" b="1" dirty="0"/>
              <a:t> de las </a:t>
            </a:r>
            <a:r>
              <a:rPr lang="en-US" sz="2000" b="1" dirty="0" err="1"/>
              <a:t>microondas</a:t>
            </a:r>
            <a:endParaRPr lang="en-US" sz="2000" b="1" dirty="0" err="1">
              <a:cs typeface="Arial"/>
            </a:endParaRPr>
          </a:p>
          <a:p>
            <a:pPr lvl="1"/>
            <a:r>
              <a:rPr lang="en-US" sz="2000" dirty="0"/>
              <a:t>Las </a:t>
            </a:r>
            <a:r>
              <a:rPr lang="en-US" sz="2000" dirty="0" err="1"/>
              <a:t>nubes</a:t>
            </a:r>
            <a:r>
              <a:rPr lang="en-US" sz="2000" dirty="0"/>
              <a:t> que no </a:t>
            </a:r>
            <a:r>
              <a:rPr lang="en-US" sz="2000" dirty="0" err="1"/>
              <a:t>precipitan</a:t>
            </a:r>
            <a:r>
              <a:rPr lang="en-US" sz="2000" dirty="0"/>
              <a:t> son </a:t>
            </a:r>
            <a:r>
              <a:rPr lang="en-US" sz="2000" dirty="0" err="1"/>
              <a:t>transparentes</a:t>
            </a:r>
            <a:endParaRPr lang="en-US" sz="2000" dirty="0" err="1">
              <a:cs typeface="Arial"/>
            </a:endParaRPr>
          </a:p>
          <a:p>
            <a:pPr lvl="1"/>
            <a:r>
              <a:rPr lang="en-US" sz="2000" dirty="0" err="1"/>
              <a:t>Estimación</a:t>
            </a:r>
            <a:r>
              <a:rPr lang="en-US" sz="2000" dirty="0"/>
              <a:t> de la </a:t>
            </a:r>
            <a:r>
              <a:rPr lang="en-US" sz="2000" dirty="0" err="1"/>
              <a:t>intensidad</a:t>
            </a:r>
            <a:r>
              <a:rPr lang="en-US" sz="2000" dirty="0"/>
              <a:t> de </a:t>
            </a:r>
            <a:r>
              <a:rPr lang="en-US" sz="2000" dirty="0" err="1"/>
              <a:t>precipitación</a:t>
            </a:r>
            <a:r>
              <a:rPr lang="en-US" sz="2000" dirty="0"/>
              <a:t>, </a:t>
            </a:r>
            <a:r>
              <a:rPr lang="en-US" sz="2000" dirty="0" err="1"/>
              <a:t>vientos</a:t>
            </a:r>
            <a:r>
              <a:rPr lang="en-US" sz="2000" dirty="0"/>
              <a:t> del </a:t>
            </a:r>
            <a:r>
              <a:rPr lang="en-US" sz="2000" dirty="0" err="1"/>
              <a:t>océano</a:t>
            </a:r>
            <a:r>
              <a:rPr lang="en-US" sz="2000" dirty="0"/>
              <a:t>, </a:t>
            </a:r>
            <a:r>
              <a:rPr lang="en-US" sz="2000" dirty="0" err="1"/>
              <a:t>humedad</a:t>
            </a:r>
            <a:r>
              <a:rPr lang="en-US" sz="2000" dirty="0"/>
              <a:t> del </a:t>
            </a:r>
            <a:r>
              <a:rPr lang="en-US" sz="2000" dirty="0" err="1"/>
              <a:t>suelo</a:t>
            </a:r>
            <a:endParaRPr lang="en-US" sz="2000" dirty="0" err="1">
              <a:cs typeface="Arial"/>
            </a:endParaRPr>
          </a:p>
          <a:p>
            <a:pPr lvl="1"/>
            <a:r>
              <a:rPr lang="en-US" sz="2000" dirty="0" err="1"/>
              <a:t>Perfiles</a:t>
            </a:r>
            <a:r>
              <a:rPr lang="en-US" sz="2000" dirty="0"/>
              <a:t> </a:t>
            </a:r>
            <a:r>
              <a:rPr lang="en-US" sz="2000" dirty="0" err="1"/>
              <a:t>atmosféricos</a:t>
            </a:r>
            <a:r>
              <a:rPr lang="en-US" sz="2000" dirty="0"/>
              <a:t> de </a:t>
            </a:r>
            <a:r>
              <a:rPr lang="en-US" sz="2000" dirty="0" err="1"/>
              <a:t>temperatura</a:t>
            </a:r>
            <a:r>
              <a:rPr lang="en-US" sz="2000" dirty="0"/>
              <a:t> y </a:t>
            </a:r>
            <a:r>
              <a:rPr lang="en-US" sz="2000" dirty="0" err="1"/>
              <a:t>humedad</a:t>
            </a:r>
            <a:endParaRPr lang="en-US" sz="2000" dirty="0" err="1">
              <a:cs typeface="Arial"/>
            </a:endParaRPr>
          </a:p>
          <a:p>
            <a:pPr lvl="1"/>
            <a:r>
              <a:rPr lang="en-US" sz="2000" dirty="0"/>
              <a:t>Se </a:t>
            </a:r>
            <a:r>
              <a:rPr lang="en-US" sz="2000" dirty="0" err="1"/>
              <a:t>combinan</a:t>
            </a:r>
            <a:r>
              <a:rPr lang="en-US" sz="2000" dirty="0"/>
              <a:t> con </a:t>
            </a:r>
            <a:r>
              <a:rPr lang="en-US" sz="2000" dirty="0" err="1"/>
              <a:t>otras</a:t>
            </a:r>
            <a:r>
              <a:rPr lang="en-US" sz="2000" dirty="0"/>
              <a:t> </a:t>
            </a:r>
            <a:r>
              <a:rPr lang="en-US" sz="2000" dirty="0" err="1"/>
              <a:t>medidas</a:t>
            </a:r>
            <a:r>
              <a:rPr lang="en-US" sz="2000" dirty="0"/>
              <a:t> de </a:t>
            </a:r>
            <a:r>
              <a:rPr lang="en-US" sz="2000" dirty="0" err="1"/>
              <a:t>alta</a:t>
            </a:r>
            <a:r>
              <a:rPr lang="en-US" sz="2000" dirty="0"/>
              <a:t> </a:t>
            </a:r>
            <a:r>
              <a:rPr lang="en-US" sz="2000" dirty="0" err="1"/>
              <a:t>resolución</a:t>
            </a:r>
            <a:r>
              <a:rPr lang="en-US" sz="2000" dirty="0"/>
              <a:t> en los </a:t>
            </a:r>
            <a:r>
              <a:rPr lang="en-US" sz="2000" dirty="0" err="1"/>
              <a:t>productos</a:t>
            </a:r>
            <a:r>
              <a:rPr lang="en-US" sz="2000" dirty="0"/>
              <a:t> y se </a:t>
            </a:r>
            <a:r>
              <a:rPr lang="en-US" sz="2000" dirty="0" err="1"/>
              <a:t>asimilan</a:t>
            </a:r>
            <a:r>
              <a:rPr lang="en-US" sz="2000" dirty="0"/>
              <a:t> en los </a:t>
            </a:r>
            <a:r>
              <a:rPr lang="en-US" sz="2000" dirty="0" err="1"/>
              <a:t>modelos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4294967295"/>
          </p:nvPr>
        </p:nvSpPr>
        <p:spPr>
          <a:xfrm>
            <a:off x="767195" y="4158958"/>
            <a:ext cx="7886700" cy="1496291"/>
          </a:xfrm>
          <a:prstGeom prst="rect">
            <a:avLst/>
          </a:prstGeom>
          <a:ln w="38100">
            <a:noFill/>
          </a:ln>
        </p:spPr>
        <p:txBody>
          <a:bodyPr anchor="t">
            <a:normAutofit fontScale="85000" lnSpcReduction="10000"/>
          </a:bodyPr>
          <a:lstStyle/>
          <a:p>
            <a:pPr marL="0" indent="0">
              <a:buNone/>
            </a:pPr>
            <a:r>
              <a:rPr lang="en-US" sz="2000" b="1" dirty="0" err="1"/>
              <a:t>Limitaciones</a:t>
            </a:r>
            <a:r>
              <a:rPr lang="en-US" sz="2000" b="1" dirty="0"/>
              <a:t> de las </a:t>
            </a:r>
            <a:r>
              <a:rPr lang="en-US" sz="2000" b="1" dirty="0" err="1"/>
              <a:t>microondas</a:t>
            </a:r>
            <a:endParaRPr lang="en-US" sz="2000" b="1" dirty="0" err="1">
              <a:cs typeface="Arial"/>
            </a:endParaRPr>
          </a:p>
          <a:p>
            <a:pPr lvl="1"/>
            <a:r>
              <a:rPr lang="en-US" sz="2000" dirty="0"/>
              <a:t>La </a:t>
            </a:r>
            <a:r>
              <a:rPr lang="en-US" sz="2000" dirty="0" err="1"/>
              <a:t>longitud</a:t>
            </a:r>
            <a:r>
              <a:rPr lang="en-US" sz="2000" dirty="0"/>
              <a:t> de </a:t>
            </a:r>
            <a:r>
              <a:rPr lang="en-US" sz="2000" dirty="0" err="1"/>
              <a:t>onda</a:t>
            </a:r>
            <a:r>
              <a:rPr lang="en-US" sz="2000" dirty="0"/>
              <a:t> </a:t>
            </a:r>
            <a:r>
              <a:rPr lang="en-US" sz="2000" dirty="0" err="1"/>
              <a:t>más</a:t>
            </a:r>
            <a:r>
              <a:rPr lang="en-US" sz="2000" dirty="0"/>
              <a:t> </a:t>
            </a:r>
            <a:r>
              <a:rPr lang="en-US" sz="2000" dirty="0" err="1"/>
              <a:t>larga</a:t>
            </a:r>
            <a:r>
              <a:rPr lang="en-US" sz="2000" dirty="0"/>
              <a:t> </a:t>
            </a:r>
            <a:r>
              <a:rPr lang="en-US" sz="2000" dirty="0" err="1"/>
              <a:t>limita</a:t>
            </a:r>
            <a:r>
              <a:rPr lang="en-US" sz="2000" dirty="0"/>
              <a:t> la </a:t>
            </a:r>
            <a:r>
              <a:rPr lang="en-US" sz="2000" dirty="0" err="1"/>
              <a:t>resolución</a:t>
            </a:r>
            <a:r>
              <a:rPr lang="en-US" sz="2000" dirty="0"/>
              <a:t> </a:t>
            </a:r>
            <a:r>
              <a:rPr lang="en-US" sz="2000" dirty="0" err="1"/>
              <a:t>espacial</a:t>
            </a:r>
            <a:endParaRPr lang="en-US" sz="2000" dirty="0" err="1">
              <a:cs typeface="Arial"/>
            </a:endParaRPr>
          </a:p>
          <a:p>
            <a:pPr lvl="1"/>
            <a:r>
              <a:rPr lang="en-US" sz="2000" dirty="0"/>
              <a:t>Las </a:t>
            </a:r>
            <a:r>
              <a:rPr lang="en-US" sz="2000" dirty="0" err="1"/>
              <a:t>variaciones</a:t>
            </a:r>
            <a:r>
              <a:rPr lang="en-US" sz="2000" dirty="0"/>
              <a:t> en la </a:t>
            </a:r>
            <a:r>
              <a:rPr lang="en-US" sz="2000" dirty="0" err="1"/>
              <a:t>emisividad</a:t>
            </a:r>
            <a:r>
              <a:rPr lang="en-US" sz="2000" dirty="0"/>
              <a:t> superficial </a:t>
            </a:r>
            <a:r>
              <a:rPr lang="en-US" sz="2000" dirty="0" err="1"/>
              <a:t>complican</a:t>
            </a:r>
            <a:r>
              <a:rPr lang="en-US" sz="2000" dirty="0"/>
              <a:t> la </a:t>
            </a:r>
            <a:r>
              <a:rPr lang="en-US" sz="2000" dirty="0" err="1"/>
              <a:t>interpretación</a:t>
            </a:r>
            <a:r>
              <a:rPr lang="en-US" sz="2000" dirty="0"/>
              <a:t> </a:t>
            </a:r>
            <a:endParaRPr lang="en-US" sz="2000" dirty="0">
              <a:cs typeface="Arial"/>
            </a:endParaRPr>
          </a:p>
          <a:p>
            <a:pPr lvl="1"/>
            <a:r>
              <a:rPr lang="en-US" sz="2000" dirty="0" err="1"/>
              <a:t>Observaciones</a:t>
            </a:r>
            <a:r>
              <a:rPr lang="en-US" sz="2000" dirty="0"/>
              <a:t> </a:t>
            </a:r>
            <a:r>
              <a:rPr lang="en-US" sz="2000" dirty="0" err="1"/>
              <a:t>poco</a:t>
            </a:r>
            <a:r>
              <a:rPr lang="en-US" sz="2000" dirty="0"/>
              <a:t> </a:t>
            </a:r>
            <a:r>
              <a:rPr lang="en-US" sz="2000" dirty="0" err="1"/>
              <a:t>frecuentes</a:t>
            </a:r>
            <a:r>
              <a:rPr lang="en-US" sz="2000" dirty="0"/>
              <a:t>: 2 </a:t>
            </a:r>
            <a:r>
              <a:rPr lang="en-US" sz="2000" dirty="0" err="1"/>
              <a:t>pasadas</a:t>
            </a:r>
            <a:r>
              <a:rPr lang="en-US" sz="2000" dirty="0"/>
              <a:t> </a:t>
            </a:r>
            <a:r>
              <a:rPr lang="en-US" sz="2000" dirty="0" err="1"/>
              <a:t>diarias</a:t>
            </a:r>
            <a:r>
              <a:rPr lang="en-US" sz="2000" dirty="0"/>
              <a:t> por </a:t>
            </a:r>
            <a:r>
              <a:rPr lang="en-US" sz="2000" dirty="0" err="1"/>
              <a:t>satélite</a:t>
            </a:r>
            <a:r>
              <a:rPr lang="en-US" sz="2000" dirty="0"/>
              <a:t> (2x)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83664" y="1324598"/>
            <a:ext cx="8067230" cy="2392823"/>
          </a:xfrm>
          <a:prstGeom prst="rect">
            <a:avLst/>
          </a:prstGeom>
          <a:noFill/>
          <a:ln w="38100">
            <a:solidFill>
              <a:srgbClr val="0194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83664" y="4009381"/>
            <a:ext cx="8067230" cy="1767576"/>
          </a:xfrm>
          <a:prstGeom prst="rect">
            <a:avLst/>
          </a:prstGeom>
          <a:noFill/>
          <a:ln w="38100">
            <a:solidFill>
              <a:srgbClr val="0194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8652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 err="1"/>
              <a:t>Recursos</a:t>
            </a:r>
            <a:endParaRPr lang="en-US" dirty="0" err="1">
              <a:cs typeface="Arial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4294967295"/>
          </p:nvPr>
        </p:nvSpPr>
        <p:spPr>
          <a:xfrm>
            <a:off x="513806" y="1068243"/>
            <a:ext cx="8198109" cy="3254375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800" dirty="0"/>
              <a:t>Microwave Remote Sensing: Overview (2</a:t>
            </a:r>
            <a:r>
              <a:rPr lang="en-US" sz="1800" baseline="30000" dirty="0"/>
              <a:t>nd</a:t>
            </a:r>
            <a:r>
              <a:rPr lang="en-US" sz="1800" dirty="0"/>
              <a:t> Edition)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u="sng" dirty="0">
                <a:hlinkClick r:id="rId3"/>
              </a:rPr>
              <a:t>https://www.meted.ucar.edu/training_module.php?id=979</a:t>
            </a:r>
            <a:endParaRPr lang="en-US" sz="1800" u="sng" dirty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1800" dirty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800" dirty="0"/>
              <a:t>A First Course in Atmospheric Radiation, 2</a:t>
            </a:r>
            <a:r>
              <a:rPr lang="en-US" sz="1800" baseline="30000" dirty="0"/>
              <a:t>nd</a:t>
            </a:r>
            <a:r>
              <a:rPr lang="en-US" sz="1800" dirty="0"/>
              <a:t> Ed. (Petty 2006)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1800" dirty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800" dirty="0"/>
              <a:t>Satellite Meteorology: An Introduction (Kidder and </a:t>
            </a:r>
            <a:r>
              <a:rPr lang="en-US" sz="1800" dirty="0" err="1"/>
              <a:t>Vonder</a:t>
            </a:r>
            <a:r>
              <a:rPr lang="en-US" sz="1800" dirty="0"/>
              <a:t> </a:t>
            </a:r>
            <a:r>
              <a:rPr lang="en-US" sz="1800" dirty="0" err="1"/>
              <a:t>Haar</a:t>
            </a:r>
            <a:r>
              <a:rPr lang="en-US" sz="1800" dirty="0"/>
              <a:t> 1995)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1800" dirty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800" dirty="0"/>
              <a:t>Basics of Visible and Infrared Remote Sensing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hlinkClick r:id="rId4"/>
              </a:rPr>
              <a:t>https://www.meted.ucar.edu/training_module.php?id=1096#.WEmPA_krKUk</a:t>
            </a:r>
            <a:r>
              <a:rPr lang="en-US" sz="1800" dirty="0"/>
              <a:t> 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1800" dirty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800" dirty="0" err="1"/>
              <a:t>SatFC</a:t>
            </a:r>
            <a:r>
              <a:rPr lang="en-US" sz="1800" dirty="0"/>
              <a:t>-G Basic Principles of Radiation</a:t>
            </a:r>
            <a:endParaRPr lang="en-US" sz="1800" dirty="0">
              <a:hlinkClick r:id="rId5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hlinkClick r:id="rId5"/>
              </a:rPr>
              <a:t>https://www.meted.ucar.edu/training_module.php?id=1239#.WEcPZfkrKUl</a:t>
            </a:r>
            <a:r>
              <a:rPr lang="en-US" sz="1800" dirty="0"/>
              <a:t> 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1800" dirty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2000" dirty="0"/>
          </a:p>
        </p:txBody>
      </p:sp>
      <p:grpSp>
        <p:nvGrpSpPr>
          <p:cNvPr id="7" name="Group 6"/>
          <p:cNvGrpSpPr/>
          <p:nvPr/>
        </p:nvGrpSpPr>
        <p:grpSpPr>
          <a:xfrm>
            <a:off x="1366980" y="4769419"/>
            <a:ext cx="6493166" cy="1552307"/>
            <a:chOff x="1034471" y="4769419"/>
            <a:chExt cx="6493166" cy="1552307"/>
          </a:xfrm>
        </p:grpSpPr>
        <p:sp>
          <p:nvSpPr>
            <p:cNvPr id="8" name="Content Placeholder 2"/>
            <p:cNvSpPr txBox="1">
              <a:spLocks/>
            </p:cNvSpPr>
            <p:nvPr/>
          </p:nvSpPr>
          <p:spPr>
            <a:xfrm>
              <a:off x="1034471" y="4769419"/>
              <a:ext cx="6493166" cy="155230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2">
                  <a:lumMod val="75000"/>
                </a:schemeClr>
              </a:solidFill>
            </a:ln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SzPct val="90000"/>
                <a:buFont typeface="Wingdings" panose="05000000000000000000" pitchFamily="2" charset="2"/>
                <a:buChar char="§"/>
                <a:defRPr sz="2000" kern="1200">
                  <a:solidFill>
                    <a:srgbClr val="383838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–"/>
                <a:defRPr sz="1800" kern="1200">
                  <a:solidFill>
                    <a:srgbClr val="383838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383838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spcBef>
                  <a:spcPts val="0"/>
                </a:spcBef>
                <a:buFont typeface="Wingdings" panose="05000000000000000000" pitchFamily="2" charset="2"/>
                <a:buNone/>
              </a:pPr>
              <a:r>
                <a:rPr lang="en-US" sz="1800" dirty="0">
                  <a:solidFill>
                    <a:schemeClr val="tx1"/>
                  </a:solidFill>
                </a:rPr>
                <a:t>   ¿</a:t>
              </a:r>
              <a:r>
                <a:rPr lang="en-US" sz="1800" dirty="0" err="1">
                  <a:solidFill>
                    <a:schemeClr val="tx1"/>
                  </a:solidFill>
                </a:rPr>
                <a:t>Preguntas</a:t>
              </a:r>
              <a:r>
                <a:rPr lang="en-US" sz="1800" dirty="0">
                  <a:solidFill>
                    <a:schemeClr val="tx1"/>
                  </a:solidFill>
                </a:rPr>
                <a:t>? Email: </a:t>
              </a:r>
              <a:r>
                <a:rPr lang="en-US" sz="1800" dirty="0">
                  <a:hlinkClick r:id="rId6"/>
                </a:rPr>
                <a:t>Bernie.Connell@colostate.edu</a:t>
              </a:r>
              <a:endParaRPr lang="en-US" sz="1800" dirty="0"/>
            </a:p>
            <a:p>
              <a:pPr marL="0" indent="0">
                <a:lnSpc>
                  <a:spcPct val="100000"/>
                </a:lnSpc>
                <a:spcBef>
                  <a:spcPts val="0"/>
                </a:spcBef>
                <a:buFont typeface="Wingdings" panose="05000000000000000000" pitchFamily="2" charset="2"/>
                <a:buNone/>
              </a:pPr>
              <a:endParaRPr lang="en-US" dirty="0">
                <a:solidFill>
                  <a:schemeClr val="tx1"/>
                </a:solidFill>
              </a:endParaRPr>
            </a:p>
            <a:p>
              <a:pPr marL="0" indent="0">
                <a:lnSpc>
                  <a:spcPct val="100000"/>
                </a:lnSpc>
                <a:spcBef>
                  <a:spcPts val="0"/>
                </a:spcBef>
                <a:buFont typeface="Wingdings" panose="05000000000000000000" pitchFamily="2" charset="2"/>
                <a:buNone/>
              </a:pPr>
              <a:r>
                <a:rPr lang="en-US" sz="1800" dirty="0">
                  <a:solidFill>
                    <a:schemeClr val="tx1"/>
                  </a:solidFill>
                </a:rPr>
                <a:t>   </a:t>
              </a:r>
              <a:r>
                <a:rPr lang="en-US" sz="1800" dirty="0" err="1">
                  <a:solidFill>
                    <a:schemeClr val="tx1"/>
                  </a:solidFill>
                </a:rPr>
                <a:t>Narradora</a:t>
              </a:r>
              <a:r>
                <a:rPr lang="en-US" sz="1800" dirty="0">
                  <a:solidFill>
                    <a:schemeClr val="tx1"/>
                  </a:solidFill>
                </a:rPr>
                <a:t>: Bernie Connell                            </a:t>
              </a:r>
            </a:p>
            <a:p>
              <a:pPr marL="0" indent="0">
                <a:lnSpc>
                  <a:spcPct val="100000"/>
                </a:lnSpc>
                <a:spcBef>
                  <a:spcPts val="0"/>
                </a:spcBef>
                <a:buFont typeface="Wingdings" panose="05000000000000000000" pitchFamily="2" charset="2"/>
                <a:buNone/>
              </a:pPr>
              <a:r>
                <a:rPr lang="en-US" sz="1800" dirty="0">
                  <a:solidFill>
                    <a:schemeClr val="tx1"/>
                  </a:solidFill>
                </a:rPr>
                <a:t>   </a:t>
              </a:r>
              <a:r>
                <a:rPr lang="en-US" sz="1800" dirty="0" err="1">
                  <a:solidFill>
                    <a:schemeClr val="tx1"/>
                  </a:solidFill>
                </a:rPr>
                <a:t>Editoras</a:t>
              </a:r>
              <a:r>
                <a:rPr lang="en-US" sz="1800" dirty="0">
                  <a:solidFill>
                    <a:schemeClr val="tx1"/>
                  </a:solidFill>
                </a:rPr>
                <a:t>: Erin Dagg, Bernie Connell</a:t>
              </a:r>
            </a:p>
            <a:p>
              <a:pPr marL="0" indent="0">
                <a:lnSpc>
                  <a:spcPct val="100000"/>
                </a:lnSpc>
                <a:spcBef>
                  <a:spcPts val="0"/>
                </a:spcBef>
                <a:buFont typeface="Wingdings" panose="05000000000000000000" pitchFamily="2" charset="2"/>
                <a:buNone/>
              </a:pPr>
              <a:r>
                <a:rPr lang="en-US" sz="1800" dirty="0">
                  <a:solidFill>
                    <a:schemeClr val="tx1"/>
                  </a:solidFill>
                </a:rPr>
                <a:t>   </a:t>
              </a:r>
              <a:r>
                <a:rPr lang="en-US" sz="1800" dirty="0" err="1">
                  <a:solidFill>
                    <a:schemeClr val="tx1"/>
                  </a:solidFill>
                </a:rPr>
                <a:t>Otros</a:t>
              </a:r>
              <a:r>
                <a:rPr lang="en-US" sz="1800" dirty="0">
                  <a:solidFill>
                    <a:schemeClr val="tx1"/>
                  </a:solidFill>
                </a:rPr>
                <a:t> </a:t>
              </a:r>
              <a:r>
                <a:rPr lang="en-US" sz="1800" dirty="0" err="1">
                  <a:solidFill>
                    <a:schemeClr val="tx1"/>
                  </a:solidFill>
                </a:rPr>
                <a:t>contribuyentes</a:t>
              </a:r>
              <a:r>
                <a:rPr lang="en-US" sz="1800" dirty="0">
                  <a:solidFill>
                    <a:schemeClr val="tx1"/>
                  </a:solidFill>
                </a:rPr>
                <a:t>: John Forsythe</a:t>
              </a: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23455" y="5465595"/>
              <a:ext cx="1603030" cy="7302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356582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 anchor="t"/>
          <a:lstStyle/>
          <a:p>
            <a:r>
              <a:rPr lang="en-US" dirty="0" err="1"/>
              <a:t>Introducción</a:t>
            </a:r>
            <a:r>
              <a:rPr lang="en-US" dirty="0"/>
              <a:t> a la </a:t>
            </a:r>
            <a:r>
              <a:rPr lang="en-US" dirty="0" err="1"/>
              <a:t>teledetección</a:t>
            </a:r>
            <a:r>
              <a:rPr lang="en-US" dirty="0"/>
              <a:t> por </a:t>
            </a:r>
            <a:r>
              <a:rPr lang="en-US" dirty="0" err="1"/>
              <a:t>microondas</a:t>
            </a:r>
            <a:endParaRPr lang="en-US" dirty="0" err="1">
              <a:cs typeface="Arial"/>
            </a:endParaRPr>
          </a:p>
          <a:p>
            <a:r>
              <a:rPr lang="en-US" dirty="0"/>
              <a:t>(con un </a:t>
            </a:r>
            <a:r>
              <a:rPr lang="en-US" dirty="0" err="1"/>
              <a:t>enfoque</a:t>
            </a:r>
            <a:r>
              <a:rPr lang="en-US" dirty="0"/>
              <a:t> en la </a:t>
            </a:r>
            <a:r>
              <a:rPr lang="en-US" dirty="0" err="1"/>
              <a:t>percepción</a:t>
            </a:r>
            <a:r>
              <a:rPr lang="en-US" dirty="0"/>
              <a:t> </a:t>
            </a:r>
            <a:r>
              <a:rPr lang="en-US" dirty="0" err="1"/>
              <a:t>pasiva</a:t>
            </a:r>
            <a:r>
              <a:rPr lang="en-US" dirty="0"/>
              <a:t>)</a:t>
            </a:r>
            <a:endParaRPr lang="en-US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103312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 err="1"/>
              <a:t>Objetivos</a:t>
            </a:r>
            <a:r>
              <a:rPr lang="en-US" dirty="0"/>
              <a:t> del </a:t>
            </a:r>
            <a:r>
              <a:rPr lang="en-US" dirty="0" err="1"/>
              <a:t>aprendizaje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13806" y="1047975"/>
            <a:ext cx="8315614" cy="5364162"/>
          </a:xfrm>
        </p:spPr>
        <p:txBody>
          <a:bodyPr anchor="t"/>
          <a:lstStyle/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err="1"/>
              <a:t>Proporcionar</a:t>
            </a:r>
            <a:r>
              <a:rPr lang="en-US" dirty="0"/>
              <a:t> una </a:t>
            </a:r>
            <a:r>
              <a:rPr lang="en-US" dirty="0" err="1"/>
              <a:t>introducción</a:t>
            </a:r>
            <a:r>
              <a:rPr lang="en-US" dirty="0"/>
              <a:t> general a la </a:t>
            </a:r>
            <a:r>
              <a:rPr lang="en-US" dirty="0" err="1"/>
              <a:t>teledetección</a:t>
            </a:r>
            <a:r>
              <a:rPr lang="en-US" dirty="0"/>
              <a:t> por </a:t>
            </a:r>
            <a:r>
              <a:rPr lang="en-US" dirty="0" err="1"/>
              <a:t>microondas</a:t>
            </a:r>
            <a:r>
              <a:rPr lang="en-US" dirty="0"/>
              <a:t> </a:t>
            </a:r>
            <a:r>
              <a:rPr lang="en-US" dirty="0" err="1"/>
              <a:t>incluyendo</a:t>
            </a:r>
            <a:r>
              <a:rPr lang="en-US" dirty="0"/>
              <a:t> los </a:t>
            </a:r>
            <a:r>
              <a:rPr lang="en-US" dirty="0" err="1"/>
              <a:t>generadores</a:t>
            </a:r>
            <a:r>
              <a:rPr lang="en-US" dirty="0"/>
              <a:t> de </a:t>
            </a:r>
            <a:r>
              <a:rPr lang="en-US" dirty="0" err="1"/>
              <a:t>imágenes</a:t>
            </a:r>
            <a:r>
              <a:rPr lang="en-US" dirty="0"/>
              <a:t> vs. las </a:t>
            </a:r>
            <a:r>
              <a:rPr lang="en-US" dirty="0" err="1"/>
              <a:t>sondas</a:t>
            </a:r>
            <a:r>
              <a:rPr lang="en-US" dirty="0"/>
              <a:t>, </a:t>
            </a:r>
            <a:r>
              <a:rPr lang="en-US" dirty="0" err="1"/>
              <a:t>sensores</a:t>
            </a:r>
            <a:r>
              <a:rPr lang="en-US" dirty="0"/>
              <a:t> </a:t>
            </a:r>
            <a:r>
              <a:rPr lang="en-US" dirty="0" err="1"/>
              <a:t>pasivos</a:t>
            </a:r>
            <a:r>
              <a:rPr lang="en-US" dirty="0"/>
              <a:t> vs. </a:t>
            </a:r>
            <a:r>
              <a:rPr lang="en-US" dirty="0" err="1"/>
              <a:t>activos</a:t>
            </a:r>
            <a:r>
              <a:rPr lang="en-US" dirty="0"/>
              <a:t> y los </a:t>
            </a:r>
            <a:r>
              <a:rPr lang="en-US" dirty="0" err="1"/>
              <a:t>canales</a:t>
            </a:r>
            <a:r>
              <a:rPr lang="en-US" dirty="0"/>
              <a:t> de </a:t>
            </a:r>
            <a:r>
              <a:rPr lang="en-US" dirty="0" err="1"/>
              <a:t>frecuencias</a:t>
            </a:r>
            <a:r>
              <a:rPr lang="en-US" dirty="0"/>
              <a:t> de </a:t>
            </a:r>
            <a:r>
              <a:rPr lang="en-US" dirty="0" err="1"/>
              <a:t>microondas</a:t>
            </a:r>
            <a:endParaRPr lang="en-US" dirty="0" err="1">
              <a:cs typeface="Arial"/>
            </a:endParaRP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err="1"/>
              <a:t>Entender</a:t>
            </a:r>
            <a:r>
              <a:rPr lang="en-US" dirty="0"/>
              <a:t> </a:t>
            </a:r>
            <a:r>
              <a:rPr lang="en-US" dirty="0" err="1"/>
              <a:t>cómo</a:t>
            </a:r>
            <a:r>
              <a:rPr lang="en-US" dirty="0"/>
              <a:t> la </a:t>
            </a:r>
            <a:r>
              <a:rPr lang="en-US" dirty="0" err="1"/>
              <a:t>percepción</a:t>
            </a:r>
            <a:r>
              <a:rPr lang="en-US" dirty="0"/>
              <a:t> </a:t>
            </a:r>
            <a:r>
              <a:rPr lang="en-US" dirty="0" err="1"/>
              <a:t>remota</a:t>
            </a:r>
            <a:r>
              <a:rPr lang="en-US" dirty="0"/>
              <a:t> por </a:t>
            </a:r>
            <a:r>
              <a:rPr lang="en-US" dirty="0" err="1"/>
              <a:t>microondas</a:t>
            </a:r>
            <a:r>
              <a:rPr lang="en-US" dirty="0"/>
              <a:t> </a:t>
            </a:r>
            <a:r>
              <a:rPr lang="en-US" dirty="0" err="1"/>
              <a:t>complementa</a:t>
            </a:r>
            <a:r>
              <a:rPr lang="en-US" dirty="0"/>
              <a:t> las </a:t>
            </a:r>
            <a:r>
              <a:rPr lang="en-US" dirty="0" err="1"/>
              <a:t>observaciones</a:t>
            </a:r>
            <a:r>
              <a:rPr lang="en-US" dirty="0"/>
              <a:t> del visible y del </a:t>
            </a:r>
            <a:r>
              <a:rPr lang="en-US" dirty="0" err="1"/>
              <a:t>infrarrojo</a:t>
            </a:r>
            <a:r>
              <a:rPr lang="en-US" dirty="0"/>
              <a:t>  y por </a:t>
            </a:r>
            <a:r>
              <a:rPr lang="en-US" dirty="0" err="1"/>
              <a:t>qué</a:t>
            </a:r>
            <a:r>
              <a:rPr lang="en-US" dirty="0"/>
              <a:t> es </a:t>
            </a:r>
            <a:r>
              <a:rPr lang="en-US" dirty="0" err="1"/>
              <a:t>importante</a:t>
            </a:r>
          </a:p>
          <a:p>
            <a:pPr marL="457200" indent="-457200"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err="1"/>
              <a:t>Examinar</a:t>
            </a:r>
            <a:r>
              <a:rPr lang="en-US" dirty="0"/>
              <a:t> </a:t>
            </a:r>
            <a:r>
              <a:rPr lang="en-US" dirty="0" err="1"/>
              <a:t>brevemente</a:t>
            </a:r>
            <a:r>
              <a:rPr lang="en-US" dirty="0"/>
              <a:t> </a:t>
            </a:r>
            <a:r>
              <a:rPr lang="en-US" dirty="0" err="1"/>
              <a:t>cómo</a:t>
            </a:r>
            <a:r>
              <a:rPr lang="en-US" dirty="0"/>
              <a:t> la </a:t>
            </a:r>
            <a:r>
              <a:rPr lang="en-US" dirty="0" err="1"/>
              <a:t>absorción</a:t>
            </a:r>
            <a:r>
              <a:rPr lang="en-US" dirty="0"/>
              <a:t>/</a:t>
            </a:r>
            <a:r>
              <a:rPr lang="en-US" dirty="0" err="1"/>
              <a:t>emisión</a:t>
            </a:r>
            <a:r>
              <a:rPr lang="en-US" dirty="0"/>
              <a:t>, </a:t>
            </a:r>
            <a:r>
              <a:rPr lang="en-US" dirty="0" err="1"/>
              <a:t>transmisión</a:t>
            </a:r>
            <a:r>
              <a:rPr lang="en-US" dirty="0"/>
              <a:t> y </a:t>
            </a:r>
            <a:r>
              <a:rPr lang="en-US" dirty="0" err="1"/>
              <a:t>dispersión</a:t>
            </a:r>
            <a:r>
              <a:rPr lang="en-US" dirty="0"/>
              <a:t> </a:t>
            </a:r>
            <a:r>
              <a:rPr lang="en-US" dirty="0" err="1"/>
              <a:t>influencian</a:t>
            </a:r>
            <a:r>
              <a:rPr lang="en-US" dirty="0"/>
              <a:t> el </a:t>
            </a:r>
            <a:r>
              <a:rPr lang="en-US" dirty="0" err="1"/>
              <a:t>uso</a:t>
            </a:r>
            <a:r>
              <a:rPr lang="en-US" dirty="0"/>
              <a:t> y la </a:t>
            </a:r>
            <a:r>
              <a:rPr lang="en-US" dirty="0" err="1"/>
              <a:t>interpretación</a:t>
            </a:r>
            <a:r>
              <a:rPr lang="en-US" dirty="0"/>
              <a:t> de las </a:t>
            </a:r>
            <a:r>
              <a:rPr lang="en-US" dirty="0" err="1"/>
              <a:t>mediciones</a:t>
            </a:r>
            <a:r>
              <a:rPr lang="en-US" dirty="0"/>
              <a:t> de </a:t>
            </a:r>
            <a:r>
              <a:rPr lang="en-US" dirty="0" err="1"/>
              <a:t>microondas</a:t>
            </a:r>
            <a:endParaRPr lang="en-US" dirty="0" err="1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158081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/>
              <a:t>Vista preliminar del producto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3254644" y="993228"/>
            <a:ext cx="5818410" cy="5249918"/>
            <a:chOff x="3254644" y="993228"/>
            <a:chExt cx="5818410" cy="5249918"/>
          </a:xfrm>
        </p:grpSpPr>
        <p:sp>
          <p:nvSpPr>
            <p:cNvPr id="4" name="Rectangle 3"/>
            <p:cNvSpPr/>
            <p:nvPr/>
          </p:nvSpPr>
          <p:spPr>
            <a:xfrm>
              <a:off x="3254644" y="993228"/>
              <a:ext cx="5818410" cy="524991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609341" y="1063347"/>
              <a:ext cx="510901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/>
                <a:t>ATMS MIRS Total </a:t>
              </a:r>
              <a:r>
                <a:rPr lang="en-US" sz="1600" b="1" dirty="0" err="1"/>
                <a:t>Precipitable</a:t>
              </a:r>
              <a:r>
                <a:rPr lang="en-US" sz="1600" b="1" dirty="0"/>
                <a:t> Water    2017-09-23</a:t>
              </a: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518" t="87513" r="17050" b="3763"/>
            <a:stretch/>
          </p:blipFill>
          <p:spPr>
            <a:xfrm>
              <a:off x="3587870" y="5340096"/>
              <a:ext cx="5150372" cy="59436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95" t="12307" r="35326" b="28340"/>
            <a:stretch/>
          </p:blipFill>
          <p:spPr>
            <a:xfrm>
              <a:off x="3493008" y="1408176"/>
              <a:ext cx="5340096" cy="3858768"/>
            </a:xfrm>
            <a:prstGeom prst="rect">
              <a:avLst/>
            </a:prstGeom>
            <a:ln w="22225">
              <a:solidFill>
                <a:srgbClr val="000000"/>
              </a:solidFill>
            </a:ln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7" t="86724" r="81552" b="7472"/>
            <a:stretch/>
          </p:blipFill>
          <p:spPr>
            <a:xfrm>
              <a:off x="3393343" y="5806773"/>
              <a:ext cx="1342365" cy="339949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921" t="88881" r="1457" b="1343"/>
            <a:stretch/>
          </p:blipFill>
          <p:spPr>
            <a:xfrm>
              <a:off x="8241061" y="5740777"/>
              <a:ext cx="815030" cy="487605"/>
            </a:xfrm>
            <a:prstGeom prst="rect">
              <a:avLst/>
            </a:prstGeom>
          </p:spPr>
        </p:pic>
      </p:grpSp>
      <p:sp>
        <p:nvSpPr>
          <p:cNvPr id="10" name="Content Placeholder 2"/>
          <p:cNvSpPr>
            <a:spLocks noGrp="1"/>
          </p:cNvSpPr>
          <p:nvPr>
            <p:ph sz="quarter" idx="10"/>
          </p:nvPr>
        </p:nvSpPr>
        <p:spPr>
          <a:xfrm>
            <a:off x="595751" y="1343789"/>
            <a:ext cx="2588200" cy="4646070"/>
          </a:xfrm>
        </p:spPr>
        <p:txBody>
          <a:bodyPr anchor="t"/>
          <a:lstStyle/>
          <a:p>
            <a:r>
              <a:rPr lang="en-US" dirty="0"/>
              <a:t>Se </a:t>
            </a:r>
            <a:r>
              <a:rPr lang="en-US" dirty="0" err="1"/>
              <a:t>usa</a:t>
            </a:r>
            <a:r>
              <a:rPr lang="en-US" dirty="0"/>
              <a:t> una </a:t>
            </a:r>
            <a:r>
              <a:rPr lang="en-US" dirty="0" err="1"/>
              <a:t>combinación</a:t>
            </a:r>
            <a:r>
              <a:rPr lang="en-US" dirty="0"/>
              <a:t> de </a:t>
            </a:r>
            <a:r>
              <a:rPr lang="en-US" dirty="0" err="1"/>
              <a:t>canales</a:t>
            </a:r>
            <a:r>
              <a:rPr lang="en-US" dirty="0"/>
              <a:t> para </a:t>
            </a:r>
            <a:r>
              <a:rPr lang="en-US" dirty="0" err="1"/>
              <a:t>crear</a:t>
            </a:r>
            <a:r>
              <a:rPr lang="en-US" dirty="0"/>
              <a:t> </a:t>
            </a:r>
            <a:r>
              <a:rPr lang="en-US" dirty="0" err="1"/>
              <a:t>productos</a:t>
            </a:r>
            <a:endParaRPr lang="en-US" dirty="0" err="1">
              <a:cs typeface="Arial"/>
            </a:endParaRPr>
          </a:p>
          <a:p>
            <a:endParaRPr lang="en-US" sz="800" dirty="0"/>
          </a:p>
          <a:p>
            <a:pPr marL="411480" lvl="1" indent="-18288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Agua precipitable total</a:t>
            </a:r>
            <a:endParaRPr lang="en-US" dirty="0">
              <a:cs typeface="Arial"/>
            </a:endParaRPr>
          </a:p>
          <a:p>
            <a:pPr marL="411480" lvl="1" indent="-18288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Agua </a:t>
            </a:r>
            <a:r>
              <a:rPr lang="en-US" dirty="0" err="1"/>
              <a:t>líquida</a:t>
            </a:r>
            <a:r>
              <a:rPr lang="en-US" dirty="0"/>
              <a:t> de la </a:t>
            </a:r>
            <a:r>
              <a:rPr lang="en-US" dirty="0" err="1"/>
              <a:t>nube</a:t>
            </a:r>
            <a:r>
              <a:rPr lang="en-US" dirty="0"/>
              <a:t> </a:t>
            </a:r>
            <a:endParaRPr lang="en-US" dirty="0">
              <a:cs typeface="Arial"/>
            </a:endParaRPr>
          </a:p>
          <a:p>
            <a:pPr marL="411480" lvl="1" indent="-18288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err="1"/>
              <a:t>Intensidad</a:t>
            </a:r>
            <a:r>
              <a:rPr lang="en-US" dirty="0"/>
              <a:t> de </a:t>
            </a:r>
            <a:r>
              <a:rPr lang="en-US" dirty="0" err="1"/>
              <a:t>lluvia</a:t>
            </a:r>
            <a:endParaRPr lang="en-US" dirty="0">
              <a:cs typeface="Arial"/>
            </a:endParaRPr>
          </a:p>
          <a:p>
            <a:pPr marL="411480" lvl="1" indent="-18288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err="1"/>
              <a:t>Velocidad</a:t>
            </a:r>
            <a:r>
              <a:rPr lang="en-US" dirty="0"/>
              <a:t> del </a:t>
            </a:r>
            <a:r>
              <a:rPr lang="en-US" dirty="0" err="1"/>
              <a:t>viento</a:t>
            </a:r>
            <a:endParaRPr lang="en-US" dirty="0">
              <a:cs typeface="Arial"/>
            </a:endParaRPr>
          </a:p>
          <a:p>
            <a:pPr marL="411480" lvl="1" indent="-18288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err="1"/>
              <a:t>Temperatura</a:t>
            </a:r>
            <a:r>
              <a:rPr lang="en-US" dirty="0"/>
              <a:t> superficial del mar</a:t>
            </a:r>
            <a:endParaRPr lang="en-US" dirty="0">
              <a:cs typeface="Arial"/>
            </a:endParaRPr>
          </a:p>
          <a:p>
            <a:pPr marL="411480" lvl="1" indent="-18288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err="1"/>
              <a:t>Humedad</a:t>
            </a:r>
            <a:r>
              <a:rPr lang="en-US" dirty="0"/>
              <a:t> del </a:t>
            </a:r>
            <a:r>
              <a:rPr lang="en-US" dirty="0" err="1"/>
              <a:t>suelo</a:t>
            </a:r>
            <a:endParaRPr lang="en-US" dirty="0">
              <a:cs typeface="Arial"/>
            </a:endParaRPr>
          </a:p>
          <a:p>
            <a:pPr marL="228600" lvl="1" indent="0">
              <a:spcBef>
                <a:spcPts val="0"/>
              </a:spcBef>
              <a:spcAft>
                <a:spcPts val="1200"/>
              </a:spcAft>
              <a:buNone/>
            </a:pP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055546" y="6243146"/>
            <a:ext cx="63111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NOAA </a:t>
            </a:r>
            <a:r>
              <a:rPr lang="en-US" sz="1200" dirty="0" err="1"/>
              <a:t>MiRS</a:t>
            </a:r>
            <a:r>
              <a:rPr lang="en-US" sz="1200" dirty="0"/>
              <a:t> Products: </a:t>
            </a:r>
            <a:r>
              <a:rPr lang="en-US" sz="1200" dirty="0">
                <a:hlinkClick r:id="rId5"/>
              </a:rPr>
              <a:t>https://www.star.nesdis.noaa.gov/jpss/EDRs/products_MiRS.php</a:t>
            </a:r>
            <a:r>
              <a:rPr lang="en-US" sz="1200" dirty="0"/>
              <a:t>  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3255264" y="996696"/>
            <a:ext cx="5818410" cy="5249918"/>
            <a:chOff x="3254644" y="993228"/>
            <a:chExt cx="5818410" cy="5249918"/>
          </a:xfrm>
        </p:grpSpPr>
        <p:sp>
          <p:nvSpPr>
            <p:cNvPr id="23" name="Rectangle 22"/>
            <p:cNvSpPr/>
            <p:nvPr/>
          </p:nvSpPr>
          <p:spPr>
            <a:xfrm>
              <a:off x="3254644" y="993228"/>
              <a:ext cx="5818410" cy="524991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609341" y="1063347"/>
              <a:ext cx="510901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/>
                <a:t>ATMS MIRS Cloud Liquid Water    2017-09-23</a:t>
              </a:r>
            </a:p>
          </p:txBody>
        </p:sp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95" t="12307" r="35326" b="28340"/>
            <a:stretch/>
          </p:blipFill>
          <p:spPr>
            <a:xfrm>
              <a:off x="3493008" y="1408176"/>
              <a:ext cx="5340096" cy="3858768"/>
            </a:xfrm>
            <a:prstGeom prst="rect">
              <a:avLst/>
            </a:prstGeom>
            <a:ln w="22225">
              <a:solidFill>
                <a:schemeClr val="tx1"/>
              </a:solidFill>
            </a:ln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683" t="87517" r="16649" b="3758"/>
            <a:stretch/>
          </p:blipFill>
          <p:spPr>
            <a:xfrm>
              <a:off x="3831336" y="5340096"/>
              <a:ext cx="4818888" cy="594360"/>
            </a:xfrm>
            <a:prstGeom prst="rect">
              <a:avLst/>
            </a:prstGeom>
            <a:ln w="22225">
              <a:noFill/>
            </a:ln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7" t="86724" r="81552" b="7472"/>
            <a:stretch/>
          </p:blipFill>
          <p:spPr>
            <a:xfrm>
              <a:off x="3393343" y="5806773"/>
              <a:ext cx="1342365" cy="339949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921" t="88881" r="1457" b="1343"/>
            <a:stretch/>
          </p:blipFill>
          <p:spPr>
            <a:xfrm>
              <a:off x="8241061" y="5740777"/>
              <a:ext cx="815030" cy="487605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3255264" y="996696"/>
            <a:ext cx="5818410" cy="5249918"/>
            <a:chOff x="3254644" y="993228"/>
            <a:chExt cx="5818410" cy="5249918"/>
          </a:xfrm>
        </p:grpSpPr>
        <p:sp>
          <p:nvSpPr>
            <p:cNvPr id="16" name="Rectangle 15"/>
            <p:cNvSpPr/>
            <p:nvPr/>
          </p:nvSpPr>
          <p:spPr>
            <a:xfrm>
              <a:off x="3254644" y="993228"/>
              <a:ext cx="5818410" cy="524991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609341" y="1063347"/>
              <a:ext cx="510901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/>
                <a:t>ATMS MIRS Rain Rate    2017-09-23</a:t>
              </a: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95" t="12306" r="35326" b="28340"/>
            <a:stretch/>
          </p:blipFill>
          <p:spPr>
            <a:xfrm>
              <a:off x="3493008" y="1408176"/>
              <a:ext cx="5340096" cy="3858768"/>
            </a:xfrm>
            <a:prstGeom prst="rect">
              <a:avLst/>
            </a:prstGeom>
            <a:ln w="22225">
              <a:solidFill>
                <a:schemeClr val="tx1"/>
              </a:solidFill>
            </a:ln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683" t="87517" r="16649" b="3758"/>
            <a:stretch/>
          </p:blipFill>
          <p:spPr>
            <a:xfrm>
              <a:off x="3831336" y="5340096"/>
              <a:ext cx="4818888" cy="594360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7" t="86724" r="81552" b="7472"/>
            <a:stretch/>
          </p:blipFill>
          <p:spPr>
            <a:xfrm>
              <a:off x="3393343" y="5806773"/>
              <a:ext cx="1342365" cy="339949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921" t="88881" r="1457" b="1343"/>
            <a:stretch/>
          </p:blipFill>
          <p:spPr>
            <a:xfrm>
              <a:off x="8241061" y="5740777"/>
              <a:ext cx="815030" cy="487605"/>
            </a:xfrm>
            <a:prstGeom prst="rect">
              <a:avLst/>
            </a:prstGeom>
          </p:spPr>
        </p:pic>
      </p:grpSp>
      <p:grpSp>
        <p:nvGrpSpPr>
          <p:cNvPr id="37" name="Group 36"/>
          <p:cNvGrpSpPr/>
          <p:nvPr/>
        </p:nvGrpSpPr>
        <p:grpSpPr>
          <a:xfrm>
            <a:off x="3255264" y="996696"/>
            <a:ext cx="5818410" cy="5249918"/>
            <a:chOff x="3254644" y="993228"/>
            <a:chExt cx="5818410" cy="5249918"/>
          </a:xfrm>
        </p:grpSpPr>
        <p:sp>
          <p:nvSpPr>
            <p:cNvPr id="38" name="Rectangle 37"/>
            <p:cNvSpPr/>
            <p:nvPr/>
          </p:nvSpPr>
          <p:spPr>
            <a:xfrm>
              <a:off x="3254644" y="993228"/>
              <a:ext cx="5818410" cy="524991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609341" y="1063347"/>
              <a:ext cx="510901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/>
                <a:t>AMSR2 Wind Speed    2017-09-23</a:t>
              </a:r>
            </a:p>
          </p:txBody>
        </p:sp>
        <p:pic>
          <p:nvPicPr>
            <p:cNvPr id="40" name="Picture 39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95" t="11854" r="35326" b="28793"/>
            <a:stretch/>
          </p:blipFill>
          <p:spPr>
            <a:xfrm>
              <a:off x="3493008" y="1408176"/>
              <a:ext cx="5340096" cy="3858768"/>
            </a:xfrm>
            <a:prstGeom prst="rect">
              <a:avLst/>
            </a:prstGeom>
            <a:ln w="22225">
              <a:solidFill>
                <a:schemeClr val="tx1"/>
              </a:solidFill>
            </a:ln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60" t="87513" r="16650" b="3763"/>
            <a:stretch/>
          </p:blipFill>
          <p:spPr>
            <a:xfrm>
              <a:off x="3494889" y="5340096"/>
              <a:ext cx="5381279" cy="565266"/>
            </a:xfrm>
            <a:prstGeom prst="rect">
              <a:avLst/>
            </a:prstGeom>
            <a:ln w="22225">
              <a:noFill/>
            </a:ln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7" t="86724" r="81552" b="7472"/>
            <a:stretch/>
          </p:blipFill>
          <p:spPr>
            <a:xfrm>
              <a:off x="3393343" y="5806773"/>
              <a:ext cx="1342365" cy="339949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921" t="88881" r="1457" b="1343"/>
            <a:stretch/>
          </p:blipFill>
          <p:spPr>
            <a:xfrm>
              <a:off x="8241061" y="5740777"/>
              <a:ext cx="815030" cy="487605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925" t="88460" r="7643" b="6667"/>
            <a:stretch/>
          </p:blipFill>
          <p:spPr>
            <a:xfrm>
              <a:off x="7585344" y="5839339"/>
              <a:ext cx="652861" cy="382230"/>
            </a:xfrm>
            <a:prstGeom prst="rect">
              <a:avLst/>
            </a:prstGeom>
            <a:ln w="22225">
              <a:noFill/>
            </a:ln>
          </p:spPr>
        </p:pic>
      </p:grpSp>
      <p:grpSp>
        <p:nvGrpSpPr>
          <p:cNvPr id="34" name="Group 33"/>
          <p:cNvGrpSpPr/>
          <p:nvPr/>
        </p:nvGrpSpPr>
        <p:grpSpPr>
          <a:xfrm>
            <a:off x="3254644" y="989760"/>
            <a:ext cx="5818410" cy="5249918"/>
            <a:chOff x="3254644" y="993228"/>
            <a:chExt cx="5818410" cy="5249918"/>
          </a:xfrm>
        </p:grpSpPr>
        <p:sp>
          <p:nvSpPr>
            <p:cNvPr id="35" name="Rectangle 34"/>
            <p:cNvSpPr/>
            <p:nvPr/>
          </p:nvSpPr>
          <p:spPr>
            <a:xfrm>
              <a:off x="3254644" y="993228"/>
              <a:ext cx="5818410" cy="524991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609341" y="1063347"/>
              <a:ext cx="510901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/>
                <a:t>AMSR2 Sea Surface Temperature    2017-09-23</a:t>
              </a:r>
            </a:p>
          </p:txBody>
        </p:sp>
        <p:pic>
          <p:nvPicPr>
            <p:cNvPr id="45" name="Picture 44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95" t="12306" r="35326" b="28340"/>
            <a:stretch/>
          </p:blipFill>
          <p:spPr>
            <a:xfrm>
              <a:off x="3493008" y="1408176"/>
              <a:ext cx="5340096" cy="3858768"/>
            </a:xfrm>
            <a:prstGeom prst="rect">
              <a:avLst/>
            </a:prstGeom>
            <a:ln w="22225">
              <a:solidFill>
                <a:srgbClr val="000000"/>
              </a:solidFill>
            </a:ln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82" t="87513" r="16649" b="3763"/>
            <a:stretch/>
          </p:blipFill>
          <p:spPr>
            <a:xfrm>
              <a:off x="3493007" y="5340096"/>
              <a:ext cx="5429319" cy="573181"/>
            </a:xfrm>
            <a:prstGeom prst="rect">
              <a:avLst/>
            </a:prstGeom>
            <a:ln w="22225">
              <a:noFill/>
            </a:ln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12" t="86700" r="80779" b="6611"/>
            <a:stretch/>
          </p:blipFill>
          <p:spPr>
            <a:xfrm>
              <a:off x="3349037" y="5792417"/>
              <a:ext cx="1531418" cy="409540"/>
            </a:xfrm>
            <a:prstGeom prst="rect">
              <a:avLst/>
            </a:prstGeom>
            <a:ln w="22225">
              <a:noFill/>
            </a:ln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921" t="88881" r="1457" b="1343"/>
            <a:stretch/>
          </p:blipFill>
          <p:spPr>
            <a:xfrm>
              <a:off x="8241061" y="5740777"/>
              <a:ext cx="815030" cy="487605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925" t="88460" r="7643" b="6667"/>
            <a:stretch/>
          </p:blipFill>
          <p:spPr>
            <a:xfrm>
              <a:off x="7585964" y="5842807"/>
              <a:ext cx="652861" cy="382230"/>
            </a:xfrm>
            <a:prstGeom prst="rect">
              <a:avLst/>
            </a:prstGeom>
            <a:ln w="22225">
              <a:noFill/>
            </a:ln>
          </p:spPr>
        </p:pic>
      </p:grpSp>
      <p:grpSp>
        <p:nvGrpSpPr>
          <p:cNvPr id="50" name="Group 49"/>
          <p:cNvGrpSpPr/>
          <p:nvPr/>
        </p:nvGrpSpPr>
        <p:grpSpPr>
          <a:xfrm>
            <a:off x="3254644" y="989760"/>
            <a:ext cx="5818410" cy="5249918"/>
            <a:chOff x="3254644" y="993228"/>
            <a:chExt cx="5818410" cy="5249918"/>
          </a:xfrm>
        </p:grpSpPr>
        <p:sp>
          <p:nvSpPr>
            <p:cNvPr id="51" name="Rectangle 50"/>
            <p:cNvSpPr/>
            <p:nvPr/>
          </p:nvSpPr>
          <p:spPr>
            <a:xfrm>
              <a:off x="3254644" y="993228"/>
              <a:ext cx="5818410" cy="524991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3609341" y="1063347"/>
              <a:ext cx="510901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err="1"/>
                <a:t>Humedad</a:t>
              </a:r>
              <a:r>
                <a:rPr lang="en-US" sz="1600" b="1" dirty="0"/>
                <a:t> del </a:t>
              </a:r>
              <a:r>
                <a:rPr lang="en-US" sz="1600" b="1" dirty="0" err="1"/>
                <a:t>sueldo</a:t>
              </a:r>
              <a:r>
                <a:rPr lang="en-US" sz="1600" b="1" dirty="0"/>
                <a:t> del AMSR-2 2017-09-23</a:t>
              </a:r>
            </a:p>
          </p:txBody>
        </p:sp>
        <p:pic>
          <p:nvPicPr>
            <p:cNvPr id="53" name="Picture 52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95" t="12306" r="35326" b="28340"/>
            <a:stretch/>
          </p:blipFill>
          <p:spPr>
            <a:xfrm>
              <a:off x="3493008" y="1408176"/>
              <a:ext cx="5340096" cy="3858768"/>
            </a:xfrm>
            <a:prstGeom prst="rect">
              <a:avLst/>
            </a:prstGeom>
            <a:ln w="22225">
              <a:solidFill>
                <a:schemeClr val="tx1"/>
              </a:solidFill>
            </a:ln>
          </p:spPr>
        </p:pic>
        <p:pic>
          <p:nvPicPr>
            <p:cNvPr id="54" name="Picture 53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008" t="87513" r="16649" b="3763"/>
            <a:stretch/>
          </p:blipFill>
          <p:spPr>
            <a:xfrm>
              <a:off x="3870042" y="5340096"/>
              <a:ext cx="4613933" cy="594360"/>
            </a:xfrm>
            <a:prstGeom prst="rect">
              <a:avLst/>
            </a:prstGeom>
            <a:ln w="22225">
              <a:noFill/>
            </a:ln>
          </p:spPr>
        </p:pic>
        <p:pic>
          <p:nvPicPr>
            <p:cNvPr id="55" name="Picture 54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925" t="88460" r="7643" b="6667"/>
            <a:stretch/>
          </p:blipFill>
          <p:spPr>
            <a:xfrm>
              <a:off x="7585964" y="5842807"/>
              <a:ext cx="652861" cy="382230"/>
            </a:xfrm>
            <a:prstGeom prst="rect">
              <a:avLst/>
            </a:prstGeom>
            <a:ln w="22225">
              <a:noFill/>
            </a:ln>
          </p:spPr>
        </p:pic>
        <p:pic>
          <p:nvPicPr>
            <p:cNvPr id="56" name="Picture 55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921" t="88881" r="1457" b="1343"/>
            <a:stretch/>
          </p:blipFill>
          <p:spPr>
            <a:xfrm>
              <a:off x="8241061" y="5740777"/>
              <a:ext cx="815030" cy="487605"/>
            </a:xfrm>
            <a:prstGeom prst="rect">
              <a:avLst/>
            </a:prstGeom>
          </p:spPr>
        </p:pic>
        <p:pic>
          <p:nvPicPr>
            <p:cNvPr id="57" name="Picture 56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8" t="87414" r="72061" b="7179"/>
            <a:stretch/>
          </p:blipFill>
          <p:spPr>
            <a:xfrm>
              <a:off x="3330276" y="5816123"/>
              <a:ext cx="2239252" cy="344532"/>
            </a:xfrm>
            <a:prstGeom prst="rect">
              <a:avLst/>
            </a:prstGeom>
            <a:ln w="22225"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983250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495334" y="4255698"/>
            <a:ext cx="8431196" cy="20619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88" y="291526"/>
            <a:ext cx="6789966" cy="525482"/>
          </a:xfrm>
        </p:spPr>
        <p:txBody>
          <a:bodyPr anchor="t"/>
          <a:lstStyle/>
          <a:p>
            <a:r>
              <a:rPr lang="en-US" sz="2600" dirty="0" err="1"/>
              <a:t>Tipos</a:t>
            </a:r>
            <a:r>
              <a:rPr lang="en-US" sz="2600" dirty="0"/>
              <a:t> de </a:t>
            </a:r>
            <a:r>
              <a:rPr lang="en-US" sz="2600" dirty="0" err="1"/>
              <a:t>instrumentación</a:t>
            </a:r>
            <a:r>
              <a:rPr lang="en-US" sz="2600" dirty="0"/>
              <a:t> de </a:t>
            </a:r>
            <a:r>
              <a:rPr lang="en-US" sz="2600" dirty="0" err="1"/>
              <a:t>microondas</a:t>
            </a:r>
            <a:endParaRPr lang="en-US" sz="2600" dirty="0">
              <a:cs typeface="Arial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8317306"/>
              </p:ext>
            </p:extLst>
          </p:nvPr>
        </p:nvGraphicFramePr>
        <p:xfrm>
          <a:off x="475488" y="1152144"/>
          <a:ext cx="8460905" cy="51508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2429">
                  <a:extLst>
                    <a:ext uri="{9D8B030D-6E8A-4147-A177-3AD203B41FA5}">
                      <a16:colId xmlns:a16="http://schemas.microsoft.com/office/drawing/2014/main" val="1286954014"/>
                    </a:ext>
                  </a:extLst>
                </a:gridCol>
                <a:gridCol w="4068476">
                  <a:extLst>
                    <a:ext uri="{9D8B030D-6E8A-4147-A177-3AD203B41FA5}">
                      <a16:colId xmlns:a16="http://schemas.microsoft.com/office/drawing/2014/main" val="2493225569"/>
                    </a:ext>
                  </a:extLst>
                </a:gridCol>
              </a:tblGrid>
              <a:tr h="5150854">
                <a:tc>
                  <a:txBody>
                    <a:bodyPr/>
                    <a:lstStyle/>
                    <a:p>
                      <a:pPr algn="ctr"/>
                      <a:r>
                        <a:rPr lang="en-US" sz="2400" b="1" u="none">
                          <a:solidFill>
                            <a:schemeClr val="tx1"/>
                          </a:solidFill>
                        </a:rPr>
                        <a:t>Generador de imágenes</a:t>
                      </a:r>
                      <a:endParaRPr lang="en-US" sz="2400" b="1" u="none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sz="2000" b="1" u="none" dirty="0">
                        <a:solidFill>
                          <a:schemeClr val="tx1"/>
                        </a:solidFill>
                      </a:endParaRPr>
                    </a:p>
                    <a:p>
                      <a:pPr marL="514350" marR="0" indent="-34290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</a:rPr>
                        <a:t>Detalle horizontal</a:t>
                      </a:r>
                      <a:endParaRPr lang="en-US" sz="2000" b="0" baseline="0">
                        <a:solidFill>
                          <a:schemeClr val="tx1"/>
                        </a:solidFill>
                      </a:endParaRPr>
                    </a:p>
                    <a:p>
                      <a:pPr marL="514350" indent="-342900" algn="l">
                        <a:buFont typeface="Wingdings" panose="05000000000000000000" pitchFamily="2" charset="2"/>
                        <a:buChar char="§"/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</a:rPr>
                        <a:t>Vista de 2-D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  <a:p>
                      <a:pPr marL="182880" indent="0" algn="l">
                        <a:buFont typeface="Arial" panose="020B0604020202020204" pitchFamily="34" charset="0"/>
                        <a:buNone/>
                      </a:pP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  <a:p>
                      <a:pPr marL="182880" indent="0" algn="l">
                        <a:buFont typeface="Arial" panose="020B0604020202020204" pitchFamily="34" charset="0"/>
                        <a:buNone/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Ej: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</a:rPr>
                        <a:t> Radiómetro Avanzado de Barrido por Microondas-2 (con siglas </a:t>
                      </a:r>
                      <a:r>
                        <a:rPr lang="en-US" sz="2000" b="0">
                          <a:solidFill>
                            <a:schemeClr val="tx1"/>
                          </a:solidFill>
                        </a:rPr>
                        <a:t>AMSR-2 en inglés)</a:t>
                      </a:r>
                    </a:p>
                    <a:p>
                      <a:pPr marL="800100" lvl="1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</a:rPr>
                        <a:t>7 canales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u="none">
                          <a:solidFill>
                            <a:schemeClr val="tx1"/>
                          </a:solidFill>
                        </a:rPr>
                        <a:t>Sonda</a:t>
                      </a:r>
                      <a:endParaRPr lang="en-US" sz="2400" b="1" u="none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sz="2000" b="1" u="none" dirty="0">
                        <a:solidFill>
                          <a:schemeClr val="tx1"/>
                        </a:solidFill>
                      </a:endParaRPr>
                    </a:p>
                    <a:p>
                      <a:pPr marL="514350" indent="-342900" algn="l">
                        <a:buFont typeface="Wingdings" panose="05000000000000000000" pitchFamily="2" charset="2"/>
                        <a:buChar char="§"/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</a:rPr>
                        <a:t>Detalle vertical</a:t>
                      </a:r>
                    </a:p>
                    <a:p>
                      <a:pPr marL="514350" indent="-342900" algn="l">
                        <a:buFont typeface="Wingdings" panose="05000000000000000000" pitchFamily="2" charset="2"/>
                        <a:buChar char="§"/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</a:rPr>
                        <a:t>“Vista de 3-D”</a:t>
                      </a:r>
                    </a:p>
                    <a:p>
                      <a:pPr marL="514350" indent="-342900" algn="l">
                        <a:buFont typeface="Wingdings" panose="05000000000000000000" pitchFamily="2" charset="2"/>
                        <a:buChar char="§"/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</a:rPr>
                        <a:t>Proporciona perfiles atmosféricos</a:t>
                      </a:r>
                    </a:p>
                    <a:p>
                      <a:pPr marL="182880" indent="0" algn="l">
                        <a:buFont typeface="Arial" panose="020B0604020202020204" pitchFamily="34" charset="0"/>
                        <a:buNone/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Ej: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</a:rPr>
                        <a:t> Sonda Atmosférica de Microondas de Technología Avanzada (con siglas </a:t>
                      </a:r>
                      <a:r>
                        <a:rPr lang="en-US" sz="2000" b="0">
                          <a:solidFill>
                            <a:schemeClr val="tx1"/>
                          </a:solidFill>
                        </a:rPr>
                        <a:t>ATMS en inglés)</a:t>
                      </a:r>
                    </a:p>
                    <a:p>
                      <a:pPr marL="800100" lvl="1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</a:rPr>
                        <a:t>22 canales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1865028"/>
                  </a:ext>
                </a:extLst>
              </a:tr>
            </a:tbl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6096607" y="4146355"/>
            <a:ext cx="1737360" cy="2543504"/>
            <a:chOff x="4551636" y="2869323"/>
            <a:chExt cx="1737360" cy="254350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51636" y="3584027"/>
              <a:ext cx="1737360" cy="1828800"/>
            </a:xfrm>
            <a:prstGeom prst="rect">
              <a:avLst/>
            </a:prstGeom>
            <a:ln w="19050">
              <a:solidFill>
                <a:schemeClr val="tx1"/>
              </a:solidFill>
            </a:ln>
            <a:scene3d>
              <a:camera prst="isometricOffAxis1Top"/>
              <a:lightRig rig="threePt" dir="t"/>
            </a:scene3d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51636" y="3405351"/>
              <a:ext cx="1737360" cy="1828800"/>
            </a:xfrm>
            <a:prstGeom prst="rect">
              <a:avLst/>
            </a:prstGeom>
            <a:ln w="19050">
              <a:solidFill>
                <a:schemeClr val="tx1"/>
              </a:solidFill>
            </a:ln>
            <a:scene3d>
              <a:camera prst="isometricOffAxis1Top"/>
              <a:lightRig rig="threePt" dir="t"/>
            </a:scene3d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51636" y="3226675"/>
              <a:ext cx="1737360" cy="1828800"/>
            </a:xfrm>
            <a:prstGeom prst="rect">
              <a:avLst/>
            </a:prstGeom>
            <a:ln w="19050">
              <a:solidFill>
                <a:schemeClr val="tx1"/>
              </a:solidFill>
            </a:ln>
            <a:scene3d>
              <a:camera prst="isometricOffAxis1Top"/>
              <a:lightRig rig="threePt" dir="t"/>
            </a:scene3d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51636" y="3047999"/>
              <a:ext cx="1737360" cy="1828800"/>
            </a:xfrm>
            <a:prstGeom prst="rect">
              <a:avLst/>
            </a:prstGeom>
            <a:ln w="19050">
              <a:solidFill>
                <a:schemeClr val="tx1"/>
              </a:solidFill>
            </a:ln>
            <a:scene3d>
              <a:camera prst="isometricOffAxis1Top"/>
              <a:lightRig rig="threePt" dir="t"/>
            </a:scene3d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51636" y="2869323"/>
              <a:ext cx="1737360" cy="1828800"/>
            </a:xfrm>
            <a:prstGeom prst="rect">
              <a:avLst/>
            </a:prstGeom>
            <a:ln w="19050">
              <a:solidFill>
                <a:schemeClr val="tx1"/>
              </a:solidFill>
            </a:ln>
            <a:scene3d>
              <a:camera prst="isometricOffAxis1Top"/>
              <a:lightRig rig="threePt" dir="t"/>
            </a:scene3d>
          </p:spPr>
        </p:pic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026" y="4591596"/>
            <a:ext cx="1737360" cy="1828800"/>
          </a:xfrm>
          <a:prstGeom prst="rect">
            <a:avLst/>
          </a:prstGeom>
          <a:ln w="19050">
            <a:solidFill>
              <a:schemeClr val="tx1"/>
            </a:solidFill>
          </a:ln>
          <a:scene3d>
            <a:camera prst="isometricOffAxis1Top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19645278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95334" y="3797808"/>
            <a:ext cx="8431196" cy="25198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2811890"/>
              </p:ext>
            </p:extLst>
          </p:nvPr>
        </p:nvGraphicFramePr>
        <p:xfrm>
          <a:off x="476862" y="1154647"/>
          <a:ext cx="8468140" cy="51630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29381">
                  <a:extLst>
                    <a:ext uri="{9D8B030D-6E8A-4147-A177-3AD203B41FA5}">
                      <a16:colId xmlns:a16="http://schemas.microsoft.com/office/drawing/2014/main" val="1286954014"/>
                    </a:ext>
                  </a:extLst>
                </a:gridCol>
                <a:gridCol w="4238759">
                  <a:extLst>
                    <a:ext uri="{9D8B030D-6E8A-4147-A177-3AD203B41FA5}">
                      <a16:colId xmlns:a16="http://schemas.microsoft.com/office/drawing/2014/main" val="2493225569"/>
                    </a:ext>
                  </a:extLst>
                </a:gridCol>
              </a:tblGrid>
              <a:tr h="5163028">
                <a:tc>
                  <a:txBody>
                    <a:bodyPr/>
                    <a:lstStyle/>
                    <a:p>
                      <a:pPr algn="ctr"/>
                      <a:r>
                        <a:rPr lang="en-US" sz="2400" b="1" u="none">
                          <a:solidFill>
                            <a:schemeClr val="tx1"/>
                          </a:solidFill>
                        </a:rPr>
                        <a:t>Pasivo</a:t>
                      </a:r>
                      <a:r>
                        <a:rPr lang="en-US" sz="2400" b="1" u="none" baseline="0" dirty="0">
                          <a:solidFill>
                            <a:schemeClr val="tx1"/>
                          </a:solidFill>
                        </a:rPr>
                        <a:t> 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endParaRPr lang="en-US" b="0" u="none" baseline="0" dirty="0">
                        <a:solidFill>
                          <a:schemeClr val="tx1"/>
                        </a:solidFill>
                      </a:endParaRPr>
                    </a:p>
                    <a:p>
                      <a:pPr marL="45720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u="none" baseline="0">
                          <a:solidFill>
                            <a:schemeClr val="tx1"/>
                          </a:solidFill>
                        </a:rPr>
                        <a:t>Detecta la emisión natural</a:t>
                      </a:r>
                    </a:p>
                    <a:p>
                      <a:pPr marL="457200" marR="0" lvl="0" indent="-2857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u="none" baseline="0">
                          <a:solidFill>
                            <a:schemeClr val="tx1"/>
                          </a:solidFill>
                        </a:rPr>
                        <a:t>Se usa para medir perfiles atmosféricos</a:t>
                      </a:r>
                    </a:p>
                    <a:p>
                      <a:pPr marL="45720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u="none" baseline="0">
                          <a:solidFill>
                            <a:schemeClr val="tx1"/>
                          </a:solidFill>
                        </a:rPr>
                        <a:t>Radiómetros e intrumentos de barrido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u="none">
                          <a:solidFill>
                            <a:schemeClr val="tx1"/>
                          </a:solidFill>
                        </a:rPr>
                        <a:t>Activo</a:t>
                      </a:r>
                      <a:endParaRPr lang="en-US" sz="2400" b="1" u="none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b="0" u="none" dirty="0">
                        <a:solidFill>
                          <a:schemeClr val="tx1"/>
                        </a:solidFill>
                      </a:endParaRPr>
                    </a:p>
                    <a:p>
                      <a:pPr marL="45720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u="none">
                          <a:solidFill>
                            <a:schemeClr val="tx1"/>
                          </a:solidFill>
                        </a:rPr>
                        <a:t>Proporciona la fuente de radiación y mide la señal retrodispersada</a:t>
                      </a:r>
                    </a:p>
                    <a:p>
                      <a:pPr marL="45720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u="none" baseline="0">
                          <a:solidFill>
                            <a:schemeClr val="tx1"/>
                          </a:solidFill>
                        </a:rPr>
                        <a:t>Influencia de otras fuentes complica la interpretación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6984304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/>
              <a:t>Tipos de sensores de </a:t>
            </a:r>
            <a:r>
              <a:rPr lang="en-US"/>
              <a:t>microondas</a:t>
            </a:r>
          </a:p>
        </p:txBody>
      </p:sp>
      <p:pic>
        <p:nvPicPr>
          <p:cNvPr id="5" name="Picture 2" descr="Passive Senso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371" y="3797808"/>
            <a:ext cx="2874439" cy="2495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Active Sensor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8131" y="3833905"/>
            <a:ext cx="2188612" cy="2387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23603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/>
              <a:t>Cobertura global diaria </a:t>
            </a:r>
            <a:r>
              <a:rPr lang="en-US"/>
              <a:t>2x</a:t>
            </a:r>
            <a:endParaRPr lang="en-US" dirty="0">
              <a:cs typeface="Arial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13030" y="1045878"/>
            <a:ext cx="7623430" cy="462931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/>
              <a:t>Trayectorias de las órbitas de la Asociación Nacional de órbita Polar Suomi (Suomi National Polar–orbiting Partnership </a:t>
            </a:r>
            <a:r>
              <a:rPr lang="en-US" sz="1600"/>
              <a:t>(S-NPP) en inglés)</a:t>
            </a:r>
            <a:endParaRPr lang="en-US" sz="1600" dirty="0"/>
          </a:p>
        </p:txBody>
      </p:sp>
      <p:sp>
        <p:nvSpPr>
          <p:cNvPr id="8" name="Rectangle 7"/>
          <p:cNvSpPr/>
          <p:nvPr/>
        </p:nvSpPr>
        <p:spPr>
          <a:xfrm>
            <a:off x="0" y="912949"/>
            <a:ext cx="613030" cy="786542"/>
          </a:xfrm>
          <a:prstGeom prst="rect">
            <a:avLst/>
          </a:prstGeom>
          <a:solidFill>
            <a:srgbClr val="CED8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1823"/>
            <a:ext cx="9142547" cy="4728903"/>
          </a:xfrm>
          <a:prstGeom prst="rect">
            <a:avLst/>
          </a:prstGeom>
        </p:spPr>
      </p:pic>
      <p:sp>
        <p:nvSpPr>
          <p:cNvPr id="6" name="Left Arrow 5"/>
          <p:cNvSpPr/>
          <p:nvPr/>
        </p:nvSpPr>
        <p:spPr>
          <a:xfrm rot="16972579">
            <a:off x="6655882" y="3449806"/>
            <a:ext cx="1663589" cy="476563"/>
          </a:xfrm>
          <a:prstGeom prst="leftArrow">
            <a:avLst>
              <a:gd name="adj1" fmla="val 43686"/>
              <a:gd name="adj2" fmla="val 57004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solidFill>
                  <a:schemeClr val="tx1"/>
                </a:solidFill>
              </a:rPr>
              <a:t>descendente</a:t>
            </a:r>
            <a:endParaRPr lang="en-US" sz="1600" b="1" dirty="0">
              <a:noFill/>
            </a:endParaRPr>
          </a:p>
        </p:txBody>
      </p:sp>
      <p:sp>
        <p:nvSpPr>
          <p:cNvPr id="7" name="Left Arrow 6"/>
          <p:cNvSpPr/>
          <p:nvPr/>
        </p:nvSpPr>
        <p:spPr>
          <a:xfrm rot="4577085">
            <a:off x="1803393" y="3682207"/>
            <a:ext cx="1609807" cy="476563"/>
          </a:xfrm>
          <a:prstGeom prst="leftArrow">
            <a:avLst>
              <a:gd name="adj1" fmla="val 43686"/>
              <a:gd name="adj2" fmla="val 57004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solidFill>
                  <a:schemeClr val="tx1"/>
                </a:solidFill>
              </a:rPr>
              <a:t>ascendente</a:t>
            </a:r>
            <a:r>
              <a:rPr lang="en-US" sz="1600" b="1" dirty="0" err="1">
                <a:noFill/>
              </a:rPr>
              <a:t>g</a:t>
            </a:r>
            <a:endParaRPr lang="en-US" sz="1600" b="1" dirty="0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1798912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/>
              <a:t>Espectro </a:t>
            </a:r>
            <a:r>
              <a:rPr lang="en-US"/>
              <a:t>electromagnético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114591" y="6063890"/>
            <a:ext cx="5436222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200" b="1" dirty="0" err="1"/>
              <a:t>Recurso</a:t>
            </a:r>
            <a:r>
              <a:rPr lang="en-US" sz="1200" b="1" dirty="0"/>
              <a:t> </a:t>
            </a:r>
            <a:r>
              <a:rPr lang="en-US" sz="1200" b="1" dirty="0" err="1"/>
              <a:t>adicional</a:t>
            </a:r>
            <a:r>
              <a:rPr lang="en-US" sz="1200" b="1" dirty="0"/>
              <a:t>: </a:t>
            </a:r>
            <a:r>
              <a:rPr lang="en-US" sz="1200" dirty="0" err="1"/>
              <a:t>SatFC</a:t>
            </a:r>
            <a:r>
              <a:rPr lang="en-US" sz="1200" dirty="0"/>
              <a:t>-G Basic Principles of Radiation</a:t>
            </a:r>
          </a:p>
          <a:p>
            <a:r>
              <a:rPr lang="en-US" sz="1200" u="sng" dirty="0">
                <a:hlinkClick r:id="rId3"/>
              </a:rPr>
              <a:t>https://www.meted.ucar.edu/training_module.php?id=1239#.WEcPZfkrKUl</a:t>
            </a:r>
            <a:r>
              <a:rPr lang="en-US" sz="1200" u="sng" dirty="0"/>
              <a:t> 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4294967295"/>
          </p:nvPr>
        </p:nvSpPr>
        <p:spPr>
          <a:xfrm>
            <a:off x="1121151" y="1083041"/>
            <a:ext cx="7238256" cy="476554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000">
                <a:solidFill>
                  <a:schemeClr val="tx1"/>
                </a:solidFill>
              </a:rPr>
              <a:t>Longitud de onda de microondas </a:t>
            </a:r>
            <a:r>
              <a:rPr lang="en-US" sz="2000" dirty="0"/>
              <a:t>= 0.1-30 cm (300-1 GHz)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1114591" y="1675588"/>
            <a:ext cx="7244815" cy="4281410"/>
            <a:chOff x="1066465" y="1784111"/>
            <a:chExt cx="7244815" cy="4281410"/>
          </a:xfrm>
        </p:grpSpPr>
        <p:grpSp>
          <p:nvGrpSpPr>
            <p:cNvPr id="5" name="Group 4"/>
            <p:cNvGrpSpPr/>
            <p:nvPr/>
          </p:nvGrpSpPr>
          <p:grpSpPr>
            <a:xfrm>
              <a:off x="1066465" y="3089362"/>
              <a:ext cx="7244815" cy="2976159"/>
              <a:chOff x="835557" y="3212400"/>
              <a:chExt cx="7244815" cy="2976159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835557" y="3212400"/>
                <a:ext cx="7244815" cy="2976159"/>
                <a:chOff x="835557" y="3212400"/>
                <a:chExt cx="7244815" cy="2976159"/>
              </a:xfrm>
            </p:grpSpPr>
            <p:pic>
              <p:nvPicPr>
                <p:cNvPr id="8" name="Picture 7"/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9556"/>
                <a:stretch/>
              </p:blipFill>
              <p:spPr>
                <a:xfrm>
                  <a:off x="835557" y="3212400"/>
                  <a:ext cx="7244815" cy="2976159"/>
                </a:xfrm>
                <a:prstGeom prst="rect">
                  <a:avLst/>
                </a:prstGeom>
              </p:spPr>
            </p:pic>
            <p:cxnSp>
              <p:nvCxnSpPr>
                <p:cNvPr id="9" name="Straight Connector 8"/>
                <p:cNvCxnSpPr/>
                <p:nvPr/>
              </p:nvCxnSpPr>
              <p:spPr>
                <a:xfrm>
                  <a:off x="7667625" y="3771900"/>
                  <a:ext cx="0" cy="1333500"/>
                </a:xfrm>
                <a:prstGeom prst="line">
                  <a:avLst/>
                </a:prstGeom>
                <a:ln w="28575">
                  <a:solidFill>
                    <a:schemeClr val="bg2">
                      <a:lumMod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" name="TextBox 6"/>
              <p:cNvSpPr txBox="1"/>
              <p:nvPr/>
            </p:nvSpPr>
            <p:spPr>
              <a:xfrm>
                <a:off x="5167545" y="3275320"/>
                <a:ext cx="2650576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endParaRPr lang="en-US" sz="1200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15" name="Picture 2" descr="http://www2.powayusd.com/teachers/mnelson/electromagnetic_spectrum_files/image002.jp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377" b="75974"/>
            <a:stretch/>
          </p:blipFill>
          <p:spPr bwMode="auto">
            <a:xfrm>
              <a:off x="1066465" y="2370282"/>
              <a:ext cx="7244815" cy="5726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TextBox 21"/>
            <p:cNvSpPr txBox="1"/>
            <p:nvPr/>
          </p:nvSpPr>
          <p:spPr>
            <a:xfrm>
              <a:off x="1073025" y="1784111"/>
              <a:ext cx="7238255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err="1"/>
                <a:t>Aumenta</a:t>
              </a:r>
              <a:r>
                <a:rPr lang="en-US" dirty="0"/>
                <a:t>: </a:t>
              </a:r>
              <a:r>
                <a:rPr lang="en-US" dirty="0" err="1"/>
                <a:t>longitud</a:t>
              </a:r>
              <a:r>
                <a:rPr lang="en-US" dirty="0"/>
                <a:t> de </a:t>
              </a:r>
              <a:r>
                <a:rPr lang="en-US" dirty="0" err="1"/>
                <a:t>onda</a:t>
              </a:r>
              <a:r>
                <a:rPr lang="en-US" dirty="0"/>
                <a:t>, </a:t>
              </a:r>
              <a:r>
                <a:rPr lang="en-US" dirty="0" err="1"/>
                <a:t>huella</a:t>
              </a:r>
              <a:r>
                <a:rPr lang="en-US" dirty="0"/>
                <a:t> del sensor</a:t>
              </a:r>
            </a:p>
            <a:p>
              <a:r>
                <a:rPr lang="en-US" dirty="0" err="1"/>
                <a:t>Disminuye</a:t>
              </a:r>
              <a:r>
                <a:rPr lang="en-US" dirty="0"/>
                <a:t>: </a:t>
              </a:r>
              <a:r>
                <a:rPr lang="en-US" dirty="0" err="1"/>
                <a:t>frequencia</a:t>
              </a:r>
              <a:r>
                <a:rPr lang="en-US" dirty="0"/>
                <a:t>, </a:t>
              </a:r>
              <a:r>
                <a:rPr lang="en-US" dirty="0" err="1"/>
                <a:t>energía</a:t>
              </a:r>
              <a:endParaRPr lang="en-US" dirty="0"/>
            </a:p>
          </p:txBody>
        </p:sp>
      </p:grpSp>
      <p:sp>
        <p:nvSpPr>
          <p:cNvPr id="24" name="Oval 23"/>
          <p:cNvSpPr/>
          <p:nvPr/>
        </p:nvSpPr>
        <p:spPr>
          <a:xfrm>
            <a:off x="5125453" y="3606032"/>
            <a:ext cx="866274" cy="1213851"/>
          </a:xfrm>
          <a:prstGeom prst="ellipse">
            <a:avLst/>
          </a:prstGeom>
          <a:noFill/>
          <a:ln w="5715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5522495" y="3033290"/>
            <a:ext cx="1155032" cy="26340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sz="11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 Hz = 1 GHz </a:t>
            </a:r>
          </a:p>
        </p:txBody>
      </p:sp>
      <p:sp>
        <p:nvSpPr>
          <p:cNvPr id="18" name="Right Arrow 17"/>
          <p:cNvSpPr/>
          <p:nvPr/>
        </p:nvSpPr>
        <p:spPr>
          <a:xfrm>
            <a:off x="3585410" y="5378613"/>
            <a:ext cx="2562727" cy="132926"/>
          </a:xfrm>
          <a:prstGeom prst="rightArrow">
            <a:avLst>
              <a:gd name="adj1" fmla="val 35156"/>
              <a:gd name="adj2" fmla="val 91904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 rot="10800000">
            <a:off x="3429000" y="3244188"/>
            <a:ext cx="2562727" cy="132926"/>
          </a:xfrm>
          <a:prstGeom prst="rightArrow">
            <a:avLst>
              <a:gd name="adj1" fmla="val 35156"/>
              <a:gd name="adj2" fmla="val 91904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2945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677831" y="1215197"/>
            <a:ext cx="8062419" cy="5062234"/>
            <a:chOff x="545479" y="1010653"/>
            <a:chExt cx="8062419" cy="5062234"/>
          </a:xfrm>
        </p:grpSpPr>
        <p:grpSp>
          <p:nvGrpSpPr>
            <p:cNvPr id="4" name="Group 3"/>
            <p:cNvGrpSpPr/>
            <p:nvPr/>
          </p:nvGrpSpPr>
          <p:grpSpPr>
            <a:xfrm>
              <a:off x="545479" y="1171651"/>
              <a:ext cx="8062419" cy="4901236"/>
              <a:chOff x="545479" y="1725105"/>
              <a:chExt cx="8062419" cy="4901236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0365" b="8542"/>
              <a:stretch/>
            </p:blipFill>
            <p:spPr>
              <a:xfrm>
                <a:off x="545479" y="1725105"/>
                <a:ext cx="8062419" cy="4901236"/>
              </a:xfrm>
              <a:prstGeom prst="rect">
                <a:avLst/>
              </a:prstGeom>
            </p:spPr>
          </p:pic>
          <p:sp>
            <p:nvSpPr>
              <p:cNvPr id="6" name="Rectangle 5"/>
              <p:cNvSpPr/>
              <p:nvPr/>
            </p:nvSpPr>
            <p:spPr>
              <a:xfrm>
                <a:off x="1650429" y="1941922"/>
                <a:ext cx="2281286" cy="358218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3546258" y="6257009"/>
                <a:ext cx="2327536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Frequency (GHz)</a:t>
                </a: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 rot="16200000">
                <a:off x="-835870" y="3682177"/>
                <a:ext cx="3657819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Vertical Transmittance to Space</a:t>
                </a:r>
              </a:p>
            </p:txBody>
          </p:sp>
        </p:grpSp>
        <p:sp>
          <p:nvSpPr>
            <p:cNvPr id="10" name="Rectangle 9"/>
            <p:cNvSpPr/>
            <p:nvPr/>
          </p:nvSpPr>
          <p:spPr>
            <a:xfrm>
              <a:off x="545479" y="1010653"/>
              <a:ext cx="8062419" cy="1609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/>
              <a:t>Espectro de microondas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697012" y="3388950"/>
            <a:ext cx="3400247" cy="2190343"/>
          </a:xfrm>
          <a:prstGeom prst="rect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r>
              <a:rPr lang="en-US" sz="1600"/>
              <a:t>En general:</a:t>
            </a:r>
            <a:endParaRPr lang="en-US" sz="1600" dirty="0">
              <a:cs typeface="Arial"/>
            </a:endParaRPr>
          </a:p>
          <a:p>
            <a:endParaRPr lang="en-US" sz="1600" dirty="0">
              <a:cs typeface="Arial"/>
            </a:endParaRPr>
          </a:p>
          <a:p>
            <a:pPr marL="182880" indent="-182880"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en-US" sz="1600"/>
              <a:t>Regiones de ventana se usan para percibir características de la superficie</a:t>
            </a:r>
            <a:endParaRPr lang="en-US" sz="1600" dirty="0">
              <a:cs typeface="Arial"/>
            </a:endParaRPr>
          </a:p>
          <a:p>
            <a:pPr marL="182880" indent="-182880"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en-US" sz="1600"/>
              <a:t>Regiones de absorción se usan para derivar perfiles de temperatura y humedad</a:t>
            </a:r>
            <a:endParaRPr lang="en-US" sz="1600"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53326" y="6049419"/>
            <a:ext cx="12953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source: COMET</a:t>
            </a:r>
          </a:p>
        </p:txBody>
      </p:sp>
    </p:spTree>
    <p:extLst>
      <p:ext uri="{BB962C8B-B14F-4D97-AF65-F5344CB8AC3E}">
        <p14:creationId xmlns:p14="http://schemas.microsoft.com/office/powerpoint/2010/main" val="1775767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JPSS Foundational Course">
      <a:dk1>
        <a:sysClr val="windowText" lastClr="000000"/>
      </a:dk1>
      <a:lt1>
        <a:srgbClr val="FFFFFF"/>
      </a:lt1>
      <a:dk2>
        <a:srgbClr val="000000"/>
      </a:dk2>
      <a:lt2>
        <a:srgbClr val="CED8DD"/>
      </a:lt2>
      <a:accent1>
        <a:srgbClr val="FFCE34"/>
      </a:accent1>
      <a:accent2>
        <a:srgbClr val="0194CA"/>
      </a:accent2>
      <a:accent3>
        <a:srgbClr val="004C82"/>
      </a:accent3>
      <a:accent4>
        <a:srgbClr val="003356"/>
      </a:accent4>
      <a:accent5>
        <a:srgbClr val="25BAAA"/>
      </a:accent5>
      <a:accent6>
        <a:srgbClr val="D9443D"/>
      </a:accent6>
      <a:hlink>
        <a:srgbClr val="0194CA"/>
      </a:hlink>
      <a:folHlink>
        <a:srgbClr val="004C82"/>
      </a:folHlink>
    </a:clrScheme>
    <a:fontScheme name="JPSS Foundational Cours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2429</TotalTime>
  <Words>1090</Words>
  <Application>Microsoft Office PowerPoint</Application>
  <PresentationFormat>On-screen Show (4:3)</PresentationFormat>
  <Paragraphs>247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Wingdings</vt:lpstr>
      <vt:lpstr>Office Theme</vt:lpstr>
      <vt:lpstr>PowerPoint Presentation</vt:lpstr>
      <vt:lpstr>PowerPoint Presentation</vt:lpstr>
      <vt:lpstr>Objetivos del aprendizaje</vt:lpstr>
      <vt:lpstr>Vista preliminar del producto</vt:lpstr>
      <vt:lpstr>Tipos de instrumentación de microondas</vt:lpstr>
      <vt:lpstr>Tipos de sensores de microondas</vt:lpstr>
      <vt:lpstr>Cobertura global diaria 2x</vt:lpstr>
      <vt:lpstr>Espectro electromagnético</vt:lpstr>
      <vt:lpstr>Espectro de microondas</vt:lpstr>
      <vt:lpstr>Temperatura de brillo medida</vt:lpstr>
      <vt:lpstr>Vista de las características superficiales por medio de la ventana</vt:lpstr>
      <vt:lpstr>Vista de la ventana “sucia”</vt:lpstr>
      <vt:lpstr>Absorción del vapor de agua</vt:lpstr>
      <vt:lpstr>Absorción del oxígeno</vt:lpstr>
      <vt:lpstr>Perfiles verticales</vt:lpstr>
      <vt:lpstr>Asimilación en los modelos numéricos</vt:lpstr>
      <vt:lpstr>Ventajas y limitaciones</vt:lpstr>
      <vt:lpstr>Recursos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Joshua Brady</dc:creator>
  <cp:lastModifiedBy>Rosario Alfaro</cp:lastModifiedBy>
  <cp:revision>788</cp:revision>
  <dcterms:created xsi:type="dcterms:W3CDTF">2017-10-23T18:37:45Z</dcterms:created>
  <dcterms:modified xsi:type="dcterms:W3CDTF">2019-12-13T22:36:53Z</dcterms:modified>
</cp:coreProperties>
</file>