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9" r:id="rId3"/>
    <p:sldId id="279" r:id="rId4"/>
    <p:sldId id="298" r:id="rId5"/>
    <p:sldId id="299" r:id="rId6"/>
    <p:sldId id="300" r:id="rId7"/>
    <p:sldId id="301" r:id="rId8"/>
    <p:sldId id="286" r:id="rId9"/>
    <p:sldId id="303" r:id="rId10"/>
    <p:sldId id="302" r:id="rId11"/>
    <p:sldId id="288" r:id="rId12"/>
    <p:sldId id="261" r:id="rId13"/>
    <p:sldId id="294" r:id="rId14"/>
    <p:sldId id="296" r:id="rId15"/>
    <p:sldId id="265" r:id="rId16"/>
    <p:sldId id="267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nell, Bernadette" initials="CB" lastIdx="6" clrIdx="0">
    <p:extLst>
      <p:ext uri="{19B8F6BF-5375-455C-9EA6-DF929625EA0E}">
        <p15:presenceInfo xmlns:p15="http://schemas.microsoft.com/office/powerpoint/2012/main" userId="S-1-5-21-79123745-1308320336-1621235808-1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FF"/>
    <a:srgbClr val="FF9933"/>
    <a:srgbClr val="CEB797"/>
    <a:srgbClr val="00DEB4"/>
    <a:srgbClr val="33CCFF"/>
    <a:srgbClr val="00CC00"/>
    <a:srgbClr val="9933FF"/>
    <a:srgbClr val="99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03" autoAdjust="0"/>
    <p:restoredTop sz="95056" autoAdjust="0"/>
  </p:normalViewPr>
  <p:slideViewPr>
    <p:cSldViewPr snapToGrid="0">
      <p:cViewPr varScale="1">
        <p:scale>
          <a:sx n="113" d="100"/>
          <a:sy n="113" d="100"/>
        </p:scale>
        <p:origin x="84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4D70F6-7BED-4B9B-8508-C0CF9C9F7E2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423365-4B00-4028-930D-B27A0E9BC1FC}">
      <dgm:prSet phldrT="[Text]"/>
      <dgm:spPr/>
      <dgm:t>
        <a:bodyPr/>
        <a:lstStyle/>
        <a:p>
          <a:pPr rtl="0"/>
          <a:r>
            <a:rPr lang="en-US" b="1" dirty="0">
              <a:latin typeface="Arial Black"/>
            </a:rPr>
            <a:t>Operaciones </a:t>
          </a:r>
          <a:endParaRPr lang="en-US" b="1" dirty="0"/>
        </a:p>
      </dgm:t>
    </dgm:pt>
    <dgm:pt modelId="{4B28615F-5DB5-4445-9192-9B45C6BD8085}" type="parTrans" cxnId="{AE47C67C-D950-4F38-8D5D-1F726FCE9180}">
      <dgm:prSet/>
      <dgm:spPr/>
      <dgm:t>
        <a:bodyPr/>
        <a:lstStyle/>
        <a:p>
          <a:endParaRPr lang="en-US"/>
        </a:p>
      </dgm:t>
    </dgm:pt>
    <dgm:pt modelId="{430C7620-9790-4518-9E67-41BE1B748316}" type="sibTrans" cxnId="{AE47C67C-D950-4F38-8D5D-1F726FCE9180}">
      <dgm:prSet/>
      <dgm:spPr>
        <a:ln w="19050"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1C037A4B-CD0B-4C0B-AE57-83240587112A}">
      <dgm:prSet phldrT="[Text]" phldr="0"/>
      <dgm:spPr/>
      <dgm:t>
        <a:bodyPr/>
        <a:lstStyle/>
        <a:p>
          <a:r>
            <a:rPr lang="en-US" b="1" dirty="0">
              <a:latin typeface="Arial Black"/>
            </a:rPr>
            <a:t>Investigación</a:t>
          </a:r>
          <a:endParaRPr lang="en-US" b="1" dirty="0"/>
        </a:p>
      </dgm:t>
    </dgm:pt>
    <dgm:pt modelId="{EF797272-D079-4354-B241-E30C0227B40E}" type="parTrans" cxnId="{AFD64C3F-B1CA-42CD-A1F7-8E4FAAFC517C}">
      <dgm:prSet/>
      <dgm:spPr/>
      <dgm:t>
        <a:bodyPr/>
        <a:lstStyle/>
        <a:p>
          <a:endParaRPr lang="en-US"/>
        </a:p>
      </dgm:t>
    </dgm:pt>
    <dgm:pt modelId="{38709A73-60F5-4F51-9CE9-B6CB5F738AA5}" type="sibTrans" cxnId="{AFD64C3F-B1CA-42CD-A1F7-8E4FAAFC517C}">
      <dgm:prSet/>
      <dgm:spPr>
        <a:ln w="19050"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AD9EA632-D7FE-4D35-898C-B0204D02A3D2}" type="pres">
      <dgm:prSet presAssocID="{084D70F6-7BED-4B9B-8508-C0CF9C9F7E2D}" presName="cycle" presStyleCnt="0">
        <dgm:presLayoutVars>
          <dgm:dir/>
          <dgm:resizeHandles val="exact"/>
        </dgm:presLayoutVars>
      </dgm:prSet>
      <dgm:spPr/>
    </dgm:pt>
    <dgm:pt modelId="{D815012D-2319-4CF4-A2E5-B4EF366BB628}" type="pres">
      <dgm:prSet presAssocID="{C7423365-4B00-4028-930D-B27A0E9BC1FC}" presName="dummy" presStyleCnt="0"/>
      <dgm:spPr/>
    </dgm:pt>
    <dgm:pt modelId="{DA9E3291-B72D-4954-8AF0-10FC6F5511EC}" type="pres">
      <dgm:prSet presAssocID="{C7423365-4B00-4028-930D-B27A0E9BC1FC}" presName="node" presStyleLbl="revTx" presStyleIdx="0" presStyleCnt="2">
        <dgm:presLayoutVars>
          <dgm:bulletEnabled val="1"/>
        </dgm:presLayoutVars>
      </dgm:prSet>
      <dgm:spPr/>
    </dgm:pt>
    <dgm:pt modelId="{9CF4E14A-F10A-4C7D-AE2E-607497842C8A}" type="pres">
      <dgm:prSet presAssocID="{430C7620-9790-4518-9E67-41BE1B748316}" presName="sibTrans" presStyleLbl="node1" presStyleIdx="0" presStyleCnt="2" custScaleX="113705"/>
      <dgm:spPr/>
    </dgm:pt>
    <dgm:pt modelId="{3FF09BD5-838A-43D9-AFF0-51F541927BFC}" type="pres">
      <dgm:prSet presAssocID="{1C037A4B-CD0B-4C0B-AE57-83240587112A}" presName="dummy" presStyleCnt="0"/>
      <dgm:spPr/>
    </dgm:pt>
    <dgm:pt modelId="{CD663B90-C91E-494E-86C2-820455B1ABF6}" type="pres">
      <dgm:prSet presAssocID="{1C037A4B-CD0B-4C0B-AE57-83240587112A}" presName="node" presStyleLbl="revTx" presStyleIdx="1" presStyleCnt="2">
        <dgm:presLayoutVars>
          <dgm:bulletEnabled val="1"/>
        </dgm:presLayoutVars>
      </dgm:prSet>
      <dgm:spPr/>
    </dgm:pt>
    <dgm:pt modelId="{E1B64F84-8407-4132-A2AD-BD92F8C9F809}" type="pres">
      <dgm:prSet presAssocID="{38709A73-60F5-4F51-9CE9-B6CB5F738AA5}" presName="sibTrans" presStyleLbl="node1" presStyleIdx="1" presStyleCnt="2" custScaleX="113705"/>
      <dgm:spPr/>
    </dgm:pt>
  </dgm:ptLst>
  <dgm:cxnLst>
    <dgm:cxn modelId="{AFD64C3F-B1CA-42CD-A1F7-8E4FAAFC517C}" srcId="{084D70F6-7BED-4B9B-8508-C0CF9C9F7E2D}" destId="{1C037A4B-CD0B-4C0B-AE57-83240587112A}" srcOrd="1" destOrd="0" parTransId="{EF797272-D079-4354-B241-E30C0227B40E}" sibTransId="{38709A73-60F5-4F51-9CE9-B6CB5F738AA5}"/>
    <dgm:cxn modelId="{81350F74-46AF-4394-BAFF-92C63229FBBD}" type="presOf" srcId="{084D70F6-7BED-4B9B-8508-C0CF9C9F7E2D}" destId="{AD9EA632-D7FE-4D35-898C-B0204D02A3D2}" srcOrd="0" destOrd="0" presId="urn:microsoft.com/office/officeart/2005/8/layout/cycle1"/>
    <dgm:cxn modelId="{6C076578-D218-4FFF-832C-335EA55DE834}" type="presOf" srcId="{C7423365-4B00-4028-930D-B27A0E9BC1FC}" destId="{DA9E3291-B72D-4954-8AF0-10FC6F5511EC}" srcOrd="0" destOrd="0" presId="urn:microsoft.com/office/officeart/2005/8/layout/cycle1"/>
    <dgm:cxn modelId="{AE47C67C-D950-4F38-8D5D-1F726FCE9180}" srcId="{084D70F6-7BED-4B9B-8508-C0CF9C9F7E2D}" destId="{C7423365-4B00-4028-930D-B27A0E9BC1FC}" srcOrd="0" destOrd="0" parTransId="{4B28615F-5DB5-4445-9192-9B45C6BD8085}" sibTransId="{430C7620-9790-4518-9E67-41BE1B748316}"/>
    <dgm:cxn modelId="{08FA677E-918E-4FE9-9F5E-924980071A7C}" type="presOf" srcId="{1C037A4B-CD0B-4C0B-AE57-83240587112A}" destId="{CD663B90-C91E-494E-86C2-820455B1ABF6}" srcOrd="0" destOrd="0" presId="urn:microsoft.com/office/officeart/2005/8/layout/cycle1"/>
    <dgm:cxn modelId="{5F86909E-4D50-4084-B4F9-2A698559926F}" type="presOf" srcId="{38709A73-60F5-4F51-9CE9-B6CB5F738AA5}" destId="{E1B64F84-8407-4132-A2AD-BD92F8C9F809}" srcOrd="0" destOrd="0" presId="urn:microsoft.com/office/officeart/2005/8/layout/cycle1"/>
    <dgm:cxn modelId="{E71B41D7-F818-494A-84D3-24A466464793}" type="presOf" srcId="{430C7620-9790-4518-9E67-41BE1B748316}" destId="{9CF4E14A-F10A-4C7D-AE2E-607497842C8A}" srcOrd="0" destOrd="0" presId="urn:microsoft.com/office/officeart/2005/8/layout/cycle1"/>
    <dgm:cxn modelId="{E71BCFD0-7DF0-4933-BEAB-66B2193362B9}" type="presParOf" srcId="{AD9EA632-D7FE-4D35-898C-B0204D02A3D2}" destId="{D815012D-2319-4CF4-A2E5-B4EF366BB628}" srcOrd="0" destOrd="0" presId="urn:microsoft.com/office/officeart/2005/8/layout/cycle1"/>
    <dgm:cxn modelId="{99DA4BF4-942A-470E-88DD-DA4EC97D584D}" type="presParOf" srcId="{AD9EA632-D7FE-4D35-898C-B0204D02A3D2}" destId="{DA9E3291-B72D-4954-8AF0-10FC6F5511EC}" srcOrd="1" destOrd="0" presId="urn:microsoft.com/office/officeart/2005/8/layout/cycle1"/>
    <dgm:cxn modelId="{85594701-E02D-4B9B-9901-D4D3CCF3BBAE}" type="presParOf" srcId="{AD9EA632-D7FE-4D35-898C-B0204D02A3D2}" destId="{9CF4E14A-F10A-4C7D-AE2E-607497842C8A}" srcOrd="2" destOrd="0" presId="urn:microsoft.com/office/officeart/2005/8/layout/cycle1"/>
    <dgm:cxn modelId="{97050654-AE21-4F0B-AFFB-1967DFB1F09A}" type="presParOf" srcId="{AD9EA632-D7FE-4D35-898C-B0204D02A3D2}" destId="{3FF09BD5-838A-43D9-AFF0-51F541927BFC}" srcOrd="3" destOrd="0" presId="urn:microsoft.com/office/officeart/2005/8/layout/cycle1"/>
    <dgm:cxn modelId="{572718ED-C3B1-4A3C-8DC1-F00590FB61D7}" type="presParOf" srcId="{AD9EA632-D7FE-4D35-898C-B0204D02A3D2}" destId="{CD663B90-C91E-494E-86C2-820455B1ABF6}" srcOrd="4" destOrd="0" presId="urn:microsoft.com/office/officeart/2005/8/layout/cycle1"/>
    <dgm:cxn modelId="{64083BF4-9CE5-43F1-ADC8-0B7A838056D0}" type="presParOf" srcId="{AD9EA632-D7FE-4D35-898C-B0204D02A3D2}" destId="{E1B64F84-8407-4132-A2AD-BD92F8C9F809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E3291-B72D-4954-8AF0-10FC6F5511EC}">
      <dsp:nvSpPr>
        <dsp:cNvPr id="0" name=""/>
        <dsp:cNvSpPr/>
      </dsp:nvSpPr>
      <dsp:spPr>
        <a:xfrm>
          <a:off x="3620481" y="784705"/>
          <a:ext cx="1488622" cy="1488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 Black"/>
            </a:rPr>
            <a:t>Operaciones </a:t>
          </a:r>
          <a:endParaRPr lang="en-US" sz="1500" b="1" kern="1200" dirty="0"/>
        </a:p>
      </dsp:txBody>
      <dsp:txXfrm>
        <a:off x="3620481" y="784705"/>
        <a:ext cx="1488622" cy="1488622"/>
      </dsp:txXfrm>
    </dsp:sp>
    <dsp:sp modelId="{9CF4E14A-F10A-4C7D-AE2E-607497842C8A}">
      <dsp:nvSpPr>
        <dsp:cNvPr id="0" name=""/>
        <dsp:cNvSpPr/>
      </dsp:nvSpPr>
      <dsp:spPr>
        <a:xfrm>
          <a:off x="1410043" y="-764"/>
          <a:ext cx="3478877" cy="3059563"/>
        </a:xfrm>
        <a:prstGeom prst="circularArrow">
          <a:avLst>
            <a:gd name="adj1" fmla="val 9488"/>
            <a:gd name="adj2" fmla="val 685400"/>
            <a:gd name="adj3" fmla="val 7848609"/>
            <a:gd name="adj4" fmla="val 2265991"/>
            <a:gd name="adj5" fmla="val 11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63B90-C91E-494E-86C2-820455B1ABF6}">
      <dsp:nvSpPr>
        <dsp:cNvPr id="0" name=""/>
        <dsp:cNvSpPr/>
      </dsp:nvSpPr>
      <dsp:spPr>
        <a:xfrm>
          <a:off x="1189860" y="784705"/>
          <a:ext cx="1488622" cy="1488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 Black"/>
            </a:rPr>
            <a:t>Investigación</a:t>
          </a:r>
          <a:endParaRPr lang="en-US" sz="1500" b="1" kern="1200" dirty="0"/>
        </a:p>
      </dsp:txBody>
      <dsp:txXfrm>
        <a:off x="1189860" y="784705"/>
        <a:ext cx="1488622" cy="1488622"/>
      </dsp:txXfrm>
    </dsp:sp>
    <dsp:sp modelId="{E1B64F84-8407-4132-A2AD-BD92F8C9F809}">
      <dsp:nvSpPr>
        <dsp:cNvPr id="0" name=""/>
        <dsp:cNvSpPr/>
      </dsp:nvSpPr>
      <dsp:spPr>
        <a:xfrm>
          <a:off x="1410043" y="-764"/>
          <a:ext cx="3478877" cy="3059563"/>
        </a:xfrm>
        <a:prstGeom prst="circularArrow">
          <a:avLst>
            <a:gd name="adj1" fmla="val 9488"/>
            <a:gd name="adj2" fmla="val 685400"/>
            <a:gd name="adj3" fmla="val 18648609"/>
            <a:gd name="adj4" fmla="val 13065991"/>
            <a:gd name="adj5" fmla="val 11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CF499-4241-4C3E-8D58-5F2D0448F39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1A1A7-C9E0-49D7-9C74-B72BC1C2E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9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38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74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25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85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20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63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42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21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21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30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5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78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36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34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65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9EE0-7C4B-4FFA-817C-82371AAEED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84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9EE0-7C4B-4FFA-817C-82371AAEED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9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0600"/>
            <a:ext cx="9156390" cy="3407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525394" y="3357267"/>
            <a:ext cx="6298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pc="700" baseline="0" dirty="0">
                <a:solidFill>
                  <a:schemeClr val="accent2"/>
                </a:solidFill>
              </a:rPr>
              <a:t>FOUNDATIONAL COURSE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055439" y="3920006"/>
            <a:ext cx="3238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0AC06D6-05BB-441A-B051-8523EB406AE3}" type="datetime4">
              <a:rPr lang="en-US" sz="1400" b="0" spc="31" baseline="0" smtClean="0">
                <a:solidFill>
                  <a:schemeClr val="accent2"/>
                </a:solidFill>
              </a:rPr>
              <a:pPr algn="ctr"/>
              <a:t>March 11, 2020</a:t>
            </a:fld>
            <a:endParaRPr lang="en-US" sz="1600" b="0" spc="31" baseline="0" dirty="0">
              <a:solidFill>
                <a:schemeClr val="accent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719" y="1456512"/>
            <a:ext cx="1554480" cy="1554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741" y="1365072"/>
            <a:ext cx="3020492" cy="173736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357403" y="1415390"/>
            <a:ext cx="0" cy="164592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5468938"/>
            <a:ext cx="9156700" cy="635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557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tiatives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279909"/>
            <a:ext cx="9144000" cy="257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0"/>
            <a:ext cx="9144000" cy="4279899"/>
          </a:xfrm>
          <a:prstGeom prst="rect">
            <a:avLst/>
          </a:prstGeom>
          <a:solidFill>
            <a:srgbClr val="81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560" rtlCol="0" anchor="ctr"/>
          <a:lstStyle/>
          <a:p>
            <a:pPr algn="l"/>
            <a:r>
              <a:rPr lang="en-US" sz="4800" b="1" dirty="0"/>
              <a:t>INITIATIVES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139363" y="2600150"/>
            <a:ext cx="3893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490" baseline="0" dirty="0">
                <a:solidFill>
                  <a:schemeClr val="bg1"/>
                </a:solidFill>
              </a:rPr>
              <a:t>FOUNDATIONAL COURSE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4" y="1872342"/>
            <a:ext cx="1712522" cy="1091593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 userDrawn="1"/>
        </p:nvCxnSpPr>
        <p:spPr>
          <a:xfrm>
            <a:off x="2231571" y="2514600"/>
            <a:ext cx="6912429" cy="36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6008658"/>
            <a:ext cx="1188720" cy="683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6030489"/>
            <a:ext cx="640080" cy="6400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140438" y="6018181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39696" y="5001768"/>
            <a:ext cx="5943600" cy="8229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8165BD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631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tia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914400"/>
            <a:ext cx="313508" cy="1247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MICROWAVE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205729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0" baseline="0" dirty="0">
                <a:solidFill>
                  <a:schemeClr val="bg2"/>
                </a:solidFill>
              </a:rPr>
              <a:t>CONSTELLATION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" y="3682104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APPLICATIONS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50051"/>
            <a:ext cx="313509" cy="1414044"/>
          </a:xfrm>
          <a:prstGeom prst="rect">
            <a:avLst/>
          </a:prstGeom>
          <a:solidFill>
            <a:srgbClr val="81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1"/>
                </a:solidFill>
              </a:rPr>
              <a:t>INITIATIVES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66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5650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>
          <a:xfrm>
            <a:off x="514351" y="1062038"/>
            <a:ext cx="4153444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1"/>
          </p:nvPr>
        </p:nvSpPr>
        <p:spPr>
          <a:xfrm>
            <a:off x="4798209" y="1062038"/>
            <a:ext cx="4153444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684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rowav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279909"/>
            <a:ext cx="9144000" cy="257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0"/>
            <a:ext cx="9144000" cy="4279899"/>
          </a:xfrm>
          <a:prstGeom prst="rect">
            <a:avLst/>
          </a:prstGeom>
          <a:solidFill>
            <a:srgbClr val="AD3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560" rtlCol="0" anchor="ctr"/>
          <a:lstStyle/>
          <a:p>
            <a:pPr algn="l"/>
            <a:r>
              <a:rPr lang="en-US" sz="4800" b="1" dirty="0"/>
              <a:t>MICROWAVE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139363" y="2600150"/>
            <a:ext cx="3893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490" baseline="0" dirty="0">
                <a:solidFill>
                  <a:schemeClr val="bg1"/>
                </a:solidFill>
              </a:rPr>
              <a:t>FOUNDATIONAL COURSE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4" y="1872342"/>
            <a:ext cx="1712522" cy="1091593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 userDrawn="1"/>
        </p:nvCxnSpPr>
        <p:spPr>
          <a:xfrm>
            <a:off x="2231571" y="2514600"/>
            <a:ext cx="6912429" cy="36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6008658"/>
            <a:ext cx="1188720" cy="683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6030489"/>
            <a:ext cx="640080" cy="6400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140438" y="6018181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36226" y="4999037"/>
            <a:ext cx="5943600" cy="8229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AD363A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96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ro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914400"/>
            <a:ext cx="313508" cy="1247775"/>
          </a:xfrm>
          <a:prstGeom prst="rect">
            <a:avLst/>
          </a:prstGeom>
          <a:solidFill>
            <a:srgbClr val="AD3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1"/>
                </a:solidFill>
              </a:rPr>
              <a:t>MICROWAVE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205729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0" baseline="0" dirty="0">
                <a:solidFill>
                  <a:schemeClr val="bg2"/>
                </a:solidFill>
              </a:rPr>
              <a:t>CONSTELLATION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" y="3682104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APPLICATIONS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50051"/>
            <a:ext cx="313509" cy="14140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INITIATIVES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0535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ellation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279909"/>
            <a:ext cx="9144000" cy="257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0"/>
            <a:ext cx="9144000" cy="4279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560" rtlCol="0" anchor="ctr"/>
          <a:lstStyle/>
          <a:p>
            <a:pPr algn="l"/>
            <a:r>
              <a:rPr lang="en-US" sz="4800" b="1" dirty="0"/>
              <a:t>CONSTELLATION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139363" y="2600150"/>
            <a:ext cx="3893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490" baseline="0" dirty="0">
                <a:solidFill>
                  <a:schemeClr val="bg1"/>
                </a:solidFill>
              </a:rPr>
              <a:t>FOUNDATIONAL COURSE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4" y="1872342"/>
            <a:ext cx="1712522" cy="1091593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 userDrawn="1"/>
        </p:nvCxnSpPr>
        <p:spPr>
          <a:xfrm>
            <a:off x="2231571" y="2514600"/>
            <a:ext cx="6912429" cy="36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6008658"/>
            <a:ext cx="1188720" cy="683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6030489"/>
            <a:ext cx="640080" cy="6400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140438" y="6018181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39950" y="5001768"/>
            <a:ext cx="5943600" cy="8229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08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ell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914400"/>
            <a:ext cx="313508" cy="1247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MICROWAVE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205729"/>
            <a:ext cx="313509" cy="14328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0" baseline="0" dirty="0">
                <a:solidFill>
                  <a:schemeClr val="bg1"/>
                </a:solidFill>
              </a:rPr>
              <a:t>CONSTELLATION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" y="3682104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APPLICATIONS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50051"/>
            <a:ext cx="313509" cy="14140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INITIATIVES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75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s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279909"/>
            <a:ext cx="9144000" cy="257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0"/>
            <a:ext cx="9144000" cy="4279899"/>
          </a:xfrm>
          <a:prstGeom prst="rect">
            <a:avLst/>
          </a:prstGeom>
          <a:solidFill>
            <a:srgbClr val="008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560" rtlCol="0" anchor="ctr"/>
          <a:lstStyle/>
          <a:p>
            <a:pPr algn="l"/>
            <a:r>
              <a:rPr lang="en-US" sz="4800" b="1" dirty="0"/>
              <a:t>APPLICATIONS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139363" y="2600150"/>
            <a:ext cx="3893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490" baseline="0" dirty="0">
                <a:solidFill>
                  <a:schemeClr val="bg1"/>
                </a:solidFill>
              </a:rPr>
              <a:t>FOUNDATIONAL COURSE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4" y="1872342"/>
            <a:ext cx="1712522" cy="1091593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 userDrawn="1"/>
        </p:nvCxnSpPr>
        <p:spPr>
          <a:xfrm>
            <a:off x="2231571" y="2514600"/>
            <a:ext cx="6912429" cy="36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6008658"/>
            <a:ext cx="1188720" cy="683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6030489"/>
            <a:ext cx="640080" cy="6400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140438" y="6018181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39696" y="5001768"/>
            <a:ext cx="5943600" cy="8229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00824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48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914400"/>
            <a:ext cx="313508" cy="1247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MICROWAVE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205729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0" baseline="0" dirty="0">
                <a:solidFill>
                  <a:schemeClr val="bg2"/>
                </a:solidFill>
              </a:rPr>
              <a:t>CONSTELLATION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" y="3682104"/>
            <a:ext cx="313509" cy="1432831"/>
          </a:xfrm>
          <a:prstGeom prst="rect">
            <a:avLst/>
          </a:prstGeom>
          <a:solidFill>
            <a:srgbClr val="008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50051"/>
            <a:ext cx="313509" cy="14140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INITIATIVES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291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265713" y="-32657"/>
            <a:ext cx="5878287" cy="6906986"/>
          </a:xfrm>
          <a:prstGeom prst="rect">
            <a:avLst/>
          </a:prstGeom>
          <a:blipFill dpi="0" rotWithShape="1">
            <a:blip r:embed="rId13">
              <a:alphaModFix amt="19000"/>
            </a:blip>
            <a:srcRect/>
            <a:stretch>
              <a:fillRect l="1" t="-709" r="-20197" b="-11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6953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71" r:id="rId5"/>
    <p:sldLayoutId id="2147483667" r:id="rId6"/>
    <p:sldLayoutId id="2147483664" r:id="rId7"/>
    <p:sldLayoutId id="2147483670" r:id="rId8"/>
    <p:sldLayoutId id="2147483665" r:id="rId9"/>
    <p:sldLayoutId id="2147483669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ospo.noaa.gov/Products/atmosphere/gpds/maps.html?GPLCT#gpdsMaps" TargetMode="External"/><Relationship Id="rId5" Type="http://schemas.openxmlformats.org/officeDocument/2006/relationships/hyperlink" Target="http://rammb.cira.colostate.edu/templates/loop_directory.asp?data_folder=visitview/custom/AMSR2_20180211_Hpol_Vpol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star.nesdis.noaa.gov/jpss/EDRs/products_gcom.php" TargetMode="External"/><Relationship Id="rId5" Type="http://schemas.openxmlformats.org/officeDocument/2006/relationships/hyperlink" Target="http://rammb.cira.colostate.edu/templates/loop_directory.asp?data_folder=visitview/custom/AMSR2_20180211_NH_seaice_snow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ed.ucar.edu/training_module.php?id=110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hyperlink" Target="mailto:Bernie.Connell@colostate.edu" TargetMode="External"/><Relationship Id="rId4" Type="http://schemas.openxmlformats.org/officeDocument/2006/relationships/hyperlink" Target="https://www.meted.ucar.edu/training_module.php?id=26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ospo.noaa.gov/Products/atmosphere/gpds/maps.html?GPLCT#gpdsMap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ospo.noaa.gov/Products/atmosphere/gpds/maps.html?GPLCT#gpdsMap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US" dirty="0" err="1"/>
              <a:t>Curso</a:t>
            </a:r>
            <a:r>
              <a:rPr lang="en-US" dirty="0"/>
              <a:t> </a:t>
            </a:r>
            <a:r>
              <a:rPr lang="en-US" dirty="0" err="1"/>
              <a:t>básico</a:t>
            </a:r>
            <a:r>
              <a:rPr lang="en-US" dirty="0"/>
              <a:t> de </a:t>
            </a:r>
            <a:r>
              <a:rPr lang="en-US" dirty="0" err="1"/>
              <a:t>satélites</a:t>
            </a:r>
            <a:r>
              <a:rPr lang="en-US" dirty="0"/>
              <a:t> para el JPSS (</a:t>
            </a:r>
            <a:r>
              <a:rPr lang="en-US" dirty="0" err="1"/>
              <a:t>SatFC</a:t>
            </a:r>
            <a:r>
              <a:rPr lang="en-US" dirty="0"/>
              <a:t>-J)</a:t>
            </a:r>
          </a:p>
        </p:txBody>
      </p:sp>
    </p:spTree>
    <p:extLst>
      <p:ext uri="{BB962C8B-B14F-4D97-AF65-F5344CB8AC3E}">
        <p14:creationId xmlns:p14="http://schemas.microsoft.com/office/powerpoint/2010/main" val="2485940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914400"/>
            <a:ext cx="365760" cy="5641848"/>
          </a:xfrm>
          <a:prstGeom prst="rect">
            <a:avLst/>
          </a:prstGeom>
          <a:solidFill>
            <a:srgbClr val="CED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97082" y="1371026"/>
            <a:ext cx="5882762" cy="4443984"/>
            <a:chOff x="140807" y="1024128"/>
            <a:chExt cx="5882762" cy="4443984"/>
          </a:xfrm>
        </p:grpSpPr>
        <p:sp>
          <p:nvSpPr>
            <p:cNvPr id="12" name="Rectangle 11"/>
            <p:cNvSpPr/>
            <p:nvPr/>
          </p:nvSpPr>
          <p:spPr>
            <a:xfrm>
              <a:off x="140807" y="1024128"/>
              <a:ext cx="5784505" cy="44439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60703" y="1085318"/>
              <a:ext cx="4962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Espectro de </a:t>
              </a:r>
              <a:r>
                <a:rPr lang="en-US" b="1" dirty="0" err="1"/>
                <a:t>emisividad</a:t>
              </a:r>
              <a:r>
                <a:rPr lang="en-US" b="1" dirty="0"/>
                <a:t> superficial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1033926" y="3113505"/>
              <a:ext cx="27344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Emisividad </a:t>
              </a:r>
              <a:r>
                <a:rPr lang="en-US" sz="1400" dirty="0" err="1"/>
                <a:t>en</a:t>
              </a:r>
              <a:r>
                <a:rPr lang="en-US" sz="1400" dirty="0"/>
                <a:t> la </a:t>
              </a:r>
              <a:r>
                <a:rPr lang="en-US" sz="1400" dirty="0" err="1"/>
                <a:t>polarización</a:t>
              </a:r>
              <a:r>
                <a:rPr lang="en-US" sz="1400" dirty="0"/>
                <a:t> h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/>
              <a:t>Emisividad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18729" y="912899"/>
            <a:ext cx="3003628" cy="2612040"/>
          </a:xfrm>
        </p:spPr>
        <p:txBody>
          <a:bodyPr anchor="t"/>
          <a:lstStyle/>
          <a:p>
            <a:pPr marL="0" indent="0">
              <a:buNone/>
            </a:pPr>
            <a:r>
              <a:rPr lang="en-US" b="1" dirty="0" err="1"/>
              <a:t>Parámetros</a:t>
            </a:r>
            <a:r>
              <a:rPr lang="en-US" b="1" dirty="0"/>
              <a:t>: </a:t>
            </a:r>
            <a:endParaRPr lang="en-US" sz="1000" b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800" b="1" dirty="0"/>
              <a:t> </a:t>
            </a: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 err="1"/>
              <a:t>longitud</a:t>
            </a:r>
            <a:r>
              <a:rPr lang="en-US" sz="1800" dirty="0"/>
              <a:t> de </a:t>
            </a:r>
            <a:r>
              <a:rPr lang="en-US" sz="1800" dirty="0" err="1"/>
              <a:t>onda</a:t>
            </a:r>
            <a:endParaRPr lang="en-US" sz="1800" dirty="0" err="1">
              <a:cs typeface="Arial"/>
            </a:endParaRP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 err="1"/>
              <a:t>características</a:t>
            </a:r>
            <a:r>
              <a:rPr lang="en-US" sz="1800" dirty="0"/>
              <a:t> del material</a:t>
            </a:r>
            <a:endParaRPr lang="en-US" sz="1800" dirty="0">
              <a:cs typeface="Arial"/>
            </a:endParaRP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 err="1"/>
              <a:t>polarización</a:t>
            </a:r>
            <a:endParaRPr lang="en-US" sz="1800" dirty="0" err="1">
              <a:cs typeface="Arial"/>
            </a:endParaRP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 err="1"/>
              <a:t>rugosidad</a:t>
            </a:r>
            <a:r>
              <a:rPr lang="en-US" sz="1800" dirty="0"/>
              <a:t> de la </a:t>
            </a:r>
            <a:r>
              <a:rPr lang="en-US" sz="1800" dirty="0" err="1"/>
              <a:t>superficie</a:t>
            </a:r>
            <a:endParaRPr lang="en-US" sz="1800" dirty="0" err="1">
              <a:cs typeface="Arial"/>
            </a:endParaRP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 err="1"/>
              <a:t>ángulo</a:t>
            </a:r>
            <a:r>
              <a:rPr lang="en-US" sz="1800" dirty="0"/>
              <a:t> de </a:t>
            </a:r>
            <a:r>
              <a:rPr lang="en-US" sz="1800" dirty="0" err="1"/>
              <a:t>visualización</a:t>
            </a:r>
            <a:endParaRPr lang="en-US" sz="1800" dirty="0" err="1"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0807" y="6145684"/>
            <a:ext cx="8726517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t"/>
            <a:r>
              <a:rPr lang="en-US" sz="1200" b="1" dirty="0"/>
              <a:t>Fuente de </a:t>
            </a:r>
            <a:r>
              <a:rPr lang="en-US" sz="1200" b="1" dirty="0" err="1"/>
              <a:t>datos</a:t>
            </a:r>
            <a:r>
              <a:rPr lang="en-US" sz="1200" b="1" dirty="0"/>
              <a:t>: </a:t>
            </a:r>
            <a:r>
              <a:rPr lang="en-US" sz="1200" dirty="0"/>
              <a:t>C. </a:t>
            </a:r>
            <a:r>
              <a:rPr lang="en-US" sz="1200" dirty="0" err="1"/>
              <a:t>Matzler</a:t>
            </a:r>
            <a:r>
              <a:rPr lang="en-US" sz="1200" dirty="0"/>
              <a:t>, "Passive Microwave Signatures of Landscapes in Winter", </a:t>
            </a:r>
            <a:r>
              <a:rPr lang="en-US" sz="1200" i="1" dirty="0" err="1"/>
              <a:t>Meteorol</a:t>
            </a:r>
            <a:r>
              <a:rPr lang="en-US" sz="1200" i="1" dirty="0"/>
              <a:t>. Atmos. Phys.</a:t>
            </a:r>
            <a:r>
              <a:rPr lang="en-US" sz="1200" dirty="0"/>
              <a:t> (1994)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08" y="1801548"/>
            <a:ext cx="5369988" cy="40073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364861" y="3608296"/>
            <a:ext cx="2170887" cy="2203575"/>
            <a:chOff x="6238779" y="3520570"/>
            <a:chExt cx="2170887" cy="2203575"/>
          </a:xfrm>
        </p:grpSpPr>
        <p:sp>
          <p:nvSpPr>
            <p:cNvPr id="5" name="Rectangle 4"/>
            <p:cNvSpPr/>
            <p:nvPr/>
          </p:nvSpPr>
          <p:spPr>
            <a:xfrm>
              <a:off x="6238779" y="3520570"/>
              <a:ext cx="2170887" cy="22035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24" t="19998" r="876" b="62212"/>
            <a:stretch/>
          </p:blipFill>
          <p:spPr>
            <a:xfrm>
              <a:off x="6343122" y="3574052"/>
              <a:ext cx="2048256" cy="93268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00" t="51747" r="700" b="24984"/>
            <a:stretch/>
          </p:blipFill>
          <p:spPr>
            <a:xfrm>
              <a:off x="6316445" y="4470165"/>
              <a:ext cx="2084832" cy="121740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" y="1801368"/>
            <a:ext cx="5366942" cy="40050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389223" y="4569751"/>
            <a:ext cx="2125199" cy="1217405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86185" y="3630133"/>
            <a:ext cx="2128237" cy="927262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" y="1801368"/>
            <a:ext cx="5366942" cy="400507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386184" y="3627136"/>
            <a:ext cx="2128237" cy="323072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394574" y="4254374"/>
            <a:ext cx="2128237" cy="323072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386183" y="4862556"/>
            <a:ext cx="2128237" cy="93646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4052493" y="2142028"/>
            <a:ext cx="0" cy="330167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5400000">
            <a:off x="3395682" y="5118076"/>
            <a:ext cx="1451396" cy="33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37 GHz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4959631" y="2142028"/>
            <a:ext cx="0" cy="330167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5400000">
            <a:off x="4307322" y="5105237"/>
            <a:ext cx="1451396" cy="33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19 GHz</a:t>
            </a:r>
          </a:p>
        </p:txBody>
      </p:sp>
    </p:spTree>
    <p:extLst>
      <p:ext uri="{BB962C8B-B14F-4D97-AF65-F5344CB8AC3E}">
        <p14:creationId xmlns:p14="http://schemas.microsoft.com/office/powerpoint/2010/main" val="261423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  <p:bldP spid="20" grpId="1" animBg="1"/>
      <p:bldP spid="22" grpId="0" animBg="1"/>
      <p:bldP spid="23" grpId="0" animBg="1"/>
      <p:bldP spid="24" grpId="0" animBg="1"/>
      <p:bldP spid="26" grpId="0"/>
      <p:bldP spid="26" grpId="1"/>
      <p:bldP spid="28" grpId="0"/>
      <p:bldP spid="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684185" y="2613288"/>
            <a:ext cx="7984327" cy="39332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Superficies </a:t>
            </a:r>
            <a:r>
              <a:rPr lang="en-US" dirty="0" err="1"/>
              <a:t>terrestres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87584" y="1036939"/>
            <a:ext cx="4937976" cy="1697758"/>
          </a:xfrm>
          <a:ln w="38100">
            <a:noFill/>
          </a:ln>
        </p:spPr>
        <p:txBody>
          <a:bodyPr anchor="t"/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Factores que </a:t>
            </a:r>
            <a:r>
              <a:rPr lang="en-US" dirty="0" err="1"/>
              <a:t>influencian</a:t>
            </a:r>
            <a:r>
              <a:rPr lang="en-US" dirty="0"/>
              <a:t> las </a:t>
            </a:r>
            <a:r>
              <a:rPr lang="en-US" dirty="0" err="1"/>
              <a:t>medidas</a:t>
            </a:r>
            <a:r>
              <a:rPr lang="en-US" dirty="0"/>
              <a:t>: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/>
          </a:p>
          <a:p>
            <a:pPr marL="2286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Tipo de </a:t>
            </a:r>
            <a:r>
              <a:rPr lang="en-US" sz="2000" dirty="0" err="1"/>
              <a:t>suelo</a:t>
            </a:r>
            <a:r>
              <a:rPr lang="en-US" sz="2000" dirty="0"/>
              <a:t> </a:t>
            </a:r>
            <a:endParaRPr lang="en-US" sz="2000" dirty="0">
              <a:cs typeface="Arial"/>
            </a:endParaRPr>
          </a:p>
          <a:p>
            <a:pPr marL="2286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Tipo de </a:t>
            </a:r>
            <a:r>
              <a:rPr lang="en-US" sz="2000" dirty="0" err="1"/>
              <a:t>vegetación</a:t>
            </a:r>
            <a:r>
              <a:rPr lang="en-US" sz="2000" dirty="0"/>
              <a:t> y </a:t>
            </a:r>
            <a:r>
              <a:rPr lang="en-US" sz="2000" dirty="0" err="1"/>
              <a:t>cantidad</a:t>
            </a:r>
            <a:r>
              <a:rPr lang="en-US" sz="2000" dirty="0"/>
              <a:t> de </a:t>
            </a:r>
            <a:r>
              <a:rPr lang="en-US" sz="2000" dirty="0" err="1"/>
              <a:t>cobertura</a:t>
            </a:r>
            <a:r>
              <a:rPr lang="en-US" sz="2000" dirty="0"/>
              <a:t> </a:t>
            </a:r>
            <a:endParaRPr lang="en-US" sz="2000" dirty="0">
              <a:cs typeface="Arial"/>
            </a:endParaRPr>
          </a:p>
          <a:p>
            <a:pPr marL="2286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err="1"/>
              <a:t>Contenido</a:t>
            </a:r>
            <a:r>
              <a:rPr lang="en-US" sz="2000" dirty="0"/>
              <a:t> de </a:t>
            </a:r>
            <a:r>
              <a:rPr lang="en-US" sz="2000" dirty="0" err="1"/>
              <a:t>humedad</a:t>
            </a:r>
            <a:endParaRPr lang="en-US" sz="2000" dirty="0">
              <a:cs typeface="Arial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2966" y="1041685"/>
            <a:ext cx="3247371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 err="1"/>
              <a:t>Emisividad</a:t>
            </a:r>
            <a:r>
              <a:rPr lang="en-US" sz="2000" dirty="0"/>
              <a:t> </a:t>
            </a:r>
            <a:r>
              <a:rPr lang="en-US" sz="2000" dirty="0" err="1"/>
              <a:t>típica</a:t>
            </a:r>
            <a:r>
              <a:rPr lang="en-US" sz="2000" dirty="0"/>
              <a:t>: 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000" dirty="0"/>
          </a:p>
          <a:p>
            <a:pPr marL="228600" lvl="1" indent="-285750">
              <a:buFont typeface="Wingdings" panose="05000000000000000000" pitchFamily="2" charset="2"/>
              <a:buChar char="§"/>
            </a:pPr>
            <a:r>
              <a:rPr lang="en-US" sz="2000" dirty="0" err="1"/>
              <a:t>Suelo</a:t>
            </a:r>
            <a:r>
              <a:rPr lang="en-US" sz="2000" dirty="0"/>
              <a:t> </a:t>
            </a:r>
            <a:r>
              <a:rPr lang="en-US" sz="2000" dirty="0" err="1"/>
              <a:t>desnudo</a:t>
            </a:r>
            <a:r>
              <a:rPr lang="en-US" sz="2000" dirty="0"/>
              <a:t> &lt; </a:t>
            </a:r>
            <a:r>
              <a:rPr lang="en-US" sz="2000" dirty="0" err="1"/>
              <a:t>vegetación</a:t>
            </a:r>
            <a:endParaRPr lang="en-US" sz="2000" dirty="0" err="1">
              <a:cs typeface="Arial"/>
            </a:endParaRPr>
          </a:p>
          <a:p>
            <a:pPr marL="228600" lvl="1" indent="-285750">
              <a:buFont typeface="Wingdings" panose="05000000000000000000" pitchFamily="2" charset="2"/>
              <a:buChar char="§"/>
            </a:pPr>
            <a:r>
              <a:rPr lang="en-US" sz="2000" dirty="0" err="1"/>
              <a:t>Húmedo</a:t>
            </a:r>
            <a:r>
              <a:rPr lang="en-US" sz="2000" dirty="0"/>
              <a:t> &lt; seco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544828" y="1034125"/>
            <a:ext cx="0" cy="1484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4737108" y="3167961"/>
            <a:ext cx="1707440" cy="3257620"/>
            <a:chOff x="4737108" y="2955929"/>
            <a:chExt cx="1707440" cy="3257620"/>
          </a:xfrm>
        </p:grpSpPr>
        <p:grpSp>
          <p:nvGrpSpPr>
            <p:cNvPr id="42" name="Group 41"/>
            <p:cNvGrpSpPr/>
            <p:nvPr/>
          </p:nvGrpSpPr>
          <p:grpSpPr>
            <a:xfrm>
              <a:off x="4737108" y="2955929"/>
              <a:ext cx="1707440" cy="3257620"/>
              <a:chOff x="4937545" y="3025078"/>
              <a:chExt cx="1707440" cy="325762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17" t="10564" r="67979" b="18895"/>
              <a:stretch/>
            </p:blipFill>
            <p:spPr>
              <a:xfrm>
                <a:off x="4943466" y="3114261"/>
                <a:ext cx="1695598" cy="3168437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4937545" y="3025078"/>
                <a:ext cx="1707440" cy="325480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4755802" y="5874749"/>
              <a:ext cx="1674815" cy="289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419" kern="400" spc="-110" dirty="0"/>
                <a:t>s</a:t>
              </a:r>
              <a:r>
                <a:rPr lang="en-US" kern="400" spc="-110" dirty="0" err="1"/>
                <a:t>uelo</a:t>
              </a:r>
              <a:r>
                <a:rPr lang="en-US" kern="400" spc="-110" dirty="0"/>
                <a:t> seco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559598" y="3167961"/>
            <a:ext cx="1781570" cy="3398134"/>
            <a:chOff x="6559598" y="2955929"/>
            <a:chExt cx="1781570" cy="3398134"/>
          </a:xfrm>
        </p:grpSpPr>
        <p:grpSp>
          <p:nvGrpSpPr>
            <p:cNvPr id="43" name="Group 42"/>
            <p:cNvGrpSpPr/>
            <p:nvPr/>
          </p:nvGrpSpPr>
          <p:grpSpPr>
            <a:xfrm>
              <a:off x="6559598" y="2955929"/>
              <a:ext cx="1781570" cy="3257620"/>
              <a:chOff x="6772074" y="3025078"/>
              <a:chExt cx="1781570" cy="3257620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6772074" y="3114261"/>
                <a:ext cx="1777232" cy="3168437"/>
                <a:chOff x="6867161" y="3008670"/>
                <a:chExt cx="1777232" cy="3168437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17" t="10564" r="67979" b="18895"/>
                <a:stretch/>
              </p:blipFill>
              <p:spPr>
                <a:xfrm>
                  <a:off x="6948795" y="3008670"/>
                  <a:ext cx="1695598" cy="3168437"/>
                </a:xfrm>
                <a:prstGeom prst="rect">
                  <a:avLst/>
                </a:prstGeom>
              </p:spPr>
            </p:pic>
            <p:grpSp>
              <p:nvGrpSpPr>
                <p:cNvPr id="33" name="Group 32"/>
                <p:cNvGrpSpPr/>
                <p:nvPr/>
              </p:nvGrpSpPr>
              <p:grpSpPr>
                <a:xfrm>
                  <a:off x="6867161" y="3026885"/>
                  <a:ext cx="1761088" cy="1898562"/>
                  <a:chOff x="6867161" y="3026885"/>
                  <a:chExt cx="1761088" cy="1898562"/>
                </a:xfrm>
              </p:grpSpPr>
              <p:pic>
                <p:nvPicPr>
                  <p:cNvPr id="23" name="Picture 2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8871" t="9865" r="5487" b="47865"/>
                  <a:stretch/>
                </p:blipFill>
                <p:spPr>
                  <a:xfrm flipH="1">
                    <a:off x="6936712" y="3026885"/>
                    <a:ext cx="1691537" cy="1898562"/>
                  </a:xfrm>
                  <a:prstGeom prst="rect">
                    <a:avLst/>
                  </a:prstGeom>
                  <a:scene3d>
                    <a:camera prst="orthographicFront">
                      <a:rot lat="0" lon="0" rev="21594000"/>
                    </a:camera>
                    <a:lightRig rig="threePt" dir="t"/>
                  </a:scene3d>
                </p:spPr>
              </p:pic>
              <p:sp>
                <p:nvSpPr>
                  <p:cNvPr id="26" name="Oval 25"/>
                  <p:cNvSpPr/>
                  <p:nvPr/>
                </p:nvSpPr>
                <p:spPr>
                  <a:xfrm>
                    <a:off x="6867161" y="3127377"/>
                    <a:ext cx="196630" cy="27102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scene3d>
                    <a:camera prst="orthographicFront">
                      <a:rot lat="0" lon="0" rev="20399999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8" name="Rectangle 27"/>
                <p:cNvSpPr/>
                <p:nvPr/>
              </p:nvSpPr>
              <p:spPr>
                <a:xfrm>
                  <a:off x="6936712" y="4833504"/>
                  <a:ext cx="1704789" cy="323541"/>
                </a:xfrm>
                <a:prstGeom prst="rect">
                  <a:avLst/>
                </a:prstGeom>
                <a:solidFill>
                  <a:srgbClr val="CEB7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Rectangle 38"/>
              <p:cNvSpPr/>
              <p:nvPr/>
            </p:nvSpPr>
            <p:spPr>
              <a:xfrm>
                <a:off x="6846204" y="3025078"/>
                <a:ext cx="1707440" cy="325480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6637747" y="5680161"/>
              <a:ext cx="1699084" cy="673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kern="400" spc="-110" dirty="0" err="1"/>
                <a:t>vegetación</a:t>
              </a:r>
              <a:r>
                <a:rPr lang="en-US" kern="400" spc="-110" dirty="0"/>
                <a:t> y </a:t>
              </a:r>
              <a:r>
                <a:rPr lang="en-US" kern="400" spc="-110" dirty="0" err="1"/>
                <a:t>condiciones</a:t>
              </a:r>
              <a:r>
                <a:rPr lang="en-US" kern="400" spc="-110" dirty="0"/>
                <a:t> </a:t>
              </a:r>
              <a:r>
                <a:rPr lang="en-US" kern="400" spc="-110" dirty="0" err="1"/>
                <a:t>secas</a:t>
              </a:r>
              <a:endParaRPr lang="en-US" kern="400" spc="-11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822355" y="3169368"/>
            <a:ext cx="1747369" cy="3396727"/>
            <a:chOff x="2822355" y="2957336"/>
            <a:chExt cx="1747369" cy="3396727"/>
          </a:xfrm>
        </p:grpSpPr>
        <p:grpSp>
          <p:nvGrpSpPr>
            <p:cNvPr id="41" name="Group 40"/>
            <p:cNvGrpSpPr/>
            <p:nvPr/>
          </p:nvGrpSpPr>
          <p:grpSpPr>
            <a:xfrm>
              <a:off x="2822355" y="2957336"/>
              <a:ext cx="1747369" cy="3254806"/>
              <a:chOff x="3033465" y="3027892"/>
              <a:chExt cx="1747369" cy="3254806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3050710" y="3071182"/>
                <a:ext cx="1730124" cy="3208702"/>
                <a:chOff x="4886307" y="3008669"/>
                <a:chExt cx="1730124" cy="3208702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871" t="9865" r="5487" b="18696"/>
                <a:stretch/>
              </p:blipFill>
              <p:spPr>
                <a:xfrm>
                  <a:off x="4886307" y="3008669"/>
                  <a:ext cx="1691537" cy="3208702"/>
                </a:xfrm>
                <a:prstGeom prst="rect">
                  <a:avLst/>
                </a:prstGeom>
              </p:spPr>
            </p:pic>
            <p:sp>
              <p:nvSpPr>
                <p:cNvPr id="27" name="Oval 26"/>
                <p:cNvSpPr/>
                <p:nvPr/>
              </p:nvSpPr>
              <p:spPr>
                <a:xfrm>
                  <a:off x="6467487" y="3162037"/>
                  <a:ext cx="148944" cy="20158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scene3d>
                  <a:camera prst="orthographicFront">
                    <a:rot lat="0" lon="0" rev="1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ectangle 36"/>
              <p:cNvSpPr/>
              <p:nvPr/>
            </p:nvSpPr>
            <p:spPr>
              <a:xfrm>
                <a:off x="3033465" y="3027892"/>
                <a:ext cx="1707440" cy="325480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2839601" y="5680161"/>
              <a:ext cx="1690194" cy="673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kern="400" spc="-110" dirty="0" err="1"/>
                <a:t>vegetación</a:t>
              </a:r>
              <a:r>
                <a:rPr lang="en-US" kern="400" spc="-110" dirty="0"/>
                <a:t> y </a:t>
              </a:r>
              <a:r>
                <a:rPr lang="en-US" kern="400" spc="-110" dirty="0" err="1"/>
                <a:t>condiciones</a:t>
              </a:r>
              <a:r>
                <a:rPr lang="en-US" kern="400" spc="-110" dirty="0"/>
                <a:t> </a:t>
              </a:r>
              <a:r>
                <a:rPr lang="en-US" kern="400" spc="-110" dirty="0" err="1"/>
                <a:t>húmedas</a:t>
              </a:r>
              <a:endParaRPr lang="en-US" kern="400" spc="-110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06192" y="3169368"/>
            <a:ext cx="1709334" cy="3254806"/>
            <a:chOff x="906192" y="2957336"/>
            <a:chExt cx="1709334" cy="3254806"/>
          </a:xfrm>
        </p:grpSpPr>
        <p:grpSp>
          <p:nvGrpSpPr>
            <p:cNvPr id="40" name="Group 39"/>
            <p:cNvGrpSpPr/>
            <p:nvPr/>
          </p:nvGrpSpPr>
          <p:grpSpPr>
            <a:xfrm>
              <a:off x="906192" y="2957336"/>
              <a:ext cx="1708850" cy="3254806"/>
              <a:chOff x="1171481" y="3027892"/>
              <a:chExt cx="1708850" cy="3254806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14" t="10019" r="35682" b="18479"/>
              <a:stretch/>
            </p:blipFill>
            <p:spPr>
              <a:xfrm>
                <a:off x="1184733" y="3071182"/>
                <a:ext cx="1695598" cy="3211516"/>
              </a:xfrm>
              <a:prstGeom prst="rect">
                <a:avLst/>
              </a:prstGeom>
              <a:ln w="12700">
                <a:noFill/>
              </a:ln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1171481" y="3027892"/>
                <a:ext cx="1707440" cy="325480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919443" y="5873436"/>
              <a:ext cx="1696083" cy="289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419" kern="400" spc="-110" dirty="0"/>
                <a:t>s</a:t>
              </a:r>
              <a:r>
                <a:rPr lang="en-US" kern="400" spc="-110" dirty="0" err="1"/>
                <a:t>uelo</a:t>
              </a:r>
              <a:r>
                <a:rPr lang="en-US" kern="400" spc="-110" dirty="0"/>
                <a:t> </a:t>
              </a:r>
              <a:r>
                <a:rPr lang="en-US" kern="400" spc="-110" dirty="0" err="1"/>
                <a:t>húmedo</a:t>
              </a:r>
              <a:endParaRPr lang="en-US" kern="400" spc="-11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75382" y="2745231"/>
            <a:ext cx="198452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/>
              <a:t> 0.6–0.8 </a:t>
            </a:r>
            <a:r>
              <a:rPr lang="en-US" sz="1600" dirty="0" err="1"/>
              <a:t>emisividad</a:t>
            </a:r>
            <a:endParaRPr lang="en-US" sz="1600" dirty="0"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8359" y="2713626"/>
            <a:ext cx="195984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600" dirty="0" err="1"/>
              <a:t>emisividad</a:t>
            </a:r>
            <a:r>
              <a:rPr lang="en-US" sz="1600" dirty="0"/>
              <a:t>  &gt; 0.9</a:t>
            </a:r>
          </a:p>
        </p:txBody>
      </p:sp>
      <p:sp>
        <p:nvSpPr>
          <p:cNvPr id="50" name="Up Arrow 49"/>
          <p:cNvSpPr>
            <a:spLocks noChangeAspect="1"/>
          </p:cNvSpPr>
          <p:nvPr/>
        </p:nvSpPr>
        <p:spPr>
          <a:xfrm>
            <a:off x="5379345" y="4020442"/>
            <a:ext cx="422965" cy="942982"/>
          </a:xfrm>
          <a:prstGeom prst="upArrow">
            <a:avLst>
              <a:gd name="adj1" fmla="val 33779"/>
              <a:gd name="adj2" fmla="val 106115"/>
            </a:avLst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Up Arrow 50"/>
          <p:cNvSpPr>
            <a:spLocks noChangeAspect="1"/>
          </p:cNvSpPr>
          <p:nvPr/>
        </p:nvSpPr>
        <p:spPr>
          <a:xfrm>
            <a:off x="7323221" y="3792118"/>
            <a:ext cx="523021" cy="1166053"/>
          </a:xfrm>
          <a:prstGeom prst="upArrow">
            <a:avLst>
              <a:gd name="adj1" fmla="val 33779"/>
              <a:gd name="adj2" fmla="val 106115"/>
            </a:avLst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Up Arrow 51"/>
          <p:cNvSpPr/>
          <p:nvPr/>
        </p:nvSpPr>
        <p:spPr>
          <a:xfrm>
            <a:off x="3375882" y="4203729"/>
            <a:ext cx="340752" cy="759695"/>
          </a:xfrm>
          <a:prstGeom prst="upArrow">
            <a:avLst>
              <a:gd name="adj1" fmla="val 33779"/>
              <a:gd name="adj2" fmla="val 106115"/>
            </a:avLst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Up Arrow 52"/>
          <p:cNvSpPr/>
          <p:nvPr/>
        </p:nvSpPr>
        <p:spPr>
          <a:xfrm>
            <a:off x="1633086" y="4373214"/>
            <a:ext cx="264732" cy="590210"/>
          </a:xfrm>
          <a:prstGeom prst="upArrow">
            <a:avLst>
              <a:gd name="adj1" fmla="val 33779"/>
              <a:gd name="adj2" fmla="val 106115"/>
            </a:avLst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6" t="95184" r="-220" b="360"/>
          <a:stretch/>
        </p:blipFill>
        <p:spPr>
          <a:xfrm rot="5400000">
            <a:off x="7596639" y="4156141"/>
            <a:ext cx="1695598" cy="200158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 rot="5400000">
            <a:off x="7942517" y="5380206"/>
            <a:ext cx="1040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(modified)</a:t>
            </a:r>
          </a:p>
        </p:txBody>
      </p:sp>
    </p:spTree>
    <p:extLst>
      <p:ext uri="{BB962C8B-B14F-4D97-AF65-F5344CB8AC3E}">
        <p14:creationId xmlns:p14="http://schemas.microsoft.com/office/powerpoint/2010/main" val="394988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914400"/>
            <a:ext cx="365760" cy="937549"/>
          </a:xfrm>
          <a:prstGeom prst="rect">
            <a:avLst/>
          </a:prstGeom>
          <a:solidFill>
            <a:srgbClr val="CED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1725536"/>
            <a:ext cx="9144000" cy="5057312"/>
            <a:chOff x="0" y="1725536"/>
            <a:chExt cx="9144000" cy="5057312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1725536"/>
              <a:ext cx="9144000" cy="5057312"/>
              <a:chOff x="0" y="2375329"/>
              <a:chExt cx="9144000" cy="439485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2375329"/>
                <a:ext cx="9144000" cy="4208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048200" y="2494460"/>
                <a:ext cx="3158000" cy="414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dirty="0"/>
                  <a:t>6.9 GHz </a:t>
                </a:r>
                <a:r>
                  <a:rPr lang="en-US" b="1" dirty="0"/>
                  <a:t>pol-v </a:t>
                </a:r>
                <a:r>
                  <a:rPr lang="en-US" dirty="0"/>
                  <a:t>del AMSR-2</a:t>
                </a:r>
              </a:p>
              <a:p>
                <a:pPr algn="ctr">
                  <a:lnSpc>
                    <a:spcPts val="1500"/>
                  </a:lnSpc>
                </a:pPr>
                <a:r>
                  <a:rPr lang="en-US" sz="1400" dirty="0"/>
                  <a:t>23 Sep 2017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50145" y="2495558"/>
                <a:ext cx="2954535" cy="414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dirty="0"/>
                  <a:t>6.9 GHz </a:t>
                </a:r>
                <a:r>
                  <a:rPr lang="en-US" b="1" dirty="0"/>
                  <a:t>pol-h </a:t>
                </a:r>
                <a:r>
                  <a:rPr lang="en-US" dirty="0"/>
                  <a:t>del AMSR-2</a:t>
                </a:r>
              </a:p>
              <a:p>
                <a:pPr algn="ctr">
                  <a:lnSpc>
                    <a:spcPts val="1500"/>
                  </a:lnSpc>
                </a:pPr>
                <a:r>
                  <a:rPr lang="en-US" sz="1400" dirty="0"/>
                  <a:t>23 Sep 2017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187923" y="6448334"/>
                <a:ext cx="2732964" cy="267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/>
                  <a:t>Temperatura</a:t>
                </a:r>
                <a:r>
                  <a:rPr lang="en-US" sz="1400" dirty="0"/>
                  <a:t> de </a:t>
                </a:r>
                <a:r>
                  <a:rPr lang="en-US" sz="1400" dirty="0" err="1"/>
                  <a:t>brillo</a:t>
                </a:r>
                <a:r>
                  <a:rPr lang="en-US" sz="1400" dirty="0"/>
                  <a:t> (K)</a:t>
                </a: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" t="86973" r="87676" b="4854"/>
              <a:stretch/>
            </p:blipFill>
            <p:spPr>
              <a:xfrm>
                <a:off x="278940" y="5919664"/>
                <a:ext cx="824233" cy="439714"/>
              </a:xfrm>
              <a:prstGeom prst="rect">
                <a:avLst/>
              </a:prstGeom>
              <a:ln w="22225">
                <a:noFill/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739" t="88005" r="862" b="6214"/>
              <a:stretch/>
            </p:blipFill>
            <p:spPr>
              <a:xfrm>
                <a:off x="179889" y="6400098"/>
                <a:ext cx="1110342" cy="370083"/>
              </a:xfrm>
              <a:prstGeom prst="rect">
                <a:avLst/>
              </a:prstGeom>
              <a:ln w="22225">
                <a:noFill/>
              </a:ln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7"/>
            <a:stretch/>
          </p:blipFill>
          <p:spPr>
            <a:xfrm>
              <a:off x="146865" y="2354533"/>
              <a:ext cx="3550138" cy="336138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3"/>
            <a:stretch/>
          </p:blipFill>
          <p:spPr>
            <a:xfrm>
              <a:off x="3843868" y="2351253"/>
              <a:ext cx="3566664" cy="336466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Cross 7"/>
            <p:cNvSpPr/>
            <p:nvPr/>
          </p:nvSpPr>
          <p:spPr>
            <a:xfrm>
              <a:off x="737829" y="4241578"/>
              <a:ext cx="230857" cy="223115"/>
            </a:xfrm>
            <a:prstGeom prst="plus">
              <a:avLst>
                <a:gd name="adj" fmla="val 3986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ross 29"/>
            <p:cNvSpPr/>
            <p:nvPr/>
          </p:nvSpPr>
          <p:spPr>
            <a:xfrm>
              <a:off x="4438976" y="4241577"/>
              <a:ext cx="230857" cy="223115"/>
            </a:xfrm>
            <a:prstGeom prst="plus">
              <a:avLst>
                <a:gd name="adj" fmla="val 3986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/>
              <a:t>Polarización</a:t>
            </a:r>
            <a:r>
              <a:rPr lang="en-US" dirty="0"/>
              <a:t> horizontal vs. vertical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1297" y="1014908"/>
            <a:ext cx="8737072" cy="651623"/>
          </a:xfrm>
        </p:spPr>
        <p:txBody>
          <a:bodyPr anchor="t"/>
          <a:lstStyle/>
          <a:p>
            <a:r>
              <a:rPr lang="en-US" dirty="0"/>
              <a:t>La </a:t>
            </a:r>
            <a:r>
              <a:rPr lang="en-US" dirty="0" err="1"/>
              <a:t>emisividad</a:t>
            </a:r>
            <a:r>
              <a:rPr lang="en-US" dirty="0"/>
              <a:t> de la </a:t>
            </a:r>
            <a:r>
              <a:rPr lang="en-US" dirty="0" err="1"/>
              <a:t>superficie</a:t>
            </a:r>
            <a:r>
              <a:rPr lang="en-US" dirty="0"/>
              <a:t> y la </a:t>
            </a:r>
            <a:r>
              <a:rPr lang="en-US" dirty="0" err="1"/>
              <a:t>temperatura</a:t>
            </a:r>
            <a:r>
              <a:rPr lang="en-US" dirty="0"/>
              <a:t> de </a:t>
            </a:r>
            <a:r>
              <a:rPr lang="en-US" dirty="0" err="1"/>
              <a:t>brillo</a:t>
            </a:r>
            <a:r>
              <a:rPr lang="en-US" dirty="0"/>
              <a:t> </a:t>
            </a:r>
            <a:r>
              <a:rPr lang="en-US" dirty="0" err="1"/>
              <a:t>medida</a:t>
            </a:r>
            <a:r>
              <a:rPr lang="en-US" dirty="0"/>
              <a:t> </a:t>
            </a:r>
            <a:r>
              <a:rPr lang="en-US" dirty="0" err="1"/>
              <a:t>resultante</a:t>
            </a:r>
            <a:r>
              <a:rPr lang="en-US" dirty="0"/>
              <a:t> (T) </a:t>
            </a:r>
            <a:r>
              <a:rPr lang="en-US" dirty="0" err="1"/>
              <a:t>depende</a:t>
            </a:r>
            <a:r>
              <a:rPr lang="en-US" dirty="0"/>
              <a:t> </a:t>
            </a:r>
            <a:r>
              <a:rPr lang="en-US" dirty="0" err="1"/>
              <a:t>fuertemente</a:t>
            </a:r>
            <a:r>
              <a:rPr lang="en-US" dirty="0"/>
              <a:t> de la </a:t>
            </a:r>
            <a:r>
              <a:rPr lang="en-US" dirty="0" err="1"/>
              <a:t>polarización</a:t>
            </a:r>
            <a:r>
              <a:rPr lang="en-US" dirty="0"/>
              <a:t> en las </a:t>
            </a:r>
            <a:r>
              <a:rPr lang="en-US" dirty="0" err="1"/>
              <a:t>microondas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815" r="7278" b="93039"/>
          <a:stretch/>
        </p:blipFill>
        <p:spPr>
          <a:xfrm>
            <a:off x="1655065" y="5956365"/>
            <a:ext cx="5798680" cy="41971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252420" y="4241576"/>
            <a:ext cx="1871179" cy="1200329"/>
            <a:chOff x="7172683" y="3017644"/>
            <a:chExt cx="1871179" cy="1200329"/>
          </a:xfrm>
        </p:grpSpPr>
        <p:sp>
          <p:nvSpPr>
            <p:cNvPr id="34" name="TextBox 33"/>
            <p:cNvSpPr txBox="1"/>
            <p:nvPr/>
          </p:nvSpPr>
          <p:spPr>
            <a:xfrm>
              <a:off x="7172683" y="3017644"/>
              <a:ext cx="1871179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   </a:t>
              </a:r>
              <a:r>
                <a:rPr lang="en-US" b="1" dirty="0" err="1">
                  <a:solidFill>
                    <a:srgbClr val="0000FF"/>
                  </a:solidFill>
                </a:rPr>
                <a:t>agua</a:t>
              </a:r>
              <a:endParaRPr lang="en-US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b="1" dirty="0" err="1"/>
                <a:t>Polarización</a:t>
              </a:r>
              <a:r>
                <a:rPr lang="en-US" b="1" dirty="0"/>
                <a:t> </a:t>
              </a:r>
              <a:r>
                <a:rPr lang="en-US" b="1" dirty="0" err="1"/>
                <a:t>fuerte</a:t>
              </a:r>
              <a:endParaRPr lang="en-US" b="1" dirty="0"/>
            </a:p>
            <a:p>
              <a:pPr algn="ctr"/>
              <a:r>
                <a:rPr lang="el-GR" dirty="0"/>
                <a:t>Δ</a:t>
              </a:r>
              <a:r>
                <a:rPr lang="en-US" dirty="0"/>
                <a:t>T ≈ 86 K</a:t>
              </a:r>
            </a:p>
          </p:txBody>
        </p:sp>
        <p:sp>
          <p:nvSpPr>
            <p:cNvPr id="28" name="Cross 27"/>
            <p:cNvSpPr/>
            <p:nvPr/>
          </p:nvSpPr>
          <p:spPr>
            <a:xfrm>
              <a:off x="7748063" y="3100762"/>
              <a:ext cx="190017" cy="183645"/>
            </a:xfrm>
            <a:prstGeom prst="plus">
              <a:avLst>
                <a:gd name="adj" fmla="val 3986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79689" y="5710848"/>
            <a:ext cx="2196443" cy="431476"/>
            <a:chOff x="1379689" y="5676558"/>
            <a:chExt cx="2196443" cy="431476"/>
          </a:xfrm>
        </p:grpSpPr>
        <p:sp>
          <p:nvSpPr>
            <p:cNvPr id="12" name="Chevron 11"/>
            <p:cNvSpPr/>
            <p:nvPr/>
          </p:nvSpPr>
          <p:spPr>
            <a:xfrm>
              <a:off x="3302824" y="5874208"/>
              <a:ext cx="181795" cy="233826"/>
            </a:xfrm>
            <a:prstGeom prst="chevron">
              <a:avLst>
                <a:gd name="adj" fmla="val 61933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379689" y="5676558"/>
              <a:ext cx="2196443" cy="431476"/>
              <a:chOff x="1379689" y="5676558"/>
              <a:chExt cx="2196443" cy="431476"/>
            </a:xfrm>
          </p:grpSpPr>
          <p:sp>
            <p:nvSpPr>
              <p:cNvPr id="27" name="Chevron 26"/>
              <p:cNvSpPr/>
              <p:nvPr/>
            </p:nvSpPr>
            <p:spPr>
              <a:xfrm flipH="1">
                <a:off x="1465711" y="5891848"/>
                <a:ext cx="183861" cy="216186"/>
              </a:xfrm>
              <a:prstGeom prst="chevron">
                <a:avLst>
                  <a:gd name="adj" fmla="val 61933"/>
                </a:avLst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8765198">
                <a:off x="1319687" y="5753840"/>
                <a:ext cx="35083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82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2859048">
                <a:off x="3268197" y="5753661"/>
                <a:ext cx="38503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168</a:t>
                </a:r>
              </a:p>
            </p:txBody>
          </p:sp>
          <p:sp>
            <p:nvSpPr>
              <p:cNvPr id="40" name="Chevron 39"/>
              <p:cNvSpPr/>
              <p:nvPr/>
            </p:nvSpPr>
            <p:spPr>
              <a:xfrm flipH="1">
                <a:off x="1624630" y="5885159"/>
                <a:ext cx="119414" cy="216186"/>
              </a:xfrm>
              <a:prstGeom prst="chevron">
                <a:avLst>
                  <a:gd name="adj" fmla="val 82786"/>
                </a:avLst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6" name="Diamond 25"/>
          <p:cNvSpPr/>
          <p:nvPr/>
        </p:nvSpPr>
        <p:spPr>
          <a:xfrm>
            <a:off x="5545108" y="4396180"/>
            <a:ext cx="164184" cy="159026"/>
          </a:xfrm>
          <a:prstGeom prst="diamond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iamond 42"/>
          <p:cNvSpPr/>
          <p:nvPr/>
        </p:nvSpPr>
        <p:spPr>
          <a:xfrm>
            <a:off x="1837560" y="4396180"/>
            <a:ext cx="164184" cy="159026"/>
          </a:xfrm>
          <a:prstGeom prst="diamond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7252418" y="2767235"/>
            <a:ext cx="1871179" cy="1200329"/>
            <a:chOff x="7162357" y="4524144"/>
            <a:chExt cx="2113612" cy="1200329"/>
          </a:xfrm>
        </p:grpSpPr>
        <p:sp>
          <p:nvSpPr>
            <p:cNvPr id="29" name="TextBox 28"/>
            <p:cNvSpPr txBox="1"/>
            <p:nvPr/>
          </p:nvSpPr>
          <p:spPr>
            <a:xfrm>
              <a:off x="7162357" y="4524144"/>
              <a:ext cx="2113612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    </a:t>
              </a:r>
              <a:r>
                <a:rPr lang="en-US" b="1" dirty="0">
                  <a:solidFill>
                    <a:srgbClr val="0000FF"/>
                  </a:solidFill>
                </a:rPr>
                <a:t>tierra</a:t>
              </a:r>
            </a:p>
            <a:p>
              <a:pPr algn="ctr"/>
              <a:r>
                <a:rPr lang="en-US" b="1" dirty="0" err="1"/>
                <a:t>Polarización</a:t>
              </a:r>
              <a:r>
                <a:rPr lang="en-US" b="1" dirty="0"/>
                <a:t> </a:t>
              </a:r>
              <a:r>
                <a:rPr lang="en-US" b="1" dirty="0" err="1"/>
                <a:t>débil</a:t>
              </a:r>
              <a:endParaRPr lang="en-US" b="1" dirty="0"/>
            </a:p>
            <a:p>
              <a:pPr algn="ctr"/>
              <a:r>
                <a:rPr lang="el-GR" dirty="0"/>
                <a:t>Δ</a:t>
              </a:r>
              <a:r>
                <a:rPr lang="en-US" dirty="0"/>
                <a:t>T ≈ 20 K</a:t>
              </a:r>
            </a:p>
          </p:txBody>
        </p:sp>
        <p:sp>
          <p:nvSpPr>
            <p:cNvPr id="44" name="Diamond 43"/>
            <p:cNvSpPr/>
            <p:nvPr/>
          </p:nvSpPr>
          <p:spPr>
            <a:xfrm>
              <a:off x="7866924" y="4617441"/>
              <a:ext cx="167803" cy="162531"/>
            </a:xfrm>
            <a:prstGeom prst="diamond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542714" y="5714049"/>
            <a:ext cx="1021226" cy="426965"/>
            <a:chOff x="2467442" y="5681069"/>
            <a:chExt cx="1021226" cy="426965"/>
          </a:xfrm>
        </p:grpSpPr>
        <p:sp>
          <p:nvSpPr>
            <p:cNvPr id="46" name="Chevron 45"/>
            <p:cNvSpPr/>
            <p:nvPr/>
          </p:nvSpPr>
          <p:spPr>
            <a:xfrm>
              <a:off x="3215360" y="5874208"/>
              <a:ext cx="181795" cy="233826"/>
            </a:xfrm>
            <a:prstGeom prst="chevron">
              <a:avLst>
                <a:gd name="adj" fmla="val 6193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2467442" y="5681069"/>
              <a:ext cx="1021226" cy="426965"/>
              <a:chOff x="2467442" y="5681069"/>
              <a:chExt cx="1021226" cy="426965"/>
            </a:xfrm>
          </p:grpSpPr>
          <p:sp>
            <p:nvSpPr>
              <p:cNvPr id="48" name="Chevron 47"/>
              <p:cNvSpPr/>
              <p:nvPr/>
            </p:nvSpPr>
            <p:spPr>
              <a:xfrm flipH="1">
                <a:off x="2555031" y="5891848"/>
                <a:ext cx="183861" cy="216186"/>
              </a:xfrm>
              <a:prstGeom prst="chevron">
                <a:avLst>
                  <a:gd name="adj" fmla="val 61933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8765198">
                <a:off x="2386323" y="5762188"/>
                <a:ext cx="39306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245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2859048">
                <a:off x="3180733" y="5769563"/>
                <a:ext cx="38503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265</a:t>
                </a:r>
              </a:p>
            </p:txBody>
          </p:sp>
        </p:grpSp>
      </p:grpSp>
      <p:sp>
        <p:nvSpPr>
          <p:cNvPr id="61" name="Chevron 60"/>
          <p:cNvSpPr/>
          <p:nvPr/>
        </p:nvSpPr>
        <p:spPr>
          <a:xfrm flipH="1">
            <a:off x="1570346" y="5923818"/>
            <a:ext cx="119414" cy="216186"/>
          </a:xfrm>
          <a:prstGeom prst="chevron">
            <a:avLst>
              <a:gd name="adj" fmla="val 82786"/>
            </a:avLst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50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5155"/>
            <a:ext cx="9143999" cy="655553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  <a:p>
            <a:pPr algn="ctr"/>
            <a:endParaRPr lang="en-US" sz="1400" dirty="0"/>
          </a:p>
          <a:p>
            <a:pPr algn="ctr"/>
            <a:r>
              <a:rPr lang="en-US" sz="1600" dirty="0" err="1"/>
              <a:t>Animación</a:t>
            </a:r>
            <a:r>
              <a:rPr lang="en-US" sz="1600" dirty="0"/>
              <a:t> de las </a:t>
            </a:r>
            <a:r>
              <a:rPr lang="en-US" sz="1600" dirty="0" err="1"/>
              <a:t>temperaturas</a:t>
            </a:r>
            <a:r>
              <a:rPr lang="en-US" sz="1600" dirty="0"/>
              <a:t> de </a:t>
            </a:r>
            <a:r>
              <a:rPr lang="en-US" sz="1600" dirty="0" err="1"/>
              <a:t>brillo</a:t>
            </a:r>
            <a:r>
              <a:rPr lang="en-US" sz="1600" dirty="0"/>
              <a:t> de la pol. h. y v. del AMSR-2 – 11 </a:t>
            </a:r>
            <a:r>
              <a:rPr lang="en-US" sz="1600" dirty="0" err="1"/>
              <a:t>feb</a:t>
            </a:r>
            <a:r>
              <a:rPr lang="en-US" sz="1600" dirty="0"/>
              <a:t> 2018 </a:t>
            </a:r>
            <a:endParaRPr lang="en-US" sz="1600" dirty="0"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0802" y="5960686"/>
            <a:ext cx="8595361" cy="647168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200" dirty="0">
                <a:hlinkClick r:id="rId5"/>
              </a:rPr>
              <a:t>http://rammb.cira.colostate.edu/templates/loop_directory.asp?data_folder=visitview/custom/AMSR2_20180211_Hpol_Vpol</a:t>
            </a:r>
            <a:r>
              <a:rPr lang="en-US" sz="1200" dirty="0"/>
              <a:t> </a:t>
            </a:r>
          </a:p>
          <a:p>
            <a:pPr marL="0" indent="0">
              <a:lnSpc>
                <a:spcPts val="1200"/>
              </a:lnSpc>
              <a:spcBef>
                <a:spcPts val="0"/>
              </a:spcBef>
              <a:buNone/>
            </a:pPr>
            <a:endParaRPr lang="en-US" sz="800" dirty="0">
              <a:cs typeface="Arial"/>
            </a:endParaRPr>
          </a:p>
          <a:p>
            <a:pPr marL="0" indent="0">
              <a:lnSpc>
                <a:spcPts val="900"/>
              </a:lnSpc>
              <a:spcBef>
                <a:spcPts val="0"/>
              </a:spcBef>
              <a:buNone/>
            </a:pPr>
            <a:r>
              <a:rPr lang="en-US" sz="1000" dirty="0">
                <a:cs typeface="Arial"/>
              </a:rPr>
              <a:t>Fuente de las </a:t>
            </a:r>
            <a:r>
              <a:rPr lang="en-US" sz="1000" dirty="0" err="1">
                <a:cs typeface="Arial"/>
              </a:rPr>
              <a:t>imágenes</a:t>
            </a:r>
            <a:r>
              <a:rPr lang="en-US" sz="1000" dirty="0"/>
              <a:t>: NOAA Operational GCOM-W1 AMSR-2 Product Maps (BTs)</a:t>
            </a:r>
            <a:endParaRPr lang="en-US" dirty="0"/>
          </a:p>
          <a:p>
            <a:pPr marL="0" indent="0">
              <a:lnSpc>
                <a:spcPts val="900"/>
              </a:lnSpc>
              <a:spcBef>
                <a:spcPts val="0"/>
              </a:spcBef>
              <a:buNone/>
            </a:pPr>
            <a:r>
              <a:rPr lang="en-US" sz="1000" dirty="0">
                <a:hlinkClick r:id="rId6"/>
              </a:rPr>
              <a:t>http://www.ospo.noaa.gov/Products/atmosphere/gpds/maps.html?GPLCT#gpdsMaps</a:t>
            </a:r>
            <a:r>
              <a:rPr lang="en-US" sz="1000" dirty="0"/>
              <a:t> </a:t>
            </a:r>
          </a:p>
        </p:txBody>
      </p:sp>
      <p:pic>
        <p:nvPicPr>
          <p:cNvPr id="5" name="AMSR2_20180211_Hpol_Vpol_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58" y="718090"/>
            <a:ext cx="8971281" cy="5046873"/>
          </a:xfrm>
        </p:spPr>
      </p:pic>
    </p:spTree>
    <p:extLst>
      <p:ext uri="{BB962C8B-B14F-4D97-AF65-F5344CB8AC3E}">
        <p14:creationId xmlns:p14="http://schemas.microsoft.com/office/powerpoint/2010/main" val="350290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5380"/>
            <a:ext cx="9143999" cy="655553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  <a:p>
            <a:pPr algn="ctr"/>
            <a:r>
              <a:rPr lang="en-US" sz="1800" dirty="0" err="1"/>
              <a:t>Animación</a:t>
            </a:r>
            <a:r>
              <a:rPr lang="en-US" sz="1800" dirty="0"/>
              <a:t> de los </a:t>
            </a:r>
            <a:r>
              <a:rPr lang="en-US" sz="1800" dirty="0" err="1"/>
              <a:t>productos</a:t>
            </a:r>
            <a:r>
              <a:rPr lang="en-US" sz="1800" dirty="0"/>
              <a:t> de </a:t>
            </a:r>
            <a:r>
              <a:rPr lang="en-US" sz="1800" dirty="0" err="1"/>
              <a:t>hielo</a:t>
            </a:r>
            <a:r>
              <a:rPr lang="en-US" sz="1800" dirty="0"/>
              <a:t> y </a:t>
            </a:r>
            <a:r>
              <a:rPr lang="en-US" sz="1800" dirty="0" err="1"/>
              <a:t>nieve</a:t>
            </a:r>
            <a:r>
              <a:rPr lang="en-US" sz="1800" dirty="0"/>
              <a:t> del AMSR-2 – 11 </a:t>
            </a:r>
            <a:r>
              <a:rPr lang="en-US" sz="1800" dirty="0" err="1"/>
              <a:t>feb</a:t>
            </a:r>
            <a:r>
              <a:rPr lang="en-US" sz="1800" dirty="0"/>
              <a:t> 2018 </a:t>
            </a:r>
            <a:endParaRPr lang="en-US" sz="1800" dirty="0"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0802" y="5960686"/>
            <a:ext cx="8880650" cy="647168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200" dirty="0">
                <a:hlinkClick r:id="rId5"/>
              </a:rPr>
              <a:t>http://rammb.cira.colostate.edu/templates/loop_directory.asp?data_folder=visitview/custom/AMSR2_20180211_NH_seaice_snow</a:t>
            </a:r>
            <a:r>
              <a:rPr lang="en-US" sz="1200" dirty="0"/>
              <a:t>  </a:t>
            </a:r>
          </a:p>
          <a:p>
            <a:pPr marL="0" indent="0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sz="800" dirty="0"/>
          </a:p>
          <a:p>
            <a:pPr marL="0" indent="0">
              <a:lnSpc>
                <a:spcPts val="900"/>
              </a:lnSpc>
              <a:spcBef>
                <a:spcPts val="0"/>
              </a:spcBef>
              <a:buNone/>
            </a:pPr>
            <a:r>
              <a:rPr lang="en-US" sz="1000" dirty="0"/>
              <a:t>Fuente de las </a:t>
            </a:r>
            <a:r>
              <a:rPr lang="en-US" sz="1000" dirty="0" err="1"/>
              <a:t>imágenes</a:t>
            </a:r>
            <a:r>
              <a:rPr lang="en-US" sz="1000" dirty="0"/>
              <a:t>: </a:t>
            </a:r>
            <a:r>
              <a:rPr lang="en-US" sz="1000" dirty="0">
                <a:solidFill>
                  <a:schemeClr val="tx1"/>
                </a:solidFill>
              </a:rPr>
              <a:t>NOAA/NESDIS/STAR JPSS Environmental Data Records (GCOM AMSR2 Products)</a:t>
            </a:r>
            <a:endParaRPr lang="en-US" sz="1000" b="1" dirty="0">
              <a:solidFill>
                <a:schemeClr val="tx1"/>
              </a:solidFill>
            </a:endParaRPr>
          </a:p>
          <a:p>
            <a:pPr marL="0" indent="0">
              <a:lnSpc>
                <a:spcPts val="9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  <a:hlinkClick r:id="rId6"/>
              </a:rPr>
              <a:t>https://www.star.nesdis.noaa.gov/jpss/EDRs/products_gcom.php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AMSR2_20180211_NH_seaice_snow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928" y="558478"/>
            <a:ext cx="7014142" cy="5260996"/>
          </a:xfrm>
        </p:spPr>
      </p:pic>
    </p:spTree>
    <p:extLst>
      <p:ext uri="{BB962C8B-B14F-4D97-AF65-F5344CB8AC3E}">
        <p14:creationId xmlns:p14="http://schemas.microsoft.com/office/powerpoint/2010/main" val="208460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7387990" cy="525482"/>
          </a:xfrm>
        </p:spPr>
        <p:txBody>
          <a:bodyPr anchor="t"/>
          <a:lstStyle/>
          <a:p>
            <a:r>
              <a:rPr lang="en-US" dirty="0"/>
              <a:t>Superficies de </a:t>
            </a:r>
            <a:r>
              <a:rPr lang="en-US" dirty="0" err="1"/>
              <a:t>agua</a:t>
            </a:r>
            <a:r>
              <a:rPr lang="en-US" dirty="0"/>
              <a:t> y del </a:t>
            </a:r>
            <a:r>
              <a:rPr lang="en-US" dirty="0" err="1"/>
              <a:t>océano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04599" y="1062038"/>
            <a:ext cx="8032708" cy="1719320"/>
          </a:xfrm>
        </p:spPr>
        <p:txBody>
          <a:bodyPr anchor="t"/>
          <a:lstStyle/>
          <a:p>
            <a:r>
              <a:rPr lang="en-US" err="1"/>
              <a:t>Emisividad</a:t>
            </a:r>
            <a:r>
              <a:rPr lang="en-US" dirty="0"/>
              <a:t> </a:t>
            </a:r>
            <a:r>
              <a:rPr lang="en-US" err="1"/>
              <a:t>típica</a:t>
            </a:r>
            <a:r>
              <a:rPr lang="en-US" dirty="0"/>
              <a:t>: 0.25-0.5</a:t>
            </a:r>
          </a:p>
          <a:p>
            <a:pPr marL="457200" lvl="1" indent="0">
              <a:buNone/>
            </a:pPr>
            <a:r>
              <a:rPr lang="en-US" err="1"/>
              <a:t>calma</a:t>
            </a:r>
            <a:r>
              <a:rPr lang="en-US" dirty="0"/>
              <a:t> &lt; </a:t>
            </a:r>
            <a:r>
              <a:rPr lang="en-US" err="1"/>
              <a:t>ondas</a:t>
            </a:r>
            <a:r>
              <a:rPr lang="en-US" dirty="0"/>
              <a:t> </a:t>
            </a:r>
            <a:r>
              <a:rPr lang="en-US" err="1"/>
              <a:t>pequeñas</a:t>
            </a:r>
            <a:r>
              <a:rPr lang="en-US" dirty="0"/>
              <a:t> &lt; </a:t>
            </a:r>
            <a:r>
              <a:rPr lang="en-US" err="1"/>
              <a:t>espuma</a:t>
            </a:r>
            <a:endParaRPr lang="en-US" err="1">
              <a:cs typeface="Arial"/>
            </a:endParaRPr>
          </a:p>
          <a:p>
            <a:r>
              <a:rPr lang="en-US"/>
              <a:t>Las diferencias de </a:t>
            </a:r>
            <a:r>
              <a:rPr lang="en-US" err="1"/>
              <a:t>emisividad</a:t>
            </a:r>
            <a:r>
              <a:rPr lang="en-US"/>
              <a:t> se </a:t>
            </a:r>
            <a:r>
              <a:rPr lang="en-US" err="1"/>
              <a:t>usan</a:t>
            </a:r>
            <a:r>
              <a:rPr lang="en-US"/>
              <a:t> en la </a:t>
            </a:r>
            <a:r>
              <a:rPr lang="en-US" err="1"/>
              <a:t>estimación</a:t>
            </a:r>
            <a:r>
              <a:rPr lang="en-US"/>
              <a:t> del </a:t>
            </a:r>
            <a:r>
              <a:rPr lang="en-US" err="1"/>
              <a:t>viento</a:t>
            </a:r>
            <a:r>
              <a:rPr lang="en-US" dirty="0"/>
              <a:t> superficial del mar  (± 2 m/s)</a:t>
            </a:r>
            <a:endParaRPr lang="en-US" dirty="0">
              <a:cs typeface="Arial"/>
            </a:endParaRPr>
          </a:p>
          <a:p>
            <a:r>
              <a:rPr lang="en-US"/>
              <a:t>Sensibles a la </a:t>
            </a:r>
            <a:r>
              <a:rPr lang="en-US" err="1"/>
              <a:t>temperatura</a:t>
            </a:r>
            <a:r>
              <a:rPr lang="en-US" dirty="0"/>
              <a:t> superficial del mar (± 0.2 °C)</a:t>
            </a: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77082" y="2957793"/>
            <a:ext cx="8266918" cy="3461095"/>
            <a:chOff x="929336" y="3044883"/>
            <a:chExt cx="8266918" cy="3461095"/>
          </a:xfrm>
        </p:grpSpPr>
        <p:grpSp>
          <p:nvGrpSpPr>
            <p:cNvPr id="22" name="Group 21"/>
            <p:cNvGrpSpPr/>
            <p:nvPr/>
          </p:nvGrpSpPr>
          <p:grpSpPr>
            <a:xfrm>
              <a:off x="929336" y="3044883"/>
              <a:ext cx="8266918" cy="3461095"/>
              <a:chOff x="929336" y="3044883"/>
              <a:chExt cx="8266918" cy="346109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218759" y="3044883"/>
                <a:ext cx="3136429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dirty="0"/>
                  <a:t>10.65 GHz pol-v del AMSR-2</a:t>
                </a:r>
              </a:p>
              <a:p>
                <a:pPr algn="ctr">
                  <a:lnSpc>
                    <a:spcPts val="1500"/>
                  </a:lnSpc>
                </a:pPr>
                <a:r>
                  <a:rPr lang="en-US" sz="1400" dirty="0"/>
                  <a:t>29 Oct 2017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220847" y="3044883"/>
                <a:ext cx="4975407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sz="1400" dirty="0" err="1"/>
                  <a:t>Producto</a:t>
                </a:r>
                <a:r>
                  <a:rPr lang="en-US" sz="1400" dirty="0"/>
                  <a:t> </a:t>
                </a:r>
                <a:r>
                  <a:rPr lang="en-US" sz="1400" dirty="0" err="1"/>
                  <a:t>Viento</a:t>
                </a:r>
                <a:r>
                  <a:rPr lang="en-US" sz="1400" dirty="0"/>
                  <a:t> superficial del mar del AMSR-2 </a:t>
                </a:r>
              </a:p>
              <a:p>
                <a:pPr algn="ctr">
                  <a:lnSpc>
                    <a:spcPts val="1500"/>
                  </a:lnSpc>
                </a:pPr>
                <a:r>
                  <a:rPr lang="en-US" sz="1400" dirty="0"/>
                  <a:t>29 Oct 2017</a:t>
                </a: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5027662" y="3530646"/>
                <a:ext cx="3509645" cy="2943272"/>
                <a:chOff x="5012986" y="3503104"/>
                <a:chExt cx="3509645" cy="2943272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5012986" y="3503104"/>
                  <a:ext cx="3457392" cy="292309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173" t="25996" r="32442" b="38091"/>
                <a:stretch/>
              </p:blipFill>
              <p:spPr>
                <a:xfrm>
                  <a:off x="5022511" y="3515433"/>
                  <a:ext cx="2950210" cy="2898438"/>
                </a:xfrm>
                <a:prstGeom prst="rect">
                  <a:avLst/>
                </a:prstGeom>
                <a:ln w="19050">
                  <a:noFill/>
                </a:ln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5" t="9883" r="92576" b="8925"/>
                <a:stretch/>
              </p:blipFill>
              <p:spPr>
                <a:xfrm>
                  <a:off x="7981950" y="3524250"/>
                  <a:ext cx="400050" cy="2638425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7869755" y="6107822"/>
                  <a:ext cx="6528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m/s</a:t>
                  </a: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929336" y="3536579"/>
                <a:ext cx="3522425" cy="2969399"/>
                <a:chOff x="1004614" y="3515433"/>
                <a:chExt cx="3522425" cy="2969399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1004614" y="3515433"/>
                  <a:ext cx="3522425" cy="292309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190" t="25885" r="32477" b="38134"/>
                <a:stretch/>
              </p:blipFill>
              <p:spPr>
                <a:xfrm>
                  <a:off x="1014138" y="3524958"/>
                  <a:ext cx="2941339" cy="2904263"/>
                </a:xfrm>
                <a:prstGeom prst="rect">
                  <a:avLst/>
                </a:prstGeom>
                <a:ln w="19050">
                  <a:noFill/>
                </a:ln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" t="6947" r="91254" b="9027"/>
                <a:stretch/>
              </p:blipFill>
              <p:spPr>
                <a:xfrm>
                  <a:off x="3966737" y="3536579"/>
                  <a:ext cx="499966" cy="2693213"/>
                </a:xfrm>
                <a:prstGeom prst="rect">
                  <a:avLst/>
                </a:prstGeom>
                <a:ln w="19050">
                  <a:noFill/>
                </a:ln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3950445" y="6146278"/>
                  <a:ext cx="3164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K</a:t>
                  </a:r>
                </a:p>
              </p:txBody>
            </p:sp>
          </p:grp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23" t="88304" r="1170" b="6742"/>
            <a:stretch/>
          </p:blipFill>
          <p:spPr>
            <a:xfrm>
              <a:off x="6961143" y="3546763"/>
              <a:ext cx="1052946" cy="317116"/>
            </a:xfrm>
            <a:prstGeom prst="rect">
              <a:avLst/>
            </a:prstGeom>
            <a:ln w="22225"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23" t="88304" r="1170" b="6742"/>
            <a:stretch/>
          </p:blipFill>
          <p:spPr>
            <a:xfrm>
              <a:off x="2856195" y="3546763"/>
              <a:ext cx="1052946" cy="317116"/>
            </a:xfrm>
            <a:prstGeom prst="rect">
              <a:avLst/>
            </a:prstGeom>
            <a:ln w="22225">
              <a:noFill/>
            </a:ln>
          </p:spPr>
        </p:pic>
      </p:grpSp>
      <p:sp>
        <p:nvSpPr>
          <p:cNvPr id="4" name="Oval 3"/>
          <p:cNvSpPr/>
          <p:nvPr/>
        </p:nvSpPr>
        <p:spPr>
          <a:xfrm>
            <a:off x="1499191" y="4284921"/>
            <a:ext cx="1477925" cy="187892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06914" y="4288459"/>
            <a:ext cx="1477925" cy="187892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0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/>
              <a:t>Resumen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31216"/>
            <a:ext cx="8341974" cy="947294"/>
          </a:xfrm>
        </p:spPr>
        <p:txBody>
          <a:bodyPr anchor="t"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La </a:t>
            </a:r>
            <a:r>
              <a:rPr lang="en-US" dirty="0" err="1">
                <a:solidFill>
                  <a:schemeClr val="tx1"/>
                </a:solidFill>
              </a:rPr>
              <a:t>emisividad</a:t>
            </a:r>
            <a:r>
              <a:rPr lang="en-US" dirty="0">
                <a:solidFill>
                  <a:schemeClr val="tx1"/>
                </a:solidFill>
              </a:rPr>
              <a:t> de las </a:t>
            </a:r>
            <a:r>
              <a:rPr lang="en-US" dirty="0" err="1">
                <a:solidFill>
                  <a:schemeClr val="tx1"/>
                </a:solidFill>
              </a:rPr>
              <a:t>microondas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varía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considerablemente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según</a:t>
            </a:r>
            <a:r>
              <a:rPr lang="en-US" dirty="0">
                <a:solidFill>
                  <a:schemeClr val="tx1"/>
                </a:solidFill>
              </a:rPr>
              <a:t> el </a:t>
            </a:r>
            <a:r>
              <a:rPr lang="en-US" dirty="0" err="1">
                <a:solidFill>
                  <a:schemeClr val="tx1"/>
                </a:solidFill>
              </a:rPr>
              <a:t>tipo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superficie</a:t>
            </a:r>
            <a:r>
              <a:rPr lang="en-US" dirty="0">
                <a:solidFill>
                  <a:schemeClr val="tx1"/>
                </a:solidFill>
              </a:rPr>
              <a:t> y da </a:t>
            </a:r>
            <a:r>
              <a:rPr lang="en-US" dirty="0" err="1">
                <a:solidFill>
                  <a:schemeClr val="tx1"/>
                </a:solidFill>
              </a:rPr>
              <a:t>cuenta</a:t>
            </a:r>
            <a:r>
              <a:rPr lang="en-US" dirty="0">
                <a:solidFill>
                  <a:schemeClr val="tx1"/>
                </a:solidFill>
              </a:rPr>
              <a:t> de las </a:t>
            </a:r>
            <a:r>
              <a:rPr lang="en-US" dirty="0" err="1">
                <a:solidFill>
                  <a:schemeClr val="tx1"/>
                </a:solidFill>
              </a:rPr>
              <a:t>grandes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diferencias</a:t>
            </a:r>
            <a:r>
              <a:rPr lang="en-US" dirty="0">
                <a:solidFill>
                  <a:schemeClr val="tx1"/>
                </a:solidFill>
              </a:rPr>
              <a:t> en las </a:t>
            </a:r>
            <a:r>
              <a:rPr lang="en-US" dirty="0" err="1">
                <a:solidFill>
                  <a:schemeClr val="tx1"/>
                </a:solidFill>
              </a:rPr>
              <a:t>imágenes</a:t>
            </a:r>
            <a:r>
              <a:rPr lang="en-US" dirty="0">
                <a:solidFill>
                  <a:schemeClr val="tx1"/>
                </a:solidFill>
              </a:rPr>
              <a:t> de la </a:t>
            </a:r>
            <a:r>
              <a:rPr lang="en-US" dirty="0" err="1">
                <a:solidFill>
                  <a:schemeClr val="tx1"/>
                </a:solidFill>
              </a:rPr>
              <a:t>temperatura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brillo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observada</a:t>
            </a:r>
            <a:r>
              <a:rPr lang="en-US" dirty="0">
                <a:solidFill>
                  <a:schemeClr val="tx1"/>
                </a:solidFill>
              </a:rPr>
              <a:t>. </a:t>
            </a: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3806" y="2150847"/>
            <a:ext cx="8341974" cy="1381018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tx1"/>
                </a:solidFill>
              </a:rPr>
              <a:t>En general…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Las superficies </a:t>
            </a:r>
            <a:r>
              <a:rPr lang="en-US" sz="1600" dirty="0" err="1">
                <a:solidFill>
                  <a:schemeClr val="tx1"/>
                </a:solidFill>
              </a:rPr>
              <a:t>terrestres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secas</a:t>
            </a:r>
            <a:r>
              <a:rPr lang="en-US" sz="1600" dirty="0">
                <a:solidFill>
                  <a:schemeClr val="tx1"/>
                </a:solidFill>
              </a:rPr>
              <a:t> y las superficies </a:t>
            </a:r>
            <a:r>
              <a:rPr lang="en-US" sz="1600" dirty="0" err="1">
                <a:solidFill>
                  <a:schemeClr val="tx1"/>
                </a:solidFill>
              </a:rPr>
              <a:t>cubiertas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vegetación</a:t>
            </a:r>
            <a:r>
              <a:rPr lang="en-US" sz="1600" dirty="0">
                <a:solidFill>
                  <a:schemeClr val="tx1"/>
                </a:solidFill>
              </a:rPr>
              <a:t> son los </a:t>
            </a:r>
            <a:r>
              <a:rPr lang="en-US" sz="1600" dirty="0" err="1">
                <a:solidFill>
                  <a:schemeClr val="tx1"/>
                </a:solidFill>
              </a:rPr>
              <a:t>emisores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más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fuertes</a:t>
            </a:r>
            <a:r>
              <a:rPr lang="en-US" sz="1600" dirty="0">
                <a:solidFill>
                  <a:schemeClr val="tx1"/>
                </a:solidFill>
              </a:rPr>
              <a:t> </a:t>
            </a:r>
            <a:endParaRPr lang="en-US" sz="1600" dirty="0">
              <a:solidFill>
                <a:schemeClr val="tx1"/>
              </a:solidFill>
              <a:cs typeface="Arial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Las superficies </a:t>
            </a:r>
            <a:r>
              <a:rPr lang="en-US" sz="1600" dirty="0" err="1">
                <a:solidFill>
                  <a:schemeClr val="tx1"/>
                </a:solidFill>
              </a:rPr>
              <a:t>cubiertas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hielo</a:t>
            </a:r>
            <a:r>
              <a:rPr lang="en-US" sz="1600" dirty="0">
                <a:solidFill>
                  <a:schemeClr val="tx1"/>
                </a:solidFill>
              </a:rPr>
              <a:t> y </a:t>
            </a:r>
            <a:r>
              <a:rPr lang="en-US" sz="1600" dirty="0" err="1">
                <a:solidFill>
                  <a:schemeClr val="tx1"/>
                </a:solidFill>
              </a:rPr>
              <a:t>nieve</a:t>
            </a:r>
            <a:r>
              <a:rPr lang="en-US" sz="1600" dirty="0">
                <a:solidFill>
                  <a:schemeClr val="tx1"/>
                </a:solidFill>
              </a:rPr>
              <a:t> son </a:t>
            </a:r>
            <a:r>
              <a:rPr lang="en-US" sz="1600" dirty="0" err="1">
                <a:solidFill>
                  <a:schemeClr val="tx1"/>
                </a:solidFill>
              </a:rPr>
              <a:t>emisores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moderados</a:t>
            </a:r>
            <a:r>
              <a:rPr lang="en-US" sz="1600" dirty="0">
                <a:solidFill>
                  <a:schemeClr val="tx1"/>
                </a:solidFill>
              </a:rPr>
              <a:t>  </a:t>
            </a:r>
            <a:endParaRPr lang="en-US" sz="1600" dirty="0">
              <a:solidFill>
                <a:schemeClr val="tx1"/>
              </a:solidFill>
              <a:cs typeface="Arial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Las superficies de </a:t>
            </a:r>
            <a:r>
              <a:rPr lang="en-US" sz="1600" dirty="0" err="1">
                <a:solidFill>
                  <a:schemeClr val="tx1"/>
                </a:solidFill>
              </a:rPr>
              <a:t>agua</a:t>
            </a:r>
            <a:r>
              <a:rPr lang="en-US" sz="1600" dirty="0">
                <a:solidFill>
                  <a:schemeClr val="tx1"/>
                </a:solidFill>
              </a:rPr>
              <a:t> y del </a:t>
            </a:r>
            <a:r>
              <a:rPr lang="en-US" sz="1600" dirty="0" err="1">
                <a:solidFill>
                  <a:schemeClr val="tx1"/>
                </a:solidFill>
              </a:rPr>
              <a:t>océano</a:t>
            </a:r>
            <a:r>
              <a:rPr lang="en-US" sz="1600" dirty="0">
                <a:solidFill>
                  <a:schemeClr val="tx1"/>
                </a:solidFill>
              </a:rPr>
              <a:t> son los </a:t>
            </a:r>
            <a:r>
              <a:rPr lang="en-US" sz="1600" dirty="0" err="1">
                <a:solidFill>
                  <a:schemeClr val="tx1"/>
                </a:solidFill>
              </a:rPr>
              <a:t>emisores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más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débiles</a:t>
            </a:r>
            <a:r>
              <a:rPr lang="en-US" sz="1600" dirty="0">
                <a:solidFill>
                  <a:schemeClr val="tx1"/>
                </a:solidFill>
              </a:rPr>
              <a:t> </a:t>
            </a:r>
            <a:endParaRPr lang="en-US" sz="1600" dirty="0">
              <a:solidFill>
                <a:schemeClr val="tx1"/>
              </a:solidFill>
              <a:cs typeface="Arial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3806" y="3724171"/>
            <a:ext cx="8341974" cy="28007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/>
              <a:t>Las </a:t>
            </a:r>
            <a:r>
              <a:rPr lang="en-US" sz="2000" dirty="0" err="1"/>
              <a:t>observaciones</a:t>
            </a:r>
            <a:r>
              <a:rPr lang="en-US" sz="2000" dirty="0"/>
              <a:t> en </a:t>
            </a:r>
            <a:r>
              <a:rPr lang="en-US" sz="2000" dirty="0" err="1"/>
              <a:t>múltiples</a:t>
            </a:r>
            <a:r>
              <a:rPr lang="en-US" sz="2000" dirty="0"/>
              <a:t> </a:t>
            </a:r>
            <a:r>
              <a:rPr lang="en-US" sz="2000" dirty="0" err="1"/>
              <a:t>frecuencias</a:t>
            </a:r>
            <a:r>
              <a:rPr lang="en-US" sz="2000" dirty="0"/>
              <a:t> y </a:t>
            </a:r>
            <a:r>
              <a:rPr lang="en-US" sz="2000" dirty="0" err="1"/>
              <a:t>polarizaciones</a:t>
            </a:r>
            <a:r>
              <a:rPr lang="en-US" sz="2000" dirty="0"/>
              <a:t> (vertical, horizontal) </a:t>
            </a:r>
            <a:r>
              <a:rPr lang="en-US" sz="2000" dirty="0" err="1"/>
              <a:t>ayudan</a:t>
            </a:r>
            <a:r>
              <a:rPr lang="en-US" sz="2000" dirty="0"/>
              <a:t> en la </a:t>
            </a:r>
            <a:r>
              <a:rPr lang="en-US" sz="2000" dirty="0" err="1"/>
              <a:t>caracterización</a:t>
            </a:r>
            <a:r>
              <a:rPr lang="en-US" sz="2000" dirty="0"/>
              <a:t> de las </a:t>
            </a:r>
            <a:r>
              <a:rPr lang="en-US" sz="2000" dirty="0" err="1"/>
              <a:t>propiedades</a:t>
            </a:r>
            <a:r>
              <a:rPr lang="en-US" sz="2000" dirty="0"/>
              <a:t> de </a:t>
            </a:r>
            <a:r>
              <a:rPr lang="en-US" sz="2000" dirty="0" err="1"/>
              <a:t>varias</a:t>
            </a:r>
            <a:r>
              <a:rPr lang="en-US" sz="2000" dirty="0"/>
              <a:t> superficies.</a:t>
            </a:r>
            <a:endParaRPr lang="en-US" dirty="0"/>
          </a:p>
          <a:p>
            <a:endParaRPr lang="en-US" sz="2000" dirty="0">
              <a:cs typeface="Arial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cobertura</a:t>
            </a:r>
            <a:r>
              <a:rPr lang="en-US" sz="1600" dirty="0"/>
              <a:t> </a:t>
            </a:r>
            <a:r>
              <a:rPr lang="en-US" sz="1600" dirty="0" err="1"/>
              <a:t>terrestre</a:t>
            </a:r>
            <a:endParaRPr lang="en-US" sz="1600" dirty="0" err="1">
              <a:cs typeface="Arial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humedad</a:t>
            </a:r>
            <a:r>
              <a:rPr lang="en-US" sz="1600" dirty="0"/>
              <a:t> del </a:t>
            </a:r>
            <a:r>
              <a:rPr lang="en-US" sz="1600" dirty="0" err="1"/>
              <a:t>suelo</a:t>
            </a:r>
            <a:endParaRPr lang="en-US" sz="1600" dirty="0" err="1">
              <a:cs typeface="Arial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temperaturas</a:t>
            </a:r>
            <a:r>
              <a:rPr lang="en-US" sz="1600" dirty="0"/>
              <a:t> de la </a:t>
            </a:r>
            <a:r>
              <a:rPr lang="en-US" sz="1600" dirty="0" err="1"/>
              <a:t>superficie</a:t>
            </a:r>
            <a:r>
              <a:rPr lang="en-US" sz="1600" dirty="0"/>
              <a:t> del mar</a:t>
            </a:r>
            <a:endParaRPr lang="en-US" sz="1600" dirty="0">
              <a:cs typeface="Arial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velocidad</a:t>
            </a:r>
            <a:r>
              <a:rPr lang="en-US" sz="1600" dirty="0"/>
              <a:t> del </a:t>
            </a:r>
            <a:r>
              <a:rPr lang="en-US" sz="1600" dirty="0" err="1"/>
              <a:t>viento</a:t>
            </a:r>
            <a:r>
              <a:rPr lang="en-US" sz="1600" dirty="0"/>
              <a:t> del </a:t>
            </a:r>
            <a:r>
              <a:rPr lang="en-US" sz="1600" dirty="0" err="1"/>
              <a:t>océano</a:t>
            </a:r>
            <a:r>
              <a:rPr lang="en-US" sz="1600" dirty="0"/>
              <a:t> </a:t>
            </a:r>
            <a:r>
              <a:rPr lang="en-US" sz="1600" dirty="0" err="1"/>
              <a:t>cerca</a:t>
            </a:r>
            <a:r>
              <a:rPr lang="en-US" sz="1600" dirty="0"/>
              <a:t> de la </a:t>
            </a:r>
            <a:r>
              <a:rPr lang="en-US" sz="1600" dirty="0" err="1"/>
              <a:t>superficie</a:t>
            </a:r>
            <a:r>
              <a:rPr lang="en-US" sz="1600" dirty="0"/>
              <a:t> </a:t>
            </a:r>
            <a:endParaRPr lang="en-US" sz="1600" dirty="0">
              <a:cs typeface="Arial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cobertura</a:t>
            </a:r>
            <a:r>
              <a:rPr lang="en-US" sz="1600" dirty="0"/>
              <a:t> de </a:t>
            </a:r>
            <a:r>
              <a:rPr lang="en-US" sz="1600" dirty="0" err="1"/>
              <a:t>nieve</a:t>
            </a:r>
            <a:r>
              <a:rPr lang="en-US" sz="1600" dirty="0"/>
              <a:t>, </a:t>
            </a:r>
            <a:r>
              <a:rPr lang="en-US" sz="1600" dirty="0" err="1"/>
              <a:t>profundidad</a:t>
            </a:r>
            <a:r>
              <a:rPr lang="en-US" sz="1600" dirty="0"/>
              <a:t> y </a:t>
            </a:r>
            <a:r>
              <a:rPr lang="en-US" sz="1600" dirty="0" err="1"/>
              <a:t>equivalente</a:t>
            </a:r>
            <a:r>
              <a:rPr lang="en-US" sz="1600" dirty="0"/>
              <a:t> de </a:t>
            </a:r>
            <a:r>
              <a:rPr lang="en-US" sz="1600" dirty="0" err="1"/>
              <a:t>agua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edad</a:t>
            </a:r>
            <a:r>
              <a:rPr lang="en-US" sz="1600" dirty="0"/>
              <a:t> y </a:t>
            </a:r>
            <a:r>
              <a:rPr lang="en-US" sz="1600" dirty="0" err="1"/>
              <a:t>concentración</a:t>
            </a:r>
            <a:r>
              <a:rPr lang="en-US" sz="1600" dirty="0"/>
              <a:t> del </a:t>
            </a:r>
            <a:r>
              <a:rPr lang="en-US" sz="1600" dirty="0" err="1"/>
              <a:t>hielo</a:t>
            </a:r>
            <a:r>
              <a:rPr lang="en-US" sz="1600" dirty="0"/>
              <a:t> </a:t>
            </a:r>
            <a:endParaRPr lang="en-US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552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/>
              <a:t>Recursos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330391"/>
            <a:ext cx="8437563" cy="416594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dirty="0"/>
              <a:t>Microwave Remote Sensing: Land and Ocean Surface Applications, 2</a:t>
            </a:r>
            <a:r>
              <a:rPr lang="en-US" sz="1800" baseline="30000" dirty="0"/>
              <a:t>nd</a:t>
            </a:r>
            <a:r>
              <a:rPr lang="en-US" sz="1800" dirty="0"/>
              <a:t> Ed.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hlinkClick r:id="rId3"/>
              </a:rPr>
              <a:t>https://www.meted.ucar.edu/training_module.php?id=1100</a:t>
            </a:r>
            <a:r>
              <a:rPr lang="en-US" sz="1800" dirty="0"/>
              <a:t>  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Microwave Remote Sensing Resources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u="sng" dirty="0">
                <a:hlinkClick r:id="rId4"/>
              </a:rPr>
              <a:t>https://www.meted.ucar.edu/training_module.php?id=260</a:t>
            </a:r>
            <a:r>
              <a:rPr lang="en-US" sz="18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A First Course in Atmospheric Radiation, 2</a:t>
            </a:r>
            <a:r>
              <a:rPr lang="en-US" sz="1800" baseline="30000" dirty="0"/>
              <a:t>nd</a:t>
            </a:r>
            <a:r>
              <a:rPr lang="en-US" sz="1800" dirty="0"/>
              <a:t> Ed. (Petty 2006)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332255" y="4769419"/>
            <a:ext cx="6723724" cy="155230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75000"/>
              </a:schemeClr>
            </a:solidFill>
          </a:ln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800" dirty="0">
                <a:solidFill>
                  <a:schemeClr val="tx1"/>
                </a:solidFill>
              </a:rPr>
              <a:t>   ¿</a:t>
            </a:r>
            <a:r>
              <a:rPr lang="en-US" sz="1800" dirty="0" err="1">
                <a:solidFill>
                  <a:schemeClr val="tx1"/>
                </a:solidFill>
              </a:rPr>
              <a:t>Preguntas</a:t>
            </a:r>
            <a:r>
              <a:rPr lang="en-US" sz="1800" dirty="0">
                <a:solidFill>
                  <a:schemeClr val="tx1"/>
                </a:solidFill>
              </a:rPr>
              <a:t>? Email: </a:t>
            </a:r>
            <a:r>
              <a:rPr lang="en-US" sz="1800" dirty="0">
                <a:hlinkClick r:id="rId5"/>
              </a:rPr>
              <a:t>Bernie.Connell@colostate.edu</a:t>
            </a: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800" dirty="0">
                <a:solidFill>
                  <a:schemeClr val="tx1"/>
                </a:solidFill>
              </a:rPr>
              <a:t>   </a:t>
            </a:r>
            <a:r>
              <a:rPr lang="en-US" sz="1800" dirty="0" err="1">
                <a:solidFill>
                  <a:schemeClr val="tx1"/>
                </a:solidFill>
              </a:rPr>
              <a:t>Narradora</a:t>
            </a:r>
            <a:r>
              <a:rPr lang="en-US" sz="1800" dirty="0">
                <a:solidFill>
                  <a:schemeClr val="tx1"/>
                </a:solidFill>
              </a:rPr>
              <a:t> y </a:t>
            </a:r>
            <a:r>
              <a:rPr lang="en-US" sz="1800" dirty="0" err="1">
                <a:solidFill>
                  <a:schemeClr val="tx1"/>
                </a:solidFill>
              </a:rPr>
              <a:t>traductora</a:t>
            </a:r>
            <a:r>
              <a:rPr lang="en-US" sz="1800" dirty="0">
                <a:solidFill>
                  <a:schemeClr val="tx1"/>
                </a:solidFill>
              </a:rPr>
              <a:t>: Rosario Alfaro       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</a:rPr>
              <a:t>   </a:t>
            </a:r>
            <a:r>
              <a:rPr lang="en-US" sz="1800" dirty="0" err="1">
                <a:solidFill>
                  <a:schemeClr val="tx1"/>
                </a:solidFill>
              </a:rPr>
              <a:t>Editoras</a:t>
            </a:r>
            <a:r>
              <a:rPr lang="en-US" sz="1800" dirty="0">
                <a:solidFill>
                  <a:schemeClr val="tx1"/>
                </a:solidFill>
              </a:rPr>
              <a:t>: Erin Dagg, Bernie Connell </a:t>
            </a:r>
            <a:endParaRPr lang="en-US" sz="1800" dirty="0">
              <a:solidFill>
                <a:schemeClr val="tx1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</a:rPr>
              <a:t>   </a:t>
            </a:r>
            <a:r>
              <a:rPr lang="en-US" sz="1800" dirty="0" err="1">
                <a:solidFill>
                  <a:schemeClr val="tx1"/>
                </a:solidFill>
              </a:rPr>
              <a:t>Otros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contribuyentes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 err="1">
                <a:solidFill>
                  <a:schemeClr val="tx1"/>
                </a:solidFill>
                <a:cs typeface="Arial"/>
              </a:rPr>
              <a:t>Jorel</a:t>
            </a:r>
            <a:r>
              <a:rPr lang="en-US" sz="1800" dirty="0">
                <a:solidFill>
                  <a:schemeClr val="tx1"/>
                </a:solidFill>
                <a:cs typeface="Arial"/>
              </a:rPr>
              <a:t> Torres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14" y="5641847"/>
            <a:ext cx="1349633" cy="61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41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US" dirty="0" err="1"/>
              <a:t>Emisividad</a:t>
            </a:r>
            <a:r>
              <a:rPr lang="en-US" dirty="0"/>
              <a:t> superficial de </a:t>
            </a:r>
            <a:r>
              <a:rPr lang="en-US" dirty="0" err="1"/>
              <a:t>microondas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331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/>
              <a:t>Objetivos</a:t>
            </a:r>
            <a:r>
              <a:rPr lang="en-US" dirty="0"/>
              <a:t> del </a:t>
            </a:r>
            <a:r>
              <a:rPr lang="en-US" dirty="0" err="1"/>
              <a:t>aprendizaje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4351" y="1062038"/>
            <a:ext cx="7468361" cy="1443418"/>
          </a:xfrm>
        </p:spPr>
        <p:txBody>
          <a:bodyPr anchor="t"/>
          <a:lstStyle/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Describir</a:t>
            </a:r>
            <a:r>
              <a:rPr lang="en-US" dirty="0"/>
              <a:t> las </a:t>
            </a:r>
            <a:r>
              <a:rPr lang="en-US" dirty="0" err="1"/>
              <a:t>diferencias</a:t>
            </a:r>
            <a:r>
              <a:rPr lang="en-US" dirty="0"/>
              <a:t> en la </a:t>
            </a:r>
            <a:r>
              <a:rPr lang="en-US" dirty="0" err="1"/>
              <a:t>emisividad</a:t>
            </a:r>
            <a:r>
              <a:rPr lang="en-US" dirty="0"/>
              <a:t> superficial de </a:t>
            </a:r>
            <a:r>
              <a:rPr lang="en-US" dirty="0" err="1"/>
              <a:t>microondas</a:t>
            </a:r>
            <a:r>
              <a:rPr lang="en-US" dirty="0"/>
              <a:t> que </a:t>
            </a:r>
            <a:r>
              <a:rPr lang="en-US" dirty="0" err="1"/>
              <a:t>ayudan</a:t>
            </a:r>
            <a:r>
              <a:rPr lang="en-US" dirty="0"/>
              <a:t> en la </a:t>
            </a:r>
            <a:r>
              <a:rPr lang="en-US" dirty="0" err="1"/>
              <a:t>caracterización</a:t>
            </a:r>
            <a:r>
              <a:rPr lang="en-US" dirty="0"/>
              <a:t> de las superficies </a:t>
            </a:r>
            <a:r>
              <a:rPr lang="en-US" dirty="0" err="1"/>
              <a:t>terrestres</a:t>
            </a:r>
            <a:r>
              <a:rPr lang="en-US" dirty="0"/>
              <a:t>, las </a:t>
            </a:r>
            <a:r>
              <a:rPr lang="en-US" dirty="0" err="1"/>
              <a:t>coberturas</a:t>
            </a:r>
            <a:r>
              <a:rPr lang="en-US" dirty="0"/>
              <a:t> de </a:t>
            </a:r>
            <a:r>
              <a:rPr lang="en-US" dirty="0" err="1"/>
              <a:t>hielo</a:t>
            </a:r>
            <a:r>
              <a:rPr lang="en-US" dirty="0"/>
              <a:t> y </a:t>
            </a:r>
            <a:r>
              <a:rPr lang="en-US" dirty="0" err="1"/>
              <a:t>nieve</a:t>
            </a:r>
            <a:r>
              <a:rPr lang="en-US" dirty="0"/>
              <a:t> y las superficies de </a:t>
            </a:r>
            <a:r>
              <a:rPr lang="en-US" dirty="0" err="1"/>
              <a:t>agua</a:t>
            </a:r>
            <a:r>
              <a:rPr lang="en-US" dirty="0"/>
              <a:t> y de los </a:t>
            </a:r>
            <a:r>
              <a:rPr lang="en-US" dirty="0" err="1"/>
              <a:t>océanos</a:t>
            </a:r>
            <a:r>
              <a:rPr lang="en-US" dirty="0"/>
              <a:t>. </a:t>
            </a:r>
            <a:endParaRPr lang="en-US" dirty="0">
              <a:cs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4351" y="2688567"/>
            <a:ext cx="7468361" cy="572850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US" dirty="0" err="1"/>
              <a:t>Identificar</a:t>
            </a:r>
            <a:r>
              <a:rPr lang="en-US" dirty="0"/>
              <a:t> los </a:t>
            </a:r>
            <a:r>
              <a:rPr lang="en-US" dirty="0" err="1"/>
              <a:t>parámetros</a:t>
            </a:r>
            <a:r>
              <a:rPr lang="en-US" dirty="0"/>
              <a:t> clave que </a:t>
            </a:r>
            <a:r>
              <a:rPr lang="en-US" dirty="0" err="1"/>
              <a:t>afectan</a:t>
            </a:r>
            <a:r>
              <a:rPr lang="en-US" dirty="0"/>
              <a:t> la </a:t>
            </a:r>
            <a:r>
              <a:rPr lang="en-US" dirty="0" err="1"/>
              <a:t>emisividad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 startAt="2"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4351" y="3444528"/>
            <a:ext cx="7468361" cy="731520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 dirty="0" err="1"/>
              <a:t>Proporcionar</a:t>
            </a:r>
            <a:r>
              <a:rPr lang="en-US" dirty="0"/>
              <a:t> </a:t>
            </a:r>
            <a:r>
              <a:rPr lang="en-US" dirty="0" err="1"/>
              <a:t>ejemplos</a:t>
            </a:r>
            <a:r>
              <a:rPr lang="en-US" dirty="0"/>
              <a:t> de </a:t>
            </a:r>
            <a:r>
              <a:rPr lang="en-US" dirty="0" err="1"/>
              <a:t>productos</a:t>
            </a:r>
            <a:r>
              <a:rPr lang="en-US" dirty="0"/>
              <a:t> y de un </a:t>
            </a:r>
            <a:r>
              <a:rPr lang="en-US" dirty="0" err="1"/>
              <a:t>sólo</a:t>
            </a:r>
            <a:r>
              <a:rPr lang="en-US" dirty="0"/>
              <a:t> canal que </a:t>
            </a:r>
            <a:r>
              <a:rPr lang="en-US" dirty="0" err="1"/>
              <a:t>demuestren</a:t>
            </a:r>
            <a:r>
              <a:rPr lang="en-US" dirty="0"/>
              <a:t> las </a:t>
            </a:r>
            <a:r>
              <a:rPr lang="en-US" dirty="0" err="1"/>
              <a:t>fortalezas</a:t>
            </a:r>
            <a:r>
              <a:rPr lang="en-US" dirty="0"/>
              <a:t> y </a:t>
            </a:r>
            <a:r>
              <a:rPr lang="en-US" dirty="0" err="1"/>
              <a:t>limitaciones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588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52770" y="2284244"/>
            <a:ext cx="5496560" cy="1808182"/>
            <a:chOff x="1747520" y="2408218"/>
            <a:chExt cx="5496560" cy="1808182"/>
          </a:xfrm>
        </p:grpSpPr>
        <p:grpSp>
          <p:nvGrpSpPr>
            <p:cNvPr id="8" name="Group 7"/>
            <p:cNvGrpSpPr/>
            <p:nvPr/>
          </p:nvGrpSpPr>
          <p:grpSpPr>
            <a:xfrm>
              <a:off x="1747520" y="2570480"/>
              <a:ext cx="5496560" cy="1645920"/>
              <a:chOff x="1630630" y="2194560"/>
              <a:chExt cx="6248400" cy="2011680"/>
            </a:xfrm>
          </p:grpSpPr>
          <p:sp>
            <p:nvSpPr>
              <p:cNvPr id="4" name="Cloud Callout 3"/>
              <p:cNvSpPr/>
              <p:nvPr/>
            </p:nvSpPr>
            <p:spPr>
              <a:xfrm>
                <a:off x="1630630" y="2194560"/>
                <a:ext cx="6248400" cy="2011680"/>
              </a:xfrm>
              <a:prstGeom prst="cloudCallout">
                <a:avLst>
                  <a:gd name="adj1" fmla="val -39207"/>
                  <a:gd name="adj2" fmla="val 16541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1803350" y="3119120"/>
                <a:ext cx="719542" cy="640080"/>
                <a:chOff x="1803350" y="3119120"/>
                <a:chExt cx="719542" cy="640080"/>
              </a:xfrm>
            </p:grpSpPr>
            <p:sp>
              <p:nvSpPr>
                <p:cNvPr id="5" name="Oval 4"/>
                <p:cNvSpPr/>
                <p:nvPr/>
              </p:nvSpPr>
              <p:spPr>
                <a:xfrm>
                  <a:off x="1803350" y="3393440"/>
                  <a:ext cx="355596" cy="355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2062041" y="3119120"/>
                  <a:ext cx="460851" cy="6400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" name="Oval 8"/>
            <p:cNvSpPr/>
            <p:nvPr/>
          </p:nvSpPr>
          <p:spPr>
            <a:xfrm>
              <a:off x="3521870" y="2408218"/>
              <a:ext cx="2042160" cy="7213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899457" y="3319047"/>
              <a:ext cx="2460150" cy="8196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736080" y="3027679"/>
              <a:ext cx="268224" cy="3657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1" y="292608"/>
            <a:ext cx="6557990" cy="530352"/>
          </a:xfrm>
        </p:spPr>
        <p:txBody>
          <a:bodyPr anchor="t"/>
          <a:lstStyle/>
          <a:p>
            <a:r>
              <a:rPr lang="en-US" sz="2400" dirty="0" err="1"/>
              <a:t>Ventaja</a:t>
            </a:r>
            <a:r>
              <a:rPr lang="en-US" sz="2400" dirty="0"/>
              <a:t> de la </a:t>
            </a:r>
            <a:r>
              <a:rPr lang="en-US" sz="2400" dirty="0" err="1"/>
              <a:t>teledetección</a:t>
            </a:r>
            <a:r>
              <a:rPr lang="en-US" sz="2400" dirty="0"/>
              <a:t> por </a:t>
            </a:r>
            <a:r>
              <a:rPr lang="en-US" sz="2400" dirty="0" err="1"/>
              <a:t>microondas</a:t>
            </a:r>
            <a:endParaRPr lang="en-US" sz="2400"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852770" y="2859273"/>
            <a:ext cx="5496560" cy="1064260"/>
          </a:xfrm>
        </p:spPr>
        <p:txBody>
          <a:bodyPr anchor="t"/>
          <a:lstStyle/>
          <a:p>
            <a:pPr marL="0" lvl="1" indent="0" algn="ctr">
              <a:spcBef>
                <a:spcPts val="600"/>
              </a:spcBef>
              <a:buSzPct val="90000"/>
              <a:buNone/>
            </a:pPr>
            <a:r>
              <a:rPr lang="en-US" sz="2400" dirty="0"/>
              <a:t>Las </a:t>
            </a:r>
            <a:r>
              <a:rPr lang="en-US" sz="2400" dirty="0" err="1"/>
              <a:t>nubes</a:t>
            </a:r>
            <a:r>
              <a:rPr lang="en-US" sz="2400" dirty="0"/>
              <a:t> que no </a:t>
            </a:r>
            <a:r>
              <a:rPr lang="en-US" sz="2400" dirty="0" err="1"/>
              <a:t>precipitan</a:t>
            </a:r>
            <a:r>
              <a:rPr lang="en-US" sz="2400" dirty="0"/>
              <a:t> son </a:t>
            </a:r>
            <a:r>
              <a:rPr lang="en-US" sz="2400" dirty="0" err="1"/>
              <a:t>transparentes</a:t>
            </a:r>
            <a:r>
              <a:rPr lang="en-US" sz="2400" dirty="0"/>
              <a:t>.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86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4400"/>
            <a:ext cx="365760" cy="5641848"/>
          </a:xfrm>
          <a:prstGeom prst="rect">
            <a:avLst/>
          </a:prstGeom>
          <a:solidFill>
            <a:srgbClr val="CED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891204"/>
            <a:ext cx="9144000" cy="52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31" y="59766"/>
            <a:ext cx="6307198" cy="525482"/>
          </a:xfrm>
        </p:spPr>
        <p:txBody>
          <a:bodyPr anchor="t"/>
          <a:lstStyle/>
          <a:p>
            <a:r>
              <a:rPr lang="en-US" dirty="0" err="1"/>
              <a:t>Productos</a:t>
            </a:r>
            <a:r>
              <a:rPr lang="en-US" dirty="0"/>
              <a:t> </a:t>
            </a:r>
            <a:r>
              <a:rPr lang="en-US" dirty="0" err="1"/>
              <a:t>terrestres</a:t>
            </a:r>
            <a:r>
              <a:rPr lang="en-US" dirty="0"/>
              <a:t> para </a:t>
            </a:r>
            <a:r>
              <a:rPr lang="en-US" dirty="0" err="1"/>
              <a:t>inicializar</a:t>
            </a:r>
            <a:r>
              <a:rPr lang="en-US" dirty="0"/>
              <a:t> los </a:t>
            </a:r>
            <a:r>
              <a:rPr lang="en-US" dirty="0" err="1"/>
              <a:t>modelos</a:t>
            </a:r>
            <a:endParaRPr lang="en-US" dirty="0"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1"/>
          <a:stretch/>
        </p:blipFill>
        <p:spPr>
          <a:xfrm>
            <a:off x="18854" y="1544626"/>
            <a:ext cx="9107166" cy="4322899"/>
          </a:xfrm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0702" y="6534835"/>
            <a:ext cx="93466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-US" sz="1000" dirty="0"/>
              <a:t>Imagery Source: NOAA Operational GCOM-W1 AMSR-2 Product Maps (GPs)</a:t>
            </a:r>
          </a:p>
          <a:p>
            <a:pPr>
              <a:lnSpc>
                <a:spcPts val="900"/>
              </a:lnSpc>
            </a:pPr>
            <a:r>
              <a:rPr lang="en-US" sz="1000" dirty="0">
                <a:hlinkClick r:id="rId4"/>
              </a:rPr>
              <a:t>http://www.ospo.noaa.gov/Products/atmosphere/gpds/maps.html?GPLCT#gpdsMaps</a:t>
            </a:r>
            <a:r>
              <a:rPr lang="en-US" sz="10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53" y="4203258"/>
            <a:ext cx="2229047" cy="16347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1000" spc="-50" dirty="0"/>
              <a:t>1 – </a:t>
            </a:r>
            <a:r>
              <a:rPr lang="en-US" sz="1000" spc="-50" dirty="0" err="1"/>
              <a:t>agua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2 – bosque </a:t>
            </a:r>
            <a:r>
              <a:rPr lang="en-US" sz="1000" spc="-50" dirty="0" err="1"/>
              <a:t>perennifolio</a:t>
            </a:r>
            <a:r>
              <a:rPr lang="en-US" sz="1000" spc="-50" dirty="0"/>
              <a:t> de hoja de </a:t>
            </a:r>
            <a:r>
              <a:rPr lang="en-US" sz="1000" spc="-50" dirty="0" err="1"/>
              <a:t>aguja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3 – bosque </a:t>
            </a:r>
            <a:r>
              <a:rPr lang="en-US" sz="1000" spc="-50" dirty="0" err="1"/>
              <a:t>perennifolio</a:t>
            </a:r>
            <a:r>
              <a:rPr lang="en-US" sz="1000" spc="-50" dirty="0"/>
              <a:t> de hoja </a:t>
            </a:r>
            <a:r>
              <a:rPr lang="en-US" sz="1000" spc="-50" dirty="0" err="1"/>
              <a:t>ancha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4 – bosque </a:t>
            </a:r>
            <a:r>
              <a:rPr lang="en-US" sz="1000" spc="-50" dirty="0" err="1"/>
              <a:t>caducifolio</a:t>
            </a:r>
            <a:r>
              <a:rPr lang="en-US" sz="1000" spc="-50" dirty="0"/>
              <a:t> de hoja de </a:t>
            </a:r>
            <a:r>
              <a:rPr lang="en-US" sz="1000" spc="-50" dirty="0" err="1"/>
              <a:t>aguja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5 – bosque </a:t>
            </a:r>
            <a:r>
              <a:rPr lang="en-US" sz="1000" spc="-50" dirty="0" err="1"/>
              <a:t>caducifolio</a:t>
            </a:r>
            <a:r>
              <a:rPr lang="en-US" sz="1000" spc="-50" dirty="0"/>
              <a:t> de hoja </a:t>
            </a:r>
            <a:r>
              <a:rPr lang="en-US" sz="1000" spc="-50" dirty="0" err="1"/>
              <a:t>ancha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6 – bosques </a:t>
            </a:r>
            <a:r>
              <a:rPr lang="en-US" sz="1000" spc="-50" dirty="0" err="1"/>
              <a:t>mezclados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7 – tierras </a:t>
            </a:r>
            <a:r>
              <a:rPr lang="en-US" sz="1000" spc="-50" dirty="0" err="1"/>
              <a:t>forestales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8 – </a:t>
            </a:r>
            <a:r>
              <a:rPr lang="en-US" sz="1000" spc="-50" dirty="0" err="1"/>
              <a:t>arbustos</a:t>
            </a:r>
            <a:r>
              <a:rPr lang="en-US" sz="1000" spc="-50" dirty="0"/>
              <a:t>/</a:t>
            </a:r>
            <a:r>
              <a:rPr lang="en-US" sz="1000" spc="-50" dirty="0" err="1"/>
              <a:t>pradera</a:t>
            </a:r>
            <a:r>
              <a:rPr lang="en-US" sz="1000" spc="-50" dirty="0"/>
              <a:t> </a:t>
            </a:r>
            <a:r>
              <a:rPr lang="en-US" sz="1000" spc="-50" dirty="0" err="1"/>
              <a:t>arbolada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9 – </a:t>
            </a:r>
            <a:r>
              <a:rPr lang="en-US" sz="1000" spc="-50" dirty="0" err="1"/>
              <a:t>matorrales</a:t>
            </a:r>
            <a:r>
              <a:rPr lang="en-US" sz="1000" spc="-50" dirty="0"/>
              <a:t> </a:t>
            </a:r>
            <a:r>
              <a:rPr lang="en-US" sz="1000" spc="-50" dirty="0" err="1"/>
              <a:t>cerrados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10 – </a:t>
            </a:r>
            <a:r>
              <a:rPr lang="en-US" sz="1000" spc="-50" dirty="0" err="1"/>
              <a:t>matorrales</a:t>
            </a:r>
            <a:r>
              <a:rPr lang="en-US" sz="1000" spc="-50" dirty="0"/>
              <a:t> </a:t>
            </a:r>
            <a:r>
              <a:rPr lang="en-US" sz="1000" spc="-50" dirty="0" err="1"/>
              <a:t>abiertos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11 – </a:t>
            </a:r>
            <a:r>
              <a:rPr lang="en-US" sz="1000" spc="-50" dirty="0" err="1"/>
              <a:t>pastos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12 – </a:t>
            </a:r>
            <a:r>
              <a:rPr lang="en-US" sz="1000" spc="-50" dirty="0" err="1"/>
              <a:t>campos</a:t>
            </a:r>
            <a:r>
              <a:rPr lang="en-US" sz="1000" spc="-50" dirty="0"/>
              <a:t> de </a:t>
            </a:r>
            <a:r>
              <a:rPr lang="en-US" sz="1000" spc="-50" dirty="0" err="1"/>
              <a:t>cultivos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13 – </a:t>
            </a:r>
            <a:r>
              <a:rPr lang="en-US" sz="1000" spc="-50" dirty="0" err="1"/>
              <a:t>suelo</a:t>
            </a:r>
            <a:r>
              <a:rPr lang="en-US" sz="1000" spc="-50" dirty="0"/>
              <a:t> </a:t>
            </a:r>
            <a:r>
              <a:rPr lang="en-US" sz="1000" spc="-50" dirty="0" err="1"/>
              <a:t>desnudo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14 – </a:t>
            </a:r>
            <a:r>
              <a:rPr lang="en-US" sz="1000" spc="-50" dirty="0" err="1"/>
              <a:t>musgos</a:t>
            </a:r>
            <a:r>
              <a:rPr lang="en-US" sz="1000" spc="-50" dirty="0"/>
              <a:t> y </a:t>
            </a:r>
            <a:r>
              <a:rPr lang="en-US" sz="1000" spc="-50" dirty="0" err="1"/>
              <a:t>líquenes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15 – otro/</a:t>
            </a:r>
            <a:r>
              <a:rPr lang="en-US" sz="1000" spc="-50" dirty="0" err="1"/>
              <a:t>indefinido</a:t>
            </a:r>
            <a:endParaRPr lang="en-US" sz="1000" spc="-50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1" t="160" b="93979"/>
          <a:stretch/>
        </p:blipFill>
        <p:spPr>
          <a:xfrm>
            <a:off x="5184741" y="5946396"/>
            <a:ext cx="3383231" cy="45133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7" t="155" r="52706" b="93919"/>
          <a:stretch/>
        </p:blipFill>
        <p:spPr>
          <a:xfrm>
            <a:off x="1014131" y="5885009"/>
            <a:ext cx="2945129" cy="4513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54646" y="1050088"/>
            <a:ext cx="3546454" cy="477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 err="1"/>
              <a:t>Humedad</a:t>
            </a:r>
            <a:r>
              <a:rPr lang="en-US" dirty="0"/>
              <a:t> del </a:t>
            </a:r>
            <a:r>
              <a:rPr lang="en-US" dirty="0" err="1"/>
              <a:t>suelo</a:t>
            </a:r>
            <a:r>
              <a:rPr lang="en-US" dirty="0"/>
              <a:t> del AMSR-2</a:t>
            </a:r>
          </a:p>
          <a:p>
            <a:pPr algn="ctr">
              <a:lnSpc>
                <a:spcPts val="1500"/>
              </a:lnSpc>
            </a:pPr>
            <a:r>
              <a:rPr lang="en-US" sz="1400" dirty="0"/>
              <a:t>11 Feb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033A20-C7C9-43F7-8322-D325C1E4E907}"/>
              </a:ext>
            </a:extLst>
          </p:cNvPr>
          <p:cNvSpPr txBox="1"/>
          <p:nvPr/>
        </p:nvSpPr>
        <p:spPr>
          <a:xfrm>
            <a:off x="412805" y="1038048"/>
            <a:ext cx="3693527" cy="477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 err="1"/>
              <a:t>Cobertura</a:t>
            </a:r>
            <a:r>
              <a:rPr lang="en-US" dirty="0"/>
              <a:t> de la tierra del AMSR-2</a:t>
            </a:r>
          </a:p>
          <a:p>
            <a:pPr algn="ctr">
              <a:lnSpc>
                <a:spcPts val="1500"/>
              </a:lnSpc>
            </a:pPr>
            <a:r>
              <a:rPr lang="en-US" sz="1400" dirty="0"/>
              <a:t>11 Feb 2018</a:t>
            </a:r>
          </a:p>
        </p:txBody>
      </p:sp>
    </p:spTree>
    <p:extLst>
      <p:ext uri="{BB962C8B-B14F-4D97-AF65-F5344CB8AC3E}">
        <p14:creationId xmlns:p14="http://schemas.microsoft.com/office/powerpoint/2010/main" val="1843905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14400"/>
            <a:ext cx="365760" cy="5641848"/>
          </a:xfrm>
          <a:prstGeom prst="rect">
            <a:avLst/>
          </a:prstGeom>
          <a:solidFill>
            <a:srgbClr val="CED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928912"/>
            <a:ext cx="9144000" cy="52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805" y="291526"/>
            <a:ext cx="6273493" cy="525482"/>
          </a:xfrm>
        </p:spPr>
        <p:txBody>
          <a:bodyPr anchor="t"/>
          <a:lstStyle/>
          <a:p>
            <a:r>
              <a:rPr lang="en-US" dirty="0" err="1"/>
              <a:t>Productos</a:t>
            </a:r>
            <a:r>
              <a:rPr lang="en-US" dirty="0"/>
              <a:t> de la </a:t>
            </a:r>
            <a:r>
              <a:rPr lang="en-US" dirty="0" err="1"/>
              <a:t>superficie</a:t>
            </a:r>
            <a:r>
              <a:rPr lang="en-US" dirty="0"/>
              <a:t> del mar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/>
          <a:stretch/>
        </p:blipFill>
        <p:spPr>
          <a:xfrm>
            <a:off x="18854" y="1544718"/>
            <a:ext cx="9107289" cy="4360175"/>
          </a:xfrm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0702" y="6534835"/>
            <a:ext cx="9346676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900"/>
              </a:lnSpc>
            </a:pPr>
            <a:r>
              <a:rPr lang="en-US" sz="1000" dirty="0"/>
              <a:t>Fuente de las </a:t>
            </a:r>
            <a:r>
              <a:rPr lang="en-US" sz="1000" dirty="0" err="1"/>
              <a:t>imágenes</a:t>
            </a:r>
            <a:r>
              <a:rPr lang="en-US" sz="1000" dirty="0"/>
              <a:t>: NOAA Operational GCOM-W1 AMSR-2 Product Maps (GPs)</a:t>
            </a:r>
          </a:p>
          <a:p>
            <a:pPr>
              <a:lnSpc>
                <a:spcPts val="900"/>
              </a:lnSpc>
            </a:pPr>
            <a:r>
              <a:rPr lang="en-US" sz="1000" dirty="0">
                <a:hlinkClick r:id="rId4"/>
              </a:rPr>
              <a:t>http://www.ospo.noaa.gov/Products/atmosphere/gpds/maps.html?GPLCT#gpdsMaps</a:t>
            </a:r>
            <a:r>
              <a:rPr lang="en-US" sz="10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6710" y="1050088"/>
            <a:ext cx="4869966" cy="477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 err="1"/>
              <a:t>Temperatura</a:t>
            </a:r>
            <a:r>
              <a:rPr lang="en-US" dirty="0"/>
              <a:t> superficial del mar del AMSR-2 </a:t>
            </a:r>
          </a:p>
          <a:p>
            <a:pPr algn="ctr">
              <a:lnSpc>
                <a:spcPts val="1500"/>
              </a:lnSpc>
            </a:pPr>
            <a:r>
              <a:rPr lang="en-US" sz="1400" dirty="0"/>
              <a:t>11 </a:t>
            </a:r>
            <a:r>
              <a:rPr lang="en-US" sz="1400" dirty="0" err="1"/>
              <a:t>febrero</a:t>
            </a:r>
            <a:r>
              <a:rPr lang="en-US" sz="1400" dirty="0"/>
              <a:t> 2018</a:t>
            </a:r>
            <a:endParaRPr lang="en-US" sz="1400" dirty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1050088"/>
            <a:ext cx="4535289" cy="6694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 err="1"/>
              <a:t>Velocidad</a:t>
            </a:r>
            <a:r>
              <a:rPr lang="en-US" dirty="0"/>
              <a:t> del </a:t>
            </a:r>
            <a:r>
              <a:rPr lang="en-US" dirty="0" err="1"/>
              <a:t>viento</a:t>
            </a:r>
            <a:r>
              <a:rPr lang="en-US" dirty="0"/>
              <a:t> superficial del mar del AMSR-2 </a:t>
            </a:r>
          </a:p>
          <a:p>
            <a:pPr algn="ctr">
              <a:lnSpc>
                <a:spcPts val="1500"/>
              </a:lnSpc>
            </a:pPr>
            <a:r>
              <a:rPr lang="en-US" sz="1400" dirty="0"/>
              <a:t>11 Feb 2018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9" t="-567" r="50644" b="94346"/>
          <a:stretch/>
        </p:blipFill>
        <p:spPr>
          <a:xfrm>
            <a:off x="696181" y="5928912"/>
            <a:ext cx="3142928" cy="45303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2" t="179" r="-103" b="94969"/>
          <a:stretch/>
        </p:blipFill>
        <p:spPr>
          <a:xfrm>
            <a:off x="5129651" y="5992543"/>
            <a:ext cx="3540618" cy="38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17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87" y="74894"/>
            <a:ext cx="7088473" cy="525482"/>
          </a:xfrm>
        </p:spPr>
        <p:txBody>
          <a:bodyPr anchor="t"/>
          <a:lstStyle/>
          <a:p>
            <a:r>
              <a:rPr lang="en-US" sz="2400" dirty="0"/>
              <a:t>¿Por </a:t>
            </a:r>
            <a:r>
              <a:rPr lang="en-US" sz="2400" dirty="0" err="1"/>
              <a:t>qué</a:t>
            </a:r>
            <a:r>
              <a:rPr lang="en-US" sz="2400" dirty="0"/>
              <a:t> es </a:t>
            </a:r>
            <a:r>
              <a:rPr lang="en-US" sz="2400" dirty="0" err="1"/>
              <a:t>importante</a:t>
            </a:r>
            <a:r>
              <a:rPr lang="en-US" sz="2400" dirty="0"/>
              <a:t> </a:t>
            </a:r>
            <a:r>
              <a:rPr lang="en-US" sz="2400" dirty="0" err="1"/>
              <a:t>aprender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la </a:t>
            </a:r>
            <a:r>
              <a:rPr lang="en-US" sz="2400" dirty="0" err="1"/>
              <a:t>emisividad</a:t>
            </a:r>
            <a:r>
              <a:rPr lang="en-US" sz="2400" dirty="0"/>
              <a:t>?</a:t>
            </a:r>
            <a:endParaRPr lang="en-US" sz="2400" dirty="0"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889380913"/>
              </p:ext>
            </p:extLst>
          </p:nvPr>
        </p:nvGraphicFramePr>
        <p:xfrm>
          <a:off x="1358829" y="2743200"/>
          <a:ext cx="6298964" cy="3058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6325" y="1543791"/>
            <a:ext cx="687077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dirty="0"/>
              <a:t>Las </a:t>
            </a:r>
            <a:r>
              <a:rPr lang="en-US" sz="2400" dirty="0" err="1"/>
              <a:t>características</a:t>
            </a:r>
            <a:r>
              <a:rPr lang="en-US" sz="2400" dirty="0"/>
              <a:t> de la </a:t>
            </a:r>
            <a:r>
              <a:rPr lang="en-US" sz="2400" dirty="0" err="1"/>
              <a:t>emisividad</a:t>
            </a:r>
            <a:r>
              <a:rPr lang="en-US" sz="2400" dirty="0"/>
              <a:t> </a:t>
            </a:r>
            <a:r>
              <a:rPr lang="en-US" sz="2400" dirty="0" err="1"/>
              <a:t>afectan</a:t>
            </a:r>
            <a:r>
              <a:rPr lang="en-US" sz="2400" dirty="0"/>
              <a:t> </a:t>
            </a:r>
            <a:r>
              <a:rPr lang="en-US" sz="2400" dirty="0" err="1"/>
              <a:t>fuertemente</a:t>
            </a:r>
            <a:r>
              <a:rPr lang="en-US" sz="2400" dirty="0"/>
              <a:t> la </a:t>
            </a:r>
            <a:r>
              <a:rPr lang="en-US" sz="2400" dirty="0" err="1"/>
              <a:t>interpretación</a:t>
            </a:r>
            <a:r>
              <a:rPr lang="en-US" sz="2400" dirty="0"/>
              <a:t> de las </a:t>
            </a:r>
            <a:r>
              <a:rPr lang="en-US" sz="2400" dirty="0" err="1"/>
              <a:t>imágenes</a:t>
            </a:r>
            <a:r>
              <a:rPr lang="en-US" sz="2400" dirty="0"/>
              <a:t> de </a:t>
            </a:r>
            <a:r>
              <a:rPr lang="en-US" sz="2400" dirty="0" err="1"/>
              <a:t>microondas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055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Verano vs. </a:t>
            </a:r>
            <a:r>
              <a:rPr lang="en-US" dirty="0" err="1"/>
              <a:t>invierno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30682" y="1191478"/>
            <a:ext cx="8573777" cy="5127822"/>
            <a:chOff x="2004291" y="1303708"/>
            <a:chExt cx="8573777" cy="5127822"/>
          </a:xfrm>
        </p:grpSpPr>
        <p:sp>
          <p:nvSpPr>
            <p:cNvPr id="56" name="Rectangle 55"/>
            <p:cNvSpPr/>
            <p:nvPr/>
          </p:nvSpPr>
          <p:spPr>
            <a:xfrm>
              <a:off x="2004291" y="1303708"/>
              <a:ext cx="8573777" cy="51278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3638005" y="5231202"/>
              <a:ext cx="5814225" cy="1200328"/>
              <a:chOff x="6351457" y="1756392"/>
              <a:chExt cx="5814225" cy="1200328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457" y="2120637"/>
                <a:ext cx="5106113" cy="504895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6373224" y="1773852"/>
                <a:ext cx="57924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cs typeface="Arial" panose="020B0604020202020204" pitchFamily="34" charset="0"/>
                  </a:rPr>
                  <a:t>-105    -85     -65     -45      -25      -5       15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1405119" y="1756392"/>
                <a:ext cx="67688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[°C]</a:t>
                </a:r>
              </a:p>
              <a:p>
                <a:pPr algn="ctr"/>
                <a:endParaRPr lang="en-US" sz="900" dirty="0"/>
              </a:p>
              <a:p>
                <a:pPr algn="ctr"/>
                <a:r>
                  <a:rPr lang="en-US" sz="2000" dirty="0"/>
                  <a:t>[K]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7894513" y="2618166"/>
                <a:ext cx="23505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/>
                  <a:t>Temperatura</a:t>
                </a:r>
                <a:r>
                  <a:rPr lang="en-US" sz="1600" dirty="0"/>
                  <a:t> de </a:t>
                </a:r>
                <a:r>
                  <a:rPr lang="en-US" sz="1600" dirty="0" err="1"/>
                  <a:t>brillo</a:t>
                </a:r>
                <a:endParaRPr lang="en-US" sz="1600" dirty="0"/>
              </a:p>
            </p:txBody>
          </p: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4281" y="1868995"/>
              <a:ext cx="4123719" cy="331096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053" y="1868994"/>
              <a:ext cx="4123719" cy="331096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60" name="TextBox 59"/>
            <p:cNvSpPr txBox="1"/>
            <p:nvPr/>
          </p:nvSpPr>
          <p:spPr>
            <a:xfrm>
              <a:off x="4301541" y="1358482"/>
              <a:ext cx="45586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10.65 GHz (pol h) del AMSR-2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485213" y="1423259"/>
            <a:ext cx="152971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11 ago 2017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1685" y="1423259"/>
            <a:ext cx="15946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29 </a:t>
            </a:r>
            <a:r>
              <a:rPr lang="en-US" b="1" dirty="0" err="1">
                <a:solidFill>
                  <a:srgbClr val="0000FF"/>
                </a:solidFill>
              </a:rPr>
              <a:t>ene</a:t>
            </a:r>
            <a:r>
              <a:rPr lang="en-US" b="1" dirty="0">
                <a:solidFill>
                  <a:srgbClr val="0000FF"/>
                </a:solidFill>
              </a:rPr>
              <a:t> 2018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9" t="88005" r="862" b="6214"/>
          <a:stretch/>
        </p:blipFill>
        <p:spPr>
          <a:xfrm>
            <a:off x="579876" y="4610476"/>
            <a:ext cx="1110342" cy="425868"/>
          </a:xfrm>
          <a:prstGeom prst="rect">
            <a:avLst/>
          </a:prstGeom>
          <a:ln w="222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492612" y="1163793"/>
            <a:ext cx="15946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cs typeface="Arial"/>
              </a:rPr>
              <a:t>Invierno</a:t>
            </a:r>
            <a:endParaRPr lang="en-US" b="1" dirty="0" err="1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54581" y="1163793"/>
            <a:ext cx="114361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cs typeface="Arial"/>
              </a:rPr>
              <a:t>Verano</a:t>
            </a:r>
          </a:p>
        </p:txBody>
      </p:sp>
    </p:spTree>
    <p:extLst>
      <p:ext uri="{BB962C8B-B14F-4D97-AF65-F5344CB8AC3E}">
        <p14:creationId xmlns:p14="http://schemas.microsoft.com/office/powerpoint/2010/main" val="175520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6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806" y="117355"/>
            <a:ext cx="6064904" cy="525482"/>
          </a:xfrm>
        </p:spPr>
        <p:txBody>
          <a:bodyPr anchor="t"/>
          <a:lstStyle/>
          <a:p>
            <a:r>
              <a:rPr lang="en-US" dirty="0" err="1"/>
              <a:t>Regiones</a:t>
            </a:r>
            <a:r>
              <a:rPr lang="en-US" dirty="0"/>
              <a:t> de </a:t>
            </a:r>
            <a:r>
              <a:rPr lang="en-US" dirty="0" err="1"/>
              <a:t>visualización</a:t>
            </a:r>
            <a:r>
              <a:rPr lang="en-US" dirty="0"/>
              <a:t> de </a:t>
            </a:r>
            <a:r>
              <a:rPr lang="en-US" dirty="0" err="1"/>
              <a:t>ventanas</a:t>
            </a:r>
            <a:endParaRPr lang="en-US" dirty="0" err="1">
              <a:cs typeface="Arial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429652" y="2859472"/>
            <a:ext cx="158852" cy="24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121308" y="1071736"/>
            <a:ext cx="4970607" cy="5314459"/>
            <a:chOff x="2482816" y="1050470"/>
            <a:chExt cx="4970607" cy="5314459"/>
          </a:xfrm>
        </p:grpSpPr>
        <p:grpSp>
          <p:nvGrpSpPr>
            <p:cNvPr id="7" name="Group 6"/>
            <p:cNvGrpSpPr/>
            <p:nvPr/>
          </p:nvGrpSpPr>
          <p:grpSpPr>
            <a:xfrm>
              <a:off x="2482816" y="1050470"/>
              <a:ext cx="4970607" cy="5314459"/>
              <a:chOff x="2658545" y="1124898"/>
              <a:chExt cx="4970607" cy="531445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658545" y="1124898"/>
                <a:ext cx="4970607" cy="5314459"/>
                <a:chOff x="2658545" y="1124898"/>
                <a:chExt cx="4970607" cy="5314459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2658545" y="1124898"/>
                  <a:ext cx="4970607" cy="53038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80960" y="1135531"/>
                  <a:ext cx="3344873" cy="5179396"/>
                </a:xfrm>
                <a:prstGeom prst="rect">
                  <a:avLst/>
                </a:prstGeom>
              </p:spPr>
            </p:pic>
            <p:sp>
              <p:nvSpPr>
                <p:cNvPr id="66" name="TextBox 65"/>
                <p:cNvSpPr txBox="1"/>
                <p:nvPr/>
              </p:nvSpPr>
              <p:spPr>
                <a:xfrm rot="16200000">
                  <a:off x="2034454" y="3413480"/>
                  <a:ext cx="19273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/>
                    <a:t>Transmitancia</a:t>
                  </a:r>
                  <a:endParaRPr lang="en-US" dirty="0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4445377" y="6070025"/>
                  <a:ext cx="252236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/>
                    <a:t>Frequencia</a:t>
                  </a:r>
                  <a:r>
                    <a:rPr lang="en-US" dirty="0"/>
                    <a:t> [GHz]</a:t>
                  </a:r>
                </a:p>
              </p:txBody>
            </p:sp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6276" t="7365" r="1647" b="10756"/>
                <a:stretch/>
              </p:blipFill>
              <p:spPr>
                <a:xfrm flipH="1">
                  <a:off x="3701884" y="1358394"/>
                  <a:ext cx="279563" cy="4507992"/>
                </a:xfrm>
                <a:prstGeom prst="rect">
                  <a:avLst/>
                </a:prstGeom>
                <a:ln w="3175">
                  <a:noFill/>
                </a:ln>
              </p:spPr>
            </p:pic>
            <p:sp>
              <p:nvSpPr>
                <p:cNvPr id="84" name="TextBox 83"/>
                <p:cNvSpPr txBox="1"/>
                <p:nvPr/>
              </p:nvSpPr>
              <p:spPr>
                <a:xfrm>
                  <a:off x="5528791" y="5069485"/>
                  <a:ext cx="1257547" cy="502702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600"/>
                    </a:lnSpc>
                  </a:pPr>
                  <a:r>
                    <a:rPr lang="en-US" sz="1600" dirty="0"/>
                    <a:t>Absorción del O</a:t>
                  </a:r>
                  <a:r>
                    <a:rPr lang="en-US" sz="1600" baseline="-25000" dirty="0"/>
                    <a:t>2</a:t>
                  </a:r>
                  <a:endParaRPr lang="en-US" sz="1600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3807921" y="1474628"/>
                  <a:ext cx="158852" cy="2458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3785715" y="5414829"/>
                  <a:ext cx="237482" cy="1885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4" name="Picture 7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0" t="5427" r="91941" b="7684"/>
              <a:stretch/>
            </p:blipFill>
            <p:spPr>
              <a:xfrm>
                <a:off x="3148978" y="1240349"/>
                <a:ext cx="538719" cy="4780955"/>
              </a:xfrm>
              <a:prstGeom prst="rect">
                <a:avLst/>
              </a:prstGeom>
              <a:ln w="3175">
                <a:noFill/>
              </a:ln>
            </p:spPr>
          </p:pic>
          <p:sp>
            <p:nvSpPr>
              <p:cNvPr id="87" name="Rectangle 86"/>
              <p:cNvSpPr/>
              <p:nvPr/>
            </p:nvSpPr>
            <p:spPr>
              <a:xfrm>
                <a:off x="3791159" y="2851780"/>
                <a:ext cx="232037" cy="2322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 rot="5400000">
              <a:off x="6402588" y="1884960"/>
              <a:ext cx="15231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2">
                      <a:lumMod val="75000"/>
                    </a:schemeClr>
                  </a:solidFill>
                </a:rPr>
                <a:t>Petty 2006 (modified)</a:t>
              </a:r>
            </a:p>
          </p:txBody>
        </p:sp>
      </p:grpSp>
      <p:cxnSp>
        <p:nvCxnSpPr>
          <p:cNvPr id="92" name="Straight Arrow Connector 91"/>
          <p:cNvCxnSpPr/>
          <p:nvPr/>
        </p:nvCxnSpPr>
        <p:spPr>
          <a:xfrm flipH="1">
            <a:off x="4820181" y="5455931"/>
            <a:ext cx="295978" cy="2851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5330960" y="3123668"/>
            <a:ext cx="1257547" cy="50270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dirty="0"/>
              <a:t>Absorción del H</a:t>
            </a:r>
            <a:r>
              <a:rPr lang="en-US" sz="1600" baseline="-25000" dirty="0"/>
              <a:t>2</a:t>
            </a:r>
            <a:r>
              <a:rPr lang="en-US" sz="1600" dirty="0"/>
              <a:t>O </a:t>
            </a:r>
          </a:p>
        </p:txBody>
      </p:sp>
      <p:cxnSp>
        <p:nvCxnSpPr>
          <p:cNvPr id="94" name="Straight Arrow Connector 93"/>
          <p:cNvCxnSpPr/>
          <p:nvPr/>
        </p:nvCxnSpPr>
        <p:spPr>
          <a:xfrm flipV="1">
            <a:off x="5956891" y="2842133"/>
            <a:ext cx="705" cy="26317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/>
        </p:nvGrpSpPr>
        <p:grpSpPr>
          <a:xfrm>
            <a:off x="5519826" y="3964348"/>
            <a:ext cx="2150474" cy="929307"/>
            <a:chOff x="5277763" y="4845536"/>
            <a:chExt cx="2150474" cy="929307"/>
          </a:xfrm>
        </p:grpSpPr>
        <p:sp>
          <p:nvSpPr>
            <p:cNvPr id="96" name="Rectangle 95"/>
            <p:cNvSpPr/>
            <p:nvPr/>
          </p:nvSpPr>
          <p:spPr>
            <a:xfrm>
              <a:off x="5277763" y="4845536"/>
              <a:ext cx="2150474" cy="9293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298480" y="4898750"/>
              <a:ext cx="1688499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Seco (0 mm)</a:t>
              </a:r>
            </a:p>
            <a:p>
              <a:pPr algn="r"/>
              <a:r>
                <a:rPr lang="en-US" sz="1200" dirty="0"/>
                <a:t>Polar (3.1 mm)</a:t>
              </a:r>
            </a:p>
            <a:p>
              <a:pPr algn="r"/>
              <a:r>
                <a:rPr lang="en-US" sz="1200" dirty="0"/>
                <a:t>Lat. media (21.3 mm)</a:t>
              </a:r>
            </a:p>
            <a:p>
              <a:pPr algn="r"/>
              <a:r>
                <a:rPr lang="en-US" sz="1200" dirty="0"/>
                <a:t>Tropical (53.6 mm)</a:t>
              </a: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/>
            <a:srcRect r="33066"/>
            <a:stretch/>
          </p:blipFill>
          <p:spPr>
            <a:xfrm>
              <a:off x="6896667" y="4863634"/>
              <a:ext cx="434541" cy="901227"/>
            </a:xfrm>
            <a:prstGeom prst="rect">
              <a:avLst/>
            </a:prstGeom>
          </p:spPr>
        </p:pic>
      </p:grpSp>
      <p:sp>
        <p:nvSpPr>
          <p:cNvPr id="99" name="Rectangle 98"/>
          <p:cNvSpPr/>
          <p:nvPr/>
        </p:nvSpPr>
        <p:spPr>
          <a:xfrm>
            <a:off x="5635524" y="1958258"/>
            <a:ext cx="6469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Narrow" panose="020B0606020202030204" pitchFamily="34" charset="0"/>
              </a:rPr>
              <a:t>x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4232619" y="4039212"/>
            <a:ext cx="116431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Narrow" panose="020B0606020202030204" pitchFamily="34" charset="0"/>
              </a:rPr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40261" y="3577664"/>
            <a:ext cx="140305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cs typeface="Arial"/>
              </a:rPr>
              <a:t>ventana</a:t>
            </a:r>
            <a:endParaRPr lang="en-US" b="1" dirty="0" err="1">
              <a:solidFill>
                <a:srgbClr val="0000FF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519826" y="2054616"/>
            <a:ext cx="140305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cs typeface="Arial"/>
              </a:rPr>
              <a:t>ventana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 flipH="1" flipV="1">
            <a:off x="5629069" y="1900068"/>
            <a:ext cx="112512" cy="226446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6249101" y="1664360"/>
            <a:ext cx="119442" cy="462154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82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99" grpId="1"/>
      <p:bldP spid="100" grpId="0"/>
      <p:bldP spid="100" grpId="1"/>
      <p:bldP spid="21" grpId="0"/>
      <p:bldP spid="101" grpId="0"/>
    </p:bldLst>
  </p:timing>
</p:sld>
</file>

<file path=ppt/theme/theme1.xml><?xml version="1.0" encoding="utf-8"?>
<a:theme xmlns:a="http://schemas.openxmlformats.org/drawingml/2006/main" name="Office Theme">
  <a:themeElements>
    <a:clrScheme name="JPSS Foundational Course">
      <a:dk1>
        <a:sysClr val="windowText" lastClr="000000"/>
      </a:dk1>
      <a:lt1>
        <a:srgbClr val="FFFFFF"/>
      </a:lt1>
      <a:dk2>
        <a:srgbClr val="000000"/>
      </a:dk2>
      <a:lt2>
        <a:srgbClr val="CED8DD"/>
      </a:lt2>
      <a:accent1>
        <a:srgbClr val="FFCE34"/>
      </a:accent1>
      <a:accent2>
        <a:srgbClr val="0194CA"/>
      </a:accent2>
      <a:accent3>
        <a:srgbClr val="004C82"/>
      </a:accent3>
      <a:accent4>
        <a:srgbClr val="003356"/>
      </a:accent4>
      <a:accent5>
        <a:srgbClr val="25BAAA"/>
      </a:accent5>
      <a:accent6>
        <a:srgbClr val="D9443D"/>
      </a:accent6>
      <a:hlink>
        <a:srgbClr val="0194CA"/>
      </a:hlink>
      <a:folHlink>
        <a:srgbClr val="004C82"/>
      </a:folHlink>
    </a:clrScheme>
    <a:fontScheme name="JPSS Foundational Cours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8776</TotalTime>
  <Words>1086</Words>
  <Application>Microsoft Office PowerPoint</Application>
  <PresentationFormat>On-screen Show (4:3)</PresentationFormat>
  <Paragraphs>182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Arial Narrow</vt:lpstr>
      <vt:lpstr>Calibri</vt:lpstr>
      <vt:lpstr>Wingdings</vt:lpstr>
      <vt:lpstr>Office Theme</vt:lpstr>
      <vt:lpstr>PowerPoint Presentation</vt:lpstr>
      <vt:lpstr>PowerPoint Presentation</vt:lpstr>
      <vt:lpstr>Objetivos del aprendizaje</vt:lpstr>
      <vt:lpstr>Ventaja de la teledetección por microondas</vt:lpstr>
      <vt:lpstr>Productos terrestres para inicializar los modelos</vt:lpstr>
      <vt:lpstr>Productos de la superficie del mar</vt:lpstr>
      <vt:lpstr>¿Por qué es importante aprender sobre la emisividad?</vt:lpstr>
      <vt:lpstr>Verano vs. invierno</vt:lpstr>
      <vt:lpstr>Regiones de visualización de ventanas</vt:lpstr>
      <vt:lpstr>Emisividad</vt:lpstr>
      <vt:lpstr>Superficies terrestres</vt:lpstr>
      <vt:lpstr>Polarización horizontal vs. vertical</vt:lpstr>
      <vt:lpstr>PowerPoint Presentation</vt:lpstr>
      <vt:lpstr>PowerPoint Presentation</vt:lpstr>
      <vt:lpstr>Superficies de agua y del océano</vt:lpstr>
      <vt:lpstr>Resumen</vt:lpstr>
      <vt:lpstr>Recursos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Brady</dc:creator>
  <cp:lastModifiedBy>Rosario Alfaro</cp:lastModifiedBy>
  <cp:revision>1101</cp:revision>
  <dcterms:created xsi:type="dcterms:W3CDTF">2017-10-23T18:37:45Z</dcterms:created>
  <dcterms:modified xsi:type="dcterms:W3CDTF">2020-03-11T22:44:30Z</dcterms:modified>
</cp:coreProperties>
</file>