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0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4CA"/>
    <a:srgbClr val="CED8DD"/>
    <a:srgbClr val="383838"/>
    <a:srgbClr val="8165BD"/>
    <a:srgbClr val="00824B"/>
    <a:srgbClr val="AD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71214" autoAdjust="0"/>
  </p:normalViewPr>
  <p:slideViewPr>
    <p:cSldViewPr snapToGrid="0">
      <p:cViewPr varScale="1">
        <p:scale>
          <a:sx n="82" d="100"/>
          <a:sy n="82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7309-6233-4578-A286-439D7609A15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19EE0-7C4B-4FFA-817C-82371AAEE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7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1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36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11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50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4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14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8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6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9EE0-7C4B-4FFA-817C-82371AAEE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90600"/>
            <a:ext cx="9156390" cy="3407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5394" y="3357267"/>
            <a:ext cx="629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700" baseline="0" dirty="0">
                <a:solidFill>
                  <a:schemeClr val="accent2"/>
                </a:solidFill>
              </a:rPr>
              <a:t>FOUNDATIONAL COURSE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55439" y="3920006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0AC06D6-05BB-441A-B051-8523EB406AE3}" type="datetime4">
              <a:rPr lang="en-US" sz="1400" b="0" spc="31" baseline="0" smtClean="0">
                <a:solidFill>
                  <a:schemeClr val="accent2"/>
                </a:solidFill>
              </a:rPr>
              <a:pPr algn="ctr"/>
              <a:t>December 6, 2018</a:t>
            </a:fld>
            <a:endParaRPr lang="en-US" sz="1600" b="0" spc="31" baseline="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19" y="1456512"/>
            <a:ext cx="1554480" cy="1554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1" y="1365072"/>
            <a:ext cx="3020492" cy="17373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357403" y="1415390"/>
            <a:ext cx="0" cy="164592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468938"/>
            <a:ext cx="9156700" cy="635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57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81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INITIATIVES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696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8165B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31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rgbClr val="81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6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650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062038"/>
            <a:ext cx="4153444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1"/>
          </p:nvPr>
        </p:nvSpPr>
        <p:spPr>
          <a:xfrm>
            <a:off x="4798209" y="1062038"/>
            <a:ext cx="4153444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68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wav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AD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MICROWAVE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6226" y="4999037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AD36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9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rgbClr val="AD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535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ellatio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CONSTELLATION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950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8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el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1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75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008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APPLICATIONS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696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824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48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rgbClr val="008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29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65713" y="-32657"/>
            <a:ext cx="5878287" cy="6906986"/>
          </a:xfrm>
          <a:prstGeom prst="rect">
            <a:avLst/>
          </a:prstGeom>
          <a:blipFill dpi="0" rotWithShape="1">
            <a:blip r:embed="rId13">
              <a:alphaModFix amt="19000"/>
            </a:blip>
            <a:srcRect/>
            <a:stretch>
              <a:fillRect l="1" t="-709" r="-20197" b="-1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695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71" r:id="rId5"/>
    <p:sldLayoutId id="2147483667" r:id="rId6"/>
    <p:sldLayoutId id="2147483664" r:id="rId7"/>
    <p:sldLayoutId id="2147483670" r:id="rId8"/>
    <p:sldLayoutId id="2147483665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training_module.php?id=979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ernie.Connell@colostate.edu" TargetMode="External"/><Relationship Id="rId5" Type="http://schemas.openxmlformats.org/officeDocument/2006/relationships/hyperlink" Target="https://www.meted.ucar.edu/training_module.php?id=1239#.WEcPZfkrKUl" TargetMode="External"/><Relationship Id="rId4" Type="http://schemas.openxmlformats.org/officeDocument/2006/relationships/hyperlink" Target="https://www.meted.ucar.edu/training_module.php?id=1096#.WEmPA_krK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www.star.nesdis.noaa.gov/jpss/EDRs/products_MiRS.php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training_module.php?id=1239#.WEcPZfkrKU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Satellite Foundational Course for JPSS (</a:t>
            </a:r>
            <a:r>
              <a:rPr lang="en-US" dirty="0" err="1"/>
              <a:t>SatFC</a:t>
            </a:r>
            <a:r>
              <a:rPr lang="en-US" dirty="0"/>
              <a:t>-J)</a:t>
            </a:r>
          </a:p>
        </p:txBody>
      </p:sp>
    </p:spTree>
    <p:extLst>
      <p:ext uri="{BB962C8B-B14F-4D97-AF65-F5344CB8AC3E}">
        <p14:creationId xmlns:p14="http://schemas.microsoft.com/office/powerpoint/2010/main" val="24859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1023" y="989701"/>
            <a:ext cx="233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Window Regions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400" y="1751145"/>
            <a:ext cx="267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Absorption Regions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18602" y="2837626"/>
            <a:ext cx="2095729" cy="1408609"/>
            <a:chOff x="149977" y="4794873"/>
            <a:chExt cx="2095729" cy="1408609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376952" y="4794873"/>
              <a:ext cx="1500739" cy="14086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977" y="4794873"/>
              <a:ext cx="209572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transmission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121337" y="5194149"/>
              <a:ext cx="0" cy="382957"/>
            </a:xfrm>
            <a:prstGeom prst="straightConnector1">
              <a:avLst/>
            </a:prstGeom>
            <a:grpFill/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9815" y="5653672"/>
              <a:ext cx="697054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1121337" y="5706141"/>
              <a:ext cx="0" cy="369439"/>
            </a:xfrm>
            <a:prstGeom prst="straightConnector1">
              <a:avLst/>
            </a:prstGeom>
            <a:grpFill/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786206" y="1245269"/>
            <a:ext cx="1631118" cy="1404985"/>
            <a:chOff x="2110415" y="4851061"/>
            <a:chExt cx="1491496" cy="1404985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2110415" y="4851061"/>
              <a:ext cx="1491496" cy="14049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0415" y="4926990"/>
              <a:ext cx="1491495" cy="5098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2000" dirty="0"/>
                <a:t>absorption / emission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508920" y="6065084"/>
              <a:ext cx="744514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708842" y="5492081"/>
              <a:ext cx="0" cy="509235"/>
            </a:xfrm>
            <a:prstGeom prst="straightConnector1">
              <a:avLst/>
            </a:prstGeom>
            <a:grpFill/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028923" y="5479282"/>
              <a:ext cx="0" cy="522034"/>
            </a:xfrm>
            <a:prstGeom prst="straightConnector1">
              <a:avLst/>
            </a:prstGeom>
            <a:grpFill/>
            <a:ln w="57150">
              <a:solidFill>
                <a:schemeClr val="accent3">
                  <a:lumMod val="60000"/>
                  <a:lumOff val="4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883757" y="4602529"/>
            <a:ext cx="1462560" cy="1402841"/>
            <a:chOff x="858746" y="4520534"/>
            <a:chExt cx="1462560" cy="1402841"/>
          </a:xfrm>
          <a:noFill/>
        </p:grpSpPr>
        <p:grpSp>
          <p:nvGrpSpPr>
            <p:cNvPr id="19" name="Group 18"/>
            <p:cNvGrpSpPr/>
            <p:nvPr/>
          </p:nvGrpSpPr>
          <p:grpSpPr>
            <a:xfrm>
              <a:off x="858746" y="4520534"/>
              <a:ext cx="1462560" cy="1402841"/>
              <a:chOff x="2551112" y="4865263"/>
              <a:chExt cx="1462560" cy="1402841"/>
            </a:xfrm>
            <a:grpFill/>
          </p:grpSpPr>
          <p:sp>
            <p:nvSpPr>
              <p:cNvPr id="21" name="Rectangle 20"/>
              <p:cNvSpPr/>
              <p:nvPr/>
            </p:nvSpPr>
            <p:spPr>
              <a:xfrm>
                <a:off x="2668250" y="4865263"/>
                <a:ext cx="1169234" cy="14028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51112" y="4865263"/>
                <a:ext cx="146256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scattering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199036" y="5684887"/>
                <a:ext cx="118877" cy="10697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904213" y="5829948"/>
                <a:ext cx="290918" cy="162406"/>
              </a:xfrm>
              <a:prstGeom prst="straightConnector1">
                <a:avLst/>
              </a:prstGeom>
              <a:grpFill/>
              <a:ln w="31750" cap="sq">
                <a:solidFill>
                  <a:schemeClr val="accent3">
                    <a:lumMod val="60000"/>
                    <a:lumOff val="4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258474" y="5888338"/>
                <a:ext cx="3098" cy="253274"/>
              </a:xfrm>
              <a:prstGeom prst="straightConnector1">
                <a:avLst/>
              </a:prstGeom>
              <a:grpFill/>
              <a:ln w="31750" cap="sq">
                <a:solidFill>
                  <a:schemeClr val="accent3">
                    <a:lumMod val="60000"/>
                    <a:lumOff val="4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353012" y="5819766"/>
                <a:ext cx="152400" cy="116130"/>
              </a:xfrm>
              <a:prstGeom prst="straightConnector1">
                <a:avLst/>
              </a:prstGeom>
              <a:grpFill/>
              <a:ln w="31750" cap="sq">
                <a:solidFill>
                  <a:schemeClr val="accent3">
                    <a:lumMod val="60000"/>
                    <a:lumOff val="4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6540000" flipH="1">
                <a:off x="3080230" y="5580911"/>
                <a:ext cx="15084" cy="159337"/>
              </a:xfrm>
              <a:prstGeom prst="straightConnector1">
                <a:avLst/>
              </a:prstGeom>
              <a:grpFill/>
              <a:ln w="31750" cap="sq">
                <a:solidFill>
                  <a:schemeClr val="accent3">
                    <a:lumMod val="60000"/>
                    <a:lumOff val="4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3353728" y="5406949"/>
                <a:ext cx="193670" cy="245289"/>
              </a:xfrm>
              <a:prstGeom prst="straightConnector1">
                <a:avLst/>
              </a:prstGeom>
              <a:grpFill/>
              <a:ln w="31750" cap="sq">
                <a:solidFill>
                  <a:schemeClr val="accent3">
                    <a:lumMod val="60000"/>
                    <a:lumOff val="4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/>
            <p:nvPr/>
          </p:nvCxnSpPr>
          <p:spPr>
            <a:xfrm flipH="1" flipV="1">
              <a:off x="1540612" y="4965745"/>
              <a:ext cx="25496" cy="277939"/>
            </a:xfrm>
            <a:prstGeom prst="straightConnector1">
              <a:avLst/>
            </a:prstGeom>
            <a:grpFill/>
            <a:ln w="31750" cap="sq">
              <a:solidFill>
                <a:schemeClr val="accent3">
                  <a:lumMod val="60000"/>
                  <a:lumOff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42012" y="2393180"/>
            <a:ext cx="2757369" cy="1870114"/>
            <a:chOff x="17813" y="1544169"/>
            <a:chExt cx="2757369" cy="1870114"/>
          </a:xfrm>
        </p:grpSpPr>
        <p:sp>
          <p:nvSpPr>
            <p:cNvPr id="31" name="Rounded Rectangle 30"/>
            <p:cNvSpPr/>
            <p:nvPr/>
          </p:nvSpPr>
          <p:spPr>
            <a:xfrm>
              <a:off x="17813" y="1544169"/>
              <a:ext cx="2748299" cy="17260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313" y="1659957"/>
              <a:ext cx="27188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Clear Sky or</a:t>
              </a:r>
            </a:p>
            <a:p>
              <a:pPr algn="ctr"/>
              <a:r>
                <a:rPr lang="en-US" dirty="0"/>
                <a:t>Non-Precipitating Clouds</a:t>
              </a:r>
            </a:p>
            <a:p>
              <a:pPr algn="ctr"/>
              <a:endParaRPr lang="en-US" dirty="0"/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dirty="0"/>
                <a:t>Temperature profiles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dirty="0"/>
                <a:t>Moisture profiles</a:t>
              </a:r>
            </a:p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46943" y="2334847"/>
              <a:ext cx="25202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35882" y="4516131"/>
            <a:ext cx="2748299" cy="1373714"/>
            <a:chOff x="11684" y="3592611"/>
            <a:chExt cx="2748299" cy="1373714"/>
          </a:xfrm>
        </p:grpSpPr>
        <p:sp>
          <p:nvSpPr>
            <p:cNvPr id="35" name="Rounded Rectangle 34"/>
            <p:cNvSpPr/>
            <p:nvPr/>
          </p:nvSpPr>
          <p:spPr>
            <a:xfrm>
              <a:off x="11684" y="3592611"/>
              <a:ext cx="2748299" cy="127119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6944" y="3765996"/>
              <a:ext cx="25202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Precipitating Clouds</a:t>
              </a:r>
            </a:p>
            <a:p>
              <a:pPr algn="ctr"/>
              <a:endParaRPr lang="en-US" dirty="0"/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dirty="0"/>
                <a:t>Ice particles</a:t>
              </a:r>
            </a:p>
            <a:p>
              <a:pPr algn="ctr"/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05379" y="4170932"/>
              <a:ext cx="23415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846598" y="5031845"/>
            <a:ext cx="2748299" cy="1472849"/>
            <a:chOff x="11684" y="3592611"/>
            <a:chExt cx="2748299" cy="1650713"/>
          </a:xfrm>
        </p:grpSpPr>
        <p:sp>
          <p:nvSpPr>
            <p:cNvPr id="39" name="Rounded Rectangle 38"/>
            <p:cNvSpPr/>
            <p:nvPr/>
          </p:nvSpPr>
          <p:spPr>
            <a:xfrm>
              <a:off x="11684" y="3592611"/>
              <a:ext cx="2748299" cy="1567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6944" y="3765996"/>
              <a:ext cx="25202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Precipitating Clouds</a:t>
              </a:r>
            </a:p>
            <a:p>
              <a:pPr algn="ctr"/>
              <a:endParaRPr lang="en-US" dirty="0"/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dirty="0"/>
                <a:t>Precipitation type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dirty="0"/>
                <a:t>Rain rate</a:t>
              </a:r>
            </a:p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05379" y="4211387"/>
              <a:ext cx="23415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822290" y="1566579"/>
            <a:ext cx="2748299" cy="3515285"/>
            <a:chOff x="5336924" y="1627137"/>
            <a:chExt cx="2748299" cy="3515285"/>
          </a:xfrm>
        </p:grpSpPr>
        <p:sp>
          <p:nvSpPr>
            <p:cNvPr id="43" name="Rounded Rectangle 42"/>
            <p:cNvSpPr/>
            <p:nvPr/>
          </p:nvSpPr>
          <p:spPr>
            <a:xfrm>
              <a:off x="5336924" y="1627137"/>
              <a:ext cx="2748299" cy="33097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58637" y="1726102"/>
              <a:ext cx="272658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Clear Sky or </a:t>
              </a:r>
            </a:p>
            <a:p>
              <a:pPr algn="ctr"/>
              <a:r>
                <a:rPr lang="en-US" dirty="0"/>
                <a:t>Non-Precipitating Clouds</a:t>
              </a:r>
            </a:p>
            <a:p>
              <a:pPr algn="ctr"/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Land surface temp.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Sea surface temp.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Sea ice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Soil moisture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Cloud droplets </a:t>
              </a:r>
            </a:p>
            <a:p>
              <a:r>
                <a:rPr lang="en-US" dirty="0"/>
                <a:t>     (&lt; .1 mm radius)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Ocean winds</a:t>
              </a:r>
            </a:p>
            <a:p>
              <a:pPr algn="ctr"/>
              <a:endParaRPr lang="en-US" dirty="0"/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549902" y="4305151"/>
            <a:ext cx="8148931" cy="4749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45762" y="2416225"/>
            <a:ext cx="2520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</p:spPr>
        <p:txBody>
          <a:bodyPr/>
          <a:lstStyle/>
          <a:p>
            <a:r>
              <a:rPr lang="en-US" sz="2300" dirty="0"/>
              <a:t>Measured Brightness Temperature</a:t>
            </a:r>
          </a:p>
        </p:txBody>
      </p:sp>
      <p:sp>
        <p:nvSpPr>
          <p:cNvPr id="2" name="Left Arrow 1"/>
          <p:cNvSpPr/>
          <p:nvPr/>
        </p:nvSpPr>
        <p:spPr>
          <a:xfrm>
            <a:off x="8085114" y="3771357"/>
            <a:ext cx="673874" cy="378259"/>
          </a:xfrm>
          <a:prstGeom prst="leftArrow">
            <a:avLst>
              <a:gd name="adj1" fmla="val 26415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7960837" y="4465681"/>
            <a:ext cx="673874" cy="378259"/>
          </a:xfrm>
          <a:prstGeom prst="leftArrow">
            <a:avLst>
              <a:gd name="adj1" fmla="val 26415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8381806" y="5172284"/>
            <a:ext cx="673874" cy="378259"/>
          </a:xfrm>
          <a:prstGeom prst="leftArrow">
            <a:avLst>
              <a:gd name="adj1" fmla="val 26415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>
            <a:off x="3151314" y="4765956"/>
            <a:ext cx="673874" cy="378259"/>
          </a:xfrm>
          <a:prstGeom prst="leftArrow">
            <a:avLst>
              <a:gd name="adj1" fmla="val 26415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View of Surface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7485" y="1554480"/>
            <a:ext cx="2164262" cy="47440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Ocean</a:t>
            </a:r>
          </a:p>
          <a:p>
            <a:r>
              <a:rPr lang="en-US" dirty="0"/>
              <a:t>Low emissivity (~0.5) provides a uniform, cold background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Land</a:t>
            </a:r>
          </a:p>
          <a:p>
            <a:r>
              <a:rPr lang="en-US" dirty="0"/>
              <a:t>Variable emissivity (~0.95)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175006" y="1208111"/>
            <a:ext cx="5595277" cy="5089404"/>
            <a:chOff x="3437694" y="1208111"/>
            <a:chExt cx="5595277" cy="5089404"/>
          </a:xfrm>
        </p:grpSpPr>
        <p:sp>
          <p:nvSpPr>
            <p:cNvPr id="6" name="TextBox 5"/>
            <p:cNvSpPr txBox="1"/>
            <p:nvPr/>
          </p:nvSpPr>
          <p:spPr>
            <a:xfrm>
              <a:off x="3437695" y="1208111"/>
              <a:ext cx="559527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ATMS  </a:t>
              </a:r>
              <a:r>
                <a:rPr lang="en-US" dirty="0" err="1">
                  <a:solidFill>
                    <a:schemeClr val="bg1"/>
                  </a:solidFill>
                </a:rPr>
                <a:t>Ch</a:t>
              </a:r>
              <a:r>
                <a:rPr lang="en-US" dirty="0">
                  <a:solidFill>
                    <a:schemeClr val="bg1"/>
                  </a:solidFill>
                </a:rPr>
                <a:t> 2  (31.4 GHz)  2017-9-23 1806Z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694" y="1577443"/>
              <a:ext cx="5595277" cy="472007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315272" y="1582415"/>
              <a:ext cx="674844" cy="4139623"/>
              <a:chOff x="8315272" y="1462669"/>
              <a:chExt cx="674844" cy="413962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414272" y="1462669"/>
                <a:ext cx="4521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°C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8323548" y="1760303"/>
                <a:ext cx="666568" cy="338554"/>
                <a:chOff x="7338481" y="1657752"/>
                <a:chExt cx="606875" cy="338554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-125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323548" y="2232186"/>
                <a:ext cx="666568" cy="338554"/>
                <a:chOff x="7338481" y="1657752"/>
                <a:chExt cx="606875" cy="33855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-105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23551" y="2730757"/>
                <a:ext cx="623553" cy="338554"/>
                <a:chOff x="7338486" y="1657752"/>
                <a:chExt cx="567712" cy="338554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-85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8323548" y="3243319"/>
                <a:ext cx="623553" cy="338554"/>
                <a:chOff x="7338486" y="1657752"/>
                <a:chExt cx="567712" cy="338554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-65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8323548" y="3755656"/>
                <a:ext cx="623553" cy="338554"/>
                <a:chOff x="7338486" y="1657752"/>
                <a:chExt cx="567712" cy="33855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-45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8319410" y="4259447"/>
                <a:ext cx="623553" cy="338554"/>
                <a:chOff x="7338486" y="1657752"/>
                <a:chExt cx="567712" cy="33855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-25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8315272" y="4766790"/>
                <a:ext cx="623553" cy="338554"/>
                <a:chOff x="7338486" y="1657752"/>
                <a:chExt cx="567712" cy="33855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  -5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8486425" y="5263738"/>
                <a:ext cx="439717" cy="338554"/>
                <a:chOff x="7505859" y="1657752"/>
                <a:chExt cx="400339" cy="338554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7505859" y="1729053"/>
                  <a:ext cx="330634" cy="2176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505861" y="1657752"/>
                  <a:ext cx="400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15</a:t>
                  </a:r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8674255" y="1905687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150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74255" y="2377570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170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31528" y="287614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190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14433" y="3388703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0071" y="3901040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230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18841" y="440483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250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7611" y="4912174"/>
            <a:ext cx="70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270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91852" y="5409122"/>
            <a:ext cx="53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290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78518" y="1590197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K</a:t>
            </a:r>
          </a:p>
        </p:txBody>
      </p:sp>
      <p:sp>
        <p:nvSpPr>
          <p:cNvPr id="46" name="Oval 45"/>
          <p:cNvSpPr/>
          <p:nvPr/>
        </p:nvSpPr>
        <p:spPr>
          <a:xfrm>
            <a:off x="5065295" y="1094874"/>
            <a:ext cx="1251283" cy="495323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556338" y="1121053"/>
            <a:ext cx="971679" cy="495323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003706" y="4548470"/>
            <a:ext cx="990440" cy="305047"/>
          </a:xfrm>
          <a:prstGeom prst="leftArrow">
            <a:avLst>
              <a:gd name="adj1" fmla="val 26335"/>
              <a:gd name="adj2" fmla="val 81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 rot="8641932">
            <a:off x="193228" y="2460479"/>
            <a:ext cx="758541" cy="344994"/>
          </a:xfrm>
          <a:prstGeom prst="leftArrow">
            <a:avLst>
              <a:gd name="adj1" fmla="val 26335"/>
              <a:gd name="adj2" fmla="val 81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376209" y="5237176"/>
            <a:ext cx="978408" cy="435218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7623014" y="5545135"/>
            <a:ext cx="978408" cy="435218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7623974" y="1836116"/>
            <a:ext cx="978408" cy="435218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2751747" y="2049326"/>
            <a:ext cx="978408" cy="435218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4150321" y="2261881"/>
            <a:ext cx="978408" cy="435218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7352156" y="1842529"/>
            <a:ext cx="978408" cy="435218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439927" y="3875996"/>
            <a:ext cx="978408" cy="435218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11" grpId="0" animBg="1"/>
      <p:bldP spid="11" grpId="1" animBg="1"/>
      <p:bldP spid="48" grpId="0" animBg="1"/>
      <p:bldP spid="48" grpId="1" animBg="1"/>
      <p:bldP spid="18" grpId="0" animBg="1"/>
      <p:bldP spid="1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“Dirty” Window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5216" y="1554480"/>
            <a:ext cx="2834259" cy="4413578"/>
          </a:xfrm>
        </p:spPr>
        <p:txBody>
          <a:bodyPr/>
          <a:lstStyle/>
          <a:p>
            <a:r>
              <a:rPr lang="en-US" dirty="0"/>
              <a:t>Non-precipitating clouds are transparent</a:t>
            </a:r>
          </a:p>
          <a:p>
            <a:endParaRPr lang="en-US" dirty="0"/>
          </a:p>
          <a:p>
            <a:r>
              <a:rPr lang="en-US" dirty="0"/>
              <a:t>Total atmospheric column can be observed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81810" y="1214730"/>
            <a:ext cx="5593181" cy="5085486"/>
            <a:chOff x="3436749" y="1214730"/>
            <a:chExt cx="5593181" cy="5085486"/>
          </a:xfrm>
        </p:grpSpPr>
        <p:sp>
          <p:nvSpPr>
            <p:cNvPr id="11" name="TextBox 10"/>
            <p:cNvSpPr txBox="1"/>
            <p:nvPr/>
          </p:nvSpPr>
          <p:spPr>
            <a:xfrm>
              <a:off x="3436749" y="1214730"/>
              <a:ext cx="559318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ATMS  </a:t>
              </a:r>
              <a:r>
                <a:rPr lang="en-US" dirty="0" err="1">
                  <a:solidFill>
                    <a:schemeClr val="bg1"/>
                  </a:solidFill>
                </a:rPr>
                <a:t>Ch</a:t>
              </a:r>
              <a:r>
                <a:rPr lang="en-US" dirty="0">
                  <a:solidFill>
                    <a:schemeClr val="bg1"/>
                  </a:solidFill>
                </a:rPr>
                <a:t> 16  (88.2 GHz)  2017-9-23 1806Z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749" y="1581912"/>
              <a:ext cx="5593181" cy="471830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307523" y="1880049"/>
              <a:ext cx="674844" cy="3841989"/>
              <a:chOff x="8307523" y="1760303"/>
              <a:chExt cx="674844" cy="384198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315799" y="1760303"/>
                <a:ext cx="666568" cy="338554"/>
                <a:chOff x="7331426" y="1657752"/>
                <a:chExt cx="606875" cy="338554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331426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-125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315799" y="2232186"/>
                <a:ext cx="666568" cy="338554"/>
                <a:chOff x="7331426" y="1657752"/>
                <a:chExt cx="606875" cy="338554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331426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-105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15802" y="2730757"/>
                <a:ext cx="623553" cy="338554"/>
                <a:chOff x="7331431" y="1657752"/>
                <a:chExt cx="567712" cy="33855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331431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-85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315799" y="3243319"/>
                <a:ext cx="623553" cy="338554"/>
                <a:chOff x="7331431" y="1657752"/>
                <a:chExt cx="567712" cy="338554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331431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-65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15799" y="3755656"/>
                <a:ext cx="623553" cy="338554"/>
                <a:chOff x="7331431" y="1657752"/>
                <a:chExt cx="567712" cy="33855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331431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-45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311661" y="4259447"/>
                <a:ext cx="623553" cy="338554"/>
                <a:chOff x="7331431" y="1657752"/>
                <a:chExt cx="567712" cy="33855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331431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-25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307523" y="4766790"/>
                <a:ext cx="623553" cy="338554"/>
                <a:chOff x="7331431" y="1657752"/>
                <a:chExt cx="567712" cy="338554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331431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  -5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8478682" y="5263738"/>
                <a:ext cx="439715" cy="338554"/>
                <a:chOff x="7498806" y="1657752"/>
                <a:chExt cx="400337" cy="338554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505859" y="1729053"/>
                  <a:ext cx="330634" cy="2176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498806" y="1657752"/>
                  <a:ext cx="400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15</a:t>
                  </a:r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8151584" y="1582415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°C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74255" y="1905687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150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74255" y="2377570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170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31528" y="287614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190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14433" y="3388703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40071" y="3901040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230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18841" y="440483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250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97611" y="4912174"/>
            <a:ext cx="70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270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91852" y="5409122"/>
            <a:ext cx="53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290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78518" y="1590197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K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4843201" y="3875402"/>
            <a:ext cx="978408" cy="435218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65295" y="1094874"/>
            <a:ext cx="1251283" cy="495323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4150321" y="2261881"/>
            <a:ext cx="978408" cy="435218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Vapor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5216" y="1554480"/>
            <a:ext cx="2794334" cy="4452937"/>
          </a:xfrm>
        </p:spPr>
        <p:txBody>
          <a:bodyPr/>
          <a:lstStyle/>
          <a:p>
            <a:r>
              <a:rPr lang="en-US" dirty="0"/>
              <a:t>Used to sense the moisture at various levels in the atmosphere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75655" y="1212580"/>
            <a:ext cx="5596128" cy="5090122"/>
            <a:chOff x="3436749" y="1212580"/>
            <a:chExt cx="5596128" cy="5090122"/>
          </a:xfrm>
        </p:grpSpPr>
        <p:sp>
          <p:nvSpPr>
            <p:cNvPr id="8" name="TextBox 7"/>
            <p:cNvSpPr txBox="1"/>
            <p:nvPr/>
          </p:nvSpPr>
          <p:spPr>
            <a:xfrm>
              <a:off x="3436749" y="1212580"/>
              <a:ext cx="559612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ATMS  </a:t>
              </a:r>
              <a:r>
                <a:rPr lang="en-US" dirty="0" err="1">
                  <a:solidFill>
                    <a:schemeClr val="bg1"/>
                  </a:solidFill>
                </a:rPr>
                <a:t>Ch</a:t>
              </a:r>
              <a:r>
                <a:rPr lang="en-US" dirty="0">
                  <a:solidFill>
                    <a:schemeClr val="bg1"/>
                  </a:solidFill>
                </a:rPr>
                <a:t> 20  (183.3 GHz)  2017-9-23 1806Z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749" y="1581912"/>
              <a:ext cx="5596128" cy="472079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315272" y="1880049"/>
              <a:ext cx="674844" cy="3841989"/>
              <a:chOff x="8315272" y="1760303"/>
              <a:chExt cx="674844" cy="38419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323548" y="1760303"/>
                <a:ext cx="666568" cy="338554"/>
                <a:chOff x="7338481" y="1657752"/>
                <a:chExt cx="606875" cy="338554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-125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323548" y="2232186"/>
                <a:ext cx="666568" cy="338554"/>
                <a:chOff x="7338481" y="1657752"/>
                <a:chExt cx="606875" cy="33855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-105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323551" y="2730757"/>
                <a:ext cx="623553" cy="338554"/>
                <a:chOff x="7338486" y="1657752"/>
                <a:chExt cx="567712" cy="338554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-85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23548" y="3243319"/>
                <a:ext cx="623553" cy="338554"/>
                <a:chOff x="7338486" y="1657752"/>
                <a:chExt cx="567712" cy="33855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-65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323548" y="3755656"/>
                <a:ext cx="623553" cy="338554"/>
                <a:chOff x="7338486" y="1657752"/>
                <a:chExt cx="567712" cy="338554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-45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19410" y="4259447"/>
                <a:ext cx="623553" cy="338554"/>
                <a:chOff x="7338486" y="1657752"/>
                <a:chExt cx="567712" cy="338554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-25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315272" y="4766790"/>
                <a:ext cx="623553" cy="338554"/>
                <a:chOff x="7338486" y="1657752"/>
                <a:chExt cx="567712" cy="338554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  -5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486425" y="5263738"/>
                <a:ext cx="439717" cy="338554"/>
                <a:chOff x="7505859" y="1657752"/>
                <a:chExt cx="400339" cy="338554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7505859" y="1729053"/>
                  <a:ext cx="330634" cy="2176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505861" y="1657752"/>
                  <a:ext cx="400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15</a:t>
                  </a:r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8674255" y="1905687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74255" y="2377570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170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31528" y="287614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190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14433" y="3388703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40071" y="3901040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18841" y="440483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250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97611" y="4912174"/>
            <a:ext cx="70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270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91852" y="5409122"/>
            <a:ext cx="53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290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78518" y="1590197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51584" y="1582415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°C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4334828" y="3852708"/>
            <a:ext cx="978408" cy="435218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65295" y="1094874"/>
            <a:ext cx="1251283" cy="495323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3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5216" y="1554480"/>
            <a:ext cx="2619375" cy="45100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Used to sense the temperature at various levels in the atmosphere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75655" y="1212580"/>
            <a:ext cx="5593181" cy="5087636"/>
            <a:chOff x="3436749" y="1212580"/>
            <a:chExt cx="5593181" cy="5087636"/>
          </a:xfrm>
        </p:grpSpPr>
        <p:sp>
          <p:nvSpPr>
            <p:cNvPr id="7" name="TextBox 6"/>
            <p:cNvSpPr txBox="1"/>
            <p:nvPr/>
          </p:nvSpPr>
          <p:spPr>
            <a:xfrm>
              <a:off x="3436749" y="1212580"/>
              <a:ext cx="559318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ATMS  </a:t>
              </a:r>
              <a:r>
                <a:rPr lang="en-US" dirty="0" err="1">
                  <a:solidFill>
                    <a:schemeClr val="bg1"/>
                  </a:solidFill>
                </a:rPr>
                <a:t>Ch</a:t>
              </a:r>
              <a:r>
                <a:rPr lang="en-US" dirty="0">
                  <a:solidFill>
                    <a:schemeClr val="bg1"/>
                  </a:solidFill>
                </a:rPr>
                <a:t> 10  (57.3 GHz)  2017-9-23 1806Z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749" y="1581912"/>
              <a:ext cx="5593181" cy="4718304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315272" y="1880049"/>
              <a:ext cx="674844" cy="3841989"/>
              <a:chOff x="8315272" y="1760303"/>
              <a:chExt cx="674844" cy="384198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323548" y="1760303"/>
                <a:ext cx="666568" cy="338554"/>
                <a:chOff x="7338481" y="1657752"/>
                <a:chExt cx="606875" cy="338554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-125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323548" y="2232186"/>
                <a:ext cx="666568" cy="338554"/>
                <a:chOff x="7338481" y="1657752"/>
                <a:chExt cx="606875" cy="33855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338481" y="1657752"/>
                  <a:ext cx="606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-105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323551" y="2730757"/>
                <a:ext cx="623553" cy="338554"/>
                <a:chOff x="7338486" y="1657752"/>
                <a:chExt cx="567712" cy="338554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-85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323548" y="3243319"/>
                <a:ext cx="623553" cy="338554"/>
                <a:chOff x="7338486" y="1657752"/>
                <a:chExt cx="567712" cy="33855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-65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23548" y="3755656"/>
                <a:ext cx="623553" cy="338554"/>
                <a:chOff x="7338486" y="1657752"/>
                <a:chExt cx="567712" cy="33855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-45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319410" y="4259447"/>
                <a:ext cx="623553" cy="338554"/>
                <a:chOff x="7338486" y="1657752"/>
                <a:chExt cx="567712" cy="338554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-25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15272" y="4766790"/>
                <a:ext cx="623553" cy="338554"/>
                <a:chOff x="7338486" y="1657752"/>
                <a:chExt cx="567712" cy="338554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400658" y="1729054"/>
                  <a:ext cx="435835" cy="20229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338486" y="1657752"/>
                  <a:ext cx="5677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   -5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86425" y="5263738"/>
                <a:ext cx="439717" cy="338554"/>
                <a:chOff x="7505859" y="1657752"/>
                <a:chExt cx="400339" cy="33855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7505859" y="1729053"/>
                  <a:ext cx="330634" cy="2176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505861" y="1657752"/>
                  <a:ext cx="400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15</a:t>
                  </a:r>
                </a:p>
              </p:txBody>
            </p:sp>
          </p:grpSp>
        </p:grpSp>
      </p:grpSp>
      <p:sp>
        <p:nvSpPr>
          <p:cNvPr id="35" name="TextBox 34"/>
          <p:cNvSpPr txBox="1"/>
          <p:nvPr/>
        </p:nvSpPr>
        <p:spPr>
          <a:xfrm>
            <a:off x="8674255" y="1905687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150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74255" y="2377570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170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31528" y="287614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190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14433" y="3388703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40071" y="3901040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18841" y="4404831"/>
            <a:ext cx="62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 250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97611" y="4912174"/>
            <a:ext cx="70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270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91852" y="5409122"/>
            <a:ext cx="53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290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78518" y="1590197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51584" y="1582415"/>
            <a:ext cx="4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°C</a:t>
            </a:r>
          </a:p>
        </p:txBody>
      </p:sp>
      <p:sp>
        <p:nvSpPr>
          <p:cNvPr id="45" name="Oval 44"/>
          <p:cNvSpPr/>
          <p:nvPr/>
        </p:nvSpPr>
        <p:spPr>
          <a:xfrm>
            <a:off x="5065295" y="1094874"/>
            <a:ext cx="1251283" cy="495323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324" y="3470152"/>
            <a:ext cx="2322550" cy="1200329"/>
          </a:xfrm>
          <a:prstGeom prst="rect">
            <a:avLst/>
          </a:prstGeom>
          <a:solidFill>
            <a:schemeClr val="bg1"/>
          </a:solidFill>
          <a:ln w="50800" cap="rnd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Small temperature variation across the image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(~300 </a:t>
            </a:r>
            <a:r>
              <a:rPr lang="en-US" sz="2000" dirty="0" err="1" smtClean="0"/>
              <a:t>mb</a:t>
            </a:r>
            <a:r>
              <a:rPr lang="en-US" sz="2000" dirty="0" smtClean="0"/>
              <a:t> level)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8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3807" y="1675648"/>
            <a:ext cx="3095668" cy="4063415"/>
          </a:xfrm>
        </p:spPr>
        <p:txBody>
          <a:bodyPr/>
          <a:lstStyle/>
          <a:p>
            <a:r>
              <a:rPr lang="en-US" dirty="0"/>
              <a:t>Displayed in AWIPS as NUCAPS soundings</a:t>
            </a:r>
          </a:p>
          <a:p>
            <a:endParaRPr lang="en-US" dirty="0"/>
          </a:p>
          <a:p>
            <a:r>
              <a:rPr lang="en-US" dirty="0"/>
              <a:t>NUCAPS = </a:t>
            </a:r>
            <a:r>
              <a:rPr lang="en-US" b="1" dirty="0"/>
              <a:t>N</a:t>
            </a:r>
            <a:r>
              <a:rPr lang="en-US" dirty="0"/>
              <a:t>OAA </a:t>
            </a:r>
            <a:r>
              <a:rPr lang="en-US" b="1" dirty="0"/>
              <a:t>U</a:t>
            </a:r>
            <a:r>
              <a:rPr lang="en-US" dirty="0"/>
              <a:t>nique </a:t>
            </a:r>
            <a:r>
              <a:rPr lang="en-US" b="1" dirty="0"/>
              <a:t>C</a:t>
            </a:r>
            <a:r>
              <a:rPr lang="en-US" dirty="0"/>
              <a:t>ombined </a:t>
            </a:r>
            <a:r>
              <a:rPr lang="en-US" b="1" dirty="0"/>
              <a:t>A</a:t>
            </a:r>
            <a:r>
              <a:rPr lang="en-US" dirty="0"/>
              <a:t>tmospheric </a:t>
            </a:r>
            <a:r>
              <a:rPr lang="en-US" b="1" dirty="0"/>
              <a:t>P</a:t>
            </a:r>
            <a:r>
              <a:rPr lang="en-US" dirty="0"/>
              <a:t>rocessing </a:t>
            </a:r>
            <a:r>
              <a:rPr lang="en-US" b="1" dirty="0"/>
              <a:t>S</a:t>
            </a:r>
            <a:r>
              <a:rPr lang="en-US" dirty="0"/>
              <a:t>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69" y="1052948"/>
            <a:ext cx="5449941" cy="53848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17055" y="2377440"/>
            <a:ext cx="969745" cy="548640"/>
          </a:xfrm>
          <a:prstGeom prst="ellipse">
            <a:avLst/>
          </a:prstGeom>
          <a:noFill/>
          <a:ln w="571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03107" y="4145280"/>
            <a:ext cx="914173" cy="670559"/>
          </a:xfrm>
          <a:prstGeom prst="ellipse">
            <a:avLst/>
          </a:prstGeom>
          <a:noFill/>
          <a:ln w="571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12949"/>
            <a:ext cx="513806" cy="1239124"/>
          </a:xfrm>
          <a:prstGeom prst="rect">
            <a:avLst/>
          </a:prstGeom>
          <a:solidFill>
            <a:srgbClr val="CED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885950"/>
            <a:ext cx="9144000" cy="468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235910" cy="525482"/>
          </a:xfrm>
        </p:spPr>
        <p:txBody>
          <a:bodyPr/>
          <a:lstStyle/>
          <a:p>
            <a:r>
              <a:rPr lang="en-US" dirty="0"/>
              <a:t>Assimilation into Numerical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3806" y="1109523"/>
            <a:ext cx="8437563" cy="837215"/>
          </a:xfrm>
        </p:spPr>
        <p:txBody>
          <a:bodyPr/>
          <a:lstStyle/>
          <a:p>
            <a:r>
              <a:rPr lang="en-US" dirty="0"/>
              <a:t>Microwave and infrared sounders have huge impacts in forecasts through assimilation into numerical weather prediction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0"/>
          <a:stretch/>
        </p:blipFill>
        <p:spPr>
          <a:xfrm>
            <a:off x="-8" y="1990725"/>
            <a:ext cx="9144008" cy="4507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9" r="6757" b="82244"/>
          <a:stretch/>
        </p:blipFill>
        <p:spPr>
          <a:xfrm>
            <a:off x="6178675" y="4080074"/>
            <a:ext cx="2893133" cy="8632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1614" y="1993843"/>
            <a:ext cx="5462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500 </a:t>
            </a:r>
            <a:r>
              <a:rPr lang="en-US" sz="1600" b="1" dirty="0" err="1"/>
              <a:t>hPa</a:t>
            </a:r>
            <a:r>
              <a:rPr lang="en-US" sz="1600" b="1" dirty="0"/>
              <a:t> geopotential height anomaly correlation</a:t>
            </a:r>
          </a:p>
          <a:p>
            <a:r>
              <a:rPr lang="en-US" sz="1600" b="1" dirty="0"/>
              <a:t>12-month running mean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33" y="6307590"/>
            <a:ext cx="6382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1981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0833" y="6307589"/>
            <a:ext cx="639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2017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5957" y="3960258"/>
            <a:ext cx="372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222380" y="5653206"/>
            <a:ext cx="638866" cy="444614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8581083" y="5765849"/>
            <a:ext cx="638866" cy="444614"/>
          </a:xfrm>
          <a:prstGeom prst="rightArrow">
            <a:avLst>
              <a:gd name="adj1" fmla="val 21413"/>
              <a:gd name="adj2" fmla="val 4523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4343400" y="3943348"/>
            <a:ext cx="796788" cy="408492"/>
          </a:xfrm>
          <a:prstGeom prst="rightArrow">
            <a:avLst>
              <a:gd name="adj1" fmla="val 21413"/>
              <a:gd name="adj2" fmla="val 45235"/>
            </a:avLst>
          </a:prstGeom>
          <a:solidFill>
            <a:schemeClr val="tx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269428">
            <a:off x="2585345" y="3121675"/>
            <a:ext cx="514370" cy="319871"/>
          </a:xfrm>
          <a:prstGeom prst="rightArrow">
            <a:avLst>
              <a:gd name="adj1" fmla="val 21413"/>
              <a:gd name="adj2" fmla="val 45235"/>
            </a:avLst>
          </a:prstGeom>
          <a:solidFill>
            <a:schemeClr val="tx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3815549">
            <a:off x="2534855" y="4218713"/>
            <a:ext cx="544513" cy="341481"/>
          </a:xfrm>
          <a:prstGeom prst="rightArrow">
            <a:avLst>
              <a:gd name="adj1" fmla="val 21413"/>
              <a:gd name="adj2" fmla="val 45235"/>
            </a:avLst>
          </a:prstGeom>
          <a:solidFill>
            <a:schemeClr val="tx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Limitations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7195" y="1479822"/>
            <a:ext cx="7886700" cy="213366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Microwave Advantages</a:t>
            </a:r>
          </a:p>
          <a:p>
            <a:pPr lvl="1"/>
            <a:r>
              <a:rPr lang="en-US" sz="2000" dirty="0"/>
              <a:t>Non-precipitating clouds are transparent</a:t>
            </a:r>
          </a:p>
          <a:p>
            <a:pPr lvl="1"/>
            <a:r>
              <a:rPr lang="en-US" sz="2000" dirty="0"/>
              <a:t>Precipitation rate estimation, ocean winds, soil moisture</a:t>
            </a:r>
          </a:p>
          <a:p>
            <a:pPr lvl="1"/>
            <a:r>
              <a:rPr lang="en-US" sz="2000" dirty="0"/>
              <a:t>Atmospheric temperature and moisture profiles</a:t>
            </a:r>
          </a:p>
          <a:p>
            <a:pPr lvl="1"/>
            <a:r>
              <a:rPr lang="en-US" sz="2000" dirty="0"/>
              <a:t>Blended with other high resolution measurements in products and assimilated into models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67195" y="4158958"/>
            <a:ext cx="7886700" cy="1496291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Microwave Limitations</a:t>
            </a:r>
          </a:p>
          <a:p>
            <a:pPr lvl="1"/>
            <a:r>
              <a:rPr lang="en-US" sz="2000" dirty="0"/>
              <a:t>Longer wavelength limits spatial resolution</a:t>
            </a:r>
          </a:p>
          <a:p>
            <a:pPr lvl="1"/>
            <a:r>
              <a:rPr lang="en-US" sz="2000" dirty="0"/>
              <a:t>Variations in surface emissivity complicate interpretation</a:t>
            </a:r>
          </a:p>
          <a:p>
            <a:pPr lvl="1"/>
            <a:r>
              <a:rPr lang="en-US" sz="2000" dirty="0"/>
              <a:t>Infrequent observations: 2x daily passes per satellite</a:t>
            </a:r>
          </a:p>
          <a:p>
            <a:pPr lvl="1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664" y="1324598"/>
            <a:ext cx="8067230" cy="2392823"/>
          </a:xfrm>
          <a:prstGeom prst="rect">
            <a:avLst/>
          </a:prstGeom>
          <a:noFill/>
          <a:ln w="38100">
            <a:solidFill>
              <a:srgbClr val="01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3664" y="4009381"/>
            <a:ext cx="8067230" cy="1767576"/>
          </a:xfrm>
          <a:prstGeom prst="rect">
            <a:avLst/>
          </a:prstGeom>
          <a:noFill/>
          <a:ln w="38100">
            <a:solidFill>
              <a:srgbClr val="01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13806" y="1068243"/>
            <a:ext cx="8198109" cy="3254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Microwave Remote Sensing: Overview (2</a:t>
            </a:r>
            <a:r>
              <a:rPr lang="en-US" sz="1800" baseline="30000" dirty="0"/>
              <a:t>nd</a:t>
            </a:r>
            <a:r>
              <a:rPr lang="en-US" sz="1800" dirty="0"/>
              <a:t> Edition)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hlinkClick r:id="rId3"/>
              </a:rPr>
              <a:t>https://www.meted.ucar.edu/training_module.php?id=979</a:t>
            </a:r>
            <a:endParaRPr lang="en-US" sz="1800" u="sng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A First Course in Atmospheric Radiation, 2</a:t>
            </a:r>
            <a:r>
              <a:rPr lang="en-US" sz="1800" baseline="30000" dirty="0"/>
              <a:t>nd</a:t>
            </a:r>
            <a:r>
              <a:rPr lang="en-US" sz="1800" dirty="0"/>
              <a:t> Ed. (Petty 2006)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Satellite Meteorology: An Introduction (Kidder and </a:t>
            </a:r>
            <a:r>
              <a:rPr lang="en-US" sz="1800" dirty="0" err="1"/>
              <a:t>Vonder</a:t>
            </a:r>
            <a:r>
              <a:rPr lang="en-US" sz="1800" dirty="0"/>
              <a:t> </a:t>
            </a:r>
            <a:r>
              <a:rPr lang="en-US" sz="1800" dirty="0" err="1"/>
              <a:t>Haar</a:t>
            </a:r>
            <a:r>
              <a:rPr lang="en-US" sz="1800" dirty="0"/>
              <a:t> 1995)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Basics of Visible and Infrared Remote Sensing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hlinkClick r:id="rId4"/>
              </a:rPr>
              <a:t>https://www.meted.ucar.edu/training_module.php?id=1096#.WEmPA_krKUk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err="1"/>
              <a:t>SatFC</a:t>
            </a:r>
            <a:r>
              <a:rPr lang="en-US" sz="1800" dirty="0"/>
              <a:t>-G Basic Principles of Radiation</a:t>
            </a:r>
            <a:endParaRPr lang="en-US" sz="1800" dirty="0">
              <a:hlinkClick r:id="rId5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hlinkClick r:id="rId5"/>
              </a:rPr>
              <a:t>https://www.meted.ucar.edu/training_module.php?id=1239#.WEcPZfkrKUl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66980" y="4769419"/>
            <a:ext cx="6493166" cy="1552307"/>
            <a:chOff x="1034471" y="4769419"/>
            <a:chExt cx="6493166" cy="1552307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034471" y="4769419"/>
              <a:ext cx="6493166" cy="15523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Wingdings" panose="05000000000000000000" pitchFamily="2" charset="2"/>
                <a:buChar char="§"/>
                <a:defRPr sz="20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   Questions? Email: </a:t>
              </a:r>
              <a:r>
                <a:rPr lang="en-US" sz="1800" dirty="0">
                  <a:hlinkClick r:id="rId6"/>
                </a:rPr>
                <a:t>Bernie.Connell@colostate.edu</a:t>
              </a:r>
              <a:endParaRPr lang="en-US" sz="1800" dirty="0"/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endParaRPr lang="en-US" dirty="0">
                <a:solidFill>
                  <a:schemeClr val="tx1"/>
                </a:solidFill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   Narrator: Bernie Connell                           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   Editors: Erin Dagg, Bernie Connell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US" sz="1800" dirty="0">
                  <a:solidFill>
                    <a:schemeClr val="tx1"/>
                  </a:solidFill>
                </a:rPr>
                <a:t>   Other Contributors: John Forsythe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455" y="5465595"/>
              <a:ext cx="1603030" cy="730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6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 to Microwave Remote Sensing</a:t>
            </a:r>
          </a:p>
          <a:p>
            <a:r>
              <a:rPr lang="en-US" dirty="0"/>
              <a:t>(with a focus on passive sensing)</a:t>
            </a:r>
          </a:p>
        </p:txBody>
      </p:sp>
    </p:spTree>
    <p:extLst>
      <p:ext uri="{BB962C8B-B14F-4D97-AF65-F5344CB8AC3E}">
        <p14:creationId xmlns:p14="http://schemas.microsoft.com/office/powerpoint/2010/main" val="28103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4408" y="4221480"/>
            <a:ext cx="1184911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7088" y="3947160"/>
            <a:ext cx="4461511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1009" y="3124200"/>
            <a:ext cx="56388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2680" y="2834640"/>
            <a:ext cx="563880" cy="28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062038"/>
            <a:ext cx="8315614" cy="53641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 a general introduction to microwave remote sensing that covers imagers vs. sounders, passive vs. active sensors, and microwave frequency channels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Understand how microwave remote sensing complements visible and infrared observation and why this is important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Briefly examine how absorption/emission, transmission, and scattering influences the usage and interpretation of microwave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158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Preview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54644" y="993228"/>
            <a:ext cx="5818410" cy="5249918"/>
            <a:chOff x="3254644" y="993228"/>
            <a:chExt cx="5818410" cy="5249918"/>
          </a:xfrm>
        </p:grpSpPr>
        <p:sp>
          <p:nvSpPr>
            <p:cNvPr id="4" name="Rectangle 3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ATMS MIRS Total </a:t>
              </a:r>
              <a:r>
                <a:rPr lang="en-US" sz="1600" b="1" dirty="0" err="1"/>
                <a:t>Precipitable</a:t>
              </a:r>
              <a:r>
                <a:rPr lang="en-US" sz="1600" b="1" dirty="0"/>
                <a:t> Water    2017-09-23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8" t="87513" r="17050" b="3763"/>
            <a:stretch/>
          </p:blipFill>
          <p:spPr>
            <a:xfrm>
              <a:off x="3587870" y="5340096"/>
              <a:ext cx="5150372" cy="5943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2307" r="35326" b="28340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rgbClr val="00000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" t="86724" r="81552" b="7472"/>
            <a:stretch/>
          </p:blipFill>
          <p:spPr>
            <a:xfrm>
              <a:off x="3393343" y="5806773"/>
              <a:ext cx="1342365" cy="33994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</p:grp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85216" y="1554480"/>
            <a:ext cx="2714614" cy="2928937"/>
          </a:xfrm>
        </p:spPr>
        <p:txBody>
          <a:bodyPr/>
          <a:lstStyle/>
          <a:p>
            <a:r>
              <a:rPr lang="en-US" dirty="0"/>
              <a:t>A combination of channels are used to create products</a:t>
            </a:r>
          </a:p>
          <a:p>
            <a:endParaRPr lang="en-US" sz="800" dirty="0"/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total </a:t>
            </a:r>
            <a:r>
              <a:rPr lang="en-US" dirty="0" err="1"/>
              <a:t>precipitable</a:t>
            </a:r>
            <a:r>
              <a:rPr lang="en-US" dirty="0"/>
              <a:t> water</a:t>
            </a:r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cloud liquid water </a:t>
            </a:r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rain rate</a:t>
            </a:r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wind speed</a:t>
            </a:r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sea surface temperature</a:t>
            </a:r>
          </a:p>
          <a:p>
            <a:pPr marL="411480" lvl="1" indent="-18288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soil moisture</a:t>
            </a:r>
          </a:p>
          <a:p>
            <a:pPr marL="2286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55546" y="6243146"/>
            <a:ext cx="631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NOAA </a:t>
            </a:r>
            <a:r>
              <a:rPr lang="en-US" sz="1200" dirty="0" err="1"/>
              <a:t>MiRS</a:t>
            </a:r>
            <a:r>
              <a:rPr lang="en-US" sz="1200" dirty="0"/>
              <a:t> </a:t>
            </a:r>
            <a:r>
              <a:rPr lang="en-US" sz="1200" dirty="0" smtClean="0"/>
              <a:t>Products</a:t>
            </a:r>
            <a:r>
              <a:rPr lang="en-US" sz="1200" dirty="0" smtClean="0"/>
              <a:t>: </a:t>
            </a:r>
            <a:r>
              <a:rPr lang="en-US" sz="1200" dirty="0">
                <a:hlinkClick r:id="rId5"/>
              </a:rPr>
              <a:t>https://www.star.nesdis.noaa.gov/jpss/EDRs/products_MiRS.php</a:t>
            </a:r>
            <a:r>
              <a:rPr lang="en-US" sz="1200" dirty="0"/>
              <a:t> 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255264" y="996696"/>
            <a:ext cx="5818410" cy="5249918"/>
            <a:chOff x="3254644" y="993228"/>
            <a:chExt cx="5818410" cy="5249918"/>
          </a:xfrm>
        </p:grpSpPr>
        <p:sp>
          <p:nvSpPr>
            <p:cNvPr id="23" name="Rectangle 22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ATMS MIRS Cloud Liquid Water    2017-09-23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2307" r="35326" b="28340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3" t="87517" r="16649" b="3758"/>
            <a:stretch/>
          </p:blipFill>
          <p:spPr>
            <a:xfrm>
              <a:off x="3831336" y="5340096"/>
              <a:ext cx="4818888" cy="594360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" t="86724" r="81552" b="7472"/>
            <a:stretch/>
          </p:blipFill>
          <p:spPr>
            <a:xfrm>
              <a:off x="3393343" y="5806773"/>
              <a:ext cx="1342365" cy="3399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255264" y="996696"/>
            <a:ext cx="5818410" cy="5249918"/>
            <a:chOff x="3254644" y="993228"/>
            <a:chExt cx="5818410" cy="5249918"/>
          </a:xfrm>
        </p:grpSpPr>
        <p:sp>
          <p:nvSpPr>
            <p:cNvPr id="16" name="Rectangle 15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ATMS MIRS Rain Rate    2017-09-23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2306" r="35326" b="28340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3" t="87517" r="16649" b="3758"/>
            <a:stretch/>
          </p:blipFill>
          <p:spPr>
            <a:xfrm>
              <a:off x="3831336" y="5340096"/>
              <a:ext cx="4818888" cy="5943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" t="86724" r="81552" b="7472"/>
            <a:stretch/>
          </p:blipFill>
          <p:spPr>
            <a:xfrm>
              <a:off x="3393343" y="5806773"/>
              <a:ext cx="1342365" cy="33994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255264" y="996696"/>
            <a:ext cx="5818410" cy="5249918"/>
            <a:chOff x="3254644" y="993228"/>
            <a:chExt cx="5818410" cy="5249918"/>
          </a:xfrm>
        </p:grpSpPr>
        <p:sp>
          <p:nvSpPr>
            <p:cNvPr id="38" name="Rectangle 37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AMSR2 Wind Speed    2017-09-23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1854" r="35326" b="28793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0" t="87513" r="16650" b="3763"/>
            <a:stretch/>
          </p:blipFill>
          <p:spPr>
            <a:xfrm>
              <a:off x="3494889" y="5340096"/>
              <a:ext cx="5381279" cy="565266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" t="86724" r="81552" b="7472"/>
            <a:stretch/>
          </p:blipFill>
          <p:spPr>
            <a:xfrm>
              <a:off x="3393343" y="5806773"/>
              <a:ext cx="1342365" cy="33994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5" t="88460" r="7643" b="6667"/>
            <a:stretch/>
          </p:blipFill>
          <p:spPr>
            <a:xfrm>
              <a:off x="7585344" y="5839339"/>
              <a:ext cx="652861" cy="382230"/>
            </a:xfrm>
            <a:prstGeom prst="rect">
              <a:avLst/>
            </a:prstGeom>
            <a:ln w="22225">
              <a:noFill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3254644" y="989760"/>
            <a:ext cx="5818410" cy="5249918"/>
            <a:chOff x="3254644" y="993228"/>
            <a:chExt cx="5818410" cy="5249918"/>
          </a:xfrm>
        </p:grpSpPr>
        <p:sp>
          <p:nvSpPr>
            <p:cNvPr id="35" name="Rectangle 34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AMSR2 Sea Surface Temperature    2017-09-23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2306" r="35326" b="28340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rgbClr val="000000"/>
              </a:solidFill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2" t="87513" r="16649" b="3763"/>
            <a:stretch/>
          </p:blipFill>
          <p:spPr>
            <a:xfrm>
              <a:off x="3493007" y="5340096"/>
              <a:ext cx="5429319" cy="573181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2" t="86700" r="80779" b="6611"/>
            <a:stretch/>
          </p:blipFill>
          <p:spPr>
            <a:xfrm>
              <a:off x="3349037" y="5792417"/>
              <a:ext cx="1531418" cy="409540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5" t="88460" r="7643" b="6667"/>
            <a:stretch/>
          </p:blipFill>
          <p:spPr>
            <a:xfrm>
              <a:off x="7585964" y="5842807"/>
              <a:ext cx="652861" cy="382230"/>
            </a:xfrm>
            <a:prstGeom prst="rect">
              <a:avLst/>
            </a:prstGeom>
            <a:ln w="22225">
              <a:noFill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3254644" y="989760"/>
            <a:ext cx="5818410" cy="5249918"/>
            <a:chOff x="3254644" y="993228"/>
            <a:chExt cx="5818410" cy="5249918"/>
          </a:xfrm>
        </p:grpSpPr>
        <p:sp>
          <p:nvSpPr>
            <p:cNvPr id="51" name="Rectangle 50"/>
            <p:cNvSpPr/>
            <p:nvPr/>
          </p:nvSpPr>
          <p:spPr>
            <a:xfrm>
              <a:off x="3254644" y="993228"/>
              <a:ext cx="5818410" cy="5249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09341" y="1063347"/>
              <a:ext cx="510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AMSR2 Soil Moisture 2017-09-23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12306" r="35326" b="28340"/>
            <a:stretch/>
          </p:blipFill>
          <p:spPr>
            <a:xfrm>
              <a:off x="3493008" y="1408176"/>
              <a:ext cx="5340096" cy="385876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8" t="87513" r="16649" b="3763"/>
            <a:stretch/>
          </p:blipFill>
          <p:spPr>
            <a:xfrm>
              <a:off x="3870042" y="5340096"/>
              <a:ext cx="4613933" cy="594360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5" t="88460" r="7643" b="6667"/>
            <a:stretch/>
          </p:blipFill>
          <p:spPr>
            <a:xfrm>
              <a:off x="7585964" y="5842807"/>
              <a:ext cx="652861" cy="382230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21" t="88881" r="1457" b="1343"/>
            <a:stretch/>
          </p:blipFill>
          <p:spPr>
            <a:xfrm>
              <a:off x="8241061" y="5740777"/>
              <a:ext cx="815030" cy="48760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" t="87414" r="72061" b="7179"/>
            <a:stretch/>
          </p:blipFill>
          <p:spPr>
            <a:xfrm>
              <a:off x="3330276" y="5816123"/>
              <a:ext cx="2239252" cy="344532"/>
            </a:xfrm>
            <a:prstGeom prst="rect">
              <a:avLst/>
            </a:prstGeom>
            <a:ln w="222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32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5334" y="4255698"/>
            <a:ext cx="8431196" cy="2061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5" y="291526"/>
            <a:ext cx="6358049" cy="525482"/>
          </a:xfrm>
        </p:spPr>
        <p:txBody>
          <a:bodyPr/>
          <a:lstStyle/>
          <a:p>
            <a:r>
              <a:rPr lang="en-US" sz="2700" dirty="0"/>
              <a:t>Types of Microwave Instrumentation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23791"/>
              </p:ext>
            </p:extLst>
          </p:nvPr>
        </p:nvGraphicFramePr>
        <p:xfrm>
          <a:off x="475488" y="1152144"/>
          <a:ext cx="8460905" cy="515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29">
                  <a:extLst>
                    <a:ext uri="{9D8B030D-6E8A-4147-A177-3AD203B41FA5}">
                      <a16:colId xmlns:a16="http://schemas.microsoft.com/office/drawing/2014/main" val="1286954014"/>
                    </a:ext>
                  </a:extLst>
                </a:gridCol>
                <a:gridCol w="4068476">
                  <a:extLst>
                    <a:ext uri="{9D8B030D-6E8A-4147-A177-3AD203B41FA5}">
                      <a16:colId xmlns:a16="http://schemas.microsoft.com/office/drawing/2014/main" val="2493225569"/>
                    </a:ext>
                  </a:extLst>
                </a:gridCol>
              </a:tblGrid>
              <a:tr h="5150854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Imager</a:t>
                      </a:r>
                    </a:p>
                    <a:p>
                      <a:pPr algn="ctr"/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  <a:p>
                      <a:pPr marL="51435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Horizontal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detail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2-D view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182880" indent="0" algn="l">
                        <a:buFont typeface="Arial" panose="020B0604020202020204" pitchFamily="34" charset="0"/>
                        <a:buNone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18288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Ex: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Advanced Microwave Scanning Radiometer-2 (AMSR-2)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 channels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Sounder</a:t>
                      </a:r>
                    </a:p>
                    <a:p>
                      <a:pPr algn="ctr"/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Vertical detail</a:t>
                      </a:r>
                    </a:p>
                    <a:p>
                      <a:pPr marL="51435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“3-D view”</a:t>
                      </a:r>
                    </a:p>
                    <a:p>
                      <a:pPr marL="51435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Provides atmospheric profiles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18288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Ex: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Advanced Technology Microwave Sounder (ATMS)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22 channels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86502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607" y="3898346"/>
            <a:ext cx="1737360" cy="2543504"/>
            <a:chOff x="4551636" y="2869323"/>
            <a:chExt cx="1737360" cy="25435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636" y="3584027"/>
              <a:ext cx="173736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636" y="3405351"/>
              <a:ext cx="173736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636" y="3226675"/>
              <a:ext cx="173736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636" y="3047999"/>
              <a:ext cx="173736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636" y="2869323"/>
              <a:ext cx="1737360" cy="1828800"/>
            </a:xfrm>
            <a:prstGeom prst="rect">
              <a:avLst/>
            </a:prstGeom>
            <a:ln w="190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26" y="4591596"/>
            <a:ext cx="1737360" cy="1828800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isometricOffAxis1Top"/>
            <a:lightRig rig="threePt" dir="t"/>
          </a:scene3d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020986" y="2001795"/>
            <a:ext cx="671843" cy="8062"/>
          </a:xfrm>
          <a:prstGeom prst="straightConnector1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47415" y="1996665"/>
            <a:ext cx="717049" cy="10260"/>
          </a:xfrm>
          <a:prstGeom prst="straightConnector1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99549" y="180577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47414" y="2331801"/>
            <a:ext cx="717049" cy="10260"/>
          </a:xfrm>
          <a:prstGeom prst="straightConnector1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173386" y="3847074"/>
            <a:ext cx="671843" cy="8062"/>
          </a:xfrm>
          <a:prstGeom prst="straightConnector1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99815" y="3841944"/>
            <a:ext cx="717049" cy="10260"/>
          </a:xfrm>
          <a:prstGeom prst="straightConnector1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51949" y="365105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216864" y="4613050"/>
            <a:ext cx="378090" cy="10398"/>
          </a:xfrm>
          <a:prstGeom prst="straightConnector1">
            <a:avLst/>
          </a:prstGeom>
          <a:noFill/>
          <a:ln w="31750" cap="sq">
            <a:solidFill>
              <a:schemeClr val="accent3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16864" y="4827986"/>
            <a:ext cx="378090" cy="10398"/>
          </a:xfrm>
          <a:prstGeom prst="straightConnector1">
            <a:avLst/>
          </a:prstGeom>
          <a:noFill/>
          <a:ln w="31750" cap="sq">
            <a:solidFill>
              <a:schemeClr val="accent3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19884" y="5042922"/>
            <a:ext cx="378090" cy="10398"/>
          </a:xfrm>
          <a:prstGeom prst="straightConnector1">
            <a:avLst/>
          </a:prstGeom>
          <a:noFill/>
          <a:ln w="31750" cap="sq">
            <a:solidFill>
              <a:schemeClr val="accent3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16864" y="5223558"/>
            <a:ext cx="378090" cy="10398"/>
          </a:xfrm>
          <a:prstGeom prst="straightConnector1">
            <a:avLst/>
          </a:prstGeom>
          <a:noFill/>
          <a:ln w="31750" cap="sq">
            <a:solidFill>
              <a:schemeClr val="accent3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16864" y="5405473"/>
            <a:ext cx="378090" cy="10398"/>
          </a:xfrm>
          <a:prstGeom prst="straightConnector1">
            <a:avLst/>
          </a:prstGeom>
          <a:noFill/>
          <a:ln w="31750" cap="sq">
            <a:solidFill>
              <a:schemeClr val="accent3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34" y="3797808"/>
            <a:ext cx="8431196" cy="251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84974"/>
              </p:ext>
            </p:extLst>
          </p:nvPr>
        </p:nvGraphicFramePr>
        <p:xfrm>
          <a:off x="476862" y="1154647"/>
          <a:ext cx="8468140" cy="516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381">
                  <a:extLst>
                    <a:ext uri="{9D8B030D-6E8A-4147-A177-3AD203B41FA5}">
                      <a16:colId xmlns:a16="http://schemas.microsoft.com/office/drawing/2014/main" val="1286954014"/>
                    </a:ext>
                  </a:extLst>
                </a:gridCol>
                <a:gridCol w="4238759">
                  <a:extLst>
                    <a:ext uri="{9D8B030D-6E8A-4147-A177-3AD203B41FA5}">
                      <a16:colId xmlns:a16="http://schemas.microsoft.com/office/drawing/2014/main" val="2493225569"/>
                    </a:ext>
                  </a:extLst>
                </a:gridCol>
              </a:tblGrid>
              <a:tr h="5163028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Passive</a:t>
                      </a:r>
                      <a:r>
                        <a:rPr lang="en-US" sz="2400" b="1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>
                          <a:solidFill>
                            <a:schemeClr val="tx1"/>
                          </a:solidFill>
                        </a:rPr>
                        <a:t>Detects natural emission</a:t>
                      </a:r>
                    </a:p>
                    <a:p>
                      <a:pPr marL="4572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baseline="0" dirty="0">
                          <a:solidFill>
                            <a:schemeClr val="tx1"/>
                          </a:solidFill>
                        </a:rPr>
                        <a:t>Used to measure atmospheric profiles</a:t>
                      </a:r>
                    </a:p>
                    <a:p>
                      <a:pPr marL="45720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>
                          <a:solidFill>
                            <a:schemeClr val="tx1"/>
                          </a:solidFill>
                        </a:rPr>
                        <a:t>Radiometers and scanners</a:t>
                      </a:r>
                      <a:endParaRPr lang="en-US" sz="20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Active</a:t>
                      </a:r>
                    </a:p>
                    <a:p>
                      <a:pPr algn="ctr"/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</a:rPr>
                        <a:t>Provides source of radiation and measures backscattered signal</a:t>
                      </a:r>
                    </a:p>
                    <a:p>
                      <a:pPr marL="45720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>
                          <a:solidFill>
                            <a:schemeClr val="tx1"/>
                          </a:solidFill>
                        </a:rPr>
                        <a:t>Influence of other sources complicates interpretation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9843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Microwave Sensors</a:t>
            </a:r>
          </a:p>
        </p:txBody>
      </p:sp>
      <p:pic>
        <p:nvPicPr>
          <p:cNvPr id="5" name="Picture 2" descr="Passive Sens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1" y="3797808"/>
            <a:ext cx="2874439" cy="24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ctive Sens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31" y="3833905"/>
            <a:ext cx="2188612" cy="238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992880" y="1828800"/>
            <a:ext cx="579120" cy="320040"/>
          </a:xfrm>
          <a:prstGeom prst="leftArrow">
            <a:avLst>
              <a:gd name="adj1" fmla="val 50000"/>
              <a:gd name="adj2" fmla="val 53199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4753123">
            <a:off x="5821857" y="4524563"/>
            <a:ext cx="551147" cy="175651"/>
          </a:xfrm>
          <a:prstGeom prst="leftArrow">
            <a:avLst>
              <a:gd name="adj1" fmla="val 50000"/>
              <a:gd name="adj2" fmla="val 53199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3103215">
            <a:off x="7114765" y="4476834"/>
            <a:ext cx="484439" cy="201263"/>
          </a:xfrm>
          <a:prstGeom prst="leftArrow">
            <a:avLst>
              <a:gd name="adj1" fmla="val 50000"/>
              <a:gd name="adj2" fmla="val 53199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3103215">
            <a:off x="2954245" y="4111074"/>
            <a:ext cx="484439" cy="201263"/>
          </a:xfrm>
          <a:prstGeom prst="leftArrow">
            <a:avLst>
              <a:gd name="adj1" fmla="val 50000"/>
              <a:gd name="adj2" fmla="val 53199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67840" y="1139407"/>
            <a:ext cx="1657676" cy="5217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Coverage 2x Daily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3030" y="1218406"/>
            <a:ext cx="7623430" cy="462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Suomi National Polar–orbiting Partnership (S-NPP) Orbit Tracks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2949"/>
            <a:ext cx="613030" cy="786542"/>
          </a:xfrm>
          <a:prstGeom prst="rect">
            <a:avLst/>
          </a:prstGeom>
          <a:solidFill>
            <a:srgbClr val="CED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823"/>
            <a:ext cx="9142547" cy="472890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972579">
            <a:off x="6734543" y="3548476"/>
            <a:ext cx="1461158" cy="476563"/>
          </a:xfrm>
          <a:prstGeom prst="leftArrow">
            <a:avLst>
              <a:gd name="adj1" fmla="val 43686"/>
              <a:gd name="adj2" fmla="val 5700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descending</a:t>
            </a:r>
            <a:endParaRPr lang="en-US" sz="1600" b="1" dirty="0">
              <a:noFill/>
            </a:endParaRPr>
          </a:p>
        </p:txBody>
      </p:sp>
      <p:sp>
        <p:nvSpPr>
          <p:cNvPr id="7" name="Left Arrow 6"/>
          <p:cNvSpPr/>
          <p:nvPr/>
        </p:nvSpPr>
        <p:spPr>
          <a:xfrm rot="4577085">
            <a:off x="1872179" y="3609938"/>
            <a:ext cx="1461027" cy="476563"/>
          </a:xfrm>
          <a:prstGeom prst="leftArrow">
            <a:avLst>
              <a:gd name="adj1" fmla="val 43686"/>
              <a:gd name="adj2" fmla="val 5700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ascending</a:t>
            </a:r>
            <a:r>
              <a:rPr lang="en-US" sz="1600" b="1" dirty="0" err="1">
                <a:noFill/>
              </a:rPr>
              <a:t>g</a:t>
            </a:r>
            <a:endParaRPr lang="en-US" sz="1600" b="1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989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Spectrum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4591" y="6063890"/>
            <a:ext cx="543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Additional Resource: </a:t>
            </a:r>
            <a:r>
              <a:rPr lang="en-US" sz="1200" dirty="0" err="1"/>
              <a:t>SatFC</a:t>
            </a:r>
            <a:r>
              <a:rPr lang="en-US" sz="1200" dirty="0"/>
              <a:t>-G Basic Principles of Radiation</a:t>
            </a:r>
          </a:p>
          <a:p>
            <a:r>
              <a:rPr lang="en-US" sz="1200" u="sng" dirty="0">
                <a:hlinkClick r:id="rId3"/>
              </a:rPr>
              <a:t>https://www.meted.ucar.edu/training_module.php?id=1239#.WEcPZfkrKUl</a:t>
            </a:r>
            <a:r>
              <a:rPr lang="en-US" sz="1200" u="sng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1121151" y="1083041"/>
            <a:ext cx="7238256" cy="47655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Microwave wavelength </a:t>
            </a:r>
            <a:r>
              <a:rPr lang="en-US" sz="2000" dirty="0"/>
              <a:t>= 0.1-30 cm (300-1 GHz)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14591" y="1675588"/>
            <a:ext cx="7244815" cy="4281410"/>
            <a:chOff x="1066465" y="1784111"/>
            <a:chExt cx="7244815" cy="4281410"/>
          </a:xfrm>
        </p:grpSpPr>
        <p:grpSp>
          <p:nvGrpSpPr>
            <p:cNvPr id="5" name="Group 4"/>
            <p:cNvGrpSpPr/>
            <p:nvPr/>
          </p:nvGrpSpPr>
          <p:grpSpPr>
            <a:xfrm>
              <a:off x="1066465" y="3089362"/>
              <a:ext cx="7244815" cy="2976159"/>
              <a:chOff x="835557" y="3212400"/>
              <a:chExt cx="7244815" cy="297615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35557" y="3212400"/>
                <a:ext cx="7244815" cy="2976159"/>
                <a:chOff x="835557" y="3212400"/>
                <a:chExt cx="7244815" cy="297615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556"/>
                <a:stretch/>
              </p:blipFill>
              <p:spPr>
                <a:xfrm>
                  <a:off x="835557" y="3212400"/>
                  <a:ext cx="7244815" cy="2976159"/>
                </a:xfrm>
                <a:prstGeom prst="rect">
                  <a:avLst/>
                </a:prstGeom>
              </p:spPr>
            </p:pic>
            <p:cxnSp>
              <p:nvCxnSpPr>
                <p:cNvPr id="9" name="Straight Connector 8"/>
                <p:cNvCxnSpPr/>
                <p:nvPr/>
              </p:nvCxnSpPr>
              <p:spPr>
                <a:xfrm>
                  <a:off x="7667625" y="3771900"/>
                  <a:ext cx="0" cy="1333500"/>
                </a:xfrm>
                <a:prstGeom prst="line">
                  <a:avLst/>
                </a:prstGeom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5167545" y="3275320"/>
                <a:ext cx="265057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2" descr="http://www2.powayusd.com/teachers/mnelson/electromagnetic_spectrum_files/image00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7" b="75974"/>
            <a:stretch/>
          </p:blipFill>
          <p:spPr bwMode="auto">
            <a:xfrm>
              <a:off x="1066465" y="2370282"/>
              <a:ext cx="7244815" cy="57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073025" y="1784111"/>
              <a:ext cx="723825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Increasing: wavelength, sensor footprint</a:t>
              </a:r>
            </a:p>
            <a:p>
              <a:r>
                <a:rPr lang="en-US" dirty="0"/>
                <a:t>Decreasing: frequency, energy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5125453" y="3606032"/>
            <a:ext cx="866274" cy="1213851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22495" y="3033290"/>
            <a:ext cx="1155032" cy="263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Hz = 1 GHz 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5591175" y="1704957"/>
            <a:ext cx="2505980" cy="253997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0800000">
            <a:off x="5522495" y="2050714"/>
            <a:ext cx="2505980" cy="253997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585410" y="5378613"/>
            <a:ext cx="2562727" cy="132926"/>
          </a:xfrm>
          <a:prstGeom prst="rightArrow">
            <a:avLst>
              <a:gd name="adj1" fmla="val 35156"/>
              <a:gd name="adj2" fmla="val 9190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3429000" y="3244188"/>
            <a:ext cx="2562727" cy="132926"/>
          </a:xfrm>
          <a:prstGeom prst="rightArrow">
            <a:avLst>
              <a:gd name="adj1" fmla="val 35156"/>
              <a:gd name="adj2" fmla="val 9190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55816" y="5425002"/>
            <a:ext cx="581526" cy="279967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77831" y="1215197"/>
            <a:ext cx="8062419" cy="5062234"/>
            <a:chOff x="545479" y="1010653"/>
            <a:chExt cx="8062419" cy="5062234"/>
          </a:xfrm>
        </p:grpSpPr>
        <p:grpSp>
          <p:nvGrpSpPr>
            <p:cNvPr id="4" name="Group 3"/>
            <p:cNvGrpSpPr/>
            <p:nvPr/>
          </p:nvGrpSpPr>
          <p:grpSpPr>
            <a:xfrm>
              <a:off x="545479" y="1171651"/>
              <a:ext cx="8062419" cy="4901236"/>
              <a:chOff x="545479" y="1725105"/>
              <a:chExt cx="8062419" cy="490123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65" b="8542"/>
              <a:stretch/>
            </p:blipFill>
            <p:spPr>
              <a:xfrm>
                <a:off x="545479" y="1725105"/>
                <a:ext cx="8062419" cy="4901236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650429" y="1941922"/>
                <a:ext cx="2281286" cy="358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46258" y="6257009"/>
                <a:ext cx="23275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Frequency (GHz)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-835870" y="3682177"/>
                <a:ext cx="365781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Vertical Transmittance to Space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45479" y="1010653"/>
              <a:ext cx="8062419" cy="160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 Spectrum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7012" y="3388950"/>
            <a:ext cx="3400247" cy="219034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 general:</a:t>
            </a:r>
            <a:endParaRPr lang="en-US" sz="800" dirty="0"/>
          </a:p>
          <a:p>
            <a:r>
              <a:rPr lang="en-US" sz="800" dirty="0"/>
              <a:t> </a:t>
            </a:r>
          </a:p>
          <a:p>
            <a:pPr marL="182880" indent="-18288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Window regions are used to sense surface features</a:t>
            </a:r>
            <a:endParaRPr lang="en-US" sz="800" dirty="0"/>
          </a:p>
          <a:p>
            <a:pPr marL="182880" indent="-18288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Absorption regions are used to derive temperature and moisture profiles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3326" y="6049419"/>
            <a:ext cx="1295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 COMET</a:t>
            </a:r>
          </a:p>
        </p:txBody>
      </p:sp>
      <p:sp>
        <p:nvSpPr>
          <p:cNvPr id="3" name="Down Arrow 2"/>
          <p:cNvSpPr/>
          <p:nvPr/>
        </p:nvSpPr>
        <p:spPr>
          <a:xfrm>
            <a:off x="948131" y="1454732"/>
            <a:ext cx="282175" cy="575035"/>
          </a:xfrm>
          <a:prstGeom prst="downArrow">
            <a:avLst>
              <a:gd name="adj1" fmla="val 32059"/>
              <a:gd name="adj2" fmla="val 58971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 flipH="1">
            <a:off x="3073229" y="5771706"/>
            <a:ext cx="300283" cy="645775"/>
          </a:xfrm>
          <a:prstGeom prst="downArrow">
            <a:avLst>
              <a:gd name="adj1" fmla="val 32059"/>
              <a:gd name="adj2" fmla="val 57391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3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JPSS Foundational Course">
      <a:dk1>
        <a:sysClr val="windowText" lastClr="000000"/>
      </a:dk1>
      <a:lt1>
        <a:srgbClr val="FFFFFF"/>
      </a:lt1>
      <a:dk2>
        <a:srgbClr val="000000"/>
      </a:dk2>
      <a:lt2>
        <a:srgbClr val="CED8DD"/>
      </a:lt2>
      <a:accent1>
        <a:srgbClr val="FFCE34"/>
      </a:accent1>
      <a:accent2>
        <a:srgbClr val="0194CA"/>
      </a:accent2>
      <a:accent3>
        <a:srgbClr val="004C82"/>
      </a:accent3>
      <a:accent4>
        <a:srgbClr val="003356"/>
      </a:accent4>
      <a:accent5>
        <a:srgbClr val="25BAAA"/>
      </a:accent5>
      <a:accent6>
        <a:srgbClr val="D9443D"/>
      </a:accent6>
      <a:hlink>
        <a:srgbClr val="0194CA"/>
      </a:hlink>
      <a:folHlink>
        <a:srgbClr val="004C82"/>
      </a:folHlink>
    </a:clrScheme>
    <a:fontScheme name="JPSS Foundational Cours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2197</TotalTime>
  <Words>819</Words>
  <Application>Microsoft Office PowerPoint</Application>
  <PresentationFormat>On-screen Show (4:3)</PresentationFormat>
  <Paragraphs>252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Learning Objectives</vt:lpstr>
      <vt:lpstr>Product Preview</vt:lpstr>
      <vt:lpstr>Types of Microwave Instrumentation</vt:lpstr>
      <vt:lpstr>Types of Microwave Sensors</vt:lpstr>
      <vt:lpstr>Global Coverage 2x Daily</vt:lpstr>
      <vt:lpstr>Electromagnetic Spectrum</vt:lpstr>
      <vt:lpstr>Microwave Spectrum</vt:lpstr>
      <vt:lpstr>Measured Brightness Temperature</vt:lpstr>
      <vt:lpstr>Window View of Surface Features</vt:lpstr>
      <vt:lpstr>“Dirty” Window View</vt:lpstr>
      <vt:lpstr>Water Vapor Absorption</vt:lpstr>
      <vt:lpstr>Oxygen Absorption</vt:lpstr>
      <vt:lpstr>Vertical Profiles</vt:lpstr>
      <vt:lpstr>Assimilation into Numerical Models</vt:lpstr>
      <vt:lpstr>Advantages and Limitations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Brady</dc:creator>
  <cp:lastModifiedBy>Erin Dagg</cp:lastModifiedBy>
  <cp:revision>125</cp:revision>
  <dcterms:created xsi:type="dcterms:W3CDTF">2017-10-23T18:37:45Z</dcterms:created>
  <dcterms:modified xsi:type="dcterms:W3CDTF">2018-12-06T17:10:31Z</dcterms:modified>
</cp:coreProperties>
</file>