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sldIdLst>
    <p:sldId id="256" r:id="rId2"/>
    <p:sldId id="259" r:id="rId3"/>
    <p:sldId id="279" r:id="rId4"/>
    <p:sldId id="298" r:id="rId5"/>
    <p:sldId id="299" r:id="rId6"/>
    <p:sldId id="300" r:id="rId7"/>
    <p:sldId id="301" r:id="rId8"/>
    <p:sldId id="286" r:id="rId9"/>
    <p:sldId id="303" r:id="rId10"/>
    <p:sldId id="302" r:id="rId11"/>
    <p:sldId id="288" r:id="rId12"/>
    <p:sldId id="261" r:id="rId13"/>
    <p:sldId id="294" r:id="rId14"/>
    <p:sldId id="296" r:id="rId15"/>
    <p:sldId id="265" r:id="rId16"/>
    <p:sldId id="267" r:id="rId17"/>
    <p:sldId id="268" r:id="rId1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onnell, Bernadette" initials="CB" lastIdx="6" clrIdx="0">
    <p:extLst>
      <p:ext uri="{19B8F6BF-5375-455C-9EA6-DF929625EA0E}">
        <p15:presenceInfo xmlns:p15="http://schemas.microsoft.com/office/powerpoint/2012/main" userId="S-1-5-21-79123745-1308320336-1621235808-111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99FF"/>
    <a:srgbClr val="FF9933"/>
    <a:srgbClr val="CEB797"/>
    <a:srgbClr val="00DEB4"/>
    <a:srgbClr val="33CCFF"/>
    <a:srgbClr val="00CC00"/>
    <a:srgbClr val="9933FF"/>
    <a:srgbClr val="9900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4703" autoAdjust="0"/>
    <p:restoredTop sz="74362" autoAdjust="0"/>
  </p:normalViewPr>
  <p:slideViewPr>
    <p:cSldViewPr snapToGrid="0">
      <p:cViewPr varScale="1">
        <p:scale>
          <a:sx n="87" d="100"/>
          <a:sy n="87" d="100"/>
        </p:scale>
        <p:origin x="2280" y="7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28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gg,Erin" userId="S::edagg@colostate.edu::58ef26f1-fb2d-475f-a237-447b4e05ef91" providerId="AD" clId="Web-{887A92BC-58D2-4356-B86C-A2FA4E0F5666}"/>
    <pc:docChg chg="modSld">
      <pc:chgData name="Dagg,Erin" userId="S::edagg@colostate.edu::58ef26f1-fb2d-475f-a237-447b4e05ef91" providerId="AD" clId="Web-{887A92BC-58D2-4356-B86C-A2FA4E0F5666}" dt="2018-03-27T19:48:06.321" v="3"/>
      <pc:docMkLst>
        <pc:docMk/>
      </pc:docMkLst>
      <pc:sldChg chg="modSp">
        <pc:chgData name="Dagg,Erin" userId="S::edagg@colostate.edu::58ef26f1-fb2d-475f-a237-447b4e05ef91" providerId="AD" clId="Web-{887A92BC-58D2-4356-B86C-A2FA4E0F5666}" dt="2018-03-27T19:48:06.321" v="3"/>
        <pc:sldMkLst>
          <pc:docMk/>
          <pc:sldMk cId="2333941707" sldId="268"/>
        </pc:sldMkLst>
        <pc:spChg chg="mod">
          <ac:chgData name="Dagg,Erin" userId="S::edagg@colostate.edu::58ef26f1-fb2d-475f-a237-447b4e05ef91" providerId="AD" clId="Web-{887A92BC-58D2-4356-B86C-A2FA4E0F5666}" dt="2018-03-27T19:48:06.321" v="3"/>
          <ac:spMkLst>
            <pc:docMk/>
            <pc:sldMk cId="2333941707" sldId="268"/>
            <ac:spMk id="7" creationId="{00000000-0000-0000-0000-000000000000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84D70F6-7BED-4B9B-8508-C0CF9C9F7E2D}" type="doc">
      <dgm:prSet loTypeId="urn:microsoft.com/office/officeart/2005/8/layout/cycle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7423365-4B00-4028-930D-B27A0E9BC1FC}">
      <dgm:prSet phldrT="[Text]"/>
      <dgm:spPr/>
      <dgm:t>
        <a:bodyPr/>
        <a:lstStyle/>
        <a:p>
          <a:r>
            <a:rPr lang="en-US" b="1" dirty="0" smtClean="0"/>
            <a:t>Operations </a:t>
          </a:r>
          <a:endParaRPr lang="en-US" b="1" dirty="0"/>
        </a:p>
      </dgm:t>
    </dgm:pt>
    <dgm:pt modelId="{4B28615F-5DB5-4445-9192-9B45C6BD8085}" type="parTrans" cxnId="{AE47C67C-D950-4F38-8D5D-1F726FCE9180}">
      <dgm:prSet/>
      <dgm:spPr/>
      <dgm:t>
        <a:bodyPr/>
        <a:lstStyle/>
        <a:p>
          <a:endParaRPr lang="en-US"/>
        </a:p>
      </dgm:t>
    </dgm:pt>
    <dgm:pt modelId="{430C7620-9790-4518-9E67-41BE1B748316}" type="sibTrans" cxnId="{AE47C67C-D950-4F38-8D5D-1F726FCE9180}">
      <dgm:prSet/>
      <dgm:spPr>
        <a:ln w="19050">
          <a:solidFill>
            <a:srgbClr val="0070C0"/>
          </a:solidFill>
        </a:ln>
      </dgm:spPr>
      <dgm:t>
        <a:bodyPr/>
        <a:lstStyle/>
        <a:p>
          <a:endParaRPr lang="en-US"/>
        </a:p>
      </dgm:t>
    </dgm:pt>
    <dgm:pt modelId="{1C037A4B-CD0B-4C0B-AE57-83240587112A}">
      <dgm:prSet phldrT="[Text]"/>
      <dgm:spPr/>
      <dgm:t>
        <a:bodyPr/>
        <a:lstStyle/>
        <a:p>
          <a:r>
            <a:rPr lang="en-US" b="1" dirty="0" smtClean="0"/>
            <a:t>Research</a:t>
          </a:r>
          <a:endParaRPr lang="en-US" b="1" dirty="0"/>
        </a:p>
      </dgm:t>
    </dgm:pt>
    <dgm:pt modelId="{EF797272-D079-4354-B241-E30C0227B40E}" type="parTrans" cxnId="{AFD64C3F-B1CA-42CD-A1F7-8E4FAAFC517C}">
      <dgm:prSet/>
      <dgm:spPr/>
      <dgm:t>
        <a:bodyPr/>
        <a:lstStyle/>
        <a:p>
          <a:endParaRPr lang="en-US"/>
        </a:p>
      </dgm:t>
    </dgm:pt>
    <dgm:pt modelId="{38709A73-60F5-4F51-9CE9-B6CB5F738AA5}" type="sibTrans" cxnId="{AFD64C3F-B1CA-42CD-A1F7-8E4FAAFC517C}">
      <dgm:prSet/>
      <dgm:spPr>
        <a:ln w="19050">
          <a:solidFill>
            <a:srgbClr val="0070C0"/>
          </a:solidFill>
        </a:ln>
      </dgm:spPr>
      <dgm:t>
        <a:bodyPr/>
        <a:lstStyle/>
        <a:p>
          <a:endParaRPr lang="en-US"/>
        </a:p>
      </dgm:t>
    </dgm:pt>
    <dgm:pt modelId="{AD9EA632-D7FE-4D35-898C-B0204D02A3D2}" type="pres">
      <dgm:prSet presAssocID="{084D70F6-7BED-4B9B-8508-C0CF9C9F7E2D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815012D-2319-4CF4-A2E5-B4EF366BB628}" type="pres">
      <dgm:prSet presAssocID="{C7423365-4B00-4028-930D-B27A0E9BC1FC}" presName="dummy" presStyleCnt="0"/>
      <dgm:spPr/>
    </dgm:pt>
    <dgm:pt modelId="{DA9E3291-B72D-4954-8AF0-10FC6F5511EC}" type="pres">
      <dgm:prSet presAssocID="{C7423365-4B00-4028-930D-B27A0E9BC1FC}" presName="node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CF4E14A-F10A-4C7D-AE2E-607497842C8A}" type="pres">
      <dgm:prSet presAssocID="{430C7620-9790-4518-9E67-41BE1B748316}" presName="sibTrans" presStyleLbl="node1" presStyleIdx="0" presStyleCnt="2" custScaleX="113705"/>
      <dgm:spPr/>
      <dgm:t>
        <a:bodyPr/>
        <a:lstStyle/>
        <a:p>
          <a:endParaRPr lang="en-US"/>
        </a:p>
      </dgm:t>
    </dgm:pt>
    <dgm:pt modelId="{3FF09BD5-838A-43D9-AFF0-51F541927BFC}" type="pres">
      <dgm:prSet presAssocID="{1C037A4B-CD0B-4C0B-AE57-83240587112A}" presName="dummy" presStyleCnt="0"/>
      <dgm:spPr/>
    </dgm:pt>
    <dgm:pt modelId="{CD663B90-C91E-494E-86C2-820455B1ABF6}" type="pres">
      <dgm:prSet presAssocID="{1C037A4B-CD0B-4C0B-AE57-83240587112A}" presName="node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1B64F84-8407-4132-A2AD-BD92F8C9F809}" type="pres">
      <dgm:prSet presAssocID="{38709A73-60F5-4F51-9CE9-B6CB5F738AA5}" presName="sibTrans" presStyleLbl="node1" presStyleIdx="1" presStyleCnt="2" custScaleX="113705"/>
      <dgm:spPr/>
      <dgm:t>
        <a:bodyPr/>
        <a:lstStyle/>
        <a:p>
          <a:endParaRPr lang="en-US"/>
        </a:p>
      </dgm:t>
    </dgm:pt>
  </dgm:ptLst>
  <dgm:cxnLst>
    <dgm:cxn modelId="{81350F74-46AF-4394-BAFF-92C63229FBBD}" type="presOf" srcId="{084D70F6-7BED-4B9B-8508-C0CF9C9F7E2D}" destId="{AD9EA632-D7FE-4D35-898C-B0204D02A3D2}" srcOrd="0" destOrd="0" presId="urn:microsoft.com/office/officeart/2005/8/layout/cycle1"/>
    <dgm:cxn modelId="{AFD64C3F-B1CA-42CD-A1F7-8E4FAAFC517C}" srcId="{084D70F6-7BED-4B9B-8508-C0CF9C9F7E2D}" destId="{1C037A4B-CD0B-4C0B-AE57-83240587112A}" srcOrd="1" destOrd="0" parTransId="{EF797272-D079-4354-B241-E30C0227B40E}" sibTransId="{38709A73-60F5-4F51-9CE9-B6CB5F738AA5}"/>
    <dgm:cxn modelId="{6C076578-D218-4FFF-832C-335EA55DE834}" type="presOf" srcId="{C7423365-4B00-4028-930D-B27A0E9BC1FC}" destId="{DA9E3291-B72D-4954-8AF0-10FC6F5511EC}" srcOrd="0" destOrd="0" presId="urn:microsoft.com/office/officeart/2005/8/layout/cycle1"/>
    <dgm:cxn modelId="{AE47C67C-D950-4F38-8D5D-1F726FCE9180}" srcId="{084D70F6-7BED-4B9B-8508-C0CF9C9F7E2D}" destId="{C7423365-4B00-4028-930D-B27A0E9BC1FC}" srcOrd="0" destOrd="0" parTransId="{4B28615F-5DB5-4445-9192-9B45C6BD8085}" sibTransId="{430C7620-9790-4518-9E67-41BE1B748316}"/>
    <dgm:cxn modelId="{08FA677E-918E-4FE9-9F5E-924980071A7C}" type="presOf" srcId="{1C037A4B-CD0B-4C0B-AE57-83240587112A}" destId="{CD663B90-C91E-494E-86C2-820455B1ABF6}" srcOrd="0" destOrd="0" presId="urn:microsoft.com/office/officeart/2005/8/layout/cycle1"/>
    <dgm:cxn modelId="{5F86909E-4D50-4084-B4F9-2A698559926F}" type="presOf" srcId="{38709A73-60F5-4F51-9CE9-B6CB5F738AA5}" destId="{E1B64F84-8407-4132-A2AD-BD92F8C9F809}" srcOrd="0" destOrd="0" presId="urn:microsoft.com/office/officeart/2005/8/layout/cycle1"/>
    <dgm:cxn modelId="{E71B41D7-F818-494A-84D3-24A466464793}" type="presOf" srcId="{430C7620-9790-4518-9E67-41BE1B748316}" destId="{9CF4E14A-F10A-4C7D-AE2E-607497842C8A}" srcOrd="0" destOrd="0" presId="urn:microsoft.com/office/officeart/2005/8/layout/cycle1"/>
    <dgm:cxn modelId="{E71BCFD0-7DF0-4933-BEAB-66B2193362B9}" type="presParOf" srcId="{AD9EA632-D7FE-4D35-898C-B0204D02A3D2}" destId="{D815012D-2319-4CF4-A2E5-B4EF366BB628}" srcOrd="0" destOrd="0" presId="urn:microsoft.com/office/officeart/2005/8/layout/cycle1"/>
    <dgm:cxn modelId="{99DA4BF4-942A-470E-88DD-DA4EC97D584D}" type="presParOf" srcId="{AD9EA632-D7FE-4D35-898C-B0204D02A3D2}" destId="{DA9E3291-B72D-4954-8AF0-10FC6F5511EC}" srcOrd="1" destOrd="0" presId="urn:microsoft.com/office/officeart/2005/8/layout/cycle1"/>
    <dgm:cxn modelId="{85594701-E02D-4B9B-9901-D4D3CCF3BBAE}" type="presParOf" srcId="{AD9EA632-D7FE-4D35-898C-B0204D02A3D2}" destId="{9CF4E14A-F10A-4C7D-AE2E-607497842C8A}" srcOrd="2" destOrd="0" presId="urn:microsoft.com/office/officeart/2005/8/layout/cycle1"/>
    <dgm:cxn modelId="{97050654-AE21-4F0B-AFFB-1967DFB1F09A}" type="presParOf" srcId="{AD9EA632-D7FE-4D35-898C-B0204D02A3D2}" destId="{3FF09BD5-838A-43D9-AFF0-51F541927BFC}" srcOrd="3" destOrd="0" presId="urn:microsoft.com/office/officeart/2005/8/layout/cycle1"/>
    <dgm:cxn modelId="{572718ED-C3B1-4A3C-8DC1-F00590FB61D7}" type="presParOf" srcId="{AD9EA632-D7FE-4D35-898C-B0204D02A3D2}" destId="{CD663B90-C91E-494E-86C2-820455B1ABF6}" srcOrd="4" destOrd="0" presId="urn:microsoft.com/office/officeart/2005/8/layout/cycle1"/>
    <dgm:cxn modelId="{64083BF4-9CE5-43F1-ADC8-0B7A838056D0}" type="presParOf" srcId="{AD9EA632-D7FE-4D35-898C-B0204D02A3D2}" destId="{E1B64F84-8407-4132-A2AD-BD92F8C9F809}" srcOrd="5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9E3291-B72D-4954-8AF0-10FC6F5511EC}">
      <dsp:nvSpPr>
        <dsp:cNvPr id="0" name=""/>
        <dsp:cNvSpPr/>
      </dsp:nvSpPr>
      <dsp:spPr>
        <a:xfrm>
          <a:off x="3620481" y="784705"/>
          <a:ext cx="1488622" cy="14886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b="1" kern="1200" dirty="0" smtClean="0"/>
            <a:t>Operations </a:t>
          </a:r>
          <a:endParaRPr lang="en-US" sz="2100" b="1" kern="1200" dirty="0"/>
        </a:p>
      </dsp:txBody>
      <dsp:txXfrm>
        <a:off x="3620481" y="784705"/>
        <a:ext cx="1488622" cy="1488622"/>
      </dsp:txXfrm>
    </dsp:sp>
    <dsp:sp modelId="{9CF4E14A-F10A-4C7D-AE2E-607497842C8A}">
      <dsp:nvSpPr>
        <dsp:cNvPr id="0" name=""/>
        <dsp:cNvSpPr/>
      </dsp:nvSpPr>
      <dsp:spPr>
        <a:xfrm>
          <a:off x="1410043" y="-764"/>
          <a:ext cx="3478877" cy="3059563"/>
        </a:xfrm>
        <a:prstGeom prst="circularArrow">
          <a:avLst>
            <a:gd name="adj1" fmla="val 9488"/>
            <a:gd name="adj2" fmla="val 685400"/>
            <a:gd name="adj3" fmla="val 7848609"/>
            <a:gd name="adj4" fmla="val 2265991"/>
            <a:gd name="adj5" fmla="val 11069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D663B90-C91E-494E-86C2-820455B1ABF6}">
      <dsp:nvSpPr>
        <dsp:cNvPr id="0" name=""/>
        <dsp:cNvSpPr/>
      </dsp:nvSpPr>
      <dsp:spPr>
        <a:xfrm>
          <a:off x="1189860" y="784705"/>
          <a:ext cx="1488622" cy="14886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b="1" kern="1200" dirty="0" smtClean="0"/>
            <a:t>Research</a:t>
          </a:r>
          <a:endParaRPr lang="en-US" sz="2100" b="1" kern="1200" dirty="0"/>
        </a:p>
      </dsp:txBody>
      <dsp:txXfrm>
        <a:off x="1189860" y="784705"/>
        <a:ext cx="1488622" cy="1488622"/>
      </dsp:txXfrm>
    </dsp:sp>
    <dsp:sp modelId="{E1B64F84-8407-4132-A2AD-BD92F8C9F809}">
      <dsp:nvSpPr>
        <dsp:cNvPr id="0" name=""/>
        <dsp:cNvSpPr/>
      </dsp:nvSpPr>
      <dsp:spPr>
        <a:xfrm>
          <a:off x="1410043" y="-764"/>
          <a:ext cx="3478877" cy="3059563"/>
        </a:xfrm>
        <a:prstGeom prst="circularArrow">
          <a:avLst>
            <a:gd name="adj1" fmla="val 9488"/>
            <a:gd name="adj2" fmla="val 685400"/>
            <a:gd name="adj3" fmla="val 18648609"/>
            <a:gd name="adj4" fmla="val 13065991"/>
            <a:gd name="adj5" fmla="val 11069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9CF499-4241-4C3E-8D58-5F2D0448F39E}" type="datetimeFigureOut">
              <a:rPr lang="en-US" smtClean="0"/>
              <a:t>11/16/2018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91A1A7-C9E0-49D7-9C74-B72BC1C2E8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5928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91A1A7-C9E0-49D7-9C74-B72BC1C2E81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9385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sz="120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91A1A7-C9E0-49D7-9C74-B72BC1C2E81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3746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sz="120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91A1A7-C9E0-49D7-9C74-B72BC1C2E81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3258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91A1A7-C9E0-49D7-9C74-B72BC1C2E81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3858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91A1A7-C9E0-49D7-9C74-B72BC1C2E81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1207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91A1A7-C9E0-49D7-9C74-B72BC1C2E81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4637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91A1A7-C9E0-49D7-9C74-B72BC1C2E81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7424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91A1A7-C9E0-49D7-9C74-B72BC1C2E81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2212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91A1A7-C9E0-49D7-9C74-B72BC1C2E81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1214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91A1A7-C9E0-49D7-9C74-B72BC1C2E81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3300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91A1A7-C9E0-49D7-9C74-B72BC1C2E81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7571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91A1A7-C9E0-49D7-9C74-B72BC1C2E81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9789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91A1A7-C9E0-49D7-9C74-B72BC1C2E81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0367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91A1A7-C9E0-49D7-9C74-B72BC1C2E81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6347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91A1A7-C9E0-49D7-9C74-B72BC1C2E81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3653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19EE0-7C4B-4FFA-817C-82371AAEEDB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1847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19EE0-7C4B-4FFA-817C-82371AAEEDB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6926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990600"/>
            <a:ext cx="9156390" cy="34072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1525394" y="3357267"/>
            <a:ext cx="62985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spc="700" baseline="0" dirty="0">
                <a:solidFill>
                  <a:schemeClr val="accent2"/>
                </a:solidFill>
              </a:rPr>
              <a:t>FOUNDATIONAL COURSE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3055439" y="3920006"/>
            <a:ext cx="32385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B0AC06D6-05BB-441A-B051-8523EB406AE3}" type="datetime4">
              <a:rPr lang="en-US" sz="1400" b="0" spc="31" baseline="0" smtClean="0">
                <a:solidFill>
                  <a:schemeClr val="accent2"/>
                </a:solidFill>
              </a:rPr>
              <a:pPr algn="ctr"/>
              <a:t>November 16, 2018</a:t>
            </a:fld>
            <a:endParaRPr lang="en-US" sz="1600" b="0" spc="31" baseline="0" dirty="0">
              <a:solidFill>
                <a:schemeClr val="accent2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6719" y="1456512"/>
            <a:ext cx="1554480" cy="155448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741" y="1365072"/>
            <a:ext cx="3020492" cy="1737360"/>
          </a:xfrm>
          <a:prstGeom prst="rect">
            <a:avLst/>
          </a:prstGeom>
        </p:spPr>
      </p:pic>
      <p:cxnSp>
        <p:nvCxnSpPr>
          <p:cNvPr id="12" name="Straight Connector 11"/>
          <p:cNvCxnSpPr/>
          <p:nvPr userDrawn="1"/>
        </p:nvCxnSpPr>
        <p:spPr>
          <a:xfrm>
            <a:off x="5357403" y="1415390"/>
            <a:ext cx="0" cy="164592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0" y="5468938"/>
            <a:ext cx="9156700" cy="63500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20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155714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itiatives 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4279909"/>
            <a:ext cx="9144000" cy="25781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4" name="Rectangle 3"/>
          <p:cNvSpPr/>
          <p:nvPr userDrawn="1"/>
        </p:nvSpPr>
        <p:spPr>
          <a:xfrm>
            <a:off x="0" y="10"/>
            <a:ext cx="9144000" cy="4279899"/>
          </a:xfrm>
          <a:prstGeom prst="rect">
            <a:avLst/>
          </a:prstGeom>
          <a:solidFill>
            <a:srgbClr val="8165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94560" rtlCol="0" anchor="ctr"/>
          <a:lstStyle/>
          <a:p>
            <a:pPr algn="l"/>
            <a:r>
              <a:rPr lang="en-US" sz="4800" b="1" dirty="0"/>
              <a:t>INITIATIVES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2139363" y="2600150"/>
            <a:ext cx="38932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spc="490" baseline="0" dirty="0">
                <a:solidFill>
                  <a:schemeClr val="bg1"/>
                </a:solidFill>
              </a:rPr>
              <a:t>FOUNDATIONAL COURSE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-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424" y="1872342"/>
            <a:ext cx="1712522" cy="1091593"/>
          </a:xfrm>
          <a:prstGeom prst="rect">
            <a:avLst/>
          </a:prstGeom>
          <a:noFill/>
        </p:spPr>
      </p:pic>
      <p:cxnSp>
        <p:nvCxnSpPr>
          <p:cNvPr id="7" name="Straight Connector 6"/>
          <p:cNvCxnSpPr/>
          <p:nvPr userDrawn="1"/>
        </p:nvCxnSpPr>
        <p:spPr>
          <a:xfrm>
            <a:off x="2231571" y="2514600"/>
            <a:ext cx="6912429" cy="3656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9844" y="6008658"/>
            <a:ext cx="1188720" cy="68374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1573" y="6030489"/>
            <a:ext cx="640080" cy="640080"/>
          </a:xfrm>
          <a:prstGeom prst="rect">
            <a:avLst/>
          </a:prstGeom>
        </p:spPr>
      </p:pic>
      <p:cxnSp>
        <p:nvCxnSpPr>
          <p:cNvPr id="15" name="Straight Connector 14"/>
          <p:cNvCxnSpPr/>
          <p:nvPr userDrawn="1"/>
        </p:nvCxnSpPr>
        <p:spPr>
          <a:xfrm>
            <a:off x="8140438" y="6018181"/>
            <a:ext cx="0" cy="640080"/>
          </a:xfrm>
          <a:prstGeom prst="line">
            <a:avLst/>
          </a:prstGeom>
          <a:ln w="63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2139696" y="5001768"/>
            <a:ext cx="5943600" cy="82296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b="1">
                <a:solidFill>
                  <a:srgbClr val="8165BD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163175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itia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5"/>
            <a:ext cx="9144000" cy="9143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9844" y="104943"/>
            <a:ext cx="1188720" cy="68374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1573" y="126774"/>
            <a:ext cx="640080" cy="640080"/>
          </a:xfrm>
          <a:prstGeom prst="rect">
            <a:avLst/>
          </a:prstGeom>
        </p:spPr>
      </p:pic>
      <p:cxnSp>
        <p:nvCxnSpPr>
          <p:cNvPr id="17" name="Straight Connector 16"/>
          <p:cNvCxnSpPr/>
          <p:nvPr userDrawn="1"/>
        </p:nvCxnSpPr>
        <p:spPr>
          <a:xfrm>
            <a:off x="8140438" y="114466"/>
            <a:ext cx="0" cy="640080"/>
          </a:xfrm>
          <a:prstGeom prst="line">
            <a:avLst/>
          </a:prstGeom>
          <a:ln w="63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 userDrawn="1"/>
        </p:nvSpPr>
        <p:spPr>
          <a:xfrm>
            <a:off x="0" y="6564094"/>
            <a:ext cx="9144000" cy="2939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6491260" y="6592416"/>
            <a:ext cx="256987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900" spc="200" baseline="0" dirty="0"/>
              <a:t>FOUNDATIONAL </a:t>
            </a:r>
            <a:r>
              <a:rPr lang="en-US" sz="900" spc="251" baseline="0" dirty="0"/>
              <a:t>COURSE | </a:t>
            </a:r>
            <a:fld id="{AEAD8DC0-740E-4388-A007-C8E11647D1BB}" type="slidenum">
              <a:rPr lang="en-US" sz="900" spc="251" baseline="0" smtClean="0"/>
              <a:t>‹#›</a:t>
            </a:fld>
            <a:endParaRPr lang="en-US" sz="900" spc="251" baseline="0" dirty="0"/>
          </a:p>
        </p:txBody>
      </p:sp>
      <p:sp>
        <p:nvSpPr>
          <p:cNvPr id="8" name="Rectangle 7"/>
          <p:cNvSpPr/>
          <p:nvPr userDrawn="1"/>
        </p:nvSpPr>
        <p:spPr>
          <a:xfrm>
            <a:off x="1" y="914400"/>
            <a:ext cx="313508" cy="124777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1100" b="1" spc="51" baseline="0" dirty="0">
                <a:solidFill>
                  <a:schemeClr val="bg2"/>
                </a:solidFill>
              </a:rPr>
              <a:t>MICROWAVE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2205729"/>
            <a:ext cx="313509" cy="1432831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1100" b="1" spc="0" baseline="0" dirty="0">
                <a:solidFill>
                  <a:schemeClr val="bg2"/>
                </a:solidFill>
              </a:rPr>
              <a:t>CONSTELLATION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-1" y="3682104"/>
            <a:ext cx="313509" cy="1432831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1100" b="1" spc="51" baseline="0" dirty="0">
                <a:solidFill>
                  <a:schemeClr val="bg2"/>
                </a:solidFill>
              </a:rPr>
              <a:t>APPLICATIONS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0" y="5150051"/>
            <a:ext cx="313509" cy="1414044"/>
          </a:xfrm>
          <a:prstGeom prst="rect">
            <a:avLst/>
          </a:prstGeom>
          <a:solidFill>
            <a:srgbClr val="8165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1100" b="1" spc="51" baseline="0" dirty="0">
                <a:solidFill>
                  <a:schemeClr val="bg1"/>
                </a:solidFill>
              </a:rPr>
              <a:t>INITIATIVES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13806" y="291526"/>
            <a:ext cx="6064904" cy="525482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rgbClr val="383838"/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19" name="Content Placeholder 2"/>
          <p:cNvSpPr>
            <a:spLocks noGrp="1"/>
          </p:cNvSpPr>
          <p:nvPr>
            <p:ph sz="quarter" idx="10"/>
          </p:nvPr>
        </p:nvSpPr>
        <p:spPr>
          <a:xfrm>
            <a:off x="514350" y="1062038"/>
            <a:ext cx="8437563" cy="5364162"/>
          </a:xfrm>
          <a:prstGeom prst="rect">
            <a:avLst/>
          </a:prstGeom>
        </p:spPr>
        <p:txBody>
          <a:bodyPr/>
          <a:lstStyle>
            <a:lvl1pPr marL="228600" indent="-228600">
              <a:buSzPct val="90000"/>
              <a:buFont typeface="Wingdings" panose="05000000000000000000" pitchFamily="2" charset="2"/>
              <a:buChar char="§"/>
              <a:defRPr sz="2000">
                <a:solidFill>
                  <a:srgbClr val="383838"/>
                </a:solidFill>
              </a:defRPr>
            </a:lvl1pPr>
            <a:lvl2pPr marL="685800" indent="-228600">
              <a:buFont typeface="Arial" panose="020B0604020202020204" pitchFamily="34" charset="0"/>
              <a:buChar char="–"/>
              <a:defRPr sz="1800">
                <a:solidFill>
                  <a:srgbClr val="383838"/>
                </a:solidFill>
              </a:defRPr>
            </a:lvl2pPr>
            <a:lvl3pPr>
              <a:defRPr sz="1800">
                <a:solidFill>
                  <a:srgbClr val="383838"/>
                </a:solidFill>
              </a:defRPr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5166616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5"/>
            <a:ext cx="9144000" cy="9143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to edit Master title style</a:t>
            </a:r>
          </a:p>
          <a:p>
            <a:pPr algn="ctr"/>
            <a:endParaRPr lang="en-US" sz="1800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9844" y="104943"/>
            <a:ext cx="1188720" cy="68374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1573" y="126774"/>
            <a:ext cx="640080" cy="640080"/>
          </a:xfrm>
          <a:prstGeom prst="rect">
            <a:avLst/>
          </a:prstGeom>
        </p:spPr>
      </p:pic>
      <p:cxnSp>
        <p:nvCxnSpPr>
          <p:cNvPr id="17" name="Straight Connector 16"/>
          <p:cNvCxnSpPr/>
          <p:nvPr userDrawn="1"/>
        </p:nvCxnSpPr>
        <p:spPr>
          <a:xfrm>
            <a:off x="8140438" y="114466"/>
            <a:ext cx="0" cy="640080"/>
          </a:xfrm>
          <a:prstGeom prst="line">
            <a:avLst/>
          </a:prstGeom>
          <a:ln w="63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 userDrawn="1"/>
        </p:nvSpPr>
        <p:spPr>
          <a:xfrm>
            <a:off x="0" y="6564094"/>
            <a:ext cx="9144000" cy="2939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6491260" y="6592416"/>
            <a:ext cx="256987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900" spc="200" baseline="0" dirty="0"/>
              <a:t>FOUNDATIONAL </a:t>
            </a:r>
            <a:r>
              <a:rPr lang="en-US" sz="900" spc="251" baseline="0" dirty="0"/>
              <a:t>COURSE | </a:t>
            </a:r>
            <a:fld id="{AEAD8DC0-740E-4388-A007-C8E11647D1BB}" type="slidenum">
              <a:rPr lang="en-US" sz="900" spc="251" baseline="0" smtClean="0"/>
              <a:t>‹#›</a:t>
            </a:fld>
            <a:endParaRPr lang="en-US" sz="900" spc="251" baseline="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13806" y="291526"/>
            <a:ext cx="6064904" cy="525482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rgbClr val="383838"/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0"/>
          </p:nvPr>
        </p:nvSpPr>
        <p:spPr>
          <a:xfrm>
            <a:off x="514350" y="1062038"/>
            <a:ext cx="8437563" cy="5364162"/>
          </a:xfrm>
          <a:prstGeom prst="rect">
            <a:avLst/>
          </a:prstGeom>
        </p:spPr>
        <p:txBody>
          <a:bodyPr/>
          <a:lstStyle>
            <a:lvl1pPr marL="228600" indent="-228600">
              <a:buSzPct val="90000"/>
              <a:buFont typeface="Wingdings" panose="05000000000000000000" pitchFamily="2" charset="2"/>
              <a:buChar char="§"/>
              <a:defRPr sz="2000">
                <a:solidFill>
                  <a:srgbClr val="383838"/>
                </a:solidFill>
              </a:defRPr>
            </a:lvl1pPr>
            <a:lvl2pPr marL="685800" indent="-228600">
              <a:buFont typeface="Arial" panose="020B0604020202020204" pitchFamily="34" charset="0"/>
              <a:buChar char="–"/>
              <a:defRPr sz="1800">
                <a:solidFill>
                  <a:srgbClr val="383838"/>
                </a:solidFill>
              </a:defRPr>
            </a:lvl2pPr>
            <a:lvl3pPr>
              <a:defRPr sz="1800">
                <a:solidFill>
                  <a:srgbClr val="383838"/>
                </a:solidFill>
              </a:defRPr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7565039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5"/>
            <a:ext cx="9144000" cy="9143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to edit Master title style</a:t>
            </a:r>
          </a:p>
          <a:p>
            <a:pPr algn="ctr"/>
            <a:endParaRPr lang="en-US" sz="1800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9844" y="104943"/>
            <a:ext cx="1188720" cy="68374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1573" y="126774"/>
            <a:ext cx="640080" cy="640080"/>
          </a:xfrm>
          <a:prstGeom prst="rect">
            <a:avLst/>
          </a:prstGeom>
        </p:spPr>
      </p:pic>
      <p:cxnSp>
        <p:nvCxnSpPr>
          <p:cNvPr id="17" name="Straight Connector 16"/>
          <p:cNvCxnSpPr/>
          <p:nvPr userDrawn="1"/>
        </p:nvCxnSpPr>
        <p:spPr>
          <a:xfrm>
            <a:off x="8140438" y="114466"/>
            <a:ext cx="0" cy="640080"/>
          </a:xfrm>
          <a:prstGeom prst="line">
            <a:avLst/>
          </a:prstGeom>
          <a:ln w="63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 userDrawn="1"/>
        </p:nvSpPr>
        <p:spPr>
          <a:xfrm>
            <a:off x="0" y="6564094"/>
            <a:ext cx="9144000" cy="2939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6491260" y="6592416"/>
            <a:ext cx="256987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900" spc="200" baseline="0" dirty="0"/>
              <a:t>FOUNDATIONAL </a:t>
            </a:r>
            <a:r>
              <a:rPr lang="en-US" sz="900" spc="251" baseline="0" dirty="0"/>
              <a:t>COURSE | </a:t>
            </a:r>
            <a:fld id="{AEAD8DC0-740E-4388-A007-C8E11647D1BB}" type="slidenum">
              <a:rPr lang="en-US" sz="900" spc="251" baseline="0" smtClean="0"/>
              <a:t>‹#›</a:t>
            </a:fld>
            <a:endParaRPr lang="en-US" sz="900" spc="251" baseline="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13806" y="291526"/>
            <a:ext cx="6064904" cy="525482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rgbClr val="383838"/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0"/>
          </p:nvPr>
        </p:nvSpPr>
        <p:spPr>
          <a:xfrm>
            <a:off x="514351" y="1062038"/>
            <a:ext cx="4153444" cy="5364162"/>
          </a:xfrm>
          <a:prstGeom prst="rect">
            <a:avLst/>
          </a:prstGeom>
        </p:spPr>
        <p:txBody>
          <a:bodyPr/>
          <a:lstStyle>
            <a:lvl1pPr marL="228600" indent="-228600">
              <a:buSzPct val="90000"/>
              <a:buFont typeface="Wingdings" panose="05000000000000000000" pitchFamily="2" charset="2"/>
              <a:buChar char="§"/>
              <a:defRPr sz="2000">
                <a:solidFill>
                  <a:srgbClr val="383838"/>
                </a:solidFill>
              </a:defRPr>
            </a:lvl1pPr>
            <a:lvl2pPr marL="685800" indent="-228600">
              <a:buFont typeface="Arial" panose="020B0604020202020204" pitchFamily="34" charset="0"/>
              <a:buChar char="–"/>
              <a:defRPr sz="1800">
                <a:solidFill>
                  <a:srgbClr val="383838"/>
                </a:solidFill>
              </a:defRPr>
            </a:lvl2pPr>
            <a:lvl3pPr>
              <a:defRPr sz="1800">
                <a:solidFill>
                  <a:srgbClr val="383838"/>
                </a:solidFill>
              </a:defRPr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quarter" idx="11"/>
          </p:nvPr>
        </p:nvSpPr>
        <p:spPr>
          <a:xfrm>
            <a:off x="4798209" y="1062038"/>
            <a:ext cx="4153444" cy="5364162"/>
          </a:xfrm>
          <a:prstGeom prst="rect">
            <a:avLst/>
          </a:prstGeom>
        </p:spPr>
        <p:txBody>
          <a:bodyPr/>
          <a:lstStyle>
            <a:lvl1pPr marL="228600" indent="-228600">
              <a:buSzPct val="90000"/>
              <a:buFont typeface="Wingdings" panose="05000000000000000000" pitchFamily="2" charset="2"/>
              <a:buChar char="§"/>
              <a:defRPr sz="2000">
                <a:solidFill>
                  <a:srgbClr val="383838"/>
                </a:solidFill>
              </a:defRPr>
            </a:lvl1pPr>
            <a:lvl2pPr marL="685800" indent="-228600">
              <a:buFont typeface="Arial" panose="020B0604020202020204" pitchFamily="34" charset="0"/>
              <a:buChar char="–"/>
              <a:defRPr sz="1800">
                <a:solidFill>
                  <a:srgbClr val="383838"/>
                </a:solidFill>
              </a:defRPr>
            </a:lvl2pPr>
            <a:lvl3pPr>
              <a:defRPr sz="1800">
                <a:solidFill>
                  <a:srgbClr val="383838"/>
                </a:solidFill>
              </a:defRPr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8368436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crowave 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4279909"/>
            <a:ext cx="9144000" cy="25781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4" name="Rectangle 3"/>
          <p:cNvSpPr/>
          <p:nvPr userDrawn="1"/>
        </p:nvSpPr>
        <p:spPr>
          <a:xfrm>
            <a:off x="0" y="10"/>
            <a:ext cx="9144000" cy="4279899"/>
          </a:xfrm>
          <a:prstGeom prst="rect">
            <a:avLst/>
          </a:prstGeom>
          <a:solidFill>
            <a:srgbClr val="AD36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94560" rtlCol="0" anchor="ctr"/>
          <a:lstStyle/>
          <a:p>
            <a:pPr algn="l"/>
            <a:r>
              <a:rPr lang="en-US" sz="4800" b="1" dirty="0"/>
              <a:t>MICROWAVE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2139363" y="2600150"/>
            <a:ext cx="38932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spc="490" baseline="0" dirty="0">
                <a:solidFill>
                  <a:schemeClr val="bg1"/>
                </a:solidFill>
              </a:rPr>
              <a:t>FOUNDATIONAL COURSE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-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424" y="1872342"/>
            <a:ext cx="1712522" cy="1091593"/>
          </a:xfrm>
          <a:prstGeom prst="rect">
            <a:avLst/>
          </a:prstGeom>
          <a:noFill/>
        </p:spPr>
      </p:pic>
      <p:cxnSp>
        <p:nvCxnSpPr>
          <p:cNvPr id="7" name="Straight Connector 6"/>
          <p:cNvCxnSpPr/>
          <p:nvPr userDrawn="1"/>
        </p:nvCxnSpPr>
        <p:spPr>
          <a:xfrm>
            <a:off x="2231571" y="2514600"/>
            <a:ext cx="6912429" cy="3656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9844" y="6008658"/>
            <a:ext cx="1188720" cy="68374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1573" y="6030489"/>
            <a:ext cx="640080" cy="640080"/>
          </a:xfrm>
          <a:prstGeom prst="rect">
            <a:avLst/>
          </a:prstGeom>
        </p:spPr>
      </p:pic>
      <p:cxnSp>
        <p:nvCxnSpPr>
          <p:cNvPr id="15" name="Straight Connector 14"/>
          <p:cNvCxnSpPr/>
          <p:nvPr userDrawn="1"/>
        </p:nvCxnSpPr>
        <p:spPr>
          <a:xfrm>
            <a:off x="8140438" y="6018181"/>
            <a:ext cx="0" cy="640080"/>
          </a:xfrm>
          <a:prstGeom prst="line">
            <a:avLst/>
          </a:prstGeom>
          <a:ln w="63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2136226" y="4999037"/>
            <a:ext cx="5943600" cy="82296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b="1">
                <a:solidFill>
                  <a:srgbClr val="AD363A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35960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crowa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5"/>
            <a:ext cx="9144000" cy="9143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9844" y="104943"/>
            <a:ext cx="1188720" cy="68374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1573" y="126774"/>
            <a:ext cx="640080" cy="640080"/>
          </a:xfrm>
          <a:prstGeom prst="rect">
            <a:avLst/>
          </a:prstGeom>
        </p:spPr>
      </p:pic>
      <p:cxnSp>
        <p:nvCxnSpPr>
          <p:cNvPr id="17" name="Straight Connector 16"/>
          <p:cNvCxnSpPr/>
          <p:nvPr userDrawn="1"/>
        </p:nvCxnSpPr>
        <p:spPr>
          <a:xfrm>
            <a:off x="8140438" y="114466"/>
            <a:ext cx="0" cy="640080"/>
          </a:xfrm>
          <a:prstGeom prst="line">
            <a:avLst/>
          </a:prstGeom>
          <a:ln w="63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 userDrawn="1"/>
        </p:nvSpPr>
        <p:spPr>
          <a:xfrm>
            <a:off x="0" y="6564094"/>
            <a:ext cx="9144000" cy="2939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6491260" y="6592416"/>
            <a:ext cx="256987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900" spc="200" baseline="0" dirty="0"/>
              <a:t>FOUNDATIONAL </a:t>
            </a:r>
            <a:r>
              <a:rPr lang="en-US" sz="900" spc="251" baseline="0" dirty="0"/>
              <a:t>COURSE | </a:t>
            </a:r>
            <a:fld id="{AEAD8DC0-740E-4388-A007-C8E11647D1BB}" type="slidenum">
              <a:rPr lang="en-US" sz="900" spc="251" baseline="0" smtClean="0"/>
              <a:t>‹#›</a:t>
            </a:fld>
            <a:endParaRPr lang="en-US" sz="900" spc="251" baseline="0" dirty="0"/>
          </a:p>
        </p:txBody>
      </p:sp>
      <p:sp>
        <p:nvSpPr>
          <p:cNvPr id="8" name="Rectangle 7"/>
          <p:cNvSpPr/>
          <p:nvPr userDrawn="1"/>
        </p:nvSpPr>
        <p:spPr>
          <a:xfrm>
            <a:off x="1" y="914400"/>
            <a:ext cx="313508" cy="1247775"/>
          </a:xfrm>
          <a:prstGeom prst="rect">
            <a:avLst/>
          </a:prstGeom>
          <a:solidFill>
            <a:srgbClr val="AD36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1100" b="1" spc="51" baseline="0" dirty="0">
                <a:solidFill>
                  <a:schemeClr val="bg1"/>
                </a:solidFill>
              </a:rPr>
              <a:t>MICROWAVE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2205729"/>
            <a:ext cx="313509" cy="1432831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1100" b="1" spc="0" baseline="0" dirty="0">
                <a:solidFill>
                  <a:schemeClr val="bg2"/>
                </a:solidFill>
              </a:rPr>
              <a:t>CONSTELLATION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-1" y="3682104"/>
            <a:ext cx="313509" cy="1432831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1100" b="1" spc="51" baseline="0" dirty="0">
                <a:solidFill>
                  <a:schemeClr val="bg2"/>
                </a:solidFill>
              </a:rPr>
              <a:t>APPLICATIONS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0" y="5150051"/>
            <a:ext cx="313509" cy="141404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1100" b="1" spc="51" baseline="0" dirty="0">
                <a:solidFill>
                  <a:schemeClr val="bg2"/>
                </a:solidFill>
              </a:rPr>
              <a:t>INITIATIVES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13806" y="291526"/>
            <a:ext cx="6064904" cy="525482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rgbClr val="383838"/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514350" y="1062038"/>
            <a:ext cx="8437563" cy="5364162"/>
          </a:xfrm>
          <a:prstGeom prst="rect">
            <a:avLst/>
          </a:prstGeom>
        </p:spPr>
        <p:txBody>
          <a:bodyPr/>
          <a:lstStyle>
            <a:lvl1pPr marL="228600" indent="-228600">
              <a:buSzPct val="90000"/>
              <a:buFont typeface="Wingdings" panose="05000000000000000000" pitchFamily="2" charset="2"/>
              <a:buChar char="§"/>
              <a:defRPr sz="2000">
                <a:solidFill>
                  <a:srgbClr val="383838"/>
                </a:solidFill>
              </a:defRPr>
            </a:lvl1pPr>
            <a:lvl2pPr marL="685800" indent="-228600">
              <a:buFont typeface="Arial" panose="020B0604020202020204" pitchFamily="34" charset="0"/>
              <a:buChar char="–"/>
              <a:defRPr sz="1800">
                <a:solidFill>
                  <a:srgbClr val="383838"/>
                </a:solidFill>
              </a:defRPr>
            </a:lvl2pPr>
            <a:lvl3pPr>
              <a:defRPr sz="1800">
                <a:solidFill>
                  <a:srgbClr val="383838"/>
                </a:solidFill>
              </a:defRPr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3053544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stellation 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4279909"/>
            <a:ext cx="9144000" cy="25781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4" name="Rectangle 3"/>
          <p:cNvSpPr/>
          <p:nvPr userDrawn="1"/>
        </p:nvSpPr>
        <p:spPr>
          <a:xfrm>
            <a:off x="0" y="10"/>
            <a:ext cx="9144000" cy="42798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94560" rtlCol="0" anchor="ctr"/>
          <a:lstStyle/>
          <a:p>
            <a:pPr algn="l"/>
            <a:r>
              <a:rPr lang="en-US" sz="4800" b="1" dirty="0"/>
              <a:t>CONSTELLATION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2139363" y="2600150"/>
            <a:ext cx="38932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spc="490" baseline="0" dirty="0">
                <a:solidFill>
                  <a:schemeClr val="bg1"/>
                </a:solidFill>
              </a:rPr>
              <a:t>FOUNDATIONAL COURSE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-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424" y="1872342"/>
            <a:ext cx="1712522" cy="1091593"/>
          </a:xfrm>
          <a:prstGeom prst="rect">
            <a:avLst/>
          </a:prstGeom>
          <a:noFill/>
        </p:spPr>
      </p:pic>
      <p:cxnSp>
        <p:nvCxnSpPr>
          <p:cNvPr id="7" name="Straight Connector 6"/>
          <p:cNvCxnSpPr/>
          <p:nvPr userDrawn="1"/>
        </p:nvCxnSpPr>
        <p:spPr>
          <a:xfrm>
            <a:off x="2231571" y="2514600"/>
            <a:ext cx="6912429" cy="3656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9844" y="6008658"/>
            <a:ext cx="1188720" cy="68374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1573" y="6030489"/>
            <a:ext cx="640080" cy="640080"/>
          </a:xfrm>
          <a:prstGeom prst="rect">
            <a:avLst/>
          </a:prstGeom>
        </p:spPr>
      </p:pic>
      <p:cxnSp>
        <p:nvCxnSpPr>
          <p:cNvPr id="15" name="Straight Connector 14"/>
          <p:cNvCxnSpPr/>
          <p:nvPr userDrawn="1"/>
        </p:nvCxnSpPr>
        <p:spPr>
          <a:xfrm>
            <a:off x="8140438" y="6018181"/>
            <a:ext cx="0" cy="640080"/>
          </a:xfrm>
          <a:prstGeom prst="line">
            <a:avLst/>
          </a:prstGeom>
          <a:ln w="63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2139950" y="5001768"/>
            <a:ext cx="5943600" cy="82296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700800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stell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5"/>
            <a:ext cx="9144000" cy="9143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9844" y="104943"/>
            <a:ext cx="1188720" cy="68374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1573" y="126774"/>
            <a:ext cx="640080" cy="640080"/>
          </a:xfrm>
          <a:prstGeom prst="rect">
            <a:avLst/>
          </a:prstGeom>
        </p:spPr>
      </p:pic>
      <p:cxnSp>
        <p:nvCxnSpPr>
          <p:cNvPr id="17" name="Straight Connector 16"/>
          <p:cNvCxnSpPr/>
          <p:nvPr userDrawn="1"/>
        </p:nvCxnSpPr>
        <p:spPr>
          <a:xfrm>
            <a:off x="8140438" y="114466"/>
            <a:ext cx="0" cy="640080"/>
          </a:xfrm>
          <a:prstGeom prst="line">
            <a:avLst/>
          </a:prstGeom>
          <a:ln w="63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 userDrawn="1"/>
        </p:nvSpPr>
        <p:spPr>
          <a:xfrm>
            <a:off x="0" y="6564094"/>
            <a:ext cx="9144000" cy="2939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6491260" y="6592416"/>
            <a:ext cx="256987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900" spc="200" baseline="0" dirty="0"/>
              <a:t>FOUNDATIONAL </a:t>
            </a:r>
            <a:r>
              <a:rPr lang="en-US" sz="900" spc="251" baseline="0" dirty="0"/>
              <a:t>COURSE | </a:t>
            </a:r>
            <a:fld id="{AEAD8DC0-740E-4388-A007-C8E11647D1BB}" type="slidenum">
              <a:rPr lang="en-US" sz="900" spc="251" baseline="0" smtClean="0"/>
              <a:t>‹#›</a:t>
            </a:fld>
            <a:endParaRPr lang="en-US" sz="900" spc="251" baseline="0" dirty="0"/>
          </a:p>
        </p:txBody>
      </p:sp>
      <p:sp>
        <p:nvSpPr>
          <p:cNvPr id="8" name="Rectangle 7"/>
          <p:cNvSpPr/>
          <p:nvPr userDrawn="1"/>
        </p:nvSpPr>
        <p:spPr>
          <a:xfrm>
            <a:off x="1" y="914400"/>
            <a:ext cx="313508" cy="124777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1100" b="1" spc="51" baseline="0" dirty="0">
                <a:solidFill>
                  <a:schemeClr val="bg2"/>
                </a:solidFill>
              </a:rPr>
              <a:t>MICROWAVE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2205729"/>
            <a:ext cx="313509" cy="143283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1100" b="1" spc="0" baseline="0" dirty="0">
                <a:solidFill>
                  <a:schemeClr val="bg1"/>
                </a:solidFill>
              </a:rPr>
              <a:t>CONSTELLATION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-1" y="3682104"/>
            <a:ext cx="313509" cy="1432831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1100" b="1" spc="51" baseline="0" dirty="0">
                <a:solidFill>
                  <a:schemeClr val="bg2"/>
                </a:solidFill>
              </a:rPr>
              <a:t>APPLICATIONS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0" y="5150051"/>
            <a:ext cx="313509" cy="141404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1100" b="1" spc="51" baseline="0" dirty="0">
                <a:solidFill>
                  <a:schemeClr val="bg2"/>
                </a:solidFill>
              </a:rPr>
              <a:t>INITIATIVES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13806" y="291526"/>
            <a:ext cx="6064904" cy="525482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rgbClr val="383838"/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19" name="Content Placeholder 2"/>
          <p:cNvSpPr>
            <a:spLocks noGrp="1"/>
          </p:cNvSpPr>
          <p:nvPr>
            <p:ph sz="quarter" idx="10"/>
          </p:nvPr>
        </p:nvSpPr>
        <p:spPr>
          <a:xfrm>
            <a:off x="514350" y="1062038"/>
            <a:ext cx="8437563" cy="5364162"/>
          </a:xfrm>
          <a:prstGeom prst="rect">
            <a:avLst/>
          </a:prstGeom>
        </p:spPr>
        <p:txBody>
          <a:bodyPr/>
          <a:lstStyle>
            <a:lvl1pPr marL="228600" indent="-228600">
              <a:buSzPct val="90000"/>
              <a:buFont typeface="Wingdings" panose="05000000000000000000" pitchFamily="2" charset="2"/>
              <a:buChar char="§"/>
              <a:defRPr sz="2000">
                <a:solidFill>
                  <a:srgbClr val="383838"/>
                </a:solidFill>
              </a:defRPr>
            </a:lvl1pPr>
            <a:lvl2pPr marL="685800" indent="-228600">
              <a:buFont typeface="Arial" panose="020B0604020202020204" pitchFamily="34" charset="0"/>
              <a:buChar char="–"/>
              <a:defRPr sz="1800">
                <a:solidFill>
                  <a:srgbClr val="383838"/>
                </a:solidFill>
              </a:defRPr>
            </a:lvl2pPr>
            <a:lvl3pPr>
              <a:defRPr sz="1800">
                <a:solidFill>
                  <a:srgbClr val="383838"/>
                </a:solidFill>
              </a:defRPr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117578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plications 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4279909"/>
            <a:ext cx="9144000" cy="25781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4" name="Rectangle 3"/>
          <p:cNvSpPr/>
          <p:nvPr userDrawn="1"/>
        </p:nvSpPr>
        <p:spPr>
          <a:xfrm>
            <a:off x="0" y="10"/>
            <a:ext cx="9144000" cy="4279899"/>
          </a:xfrm>
          <a:prstGeom prst="rect">
            <a:avLst/>
          </a:prstGeom>
          <a:solidFill>
            <a:srgbClr val="0082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94560" rtlCol="0" anchor="ctr"/>
          <a:lstStyle/>
          <a:p>
            <a:pPr algn="l"/>
            <a:r>
              <a:rPr lang="en-US" sz="4800" b="1" dirty="0"/>
              <a:t>APPLICATIONS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2139363" y="2600150"/>
            <a:ext cx="38932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spc="490" baseline="0" dirty="0">
                <a:solidFill>
                  <a:schemeClr val="bg1"/>
                </a:solidFill>
              </a:rPr>
              <a:t>FOUNDATIONAL COURSE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-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424" y="1872342"/>
            <a:ext cx="1712522" cy="1091593"/>
          </a:xfrm>
          <a:prstGeom prst="rect">
            <a:avLst/>
          </a:prstGeom>
          <a:noFill/>
        </p:spPr>
      </p:pic>
      <p:cxnSp>
        <p:nvCxnSpPr>
          <p:cNvPr id="7" name="Straight Connector 6"/>
          <p:cNvCxnSpPr/>
          <p:nvPr userDrawn="1"/>
        </p:nvCxnSpPr>
        <p:spPr>
          <a:xfrm>
            <a:off x="2231571" y="2514600"/>
            <a:ext cx="6912429" cy="3656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9844" y="6008658"/>
            <a:ext cx="1188720" cy="68374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1573" y="6030489"/>
            <a:ext cx="640080" cy="640080"/>
          </a:xfrm>
          <a:prstGeom prst="rect">
            <a:avLst/>
          </a:prstGeom>
        </p:spPr>
      </p:pic>
      <p:cxnSp>
        <p:nvCxnSpPr>
          <p:cNvPr id="15" name="Straight Connector 14"/>
          <p:cNvCxnSpPr/>
          <p:nvPr userDrawn="1"/>
        </p:nvCxnSpPr>
        <p:spPr>
          <a:xfrm>
            <a:off x="8140438" y="6018181"/>
            <a:ext cx="0" cy="640080"/>
          </a:xfrm>
          <a:prstGeom prst="line">
            <a:avLst/>
          </a:prstGeom>
          <a:ln w="63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2139696" y="5001768"/>
            <a:ext cx="5943600" cy="82296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b="1">
                <a:solidFill>
                  <a:srgbClr val="00824B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494885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plica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5"/>
            <a:ext cx="9144000" cy="9143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9844" y="104943"/>
            <a:ext cx="1188720" cy="68374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1573" y="126774"/>
            <a:ext cx="640080" cy="640080"/>
          </a:xfrm>
          <a:prstGeom prst="rect">
            <a:avLst/>
          </a:prstGeom>
        </p:spPr>
      </p:pic>
      <p:cxnSp>
        <p:nvCxnSpPr>
          <p:cNvPr id="17" name="Straight Connector 16"/>
          <p:cNvCxnSpPr/>
          <p:nvPr userDrawn="1"/>
        </p:nvCxnSpPr>
        <p:spPr>
          <a:xfrm>
            <a:off x="8140438" y="114466"/>
            <a:ext cx="0" cy="640080"/>
          </a:xfrm>
          <a:prstGeom prst="line">
            <a:avLst/>
          </a:prstGeom>
          <a:ln w="63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 userDrawn="1"/>
        </p:nvSpPr>
        <p:spPr>
          <a:xfrm>
            <a:off x="0" y="6564094"/>
            <a:ext cx="9144000" cy="2939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6491260" y="6592416"/>
            <a:ext cx="256987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900" spc="200" baseline="0" dirty="0"/>
              <a:t>FOUNDATIONAL </a:t>
            </a:r>
            <a:r>
              <a:rPr lang="en-US" sz="900" spc="251" baseline="0" dirty="0"/>
              <a:t>COURSE | </a:t>
            </a:r>
            <a:fld id="{AEAD8DC0-740E-4388-A007-C8E11647D1BB}" type="slidenum">
              <a:rPr lang="en-US" sz="900" spc="251" baseline="0" smtClean="0"/>
              <a:t>‹#›</a:t>
            </a:fld>
            <a:endParaRPr lang="en-US" sz="900" spc="251" baseline="0" dirty="0"/>
          </a:p>
        </p:txBody>
      </p:sp>
      <p:sp>
        <p:nvSpPr>
          <p:cNvPr id="8" name="Rectangle 7"/>
          <p:cNvSpPr/>
          <p:nvPr userDrawn="1"/>
        </p:nvSpPr>
        <p:spPr>
          <a:xfrm>
            <a:off x="1" y="914400"/>
            <a:ext cx="313508" cy="124777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1100" b="1" spc="51" baseline="0" dirty="0">
                <a:solidFill>
                  <a:schemeClr val="bg2"/>
                </a:solidFill>
              </a:rPr>
              <a:t>MICROWAVE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2205729"/>
            <a:ext cx="313509" cy="1432831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1100" b="1" spc="0" baseline="0" dirty="0">
                <a:solidFill>
                  <a:schemeClr val="bg2"/>
                </a:solidFill>
              </a:rPr>
              <a:t>CONSTELLATION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-1" y="3682104"/>
            <a:ext cx="313509" cy="1432831"/>
          </a:xfrm>
          <a:prstGeom prst="rect">
            <a:avLst/>
          </a:prstGeom>
          <a:solidFill>
            <a:srgbClr val="0082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1100" b="1" spc="51" baseline="0" dirty="0">
                <a:solidFill>
                  <a:schemeClr val="bg1"/>
                </a:solidFill>
              </a:rPr>
              <a:t>APPLICATIONS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0" y="5150051"/>
            <a:ext cx="313509" cy="141404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1100" b="1" spc="51" baseline="0" dirty="0">
                <a:solidFill>
                  <a:schemeClr val="bg2"/>
                </a:solidFill>
              </a:rPr>
              <a:t>INITIATIVES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13806" y="291526"/>
            <a:ext cx="6064904" cy="525482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rgbClr val="383838"/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19" name="Content Placeholder 2"/>
          <p:cNvSpPr>
            <a:spLocks noGrp="1"/>
          </p:cNvSpPr>
          <p:nvPr>
            <p:ph sz="quarter" idx="10"/>
          </p:nvPr>
        </p:nvSpPr>
        <p:spPr>
          <a:xfrm>
            <a:off x="514350" y="1062038"/>
            <a:ext cx="8437563" cy="5364162"/>
          </a:xfrm>
          <a:prstGeom prst="rect">
            <a:avLst/>
          </a:prstGeom>
        </p:spPr>
        <p:txBody>
          <a:bodyPr/>
          <a:lstStyle>
            <a:lvl1pPr marL="228600" indent="-228600">
              <a:buSzPct val="90000"/>
              <a:buFont typeface="Wingdings" panose="05000000000000000000" pitchFamily="2" charset="2"/>
              <a:buChar char="§"/>
              <a:defRPr sz="2000">
                <a:solidFill>
                  <a:srgbClr val="383838"/>
                </a:solidFill>
              </a:defRPr>
            </a:lvl1pPr>
            <a:lvl2pPr marL="685800" indent="-228600">
              <a:buFont typeface="Arial" panose="020B0604020202020204" pitchFamily="34" charset="0"/>
              <a:buChar char="–"/>
              <a:defRPr sz="1800">
                <a:solidFill>
                  <a:srgbClr val="383838"/>
                </a:solidFill>
              </a:defRPr>
            </a:lvl2pPr>
            <a:lvl3pPr>
              <a:defRPr sz="1800">
                <a:solidFill>
                  <a:srgbClr val="383838"/>
                </a:solidFill>
              </a:defRPr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7429153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3265713" y="-32657"/>
            <a:ext cx="5878287" cy="6906986"/>
          </a:xfrm>
          <a:prstGeom prst="rect">
            <a:avLst/>
          </a:prstGeom>
          <a:blipFill dpi="0" rotWithShape="1">
            <a:blip r:embed="rId13">
              <a:alphaModFix amt="19000"/>
            </a:blip>
            <a:srcRect/>
            <a:stretch>
              <a:fillRect l="1" t="-709" r="-20197" b="-118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969535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2" r:id="rId3"/>
    <p:sldLayoutId id="2147483663" r:id="rId4"/>
    <p:sldLayoutId id="2147483671" r:id="rId5"/>
    <p:sldLayoutId id="2147483667" r:id="rId6"/>
    <p:sldLayoutId id="2147483664" r:id="rId7"/>
    <p:sldLayoutId id="2147483670" r:id="rId8"/>
    <p:sldLayoutId id="2147483665" r:id="rId9"/>
    <p:sldLayoutId id="2147483669" r:id="rId10"/>
    <p:sldLayoutId id="214748366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hyperlink" Target="http://www.ospo.noaa.gov/Products/atmosphere/gpds/maps.html?GPLCT#gpdsMaps" TargetMode="External"/><Relationship Id="rId5" Type="http://schemas.openxmlformats.org/officeDocument/2006/relationships/hyperlink" Target="http://rammb.cira.colostate.edu/templates/loop_directory.asp?data_folder=visitview/custom/AMSR2_20180211_Hpol_Vpol" TargetMode="External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7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hyperlink" Target="https://www.star.nesdis.noaa.gov/jpss/EDRs/products_gcom.php" TargetMode="External"/><Relationship Id="rId5" Type="http://schemas.openxmlformats.org/officeDocument/2006/relationships/hyperlink" Target="http://rammb.cira.colostate.edu/templates/loop_directory.asp?data_folder=visitview/custom/AMSR2_20180211_NH_seaice_snow" TargetMode="External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eted.ucar.edu/training_module.php?id=1100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2.png"/><Relationship Id="rId5" Type="http://schemas.openxmlformats.org/officeDocument/2006/relationships/hyperlink" Target="mailto:Bernie.Connell@colostate.edu" TargetMode="External"/><Relationship Id="rId4" Type="http://schemas.openxmlformats.org/officeDocument/2006/relationships/hyperlink" Target="https://www.meted.ucar.edu/training_module.php?id=260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hyperlink" Target="http://www.ospo.noaa.gov/Products/atmosphere/gpds/maps.html?GPLCT#gpdsMaps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hyperlink" Target="http://www.ospo.noaa.gov/Products/atmosphere/gpds/maps.html?GPLCT#gpdsMaps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Satellite Foundational Course for JPSS (</a:t>
            </a:r>
            <a:r>
              <a:rPr lang="en-US" dirty="0" err="1"/>
              <a:t>SatFC</a:t>
            </a:r>
            <a:r>
              <a:rPr lang="en-US" dirty="0"/>
              <a:t>-J)</a:t>
            </a:r>
          </a:p>
        </p:txBody>
      </p:sp>
    </p:spTree>
    <p:extLst>
      <p:ext uri="{BB962C8B-B14F-4D97-AF65-F5344CB8AC3E}">
        <p14:creationId xmlns:p14="http://schemas.microsoft.com/office/powerpoint/2010/main" val="2485940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914400"/>
            <a:ext cx="365760" cy="5641848"/>
          </a:xfrm>
          <a:prstGeom prst="rect">
            <a:avLst/>
          </a:prstGeom>
          <a:solidFill>
            <a:srgbClr val="CED8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197082" y="1371026"/>
            <a:ext cx="5784505" cy="4443984"/>
            <a:chOff x="140807" y="1024128"/>
            <a:chExt cx="5784505" cy="4443984"/>
          </a:xfrm>
        </p:grpSpPr>
        <p:sp>
          <p:nvSpPr>
            <p:cNvPr id="12" name="Rectangle 11"/>
            <p:cNvSpPr/>
            <p:nvPr/>
          </p:nvSpPr>
          <p:spPr>
            <a:xfrm>
              <a:off x="140807" y="1024128"/>
              <a:ext cx="5784505" cy="444398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060704" y="1085318"/>
              <a:ext cx="41721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Surface Emissivity Spectra</a:t>
              </a:r>
              <a:endParaRPr lang="en-US" b="1" dirty="0"/>
            </a:p>
          </p:txBody>
        </p:sp>
        <p:sp>
          <p:nvSpPr>
            <p:cNvPr id="18" name="TextBox 17"/>
            <p:cNvSpPr txBox="1"/>
            <p:nvPr/>
          </p:nvSpPr>
          <p:spPr>
            <a:xfrm rot="16200000">
              <a:off x="-875603" y="3271827"/>
              <a:ext cx="241775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Emissivity at H-Polarization</a:t>
              </a:r>
              <a:endParaRPr lang="en-US" sz="1400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Emissivity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6246978" y="1300219"/>
            <a:ext cx="2775380" cy="2029128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P</a:t>
            </a:r>
            <a:r>
              <a:rPr lang="en-US" b="1" dirty="0" smtClean="0"/>
              <a:t>arameters</a:t>
            </a:r>
            <a:r>
              <a:rPr lang="en-US" b="1" dirty="0"/>
              <a:t>: </a:t>
            </a:r>
            <a:endParaRPr lang="en-US" sz="1000" b="1" dirty="0"/>
          </a:p>
          <a:p>
            <a:pPr marL="0" indent="0" algn="ctr">
              <a:spcBef>
                <a:spcPts val="0"/>
              </a:spcBef>
              <a:buNone/>
            </a:pPr>
            <a:r>
              <a:rPr lang="en-US" sz="800" b="1" dirty="0"/>
              <a:t> </a:t>
            </a:r>
          </a:p>
          <a:p>
            <a:pPr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wavelength</a:t>
            </a:r>
          </a:p>
          <a:p>
            <a:pPr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material characteristics</a:t>
            </a:r>
          </a:p>
          <a:p>
            <a:pPr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polarization</a:t>
            </a:r>
          </a:p>
          <a:p>
            <a:pPr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surface roughness</a:t>
            </a:r>
          </a:p>
          <a:p>
            <a:pPr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viewing angle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40807" y="6145684"/>
            <a:ext cx="802070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/>
            <a:r>
              <a:rPr lang="en-US" sz="1200" b="1" dirty="0"/>
              <a:t>Data Source: </a:t>
            </a:r>
            <a:r>
              <a:rPr lang="en-US" sz="1200" dirty="0"/>
              <a:t>C. </a:t>
            </a:r>
            <a:r>
              <a:rPr lang="en-US" sz="1200" dirty="0" err="1"/>
              <a:t>Matzler</a:t>
            </a:r>
            <a:r>
              <a:rPr lang="en-US" sz="1200" dirty="0"/>
              <a:t>, "Passive Microwave Signatures of Landscapes in Winter", </a:t>
            </a:r>
            <a:r>
              <a:rPr lang="en-US" sz="1200" i="1" dirty="0" err="1"/>
              <a:t>Meteorol</a:t>
            </a:r>
            <a:r>
              <a:rPr lang="en-US" sz="1200" i="1" dirty="0"/>
              <a:t>. Atmos. Phys.</a:t>
            </a:r>
            <a:r>
              <a:rPr lang="en-US" sz="1200" dirty="0"/>
              <a:t> (1994)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808" y="1801548"/>
            <a:ext cx="5369988" cy="4007345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6364861" y="3608296"/>
            <a:ext cx="2170887" cy="2203575"/>
            <a:chOff x="6238779" y="3520570"/>
            <a:chExt cx="2170887" cy="2203575"/>
          </a:xfrm>
        </p:grpSpPr>
        <p:sp>
          <p:nvSpPr>
            <p:cNvPr id="5" name="Rectangle 4"/>
            <p:cNvSpPr/>
            <p:nvPr/>
          </p:nvSpPr>
          <p:spPr>
            <a:xfrm>
              <a:off x="6238779" y="3520570"/>
              <a:ext cx="2170887" cy="220357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724" t="19998" r="876" b="62212"/>
            <a:stretch/>
          </p:blipFill>
          <p:spPr>
            <a:xfrm>
              <a:off x="6343122" y="3574052"/>
              <a:ext cx="2048256" cy="932688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500" t="51747" r="700" b="24984"/>
            <a:stretch/>
          </p:blipFill>
          <p:spPr>
            <a:xfrm>
              <a:off x="6316445" y="4470165"/>
              <a:ext cx="2084832" cy="1217404"/>
            </a:xfrm>
            <a:prstGeom prst="rect">
              <a:avLst/>
            </a:prstGeom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496" y="1801368"/>
            <a:ext cx="5366942" cy="4005072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6389223" y="4569751"/>
            <a:ext cx="2125199" cy="1217405"/>
          </a:xfrm>
          <a:prstGeom prst="rect">
            <a:avLst/>
          </a:prstGeom>
          <a:solidFill>
            <a:schemeClr val="bg1">
              <a:lumMod val="95000"/>
              <a:alpha val="66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6386185" y="3630133"/>
            <a:ext cx="2128237" cy="927262"/>
          </a:xfrm>
          <a:prstGeom prst="rect">
            <a:avLst/>
          </a:prstGeom>
          <a:solidFill>
            <a:schemeClr val="bg1">
              <a:lumMod val="95000"/>
              <a:alpha val="66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496" y="1801368"/>
            <a:ext cx="5366942" cy="4005072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6386184" y="3627136"/>
            <a:ext cx="2128237" cy="323072"/>
          </a:xfrm>
          <a:prstGeom prst="rect">
            <a:avLst/>
          </a:prstGeom>
          <a:solidFill>
            <a:schemeClr val="bg1">
              <a:lumMod val="95000"/>
              <a:alpha val="66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6394574" y="4254374"/>
            <a:ext cx="2128237" cy="323072"/>
          </a:xfrm>
          <a:prstGeom prst="rect">
            <a:avLst/>
          </a:prstGeom>
          <a:solidFill>
            <a:schemeClr val="bg1">
              <a:lumMod val="95000"/>
              <a:alpha val="66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6386183" y="4862556"/>
            <a:ext cx="2128237" cy="936460"/>
          </a:xfrm>
          <a:prstGeom prst="rect">
            <a:avLst/>
          </a:prstGeom>
          <a:solidFill>
            <a:schemeClr val="bg1">
              <a:lumMod val="95000"/>
              <a:alpha val="66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Connector 24"/>
          <p:cNvCxnSpPr/>
          <p:nvPr/>
        </p:nvCxnSpPr>
        <p:spPr>
          <a:xfrm>
            <a:off x="4052493" y="2142028"/>
            <a:ext cx="0" cy="3301676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 rot="5400000">
            <a:off x="3395682" y="5118076"/>
            <a:ext cx="1451396" cy="336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37 GHz</a:t>
            </a:r>
          </a:p>
        </p:txBody>
      </p:sp>
      <p:cxnSp>
        <p:nvCxnSpPr>
          <p:cNvPr id="27" name="Straight Connector 26"/>
          <p:cNvCxnSpPr/>
          <p:nvPr/>
        </p:nvCxnSpPr>
        <p:spPr>
          <a:xfrm>
            <a:off x="4959631" y="2142028"/>
            <a:ext cx="0" cy="3301676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 rot="5400000">
            <a:off x="4307322" y="5105237"/>
            <a:ext cx="1451396" cy="336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19 GHz</a:t>
            </a:r>
          </a:p>
        </p:txBody>
      </p:sp>
    </p:spTree>
    <p:extLst>
      <p:ext uri="{BB962C8B-B14F-4D97-AF65-F5344CB8AC3E}">
        <p14:creationId xmlns:p14="http://schemas.microsoft.com/office/powerpoint/2010/main" val="2614233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20" grpId="0" animBg="1"/>
      <p:bldP spid="20" grpId="1" animBg="1"/>
      <p:bldP spid="22" grpId="0" animBg="1"/>
      <p:bldP spid="23" grpId="0" animBg="1"/>
      <p:bldP spid="24" grpId="0" animBg="1"/>
      <p:bldP spid="26" grpId="0"/>
      <p:bldP spid="26" grpId="1"/>
      <p:bldP spid="28" grpId="0"/>
      <p:bldP spid="28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684185" y="2613288"/>
            <a:ext cx="7984327" cy="393328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Land </a:t>
            </a:r>
            <a:r>
              <a:rPr lang="en-US" dirty="0" smtClean="0"/>
              <a:t>Surfaces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87584" y="1036939"/>
            <a:ext cx="4937976" cy="1697758"/>
          </a:xfrm>
          <a:ln w="38100">
            <a:noFill/>
          </a:ln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US" dirty="0"/>
              <a:t>Factors that influence measurements:</a:t>
            </a:r>
          </a:p>
          <a:p>
            <a:pPr marL="0" indent="0">
              <a:spcBef>
                <a:spcPts val="0"/>
              </a:spcBef>
              <a:buNone/>
            </a:pPr>
            <a:endParaRPr lang="en-US" sz="1000" dirty="0"/>
          </a:p>
          <a:p>
            <a:pPr marL="228600" lvl="1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2000" dirty="0"/>
              <a:t>soil type </a:t>
            </a:r>
          </a:p>
          <a:p>
            <a:pPr marL="228600" lvl="1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2000" dirty="0"/>
              <a:t>vegetation type and </a:t>
            </a:r>
            <a:r>
              <a:rPr lang="en-US" sz="2000" dirty="0" smtClean="0"/>
              <a:t>amount of coverage </a:t>
            </a:r>
            <a:endParaRPr lang="en-US" sz="2000" dirty="0"/>
          </a:p>
          <a:p>
            <a:pPr marL="228600" lvl="1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2000" dirty="0"/>
              <a:t>moisture content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dirty="0"/>
          </a:p>
          <a:p>
            <a:pPr lvl="1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562966" y="1041685"/>
            <a:ext cx="324737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Typical emissivity: 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endParaRPr lang="en-US" sz="1000" dirty="0"/>
          </a:p>
          <a:p>
            <a:pPr marL="228600" lvl="1" indent="-285750">
              <a:buFont typeface="Wingdings" panose="05000000000000000000" pitchFamily="2" charset="2"/>
              <a:buChar char="§"/>
            </a:pPr>
            <a:r>
              <a:rPr lang="en-US" sz="2000" dirty="0"/>
              <a:t>bare soil &lt; vegetation</a:t>
            </a:r>
          </a:p>
          <a:p>
            <a:pPr marL="228600" lvl="1" indent="-285750">
              <a:buFont typeface="Wingdings" panose="05000000000000000000" pitchFamily="2" charset="2"/>
              <a:buChar char="§"/>
            </a:pPr>
            <a:r>
              <a:rPr lang="en-US" sz="2000" dirty="0"/>
              <a:t>moist &lt; dry</a:t>
            </a:r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5544828" y="1034125"/>
            <a:ext cx="0" cy="14848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6" name="Group 55"/>
          <p:cNvGrpSpPr/>
          <p:nvPr/>
        </p:nvGrpSpPr>
        <p:grpSpPr>
          <a:xfrm>
            <a:off x="4737108" y="3167961"/>
            <a:ext cx="1707440" cy="3257620"/>
            <a:chOff x="4737108" y="2955929"/>
            <a:chExt cx="1707440" cy="3257620"/>
          </a:xfrm>
        </p:grpSpPr>
        <p:grpSp>
          <p:nvGrpSpPr>
            <p:cNvPr id="42" name="Group 41"/>
            <p:cNvGrpSpPr/>
            <p:nvPr/>
          </p:nvGrpSpPr>
          <p:grpSpPr>
            <a:xfrm>
              <a:off x="4737108" y="2955929"/>
              <a:ext cx="1707440" cy="3257620"/>
              <a:chOff x="4937545" y="3025078"/>
              <a:chExt cx="1707440" cy="3257620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317" t="10564" r="67979" b="18895"/>
              <a:stretch/>
            </p:blipFill>
            <p:spPr>
              <a:xfrm>
                <a:off x="4943466" y="3114261"/>
                <a:ext cx="1695598" cy="3168437"/>
              </a:xfrm>
              <a:prstGeom prst="rect">
                <a:avLst/>
              </a:prstGeom>
            </p:spPr>
          </p:pic>
          <p:sp>
            <p:nvSpPr>
              <p:cNvPr id="38" name="Rectangle 37"/>
              <p:cNvSpPr/>
              <p:nvPr/>
            </p:nvSpPr>
            <p:spPr>
              <a:xfrm>
                <a:off x="4937545" y="3025078"/>
                <a:ext cx="1707440" cy="3254806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TextBox 44"/>
            <p:cNvSpPr txBox="1"/>
            <p:nvPr/>
          </p:nvSpPr>
          <p:spPr>
            <a:xfrm>
              <a:off x="4755802" y="5874749"/>
              <a:ext cx="1674815" cy="28918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500"/>
                </a:lnSpc>
              </a:pPr>
              <a:r>
                <a:rPr lang="en-US" kern="400" spc="-110" dirty="0" smtClean="0"/>
                <a:t>dry soil</a:t>
              </a:r>
              <a:endParaRPr lang="en-US" kern="400" spc="-110" dirty="0"/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6559598" y="3167961"/>
            <a:ext cx="1781570" cy="3257620"/>
            <a:chOff x="6559598" y="2955929"/>
            <a:chExt cx="1781570" cy="3257620"/>
          </a:xfrm>
        </p:grpSpPr>
        <p:grpSp>
          <p:nvGrpSpPr>
            <p:cNvPr id="43" name="Group 42"/>
            <p:cNvGrpSpPr/>
            <p:nvPr/>
          </p:nvGrpSpPr>
          <p:grpSpPr>
            <a:xfrm>
              <a:off x="6559598" y="2955929"/>
              <a:ext cx="1781570" cy="3257620"/>
              <a:chOff x="6772074" y="3025078"/>
              <a:chExt cx="1781570" cy="3257620"/>
            </a:xfrm>
          </p:grpSpPr>
          <p:grpSp>
            <p:nvGrpSpPr>
              <p:cNvPr id="34" name="Group 33"/>
              <p:cNvGrpSpPr/>
              <p:nvPr/>
            </p:nvGrpSpPr>
            <p:grpSpPr>
              <a:xfrm>
                <a:off x="6772074" y="3114261"/>
                <a:ext cx="1777232" cy="3168437"/>
                <a:chOff x="6867161" y="3008670"/>
                <a:chExt cx="1777232" cy="3168437"/>
              </a:xfrm>
            </p:grpSpPr>
            <p:pic>
              <p:nvPicPr>
                <p:cNvPr id="22" name="Picture 21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317" t="10564" r="67979" b="18895"/>
                <a:stretch/>
              </p:blipFill>
              <p:spPr>
                <a:xfrm>
                  <a:off x="6948795" y="3008670"/>
                  <a:ext cx="1695598" cy="3168437"/>
                </a:xfrm>
                <a:prstGeom prst="rect">
                  <a:avLst/>
                </a:prstGeom>
              </p:spPr>
            </p:pic>
            <p:grpSp>
              <p:nvGrpSpPr>
                <p:cNvPr id="33" name="Group 32"/>
                <p:cNvGrpSpPr/>
                <p:nvPr/>
              </p:nvGrpSpPr>
              <p:grpSpPr>
                <a:xfrm>
                  <a:off x="6867161" y="3026885"/>
                  <a:ext cx="1761088" cy="1898562"/>
                  <a:chOff x="6867161" y="3026885"/>
                  <a:chExt cx="1761088" cy="1898562"/>
                </a:xfrm>
              </p:grpSpPr>
              <p:pic>
                <p:nvPicPr>
                  <p:cNvPr id="23" name="Picture 22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68871" t="9865" r="5487" b="47865"/>
                  <a:stretch/>
                </p:blipFill>
                <p:spPr>
                  <a:xfrm flipH="1">
                    <a:off x="6936712" y="3026885"/>
                    <a:ext cx="1691537" cy="1898562"/>
                  </a:xfrm>
                  <a:prstGeom prst="rect">
                    <a:avLst/>
                  </a:prstGeom>
                  <a:scene3d>
                    <a:camera prst="orthographicFront">
                      <a:rot lat="0" lon="0" rev="21594000"/>
                    </a:camera>
                    <a:lightRig rig="threePt" dir="t"/>
                  </a:scene3d>
                </p:spPr>
              </p:pic>
              <p:sp>
                <p:nvSpPr>
                  <p:cNvPr id="26" name="Oval 25"/>
                  <p:cNvSpPr/>
                  <p:nvPr/>
                </p:nvSpPr>
                <p:spPr>
                  <a:xfrm>
                    <a:off x="6867161" y="3127377"/>
                    <a:ext cx="196630" cy="271027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  <a:scene3d>
                    <a:camera prst="orthographicFront">
                      <a:rot lat="0" lon="0" rev="20399999"/>
                    </a:camera>
                    <a:lightRig rig="threePt" dir="t"/>
                  </a:scene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28" name="Rectangle 27"/>
                <p:cNvSpPr/>
                <p:nvPr/>
              </p:nvSpPr>
              <p:spPr>
                <a:xfrm>
                  <a:off x="6936712" y="4833504"/>
                  <a:ext cx="1704789" cy="323541"/>
                </a:xfrm>
                <a:prstGeom prst="rect">
                  <a:avLst/>
                </a:prstGeom>
                <a:solidFill>
                  <a:srgbClr val="CEB79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9" name="Rectangle 38"/>
              <p:cNvSpPr/>
              <p:nvPr/>
            </p:nvSpPr>
            <p:spPr>
              <a:xfrm>
                <a:off x="6846204" y="3025078"/>
                <a:ext cx="1707440" cy="3254806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TextBox 45"/>
            <p:cNvSpPr txBox="1"/>
            <p:nvPr/>
          </p:nvSpPr>
          <p:spPr>
            <a:xfrm>
              <a:off x="6637747" y="5680161"/>
              <a:ext cx="1699084" cy="4815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500"/>
                </a:lnSpc>
              </a:pPr>
              <a:r>
                <a:rPr lang="en-US" kern="400" spc="-110" dirty="0" smtClean="0"/>
                <a:t>vegetation and dry conditions</a:t>
              </a:r>
              <a:endParaRPr lang="en-US" kern="400" spc="-110" dirty="0"/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2822355" y="3169368"/>
            <a:ext cx="1747369" cy="3254806"/>
            <a:chOff x="2822355" y="2957336"/>
            <a:chExt cx="1747369" cy="3254806"/>
          </a:xfrm>
        </p:grpSpPr>
        <p:grpSp>
          <p:nvGrpSpPr>
            <p:cNvPr id="41" name="Group 40"/>
            <p:cNvGrpSpPr/>
            <p:nvPr/>
          </p:nvGrpSpPr>
          <p:grpSpPr>
            <a:xfrm>
              <a:off x="2822355" y="2957336"/>
              <a:ext cx="1747369" cy="3254806"/>
              <a:chOff x="3033465" y="3027892"/>
              <a:chExt cx="1747369" cy="3254806"/>
            </a:xfrm>
          </p:grpSpPr>
          <p:grpSp>
            <p:nvGrpSpPr>
              <p:cNvPr id="35" name="Group 34"/>
              <p:cNvGrpSpPr/>
              <p:nvPr/>
            </p:nvGrpSpPr>
            <p:grpSpPr>
              <a:xfrm>
                <a:off x="3050710" y="3071182"/>
                <a:ext cx="1730124" cy="3208702"/>
                <a:chOff x="4886307" y="3008669"/>
                <a:chExt cx="1730124" cy="3208702"/>
              </a:xfrm>
            </p:grpSpPr>
            <p:pic>
              <p:nvPicPr>
                <p:cNvPr id="21" name="Picture 20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8871" t="9865" r="5487" b="18696"/>
                <a:stretch/>
              </p:blipFill>
              <p:spPr>
                <a:xfrm>
                  <a:off x="4886307" y="3008669"/>
                  <a:ext cx="1691537" cy="3208702"/>
                </a:xfrm>
                <a:prstGeom prst="rect">
                  <a:avLst/>
                </a:prstGeom>
              </p:spPr>
            </p:pic>
            <p:sp>
              <p:nvSpPr>
                <p:cNvPr id="27" name="Oval 26"/>
                <p:cNvSpPr/>
                <p:nvPr/>
              </p:nvSpPr>
              <p:spPr>
                <a:xfrm>
                  <a:off x="6467487" y="3162037"/>
                  <a:ext cx="148944" cy="20158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  <a:scene3d>
                  <a:camera prst="orthographicFront">
                    <a:rot lat="0" lon="0" rev="1200000"/>
                  </a:camera>
                  <a:lightRig rig="threePt" dir="t"/>
                </a:scene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7" name="Rectangle 36"/>
              <p:cNvSpPr/>
              <p:nvPr/>
            </p:nvSpPr>
            <p:spPr>
              <a:xfrm>
                <a:off x="3033465" y="3027892"/>
                <a:ext cx="1707440" cy="3254806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TextBox 46"/>
            <p:cNvSpPr txBox="1"/>
            <p:nvPr/>
          </p:nvSpPr>
          <p:spPr>
            <a:xfrm>
              <a:off x="2839601" y="5680161"/>
              <a:ext cx="1690194" cy="4815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500"/>
                </a:lnSpc>
              </a:pPr>
              <a:r>
                <a:rPr lang="en-US" kern="400" spc="-110" dirty="0" smtClean="0"/>
                <a:t>vegetation and wet conditions</a:t>
              </a:r>
              <a:endParaRPr lang="en-US" kern="400" spc="-110" dirty="0"/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906192" y="3169368"/>
            <a:ext cx="1709334" cy="3254806"/>
            <a:chOff x="906192" y="2957336"/>
            <a:chExt cx="1709334" cy="3254806"/>
          </a:xfrm>
        </p:grpSpPr>
        <p:grpSp>
          <p:nvGrpSpPr>
            <p:cNvPr id="40" name="Group 39"/>
            <p:cNvGrpSpPr/>
            <p:nvPr/>
          </p:nvGrpSpPr>
          <p:grpSpPr>
            <a:xfrm>
              <a:off x="906192" y="2957336"/>
              <a:ext cx="1708850" cy="3254806"/>
              <a:chOff x="1171481" y="3027892"/>
              <a:chExt cx="1708850" cy="3254806"/>
            </a:xfrm>
          </p:grpSpPr>
          <p:pic>
            <p:nvPicPr>
              <p:cNvPr id="20" name="Picture 19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614" t="10019" r="35682" b="18479"/>
              <a:stretch/>
            </p:blipFill>
            <p:spPr>
              <a:xfrm>
                <a:off x="1184733" y="3071182"/>
                <a:ext cx="1695598" cy="3211516"/>
              </a:xfrm>
              <a:prstGeom prst="rect">
                <a:avLst/>
              </a:prstGeom>
              <a:ln w="12700">
                <a:noFill/>
              </a:ln>
            </p:spPr>
          </p:pic>
          <p:sp>
            <p:nvSpPr>
              <p:cNvPr id="36" name="Rectangle 35"/>
              <p:cNvSpPr/>
              <p:nvPr/>
            </p:nvSpPr>
            <p:spPr>
              <a:xfrm>
                <a:off x="1171481" y="3027892"/>
                <a:ext cx="1707440" cy="3254806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8" name="TextBox 47"/>
            <p:cNvSpPr txBox="1"/>
            <p:nvPr/>
          </p:nvSpPr>
          <p:spPr>
            <a:xfrm>
              <a:off x="919443" y="5873436"/>
              <a:ext cx="1696083" cy="28918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500"/>
                </a:lnSpc>
              </a:pPr>
              <a:r>
                <a:rPr lang="en-US" kern="400" spc="-110" dirty="0" smtClean="0"/>
                <a:t>wet soil</a:t>
              </a:r>
              <a:endParaRPr lang="en-US" kern="400" spc="-110" dirty="0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775382" y="2734697"/>
            <a:ext cx="26376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0.6 – 0.8 emissivity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893769" y="2734697"/>
            <a:ext cx="25076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emissivity  </a:t>
            </a:r>
            <a:r>
              <a:rPr lang="en-US" dirty="0"/>
              <a:t>&gt; </a:t>
            </a:r>
            <a:r>
              <a:rPr lang="en-US" dirty="0" smtClean="0"/>
              <a:t>0.9</a:t>
            </a:r>
            <a:endParaRPr lang="en-US" dirty="0"/>
          </a:p>
        </p:txBody>
      </p:sp>
      <p:sp>
        <p:nvSpPr>
          <p:cNvPr id="50" name="Up Arrow 49"/>
          <p:cNvSpPr>
            <a:spLocks noChangeAspect="1"/>
          </p:cNvSpPr>
          <p:nvPr/>
        </p:nvSpPr>
        <p:spPr>
          <a:xfrm>
            <a:off x="5379345" y="4020442"/>
            <a:ext cx="422965" cy="942982"/>
          </a:xfrm>
          <a:prstGeom prst="upArrow">
            <a:avLst>
              <a:gd name="adj1" fmla="val 33779"/>
              <a:gd name="adj2" fmla="val 106115"/>
            </a:avLst>
          </a:prstGeom>
          <a:solidFill>
            <a:srgbClr val="FF993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Up Arrow 50"/>
          <p:cNvSpPr>
            <a:spLocks noChangeAspect="1"/>
          </p:cNvSpPr>
          <p:nvPr/>
        </p:nvSpPr>
        <p:spPr>
          <a:xfrm>
            <a:off x="7323221" y="3792118"/>
            <a:ext cx="523021" cy="1166053"/>
          </a:xfrm>
          <a:prstGeom prst="upArrow">
            <a:avLst>
              <a:gd name="adj1" fmla="val 33779"/>
              <a:gd name="adj2" fmla="val 106115"/>
            </a:avLst>
          </a:prstGeom>
          <a:solidFill>
            <a:srgbClr val="FF993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Up Arrow 51"/>
          <p:cNvSpPr/>
          <p:nvPr/>
        </p:nvSpPr>
        <p:spPr>
          <a:xfrm>
            <a:off x="3375882" y="4203729"/>
            <a:ext cx="340752" cy="759695"/>
          </a:xfrm>
          <a:prstGeom prst="upArrow">
            <a:avLst>
              <a:gd name="adj1" fmla="val 33779"/>
              <a:gd name="adj2" fmla="val 106115"/>
            </a:avLst>
          </a:prstGeom>
          <a:solidFill>
            <a:srgbClr val="FF993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Up Arrow 52"/>
          <p:cNvSpPr/>
          <p:nvPr/>
        </p:nvSpPr>
        <p:spPr>
          <a:xfrm>
            <a:off x="1633086" y="4373214"/>
            <a:ext cx="264732" cy="590210"/>
          </a:xfrm>
          <a:prstGeom prst="upArrow">
            <a:avLst>
              <a:gd name="adj1" fmla="val 33779"/>
              <a:gd name="adj2" fmla="val 106115"/>
            </a:avLst>
          </a:prstGeom>
          <a:solidFill>
            <a:srgbClr val="FF993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16" t="95184" r="-220" b="360"/>
          <a:stretch/>
        </p:blipFill>
        <p:spPr>
          <a:xfrm rot="5400000">
            <a:off x="7596639" y="4156141"/>
            <a:ext cx="1695598" cy="200158"/>
          </a:xfrm>
          <a:prstGeom prst="rect">
            <a:avLst/>
          </a:prstGeom>
          <a:ln w="12700">
            <a:noFill/>
          </a:ln>
        </p:spPr>
      </p:pic>
      <p:sp>
        <p:nvSpPr>
          <p:cNvPr id="5" name="TextBox 4"/>
          <p:cNvSpPr txBox="1"/>
          <p:nvPr/>
        </p:nvSpPr>
        <p:spPr>
          <a:xfrm rot="5400000">
            <a:off x="7942517" y="5380206"/>
            <a:ext cx="104086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(modified)</a:t>
            </a:r>
          </a:p>
        </p:txBody>
      </p:sp>
    </p:spTree>
    <p:extLst>
      <p:ext uri="{BB962C8B-B14F-4D97-AF65-F5344CB8AC3E}">
        <p14:creationId xmlns:p14="http://schemas.microsoft.com/office/powerpoint/2010/main" val="394988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0" y="914400"/>
            <a:ext cx="365760" cy="937549"/>
          </a:xfrm>
          <a:prstGeom prst="rect">
            <a:avLst/>
          </a:prstGeom>
          <a:solidFill>
            <a:srgbClr val="CED8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/>
          <p:cNvGrpSpPr/>
          <p:nvPr/>
        </p:nvGrpSpPr>
        <p:grpSpPr>
          <a:xfrm>
            <a:off x="0" y="1725536"/>
            <a:ext cx="9144000" cy="5057312"/>
            <a:chOff x="0" y="1725536"/>
            <a:chExt cx="9144000" cy="5057312"/>
          </a:xfrm>
        </p:grpSpPr>
        <p:grpSp>
          <p:nvGrpSpPr>
            <p:cNvPr id="19" name="Group 18"/>
            <p:cNvGrpSpPr/>
            <p:nvPr/>
          </p:nvGrpSpPr>
          <p:grpSpPr>
            <a:xfrm>
              <a:off x="0" y="1725536"/>
              <a:ext cx="9144000" cy="5057312"/>
              <a:chOff x="0" y="2375329"/>
              <a:chExt cx="9144000" cy="4394852"/>
            </a:xfrm>
          </p:grpSpPr>
          <p:sp>
            <p:nvSpPr>
              <p:cNvPr id="10" name="Rectangle 9"/>
              <p:cNvSpPr/>
              <p:nvPr/>
            </p:nvSpPr>
            <p:spPr>
              <a:xfrm>
                <a:off x="0" y="2375329"/>
                <a:ext cx="9144000" cy="42083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4048200" y="2494460"/>
                <a:ext cx="3158000" cy="4145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ts val="1500"/>
                  </a:lnSpc>
                </a:pPr>
                <a:r>
                  <a:rPr lang="en-US" dirty="0"/>
                  <a:t>AMSR-2 6.9 </a:t>
                </a:r>
                <a:r>
                  <a:rPr lang="en-US" b="1" dirty="0"/>
                  <a:t>V-pol</a:t>
                </a:r>
              </a:p>
              <a:p>
                <a:pPr algn="ctr">
                  <a:lnSpc>
                    <a:spcPts val="1500"/>
                  </a:lnSpc>
                </a:pPr>
                <a:r>
                  <a:rPr lang="en-US" sz="1400" dirty="0"/>
                  <a:t>23 Sep 2017</a:t>
                </a:r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450146" y="2495558"/>
                <a:ext cx="2943576" cy="4145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ts val="1500"/>
                  </a:lnSpc>
                </a:pPr>
                <a:r>
                  <a:rPr lang="en-US" dirty="0"/>
                  <a:t>AMSR-2 6.9 GHz </a:t>
                </a:r>
                <a:r>
                  <a:rPr lang="en-US" b="1" dirty="0"/>
                  <a:t>H-pol</a:t>
                </a:r>
              </a:p>
              <a:p>
                <a:pPr algn="ctr">
                  <a:lnSpc>
                    <a:spcPts val="1500"/>
                  </a:lnSpc>
                </a:pPr>
                <a:r>
                  <a:rPr lang="en-US" sz="1400" dirty="0"/>
                  <a:t>23 Sep 2017</a:t>
                </a: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3187923" y="6448334"/>
                <a:ext cx="2732964" cy="2674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Brightness Temperature (K)</a:t>
                </a:r>
              </a:p>
            </p:txBody>
          </p:sp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55" t="86973" r="87676" b="4854"/>
              <a:stretch/>
            </p:blipFill>
            <p:spPr>
              <a:xfrm>
                <a:off x="278940" y="5919664"/>
                <a:ext cx="824233" cy="439714"/>
              </a:xfrm>
              <a:prstGeom prst="rect">
                <a:avLst/>
              </a:prstGeom>
              <a:ln w="22225">
                <a:noFill/>
              </a:ln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5739" t="88005" r="862" b="6214"/>
              <a:stretch/>
            </p:blipFill>
            <p:spPr>
              <a:xfrm>
                <a:off x="179889" y="6400098"/>
                <a:ext cx="1110342" cy="370083"/>
              </a:xfrm>
              <a:prstGeom prst="rect">
                <a:avLst/>
              </a:prstGeom>
              <a:ln w="22225">
                <a:noFill/>
              </a:ln>
            </p:spPr>
          </p:pic>
        </p:grpSp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707"/>
            <a:stretch/>
          </p:blipFill>
          <p:spPr>
            <a:xfrm>
              <a:off x="146865" y="2354533"/>
              <a:ext cx="3550138" cy="3361383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313"/>
            <a:stretch/>
          </p:blipFill>
          <p:spPr>
            <a:xfrm>
              <a:off x="3843868" y="2351253"/>
              <a:ext cx="3566664" cy="3364663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sp>
          <p:nvSpPr>
            <p:cNvPr id="8" name="Cross 7"/>
            <p:cNvSpPr/>
            <p:nvPr/>
          </p:nvSpPr>
          <p:spPr>
            <a:xfrm>
              <a:off x="737829" y="4241578"/>
              <a:ext cx="230857" cy="223115"/>
            </a:xfrm>
            <a:prstGeom prst="plus">
              <a:avLst>
                <a:gd name="adj" fmla="val 39860"/>
              </a:avLst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Cross 29"/>
            <p:cNvSpPr/>
            <p:nvPr/>
          </p:nvSpPr>
          <p:spPr>
            <a:xfrm>
              <a:off x="4438976" y="4241577"/>
              <a:ext cx="230857" cy="223115"/>
            </a:xfrm>
            <a:prstGeom prst="plus">
              <a:avLst>
                <a:gd name="adj" fmla="val 39860"/>
              </a:avLst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Horizontal vs. Vertical Polarization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301297" y="1014908"/>
            <a:ext cx="8737072" cy="651623"/>
          </a:xfrm>
        </p:spPr>
        <p:txBody>
          <a:bodyPr/>
          <a:lstStyle/>
          <a:p>
            <a:r>
              <a:rPr lang="en-US" dirty="0"/>
              <a:t>Surface emissivity and the resulting measured brightness temperature (T) is strongly dependent on polarization in the microwave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8" t="815" r="7278" b="93039"/>
          <a:stretch/>
        </p:blipFill>
        <p:spPr>
          <a:xfrm>
            <a:off x="1655065" y="5956365"/>
            <a:ext cx="5798680" cy="419714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7510676" y="4241577"/>
            <a:ext cx="1479892" cy="1200329"/>
            <a:chOff x="7430939" y="3017645"/>
            <a:chExt cx="1479892" cy="1200329"/>
          </a:xfrm>
        </p:grpSpPr>
        <p:sp>
          <p:nvSpPr>
            <p:cNvPr id="34" name="TextBox 33"/>
            <p:cNvSpPr txBox="1"/>
            <p:nvPr/>
          </p:nvSpPr>
          <p:spPr>
            <a:xfrm>
              <a:off x="7430939" y="3017645"/>
              <a:ext cx="1479892" cy="120032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    </a:t>
              </a:r>
              <a:r>
                <a:rPr lang="en-US" b="1" dirty="0">
                  <a:solidFill>
                    <a:srgbClr val="0000FF"/>
                  </a:solidFill>
                </a:rPr>
                <a:t>water</a:t>
              </a:r>
            </a:p>
            <a:p>
              <a:pPr algn="ctr"/>
              <a:r>
                <a:rPr lang="en-US" b="1" dirty="0"/>
                <a:t>strong</a:t>
              </a:r>
            </a:p>
            <a:p>
              <a:pPr algn="ctr"/>
              <a:r>
                <a:rPr lang="en-US" b="1" dirty="0"/>
                <a:t>polarization</a:t>
              </a:r>
            </a:p>
            <a:p>
              <a:pPr algn="ctr"/>
              <a:r>
                <a:rPr lang="el-GR" dirty="0"/>
                <a:t>Δ</a:t>
              </a:r>
              <a:r>
                <a:rPr lang="en-US" dirty="0"/>
                <a:t>T ≈ 86 K</a:t>
              </a:r>
            </a:p>
          </p:txBody>
        </p:sp>
        <p:sp>
          <p:nvSpPr>
            <p:cNvPr id="28" name="Cross 27"/>
            <p:cNvSpPr/>
            <p:nvPr/>
          </p:nvSpPr>
          <p:spPr>
            <a:xfrm>
              <a:off x="7748063" y="3100762"/>
              <a:ext cx="190017" cy="183645"/>
            </a:xfrm>
            <a:prstGeom prst="plus">
              <a:avLst>
                <a:gd name="adj" fmla="val 39860"/>
              </a:avLst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1379689" y="5710848"/>
            <a:ext cx="2196443" cy="431476"/>
            <a:chOff x="1379689" y="5676558"/>
            <a:chExt cx="2196443" cy="431476"/>
          </a:xfrm>
        </p:grpSpPr>
        <p:sp>
          <p:nvSpPr>
            <p:cNvPr id="12" name="Chevron 11"/>
            <p:cNvSpPr/>
            <p:nvPr/>
          </p:nvSpPr>
          <p:spPr>
            <a:xfrm>
              <a:off x="3302824" y="5874208"/>
              <a:ext cx="181795" cy="233826"/>
            </a:xfrm>
            <a:prstGeom prst="chevron">
              <a:avLst>
                <a:gd name="adj" fmla="val 61933"/>
              </a:avLst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1379689" y="5676558"/>
              <a:ext cx="2196443" cy="431476"/>
              <a:chOff x="1379689" y="5676558"/>
              <a:chExt cx="2196443" cy="431476"/>
            </a:xfrm>
          </p:grpSpPr>
          <p:sp>
            <p:nvSpPr>
              <p:cNvPr id="27" name="Chevron 26"/>
              <p:cNvSpPr/>
              <p:nvPr/>
            </p:nvSpPr>
            <p:spPr>
              <a:xfrm flipH="1">
                <a:off x="1465711" y="5891848"/>
                <a:ext cx="183861" cy="216186"/>
              </a:xfrm>
              <a:prstGeom prst="chevron">
                <a:avLst>
                  <a:gd name="adj" fmla="val 61933"/>
                </a:avLst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 rot="18765198">
                <a:off x="1319687" y="5753840"/>
                <a:ext cx="350835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900" dirty="0"/>
                  <a:t>82</a:t>
                </a: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 rot="2859048">
                <a:off x="3268197" y="5753661"/>
                <a:ext cx="385038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900" dirty="0"/>
                  <a:t>168</a:t>
                </a:r>
              </a:p>
            </p:txBody>
          </p:sp>
          <p:sp>
            <p:nvSpPr>
              <p:cNvPr id="40" name="Chevron 39"/>
              <p:cNvSpPr/>
              <p:nvPr/>
            </p:nvSpPr>
            <p:spPr>
              <a:xfrm flipH="1">
                <a:off x="1624630" y="5885159"/>
                <a:ext cx="119414" cy="216186"/>
              </a:xfrm>
              <a:prstGeom prst="chevron">
                <a:avLst>
                  <a:gd name="adj" fmla="val 82786"/>
                </a:avLst>
              </a:pr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26" name="Diamond 25"/>
          <p:cNvSpPr/>
          <p:nvPr/>
        </p:nvSpPr>
        <p:spPr>
          <a:xfrm>
            <a:off x="5545108" y="4396180"/>
            <a:ext cx="164184" cy="159026"/>
          </a:xfrm>
          <a:prstGeom prst="diamond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Diamond 42"/>
          <p:cNvSpPr/>
          <p:nvPr/>
        </p:nvSpPr>
        <p:spPr>
          <a:xfrm>
            <a:off x="1837560" y="4396180"/>
            <a:ext cx="164184" cy="159026"/>
          </a:xfrm>
          <a:prstGeom prst="diamond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2" name="Group 61"/>
          <p:cNvGrpSpPr/>
          <p:nvPr/>
        </p:nvGrpSpPr>
        <p:grpSpPr>
          <a:xfrm>
            <a:off x="7510676" y="2739665"/>
            <a:ext cx="1479892" cy="1200329"/>
            <a:chOff x="7495780" y="4524144"/>
            <a:chExt cx="1479892" cy="1200329"/>
          </a:xfrm>
        </p:grpSpPr>
        <p:sp>
          <p:nvSpPr>
            <p:cNvPr id="29" name="TextBox 28"/>
            <p:cNvSpPr txBox="1"/>
            <p:nvPr/>
          </p:nvSpPr>
          <p:spPr>
            <a:xfrm>
              <a:off x="7495780" y="4524144"/>
              <a:ext cx="1479892" cy="120032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   </a:t>
              </a:r>
              <a:r>
                <a:rPr lang="en-US" b="1" dirty="0">
                  <a:solidFill>
                    <a:srgbClr val="0000FF"/>
                  </a:solidFill>
                </a:rPr>
                <a:t>land</a:t>
              </a:r>
            </a:p>
            <a:p>
              <a:pPr algn="ctr"/>
              <a:r>
                <a:rPr lang="en-US" b="1" dirty="0"/>
                <a:t>weak</a:t>
              </a:r>
            </a:p>
            <a:p>
              <a:pPr algn="ctr"/>
              <a:r>
                <a:rPr lang="en-US" b="1" dirty="0"/>
                <a:t>polarization</a:t>
              </a:r>
            </a:p>
            <a:p>
              <a:pPr algn="ctr"/>
              <a:r>
                <a:rPr lang="el-GR" dirty="0"/>
                <a:t>Δ</a:t>
              </a:r>
              <a:r>
                <a:rPr lang="en-US" dirty="0"/>
                <a:t>T ≈ 20 K</a:t>
              </a:r>
            </a:p>
          </p:txBody>
        </p:sp>
        <p:sp>
          <p:nvSpPr>
            <p:cNvPr id="44" name="Diamond 43"/>
            <p:cNvSpPr/>
            <p:nvPr/>
          </p:nvSpPr>
          <p:spPr>
            <a:xfrm>
              <a:off x="7866924" y="4617441"/>
              <a:ext cx="167803" cy="162531"/>
            </a:xfrm>
            <a:prstGeom prst="diamond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5542714" y="5714049"/>
            <a:ext cx="1021226" cy="426965"/>
            <a:chOff x="2467442" y="5681069"/>
            <a:chExt cx="1021226" cy="426965"/>
          </a:xfrm>
        </p:grpSpPr>
        <p:sp>
          <p:nvSpPr>
            <p:cNvPr id="46" name="Chevron 45"/>
            <p:cNvSpPr/>
            <p:nvPr/>
          </p:nvSpPr>
          <p:spPr>
            <a:xfrm>
              <a:off x="3215360" y="5874208"/>
              <a:ext cx="181795" cy="233826"/>
            </a:xfrm>
            <a:prstGeom prst="chevron">
              <a:avLst>
                <a:gd name="adj" fmla="val 61933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47" name="Group 46"/>
            <p:cNvGrpSpPr/>
            <p:nvPr/>
          </p:nvGrpSpPr>
          <p:grpSpPr>
            <a:xfrm>
              <a:off x="2467442" y="5681069"/>
              <a:ext cx="1021226" cy="426965"/>
              <a:chOff x="2467442" y="5681069"/>
              <a:chExt cx="1021226" cy="426965"/>
            </a:xfrm>
          </p:grpSpPr>
          <p:sp>
            <p:nvSpPr>
              <p:cNvPr id="48" name="Chevron 47"/>
              <p:cNvSpPr/>
              <p:nvPr/>
            </p:nvSpPr>
            <p:spPr>
              <a:xfrm flipH="1">
                <a:off x="2555031" y="5891848"/>
                <a:ext cx="183861" cy="216186"/>
              </a:xfrm>
              <a:prstGeom prst="chevron">
                <a:avLst>
                  <a:gd name="adj" fmla="val 61933"/>
                </a:avLst>
              </a:prstGeom>
              <a:solidFill>
                <a:schemeClr val="accent3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 rot="18765198">
                <a:off x="2386323" y="5762188"/>
                <a:ext cx="393069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900" dirty="0"/>
                  <a:t>245</a:t>
                </a:r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 rot="2859048">
                <a:off x="3180733" y="5769563"/>
                <a:ext cx="385038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900" dirty="0"/>
                  <a:t>265</a:t>
                </a:r>
              </a:p>
            </p:txBody>
          </p:sp>
        </p:grpSp>
      </p:grpSp>
      <p:sp>
        <p:nvSpPr>
          <p:cNvPr id="61" name="Chevron 60"/>
          <p:cNvSpPr/>
          <p:nvPr/>
        </p:nvSpPr>
        <p:spPr>
          <a:xfrm flipH="1">
            <a:off x="1570346" y="5923818"/>
            <a:ext cx="119414" cy="216186"/>
          </a:xfrm>
          <a:prstGeom prst="chevron">
            <a:avLst>
              <a:gd name="adj" fmla="val 82786"/>
            </a:avLst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8350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0" y="5380"/>
            <a:ext cx="9143999" cy="655553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383838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endParaRPr lang="en-US" sz="800" dirty="0"/>
          </a:p>
          <a:p>
            <a:pPr algn="ctr"/>
            <a:endParaRPr lang="en-US" sz="1400" dirty="0" smtClean="0"/>
          </a:p>
          <a:p>
            <a:pPr algn="ctr"/>
            <a:r>
              <a:rPr lang="en-US" sz="1900" dirty="0" smtClean="0"/>
              <a:t>Animation </a:t>
            </a:r>
            <a:r>
              <a:rPr lang="en-US" sz="1900" dirty="0"/>
              <a:t>of AMSR-2 H-pol and V-pol Brightness Temperature – 11 Feb 2018 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140802" y="5960686"/>
            <a:ext cx="8595361" cy="64716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90000"/>
              <a:buFont typeface="Wingdings" panose="05000000000000000000" pitchFamily="2" charset="2"/>
              <a:buChar char="§"/>
              <a:defRPr sz="2000" kern="1200">
                <a:solidFill>
                  <a:srgbClr val="38383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–"/>
              <a:defRPr sz="1800" kern="1200">
                <a:solidFill>
                  <a:srgbClr val="383838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83838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200"/>
              </a:lnSpc>
              <a:spcBef>
                <a:spcPts val="0"/>
              </a:spcBef>
              <a:buFont typeface="Wingdings" panose="05000000000000000000" pitchFamily="2" charset="2"/>
              <a:buNone/>
            </a:pPr>
            <a:r>
              <a:rPr lang="en-US" sz="1200" dirty="0">
                <a:hlinkClick r:id="rId5"/>
              </a:rPr>
              <a:t>http://rammb.cira.colostate.edu/templates/loop_directory.asp?data_folder=visitview/custom/AMSR2_20180211_Hpol_Vpol</a:t>
            </a:r>
            <a:r>
              <a:rPr lang="en-US" sz="1200" dirty="0"/>
              <a:t> </a:t>
            </a:r>
          </a:p>
          <a:p>
            <a:pPr marL="0" indent="0">
              <a:lnSpc>
                <a:spcPts val="1200"/>
              </a:lnSpc>
              <a:spcBef>
                <a:spcPts val="0"/>
              </a:spcBef>
              <a:buFont typeface="Wingdings" panose="05000000000000000000" pitchFamily="2" charset="2"/>
              <a:buNone/>
            </a:pPr>
            <a:endParaRPr lang="en-US" sz="800" dirty="0"/>
          </a:p>
          <a:p>
            <a:pPr marL="0" indent="0">
              <a:lnSpc>
                <a:spcPts val="900"/>
              </a:lnSpc>
              <a:spcBef>
                <a:spcPts val="0"/>
              </a:spcBef>
              <a:buFont typeface="Wingdings" panose="05000000000000000000" pitchFamily="2" charset="2"/>
              <a:buNone/>
            </a:pPr>
            <a:r>
              <a:rPr lang="en-US" sz="1000" dirty="0"/>
              <a:t>Imagery Source: NOAA Operational GCOM-W1 AMSR-2 Product Maps (BTs)</a:t>
            </a:r>
          </a:p>
          <a:p>
            <a:pPr marL="0" indent="0">
              <a:lnSpc>
                <a:spcPts val="900"/>
              </a:lnSpc>
              <a:spcBef>
                <a:spcPts val="0"/>
              </a:spcBef>
              <a:buNone/>
            </a:pPr>
            <a:r>
              <a:rPr lang="en-US" sz="1000" dirty="0">
                <a:hlinkClick r:id="rId6"/>
              </a:rPr>
              <a:t>http://www.ospo.noaa.gov/Products/atmosphere/gpds/maps.html?GPLCT#gpdsMaps</a:t>
            </a:r>
            <a:r>
              <a:rPr lang="en-US" sz="1000" dirty="0"/>
              <a:t> </a:t>
            </a:r>
          </a:p>
        </p:txBody>
      </p:sp>
      <p:pic>
        <p:nvPicPr>
          <p:cNvPr id="5" name="AMSR2_20180211_Hpol_Vpol_">
            <a:hlinkClick r:id="" action="ppaction://media"/>
          </p:cNvPr>
          <p:cNvPicPr>
            <a:picLocks noGrp="1" noChangeAspect="1"/>
          </p:cNvPicPr>
          <p:nvPr>
            <p:ph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358" y="718090"/>
            <a:ext cx="8971281" cy="5046873"/>
          </a:xfrm>
        </p:spPr>
      </p:pic>
    </p:spTree>
    <p:extLst>
      <p:ext uri="{BB962C8B-B14F-4D97-AF65-F5344CB8AC3E}">
        <p14:creationId xmlns:p14="http://schemas.microsoft.com/office/powerpoint/2010/main" val="3502909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0" y="5380"/>
            <a:ext cx="9143999" cy="655553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383838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endParaRPr lang="en-US" sz="800" dirty="0"/>
          </a:p>
          <a:p>
            <a:pPr algn="ctr"/>
            <a:r>
              <a:rPr lang="en-US" sz="1800" dirty="0"/>
              <a:t>Animation of AMSR-2 Snow and Ice Products – 11 Feb 2018 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140802" y="5960686"/>
            <a:ext cx="8880650" cy="64716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90000"/>
              <a:buFont typeface="Wingdings" panose="05000000000000000000" pitchFamily="2" charset="2"/>
              <a:buChar char="§"/>
              <a:defRPr sz="2000" kern="1200">
                <a:solidFill>
                  <a:srgbClr val="38383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–"/>
              <a:defRPr sz="1800" kern="1200">
                <a:solidFill>
                  <a:srgbClr val="383838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83838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200"/>
              </a:lnSpc>
              <a:spcBef>
                <a:spcPts val="0"/>
              </a:spcBef>
              <a:buFont typeface="Wingdings" panose="05000000000000000000" pitchFamily="2" charset="2"/>
              <a:buNone/>
            </a:pPr>
            <a:r>
              <a:rPr lang="en-US" sz="1200" dirty="0">
                <a:hlinkClick r:id="rId5"/>
              </a:rPr>
              <a:t>http://rammb.cira.colostate.edu/templates/loop_directory.asp?data_folder=visitview/custom/AMSR2_20180211_NH_seaice_snow</a:t>
            </a:r>
            <a:r>
              <a:rPr lang="en-US" sz="1200" dirty="0"/>
              <a:t>  </a:t>
            </a:r>
          </a:p>
          <a:p>
            <a:pPr marL="0" indent="0">
              <a:lnSpc>
                <a:spcPts val="1200"/>
              </a:lnSpc>
              <a:spcBef>
                <a:spcPts val="0"/>
              </a:spcBef>
              <a:buFont typeface="Wingdings" panose="05000000000000000000" pitchFamily="2" charset="2"/>
              <a:buNone/>
            </a:pPr>
            <a:endParaRPr lang="en-US" sz="800" dirty="0"/>
          </a:p>
          <a:p>
            <a:pPr marL="0" indent="0">
              <a:lnSpc>
                <a:spcPts val="900"/>
              </a:lnSpc>
              <a:spcBef>
                <a:spcPts val="0"/>
              </a:spcBef>
              <a:buFont typeface="Wingdings" panose="05000000000000000000" pitchFamily="2" charset="2"/>
              <a:buNone/>
            </a:pPr>
            <a:r>
              <a:rPr lang="en-US" sz="1000" dirty="0"/>
              <a:t>Imagery Source: </a:t>
            </a:r>
            <a:r>
              <a:rPr lang="en-US" sz="1000" dirty="0">
                <a:solidFill>
                  <a:schemeClr val="tx1"/>
                </a:solidFill>
              </a:rPr>
              <a:t>NOAA/NESDIS/STAR JPSS Environmental Data Records (GCOM AMSR2 Products)</a:t>
            </a:r>
            <a:endParaRPr lang="en-US" sz="1000" b="1" dirty="0">
              <a:solidFill>
                <a:srgbClr val="FF0000"/>
              </a:solidFill>
            </a:endParaRPr>
          </a:p>
          <a:p>
            <a:pPr marL="0" indent="0">
              <a:lnSpc>
                <a:spcPts val="900"/>
              </a:lnSpc>
              <a:spcBef>
                <a:spcPts val="0"/>
              </a:spcBef>
              <a:buNone/>
            </a:pPr>
            <a:r>
              <a:rPr lang="en-US" sz="1000" dirty="0">
                <a:solidFill>
                  <a:schemeClr val="tx1"/>
                </a:solidFill>
                <a:hlinkClick r:id="rId6"/>
              </a:rPr>
              <a:t>https://www.star.nesdis.noaa.gov/jpss/EDRs/products_gcom.php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3" name="AMSR2_20180211_NH_seaice_snow">
            <a:hlinkClick r:id="" action="ppaction://media"/>
          </p:cNvPr>
          <p:cNvPicPr>
            <a:picLocks noGrp="1" noChangeAspect="1"/>
          </p:cNvPicPr>
          <p:nvPr>
            <p:ph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64928" y="558478"/>
            <a:ext cx="7014142" cy="5260996"/>
          </a:xfrm>
        </p:spPr>
      </p:pic>
    </p:spTree>
    <p:extLst>
      <p:ext uri="{BB962C8B-B14F-4D97-AF65-F5344CB8AC3E}">
        <p14:creationId xmlns:p14="http://schemas.microsoft.com/office/powerpoint/2010/main" val="2084601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3806" y="291526"/>
            <a:ext cx="7387990" cy="525482"/>
          </a:xfrm>
        </p:spPr>
        <p:txBody>
          <a:bodyPr/>
          <a:lstStyle/>
          <a:p>
            <a:r>
              <a:rPr lang="en-US" dirty="0"/>
              <a:t>Ocean &amp; Water </a:t>
            </a:r>
            <a:r>
              <a:rPr lang="en-US" dirty="0" smtClean="0"/>
              <a:t>Surfaces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504599" y="1062038"/>
            <a:ext cx="8032708" cy="1719320"/>
          </a:xfrm>
        </p:spPr>
        <p:txBody>
          <a:bodyPr/>
          <a:lstStyle/>
          <a:p>
            <a:r>
              <a:rPr lang="en-US" dirty="0"/>
              <a:t>Typical emissivity: </a:t>
            </a:r>
            <a:r>
              <a:rPr lang="en-US" dirty="0" smtClean="0"/>
              <a:t>0.25-0.5</a:t>
            </a:r>
            <a:endParaRPr lang="en-US" dirty="0"/>
          </a:p>
          <a:p>
            <a:pPr marL="457200" lvl="1" indent="0">
              <a:buNone/>
            </a:pPr>
            <a:r>
              <a:rPr lang="en-US" dirty="0"/>
              <a:t>calm &lt; small waves &lt; foam</a:t>
            </a:r>
          </a:p>
          <a:p>
            <a:r>
              <a:rPr lang="en-US" dirty="0"/>
              <a:t>Emissivity differences used in sea surface wind estimation (± </a:t>
            </a:r>
            <a:r>
              <a:rPr lang="en-US" dirty="0" smtClean="0"/>
              <a:t>2 </a:t>
            </a:r>
            <a:r>
              <a:rPr lang="en-US" dirty="0"/>
              <a:t>m/s)</a:t>
            </a:r>
          </a:p>
          <a:p>
            <a:r>
              <a:rPr lang="en-US" dirty="0"/>
              <a:t>Sensitive to sea surface temperature (± 0.2 °C)</a:t>
            </a:r>
          </a:p>
          <a:p>
            <a:endParaRPr lang="en-US" dirty="0"/>
          </a:p>
        </p:txBody>
      </p:sp>
      <p:grpSp>
        <p:nvGrpSpPr>
          <p:cNvPr id="24" name="Group 23"/>
          <p:cNvGrpSpPr/>
          <p:nvPr/>
        </p:nvGrpSpPr>
        <p:grpSpPr>
          <a:xfrm>
            <a:off x="877082" y="2957793"/>
            <a:ext cx="7757226" cy="3461095"/>
            <a:chOff x="929336" y="3044883"/>
            <a:chExt cx="7757226" cy="3461095"/>
          </a:xfrm>
        </p:grpSpPr>
        <p:grpSp>
          <p:nvGrpSpPr>
            <p:cNvPr id="22" name="Group 21"/>
            <p:cNvGrpSpPr/>
            <p:nvPr/>
          </p:nvGrpSpPr>
          <p:grpSpPr>
            <a:xfrm>
              <a:off x="929336" y="3044883"/>
              <a:ext cx="7757226" cy="3461095"/>
              <a:chOff x="929336" y="3044883"/>
              <a:chExt cx="7757226" cy="3461095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1218760" y="3044883"/>
                <a:ext cx="2943576" cy="4770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ts val="1500"/>
                  </a:lnSpc>
                </a:pPr>
                <a:r>
                  <a:rPr lang="en-US" dirty="0"/>
                  <a:t>AMSR-2 10.65 GHz V-pol</a:t>
                </a:r>
              </a:p>
              <a:p>
                <a:pPr algn="ctr">
                  <a:lnSpc>
                    <a:spcPts val="1500"/>
                  </a:lnSpc>
                </a:pPr>
                <a:r>
                  <a:rPr lang="en-US" sz="1400" dirty="0"/>
                  <a:t>29 Oct 2017</a:t>
                </a: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4826154" y="3044883"/>
                <a:ext cx="3860408" cy="4770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ts val="1500"/>
                  </a:lnSpc>
                </a:pPr>
                <a:r>
                  <a:rPr lang="en-US" dirty="0"/>
                  <a:t>AMSR-2 Sea Surface Wind Product </a:t>
                </a:r>
              </a:p>
              <a:p>
                <a:pPr algn="ctr">
                  <a:lnSpc>
                    <a:spcPts val="1500"/>
                  </a:lnSpc>
                </a:pPr>
                <a:r>
                  <a:rPr lang="en-US" sz="1400" dirty="0"/>
                  <a:t>29 Oct 2017</a:t>
                </a:r>
              </a:p>
            </p:txBody>
          </p:sp>
          <p:grpSp>
            <p:nvGrpSpPr>
              <p:cNvPr id="16" name="Group 15"/>
              <p:cNvGrpSpPr/>
              <p:nvPr/>
            </p:nvGrpSpPr>
            <p:grpSpPr>
              <a:xfrm>
                <a:off x="5027662" y="3530646"/>
                <a:ext cx="3509645" cy="2943272"/>
                <a:chOff x="5012986" y="3503104"/>
                <a:chExt cx="3509645" cy="2943272"/>
              </a:xfrm>
            </p:grpSpPr>
            <p:sp>
              <p:nvSpPr>
                <p:cNvPr id="13" name="Rectangle 12"/>
                <p:cNvSpPr/>
                <p:nvPr/>
              </p:nvSpPr>
              <p:spPr>
                <a:xfrm>
                  <a:off x="5012986" y="3503104"/>
                  <a:ext cx="3457392" cy="2923096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6" name="Picture 5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2173" t="25996" r="32442" b="38091"/>
                <a:stretch/>
              </p:blipFill>
              <p:spPr>
                <a:xfrm>
                  <a:off x="5022511" y="3515433"/>
                  <a:ext cx="2950210" cy="2898438"/>
                </a:xfrm>
                <a:prstGeom prst="rect">
                  <a:avLst/>
                </a:prstGeom>
                <a:ln w="19050">
                  <a:noFill/>
                </a:ln>
              </p:spPr>
            </p:pic>
            <p:pic>
              <p:nvPicPr>
                <p:cNvPr id="12" name="Picture 11"/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05" t="9883" r="92576" b="8925"/>
                <a:stretch/>
              </p:blipFill>
              <p:spPr>
                <a:xfrm>
                  <a:off x="7981950" y="3524250"/>
                  <a:ext cx="400050" cy="2638425"/>
                </a:xfrm>
                <a:prstGeom prst="rect">
                  <a:avLst/>
                </a:prstGeom>
              </p:spPr>
            </p:pic>
            <p:sp>
              <p:nvSpPr>
                <p:cNvPr id="14" name="TextBox 13"/>
                <p:cNvSpPr txBox="1"/>
                <p:nvPr/>
              </p:nvSpPr>
              <p:spPr>
                <a:xfrm>
                  <a:off x="7869755" y="6107822"/>
                  <a:ext cx="65287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dirty="0"/>
                    <a:t>m/s</a:t>
                  </a:r>
                </a:p>
              </p:txBody>
            </p:sp>
          </p:grpSp>
          <p:grpSp>
            <p:nvGrpSpPr>
              <p:cNvPr id="18" name="Group 17"/>
              <p:cNvGrpSpPr/>
              <p:nvPr/>
            </p:nvGrpSpPr>
            <p:grpSpPr>
              <a:xfrm>
                <a:off x="929336" y="3536579"/>
                <a:ext cx="3522425" cy="2969399"/>
                <a:chOff x="1004614" y="3515433"/>
                <a:chExt cx="3522425" cy="2969399"/>
              </a:xfrm>
            </p:grpSpPr>
            <p:sp>
              <p:nvSpPr>
                <p:cNvPr id="15" name="Rectangle 14"/>
                <p:cNvSpPr/>
                <p:nvPr/>
              </p:nvSpPr>
              <p:spPr>
                <a:xfrm>
                  <a:off x="1004614" y="3515433"/>
                  <a:ext cx="3522425" cy="2923096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5" name="Picture 4"/>
                <p:cNvPicPr>
                  <a:picLocks noChangeAspect="1"/>
                </p:cNvPicPr>
                <p:nvPr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2190" t="25885" r="32477" b="38134"/>
                <a:stretch/>
              </p:blipFill>
              <p:spPr>
                <a:xfrm>
                  <a:off x="1014138" y="3524958"/>
                  <a:ext cx="2941339" cy="2904263"/>
                </a:xfrm>
                <a:prstGeom prst="rect">
                  <a:avLst/>
                </a:prstGeom>
                <a:ln w="19050">
                  <a:noFill/>
                </a:ln>
              </p:spPr>
            </p:pic>
            <p:pic>
              <p:nvPicPr>
                <p:cNvPr id="11" name="Picture 10"/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41" t="6947" r="91254" b="9027"/>
                <a:stretch/>
              </p:blipFill>
              <p:spPr>
                <a:xfrm>
                  <a:off x="3966737" y="3536579"/>
                  <a:ext cx="499966" cy="2693213"/>
                </a:xfrm>
                <a:prstGeom prst="rect">
                  <a:avLst/>
                </a:prstGeom>
                <a:ln w="19050">
                  <a:noFill/>
                </a:ln>
              </p:spPr>
            </p:pic>
            <p:sp>
              <p:nvSpPr>
                <p:cNvPr id="17" name="TextBox 16"/>
                <p:cNvSpPr txBox="1"/>
                <p:nvPr/>
              </p:nvSpPr>
              <p:spPr>
                <a:xfrm>
                  <a:off x="3950445" y="6146278"/>
                  <a:ext cx="316400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dirty="0"/>
                    <a:t>K</a:t>
                  </a:r>
                </a:p>
              </p:txBody>
            </p:sp>
          </p:grpSp>
        </p:grpSp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123" t="88304" r="1170" b="6742"/>
            <a:stretch/>
          </p:blipFill>
          <p:spPr>
            <a:xfrm>
              <a:off x="6961143" y="3546763"/>
              <a:ext cx="1052946" cy="317116"/>
            </a:xfrm>
            <a:prstGeom prst="rect">
              <a:avLst/>
            </a:prstGeom>
            <a:ln w="22225">
              <a:noFill/>
            </a:ln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123" t="88304" r="1170" b="6742"/>
            <a:stretch/>
          </p:blipFill>
          <p:spPr>
            <a:xfrm>
              <a:off x="2856195" y="3546763"/>
              <a:ext cx="1052946" cy="317116"/>
            </a:xfrm>
            <a:prstGeom prst="rect">
              <a:avLst/>
            </a:prstGeom>
            <a:ln w="22225">
              <a:noFill/>
            </a:ln>
          </p:spPr>
        </p:pic>
      </p:grpSp>
      <p:sp>
        <p:nvSpPr>
          <p:cNvPr id="4" name="Oval 3"/>
          <p:cNvSpPr/>
          <p:nvPr/>
        </p:nvSpPr>
        <p:spPr>
          <a:xfrm>
            <a:off x="1499191" y="4284921"/>
            <a:ext cx="1477925" cy="1878927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5606914" y="4288459"/>
            <a:ext cx="1477925" cy="1878927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90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514350" y="1031216"/>
            <a:ext cx="8341974" cy="1208551"/>
          </a:xfrm>
        </p:spPr>
        <p:txBody>
          <a:bodyPr/>
          <a:lstStyle/>
          <a:p>
            <a:pPr lvl="0"/>
            <a:endParaRPr lang="en-US" dirty="0"/>
          </a:p>
          <a:p>
            <a:pPr marL="0" lvl="0" indent="0">
              <a:buNone/>
            </a:pPr>
            <a:r>
              <a:rPr lang="en-US" dirty="0">
                <a:solidFill>
                  <a:schemeClr val="tx1"/>
                </a:solidFill>
              </a:rPr>
              <a:t>Microwave emissivity varies considerably by surface type and accounts for the large differences in observed brightness temperature </a:t>
            </a:r>
            <a:r>
              <a:rPr lang="en-US" dirty="0" smtClean="0">
                <a:solidFill>
                  <a:schemeClr val="tx1"/>
                </a:solidFill>
              </a:rPr>
              <a:t>imagery.</a:t>
            </a:r>
            <a:endParaRPr lang="en-US" dirty="0">
              <a:solidFill>
                <a:schemeClr val="tx1"/>
              </a:solidFill>
            </a:endParaRPr>
          </a:p>
          <a:p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513806" y="2270590"/>
            <a:ext cx="8341974" cy="130481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90000"/>
              <a:buFont typeface="Wingdings" panose="05000000000000000000" pitchFamily="2" charset="2"/>
              <a:buChar char="§"/>
              <a:defRPr sz="2000" kern="1200">
                <a:solidFill>
                  <a:srgbClr val="38383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–"/>
              <a:defRPr sz="1800" kern="1200">
                <a:solidFill>
                  <a:srgbClr val="383838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83838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en-US" dirty="0" smtClean="0">
                <a:solidFill>
                  <a:schemeClr val="tx1"/>
                </a:solidFill>
              </a:rPr>
              <a:t>In general…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tx1"/>
                </a:solidFill>
              </a:rPr>
              <a:t>dry land surfaces and vegetation covered surfaces are the strongest emitters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tx1"/>
                </a:solidFill>
              </a:rPr>
              <a:t>snow- and ice-covered surfaces are moderate emitters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tx1"/>
                </a:solidFill>
              </a:rPr>
              <a:t>ocean and water surfaces are the weakest emitters</a:t>
            </a:r>
          </a:p>
          <a:p>
            <a:pPr lvl="1"/>
            <a:endParaRPr lang="en-US" sz="1600" dirty="0" smtClean="0"/>
          </a:p>
          <a:p>
            <a:pPr lvl="1"/>
            <a:endParaRPr lang="en-US" dirty="0" smtClean="0"/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13806" y="3724171"/>
            <a:ext cx="8341974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Observations at multiple frequencies and polarizations (vertical, horizontal) helps in the characterization of various surface properties</a:t>
            </a:r>
            <a:r>
              <a:rPr lang="en-US" sz="2000" dirty="0" smtClean="0"/>
              <a:t>.</a:t>
            </a:r>
          </a:p>
          <a:p>
            <a:endParaRPr lang="en-US" sz="2000" dirty="0"/>
          </a:p>
          <a:p>
            <a:pPr marL="685800" lvl="1" indent="-228600">
              <a:buFont typeface="Arial" panose="020B0604020202020204" pitchFamily="34" charset="0"/>
              <a:buChar char="•"/>
            </a:pPr>
            <a:r>
              <a:rPr lang="en-US" sz="1600" dirty="0"/>
              <a:t>land cover</a:t>
            </a:r>
          </a:p>
          <a:p>
            <a:pPr marL="685800" lvl="1" indent="-228600">
              <a:buFont typeface="Arial" panose="020B0604020202020204" pitchFamily="34" charset="0"/>
              <a:buChar char="•"/>
            </a:pPr>
            <a:r>
              <a:rPr lang="en-US" sz="1600" dirty="0"/>
              <a:t>soil moisture </a:t>
            </a:r>
          </a:p>
          <a:p>
            <a:pPr marL="685800" lvl="1" indent="-228600">
              <a:buFont typeface="Arial" panose="020B0604020202020204" pitchFamily="34" charset="0"/>
              <a:buChar char="•"/>
            </a:pPr>
            <a:r>
              <a:rPr lang="en-US" sz="1600" dirty="0"/>
              <a:t>sea surface temperatures</a:t>
            </a:r>
          </a:p>
          <a:p>
            <a:pPr marL="685800" lvl="1" indent="-228600">
              <a:buFont typeface="Arial" panose="020B0604020202020204" pitchFamily="34" charset="0"/>
              <a:buChar char="•"/>
            </a:pPr>
            <a:r>
              <a:rPr lang="en-US" sz="1600" dirty="0"/>
              <a:t>near-surface ocean wind speed </a:t>
            </a:r>
          </a:p>
          <a:p>
            <a:pPr marL="685800" lvl="1" indent="-228600">
              <a:buFont typeface="Arial" panose="020B0604020202020204" pitchFamily="34" charset="0"/>
              <a:buChar char="•"/>
            </a:pPr>
            <a:r>
              <a:rPr lang="en-US" sz="1600" dirty="0"/>
              <a:t>snow cover, depth, and water equivalent </a:t>
            </a:r>
          </a:p>
          <a:p>
            <a:pPr marL="685800" lvl="1" indent="-228600">
              <a:buFont typeface="Arial" panose="020B0604020202020204" pitchFamily="34" charset="0"/>
              <a:buChar char="•"/>
            </a:pPr>
            <a:r>
              <a:rPr lang="en-US" sz="1600" dirty="0"/>
              <a:t>ice concentration and age</a:t>
            </a:r>
          </a:p>
        </p:txBody>
      </p:sp>
    </p:spTree>
    <p:extLst>
      <p:ext uri="{BB962C8B-B14F-4D97-AF65-F5344CB8AC3E}">
        <p14:creationId xmlns:p14="http://schemas.microsoft.com/office/powerpoint/2010/main" val="1680552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Resources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514350" y="1330391"/>
            <a:ext cx="8437563" cy="4165945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sz="1800" dirty="0"/>
              <a:t>Microwave Remote Sensing: Land and Ocean Surface Applications, 2</a:t>
            </a:r>
            <a:r>
              <a:rPr lang="en-US" sz="1800" baseline="30000" dirty="0"/>
              <a:t>nd</a:t>
            </a:r>
            <a:r>
              <a:rPr lang="en-US" sz="1800" dirty="0"/>
              <a:t> Ed.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800" dirty="0">
                <a:hlinkClick r:id="rId3"/>
              </a:rPr>
              <a:t>https://www.meted.ucar.edu/training_module.php?id=1100</a:t>
            </a:r>
            <a:r>
              <a:rPr lang="en-US" sz="1800" dirty="0"/>
              <a:t>  </a:t>
            </a:r>
          </a:p>
          <a:p>
            <a:pPr marL="0" indent="0">
              <a:spcBef>
                <a:spcPts val="0"/>
              </a:spcBef>
              <a:buNone/>
            </a:pPr>
            <a:endParaRPr lang="en-US" sz="1800" dirty="0"/>
          </a:p>
          <a:p>
            <a:pPr>
              <a:spcBef>
                <a:spcPts val="0"/>
              </a:spcBef>
            </a:pPr>
            <a:r>
              <a:rPr lang="en-US" sz="1800" dirty="0"/>
              <a:t>Microwave Remote Sensing Resources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800" u="sng" dirty="0">
                <a:hlinkClick r:id="rId4"/>
              </a:rPr>
              <a:t>https://www.meted.ucar.edu/training_module.php?id=260</a:t>
            </a:r>
            <a:r>
              <a:rPr lang="en-US" sz="1800" dirty="0"/>
              <a:t> </a:t>
            </a:r>
          </a:p>
          <a:p>
            <a:pPr marL="0" indent="0">
              <a:spcBef>
                <a:spcPts val="0"/>
              </a:spcBef>
              <a:buNone/>
            </a:pPr>
            <a:endParaRPr lang="en-US" sz="1800" dirty="0"/>
          </a:p>
          <a:p>
            <a:pPr>
              <a:spcBef>
                <a:spcPts val="0"/>
              </a:spcBef>
            </a:pPr>
            <a:r>
              <a:rPr lang="en-US" sz="1800" dirty="0"/>
              <a:t>A First Course in Atmospheric Radiation, 2</a:t>
            </a:r>
            <a:r>
              <a:rPr lang="en-US" sz="1800" baseline="30000" dirty="0"/>
              <a:t>nd</a:t>
            </a:r>
            <a:r>
              <a:rPr lang="en-US" sz="1800" dirty="0"/>
              <a:t> Ed. (Petty 2006)</a:t>
            </a:r>
          </a:p>
          <a:p>
            <a:pPr>
              <a:spcBef>
                <a:spcPts val="0"/>
              </a:spcBef>
            </a:pPr>
            <a:endParaRPr lang="en-US" sz="1800" dirty="0"/>
          </a:p>
          <a:p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332255" y="4769419"/>
            <a:ext cx="6723724" cy="1552307"/>
          </a:xfrm>
          <a:prstGeom prst="rect">
            <a:avLst/>
          </a:prstGeom>
          <a:solidFill>
            <a:schemeClr val="bg1"/>
          </a:solidFill>
          <a:ln w="19050">
            <a:solidFill>
              <a:schemeClr val="bg2">
                <a:lumMod val="75000"/>
              </a:schemeClr>
            </a:solidFill>
          </a:ln>
        </p:spPr>
        <p:txBody>
          <a:bodyPr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90000"/>
              <a:buFont typeface="Wingdings" panose="05000000000000000000" pitchFamily="2" charset="2"/>
              <a:buChar char="§"/>
              <a:defRPr sz="2000" kern="1200">
                <a:solidFill>
                  <a:srgbClr val="38383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–"/>
              <a:defRPr sz="1800" kern="1200">
                <a:solidFill>
                  <a:srgbClr val="383838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83838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None/>
            </a:pPr>
            <a:r>
              <a:rPr lang="en-US" sz="1800" dirty="0">
                <a:solidFill>
                  <a:schemeClr val="tx1"/>
                </a:solidFill>
              </a:rPr>
              <a:t>   Questions? Email: </a:t>
            </a:r>
            <a:r>
              <a:rPr lang="en-US" sz="1800" dirty="0">
                <a:hlinkClick r:id="rId5"/>
              </a:rPr>
              <a:t>Bernie.Connell@colostate.edu</a:t>
            </a:r>
            <a:endParaRPr lang="en-US" sz="18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None/>
            </a:pPr>
            <a:endParaRPr lang="en-US" dirty="0">
              <a:solidFill>
                <a:schemeClr val="tx1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None/>
            </a:pPr>
            <a:r>
              <a:rPr lang="en-US" sz="1800" dirty="0">
                <a:solidFill>
                  <a:schemeClr val="tx1"/>
                </a:solidFill>
              </a:rPr>
              <a:t>   Narrator: </a:t>
            </a:r>
            <a:r>
              <a:rPr lang="en-US" sz="1800" dirty="0" smtClean="0">
                <a:solidFill>
                  <a:schemeClr val="tx1"/>
                </a:solidFill>
              </a:rPr>
              <a:t>Erin Dagg                            </a:t>
            </a:r>
            <a:endParaRPr lang="en-US" sz="1800" dirty="0">
              <a:solidFill>
                <a:schemeClr val="tx1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dirty="0">
                <a:solidFill>
                  <a:schemeClr val="tx1"/>
                </a:solidFill>
              </a:rPr>
              <a:t>   Editors: Erin Dagg, Bernie Connell </a:t>
            </a:r>
            <a:endParaRPr lang="en-US" sz="1800" dirty="0">
              <a:solidFill>
                <a:schemeClr val="tx1"/>
              </a:solidFill>
              <a:cs typeface="Arial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dirty="0">
                <a:solidFill>
                  <a:schemeClr val="tx1"/>
                </a:solidFill>
              </a:rPr>
              <a:t>   Other Contributors:</a:t>
            </a:r>
            <a:r>
              <a:rPr lang="en-US" sz="1800" dirty="0">
                <a:solidFill>
                  <a:schemeClr val="tx1"/>
                </a:solidFill>
                <a:cs typeface="Arial"/>
              </a:rPr>
              <a:t> </a:t>
            </a:r>
            <a:r>
              <a:rPr lang="en-US" sz="1800" dirty="0" err="1">
                <a:solidFill>
                  <a:schemeClr val="tx1"/>
                </a:solidFill>
                <a:cs typeface="Arial"/>
              </a:rPr>
              <a:t>Jorel</a:t>
            </a:r>
            <a:r>
              <a:rPr lang="en-US" sz="1800" dirty="0">
                <a:solidFill>
                  <a:schemeClr val="tx1"/>
                </a:solidFill>
                <a:cs typeface="Arial"/>
              </a:rPr>
              <a:t> Torres</a:t>
            </a:r>
            <a:endParaRPr lang="en-US" sz="1800" dirty="0">
              <a:solidFill>
                <a:schemeClr val="tx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7714" y="5641847"/>
            <a:ext cx="1349633" cy="614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941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Microwave Surface Emissivity</a:t>
            </a:r>
          </a:p>
        </p:txBody>
      </p:sp>
    </p:spTree>
    <p:extLst>
      <p:ext uri="{BB962C8B-B14F-4D97-AF65-F5344CB8AC3E}">
        <p14:creationId xmlns:p14="http://schemas.microsoft.com/office/powerpoint/2010/main" val="2810331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514351" y="1062038"/>
            <a:ext cx="7468361" cy="1443418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Describe differences in </a:t>
            </a:r>
            <a:r>
              <a:rPr lang="en-US" dirty="0" smtClean="0"/>
              <a:t>microwave </a:t>
            </a:r>
            <a:r>
              <a:rPr lang="en-US" dirty="0"/>
              <a:t>surface emissivity that aid in the characterization of land surfaces, snow and ice cover, and ocean and water surfaces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514351" y="2688567"/>
            <a:ext cx="7468361" cy="57285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90000"/>
              <a:buFont typeface="Wingdings" panose="05000000000000000000" pitchFamily="2" charset="2"/>
              <a:buChar char="§"/>
              <a:defRPr sz="2000" kern="1200">
                <a:solidFill>
                  <a:srgbClr val="38383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–"/>
              <a:defRPr sz="1800" kern="1200">
                <a:solidFill>
                  <a:srgbClr val="383838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83838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 startAt="2"/>
            </a:pPr>
            <a:r>
              <a:rPr lang="en-US" dirty="0" smtClean="0"/>
              <a:t>Identify key parameters that affect emissivity.</a:t>
            </a:r>
          </a:p>
          <a:p>
            <a:pPr marL="457200" indent="-457200">
              <a:buFont typeface="+mj-lt"/>
              <a:buAutoNum type="arabicPeriod" startAt="2"/>
            </a:pPr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514351" y="3444528"/>
            <a:ext cx="7468361" cy="73152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90000"/>
              <a:buFont typeface="Wingdings" panose="05000000000000000000" pitchFamily="2" charset="2"/>
              <a:buChar char="§"/>
              <a:defRPr sz="2000" kern="1200">
                <a:solidFill>
                  <a:srgbClr val="38383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–"/>
              <a:defRPr sz="1800" kern="1200">
                <a:solidFill>
                  <a:srgbClr val="383838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83838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 startAt="3"/>
            </a:pPr>
            <a:r>
              <a:rPr lang="en-US" dirty="0" smtClean="0"/>
              <a:t>Provide single channel and product examples demonstrating strengths and limitations.</a:t>
            </a:r>
          </a:p>
          <a:p>
            <a:pPr marL="457200" indent="-457200">
              <a:buFont typeface="+mj-lt"/>
              <a:buAutoNum type="arabicPeriod" startAt="3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6588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852770" y="2284244"/>
            <a:ext cx="5496560" cy="1808182"/>
            <a:chOff x="1747520" y="2408218"/>
            <a:chExt cx="5496560" cy="1808182"/>
          </a:xfrm>
        </p:grpSpPr>
        <p:grpSp>
          <p:nvGrpSpPr>
            <p:cNvPr id="8" name="Group 7"/>
            <p:cNvGrpSpPr/>
            <p:nvPr/>
          </p:nvGrpSpPr>
          <p:grpSpPr>
            <a:xfrm>
              <a:off x="1747520" y="2570480"/>
              <a:ext cx="5496560" cy="1645920"/>
              <a:chOff x="1630630" y="2194560"/>
              <a:chExt cx="6248400" cy="2011680"/>
            </a:xfrm>
          </p:grpSpPr>
          <p:sp>
            <p:nvSpPr>
              <p:cNvPr id="4" name="Cloud Callout 3"/>
              <p:cNvSpPr/>
              <p:nvPr/>
            </p:nvSpPr>
            <p:spPr>
              <a:xfrm>
                <a:off x="1630630" y="2194560"/>
                <a:ext cx="6248400" cy="2011680"/>
              </a:xfrm>
              <a:prstGeom prst="cloudCallout">
                <a:avLst>
                  <a:gd name="adj1" fmla="val -39207"/>
                  <a:gd name="adj2" fmla="val 16541"/>
                </a:avLst>
              </a:prstGeom>
              <a:solidFill>
                <a:schemeClr val="bg1"/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7" name="Group 6"/>
              <p:cNvGrpSpPr/>
              <p:nvPr/>
            </p:nvGrpSpPr>
            <p:grpSpPr>
              <a:xfrm>
                <a:off x="1803350" y="3119120"/>
                <a:ext cx="719542" cy="640080"/>
                <a:chOff x="1803350" y="3119120"/>
                <a:chExt cx="719542" cy="640080"/>
              </a:xfrm>
            </p:grpSpPr>
            <p:sp>
              <p:nvSpPr>
                <p:cNvPr id="5" name="Oval 4"/>
                <p:cNvSpPr/>
                <p:nvPr/>
              </p:nvSpPr>
              <p:spPr>
                <a:xfrm>
                  <a:off x="1803350" y="3393440"/>
                  <a:ext cx="355596" cy="3556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" name="Oval 5"/>
                <p:cNvSpPr/>
                <p:nvPr/>
              </p:nvSpPr>
              <p:spPr>
                <a:xfrm>
                  <a:off x="2062041" y="3119120"/>
                  <a:ext cx="460851" cy="64008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9" name="Oval 8"/>
            <p:cNvSpPr/>
            <p:nvPr/>
          </p:nvSpPr>
          <p:spPr>
            <a:xfrm>
              <a:off x="3521870" y="2408218"/>
              <a:ext cx="2042160" cy="72136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1899457" y="3319047"/>
              <a:ext cx="2460150" cy="81960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6736080" y="3027679"/>
              <a:ext cx="268224" cy="36576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92608"/>
            <a:ext cx="7004304" cy="530352"/>
          </a:xfrm>
        </p:spPr>
        <p:txBody>
          <a:bodyPr/>
          <a:lstStyle/>
          <a:p>
            <a:r>
              <a:rPr lang="en-US" sz="2600" dirty="0"/>
              <a:t>Advantage of Microwave </a:t>
            </a:r>
            <a:r>
              <a:rPr lang="en-US" sz="2600" dirty="0" smtClean="0"/>
              <a:t>Remote Sensing</a:t>
            </a:r>
            <a:endParaRPr lang="en-US" sz="26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1852770" y="2859273"/>
            <a:ext cx="5496560" cy="1064260"/>
          </a:xfrm>
        </p:spPr>
        <p:txBody>
          <a:bodyPr/>
          <a:lstStyle/>
          <a:p>
            <a:pPr marL="0" lvl="1" indent="0" algn="ctr">
              <a:spcBef>
                <a:spcPts val="600"/>
              </a:spcBef>
              <a:buSzPct val="90000"/>
              <a:buNone/>
            </a:pPr>
            <a:r>
              <a:rPr lang="en-US" sz="2400" dirty="0"/>
              <a:t>N</a:t>
            </a:r>
            <a:r>
              <a:rPr lang="en-US" sz="2400" dirty="0" smtClean="0"/>
              <a:t>on-precipitating </a:t>
            </a:r>
            <a:r>
              <a:rPr lang="en-US" sz="2400" dirty="0"/>
              <a:t>clouds </a:t>
            </a:r>
            <a:endParaRPr lang="en-US" sz="2400" dirty="0" smtClean="0"/>
          </a:p>
          <a:p>
            <a:pPr marL="0" lvl="1" indent="0" algn="ctr">
              <a:spcBef>
                <a:spcPts val="600"/>
              </a:spcBef>
              <a:buSzPct val="90000"/>
              <a:buNone/>
            </a:pPr>
            <a:r>
              <a:rPr lang="en-US" sz="2400" dirty="0" smtClean="0"/>
              <a:t>are transparent.</a:t>
            </a:r>
            <a:endParaRPr lang="en-US" sz="2400" dirty="0"/>
          </a:p>
          <a:p>
            <a:pPr marL="0" indent="0" algn="ctr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8867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914400"/>
            <a:ext cx="365760" cy="5641848"/>
          </a:xfrm>
          <a:prstGeom prst="rect">
            <a:avLst/>
          </a:prstGeom>
          <a:solidFill>
            <a:srgbClr val="CED8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5891204"/>
            <a:ext cx="9144000" cy="5284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Land </a:t>
            </a:r>
            <a:r>
              <a:rPr lang="en-US" dirty="0" smtClean="0"/>
              <a:t>Products for Input to Models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91"/>
          <a:stretch/>
        </p:blipFill>
        <p:spPr>
          <a:xfrm>
            <a:off x="18854" y="1544626"/>
            <a:ext cx="9107166" cy="4322899"/>
          </a:xfrm>
          <a:ln w="19050">
            <a:solidFill>
              <a:schemeClr val="tx1"/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70702" y="6534835"/>
            <a:ext cx="9346676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900"/>
              </a:lnSpc>
            </a:pPr>
            <a:r>
              <a:rPr lang="en-US" sz="1000" dirty="0"/>
              <a:t>Imagery Source: NOAA Operational GCOM-W1 AMSR-2 Product Maps (GPs)</a:t>
            </a:r>
          </a:p>
          <a:p>
            <a:pPr>
              <a:lnSpc>
                <a:spcPts val="900"/>
              </a:lnSpc>
            </a:pPr>
            <a:r>
              <a:rPr lang="en-US" sz="1000" dirty="0">
                <a:hlinkClick r:id="rId4"/>
              </a:rPr>
              <a:t>http://www.ospo.noaa.gov/Products/atmosphere/gpds/maps.html?GPLCT#gpdsMaps</a:t>
            </a:r>
            <a:r>
              <a:rPr lang="en-US" sz="1000" dirty="0"/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8854" y="4203258"/>
            <a:ext cx="1852366" cy="163474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800"/>
              </a:lnSpc>
            </a:pPr>
            <a:r>
              <a:rPr lang="en-US" sz="1000" spc="-50" dirty="0"/>
              <a:t>1 – water</a:t>
            </a:r>
          </a:p>
          <a:p>
            <a:pPr>
              <a:lnSpc>
                <a:spcPts val="800"/>
              </a:lnSpc>
            </a:pPr>
            <a:r>
              <a:rPr lang="en-US" sz="1000" spc="-50" dirty="0"/>
              <a:t>2 – evergreen </a:t>
            </a:r>
            <a:r>
              <a:rPr lang="en-US" sz="1000" spc="-50" dirty="0" err="1"/>
              <a:t>needleleaf</a:t>
            </a:r>
            <a:r>
              <a:rPr lang="en-US" sz="1000" spc="-50" dirty="0"/>
              <a:t> forest</a:t>
            </a:r>
          </a:p>
          <a:p>
            <a:pPr>
              <a:lnSpc>
                <a:spcPts val="800"/>
              </a:lnSpc>
            </a:pPr>
            <a:r>
              <a:rPr lang="en-US" sz="1000" spc="-50" dirty="0"/>
              <a:t>3 – evergreen broadleaf forest</a:t>
            </a:r>
          </a:p>
          <a:p>
            <a:pPr>
              <a:lnSpc>
                <a:spcPts val="800"/>
              </a:lnSpc>
            </a:pPr>
            <a:r>
              <a:rPr lang="en-US" sz="1000" spc="-50" dirty="0"/>
              <a:t>4 – deciduous </a:t>
            </a:r>
            <a:r>
              <a:rPr lang="en-US" sz="1000" spc="-50" dirty="0" err="1"/>
              <a:t>needleleaf</a:t>
            </a:r>
            <a:r>
              <a:rPr lang="en-US" sz="1000" spc="-50" dirty="0"/>
              <a:t> forest</a:t>
            </a:r>
          </a:p>
          <a:p>
            <a:pPr>
              <a:lnSpc>
                <a:spcPts val="800"/>
              </a:lnSpc>
            </a:pPr>
            <a:r>
              <a:rPr lang="en-US" sz="1000" spc="-50" dirty="0"/>
              <a:t>5 – deciduous broadleaf forest</a:t>
            </a:r>
          </a:p>
          <a:p>
            <a:pPr>
              <a:lnSpc>
                <a:spcPts val="800"/>
              </a:lnSpc>
            </a:pPr>
            <a:r>
              <a:rPr lang="en-US" sz="1000" spc="-50" dirty="0"/>
              <a:t>6 – mixed forests</a:t>
            </a:r>
          </a:p>
          <a:p>
            <a:pPr>
              <a:lnSpc>
                <a:spcPts val="800"/>
              </a:lnSpc>
            </a:pPr>
            <a:r>
              <a:rPr lang="en-US" sz="1000" spc="-50" dirty="0"/>
              <a:t>7 – woodlands</a:t>
            </a:r>
          </a:p>
          <a:p>
            <a:pPr>
              <a:lnSpc>
                <a:spcPts val="800"/>
              </a:lnSpc>
            </a:pPr>
            <a:r>
              <a:rPr lang="en-US" sz="1000" spc="-50" dirty="0"/>
              <a:t>8 – wooded grasslands/shrubs</a:t>
            </a:r>
          </a:p>
          <a:p>
            <a:pPr>
              <a:lnSpc>
                <a:spcPts val="800"/>
              </a:lnSpc>
            </a:pPr>
            <a:r>
              <a:rPr lang="en-US" sz="1000" spc="-50" dirty="0"/>
              <a:t>9 – closed bushlands, </a:t>
            </a:r>
            <a:r>
              <a:rPr lang="en-US" sz="1000" spc="-50" dirty="0" err="1"/>
              <a:t>shrublands</a:t>
            </a:r>
            <a:endParaRPr lang="en-US" sz="1000" spc="-50" dirty="0"/>
          </a:p>
          <a:p>
            <a:pPr>
              <a:lnSpc>
                <a:spcPts val="800"/>
              </a:lnSpc>
            </a:pPr>
            <a:r>
              <a:rPr lang="en-US" sz="1000" spc="-50" dirty="0"/>
              <a:t>10 – open </a:t>
            </a:r>
            <a:r>
              <a:rPr lang="en-US" sz="1000" spc="-50" dirty="0" err="1"/>
              <a:t>shrublands</a:t>
            </a:r>
            <a:endParaRPr lang="en-US" sz="1000" spc="-50" dirty="0"/>
          </a:p>
          <a:p>
            <a:pPr>
              <a:lnSpc>
                <a:spcPts val="800"/>
              </a:lnSpc>
            </a:pPr>
            <a:r>
              <a:rPr lang="en-US" sz="1000" spc="-50" dirty="0"/>
              <a:t>11 – grasses</a:t>
            </a:r>
          </a:p>
          <a:p>
            <a:pPr>
              <a:lnSpc>
                <a:spcPts val="800"/>
              </a:lnSpc>
            </a:pPr>
            <a:r>
              <a:rPr lang="en-US" sz="1000" spc="-50" dirty="0"/>
              <a:t>12 – croplands</a:t>
            </a:r>
          </a:p>
          <a:p>
            <a:pPr>
              <a:lnSpc>
                <a:spcPts val="800"/>
              </a:lnSpc>
            </a:pPr>
            <a:r>
              <a:rPr lang="en-US" sz="1000" spc="-50" dirty="0"/>
              <a:t>13 – bare</a:t>
            </a:r>
          </a:p>
          <a:p>
            <a:pPr>
              <a:lnSpc>
                <a:spcPts val="800"/>
              </a:lnSpc>
            </a:pPr>
            <a:r>
              <a:rPr lang="en-US" sz="1000" spc="-50" dirty="0"/>
              <a:t>14 – mosses and lichens</a:t>
            </a:r>
          </a:p>
          <a:p>
            <a:pPr>
              <a:lnSpc>
                <a:spcPts val="800"/>
              </a:lnSpc>
            </a:pPr>
            <a:r>
              <a:rPr lang="en-US" sz="1000" spc="-50" dirty="0"/>
              <a:t>15 – other/undefined</a:t>
            </a:r>
          </a:p>
        </p:txBody>
      </p:sp>
      <p:pic>
        <p:nvPicPr>
          <p:cNvPr id="7" name="Content Placeholder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01" t="160" b="93979"/>
          <a:stretch/>
        </p:blipFill>
        <p:spPr>
          <a:xfrm>
            <a:off x="5184741" y="5946396"/>
            <a:ext cx="3383231" cy="451334"/>
          </a:xfrm>
          <a:prstGeom prst="rect">
            <a:avLst/>
          </a:prstGeom>
        </p:spPr>
      </p:pic>
      <p:pic>
        <p:nvPicPr>
          <p:cNvPr id="8" name="Content Placeholder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87" t="155" r="52706" b="93919"/>
          <a:stretch/>
        </p:blipFill>
        <p:spPr>
          <a:xfrm>
            <a:off x="799092" y="5946396"/>
            <a:ext cx="2945129" cy="45133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19853" y="1050088"/>
            <a:ext cx="310360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en-US" dirty="0"/>
              <a:t>AMSR-2 Land Cover</a:t>
            </a:r>
          </a:p>
          <a:p>
            <a:pPr algn="ctr">
              <a:lnSpc>
                <a:spcPts val="1500"/>
              </a:lnSpc>
            </a:pPr>
            <a:r>
              <a:rPr lang="en-US" sz="1400" dirty="0"/>
              <a:t>11 Feb 2018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254646" y="1050088"/>
            <a:ext cx="324341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en-US" dirty="0"/>
              <a:t>AMSR-2 Soil Moisture</a:t>
            </a:r>
          </a:p>
          <a:p>
            <a:pPr algn="ctr">
              <a:lnSpc>
                <a:spcPts val="1500"/>
              </a:lnSpc>
            </a:pPr>
            <a:r>
              <a:rPr lang="en-US" sz="1400" dirty="0"/>
              <a:t>11 Feb 2018</a:t>
            </a:r>
          </a:p>
        </p:txBody>
      </p:sp>
    </p:spTree>
    <p:extLst>
      <p:ext uri="{BB962C8B-B14F-4D97-AF65-F5344CB8AC3E}">
        <p14:creationId xmlns:p14="http://schemas.microsoft.com/office/powerpoint/2010/main" val="1843905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914400"/>
            <a:ext cx="365760" cy="5641848"/>
          </a:xfrm>
          <a:prstGeom prst="rect">
            <a:avLst/>
          </a:prstGeom>
          <a:solidFill>
            <a:srgbClr val="CED8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5928912"/>
            <a:ext cx="9144000" cy="5284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3805" y="291526"/>
            <a:ext cx="6273493" cy="525482"/>
          </a:xfrm>
        </p:spPr>
        <p:txBody>
          <a:bodyPr/>
          <a:lstStyle/>
          <a:p>
            <a:r>
              <a:rPr lang="en-US" dirty="0"/>
              <a:t>Sea Surface Products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20"/>
          <a:stretch/>
        </p:blipFill>
        <p:spPr>
          <a:xfrm>
            <a:off x="18854" y="1544718"/>
            <a:ext cx="9107289" cy="4360175"/>
          </a:xfrm>
          <a:ln w="19050">
            <a:solidFill>
              <a:schemeClr val="tx1"/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70702" y="6534835"/>
            <a:ext cx="9346676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900"/>
              </a:lnSpc>
            </a:pPr>
            <a:r>
              <a:rPr lang="en-US" sz="1000" dirty="0"/>
              <a:t>Imagery Source: NOAA Operational GCOM-W1 AMSR-2 Product Maps (GPs)</a:t>
            </a:r>
          </a:p>
          <a:p>
            <a:pPr>
              <a:lnSpc>
                <a:spcPts val="900"/>
              </a:lnSpc>
            </a:pPr>
            <a:r>
              <a:rPr lang="en-US" sz="1000" dirty="0">
                <a:hlinkClick r:id="rId4"/>
              </a:rPr>
              <a:t>http://www.ospo.noaa.gov/Products/atmosphere/gpds/maps.html?GPLCT#gpdsMaps</a:t>
            </a:r>
            <a:r>
              <a:rPr lang="en-US" sz="1000" dirty="0"/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-36710" y="1050088"/>
            <a:ext cx="460871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en-US" dirty="0"/>
              <a:t>AMSR-2 Sea Surface Temperature </a:t>
            </a:r>
          </a:p>
          <a:p>
            <a:pPr algn="ctr">
              <a:lnSpc>
                <a:spcPts val="1500"/>
              </a:lnSpc>
            </a:pPr>
            <a:r>
              <a:rPr lang="en-US" sz="1400" dirty="0"/>
              <a:t>11 Feb 2018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72000" y="1050088"/>
            <a:ext cx="453528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en-US" dirty="0"/>
              <a:t>AMSR-2 Sea Surface Wind Speed </a:t>
            </a:r>
          </a:p>
          <a:p>
            <a:pPr algn="ctr">
              <a:lnSpc>
                <a:spcPts val="1500"/>
              </a:lnSpc>
            </a:pPr>
            <a:r>
              <a:rPr lang="en-US" sz="1400" dirty="0"/>
              <a:t>11 Feb 2018</a:t>
            </a:r>
          </a:p>
        </p:txBody>
      </p:sp>
      <p:pic>
        <p:nvPicPr>
          <p:cNvPr id="10" name="Content Placeholder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69" t="-567" r="50644" b="94346"/>
          <a:stretch/>
        </p:blipFill>
        <p:spPr>
          <a:xfrm>
            <a:off x="696181" y="5928912"/>
            <a:ext cx="3142928" cy="453035"/>
          </a:xfrm>
          <a:prstGeom prst="rect">
            <a:avLst/>
          </a:prstGeom>
        </p:spPr>
      </p:pic>
      <p:pic>
        <p:nvPicPr>
          <p:cNvPr id="11" name="Content Placeholder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12" t="179" r="-103" b="94969"/>
          <a:stretch/>
        </p:blipFill>
        <p:spPr>
          <a:xfrm>
            <a:off x="5129651" y="5992543"/>
            <a:ext cx="3540618" cy="389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917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756" y="292608"/>
            <a:ext cx="7088473" cy="525482"/>
          </a:xfrm>
        </p:spPr>
        <p:txBody>
          <a:bodyPr/>
          <a:lstStyle/>
          <a:p>
            <a:r>
              <a:rPr lang="en-US" sz="2400" dirty="0" smtClean="0"/>
              <a:t>Why Is Learning </a:t>
            </a:r>
            <a:r>
              <a:rPr lang="en-US" sz="2400" dirty="0"/>
              <a:t>A</a:t>
            </a:r>
            <a:r>
              <a:rPr lang="en-US" sz="2400" dirty="0" smtClean="0"/>
              <a:t>bout Emissivity </a:t>
            </a:r>
            <a:r>
              <a:rPr lang="en-US" sz="2400" dirty="0"/>
              <a:t>I</a:t>
            </a:r>
            <a:r>
              <a:rPr lang="en-US" sz="2400" dirty="0" smtClean="0"/>
              <a:t>mportant?</a:t>
            </a:r>
            <a:endParaRPr lang="en-US" sz="24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0"/>
            <p:extLst>
              <p:ext uri="{D42A27DB-BD31-4B8C-83A1-F6EECF244321}">
                <p14:modId xmlns:p14="http://schemas.microsoft.com/office/powerpoint/2010/main" val="889380913"/>
              </p:ext>
            </p:extLst>
          </p:nvPr>
        </p:nvGraphicFramePr>
        <p:xfrm>
          <a:off x="1358829" y="2743200"/>
          <a:ext cx="6298964" cy="30580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216325" y="1543791"/>
            <a:ext cx="68707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Emissivity </a:t>
            </a:r>
            <a:r>
              <a:rPr lang="en-US" sz="2400" dirty="0" smtClean="0"/>
              <a:t>characteristics strongly affect </a:t>
            </a:r>
            <a:r>
              <a:rPr lang="en-US" sz="2400" dirty="0"/>
              <a:t>the interpretation of microwave </a:t>
            </a:r>
            <a:r>
              <a:rPr lang="en-US" sz="2400" dirty="0" smtClean="0"/>
              <a:t>imagery.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695055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Summer vs. Winter</a:t>
            </a:r>
          </a:p>
        </p:txBody>
      </p:sp>
      <p:grpSp>
        <p:nvGrpSpPr>
          <p:cNvPr id="55" name="Group 54"/>
          <p:cNvGrpSpPr/>
          <p:nvPr/>
        </p:nvGrpSpPr>
        <p:grpSpPr>
          <a:xfrm>
            <a:off x="430682" y="1191478"/>
            <a:ext cx="8573777" cy="5127822"/>
            <a:chOff x="2004291" y="1303708"/>
            <a:chExt cx="8573777" cy="5127822"/>
          </a:xfrm>
        </p:grpSpPr>
        <p:sp>
          <p:nvSpPr>
            <p:cNvPr id="56" name="Rectangle 55"/>
            <p:cNvSpPr/>
            <p:nvPr/>
          </p:nvSpPr>
          <p:spPr>
            <a:xfrm>
              <a:off x="2004291" y="1303708"/>
              <a:ext cx="8573777" cy="512782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7" name="Group 56"/>
            <p:cNvGrpSpPr/>
            <p:nvPr/>
          </p:nvGrpSpPr>
          <p:grpSpPr>
            <a:xfrm>
              <a:off x="3638005" y="5231202"/>
              <a:ext cx="5814225" cy="1200328"/>
              <a:chOff x="6351457" y="1756392"/>
              <a:chExt cx="5814225" cy="1200328"/>
            </a:xfrm>
          </p:grpSpPr>
          <p:pic>
            <p:nvPicPr>
              <p:cNvPr id="61" name="Picture 60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51457" y="2120637"/>
                <a:ext cx="5106113" cy="504895"/>
              </a:xfrm>
              <a:prstGeom prst="rect">
                <a:avLst/>
              </a:prstGeom>
            </p:spPr>
          </p:pic>
          <p:sp>
            <p:nvSpPr>
              <p:cNvPr id="62" name="TextBox 61"/>
              <p:cNvSpPr txBox="1"/>
              <p:nvPr/>
            </p:nvSpPr>
            <p:spPr>
              <a:xfrm>
                <a:off x="6373224" y="1773852"/>
                <a:ext cx="5792458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cs typeface="Arial" panose="020B0604020202020204" pitchFamily="34" charset="0"/>
                  </a:rPr>
                  <a:t>-105    -85     -65     -45      -25      -5       15</a:t>
                </a:r>
              </a:p>
            </p:txBody>
          </p:sp>
          <p:sp>
            <p:nvSpPr>
              <p:cNvPr id="63" name="TextBox 62"/>
              <p:cNvSpPr txBox="1"/>
              <p:nvPr/>
            </p:nvSpPr>
            <p:spPr>
              <a:xfrm>
                <a:off x="11405119" y="1756392"/>
                <a:ext cx="676889" cy="861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/>
                  <a:t>[°C]</a:t>
                </a:r>
              </a:p>
              <a:p>
                <a:pPr algn="ctr"/>
                <a:endParaRPr lang="en-US" sz="900" dirty="0"/>
              </a:p>
              <a:p>
                <a:pPr algn="ctr"/>
                <a:r>
                  <a:rPr lang="en-US" sz="2000" dirty="0"/>
                  <a:t>[K]</a:t>
                </a:r>
              </a:p>
            </p:txBody>
          </p:sp>
          <p:sp>
            <p:nvSpPr>
              <p:cNvPr id="64" name="TextBox 63"/>
              <p:cNvSpPr txBox="1"/>
              <p:nvPr/>
            </p:nvSpPr>
            <p:spPr>
              <a:xfrm>
                <a:off x="7894513" y="2618166"/>
                <a:ext cx="235054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/>
                  <a:t>Brightness Temperature</a:t>
                </a:r>
              </a:p>
            </p:txBody>
          </p:sp>
        </p:grpSp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34281" y="1868995"/>
              <a:ext cx="4123719" cy="3310967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pic>
          <p:nvPicPr>
            <p:cNvPr id="59" name="Picture 5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6053" y="1868994"/>
              <a:ext cx="4123719" cy="3310967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60" name="TextBox 59"/>
            <p:cNvSpPr txBox="1"/>
            <p:nvPr/>
          </p:nvSpPr>
          <p:spPr>
            <a:xfrm>
              <a:off x="4301541" y="1358482"/>
              <a:ext cx="396257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AMSR-2 10.65 GHz (H-pol)</a:t>
              </a: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7485213" y="1423259"/>
            <a:ext cx="15297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11 Aug 2017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471685" y="1423259"/>
            <a:ext cx="159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29 Jan 2018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39" t="88005" r="862" b="6214"/>
          <a:stretch/>
        </p:blipFill>
        <p:spPr>
          <a:xfrm>
            <a:off x="579876" y="4610476"/>
            <a:ext cx="1110342" cy="425868"/>
          </a:xfrm>
          <a:prstGeom prst="rect">
            <a:avLst/>
          </a:prstGeom>
          <a:ln w="22225">
            <a:noFill/>
          </a:ln>
        </p:spPr>
      </p:pic>
      <p:sp>
        <p:nvSpPr>
          <p:cNvPr id="16" name="TextBox 15"/>
          <p:cNvSpPr txBox="1"/>
          <p:nvPr/>
        </p:nvSpPr>
        <p:spPr>
          <a:xfrm>
            <a:off x="492612" y="1163793"/>
            <a:ext cx="159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Winter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854581" y="1163793"/>
            <a:ext cx="1143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Summer</a:t>
            </a:r>
            <a:endParaRPr lang="en-US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201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66" grpId="0"/>
      <p:bldP spid="16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Window  Viewing Regions</a:t>
            </a:r>
            <a:endParaRPr lang="en-US" dirty="0"/>
          </a:p>
        </p:txBody>
      </p:sp>
      <p:sp>
        <p:nvSpPr>
          <p:cNvPr id="89" name="Rectangle 88"/>
          <p:cNvSpPr/>
          <p:nvPr/>
        </p:nvSpPr>
        <p:spPr>
          <a:xfrm>
            <a:off x="3429652" y="2859472"/>
            <a:ext cx="158852" cy="2458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2121308" y="1071736"/>
            <a:ext cx="4970607" cy="5314459"/>
            <a:chOff x="2482816" y="1050470"/>
            <a:chExt cx="4970607" cy="5314459"/>
          </a:xfrm>
        </p:grpSpPr>
        <p:grpSp>
          <p:nvGrpSpPr>
            <p:cNvPr id="7" name="Group 6"/>
            <p:cNvGrpSpPr/>
            <p:nvPr/>
          </p:nvGrpSpPr>
          <p:grpSpPr>
            <a:xfrm>
              <a:off x="2482816" y="1050470"/>
              <a:ext cx="4970607" cy="5314459"/>
              <a:chOff x="2658545" y="1124898"/>
              <a:chExt cx="4970607" cy="5314459"/>
            </a:xfrm>
          </p:grpSpPr>
          <p:grpSp>
            <p:nvGrpSpPr>
              <p:cNvPr id="6" name="Group 5"/>
              <p:cNvGrpSpPr/>
              <p:nvPr/>
            </p:nvGrpSpPr>
            <p:grpSpPr>
              <a:xfrm>
                <a:off x="2658545" y="1124898"/>
                <a:ext cx="4970607" cy="5314459"/>
                <a:chOff x="2658545" y="1124898"/>
                <a:chExt cx="4970607" cy="5314459"/>
              </a:xfrm>
            </p:grpSpPr>
            <p:sp>
              <p:nvSpPr>
                <p:cNvPr id="83" name="Rectangle 82"/>
                <p:cNvSpPr/>
                <p:nvPr/>
              </p:nvSpPr>
              <p:spPr>
                <a:xfrm>
                  <a:off x="2658545" y="1124898"/>
                  <a:ext cx="4970607" cy="5303826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5" name="Picture 4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3980960" y="1135531"/>
                  <a:ext cx="3344873" cy="5179396"/>
                </a:xfrm>
                <a:prstGeom prst="rect">
                  <a:avLst/>
                </a:prstGeom>
              </p:spPr>
            </p:pic>
            <p:sp>
              <p:nvSpPr>
                <p:cNvPr id="66" name="TextBox 65"/>
                <p:cNvSpPr txBox="1"/>
                <p:nvPr/>
              </p:nvSpPr>
              <p:spPr>
                <a:xfrm rot="16200000">
                  <a:off x="2034454" y="3413480"/>
                  <a:ext cx="1927381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/>
                    <a:t>Transmittance</a:t>
                  </a:r>
                </a:p>
              </p:txBody>
            </p:sp>
            <p:sp>
              <p:nvSpPr>
                <p:cNvPr id="67" name="TextBox 66"/>
                <p:cNvSpPr txBox="1"/>
                <p:nvPr/>
              </p:nvSpPr>
              <p:spPr>
                <a:xfrm>
                  <a:off x="4445377" y="6070025"/>
                  <a:ext cx="2522367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/>
                    <a:t>Frequency [GHz]</a:t>
                  </a:r>
                </a:p>
              </p:txBody>
            </p:sp>
            <p:pic>
              <p:nvPicPr>
                <p:cNvPr id="69" name="Picture 68"/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96276" t="7365" r="1647" b="10756"/>
                <a:stretch/>
              </p:blipFill>
              <p:spPr>
                <a:xfrm flipH="1">
                  <a:off x="3701884" y="1358394"/>
                  <a:ext cx="279563" cy="4507992"/>
                </a:xfrm>
                <a:prstGeom prst="rect">
                  <a:avLst/>
                </a:prstGeom>
                <a:ln w="3175">
                  <a:noFill/>
                </a:ln>
              </p:spPr>
            </p:pic>
            <p:sp>
              <p:nvSpPr>
                <p:cNvPr id="84" name="TextBox 83"/>
                <p:cNvSpPr txBox="1"/>
                <p:nvPr/>
              </p:nvSpPr>
              <p:spPr>
                <a:xfrm>
                  <a:off x="5528791" y="5069485"/>
                  <a:ext cx="1257547" cy="502702"/>
                </a:xfrm>
                <a:prstGeom prst="rect">
                  <a:avLst/>
                </a:prstGeom>
                <a:noFill/>
                <a:ln w="3175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ts val="1600"/>
                    </a:lnSpc>
                  </a:pPr>
                  <a:r>
                    <a:rPr lang="en-US" sz="1600" dirty="0" smtClean="0"/>
                    <a:t>O</a:t>
                  </a:r>
                  <a:r>
                    <a:rPr lang="en-US" sz="1600" baseline="-25000" dirty="0" smtClean="0"/>
                    <a:t>2</a:t>
                  </a:r>
                  <a:r>
                    <a:rPr lang="en-US" sz="1600" dirty="0"/>
                    <a:t> a</a:t>
                  </a:r>
                  <a:r>
                    <a:rPr lang="en-US" sz="1600" dirty="0" smtClean="0"/>
                    <a:t>bsorption</a:t>
                  </a:r>
                  <a:endParaRPr lang="en-US" sz="1600" dirty="0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3807921" y="1474628"/>
                  <a:ext cx="158852" cy="245838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87"/>
                <p:cNvSpPr/>
                <p:nvPr/>
              </p:nvSpPr>
              <p:spPr>
                <a:xfrm>
                  <a:off x="3785715" y="5414829"/>
                  <a:ext cx="237482" cy="1885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pic>
            <p:nvPicPr>
              <p:cNvPr id="74" name="Picture 73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50" t="5427" r="91941" b="7684"/>
              <a:stretch/>
            </p:blipFill>
            <p:spPr>
              <a:xfrm>
                <a:off x="3148978" y="1240349"/>
                <a:ext cx="538719" cy="4780955"/>
              </a:xfrm>
              <a:prstGeom prst="rect">
                <a:avLst/>
              </a:prstGeom>
              <a:ln w="3175">
                <a:noFill/>
              </a:ln>
            </p:spPr>
          </p:pic>
          <p:sp>
            <p:nvSpPr>
              <p:cNvPr id="87" name="Rectangle 86"/>
              <p:cNvSpPr/>
              <p:nvPr/>
            </p:nvSpPr>
            <p:spPr>
              <a:xfrm>
                <a:off x="3791159" y="2851780"/>
                <a:ext cx="232037" cy="23226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0" name="TextBox 89"/>
            <p:cNvSpPr txBox="1"/>
            <p:nvPr/>
          </p:nvSpPr>
          <p:spPr>
            <a:xfrm rot="5400000">
              <a:off x="6402588" y="1884960"/>
              <a:ext cx="152317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chemeClr val="bg2">
                      <a:lumMod val="75000"/>
                    </a:schemeClr>
                  </a:solidFill>
                </a:rPr>
                <a:t>Petty 2006 (modified)</a:t>
              </a:r>
            </a:p>
          </p:txBody>
        </p:sp>
      </p:grpSp>
      <p:cxnSp>
        <p:nvCxnSpPr>
          <p:cNvPr id="92" name="Straight Arrow Connector 91"/>
          <p:cNvCxnSpPr/>
          <p:nvPr/>
        </p:nvCxnSpPr>
        <p:spPr>
          <a:xfrm flipH="1">
            <a:off x="4820181" y="5455931"/>
            <a:ext cx="295978" cy="285132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TextBox 92"/>
          <p:cNvSpPr txBox="1"/>
          <p:nvPr/>
        </p:nvSpPr>
        <p:spPr>
          <a:xfrm>
            <a:off x="5330960" y="3123668"/>
            <a:ext cx="1257547" cy="502702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ts val="1600"/>
              </a:lnSpc>
            </a:pPr>
            <a:r>
              <a:rPr lang="en-US" sz="1600" dirty="0"/>
              <a:t>H</a:t>
            </a:r>
            <a:r>
              <a:rPr lang="en-US" sz="1600" baseline="-25000" dirty="0" smtClean="0"/>
              <a:t>2</a:t>
            </a:r>
            <a:r>
              <a:rPr lang="en-US" sz="1600" dirty="0" smtClean="0"/>
              <a:t>O absorption </a:t>
            </a:r>
            <a:endParaRPr lang="en-US" sz="1600" dirty="0"/>
          </a:p>
        </p:txBody>
      </p:sp>
      <p:cxnSp>
        <p:nvCxnSpPr>
          <p:cNvPr id="94" name="Straight Arrow Connector 93"/>
          <p:cNvCxnSpPr/>
          <p:nvPr/>
        </p:nvCxnSpPr>
        <p:spPr>
          <a:xfrm flipV="1">
            <a:off x="5956891" y="2842133"/>
            <a:ext cx="705" cy="263177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5" name="Group 94"/>
          <p:cNvGrpSpPr/>
          <p:nvPr/>
        </p:nvGrpSpPr>
        <p:grpSpPr>
          <a:xfrm>
            <a:off x="5596625" y="3960089"/>
            <a:ext cx="2150474" cy="929307"/>
            <a:chOff x="5277763" y="4845536"/>
            <a:chExt cx="2150474" cy="929307"/>
          </a:xfrm>
        </p:grpSpPr>
        <p:sp>
          <p:nvSpPr>
            <p:cNvPr id="96" name="Rectangle 95"/>
            <p:cNvSpPr/>
            <p:nvPr/>
          </p:nvSpPr>
          <p:spPr>
            <a:xfrm>
              <a:off x="5277763" y="4845536"/>
              <a:ext cx="2150474" cy="929307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5298480" y="4898750"/>
              <a:ext cx="1688499" cy="83099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dirty="0"/>
                <a:t>Dry (0 mm)</a:t>
              </a:r>
            </a:p>
            <a:p>
              <a:pPr algn="r"/>
              <a:r>
                <a:rPr lang="en-US" sz="1200" dirty="0"/>
                <a:t>Polar (3.1 mm)</a:t>
              </a:r>
            </a:p>
            <a:p>
              <a:pPr algn="r"/>
              <a:r>
                <a:rPr lang="en-US" sz="1200" dirty="0" err="1"/>
                <a:t>Midlatitude</a:t>
              </a:r>
              <a:r>
                <a:rPr lang="en-US" sz="1200" dirty="0"/>
                <a:t> (21.3 mm)</a:t>
              </a:r>
            </a:p>
            <a:p>
              <a:pPr algn="r"/>
              <a:r>
                <a:rPr lang="en-US" sz="1200" dirty="0"/>
                <a:t>Tropical (53.6 mm)</a:t>
              </a:r>
            </a:p>
          </p:txBody>
        </p:sp>
        <p:pic>
          <p:nvPicPr>
            <p:cNvPr id="98" name="Picture 97"/>
            <p:cNvPicPr>
              <a:picLocks noChangeAspect="1"/>
            </p:cNvPicPr>
            <p:nvPr/>
          </p:nvPicPr>
          <p:blipFill rotWithShape="1">
            <a:blip r:embed="rId5"/>
            <a:srcRect r="33066"/>
            <a:stretch/>
          </p:blipFill>
          <p:spPr>
            <a:xfrm>
              <a:off x="6896667" y="4863634"/>
              <a:ext cx="434541" cy="901227"/>
            </a:xfrm>
            <a:prstGeom prst="rect">
              <a:avLst/>
            </a:prstGeom>
          </p:spPr>
        </p:pic>
      </p:grpSp>
      <p:sp>
        <p:nvSpPr>
          <p:cNvPr id="99" name="Rectangle 98"/>
          <p:cNvSpPr/>
          <p:nvPr/>
        </p:nvSpPr>
        <p:spPr>
          <a:xfrm>
            <a:off x="5635524" y="1958258"/>
            <a:ext cx="64696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Arial Narrow" panose="020B0606020202030204" pitchFamily="34" charset="0"/>
              </a:rPr>
              <a:t>x</a:t>
            </a:r>
            <a:endParaRPr lang="en-US" sz="5400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100" name="Rectangle 99"/>
          <p:cNvSpPr/>
          <p:nvPr/>
        </p:nvSpPr>
        <p:spPr>
          <a:xfrm>
            <a:off x="4232619" y="4039212"/>
            <a:ext cx="1164319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0000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Arial Narrow" panose="020B0606020202030204" pitchFamily="34" charset="0"/>
              </a:rPr>
              <a:t>x</a:t>
            </a:r>
            <a:endParaRPr lang="en-US" sz="10000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340261" y="3577664"/>
            <a:ext cx="1403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window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5519826" y="2054616"/>
            <a:ext cx="1403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window</a:t>
            </a:r>
            <a:endParaRPr lang="en-US" b="1" dirty="0">
              <a:solidFill>
                <a:srgbClr val="0000FF"/>
              </a:solidFill>
            </a:endParaRPr>
          </a:p>
        </p:txBody>
      </p:sp>
      <p:cxnSp>
        <p:nvCxnSpPr>
          <p:cNvPr id="102" name="Straight Arrow Connector 101"/>
          <p:cNvCxnSpPr/>
          <p:nvPr/>
        </p:nvCxnSpPr>
        <p:spPr>
          <a:xfrm flipH="1" flipV="1">
            <a:off x="5629069" y="1900068"/>
            <a:ext cx="112512" cy="226446"/>
          </a:xfrm>
          <a:prstGeom prst="straightConnector1">
            <a:avLst/>
          </a:prstGeom>
          <a:ln w="5715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Arrow Connector 102"/>
          <p:cNvCxnSpPr/>
          <p:nvPr/>
        </p:nvCxnSpPr>
        <p:spPr>
          <a:xfrm flipV="1">
            <a:off x="6249101" y="1664360"/>
            <a:ext cx="119442" cy="462154"/>
          </a:xfrm>
          <a:prstGeom prst="straightConnector1">
            <a:avLst/>
          </a:prstGeom>
          <a:ln w="5715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0822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/>
      <p:bldP spid="99" grpId="1"/>
      <p:bldP spid="100" grpId="0"/>
      <p:bldP spid="100" grpId="1"/>
      <p:bldP spid="21" grpId="0"/>
      <p:bldP spid="101" grpId="0"/>
    </p:bldLst>
  </p:timing>
</p:sld>
</file>

<file path=ppt/theme/theme1.xml><?xml version="1.0" encoding="utf-8"?>
<a:theme xmlns:a="http://schemas.openxmlformats.org/drawingml/2006/main" name="Office Theme">
  <a:themeElements>
    <a:clrScheme name="JPSS Foundational Course">
      <a:dk1>
        <a:sysClr val="windowText" lastClr="000000"/>
      </a:dk1>
      <a:lt1>
        <a:srgbClr val="FFFFFF"/>
      </a:lt1>
      <a:dk2>
        <a:srgbClr val="000000"/>
      </a:dk2>
      <a:lt2>
        <a:srgbClr val="CED8DD"/>
      </a:lt2>
      <a:accent1>
        <a:srgbClr val="FFCE34"/>
      </a:accent1>
      <a:accent2>
        <a:srgbClr val="0194CA"/>
      </a:accent2>
      <a:accent3>
        <a:srgbClr val="004C82"/>
      </a:accent3>
      <a:accent4>
        <a:srgbClr val="003356"/>
      </a:accent4>
      <a:accent5>
        <a:srgbClr val="25BAAA"/>
      </a:accent5>
      <a:accent6>
        <a:srgbClr val="D9443D"/>
      </a:accent6>
      <a:hlink>
        <a:srgbClr val="0194CA"/>
      </a:hlink>
      <a:folHlink>
        <a:srgbClr val="004C82"/>
      </a:folHlink>
    </a:clrScheme>
    <a:fontScheme name="JPSS Foundational Course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5994</TotalTime>
  <Words>719</Words>
  <Application>Microsoft Office PowerPoint</Application>
  <PresentationFormat>On-screen Show (4:3)</PresentationFormat>
  <Paragraphs>187</Paragraphs>
  <Slides>17</Slides>
  <Notes>17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Arial Narrow</vt:lpstr>
      <vt:lpstr>Calibri</vt:lpstr>
      <vt:lpstr>Wingdings</vt:lpstr>
      <vt:lpstr>Office Theme</vt:lpstr>
      <vt:lpstr>PowerPoint Presentation</vt:lpstr>
      <vt:lpstr>PowerPoint Presentation</vt:lpstr>
      <vt:lpstr>Learning Objectives</vt:lpstr>
      <vt:lpstr>Advantage of Microwave Remote Sensing</vt:lpstr>
      <vt:lpstr>Land Products for Input to Models</vt:lpstr>
      <vt:lpstr>Sea Surface Products</vt:lpstr>
      <vt:lpstr>Why Is Learning About Emissivity Important?</vt:lpstr>
      <vt:lpstr>Summer vs. Winter</vt:lpstr>
      <vt:lpstr>Window  Viewing Regions</vt:lpstr>
      <vt:lpstr>Emissivity</vt:lpstr>
      <vt:lpstr>Land Surfaces</vt:lpstr>
      <vt:lpstr>Horizontal vs. Vertical Polarization</vt:lpstr>
      <vt:lpstr>PowerPoint Presentation</vt:lpstr>
      <vt:lpstr>PowerPoint Presentation</vt:lpstr>
      <vt:lpstr>Ocean &amp; Water Surfaces</vt:lpstr>
      <vt:lpstr>Summary</vt:lpstr>
      <vt:lpstr>Resources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Joshua Brady</dc:creator>
  <cp:lastModifiedBy>Erin Dagg</cp:lastModifiedBy>
  <cp:revision>307</cp:revision>
  <dcterms:created xsi:type="dcterms:W3CDTF">2017-10-23T18:37:45Z</dcterms:created>
  <dcterms:modified xsi:type="dcterms:W3CDTF">2018-11-16T19:22:46Z</dcterms:modified>
</cp:coreProperties>
</file>