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0.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25.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6.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30.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31.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32.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33.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34.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35.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36.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37.xml" ContentType="application/vnd.openxmlformats-officedocument.presentationml.notesSlide+xml"/>
  <Override PartName="/ppt/tags/tag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66" r:id="rId2"/>
    <p:sldId id="258" r:id="rId3"/>
    <p:sldId id="267" r:id="rId4"/>
    <p:sldId id="268" r:id="rId5"/>
    <p:sldId id="280" r:id="rId6"/>
    <p:sldId id="269" r:id="rId7"/>
    <p:sldId id="270" r:id="rId8"/>
    <p:sldId id="281" r:id="rId9"/>
    <p:sldId id="271" r:id="rId10"/>
    <p:sldId id="272" r:id="rId11"/>
    <p:sldId id="295" r:id="rId12"/>
    <p:sldId id="282" r:id="rId13"/>
    <p:sldId id="286" r:id="rId14"/>
    <p:sldId id="288" r:id="rId15"/>
    <p:sldId id="274" r:id="rId16"/>
    <p:sldId id="289" r:id="rId17"/>
    <p:sldId id="275" r:id="rId18"/>
    <p:sldId id="283" r:id="rId19"/>
    <p:sldId id="278" r:id="rId20"/>
    <p:sldId id="279" r:id="rId21"/>
    <p:sldId id="296" r:id="rId22"/>
    <p:sldId id="307" r:id="rId23"/>
    <p:sldId id="308" r:id="rId24"/>
    <p:sldId id="310" r:id="rId25"/>
    <p:sldId id="312" r:id="rId26"/>
    <p:sldId id="319" r:id="rId27"/>
    <p:sldId id="321" r:id="rId28"/>
    <p:sldId id="322" r:id="rId29"/>
    <p:sldId id="323" r:id="rId30"/>
    <p:sldId id="324" r:id="rId31"/>
    <p:sldId id="325" r:id="rId32"/>
    <p:sldId id="330" r:id="rId33"/>
    <p:sldId id="326" r:id="rId34"/>
    <p:sldId id="327" r:id="rId35"/>
    <p:sldId id="332" r:id="rId36"/>
    <p:sldId id="333" r:id="rId37"/>
    <p:sldId id="329" r:id="rId38"/>
  </p:sldIdLst>
  <p:sldSz cx="9144000" cy="6858000" type="screen4x3"/>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79523" autoAdjust="0"/>
  </p:normalViewPr>
  <p:slideViewPr>
    <p:cSldViewPr snapToGrid="0">
      <p:cViewPr varScale="1">
        <p:scale>
          <a:sx n="69" d="100"/>
          <a:sy n="69" d="100"/>
        </p:scale>
        <p:origin x="1114" y="10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15C86-373E-4E84-BA66-76DAD9A4D776}" type="datetimeFigureOut">
              <a:rPr lang="en-US" smtClean="0"/>
              <a:t>11/19/2018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E973D3-4E42-40B7-85D2-3E8C913DC32E}" type="slidenum">
              <a:rPr lang="en-US" smtClean="0"/>
              <a:t>‹#›</a:t>
            </a:fld>
            <a:endParaRPr lang="en-US"/>
          </a:p>
        </p:txBody>
      </p:sp>
    </p:spTree>
    <p:extLst>
      <p:ext uri="{BB962C8B-B14F-4D97-AF65-F5344CB8AC3E}">
        <p14:creationId xmlns:p14="http://schemas.microsoft.com/office/powerpoint/2010/main" val="5969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97.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Welcome to the Satellite Foundational Course for JPSS module on NUCAPS Soundings.  I'm Scott Lindstrom from CIMSS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1</a:t>
            </a:fld>
            <a:endParaRPr lang="en-US"/>
          </a:p>
        </p:txBody>
      </p:sp>
    </p:spTree>
    <p:extLst>
      <p:ext uri="{BB962C8B-B14F-4D97-AF65-F5344CB8AC3E}">
        <p14:creationId xmlns:p14="http://schemas.microsoft.com/office/powerpoint/2010/main" val="61124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Fields of Regard from the CrIS are combined to create a NUCAPS sounding.  The figure shows CrIS scan across a VIIRS scene.  There are 30 footprints, each containing 9 fields of regard (FORs)  One FOR that's cloudy isn't a problem.  As long as there is clear field of regard.  This figure also shows that a NUCAPS profile is actually a volume of air, not a single point like a radiosonde.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It's important to remember from this graphic that a NUCAPS Sounding represents information from a Volume of Air measured by up to 9 CrIS or 4 IASI fields of Regard!</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If it's cloudy across all scenes, that's an issue, but partly cloudy is not.</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10</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NUCAPS data from just one satellite covers almost all of the midlatitudes.  THere are gaps near the Equator, and overlap near the Poles.  When you get overlap, you get profiles about 90 minutes apart.</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AWIPS coverage.  Note that there are holes over the southern CONUS - these gaps shift eastward from one day to the next.  There are regions over northern CONUS (and Alaska!) where sequential swaths overlap!  So you can have two vertical profiles about 90 miles apart</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11</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What does the data look like in AWIPS?  That's shown here.  The color of the profile location tells you something about the data there.  For Green Dots, both retrievals were successful, and you probably have a reasonable profile to view.  If the dot is yellow, then the IR retrieval failed, but the microwave retrieval was successful.  If the dot is red, then both retrievals failed, and the sounding probably won't give good information.   I like to overlay the NUCAPS points on a satellite imagery, as shown here, so I can anticipate what I'll see.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Note that NUCAPS soundings - from CrIS and ATMS -- do not cover the full VIIRS swath </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width</a:t>
            </a: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12</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Zooming in on the image, you can see that there's</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pretty good spatial correlation between thick clouds and red and yellow sounding locations.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13</a:t>
            </a:fld>
            <a:endParaRPr lang="en-US"/>
          </a:p>
        </p:txBody>
      </p:sp>
    </p:spTree>
    <p:extLst>
      <p:ext uri="{BB962C8B-B14F-4D97-AF65-F5344CB8AC3E}">
        <p14:creationId xmlns:p14="http://schemas.microsoft.com/office/powerpoint/2010/main" val="321380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Let's look at soundings from 3 locations in close proximity to one another.  Two green, one red</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14</a:t>
            </a:fld>
            <a:endParaRPr lang="en-US"/>
          </a:p>
        </p:txBody>
      </p:sp>
    </p:spTree>
    <p:extLst>
      <p:ext uri="{BB962C8B-B14F-4D97-AF65-F5344CB8AC3E}">
        <p14:creationId xmlns:p14="http://schemas.microsoft.com/office/powerpoint/2010/main" val="2699492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Green dot location profiles are smooth, but plausible.  The profile from the red dot has features that should make you wonder if it's correct.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Note:  Profiles are smooth!  Given that these are 9 Fields of View, this is a sample of a volume of air.  From the red points, you can get very unphysical profiles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15</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There are lots of soundings!  It's important to be able to scan through them quickly to find atmospheric structures that could be important.  The way to do that is with Pop-Up SkewTs.  This is something that's selected in the Volume Browser</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16</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Right click on the image, choose NUCAPS Soundings, and turn on Sampling.</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Turn on Sampling.  Then right-click in the image and click on NUCAPS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17</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Then you move your mouse over the points, and the sounding appears.  You should be able to fine interesting or noteworhy events.  If you find one you want to investigate further, click on the actual point and the nsharp  sounding will appear</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18</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If you want a thermodynamic profile, they are readily available from NWP sources.  NAM Nest, WRF, GFS…  Why not use those?  Well, you can have a convective feedback occurring that gives a profile that is not representative of the environment.</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IN addition, Models can have timing issues:  Convection might be early, or late.  In this case over SE Colorado, wouldn't you rather have something based on observations that is independent of model data</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19</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What will you learn - or maybe just be reminded of -- in this module?  I'd also like to acknowledge the help of people listed -- and others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2</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r>
              <a:rPr lang="en-US" dirty="0" smtClean="0"/>
              <a:t>NUCAPS information is most robust in the mid-troposphere;</a:t>
            </a:r>
            <a:r>
              <a:rPr lang="en-US" baseline="0" dirty="0" smtClean="0"/>
              <a:t>  there are challenges for a satellite to view the surface through an atmosphere that is opaque to radiation at different wavelengths.  Thus, it’s necessary to adjust the NUCAPS soundings so that the lower portions are more in line with observations.  It’s on the forecaster’s shoulders to decide whether or not the NUCAPS boundary layer is representative (sometimes it is!)</a:t>
            </a:r>
            <a:endParaRPr lang="en-US" dirty="0"/>
          </a:p>
        </p:txBody>
      </p:sp>
      <p:sp>
        <p:nvSpPr>
          <p:cNvPr id="4" name="Slide Number Placeholder 3"/>
          <p:cNvSpPr>
            <a:spLocks noGrp="1"/>
          </p:cNvSpPr>
          <p:nvPr>
            <p:ph type="sldNum" sz="quarter" idx="10"/>
          </p:nvPr>
        </p:nvSpPr>
        <p:spPr/>
        <p:txBody>
          <a:bodyPr/>
          <a:lstStyle/>
          <a:p>
            <a:fld id="{959BA049-9684-4E1D-9F1E-C7A0AFF5482F}" type="slidenum">
              <a:rPr lang="en-US" smtClean="0"/>
              <a:t>20</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an example from several years ago.  There's a broken cumulus field over the Missouri River valley, and the GFS is suggesting QPF.</a:t>
            </a:r>
            <a:r>
              <a:rPr lang="en-US">
                <a:latin typeface="Times New Roman" panose="02020603050405020304" pitchFamily="18" charset="0"/>
                <a:ea typeface="Times New Roman" panose="02020603050405020304" pitchFamily="18" charset="0"/>
                <a:cs typeface="Times New Roman" panose="02020603050405020304" pitchFamily="18" charset="0"/>
              </a:rPr>
              <a:t>  What do you think will happen</a:t>
            </a:r>
            <a:r>
              <a:rPr lang="en-US"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21</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NUCAPS data can be used as a forecast decision aid.  </a:t>
            </a:r>
            <a:r>
              <a:rPr lang="en-US"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THere</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was a pass shortly after noon.    Let's look at the point in eastern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Nebraska</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22</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the vertical profile from that point.  Near-surface values in this sounding are near the values observed via METARs, so adjustment was not necessary.  Would you expect convection here?  Probably not</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23</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If you live north of about 40 N, sometimes you will be lucky and receive NUCAPS soundings about 90 minutes apart.  THis is handy in convectively threatening situations, because you have a good measure of destabilization.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As noted, you can be fortunate up north in CONUS, and have sequential profiles about 90 minutes apart.  That can be a handy way to visualize destabilization.  We will look at the two profiles indicated</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24</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biggest change in these soundings 90 minutes apart might be the change in the inversion strength.  This small change on a SLGT RSK day might inform your decision making.  (The line of convection did produce damaging winds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25</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another example from a High Rsk day.  Note a couple things here:  There's a dewpoint gradient across the region, so the NUCAPS profile that you choose with respect to the gradient will be important.</a:t>
            </a:r>
            <a:r>
              <a:rPr lang="en-US">
                <a:latin typeface="Times New Roman" panose="02020603050405020304" pitchFamily="18" charset="0"/>
                <a:ea typeface="Times New Roman" panose="02020603050405020304" pitchFamily="18" charset="0"/>
                <a:cs typeface="Times New Roman" panose="02020603050405020304" pitchFamily="18" charset="0"/>
              </a:rPr>
              <a:t>  Let's look at this point -- at the northern edge of the most moist air.</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Let's look at this point first -- at the northern edge of the moist </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air</a:t>
            </a: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26</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THis profile did not match nearby surface METARs, so the bottom part of the profile was adjusted in AWIPS.  THe modifies sounding has a surface-based CAPE around 1800 J/kg</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27</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You just the profile from the green box.  Let's look at the profile to the south -- in higher dewpoints.  THe sounding there is shown, with a surface based CAPE of around 700.  But its surface properties do not align with observations, so it should be adjusted</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28</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Once modified, the surface based CAPE exceeds 3000.  This should help your decision making</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29</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NUCAPS is an acronyym.  NOAA-Unique Combined Atmospheric Processing System.  It uses data from the US's NOAA-20 or Suomi NPP satellites or from Eumetsat's Metop A and B.  The different instruments that provide data to NUCAPS from the satellites are noted.  NUCAPS combines information from both infrared sounders and from microwave sounders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3</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So how do you adjust soundings? First, you need to be aware of surface observations!  Then click on a point to view it</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30</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This sounding does not match the neaby observations of temperature/dewpoint</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31</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So Toggle EditGraph to 'On</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32</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Draggable points appear that you can move around, and once you're satisfied with the result, toggle EditGraph back to 'off</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33</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THe modified sounding will then have different thermodynamic parameters that should help make your nowcast more accurate</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34</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COming in the future;  Something that's been tested at the Hazardous Weather Testbed:  Automatic adjustment of the NUCAPS soundings to match RTMA analyses.  The sounding produced with this adjustment have well-mixed boundary layers, so ask yourself as this is done:  Is that a valid assumption</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35</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Other NUCAPS fields include temperature and dewpoint on pressure levels.  These are coming to AWIPS after 2018.   THere is separate training available for that</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36</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NUCAPS Soundings are now available in AWIPS -- but only with data from Suomi NPP.</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But coming soon are NUCAPS soundings from NOAA-20 which satellite also carries the CrIS and ATMS instruments.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In addition, NUCAPS soundings are produced for MetopA and B - but they do not yet flow to AWIPS.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Soundings at many different times are available at high latitudes;  in mid-latitudes, there soundings are available at fewer times, but those times are useful.</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concludes the Satellite Foundational Course for JPSS on NUCAPS soundings.   Thanks for listening.</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spcAft>
                <a:spcPts val="800"/>
              </a:spcAft>
            </a:pPr>
            <a:r>
              <a:rPr lang="en-US">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37</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satellite data used comes from polar orbiters, so it's important to know when the Satellite is passing overhead.  As you use the data, you'll become aware of when the data are generally available;  it doesn't vary much from day to day.  There are generally two passes overhead per satellite each day in mid-latitudes - more if you live in Alaska</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4</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shows how things shift from one day to the next.  A series of days for NPP is shown on the left.  Note that the orbital paths shift eastward, and are a bit earlier, from one day to the next</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5</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How do NUCAPS data get into AWIPS?  At present, NOAA gets data from the Svalbard downlink, and then it is processed as it moves through different computers and systems, and it takes anywhere from 60-90 minutes for data to get into AWIPS.  There are initiatives underway to shorten that, by including a downlink at McMurdo Station.  *If* you have access to a direct broadcast antenna, the data latency is better, it is often less than 30 minutes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6</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Vertical Profiles are generated in a two-step method.</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First a regression is run using static coefficients from 4 focus days that generated the best statistical fit between the observations and the vertical profiles on those days.  These regressions use data from all infrared and microwave channels. This Microwave/Infrared regression is used to determine if the scene is clear or not.</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Retrieval uses a Radiative Transfer Model to iterate to a solution that minimizes the observation-calculation value.  The Calculation is the top-of-atmosphere radiance spectrum calculated with the Radiative Transfer model; the observation is  top of atmosphere radiance spectrum;  intially this is computed using the Regression output.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 regions of clouds, where the infrared retrieval typically fails, microwave data can still produce a retrieval. MW retrievals can fail where precipitation is falling</a:t>
            </a: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7</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Not all infrared channels are used in the retrieval.  The channels that are chosen are sensitive to only one gas, not multiples gases.  In addition, neighboring channels that are highly correlated are not used.</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CrIS and IASI have many many channels, and not all are used in the retrieval that creates vertical profiles.  There's a balance between adding information and adding computations;  two very close channels need not be included because they won't give independent information but they'll have to be processed.    </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channels chosen are those that are sensitive to only one gas, not to more than one.  In addition, adjacent channels that are highly correlated are not </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used</a:t>
            </a: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8</a:t>
            </a:fld>
            <a:endParaRPr lang="en-US"/>
          </a:p>
        </p:txBody>
      </p:sp>
    </p:spTree>
    <p:extLst>
      <p:ext uri="{BB962C8B-B14F-4D97-AF65-F5344CB8AC3E}">
        <p14:creationId xmlns:p14="http://schemas.microsoft.com/office/powerpoint/2010/main" val="2589346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latin typeface="Times New Roman"/>
                <a:ea typeface="Times New Roman"/>
                <a:cs typeface="Times New Roman"/>
              </a:rPr>
              <a:t>NUCAPS </a:t>
            </a:r>
            <a:r>
              <a:rPr lang="en-US" dirty="0">
                <a:latin typeface="Times New Roman"/>
                <a:ea typeface="Times New Roman"/>
                <a:cs typeface="Times New Roman"/>
              </a:rPr>
              <a:t>vertical profiles are usually smooth and typically have 6-10 layers of temperature information, and 4-6 layers of moisture information in the troposphere.  Don't expect to see very thin layers -- hot or cold, dry or moist -- in the NUCAPS vertical profile</a:t>
            </a:r>
            <a:r>
              <a:rPr lang="en-US" dirty="0" smtClean="0">
                <a:latin typeface="Times New Roman"/>
                <a:ea typeface="Times New Roman"/>
                <a:cs typeface="Times New Roman"/>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959BA049-9684-4E1D-9F1E-C7A0AFF5482F}" type="slidenum">
              <a:rPr lang="en-US" smtClean="0"/>
              <a:t>9</a:t>
            </a:fld>
            <a:endParaRPr lang="en-US"/>
          </a:p>
        </p:txBody>
      </p:sp>
    </p:spTree>
    <p:extLst>
      <p:ext uri="{BB962C8B-B14F-4D97-AF65-F5344CB8AC3E}">
        <p14:creationId xmlns:p14="http://schemas.microsoft.com/office/powerpoint/2010/main" val="2589346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990600"/>
            <a:ext cx="9156390" cy="3407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p:cNvSpPr txBox="1"/>
          <p:nvPr/>
        </p:nvSpPr>
        <p:spPr>
          <a:xfrm>
            <a:off x="1525394" y="3357267"/>
            <a:ext cx="6298584" cy="523220"/>
          </a:xfrm>
          <a:prstGeom prst="rect">
            <a:avLst/>
          </a:prstGeom>
          <a:noFill/>
        </p:spPr>
        <p:txBody>
          <a:bodyPr wrap="none" rtlCol="0">
            <a:spAutoFit/>
          </a:bodyPr>
          <a:lstStyle/>
          <a:p>
            <a:pPr algn="ctr"/>
            <a:r>
              <a:rPr lang="en-US" sz="2800" spc="700" baseline="0" dirty="0" smtClean="0">
                <a:solidFill>
                  <a:schemeClr val="accent2"/>
                </a:solidFill>
              </a:rPr>
              <a:t>FOUNDATIONAL COURSE</a:t>
            </a:r>
            <a:endParaRPr lang="en-US" sz="2800" spc="700" baseline="0" dirty="0">
              <a:solidFill>
                <a:schemeClr val="accent2"/>
              </a:solidFill>
            </a:endParaRPr>
          </a:p>
        </p:txBody>
      </p:sp>
      <p:sp>
        <p:nvSpPr>
          <p:cNvPr id="9" name="TextBox 8"/>
          <p:cNvSpPr txBox="1"/>
          <p:nvPr/>
        </p:nvSpPr>
        <p:spPr>
          <a:xfrm>
            <a:off x="3055439" y="3920006"/>
            <a:ext cx="3238500" cy="307777"/>
          </a:xfrm>
          <a:prstGeom prst="rect">
            <a:avLst/>
          </a:prstGeom>
          <a:noFill/>
        </p:spPr>
        <p:txBody>
          <a:bodyPr wrap="square" rtlCol="0">
            <a:spAutoFit/>
          </a:bodyPr>
          <a:lstStyle/>
          <a:p>
            <a:pPr algn="ctr"/>
            <a:fld id="{B0AC06D6-05BB-441A-B051-8523EB406AE3}" type="datetime4">
              <a:rPr lang="en-US" sz="1400" b="0" spc="31" baseline="0" smtClean="0">
                <a:solidFill>
                  <a:schemeClr val="accent2"/>
                </a:solidFill>
              </a:rPr>
              <a:pPr algn="ctr"/>
              <a:t>November 19, 2018</a:t>
            </a:fld>
            <a:endParaRPr lang="en-US" sz="1600" b="0" spc="31" baseline="0" dirty="0">
              <a:solidFill>
                <a:schemeClr val="accent2"/>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6719" y="1456512"/>
            <a:ext cx="1554480" cy="155448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41" y="1365072"/>
            <a:ext cx="3020492" cy="1737360"/>
          </a:xfrm>
          <a:prstGeom prst="rect">
            <a:avLst/>
          </a:prstGeom>
        </p:spPr>
      </p:pic>
      <p:cxnSp>
        <p:nvCxnSpPr>
          <p:cNvPr id="12" name="Straight Connector 11"/>
          <p:cNvCxnSpPr/>
          <p:nvPr/>
        </p:nvCxnSpPr>
        <p:spPr>
          <a:xfrm>
            <a:off x="5357403" y="1415390"/>
            <a:ext cx="0" cy="16459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57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13" name="Rectangle 12"/>
          <p:cNvSpPr/>
          <p:nvPr/>
        </p:nvSpPr>
        <p:spPr>
          <a:xfrm>
            <a:off x="0" y="5"/>
            <a:ext cx="9144000" cy="914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844" y="104943"/>
            <a:ext cx="1188720" cy="68374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1573" y="126774"/>
            <a:ext cx="640080" cy="640080"/>
          </a:xfrm>
          <a:prstGeom prst="rect">
            <a:avLst/>
          </a:prstGeom>
        </p:spPr>
      </p:pic>
      <p:cxnSp>
        <p:nvCxnSpPr>
          <p:cNvPr id="17" name="Straight Connector 16"/>
          <p:cNvCxnSpPr/>
          <p:nvPr/>
        </p:nvCxnSpPr>
        <p:spPr>
          <a:xfrm>
            <a:off x="8140438" y="114466"/>
            <a:ext cx="0" cy="64008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6564094"/>
            <a:ext cx="9144000" cy="293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p:cNvSpPr txBox="1"/>
          <p:nvPr/>
        </p:nvSpPr>
        <p:spPr>
          <a:xfrm>
            <a:off x="6491260" y="6592416"/>
            <a:ext cx="2569870" cy="230832"/>
          </a:xfrm>
          <a:prstGeom prst="rect">
            <a:avLst/>
          </a:prstGeom>
          <a:noFill/>
        </p:spPr>
        <p:txBody>
          <a:bodyPr wrap="none" rtlCol="0">
            <a:spAutoFit/>
          </a:bodyPr>
          <a:lstStyle/>
          <a:p>
            <a:pPr algn="r"/>
            <a:r>
              <a:rPr lang="en-US" sz="900" spc="200" baseline="0" dirty="0" smtClean="0"/>
              <a:t>FOUNDATIONAL </a:t>
            </a:r>
            <a:r>
              <a:rPr lang="en-US" sz="900" spc="251" baseline="0" dirty="0" smtClean="0"/>
              <a:t>COURSE | </a:t>
            </a:r>
            <a:fld id="{AEAD8DC0-740E-4388-A007-C8E11647D1BB}" type="slidenum">
              <a:rPr lang="en-US" sz="900" spc="251" baseline="0" smtClean="0"/>
              <a:t>‹#›</a:t>
            </a:fld>
            <a:endParaRPr lang="en-US" sz="900" spc="251" baseline="0" dirty="0"/>
          </a:p>
        </p:txBody>
      </p:sp>
      <p:sp>
        <p:nvSpPr>
          <p:cNvPr id="8" name="Rectangle 7"/>
          <p:cNvSpPr/>
          <p:nvPr/>
        </p:nvSpPr>
        <p:spPr>
          <a:xfrm>
            <a:off x="1" y="914400"/>
            <a:ext cx="313508" cy="12477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2"/>
                </a:solidFill>
              </a:rPr>
              <a:t>MICROWAVE</a:t>
            </a:r>
            <a:endParaRPr lang="en-US" sz="1100" b="1" spc="51" baseline="0" dirty="0">
              <a:solidFill>
                <a:schemeClr val="bg2"/>
              </a:solidFill>
            </a:endParaRPr>
          </a:p>
        </p:txBody>
      </p:sp>
      <p:sp>
        <p:nvSpPr>
          <p:cNvPr id="9" name="Rectangle 8"/>
          <p:cNvSpPr/>
          <p:nvPr/>
        </p:nvSpPr>
        <p:spPr>
          <a:xfrm>
            <a:off x="0" y="2205729"/>
            <a:ext cx="313509" cy="14328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0" baseline="0" dirty="0" smtClean="0">
                <a:solidFill>
                  <a:schemeClr val="bg2"/>
                </a:solidFill>
              </a:rPr>
              <a:t>CONSTELLATION</a:t>
            </a:r>
            <a:endParaRPr lang="en-US" sz="1100" b="1" spc="0" baseline="0" dirty="0">
              <a:solidFill>
                <a:schemeClr val="bg2"/>
              </a:solidFill>
            </a:endParaRPr>
          </a:p>
        </p:txBody>
      </p:sp>
      <p:sp>
        <p:nvSpPr>
          <p:cNvPr id="10" name="Rectangle 9"/>
          <p:cNvSpPr/>
          <p:nvPr/>
        </p:nvSpPr>
        <p:spPr>
          <a:xfrm>
            <a:off x="-1" y="3682104"/>
            <a:ext cx="313509" cy="14328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2"/>
                </a:solidFill>
              </a:rPr>
              <a:t>APPLICATIONS</a:t>
            </a:r>
            <a:endParaRPr lang="en-US" sz="1100" b="1" spc="51" baseline="0" dirty="0">
              <a:solidFill>
                <a:schemeClr val="bg2"/>
              </a:solidFill>
            </a:endParaRPr>
          </a:p>
        </p:txBody>
      </p:sp>
      <p:sp>
        <p:nvSpPr>
          <p:cNvPr id="11" name="Rectangle 10"/>
          <p:cNvSpPr/>
          <p:nvPr/>
        </p:nvSpPr>
        <p:spPr>
          <a:xfrm>
            <a:off x="0" y="5150051"/>
            <a:ext cx="313509" cy="1414044"/>
          </a:xfrm>
          <a:prstGeom prst="rect">
            <a:avLst/>
          </a:prstGeom>
          <a:solidFill>
            <a:srgbClr val="8165B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1"/>
                </a:solidFill>
              </a:rPr>
              <a:t>INITIATIVES</a:t>
            </a:r>
            <a:endParaRPr lang="en-US" sz="1100" b="1" spc="51" baseline="0" dirty="0">
              <a:solidFill>
                <a:schemeClr val="bg1"/>
              </a:solidFill>
            </a:endParaRPr>
          </a:p>
        </p:txBody>
      </p:sp>
    </p:spTree>
    <p:extLst>
      <p:ext uri="{BB962C8B-B14F-4D97-AF65-F5344CB8AC3E}">
        <p14:creationId xmlns:p14="http://schemas.microsoft.com/office/powerpoint/2010/main" val="35166616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85A33D0-7978-4A63-9C25-AF943A1A8FC6}" type="slidenum">
              <a:rPr lang="en-US" smtClean="0"/>
              <a:t>‹#›</a:t>
            </a:fld>
            <a:endParaRPr lang="en-US"/>
          </a:p>
        </p:txBody>
      </p:sp>
    </p:spTree>
    <p:extLst>
      <p:ext uri="{BB962C8B-B14F-4D97-AF65-F5344CB8AC3E}">
        <p14:creationId xmlns:p14="http://schemas.microsoft.com/office/powerpoint/2010/main" val="1890207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85A33D0-7978-4A63-9C25-AF943A1A8FC6}" type="slidenum">
              <a:rPr lang="en-US" smtClean="0"/>
              <a:t>‹#›</a:t>
            </a:fld>
            <a:endParaRPr lang="en-US"/>
          </a:p>
        </p:txBody>
      </p:sp>
    </p:spTree>
    <p:extLst>
      <p:ext uri="{BB962C8B-B14F-4D97-AF65-F5344CB8AC3E}">
        <p14:creationId xmlns:p14="http://schemas.microsoft.com/office/powerpoint/2010/main" val="1457231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85A33D0-7978-4A63-9C25-AF943A1A8FC6}" type="slidenum">
              <a:rPr lang="en-US" smtClean="0"/>
              <a:t>‹#›</a:t>
            </a:fld>
            <a:endParaRPr lang="en-US"/>
          </a:p>
        </p:txBody>
      </p:sp>
    </p:spTree>
    <p:extLst>
      <p:ext uri="{BB962C8B-B14F-4D97-AF65-F5344CB8AC3E}">
        <p14:creationId xmlns:p14="http://schemas.microsoft.com/office/powerpoint/2010/main" val="163365717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785A33D0-7978-4A63-9C25-AF943A1A8FC6}" type="slidenum">
              <a:rPr lang="en-US" smtClean="0"/>
              <a:t>‹#›</a:t>
            </a:fld>
            <a:endParaRPr lang="en-US"/>
          </a:p>
        </p:txBody>
      </p:sp>
    </p:spTree>
    <p:extLst>
      <p:ext uri="{BB962C8B-B14F-4D97-AF65-F5344CB8AC3E}">
        <p14:creationId xmlns:p14="http://schemas.microsoft.com/office/powerpoint/2010/main" val="7240422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785A33D0-7978-4A63-9C25-AF943A1A8FC6}" type="slidenum">
              <a:rPr lang="en-US" smtClean="0"/>
              <a:t>‹#›</a:t>
            </a:fld>
            <a:endParaRPr lang="en-US"/>
          </a:p>
        </p:txBody>
      </p:sp>
    </p:spTree>
    <p:extLst>
      <p:ext uri="{BB962C8B-B14F-4D97-AF65-F5344CB8AC3E}">
        <p14:creationId xmlns:p14="http://schemas.microsoft.com/office/powerpoint/2010/main" val="19512086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3" name="Rectangle 12"/>
          <p:cNvSpPr/>
          <p:nvPr/>
        </p:nvSpPr>
        <p:spPr>
          <a:xfrm>
            <a:off x="0" y="5"/>
            <a:ext cx="9144000" cy="914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844" y="104943"/>
            <a:ext cx="1188720" cy="68374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1573" y="126774"/>
            <a:ext cx="640080" cy="640080"/>
          </a:xfrm>
          <a:prstGeom prst="rect">
            <a:avLst/>
          </a:prstGeom>
        </p:spPr>
      </p:pic>
      <p:cxnSp>
        <p:nvCxnSpPr>
          <p:cNvPr id="17" name="Straight Connector 16"/>
          <p:cNvCxnSpPr/>
          <p:nvPr/>
        </p:nvCxnSpPr>
        <p:spPr>
          <a:xfrm>
            <a:off x="8140438" y="114466"/>
            <a:ext cx="0" cy="64008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6564094"/>
            <a:ext cx="9144000" cy="293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p:cNvSpPr txBox="1"/>
          <p:nvPr/>
        </p:nvSpPr>
        <p:spPr>
          <a:xfrm>
            <a:off x="6491260" y="6592416"/>
            <a:ext cx="2569870" cy="230832"/>
          </a:xfrm>
          <a:prstGeom prst="rect">
            <a:avLst/>
          </a:prstGeom>
          <a:noFill/>
        </p:spPr>
        <p:txBody>
          <a:bodyPr wrap="none" rtlCol="0">
            <a:spAutoFit/>
          </a:bodyPr>
          <a:lstStyle/>
          <a:p>
            <a:pPr algn="r"/>
            <a:r>
              <a:rPr lang="en-US" sz="900" spc="200" baseline="0" dirty="0" smtClean="0"/>
              <a:t>FOUNDATIONAL </a:t>
            </a:r>
            <a:r>
              <a:rPr lang="en-US" sz="900" spc="251" baseline="0" dirty="0" smtClean="0"/>
              <a:t>COURSE | </a:t>
            </a:r>
            <a:fld id="{AEAD8DC0-740E-4388-A007-C8E11647D1BB}" type="slidenum">
              <a:rPr lang="en-US" sz="900" spc="251" baseline="0" smtClean="0"/>
              <a:t>‹#›</a:t>
            </a:fld>
            <a:endParaRPr lang="en-US" sz="900" spc="251" baseline="0" dirty="0"/>
          </a:p>
        </p:txBody>
      </p:sp>
    </p:spTree>
    <p:extLst>
      <p:ext uri="{BB962C8B-B14F-4D97-AF65-F5344CB8AC3E}">
        <p14:creationId xmlns:p14="http://schemas.microsoft.com/office/powerpoint/2010/main" val="375650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p:nvSpPr>
        <p:spPr>
          <a:xfrm>
            <a:off x="0" y="4279909"/>
            <a:ext cx="9144000" cy="2578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p:cNvSpPr/>
          <p:nvPr/>
        </p:nvSpPr>
        <p:spPr>
          <a:xfrm>
            <a:off x="0" y="10"/>
            <a:ext cx="9144000" cy="4279899"/>
          </a:xfrm>
          <a:prstGeom prst="rect">
            <a:avLst/>
          </a:prstGeom>
          <a:solidFill>
            <a:srgbClr val="AD363A"/>
          </a:solidFill>
          <a:ln>
            <a:noFill/>
          </a:ln>
        </p:spPr>
        <p:style>
          <a:lnRef idx="2">
            <a:schemeClr val="accent1">
              <a:shade val="50000"/>
            </a:schemeClr>
          </a:lnRef>
          <a:fillRef idx="1">
            <a:schemeClr val="accent1"/>
          </a:fillRef>
          <a:effectRef idx="0">
            <a:schemeClr val="accent1"/>
          </a:effectRef>
          <a:fontRef idx="minor">
            <a:schemeClr val="lt1"/>
          </a:fontRef>
        </p:style>
        <p:txBody>
          <a:bodyPr lIns="2194560" rtlCol="0" anchor="ctr"/>
          <a:lstStyle/>
          <a:p>
            <a:pPr algn="l"/>
            <a:r>
              <a:rPr lang="en-US" sz="4800" b="1" dirty="0" smtClean="0"/>
              <a:t>MICROWAVE</a:t>
            </a:r>
            <a:endParaRPr lang="en-US" sz="4800" b="1" dirty="0"/>
          </a:p>
        </p:txBody>
      </p:sp>
      <p:sp>
        <p:nvSpPr>
          <p:cNvPr id="5" name="TextBox 4"/>
          <p:cNvSpPr txBox="1"/>
          <p:nvPr/>
        </p:nvSpPr>
        <p:spPr>
          <a:xfrm>
            <a:off x="2139363" y="2600150"/>
            <a:ext cx="3893245" cy="338554"/>
          </a:xfrm>
          <a:prstGeom prst="rect">
            <a:avLst/>
          </a:prstGeom>
          <a:noFill/>
        </p:spPr>
        <p:txBody>
          <a:bodyPr wrap="none" rtlCol="0">
            <a:spAutoFit/>
          </a:bodyPr>
          <a:lstStyle/>
          <a:p>
            <a:pPr algn="l"/>
            <a:r>
              <a:rPr lang="en-US" sz="1600" spc="490" baseline="0" dirty="0" smtClean="0">
                <a:solidFill>
                  <a:schemeClr val="bg1"/>
                </a:solidFill>
              </a:rPr>
              <a:t>FOUNDATIONAL COURSE</a:t>
            </a:r>
            <a:endParaRPr lang="en-US" sz="1600" spc="490" baseline="0" dirty="0">
              <a:solidFill>
                <a:schemeClr val="bg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4000"/>
                    </a14:imgEffect>
                  </a14:imgLayer>
                </a14:imgProps>
              </a:ext>
              <a:ext uri="{28A0092B-C50C-407E-A947-70E740481C1C}">
                <a14:useLocalDpi xmlns:a14="http://schemas.microsoft.com/office/drawing/2010/main" val="0"/>
              </a:ext>
            </a:extLst>
          </a:blip>
          <a:stretch>
            <a:fillRect/>
          </a:stretch>
        </p:blipFill>
        <p:spPr>
          <a:xfrm>
            <a:off x="243424" y="1872342"/>
            <a:ext cx="1712522" cy="1091593"/>
          </a:xfrm>
          <a:prstGeom prst="rect">
            <a:avLst/>
          </a:prstGeom>
          <a:noFill/>
        </p:spPr>
      </p:pic>
      <p:cxnSp>
        <p:nvCxnSpPr>
          <p:cNvPr id="7" name="Straight Connector 6"/>
          <p:cNvCxnSpPr/>
          <p:nvPr/>
        </p:nvCxnSpPr>
        <p:spPr>
          <a:xfrm>
            <a:off x="2231571" y="2514600"/>
            <a:ext cx="6912429" cy="36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844" y="6008658"/>
            <a:ext cx="1188720" cy="68374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573" y="6030489"/>
            <a:ext cx="640080" cy="640080"/>
          </a:xfrm>
          <a:prstGeom prst="rect">
            <a:avLst/>
          </a:prstGeom>
        </p:spPr>
      </p:pic>
      <p:cxnSp>
        <p:nvCxnSpPr>
          <p:cNvPr id="15" name="Straight Connector 14"/>
          <p:cNvCxnSpPr/>
          <p:nvPr/>
        </p:nvCxnSpPr>
        <p:spPr>
          <a:xfrm>
            <a:off x="8140438" y="6018181"/>
            <a:ext cx="0" cy="64008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96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3" name="Rectangle 12"/>
          <p:cNvSpPr/>
          <p:nvPr/>
        </p:nvSpPr>
        <p:spPr>
          <a:xfrm>
            <a:off x="0" y="5"/>
            <a:ext cx="9144000" cy="914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844" y="104943"/>
            <a:ext cx="1188720" cy="68374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1573" y="126774"/>
            <a:ext cx="640080" cy="640080"/>
          </a:xfrm>
          <a:prstGeom prst="rect">
            <a:avLst/>
          </a:prstGeom>
        </p:spPr>
      </p:pic>
      <p:cxnSp>
        <p:nvCxnSpPr>
          <p:cNvPr id="17" name="Straight Connector 16"/>
          <p:cNvCxnSpPr/>
          <p:nvPr/>
        </p:nvCxnSpPr>
        <p:spPr>
          <a:xfrm>
            <a:off x="8140438" y="114466"/>
            <a:ext cx="0" cy="64008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6564094"/>
            <a:ext cx="9144000" cy="293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p:cNvSpPr txBox="1"/>
          <p:nvPr/>
        </p:nvSpPr>
        <p:spPr>
          <a:xfrm>
            <a:off x="6491260" y="6592416"/>
            <a:ext cx="2569870" cy="230832"/>
          </a:xfrm>
          <a:prstGeom prst="rect">
            <a:avLst/>
          </a:prstGeom>
          <a:noFill/>
        </p:spPr>
        <p:txBody>
          <a:bodyPr wrap="none" rtlCol="0">
            <a:spAutoFit/>
          </a:bodyPr>
          <a:lstStyle/>
          <a:p>
            <a:pPr algn="r"/>
            <a:r>
              <a:rPr lang="en-US" sz="900" spc="200" baseline="0" dirty="0" smtClean="0"/>
              <a:t>FOUNDATIONAL </a:t>
            </a:r>
            <a:r>
              <a:rPr lang="en-US" sz="900" spc="251" baseline="0" dirty="0" smtClean="0"/>
              <a:t>COURSE | </a:t>
            </a:r>
            <a:fld id="{AEAD8DC0-740E-4388-A007-C8E11647D1BB}" type="slidenum">
              <a:rPr lang="en-US" sz="900" spc="251" baseline="0" smtClean="0"/>
              <a:t>‹#›</a:t>
            </a:fld>
            <a:endParaRPr lang="en-US" sz="900" spc="251" baseline="0" dirty="0"/>
          </a:p>
        </p:txBody>
      </p:sp>
      <p:sp>
        <p:nvSpPr>
          <p:cNvPr id="8" name="Rectangle 7"/>
          <p:cNvSpPr/>
          <p:nvPr/>
        </p:nvSpPr>
        <p:spPr>
          <a:xfrm>
            <a:off x="1" y="914400"/>
            <a:ext cx="313508" cy="1247775"/>
          </a:xfrm>
          <a:prstGeom prst="rect">
            <a:avLst/>
          </a:prstGeom>
          <a:solidFill>
            <a:srgbClr val="AD363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1"/>
                </a:solidFill>
              </a:rPr>
              <a:t>MICROWAVE</a:t>
            </a:r>
            <a:endParaRPr lang="en-US" sz="1100" b="1" spc="51" baseline="0" dirty="0">
              <a:solidFill>
                <a:schemeClr val="bg1"/>
              </a:solidFill>
            </a:endParaRPr>
          </a:p>
        </p:txBody>
      </p:sp>
      <p:sp>
        <p:nvSpPr>
          <p:cNvPr id="9" name="Rectangle 8"/>
          <p:cNvSpPr/>
          <p:nvPr/>
        </p:nvSpPr>
        <p:spPr>
          <a:xfrm>
            <a:off x="0" y="2205729"/>
            <a:ext cx="313509" cy="14328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0" baseline="0" dirty="0" smtClean="0">
                <a:solidFill>
                  <a:schemeClr val="bg2"/>
                </a:solidFill>
              </a:rPr>
              <a:t>CONSTELLATION</a:t>
            </a:r>
            <a:endParaRPr lang="en-US" sz="1100" b="1" spc="0" baseline="0" dirty="0">
              <a:solidFill>
                <a:schemeClr val="bg2"/>
              </a:solidFill>
            </a:endParaRPr>
          </a:p>
        </p:txBody>
      </p:sp>
      <p:sp>
        <p:nvSpPr>
          <p:cNvPr id="10" name="Rectangle 9"/>
          <p:cNvSpPr/>
          <p:nvPr/>
        </p:nvSpPr>
        <p:spPr>
          <a:xfrm>
            <a:off x="-1" y="3682104"/>
            <a:ext cx="313509" cy="14328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2"/>
                </a:solidFill>
              </a:rPr>
              <a:t>APPLICATIONS</a:t>
            </a:r>
            <a:endParaRPr lang="en-US" sz="1100" b="1" spc="51" baseline="0" dirty="0">
              <a:solidFill>
                <a:schemeClr val="bg2"/>
              </a:solidFill>
            </a:endParaRPr>
          </a:p>
        </p:txBody>
      </p:sp>
      <p:sp>
        <p:nvSpPr>
          <p:cNvPr id="11" name="Rectangle 10"/>
          <p:cNvSpPr/>
          <p:nvPr/>
        </p:nvSpPr>
        <p:spPr>
          <a:xfrm>
            <a:off x="0" y="5150051"/>
            <a:ext cx="313509" cy="14140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2"/>
                </a:solidFill>
              </a:rPr>
              <a:t>INITIATIVES</a:t>
            </a:r>
            <a:endParaRPr lang="en-US" sz="1100" b="1" spc="51" baseline="0" dirty="0">
              <a:solidFill>
                <a:schemeClr val="bg2"/>
              </a:solidFill>
            </a:endParaRPr>
          </a:p>
        </p:txBody>
      </p:sp>
    </p:spTree>
    <p:extLst>
      <p:ext uri="{BB962C8B-B14F-4D97-AF65-F5344CB8AC3E}">
        <p14:creationId xmlns:p14="http://schemas.microsoft.com/office/powerpoint/2010/main" val="1305354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Rectangle 2"/>
          <p:cNvSpPr/>
          <p:nvPr/>
        </p:nvSpPr>
        <p:spPr>
          <a:xfrm>
            <a:off x="0" y="4279909"/>
            <a:ext cx="9144000" cy="2578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p:cNvSpPr/>
          <p:nvPr/>
        </p:nvSpPr>
        <p:spPr>
          <a:xfrm>
            <a:off x="0" y="10"/>
            <a:ext cx="9144000" cy="4279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560" rtlCol="0" anchor="ctr"/>
          <a:lstStyle/>
          <a:p>
            <a:pPr algn="l"/>
            <a:r>
              <a:rPr lang="en-US" sz="4800" b="1" dirty="0" smtClean="0"/>
              <a:t>CONSTELLATION</a:t>
            </a:r>
            <a:endParaRPr lang="en-US" sz="4800" b="1" dirty="0"/>
          </a:p>
        </p:txBody>
      </p:sp>
      <p:sp>
        <p:nvSpPr>
          <p:cNvPr id="5" name="TextBox 4"/>
          <p:cNvSpPr txBox="1"/>
          <p:nvPr/>
        </p:nvSpPr>
        <p:spPr>
          <a:xfrm>
            <a:off x="2139363" y="2600150"/>
            <a:ext cx="3893245" cy="338554"/>
          </a:xfrm>
          <a:prstGeom prst="rect">
            <a:avLst/>
          </a:prstGeom>
          <a:noFill/>
        </p:spPr>
        <p:txBody>
          <a:bodyPr wrap="none" rtlCol="0">
            <a:spAutoFit/>
          </a:bodyPr>
          <a:lstStyle/>
          <a:p>
            <a:pPr algn="l"/>
            <a:r>
              <a:rPr lang="en-US" sz="1600" spc="490" baseline="0" dirty="0" smtClean="0">
                <a:solidFill>
                  <a:schemeClr val="bg1"/>
                </a:solidFill>
              </a:rPr>
              <a:t>FOUNDATIONAL COURSE</a:t>
            </a:r>
            <a:endParaRPr lang="en-US" sz="1600" spc="490" baseline="0" dirty="0">
              <a:solidFill>
                <a:schemeClr val="bg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4000"/>
                    </a14:imgEffect>
                  </a14:imgLayer>
                </a14:imgProps>
              </a:ext>
              <a:ext uri="{28A0092B-C50C-407E-A947-70E740481C1C}">
                <a14:useLocalDpi xmlns:a14="http://schemas.microsoft.com/office/drawing/2010/main" val="0"/>
              </a:ext>
            </a:extLst>
          </a:blip>
          <a:stretch>
            <a:fillRect/>
          </a:stretch>
        </p:blipFill>
        <p:spPr>
          <a:xfrm>
            <a:off x="243424" y="1872342"/>
            <a:ext cx="1712522" cy="1091593"/>
          </a:xfrm>
          <a:prstGeom prst="rect">
            <a:avLst/>
          </a:prstGeom>
          <a:noFill/>
        </p:spPr>
      </p:pic>
      <p:cxnSp>
        <p:nvCxnSpPr>
          <p:cNvPr id="7" name="Straight Connector 6"/>
          <p:cNvCxnSpPr/>
          <p:nvPr/>
        </p:nvCxnSpPr>
        <p:spPr>
          <a:xfrm>
            <a:off x="2231571" y="2514600"/>
            <a:ext cx="6912429" cy="365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844" y="6008658"/>
            <a:ext cx="1188720" cy="68374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573" y="6030489"/>
            <a:ext cx="640080" cy="640080"/>
          </a:xfrm>
          <a:prstGeom prst="rect">
            <a:avLst/>
          </a:prstGeom>
        </p:spPr>
      </p:pic>
      <p:cxnSp>
        <p:nvCxnSpPr>
          <p:cNvPr id="15" name="Straight Connector 14"/>
          <p:cNvCxnSpPr/>
          <p:nvPr/>
        </p:nvCxnSpPr>
        <p:spPr>
          <a:xfrm>
            <a:off x="8140438" y="6018181"/>
            <a:ext cx="0" cy="64008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080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13" name="Rectangle 12"/>
          <p:cNvSpPr/>
          <p:nvPr/>
        </p:nvSpPr>
        <p:spPr>
          <a:xfrm>
            <a:off x="0" y="5"/>
            <a:ext cx="9144000" cy="914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844" y="104943"/>
            <a:ext cx="1188720" cy="68374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1573" y="126774"/>
            <a:ext cx="640080" cy="640080"/>
          </a:xfrm>
          <a:prstGeom prst="rect">
            <a:avLst/>
          </a:prstGeom>
        </p:spPr>
      </p:pic>
      <p:cxnSp>
        <p:nvCxnSpPr>
          <p:cNvPr id="17" name="Straight Connector 16"/>
          <p:cNvCxnSpPr/>
          <p:nvPr/>
        </p:nvCxnSpPr>
        <p:spPr>
          <a:xfrm>
            <a:off x="8140438" y="114466"/>
            <a:ext cx="0" cy="64008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6564094"/>
            <a:ext cx="9144000" cy="293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p:cNvSpPr txBox="1"/>
          <p:nvPr/>
        </p:nvSpPr>
        <p:spPr>
          <a:xfrm>
            <a:off x="6491260" y="6592416"/>
            <a:ext cx="2569870" cy="230832"/>
          </a:xfrm>
          <a:prstGeom prst="rect">
            <a:avLst/>
          </a:prstGeom>
          <a:noFill/>
        </p:spPr>
        <p:txBody>
          <a:bodyPr wrap="none" rtlCol="0">
            <a:spAutoFit/>
          </a:bodyPr>
          <a:lstStyle/>
          <a:p>
            <a:pPr algn="r"/>
            <a:r>
              <a:rPr lang="en-US" sz="900" spc="200" baseline="0" dirty="0" smtClean="0"/>
              <a:t>FOUNDATIONAL </a:t>
            </a:r>
            <a:r>
              <a:rPr lang="en-US" sz="900" spc="251" baseline="0" dirty="0" smtClean="0"/>
              <a:t>COURSE | </a:t>
            </a:r>
            <a:fld id="{AEAD8DC0-740E-4388-A007-C8E11647D1BB}" type="slidenum">
              <a:rPr lang="en-US" sz="900" spc="251" baseline="0" smtClean="0"/>
              <a:t>‹#›</a:t>
            </a:fld>
            <a:endParaRPr lang="en-US" sz="900" spc="251" baseline="0" dirty="0"/>
          </a:p>
        </p:txBody>
      </p:sp>
      <p:sp>
        <p:nvSpPr>
          <p:cNvPr id="8" name="Rectangle 7"/>
          <p:cNvSpPr/>
          <p:nvPr/>
        </p:nvSpPr>
        <p:spPr>
          <a:xfrm>
            <a:off x="1" y="914400"/>
            <a:ext cx="313508" cy="12477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2"/>
                </a:solidFill>
              </a:rPr>
              <a:t>MICROWAVE</a:t>
            </a:r>
            <a:endParaRPr lang="en-US" sz="1100" b="1" spc="51" baseline="0" dirty="0">
              <a:solidFill>
                <a:schemeClr val="bg2"/>
              </a:solidFill>
            </a:endParaRPr>
          </a:p>
        </p:txBody>
      </p:sp>
      <p:sp>
        <p:nvSpPr>
          <p:cNvPr id="9" name="Rectangle 8"/>
          <p:cNvSpPr/>
          <p:nvPr/>
        </p:nvSpPr>
        <p:spPr>
          <a:xfrm>
            <a:off x="0" y="2205729"/>
            <a:ext cx="313509" cy="14328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0" baseline="0" dirty="0" smtClean="0">
                <a:solidFill>
                  <a:schemeClr val="bg1"/>
                </a:solidFill>
              </a:rPr>
              <a:t>CONSTELLATION</a:t>
            </a:r>
            <a:endParaRPr lang="en-US" sz="1100" b="1" spc="0" baseline="0" dirty="0">
              <a:solidFill>
                <a:schemeClr val="bg1"/>
              </a:solidFill>
            </a:endParaRPr>
          </a:p>
        </p:txBody>
      </p:sp>
      <p:sp>
        <p:nvSpPr>
          <p:cNvPr id="10" name="Rectangle 9"/>
          <p:cNvSpPr/>
          <p:nvPr/>
        </p:nvSpPr>
        <p:spPr>
          <a:xfrm>
            <a:off x="-1" y="3682104"/>
            <a:ext cx="313509" cy="14328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2"/>
                </a:solidFill>
              </a:rPr>
              <a:t>APPLICATIONS</a:t>
            </a:r>
            <a:endParaRPr lang="en-US" sz="1100" b="1" spc="51" baseline="0" dirty="0">
              <a:solidFill>
                <a:schemeClr val="bg2"/>
              </a:solidFill>
            </a:endParaRPr>
          </a:p>
        </p:txBody>
      </p:sp>
      <p:sp>
        <p:nvSpPr>
          <p:cNvPr id="11" name="Rectangle 10"/>
          <p:cNvSpPr/>
          <p:nvPr/>
        </p:nvSpPr>
        <p:spPr>
          <a:xfrm>
            <a:off x="0" y="5150051"/>
            <a:ext cx="313509" cy="14140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2"/>
                </a:solidFill>
              </a:rPr>
              <a:t>INITIATIVES</a:t>
            </a:r>
            <a:endParaRPr lang="en-US" sz="1100" b="1" spc="51" baseline="0" dirty="0">
              <a:solidFill>
                <a:schemeClr val="bg2"/>
              </a:solidFill>
            </a:endParaRPr>
          </a:p>
        </p:txBody>
      </p:sp>
    </p:spTree>
    <p:extLst>
      <p:ext uri="{BB962C8B-B14F-4D97-AF65-F5344CB8AC3E}">
        <p14:creationId xmlns:p14="http://schemas.microsoft.com/office/powerpoint/2010/main" val="21175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Rectangle 2"/>
          <p:cNvSpPr/>
          <p:nvPr/>
        </p:nvSpPr>
        <p:spPr>
          <a:xfrm>
            <a:off x="0" y="4279909"/>
            <a:ext cx="9144000" cy="2578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p:cNvSpPr/>
          <p:nvPr/>
        </p:nvSpPr>
        <p:spPr>
          <a:xfrm>
            <a:off x="0" y="10"/>
            <a:ext cx="9144000" cy="4279899"/>
          </a:xfrm>
          <a:prstGeom prst="rect">
            <a:avLst/>
          </a:prstGeom>
          <a:solidFill>
            <a:srgbClr val="00824B"/>
          </a:solidFill>
          <a:ln>
            <a:noFill/>
          </a:ln>
        </p:spPr>
        <p:style>
          <a:lnRef idx="2">
            <a:schemeClr val="accent1">
              <a:shade val="50000"/>
            </a:schemeClr>
          </a:lnRef>
          <a:fillRef idx="1">
            <a:schemeClr val="accent1"/>
          </a:fillRef>
          <a:effectRef idx="0">
            <a:schemeClr val="accent1"/>
          </a:effectRef>
          <a:fontRef idx="minor">
            <a:schemeClr val="lt1"/>
          </a:fontRef>
        </p:style>
        <p:txBody>
          <a:bodyPr lIns="2194560" rtlCol="0" anchor="ctr"/>
          <a:lstStyle/>
          <a:p>
            <a:pPr algn="l"/>
            <a:r>
              <a:rPr lang="en-US" sz="4800" b="1" dirty="0" smtClean="0"/>
              <a:t>APPLICATIONS</a:t>
            </a:r>
            <a:endParaRPr lang="en-US" sz="4800" b="1" dirty="0"/>
          </a:p>
        </p:txBody>
      </p:sp>
      <p:sp>
        <p:nvSpPr>
          <p:cNvPr id="5" name="TextBox 4"/>
          <p:cNvSpPr txBox="1"/>
          <p:nvPr/>
        </p:nvSpPr>
        <p:spPr>
          <a:xfrm>
            <a:off x="2139363" y="2600150"/>
            <a:ext cx="3893245" cy="338554"/>
          </a:xfrm>
          <a:prstGeom prst="rect">
            <a:avLst/>
          </a:prstGeom>
          <a:noFill/>
        </p:spPr>
        <p:txBody>
          <a:bodyPr wrap="none" rtlCol="0">
            <a:spAutoFit/>
          </a:bodyPr>
          <a:lstStyle/>
          <a:p>
            <a:pPr algn="l"/>
            <a:r>
              <a:rPr lang="en-US" sz="1600" spc="490" baseline="0" dirty="0" smtClean="0">
                <a:solidFill>
                  <a:schemeClr val="bg1"/>
                </a:solidFill>
              </a:rPr>
              <a:t>FOUNDATIONAL COURSE</a:t>
            </a:r>
            <a:endParaRPr lang="en-US" sz="1600" spc="490" baseline="0" dirty="0">
              <a:solidFill>
                <a:schemeClr val="bg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4000"/>
                    </a14:imgEffect>
                  </a14:imgLayer>
                </a14:imgProps>
              </a:ext>
              <a:ext uri="{28A0092B-C50C-407E-A947-70E740481C1C}">
                <a14:useLocalDpi xmlns:a14="http://schemas.microsoft.com/office/drawing/2010/main" val="0"/>
              </a:ext>
            </a:extLst>
          </a:blip>
          <a:stretch>
            <a:fillRect/>
          </a:stretch>
        </p:blipFill>
        <p:spPr>
          <a:xfrm>
            <a:off x="243424" y="1872342"/>
            <a:ext cx="1712522" cy="1091593"/>
          </a:xfrm>
          <a:prstGeom prst="rect">
            <a:avLst/>
          </a:prstGeom>
          <a:noFill/>
        </p:spPr>
      </p:pic>
      <p:cxnSp>
        <p:nvCxnSpPr>
          <p:cNvPr id="7" name="Straight Connector 6"/>
          <p:cNvCxnSpPr/>
          <p:nvPr/>
        </p:nvCxnSpPr>
        <p:spPr>
          <a:xfrm>
            <a:off x="2231571" y="2514600"/>
            <a:ext cx="6912429" cy="3656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844" y="6008658"/>
            <a:ext cx="1188720" cy="68374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573" y="6030489"/>
            <a:ext cx="640080" cy="640080"/>
          </a:xfrm>
          <a:prstGeom prst="rect">
            <a:avLst/>
          </a:prstGeom>
        </p:spPr>
      </p:pic>
      <p:cxnSp>
        <p:nvCxnSpPr>
          <p:cNvPr id="15" name="Straight Connector 14"/>
          <p:cNvCxnSpPr/>
          <p:nvPr/>
        </p:nvCxnSpPr>
        <p:spPr>
          <a:xfrm>
            <a:off x="8140438" y="6018181"/>
            <a:ext cx="0" cy="64008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4885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13" name="Rectangle 12"/>
          <p:cNvSpPr/>
          <p:nvPr/>
        </p:nvSpPr>
        <p:spPr>
          <a:xfrm>
            <a:off x="0" y="5"/>
            <a:ext cx="9144000" cy="914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844" y="104943"/>
            <a:ext cx="1188720" cy="683742"/>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573" y="126774"/>
            <a:ext cx="640080" cy="640080"/>
          </a:xfrm>
          <a:prstGeom prst="rect">
            <a:avLst/>
          </a:prstGeom>
        </p:spPr>
      </p:pic>
      <p:cxnSp>
        <p:nvCxnSpPr>
          <p:cNvPr id="17" name="Straight Connector 16"/>
          <p:cNvCxnSpPr/>
          <p:nvPr/>
        </p:nvCxnSpPr>
        <p:spPr>
          <a:xfrm>
            <a:off x="8140438" y="114466"/>
            <a:ext cx="0" cy="64008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6564094"/>
            <a:ext cx="9144000" cy="293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p:cNvSpPr txBox="1"/>
          <p:nvPr/>
        </p:nvSpPr>
        <p:spPr>
          <a:xfrm>
            <a:off x="6491260" y="6592416"/>
            <a:ext cx="2569870" cy="230832"/>
          </a:xfrm>
          <a:prstGeom prst="rect">
            <a:avLst/>
          </a:prstGeom>
          <a:noFill/>
        </p:spPr>
        <p:txBody>
          <a:bodyPr wrap="none" rtlCol="0">
            <a:spAutoFit/>
          </a:bodyPr>
          <a:lstStyle/>
          <a:p>
            <a:pPr algn="r"/>
            <a:r>
              <a:rPr lang="en-US" sz="900" spc="200" baseline="0" dirty="0" smtClean="0"/>
              <a:t>FOUNDATIONAL </a:t>
            </a:r>
            <a:r>
              <a:rPr lang="en-US" sz="900" spc="251" baseline="0" dirty="0" smtClean="0"/>
              <a:t>COURSE | </a:t>
            </a:r>
            <a:fld id="{AEAD8DC0-740E-4388-A007-C8E11647D1BB}" type="slidenum">
              <a:rPr lang="en-US" sz="900" spc="251" baseline="0" smtClean="0"/>
              <a:t>‹#›</a:t>
            </a:fld>
            <a:endParaRPr lang="en-US" sz="900" spc="251" baseline="0" dirty="0"/>
          </a:p>
        </p:txBody>
      </p:sp>
      <p:sp>
        <p:nvSpPr>
          <p:cNvPr id="8" name="Rectangle 7"/>
          <p:cNvSpPr/>
          <p:nvPr/>
        </p:nvSpPr>
        <p:spPr>
          <a:xfrm>
            <a:off x="1" y="914400"/>
            <a:ext cx="313508" cy="12477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2"/>
                </a:solidFill>
              </a:rPr>
              <a:t>MICROWAVE</a:t>
            </a:r>
            <a:endParaRPr lang="en-US" sz="1100" b="1" spc="51" baseline="0" dirty="0">
              <a:solidFill>
                <a:schemeClr val="bg2"/>
              </a:solidFill>
            </a:endParaRPr>
          </a:p>
        </p:txBody>
      </p:sp>
      <p:sp>
        <p:nvSpPr>
          <p:cNvPr id="9" name="Rectangle 8"/>
          <p:cNvSpPr/>
          <p:nvPr/>
        </p:nvSpPr>
        <p:spPr>
          <a:xfrm>
            <a:off x="0" y="2205729"/>
            <a:ext cx="313509" cy="14328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0" baseline="0" dirty="0" smtClean="0">
                <a:solidFill>
                  <a:schemeClr val="bg2"/>
                </a:solidFill>
              </a:rPr>
              <a:t>CONSTELLATION</a:t>
            </a:r>
            <a:endParaRPr lang="en-US" sz="1100" b="1" spc="0" baseline="0" dirty="0">
              <a:solidFill>
                <a:schemeClr val="bg2"/>
              </a:solidFill>
            </a:endParaRPr>
          </a:p>
        </p:txBody>
      </p:sp>
      <p:sp>
        <p:nvSpPr>
          <p:cNvPr id="10" name="Rectangle 9"/>
          <p:cNvSpPr/>
          <p:nvPr/>
        </p:nvSpPr>
        <p:spPr>
          <a:xfrm>
            <a:off x="-1" y="3682104"/>
            <a:ext cx="313509" cy="1432831"/>
          </a:xfrm>
          <a:prstGeom prst="rect">
            <a:avLst/>
          </a:prstGeom>
          <a:solidFill>
            <a:srgbClr val="00824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1"/>
                </a:solidFill>
              </a:rPr>
              <a:t>APPLICATIONS</a:t>
            </a:r>
            <a:endParaRPr lang="en-US" sz="1100" b="1" spc="51" baseline="0" dirty="0">
              <a:solidFill>
                <a:schemeClr val="bg1"/>
              </a:solidFill>
            </a:endParaRPr>
          </a:p>
        </p:txBody>
      </p:sp>
      <p:sp>
        <p:nvSpPr>
          <p:cNvPr id="11" name="Rectangle 10"/>
          <p:cNvSpPr/>
          <p:nvPr/>
        </p:nvSpPr>
        <p:spPr>
          <a:xfrm>
            <a:off x="0" y="5150051"/>
            <a:ext cx="313509" cy="14140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spc="51" baseline="0" dirty="0" smtClean="0">
                <a:solidFill>
                  <a:schemeClr val="bg2"/>
                </a:solidFill>
              </a:rPr>
              <a:t>INITIATIVES</a:t>
            </a:r>
            <a:endParaRPr lang="en-US" sz="1100" b="1" spc="51" baseline="0" dirty="0">
              <a:solidFill>
                <a:schemeClr val="bg2"/>
              </a:solidFill>
            </a:endParaRPr>
          </a:p>
        </p:txBody>
      </p:sp>
    </p:spTree>
    <p:custDataLst>
      <p:tags r:id="rId1"/>
    </p:custDataLst>
    <p:extLst>
      <p:ext uri="{BB962C8B-B14F-4D97-AF65-F5344CB8AC3E}">
        <p14:creationId xmlns:p14="http://schemas.microsoft.com/office/powerpoint/2010/main" val="37429153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Rectangle 2"/>
          <p:cNvSpPr/>
          <p:nvPr/>
        </p:nvSpPr>
        <p:spPr>
          <a:xfrm>
            <a:off x="0" y="4279909"/>
            <a:ext cx="9144000" cy="2578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p:cNvSpPr/>
          <p:nvPr/>
        </p:nvSpPr>
        <p:spPr>
          <a:xfrm>
            <a:off x="0" y="10"/>
            <a:ext cx="9144000" cy="4279899"/>
          </a:xfrm>
          <a:prstGeom prst="rect">
            <a:avLst/>
          </a:prstGeom>
          <a:solidFill>
            <a:srgbClr val="8165BD"/>
          </a:solidFill>
          <a:ln>
            <a:noFill/>
          </a:ln>
        </p:spPr>
        <p:style>
          <a:lnRef idx="2">
            <a:schemeClr val="accent1">
              <a:shade val="50000"/>
            </a:schemeClr>
          </a:lnRef>
          <a:fillRef idx="1">
            <a:schemeClr val="accent1"/>
          </a:fillRef>
          <a:effectRef idx="0">
            <a:schemeClr val="accent1"/>
          </a:effectRef>
          <a:fontRef idx="minor">
            <a:schemeClr val="lt1"/>
          </a:fontRef>
        </p:style>
        <p:txBody>
          <a:bodyPr lIns="2194560" rtlCol="0" anchor="ctr"/>
          <a:lstStyle/>
          <a:p>
            <a:pPr algn="l"/>
            <a:r>
              <a:rPr lang="en-US" sz="4800" b="1" dirty="0" smtClean="0"/>
              <a:t>INITIATIVES</a:t>
            </a:r>
            <a:endParaRPr lang="en-US" sz="4800" b="1" dirty="0"/>
          </a:p>
        </p:txBody>
      </p:sp>
      <p:sp>
        <p:nvSpPr>
          <p:cNvPr id="5" name="TextBox 4"/>
          <p:cNvSpPr txBox="1"/>
          <p:nvPr/>
        </p:nvSpPr>
        <p:spPr>
          <a:xfrm>
            <a:off x="2139363" y="2600150"/>
            <a:ext cx="3893245" cy="338554"/>
          </a:xfrm>
          <a:prstGeom prst="rect">
            <a:avLst/>
          </a:prstGeom>
          <a:noFill/>
        </p:spPr>
        <p:txBody>
          <a:bodyPr wrap="none" rtlCol="0">
            <a:spAutoFit/>
          </a:bodyPr>
          <a:lstStyle/>
          <a:p>
            <a:pPr algn="l"/>
            <a:r>
              <a:rPr lang="en-US" sz="1600" spc="490" baseline="0" dirty="0" smtClean="0">
                <a:solidFill>
                  <a:schemeClr val="bg1"/>
                </a:solidFill>
              </a:rPr>
              <a:t>FOUNDATIONAL COURSE</a:t>
            </a:r>
            <a:endParaRPr lang="en-US" sz="1600" spc="490" baseline="0" dirty="0">
              <a:solidFill>
                <a:schemeClr val="bg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contrast="-14000"/>
                    </a14:imgEffect>
                  </a14:imgLayer>
                </a14:imgProps>
              </a:ext>
              <a:ext uri="{28A0092B-C50C-407E-A947-70E740481C1C}">
                <a14:useLocalDpi xmlns:a14="http://schemas.microsoft.com/office/drawing/2010/main" val="0"/>
              </a:ext>
            </a:extLst>
          </a:blip>
          <a:stretch>
            <a:fillRect/>
          </a:stretch>
        </p:blipFill>
        <p:spPr>
          <a:xfrm>
            <a:off x="243424" y="1872342"/>
            <a:ext cx="1712522" cy="1091593"/>
          </a:xfrm>
          <a:prstGeom prst="rect">
            <a:avLst/>
          </a:prstGeom>
          <a:noFill/>
        </p:spPr>
      </p:pic>
      <p:cxnSp>
        <p:nvCxnSpPr>
          <p:cNvPr id="7" name="Straight Connector 6"/>
          <p:cNvCxnSpPr/>
          <p:nvPr/>
        </p:nvCxnSpPr>
        <p:spPr>
          <a:xfrm>
            <a:off x="2231571" y="2514600"/>
            <a:ext cx="6912429" cy="3656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844" y="6008658"/>
            <a:ext cx="1188720" cy="68374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573" y="6030489"/>
            <a:ext cx="640080" cy="640080"/>
          </a:xfrm>
          <a:prstGeom prst="rect">
            <a:avLst/>
          </a:prstGeom>
        </p:spPr>
      </p:pic>
      <p:cxnSp>
        <p:nvCxnSpPr>
          <p:cNvPr id="15" name="Straight Connector 14"/>
          <p:cNvCxnSpPr/>
          <p:nvPr/>
        </p:nvCxnSpPr>
        <p:spPr>
          <a:xfrm>
            <a:off x="8140438" y="6018181"/>
            <a:ext cx="0" cy="64008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3175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3265713" y="-32657"/>
            <a:ext cx="5878287" cy="6906986"/>
          </a:xfrm>
          <a:prstGeom prst="rect">
            <a:avLst/>
          </a:prstGeom>
          <a:blipFill dpi="0" rotWithShape="1">
            <a:blip r:embed="rId18">
              <a:alphaModFix amt="19000"/>
            </a:blip>
            <a:srcRect/>
            <a:stretch>
              <a:fillRect l="1" t="-709" r="-20197" b="-11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7"/>
    </p:custDataLst>
    <p:extLst>
      <p:ext uri="{BB962C8B-B14F-4D97-AF65-F5344CB8AC3E}">
        <p14:creationId xmlns:p14="http://schemas.microsoft.com/office/powerpoint/2010/main" val="39695357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5.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3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3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3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36.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38.xml"/><Relationship Id="rId5" Type="http://schemas.openxmlformats.org/officeDocument/2006/relationships/image" Target="../media/image24.gif"/><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40.xml"/><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6.xml"/><Relationship Id="rId7" Type="http://schemas.openxmlformats.org/officeDocument/2006/relationships/image" Target="../media/image27.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19.xml"/><Relationship Id="rId5" Type="http://schemas.openxmlformats.org/officeDocument/2006/relationships/slideLayout" Target="../slideLayouts/slideLayout8.xml"/><Relationship Id="rId4" Type="http://schemas.openxmlformats.org/officeDocument/2006/relationships/tags" Target="../tags/tag47.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51.xml"/><Relationship Id="rId7" Type="http://schemas.openxmlformats.org/officeDocument/2006/relationships/image" Target="../media/image30.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20.xml"/><Relationship Id="rId5" Type="http://schemas.openxmlformats.org/officeDocument/2006/relationships/slideLayout" Target="../slideLayouts/slideLayout8.xml"/><Relationship Id="rId10" Type="http://schemas.openxmlformats.org/officeDocument/2006/relationships/hyperlink" Target="http://goesrhwt.blogspot.com/search/label/NUCAPS" TargetMode="External"/><Relationship Id="rId4" Type="http://schemas.openxmlformats.org/officeDocument/2006/relationships/tags" Target="../tags/tag52.xml"/><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34.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33.png"/><Relationship Id="rId5" Type="http://schemas.openxmlformats.org/officeDocument/2006/relationships/notesSlide" Target="../notesSlides/notesSlide21.xml"/><Relationship Id="rId4"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3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5.png"/><Relationship Id="rId5" Type="http://schemas.openxmlformats.org/officeDocument/2006/relationships/notesSlide" Target="../notesSlides/notesSlide22.xml"/><Relationship Id="rId4"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38.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37.png"/><Relationship Id="rId5" Type="http://schemas.openxmlformats.org/officeDocument/2006/relationships/notesSlide" Target="../notesSlides/notesSlide23.xml"/><Relationship Id="rId4"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66.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5.xml"/><Relationship Id="rId7"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tags" Target="../tags/tag68.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72.xml"/><Relationship Id="rId7" Type="http://schemas.openxmlformats.org/officeDocument/2006/relationships/image" Target="../media/image47.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46.png"/><Relationship Id="rId5" Type="http://schemas.openxmlformats.org/officeDocument/2006/relationships/notesSlide" Target="../notesSlides/notesSlide26.xml"/><Relationship Id="rId4"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4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51.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50.png"/><Relationship Id="rId5" Type="http://schemas.openxmlformats.org/officeDocument/2006/relationships/notesSlide" Target="../notesSlides/notesSlide28.xml"/><Relationship Id="rId4"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5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tags" Target="../tags/tag10.xml"/><Relationship Id="rId7" Type="http://schemas.openxmlformats.org/officeDocument/2006/relationships/image" Target="../media/image9.jp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8.jpeg"/><Relationship Id="rId5" Type="http://schemas.openxmlformats.org/officeDocument/2006/relationships/notesSlide" Target="../notesSlides/notesSlide3.xml"/><Relationship Id="rId4" Type="http://schemas.openxmlformats.org/officeDocument/2006/relationships/slideLayout" Target="../slideLayouts/slideLayout8.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84.xml"/><Relationship Id="rId4" Type="http://schemas.openxmlformats.org/officeDocument/2006/relationships/image" Target="../media/image53.gi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86.xml"/><Relationship Id="rId4" Type="http://schemas.openxmlformats.org/officeDocument/2006/relationships/image" Target="../media/image54.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88.xml"/><Relationship Id="rId4" Type="http://schemas.openxmlformats.org/officeDocument/2006/relationships/image" Target="../media/image55.gi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90.xml"/><Relationship Id="rId4" Type="http://schemas.openxmlformats.org/officeDocument/2006/relationships/image" Target="../media/image56.g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92.xml"/><Relationship Id="rId4" Type="http://schemas.openxmlformats.org/officeDocument/2006/relationships/image" Target="../media/image57.gi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9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9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9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4.xml"/><Relationship Id="rId5" Type="http://schemas.openxmlformats.org/officeDocument/2006/relationships/image" Target="../media/image13.gif"/><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17538" y="3686175"/>
            <a:ext cx="8526462" cy="1997075"/>
          </a:xfrm>
          <a:prstGeom prst="rect">
            <a:avLst/>
          </a:prstGeom>
        </p:spPr>
        <p:txBody>
          <a:bodyPr vert="horz" lIns="91440" tIns="45720" rIns="91440" bIns="45720" rtlCol="0" anchor="t">
            <a:normAutofit/>
          </a:bodyPr>
          <a:lstStyle/>
          <a:p>
            <a:pPr marL="0" indent="0" algn="ctr">
              <a:buNone/>
            </a:pPr>
            <a:r>
              <a:rPr lang="en-US" sz="4000" b="1" dirty="0" smtClean="0">
                <a:solidFill>
                  <a:schemeClr val="bg1"/>
                </a:solidFill>
              </a:rPr>
              <a:t>NUCAPS Soundings</a:t>
            </a:r>
            <a:endParaRPr lang="en-US" sz="4000" b="1" dirty="0">
              <a:solidFill>
                <a:schemeClr val="bg1"/>
              </a:solidFill>
            </a:endParaRPr>
          </a:p>
          <a:p>
            <a:pPr marL="0" indent="0" algn="ctr">
              <a:buNone/>
            </a:pPr>
            <a:r>
              <a:rPr lang="en-US" sz="3200" i="1" dirty="0" smtClean="0"/>
              <a:t>Scott Lindstrom</a:t>
            </a:r>
          </a:p>
          <a:p>
            <a:pPr marL="0" indent="0" algn="ctr">
              <a:buNone/>
            </a:pPr>
            <a:r>
              <a:rPr lang="en-US" sz="3200" i="1" dirty="0" smtClean="0"/>
              <a:t>UW Madison/CIMSS</a:t>
            </a:r>
            <a:endParaRPr lang="en-US" sz="3200" i="1"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863" y="5550475"/>
            <a:ext cx="1614488" cy="1174173"/>
          </a:xfrm>
          <a:prstGeom prst="rect">
            <a:avLst/>
          </a:prstGeom>
        </p:spPr>
      </p:pic>
    </p:spTree>
    <p:custDataLst>
      <p:tags r:id="rId1"/>
    </p:custDataLst>
    <p:extLst>
      <p:ext uri="{BB962C8B-B14F-4D97-AF65-F5344CB8AC3E}">
        <p14:creationId xmlns:p14="http://schemas.microsoft.com/office/powerpoint/2010/main" val="1659977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196953" y="2770552"/>
            <a:ext cx="5827164" cy="3696423"/>
          </a:xfrm>
          <a:prstGeom prst="rect">
            <a:avLst/>
          </a:prstGeom>
        </p:spPr>
      </p:pic>
      <p:sp>
        <p:nvSpPr>
          <p:cNvPr id="2" name="Title 1"/>
          <p:cNvSpPr>
            <a:spLocks noGrp="1"/>
          </p:cNvSpPr>
          <p:nvPr>
            <p:ph type="title" idx="4294967295"/>
          </p:nvPr>
        </p:nvSpPr>
        <p:spPr>
          <a:xfrm>
            <a:off x="0" y="365125"/>
            <a:ext cx="7886700" cy="1325563"/>
          </a:xfrm>
          <a:prstGeom prst="rect">
            <a:avLst/>
          </a:prstGeom>
        </p:spPr>
        <p:txBody>
          <a:bodyPr/>
          <a:lstStyle/>
          <a:p>
            <a:r>
              <a:rPr lang="en-US" dirty="0" smtClean="0"/>
              <a:t>Cloud Clearing</a:t>
            </a:r>
            <a:endParaRPr lang="en-US" dirty="0"/>
          </a:p>
        </p:txBody>
      </p:sp>
      <p:sp>
        <p:nvSpPr>
          <p:cNvPr id="3" name="Content Placeholder 2"/>
          <p:cNvSpPr>
            <a:spLocks noGrp="1"/>
          </p:cNvSpPr>
          <p:nvPr>
            <p:ph idx="4294967295"/>
          </p:nvPr>
        </p:nvSpPr>
        <p:spPr>
          <a:xfrm>
            <a:off x="289932" y="1000433"/>
            <a:ext cx="8854068" cy="2389536"/>
          </a:xfrm>
          <a:prstGeom prst="rect">
            <a:avLst/>
          </a:prstGeom>
        </p:spPr>
        <p:txBody>
          <a:bodyPr>
            <a:normAutofit fontScale="55000" lnSpcReduction="20000"/>
          </a:bodyPr>
          <a:lstStyle/>
          <a:p>
            <a:r>
              <a:rPr lang="en-US" sz="4400" dirty="0" smtClean="0"/>
              <a:t>Clouds cause </a:t>
            </a:r>
            <a:r>
              <a:rPr lang="en-US" sz="4400" dirty="0"/>
              <a:t>problems with Satellite-based </a:t>
            </a:r>
            <a:r>
              <a:rPr lang="en-US" sz="4400" dirty="0" smtClean="0"/>
              <a:t>Retrievals</a:t>
            </a:r>
            <a:endParaRPr lang="en-US" sz="4400" dirty="0"/>
          </a:p>
          <a:p>
            <a:r>
              <a:rPr lang="en-US" sz="4400" dirty="0"/>
              <a:t>Biggest problem:  Uniform clouds!</a:t>
            </a:r>
          </a:p>
          <a:p>
            <a:pPr lvl="1"/>
            <a:r>
              <a:rPr lang="en-US" sz="3300" dirty="0" smtClean="0"/>
              <a:t>NUCAPS Footprints contain either 9 </a:t>
            </a:r>
            <a:r>
              <a:rPr lang="en-US" sz="3300" dirty="0" err="1" smtClean="0"/>
              <a:t>CrIS</a:t>
            </a:r>
            <a:r>
              <a:rPr lang="en-US" sz="3300" dirty="0"/>
              <a:t> </a:t>
            </a:r>
            <a:r>
              <a:rPr lang="en-US" sz="3300" dirty="0" smtClean="0"/>
              <a:t>(NPP/N20) or 4 IASI (</a:t>
            </a:r>
            <a:r>
              <a:rPr lang="en-US" sz="3300" dirty="0" err="1" smtClean="0"/>
              <a:t>Metop</a:t>
            </a:r>
            <a:r>
              <a:rPr lang="en-US" sz="3300" dirty="0" smtClean="0"/>
              <a:t>) Fields-of-Regard.  </a:t>
            </a:r>
          </a:p>
          <a:p>
            <a:r>
              <a:rPr lang="en-US" sz="4400" dirty="0" smtClean="0"/>
              <a:t>Cloud </a:t>
            </a:r>
            <a:r>
              <a:rPr lang="en-US" sz="4400" dirty="0"/>
              <a:t>Clearing uses </a:t>
            </a:r>
            <a:r>
              <a:rPr lang="en-US" sz="4400" dirty="0" smtClean="0"/>
              <a:t>data from a Regression using all </a:t>
            </a:r>
            <a:r>
              <a:rPr lang="en-US" sz="4400" dirty="0"/>
              <a:t>Infrared and Microwave data and </a:t>
            </a:r>
            <a:r>
              <a:rPr lang="en-US" sz="4400" dirty="0" smtClean="0"/>
              <a:t>coefficients </a:t>
            </a:r>
            <a:r>
              <a:rPr lang="en-US" sz="4400" dirty="0"/>
              <a:t>from an ECMWF-based training</a:t>
            </a:r>
          </a:p>
          <a:p>
            <a:endParaRPr lang="en-US" dirty="0"/>
          </a:p>
        </p:txBody>
      </p:sp>
      <p:sp>
        <p:nvSpPr>
          <p:cNvPr id="4" name="TextBox 3"/>
          <p:cNvSpPr txBox="1"/>
          <p:nvPr/>
        </p:nvSpPr>
        <p:spPr>
          <a:xfrm>
            <a:off x="6275697" y="4141709"/>
            <a:ext cx="2386362" cy="954107"/>
          </a:xfrm>
          <a:prstGeom prst="rect">
            <a:avLst/>
          </a:prstGeom>
          <a:solidFill>
            <a:schemeClr val="bg2"/>
          </a:solidFill>
        </p:spPr>
        <p:txBody>
          <a:bodyPr wrap="square" rtlCol="0">
            <a:spAutoFit/>
          </a:bodyPr>
          <a:lstStyle/>
          <a:p>
            <a:r>
              <a:rPr lang="en-US" sz="1400" b="1" dirty="0"/>
              <a:t>Note:  There are 30 </a:t>
            </a:r>
            <a:r>
              <a:rPr lang="en-US" sz="1400" b="1" dirty="0" err="1" smtClean="0"/>
              <a:t>CrIS</a:t>
            </a:r>
            <a:r>
              <a:rPr lang="en-US" sz="1400" b="1" dirty="0" smtClean="0"/>
              <a:t> </a:t>
            </a:r>
            <a:r>
              <a:rPr lang="en-US" sz="1400" b="1" dirty="0"/>
              <a:t>Footprints across the scan, and each footprint has 9 Fields of Regard</a:t>
            </a:r>
          </a:p>
        </p:txBody>
      </p:sp>
      <p:sp>
        <p:nvSpPr>
          <p:cNvPr id="6" name="Octagon 5"/>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49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
            <a:ext cx="7348538" cy="742950"/>
          </a:xfrm>
          <a:prstGeom prst="rect">
            <a:avLst/>
          </a:prstGeom>
        </p:spPr>
        <p:txBody>
          <a:bodyPr>
            <a:noAutofit/>
          </a:bodyPr>
          <a:lstStyle/>
          <a:p>
            <a:r>
              <a:rPr lang="en-US" sz="3600" b="1" dirty="0" smtClean="0"/>
              <a:t>NUCAPS Coverage in 12 hours</a:t>
            </a:r>
            <a:endParaRPr lang="en-US" sz="3600" b="1" dirty="0"/>
          </a:p>
        </p:txBody>
      </p:sp>
      <p:pic>
        <p:nvPicPr>
          <p:cNvPr id="14" name="Picture 13"/>
          <p:cNvPicPr>
            <a:picLocks noChangeAspect="1"/>
          </p:cNvPicPr>
          <p:nvPr>
            <p:custDataLst>
              <p:tags r:id="rId2"/>
            </p:custDataLst>
          </p:nvPr>
        </p:nvPicPr>
        <p:blipFill>
          <a:blip r:embed="rId5"/>
          <a:stretch>
            <a:fillRect/>
          </a:stretch>
        </p:blipFill>
        <p:spPr>
          <a:xfrm>
            <a:off x="495300" y="1981200"/>
            <a:ext cx="8667750" cy="4562475"/>
          </a:xfrm>
          <a:prstGeom prst="rect">
            <a:avLst/>
          </a:prstGeom>
        </p:spPr>
      </p:pic>
      <p:sp>
        <p:nvSpPr>
          <p:cNvPr id="5" name="TextBox 4"/>
          <p:cNvSpPr txBox="1"/>
          <p:nvPr/>
        </p:nvSpPr>
        <p:spPr>
          <a:xfrm>
            <a:off x="4286250" y="5454869"/>
            <a:ext cx="4610100" cy="646331"/>
          </a:xfrm>
          <a:prstGeom prst="rect">
            <a:avLst/>
          </a:prstGeom>
          <a:solidFill>
            <a:schemeClr val="bg1">
              <a:lumMod val="95000"/>
            </a:schemeClr>
          </a:solidFill>
        </p:spPr>
        <p:txBody>
          <a:bodyPr wrap="square" rtlCol="0">
            <a:spAutoFit/>
          </a:bodyPr>
          <a:lstStyle/>
          <a:p>
            <a:pPr algn="ctr"/>
            <a:r>
              <a:rPr lang="en-US" b="1" dirty="0" smtClean="0"/>
              <a:t>Overlap in swaths near the Poles</a:t>
            </a:r>
          </a:p>
          <a:p>
            <a:pPr algn="ctr"/>
            <a:r>
              <a:rPr lang="en-US" b="1" dirty="0" smtClean="0"/>
              <a:t>Holes in coverage Equatorward of ~35 N</a:t>
            </a:r>
            <a:endParaRPr lang="en-US" b="1" dirty="0"/>
          </a:p>
        </p:txBody>
      </p:sp>
      <p:sp>
        <p:nvSpPr>
          <p:cNvPr id="6" name="Octagon 5"/>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83963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192" y="1042416"/>
            <a:ext cx="6007362" cy="4352544"/>
          </a:xfrm>
          <a:prstGeom prst="rect">
            <a:avLst/>
          </a:prstGeom>
        </p:spPr>
      </p:pic>
      <p:sp>
        <p:nvSpPr>
          <p:cNvPr id="11" name="TextBox 10"/>
          <p:cNvSpPr txBox="1"/>
          <p:nvPr/>
        </p:nvSpPr>
        <p:spPr>
          <a:xfrm>
            <a:off x="4851449" y="4059044"/>
            <a:ext cx="4155948" cy="646331"/>
          </a:xfrm>
          <a:prstGeom prst="rect">
            <a:avLst/>
          </a:prstGeom>
          <a:solidFill>
            <a:srgbClr val="0000CC"/>
          </a:solidFill>
        </p:spPr>
        <p:txBody>
          <a:bodyPr wrap="square" rtlCol="0">
            <a:spAutoFit/>
          </a:bodyPr>
          <a:lstStyle/>
          <a:p>
            <a:r>
              <a:rPr lang="en-US" dirty="0" smtClean="0">
                <a:solidFill>
                  <a:schemeClr val="bg1">
                    <a:lumMod val="85000"/>
                  </a:schemeClr>
                </a:solidFill>
              </a:rPr>
              <a:t>Plotting points on satellite imagery</a:t>
            </a:r>
          </a:p>
          <a:p>
            <a:r>
              <a:rPr lang="en-US" dirty="0">
                <a:solidFill>
                  <a:schemeClr val="bg1">
                    <a:lumMod val="85000"/>
                  </a:schemeClr>
                </a:solidFill>
              </a:rPr>
              <a:t>h</a:t>
            </a:r>
            <a:r>
              <a:rPr lang="en-US" dirty="0" smtClean="0">
                <a:solidFill>
                  <a:schemeClr val="bg1">
                    <a:lumMod val="85000"/>
                  </a:schemeClr>
                </a:solidFill>
              </a:rPr>
              <a:t>elps you anticipate what you’ll see</a:t>
            </a:r>
            <a:endParaRPr lang="en-US" dirty="0">
              <a:solidFill>
                <a:schemeClr val="bg1">
                  <a:lumMod val="85000"/>
                </a:schemeClr>
              </a:solidFill>
            </a:endParaRPr>
          </a:p>
        </p:txBody>
      </p:sp>
      <p:sp>
        <p:nvSpPr>
          <p:cNvPr id="9" name="Title 1"/>
          <p:cNvSpPr txBox="1">
            <a:spLocks/>
          </p:cNvSpPr>
          <p:nvPr/>
        </p:nvSpPr>
        <p:spPr>
          <a:xfrm>
            <a:off x="-54864" y="-36576"/>
            <a:ext cx="67151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mtClean="0"/>
              <a:t>What does NUCAPS data look like in AWIPS?</a:t>
            </a:r>
            <a:endParaRPr lang="en-US" sz="3600" dirty="0"/>
          </a:p>
        </p:txBody>
      </p:sp>
      <p:sp>
        <p:nvSpPr>
          <p:cNvPr id="6" name="TextBox 5"/>
          <p:cNvSpPr txBox="1"/>
          <p:nvPr/>
        </p:nvSpPr>
        <p:spPr>
          <a:xfrm>
            <a:off x="393192" y="5472252"/>
            <a:ext cx="6281656" cy="1015663"/>
          </a:xfrm>
          <a:prstGeom prst="rect">
            <a:avLst/>
          </a:prstGeom>
          <a:solidFill>
            <a:schemeClr val="tx1">
              <a:lumMod val="85000"/>
              <a:lumOff val="15000"/>
            </a:schemeClr>
          </a:solidFill>
        </p:spPr>
        <p:txBody>
          <a:bodyPr wrap="square" rtlCol="0">
            <a:spAutoFit/>
          </a:bodyPr>
          <a:lstStyle/>
          <a:p>
            <a:r>
              <a:rPr lang="en-US" sz="2000" b="1" dirty="0" smtClean="0">
                <a:solidFill>
                  <a:srgbClr val="00FF00"/>
                </a:solidFill>
              </a:rPr>
              <a:t>Green Dots</a:t>
            </a:r>
            <a:r>
              <a:rPr lang="en-US" sz="2000" b="1" dirty="0" smtClean="0">
                <a:solidFill>
                  <a:schemeClr val="tx1">
                    <a:lumMod val="75000"/>
                    <a:lumOff val="25000"/>
                  </a:schemeClr>
                </a:solidFill>
              </a:rPr>
              <a:t>:  </a:t>
            </a:r>
            <a:r>
              <a:rPr lang="en-US" sz="2000" b="1" dirty="0" smtClean="0">
                <a:solidFill>
                  <a:schemeClr val="bg1">
                    <a:lumMod val="85000"/>
                  </a:schemeClr>
                </a:solidFill>
              </a:rPr>
              <a:t>IR + MW Retrievals Successful</a:t>
            </a:r>
          </a:p>
          <a:p>
            <a:r>
              <a:rPr lang="en-US" sz="2000" b="1" dirty="0" smtClean="0">
                <a:solidFill>
                  <a:srgbClr val="FFFF00"/>
                </a:solidFill>
              </a:rPr>
              <a:t>Yellow Dots</a:t>
            </a:r>
            <a:r>
              <a:rPr lang="en-US" sz="2000" b="1" dirty="0" smtClean="0">
                <a:solidFill>
                  <a:schemeClr val="tx1">
                    <a:lumMod val="75000"/>
                    <a:lumOff val="25000"/>
                  </a:schemeClr>
                </a:solidFill>
              </a:rPr>
              <a:t>:  </a:t>
            </a:r>
            <a:r>
              <a:rPr lang="en-US" sz="2000" b="1" dirty="0" smtClean="0">
                <a:solidFill>
                  <a:schemeClr val="bg1">
                    <a:lumMod val="85000"/>
                  </a:schemeClr>
                </a:solidFill>
              </a:rPr>
              <a:t>IR Retrieval Failed, MW Successful</a:t>
            </a:r>
          </a:p>
          <a:p>
            <a:r>
              <a:rPr lang="en-US" sz="2000" b="1" dirty="0" smtClean="0">
                <a:solidFill>
                  <a:srgbClr val="FF0000"/>
                </a:solidFill>
              </a:rPr>
              <a:t>Red Dots</a:t>
            </a:r>
            <a:r>
              <a:rPr lang="en-US" sz="2000" b="1" dirty="0" smtClean="0">
                <a:solidFill>
                  <a:schemeClr val="tx1">
                    <a:lumMod val="75000"/>
                    <a:lumOff val="25000"/>
                  </a:schemeClr>
                </a:solidFill>
              </a:rPr>
              <a:t>:  </a:t>
            </a:r>
            <a:r>
              <a:rPr lang="en-US" sz="2000" b="1" dirty="0" smtClean="0">
                <a:solidFill>
                  <a:schemeClr val="bg1">
                    <a:lumMod val="85000"/>
                  </a:schemeClr>
                </a:solidFill>
              </a:rPr>
              <a:t>IR + MW Retrievals failed</a:t>
            </a:r>
            <a:endParaRPr lang="en-US" sz="2000" b="1" dirty="0">
              <a:solidFill>
                <a:schemeClr val="bg1">
                  <a:lumMod val="85000"/>
                </a:schemeClr>
              </a:solidFill>
            </a:endParaRPr>
          </a:p>
        </p:txBody>
      </p:sp>
      <p:sp>
        <p:nvSpPr>
          <p:cNvPr id="7" name="TextBox 6"/>
          <p:cNvSpPr txBox="1"/>
          <p:nvPr/>
        </p:nvSpPr>
        <p:spPr>
          <a:xfrm>
            <a:off x="6771773" y="5610751"/>
            <a:ext cx="1928221" cy="738664"/>
          </a:xfrm>
          <a:prstGeom prst="rect">
            <a:avLst/>
          </a:prstGeom>
          <a:noFill/>
        </p:spPr>
        <p:txBody>
          <a:bodyPr wrap="square" rtlCol="0">
            <a:spAutoFit/>
          </a:bodyPr>
          <a:lstStyle/>
          <a:p>
            <a:r>
              <a:rPr lang="en-US" sz="1400" b="1" dirty="0" smtClean="0"/>
              <a:t>Note:  All points were green for the first years in AWIPS</a:t>
            </a:r>
            <a:endParaRPr lang="en-US" sz="1400" b="1" dirty="0"/>
          </a:p>
        </p:txBody>
      </p:sp>
      <p:sp>
        <p:nvSpPr>
          <p:cNvPr id="8" name="Octagon 7"/>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16778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228600"/>
            <a:ext cx="8834356" cy="6400800"/>
          </a:xfrm>
          <a:prstGeom prst="rect">
            <a:avLst/>
          </a:prstGeom>
        </p:spPr>
      </p:pic>
      <p:sp>
        <p:nvSpPr>
          <p:cNvPr id="7" name="Title 6"/>
          <p:cNvSpPr>
            <a:spLocks noGrp="1"/>
          </p:cNvSpPr>
          <p:nvPr>
            <p:ph type="title" idx="4294967295"/>
          </p:nvPr>
        </p:nvSpPr>
        <p:spPr>
          <a:xfrm>
            <a:off x="0" y="77788"/>
            <a:ext cx="9144000" cy="639762"/>
          </a:xfrm>
          <a:prstGeom prst="rect">
            <a:avLst/>
          </a:prstGeom>
          <a:solidFill>
            <a:schemeClr val="tx1">
              <a:lumMod val="50000"/>
              <a:lumOff val="50000"/>
            </a:schemeClr>
          </a:solidFill>
        </p:spPr>
        <p:txBody>
          <a:bodyPr>
            <a:noAutofit/>
          </a:bodyPr>
          <a:lstStyle/>
          <a:p>
            <a:pPr algn="ctr"/>
            <a:r>
              <a:rPr lang="en-US" sz="3600" dirty="0" smtClean="0"/>
              <a:t>NUCAPS soundings as in AWIPS</a:t>
            </a:r>
            <a:endParaRPr lang="en-US" sz="3600" dirty="0"/>
          </a:p>
        </p:txBody>
      </p:sp>
      <p:sp>
        <p:nvSpPr>
          <p:cNvPr id="6" name="TextBox 5"/>
          <p:cNvSpPr txBox="1"/>
          <p:nvPr/>
        </p:nvSpPr>
        <p:spPr>
          <a:xfrm>
            <a:off x="5410200" y="1295399"/>
            <a:ext cx="3581401" cy="914400"/>
          </a:xfrm>
          <a:prstGeom prst="rect">
            <a:avLst/>
          </a:prstGeom>
          <a:solidFill>
            <a:srgbClr val="FFFF00"/>
          </a:solidFill>
        </p:spPr>
        <p:txBody>
          <a:bodyPr wrap="square" rtlCol="0">
            <a:spAutoFit/>
          </a:bodyPr>
          <a:lstStyle/>
          <a:p>
            <a:r>
              <a:rPr lang="en-US" b="1" dirty="0" smtClean="0">
                <a:solidFill>
                  <a:srgbClr val="FF0000"/>
                </a:solidFill>
              </a:rPr>
              <a:t>NUCAPS Sounding Locations overlain on a Visible or IR Suomi NPP Image</a:t>
            </a:r>
            <a:endParaRPr lang="en-US" b="1" dirty="0">
              <a:solidFill>
                <a:srgbClr val="FF0000"/>
              </a:solidFill>
            </a:endParaRPr>
          </a:p>
        </p:txBody>
      </p:sp>
      <p:sp>
        <p:nvSpPr>
          <p:cNvPr id="5" name="Octagon 4"/>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958332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228600"/>
            <a:ext cx="8834356" cy="6400800"/>
          </a:xfrm>
          <a:prstGeom prst="rect">
            <a:avLst/>
          </a:prstGeom>
        </p:spPr>
      </p:pic>
      <p:sp>
        <p:nvSpPr>
          <p:cNvPr id="10" name="TextBox 9"/>
          <p:cNvSpPr txBox="1"/>
          <p:nvPr/>
        </p:nvSpPr>
        <p:spPr>
          <a:xfrm>
            <a:off x="5562601" y="1295399"/>
            <a:ext cx="3429000" cy="2308324"/>
          </a:xfrm>
          <a:prstGeom prst="rect">
            <a:avLst/>
          </a:prstGeom>
          <a:solidFill>
            <a:srgbClr val="FFFF00"/>
          </a:solidFill>
        </p:spPr>
        <p:txBody>
          <a:bodyPr wrap="square" rtlCol="0">
            <a:spAutoFit/>
          </a:bodyPr>
          <a:lstStyle/>
          <a:p>
            <a:r>
              <a:rPr lang="en-US" b="1" dirty="0" smtClean="0">
                <a:solidFill>
                  <a:srgbClr val="FF0000"/>
                </a:solidFill>
              </a:rPr>
              <a:t>NUCAPS Sounding Locations overlain over a Visible Suomi NPP Image (Day Night Band)</a:t>
            </a:r>
          </a:p>
          <a:p>
            <a:endParaRPr lang="en-US" b="1" dirty="0">
              <a:solidFill>
                <a:srgbClr val="FF0000"/>
              </a:solidFill>
            </a:endParaRPr>
          </a:p>
          <a:p>
            <a:r>
              <a:rPr lang="en-US" b="1" dirty="0">
                <a:solidFill>
                  <a:srgbClr val="FF0000"/>
                </a:solidFill>
              </a:rPr>
              <a:t>3</a:t>
            </a:r>
            <a:r>
              <a:rPr lang="en-US" b="1" dirty="0" smtClean="0">
                <a:solidFill>
                  <a:srgbClr val="FF0000"/>
                </a:solidFill>
              </a:rPr>
              <a:t> Dots to examine:</a:t>
            </a:r>
          </a:p>
          <a:p>
            <a:pPr marL="342900" indent="-342900">
              <a:buAutoNum type="arabicPeriod"/>
            </a:pPr>
            <a:r>
              <a:rPr lang="en-US" b="1" dirty="0" smtClean="0">
                <a:solidFill>
                  <a:srgbClr val="FF0000"/>
                </a:solidFill>
              </a:rPr>
              <a:t>OR in clear air</a:t>
            </a:r>
          </a:p>
          <a:p>
            <a:pPr marL="342900" indent="-342900">
              <a:buAutoNum type="arabicPeriod"/>
            </a:pPr>
            <a:r>
              <a:rPr lang="en-US" b="1" dirty="0" smtClean="0">
                <a:solidFill>
                  <a:srgbClr val="FF0000"/>
                </a:solidFill>
              </a:rPr>
              <a:t>OR near cloud edge</a:t>
            </a:r>
          </a:p>
          <a:p>
            <a:pPr marL="342900" indent="-342900">
              <a:buAutoNum type="arabicPeriod"/>
            </a:pPr>
            <a:r>
              <a:rPr lang="en-US" b="1" dirty="0" smtClean="0">
                <a:solidFill>
                  <a:srgbClr val="FF0000"/>
                </a:solidFill>
              </a:rPr>
              <a:t>Ocean  with deep clouds</a:t>
            </a:r>
          </a:p>
        </p:txBody>
      </p:sp>
      <p:cxnSp>
        <p:nvCxnSpPr>
          <p:cNvPr id="12" name="Straight Arrow Connector 11"/>
          <p:cNvCxnSpPr/>
          <p:nvPr/>
        </p:nvCxnSpPr>
        <p:spPr>
          <a:xfrm flipH="1">
            <a:off x="3314700" y="2571750"/>
            <a:ext cx="2247903" cy="54914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860648" y="3124200"/>
            <a:ext cx="2697252" cy="619015"/>
          </a:xfrm>
          <a:prstGeom prst="straightConnector1">
            <a:avLst/>
          </a:prstGeom>
          <a:ln w="3810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419350" y="2961564"/>
            <a:ext cx="441301" cy="78165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895528" y="2859626"/>
            <a:ext cx="2662375" cy="522533"/>
          </a:xfrm>
          <a:prstGeom prst="straightConnector1">
            <a:avLst/>
          </a:prstGeom>
          <a:ln w="3810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2811836" y="3124200"/>
            <a:ext cx="111253" cy="25796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3" name="Title 6"/>
          <p:cNvSpPr txBox="1">
            <a:spLocks/>
          </p:cNvSpPr>
          <p:nvPr/>
        </p:nvSpPr>
        <p:spPr>
          <a:xfrm>
            <a:off x="-1" y="77788"/>
            <a:ext cx="9144001" cy="639762"/>
          </a:xfrm>
          <a:prstGeom prst="rect">
            <a:avLst/>
          </a:prstGeom>
          <a:solidFill>
            <a:schemeClr val="tx1">
              <a:lumMod val="50000"/>
              <a:lumOff val="5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NUCAPS soundings as in AWIPS</a:t>
            </a:r>
            <a:endParaRPr lang="en-US" sz="3600" dirty="0"/>
          </a:p>
        </p:txBody>
      </p:sp>
      <p:sp>
        <p:nvSpPr>
          <p:cNvPr id="11" name="Octagon 10"/>
          <p:cNvSpPr/>
          <p:nvPr/>
        </p:nvSpPr>
        <p:spPr>
          <a:xfrm>
            <a:off x="0" y="6493886"/>
            <a:ext cx="357779" cy="364114"/>
          </a:xfrm>
          <a:prstGeom prst="oc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9157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idx="4294967295"/>
          </p:nvPr>
        </p:nvSpPr>
        <p:spPr>
          <a:xfrm>
            <a:off x="0" y="0"/>
            <a:ext cx="6731000" cy="1325563"/>
          </a:xfrm>
          <a:prstGeom prst="rect">
            <a:avLst/>
          </a:prstGeom>
        </p:spPr>
        <p:txBody>
          <a:bodyPr/>
          <a:lstStyle/>
          <a:p>
            <a:r>
              <a:rPr lang="en-US" dirty="0" smtClean="0"/>
              <a:t>NUCAPS Soundings</a:t>
            </a:r>
            <a:endParaRPr lang="en-US"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772" y="930654"/>
            <a:ext cx="3685203" cy="2258568"/>
          </a:xfrm>
          <a:prstGeom prst="rect">
            <a:avLst/>
          </a:prstGeom>
          <a:ln w="50800">
            <a:solidFill>
              <a:srgbClr val="00FF00"/>
            </a:solidFill>
          </a:ln>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175" y="3338070"/>
            <a:ext cx="3685203" cy="2258568"/>
          </a:xfrm>
          <a:prstGeom prst="rect">
            <a:avLst/>
          </a:prstGeom>
          <a:ln w="50800">
            <a:solidFill>
              <a:srgbClr val="00FF00"/>
            </a:solidFill>
          </a:ln>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0374" y="4222757"/>
            <a:ext cx="3685203" cy="2258568"/>
          </a:xfrm>
          <a:prstGeom prst="rect">
            <a:avLst/>
          </a:prstGeom>
          <a:ln w="50800">
            <a:solidFill>
              <a:srgbClr val="FF0000"/>
            </a:solidFill>
          </a:ln>
        </p:spPr>
      </p:pic>
      <p:sp>
        <p:nvSpPr>
          <p:cNvPr id="19" name="TextBox 18"/>
          <p:cNvSpPr txBox="1"/>
          <p:nvPr/>
        </p:nvSpPr>
        <p:spPr>
          <a:xfrm>
            <a:off x="1764771" y="2819890"/>
            <a:ext cx="1988521" cy="369332"/>
          </a:xfrm>
          <a:prstGeom prst="rect">
            <a:avLst/>
          </a:prstGeom>
          <a:solidFill>
            <a:schemeClr val="bg1">
              <a:lumMod val="95000"/>
            </a:schemeClr>
          </a:solidFill>
        </p:spPr>
        <p:txBody>
          <a:bodyPr wrap="square" rtlCol="0">
            <a:spAutoFit/>
          </a:bodyPr>
          <a:lstStyle/>
          <a:p>
            <a:r>
              <a:rPr lang="en-US" dirty="0" smtClean="0"/>
              <a:t>Clear Air, Oregon</a:t>
            </a:r>
            <a:endParaRPr lang="en-US" dirty="0"/>
          </a:p>
        </p:txBody>
      </p:sp>
      <p:sp>
        <p:nvSpPr>
          <p:cNvPr id="20" name="TextBox 19"/>
          <p:cNvSpPr txBox="1"/>
          <p:nvPr/>
        </p:nvSpPr>
        <p:spPr>
          <a:xfrm>
            <a:off x="1005175" y="5227306"/>
            <a:ext cx="2397244" cy="369332"/>
          </a:xfrm>
          <a:prstGeom prst="rect">
            <a:avLst/>
          </a:prstGeom>
          <a:solidFill>
            <a:schemeClr val="bg1">
              <a:lumMod val="95000"/>
            </a:schemeClr>
          </a:solidFill>
        </p:spPr>
        <p:txBody>
          <a:bodyPr wrap="square" rtlCol="0">
            <a:spAutoFit/>
          </a:bodyPr>
          <a:lstStyle/>
          <a:p>
            <a:r>
              <a:rPr lang="en-US" dirty="0" smtClean="0"/>
              <a:t>Cloud Edge, Oregon</a:t>
            </a:r>
            <a:endParaRPr lang="en-US" dirty="0"/>
          </a:p>
        </p:txBody>
      </p:sp>
      <p:sp>
        <p:nvSpPr>
          <p:cNvPr id="21" name="TextBox 20"/>
          <p:cNvSpPr txBox="1"/>
          <p:nvPr/>
        </p:nvSpPr>
        <p:spPr>
          <a:xfrm>
            <a:off x="4990374" y="6111993"/>
            <a:ext cx="3026575" cy="369332"/>
          </a:xfrm>
          <a:prstGeom prst="rect">
            <a:avLst/>
          </a:prstGeom>
          <a:solidFill>
            <a:schemeClr val="bg1">
              <a:lumMod val="95000"/>
            </a:schemeClr>
          </a:solidFill>
        </p:spPr>
        <p:txBody>
          <a:bodyPr wrap="square" rtlCol="0">
            <a:spAutoFit/>
          </a:bodyPr>
          <a:lstStyle/>
          <a:p>
            <a:r>
              <a:rPr lang="en-US" dirty="0" smtClean="0"/>
              <a:t>Deep Clouds, Over Ocean</a:t>
            </a:r>
            <a:endParaRPr lang="en-US" dirty="0"/>
          </a:p>
        </p:txBody>
      </p:sp>
      <p:sp>
        <p:nvSpPr>
          <p:cNvPr id="9" name="Octagon 8"/>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49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3838"/>
            <a:ext cx="7886700" cy="1325562"/>
          </a:xfrm>
          <a:prstGeom prst="rect">
            <a:avLst/>
          </a:prstGeom>
        </p:spPr>
        <p:txBody>
          <a:bodyPr/>
          <a:lstStyle/>
          <a:p>
            <a:r>
              <a:rPr lang="en-US" dirty="0" smtClean="0"/>
              <a:t>Pop-up </a:t>
            </a:r>
            <a:r>
              <a:rPr lang="en-US" dirty="0" err="1" smtClean="0"/>
              <a:t>SkewT</a:t>
            </a:r>
            <a:r>
              <a:rPr lang="en-US" dirty="0" smtClean="0"/>
              <a:t> plots</a:t>
            </a:r>
            <a:endParaRPr lang="en-US" dirty="0"/>
          </a:p>
        </p:txBody>
      </p:sp>
      <p:sp>
        <p:nvSpPr>
          <p:cNvPr id="3" name="Content Placeholder 2"/>
          <p:cNvSpPr>
            <a:spLocks noGrp="1"/>
          </p:cNvSpPr>
          <p:nvPr>
            <p:ph idx="4294967295"/>
          </p:nvPr>
        </p:nvSpPr>
        <p:spPr>
          <a:xfrm>
            <a:off x="304800" y="1189038"/>
            <a:ext cx="7581900" cy="4351337"/>
          </a:xfrm>
          <a:prstGeom prst="rect">
            <a:avLst/>
          </a:prstGeom>
        </p:spPr>
        <p:txBody>
          <a:bodyPr>
            <a:normAutofit/>
          </a:bodyPr>
          <a:lstStyle/>
          <a:p>
            <a:pPr marL="0" indent="0">
              <a:buNone/>
            </a:pPr>
            <a:r>
              <a:rPr lang="en-US" dirty="0"/>
              <a:t>After you load the Soundings, enable </a:t>
            </a:r>
            <a:r>
              <a:rPr lang="en-US" b="1" dirty="0"/>
              <a:t>Popup </a:t>
            </a:r>
            <a:r>
              <a:rPr lang="en-US" b="1" dirty="0" err="1"/>
              <a:t>SkewT</a:t>
            </a:r>
            <a:r>
              <a:rPr lang="en-US" dirty="0"/>
              <a:t> </a:t>
            </a:r>
            <a:r>
              <a:rPr lang="en-US" dirty="0" smtClean="0"/>
              <a:t>under Volume Tab so </a:t>
            </a:r>
            <a:r>
              <a:rPr lang="en-US" dirty="0"/>
              <a:t>you can browse quickly through many </a:t>
            </a:r>
            <a:r>
              <a:rPr lang="en-US" dirty="0" smtClean="0"/>
              <a:t>Skew-</a:t>
            </a:r>
            <a:r>
              <a:rPr lang="en-US" dirty="0" err="1" smtClean="0"/>
              <a:t>Ts</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479" y="2909455"/>
            <a:ext cx="5594826" cy="37407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910" y="2595945"/>
            <a:ext cx="1894245" cy="4262055"/>
          </a:xfrm>
          <a:prstGeom prst="rect">
            <a:avLst/>
          </a:prstGeom>
        </p:spPr>
      </p:pic>
      <p:cxnSp>
        <p:nvCxnSpPr>
          <p:cNvPr id="10" name="Straight Connector 9"/>
          <p:cNvCxnSpPr/>
          <p:nvPr/>
        </p:nvCxnSpPr>
        <p:spPr>
          <a:xfrm flipV="1">
            <a:off x="1219200" y="2595945"/>
            <a:ext cx="5655710" cy="31351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9200" y="5010151"/>
            <a:ext cx="5655710" cy="1790699"/>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ctagon 7"/>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69432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99" y="1263537"/>
            <a:ext cx="7848600" cy="5247611"/>
          </a:xfrm>
          <a:prstGeom prst="rect">
            <a:avLst/>
          </a:prstGeom>
        </p:spPr>
      </p:pic>
      <p:sp>
        <p:nvSpPr>
          <p:cNvPr id="9" name="TextBox 8"/>
          <p:cNvSpPr txBox="1"/>
          <p:nvPr/>
        </p:nvSpPr>
        <p:spPr>
          <a:xfrm>
            <a:off x="394713" y="2104701"/>
            <a:ext cx="3420542" cy="369332"/>
          </a:xfrm>
          <a:prstGeom prst="rect">
            <a:avLst/>
          </a:prstGeom>
          <a:solidFill>
            <a:schemeClr val="tx1">
              <a:lumMod val="85000"/>
              <a:lumOff val="15000"/>
            </a:schemeClr>
          </a:solidFill>
        </p:spPr>
        <p:txBody>
          <a:bodyPr wrap="square" rtlCol="0">
            <a:spAutoFit/>
          </a:bodyPr>
          <a:lstStyle/>
          <a:p>
            <a:pPr algn="ctr"/>
            <a:r>
              <a:rPr lang="en-US" dirty="0" smtClean="0">
                <a:solidFill>
                  <a:schemeClr val="accent2">
                    <a:lumMod val="75000"/>
                  </a:schemeClr>
                </a:solidFill>
              </a:rPr>
              <a:t>Right-click anywhere in image</a:t>
            </a:r>
            <a:endParaRPr lang="en-US" dirty="0">
              <a:solidFill>
                <a:schemeClr val="accent2">
                  <a:lumMod val="75000"/>
                </a:schemeClr>
              </a:solidFill>
            </a:endParaRPr>
          </a:p>
        </p:txBody>
      </p:sp>
      <p:cxnSp>
        <p:nvCxnSpPr>
          <p:cNvPr id="10" name="Straight Arrow Connector 9"/>
          <p:cNvCxnSpPr/>
          <p:nvPr/>
        </p:nvCxnSpPr>
        <p:spPr>
          <a:xfrm>
            <a:off x="2056266" y="2474027"/>
            <a:ext cx="631754" cy="11008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48552" y="5397060"/>
            <a:ext cx="2159876" cy="646331"/>
          </a:xfrm>
          <a:prstGeom prst="rect">
            <a:avLst/>
          </a:prstGeom>
          <a:solidFill>
            <a:sysClr val="windowText" lastClr="000000">
              <a:lumMod val="85000"/>
              <a:lumOff val="15000"/>
            </a:sysClr>
          </a:solidFill>
          <a:ln>
            <a:solidFill>
              <a:srgbClr val="F79646">
                <a:lumMod val="75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79646">
                    <a:lumMod val="75000"/>
                  </a:srgbClr>
                </a:solidFill>
                <a:effectLst/>
                <a:uLnTx/>
                <a:uFillTx/>
              </a:rPr>
              <a:t>Also:  TURN 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79646">
                    <a:lumMod val="75000"/>
                  </a:srgbClr>
                </a:solidFill>
                <a:effectLst/>
                <a:uLnTx/>
                <a:uFillTx/>
              </a:rPr>
              <a:t>Sampling!</a:t>
            </a:r>
          </a:p>
        </p:txBody>
      </p:sp>
      <p:sp>
        <p:nvSpPr>
          <p:cNvPr id="11" name="Title 1"/>
          <p:cNvSpPr txBox="1">
            <a:spLocks/>
          </p:cNvSpPr>
          <p:nvPr/>
        </p:nvSpPr>
        <p:spPr>
          <a:xfrm>
            <a:off x="0" y="223231"/>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Pop-up SkewT plots</a:t>
            </a:r>
            <a:endParaRPr lang="en-US" dirty="0"/>
          </a:p>
        </p:txBody>
      </p:sp>
      <p:sp>
        <p:nvSpPr>
          <p:cNvPr id="8" name="Octagon 7"/>
          <p:cNvSpPr/>
          <p:nvPr/>
        </p:nvSpPr>
        <p:spPr>
          <a:xfrm>
            <a:off x="0" y="6493886"/>
            <a:ext cx="357779" cy="364114"/>
          </a:xfrm>
          <a:prstGeom prst="oc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49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04" y="1262492"/>
            <a:ext cx="7845552" cy="5245573"/>
          </a:xfrm>
          <a:prstGeom prst="rect">
            <a:avLst/>
          </a:prstGeom>
        </p:spPr>
      </p:pic>
      <p:sp>
        <p:nvSpPr>
          <p:cNvPr id="9" name="Title 1"/>
          <p:cNvSpPr txBox="1">
            <a:spLocks/>
          </p:cNvSpPr>
          <p:nvPr/>
        </p:nvSpPr>
        <p:spPr>
          <a:xfrm>
            <a:off x="0" y="223231"/>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Pop-up SkewT plots</a:t>
            </a:r>
            <a:endParaRPr lang="en-US" dirty="0"/>
          </a:p>
        </p:txBody>
      </p:sp>
      <p:sp>
        <p:nvSpPr>
          <p:cNvPr id="4" name="Octagon 3"/>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44931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t="29927" r="54029" b="14303"/>
          <a:stretch/>
        </p:blipFill>
        <p:spPr bwMode="auto">
          <a:xfrm>
            <a:off x="7590265" y="928155"/>
            <a:ext cx="1526413" cy="1675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8684"/>
            <a:ext cx="7886700" cy="682625"/>
          </a:xfrm>
          <a:prstGeom prst="rect">
            <a:avLst/>
          </a:prstGeom>
        </p:spPr>
        <p:txBody>
          <a:bodyPr/>
          <a:lstStyle/>
          <a:p>
            <a:r>
              <a:rPr lang="en-US" sz="2800" b="1" dirty="0"/>
              <a:t>Why not use the NWP sounding?</a:t>
            </a:r>
            <a:endParaRPr lang="en-US" sz="2800" dirty="0"/>
          </a:p>
        </p:txBody>
      </p:sp>
      <p:pic>
        <p:nvPicPr>
          <p:cNvPr id="9" name="PPTShape_0" descr="V:\SOO\GOES-R_PG-2015 meeting\A2-images\VIS-PUB.png"/>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2346753"/>
            <a:ext cx="4038600" cy="2885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V:\SOO\GOES-R_PG-2015 meeting\A2-images\hrrr-CR-1-19Z.png"/>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8201" y="2291260"/>
            <a:ext cx="4038599" cy="29411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163401" y="2375970"/>
            <a:ext cx="1408847" cy="646331"/>
          </a:xfrm>
          <a:prstGeom prst="rect">
            <a:avLst/>
          </a:prstGeom>
          <a:noFill/>
        </p:spPr>
        <p:txBody>
          <a:bodyPr wrap="none" rtlCol="0">
            <a:spAutoFit/>
          </a:bodyPr>
          <a:lstStyle/>
          <a:p>
            <a:r>
              <a:rPr lang="en-US" dirty="0" smtClean="0">
                <a:solidFill>
                  <a:srgbClr val="FFFF00"/>
                </a:solidFill>
              </a:rPr>
              <a:t>2 hr fcst</a:t>
            </a:r>
          </a:p>
          <a:p>
            <a:r>
              <a:rPr lang="en-US" dirty="0" smtClean="0">
                <a:solidFill>
                  <a:srgbClr val="FFFF00"/>
                </a:solidFill>
              </a:rPr>
              <a:t>from 17Z run</a:t>
            </a:r>
            <a:endParaRPr lang="en-US" dirty="0">
              <a:solidFill>
                <a:srgbClr val="FFFF00"/>
              </a:solidFill>
            </a:endParaRPr>
          </a:p>
        </p:txBody>
      </p:sp>
      <p:sp>
        <p:nvSpPr>
          <p:cNvPr id="12" name="Rectangle 11"/>
          <p:cNvSpPr/>
          <p:nvPr/>
        </p:nvSpPr>
        <p:spPr>
          <a:xfrm>
            <a:off x="4962161" y="5286660"/>
            <a:ext cx="3410677" cy="646331"/>
          </a:xfrm>
          <a:prstGeom prst="rect">
            <a:avLst/>
          </a:prstGeom>
        </p:spPr>
        <p:txBody>
          <a:bodyPr wrap="none">
            <a:spAutoFit/>
          </a:bodyPr>
          <a:lstStyle/>
          <a:p>
            <a:r>
              <a:rPr lang="en-US" i="1" dirty="0">
                <a:solidFill>
                  <a:prstClr val="black"/>
                </a:solidFill>
              </a:rPr>
              <a:t>1900 UTC June 16, </a:t>
            </a:r>
            <a:r>
              <a:rPr lang="en-US" i="1" dirty="0" smtClean="0">
                <a:solidFill>
                  <a:prstClr val="black"/>
                </a:solidFill>
              </a:rPr>
              <a:t>2015</a:t>
            </a:r>
            <a:endParaRPr lang="en-US" dirty="0" smtClean="0">
              <a:solidFill>
                <a:prstClr val="black"/>
              </a:solidFill>
            </a:endParaRPr>
          </a:p>
          <a:p>
            <a:r>
              <a:rPr lang="en-US" dirty="0" smtClean="0">
                <a:solidFill>
                  <a:prstClr val="black"/>
                </a:solidFill>
              </a:rPr>
              <a:t>Atmosphere with deep convection</a:t>
            </a:r>
            <a:endParaRPr lang="en-US" dirty="0">
              <a:solidFill>
                <a:prstClr val="black"/>
              </a:solidFill>
            </a:endParaRPr>
          </a:p>
        </p:txBody>
      </p:sp>
      <p:sp>
        <p:nvSpPr>
          <p:cNvPr id="13" name="Rectangle 12"/>
          <p:cNvSpPr/>
          <p:nvPr/>
        </p:nvSpPr>
        <p:spPr>
          <a:xfrm>
            <a:off x="891675" y="5302048"/>
            <a:ext cx="3169650" cy="646331"/>
          </a:xfrm>
          <a:prstGeom prst="rect">
            <a:avLst/>
          </a:prstGeom>
        </p:spPr>
        <p:txBody>
          <a:bodyPr wrap="none">
            <a:spAutoFit/>
          </a:bodyPr>
          <a:lstStyle/>
          <a:p>
            <a:r>
              <a:rPr lang="en-US" i="1" dirty="0" smtClean="0">
                <a:solidFill>
                  <a:prstClr val="black"/>
                </a:solidFill>
              </a:rPr>
              <a:t>1900 UTC June 16, 2015</a:t>
            </a:r>
          </a:p>
          <a:p>
            <a:r>
              <a:rPr lang="en-US" dirty="0" smtClean="0">
                <a:solidFill>
                  <a:prstClr val="black"/>
                </a:solidFill>
              </a:rPr>
              <a:t>Atmosphere with clear, blue sky</a:t>
            </a:r>
            <a:endParaRPr lang="en-US" dirty="0">
              <a:solidFill>
                <a:prstClr val="black"/>
              </a:solidFill>
            </a:endParaRPr>
          </a:p>
        </p:txBody>
      </p:sp>
      <p:sp>
        <p:nvSpPr>
          <p:cNvPr id="14" name="Oval 13"/>
          <p:cNvSpPr/>
          <p:nvPr/>
        </p:nvSpPr>
        <p:spPr>
          <a:xfrm>
            <a:off x="1905000" y="3886200"/>
            <a:ext cx="457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5352036" y="3810000"/>
            <a:ext cx="457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361950" y="5938526"/>
            <a:ext cx="8496300" cy="646331"/>
          </a:xfrm>
          <a:prstGeom prst="rect">
            <a:avLst/>
          </a:prstGeom>
          <a:noFill/>
        </p:spPr>
        <p:txBody>
          <a:bodyPr wrap="square" rtlCol="0">
            <a:spAutoFit/>
          </a:bodyPr>
          <a:lstStyle/>
          <a:p>
            <a:pPr algn="ctr"/>
            <a:r>
              <a:rPr lang="en-US" dirty="0" smtClean="0"/>
              <a:t>Modeled Profile would be unrealistic </a:t>
            </a:r>
          </a:p>
          <a:p>
            <a:pPr algn="ctr"/>
            <a:r>
              <a:rPr lang="en-US" dirty="0" smtClean="0"/>
              <a:t>NUCAPS profile (observations!) would give better representation of atmosphere </a:t>
            </a:r>
            <a:endParaRPr lang="en-US" dirty="0"/>
          </a:p>
        </p:txBody>
      </p:sp>
      <p:sp>
        <p:nvSpPr>
          <p:cNvPr id="17" name="Content Placeholder 2"/>
          <p:cNvSpPr txBox="1">
            <a:spLocks/>
          </p:cNvSpPr>
          <p:nvPr/>
        </p:nvSpPr>
        <p:spPr>
          <a:xfrm>
            <a:off x="304800" y="928155"/>
            <a:ext cx="7133064" cy="13018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NWP soundings are influenced by convectively-driven errors sometimes, or timing issues</a:t>
            </a:r>
          </a:p>
          <a:p>
            <a:endParaRPr lang="en-US" dirty="0"/>
          </a:p>
        </p:txBody>
      </p:sp>
      <p:sp>
        <p:nvSpPr>
          <p:cNvPr id="19" name="Octagon 18"/>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49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a:prstGeom prst="rect">
            <a:avLst/>
          </a:prstGeom>
        </p:spPr>
        <p:txBody>
          <a:bodyPr/>
          <a:lstStyle/>
          <a:p>
            <a:r>
              <a:rPr lang="en-US" dirty="0" smtClean="0"/>
              <a:t>What will you learn?</a:t>
            </a:r>
            <a:endParaRPr lang="en-US" dirty="0"/>
          </a:p>
        </p:txBody>
      </p:sp>
      <p:sp>
        <p:nvSpPr>
          <p:cNvPr id="3" name="Content Placeholder 2"/>
          <p:cNvSpPr>
            <a:spLocks noGrp="1"/>
          </p:cNvSpPr>
          <p:nvPr>
            <p:ph idx="4294967295"/>
          </p:nvPr>
        </p:nvSpPr>
        <p:spPr>
          <a:xfrm>
            <a:off x="365760" y="1825625"/>
            <a:ext cx="7886700" cy="4351338"/>
          </a:xfrm>
          <a:prstGeom prst="rect">
            <a:avLst/>
          </a:prstGeom>
        </p:spPr>
        <p:txBody>
          <a:bodyPr>
            <a:normAutofit fontScale="85000" lnSpcReduction="20000"/>
          </a:bodyPr>
          <a:lstStyle/>
          <a:p>
            <a:r>
              <a:rPr lang="en-US" dirty="0"/>
              <a:t>What are NUCAPS Soundings?</a:t>
            </a:r>
          </a:p>
          <a:p>
            <a:r>
              <a:rPr lang="en-US" dirty="0"/>
              <a:t>When and where are NUCAPS Soundings available?</a:t>
            </a:r>
          </a:p>
          <a:p>
            <a:r>
              <a:rPr lang="en-US" dirty="0"/>
              <a:t>Why might you use data from NUCAPS Soundings?</a:t>
            </a:r>
          </a:p>
          <a:p>
            <a:r>
              <a:rPr lang="en-US" dirty="0"/>
              <a:t>How can NUCAPS Soundings be changed?</a:t>
            </a:r>
          </a:p>
          <a:p>
            <a:endParaRPr lang="en-US" dirty="0"/>
          </a:p>
          <a:p>
            <a:r>
              <a:rPr lang="en-US" dirty="0"/>
              <a:t>Thanks to the following:</a:t>
            </a:r>
          </a:p>
          <a:p>
            <a:pPr lvl="1"/>
            <a:r>
              <a:rPr lang="en-US" dirty="0">
                <a:solidFill>
                  <a:schemeClr val="tx1">
                    <a:lumMod val="85000"/>
                    <a:lumOff val="15000"/>
                  </a:schemeClr>
                </a:solidFill>
              </a:rPr>
              <a:t>Chris Barnet </a:t>
            </a:r>
            <a:r>
              <a:rPr lang="en-US" sz="1100" dirty="0">
                <a:solidFill>
                  <a:schemeClr val="tx1">
                    <a:lumMod val="85000"/>
                    <a:lumOff val="15000"/>
                  </a:schemeClr>
                </a:solidFill>
              </a:rPr>
              <a:t>NOAA / STC</a:t>
            </a:r>
          </a:p>
          <a:p>
            <a:pPr lvl="1"/>
            <a:r>
              <a:rPr lang="en-US" dirty="0">
                <a:solidFill>
                  <a:schemeClr val="tx1">
                    <a:lumMod val="85000"/>
                    <a:lumOff val="15000"/>
                  </a:schemeClr>
                </a:solidFill>
              </a:rPr>
              <a:t>Antonia </a:t>
            </a:r>
            <a:r>
              <a:rPr lang="en-US" dirty="0" err="1">
                <a:solidFill>
                  <a:schemeClr val="tx1">
                    <a:lumMod val="85000"/>
                    <a:lumOff val="15000"/>
                  </a:schemeClr>
                </a:solidFill>
              </a:rPr>
              <a:t>Gambacorta</a:t>
            </a:r>
            <a:r>
              <a:rPr lang="en-US" dirty="0">
                <a:solidFill>
                  <a:schemeClr val="tx1">
                    <a:lumMod val="85000"/>
                    <a:lumOff val="15000"/>
                  </a:schemeClr>
                </a:solidFill>
              </a:rPr>
              <a:t> </a:t>
            </a:r>
            <a:r>
              <a:rPr lang="en-US" sz="1100" dirty="0">
                <a:solidFill>
                  <a:schemeClr val="tx1">
                    <a:lumMod val="85000"/>
                    <a:lumOff val="15000"/>
                  </a:schemeClr>
                </a:solidFill>
              </a:rPr>
              <a:t>NOAA / </a:t>
            </a:r>
            <a:r>
              <a:rPr lang="en-US" sz="1100" dirty="0" smtClean="0">
                <a:solidFill>
                  <a:schemeClr val="tx1">
                    <a:lumMod val="85000"/>
                    <a:lumOff val="15000"/>
                  </a:schemeClr>
                </a:solidFill>
              </a:rPr>
              <a:t>STC</a:t>
            </a:r>
            <a:endParaRPr lang="en-US" sz="1100" dirty="0">
              <a:solidFill>
                <a:schemeClr val="tx1">
                  <a:lumMod val="85000"/>
                  <a:lumOff val="15000"/>
                </a:schemeClr>
              </a:solidFill>
            </a:endParaRPr>
          </a:p>
          <a:p>
            <a:pPr lvl="1"/>
            <a:r>
              <a:rPr lang="en-US" dirty="0">
                <a:solidFill>
                  <a:schemeClr val="tx1">
                    <a:lumMod val="85000"/>
                    <a:lumOff val="15000"/>
                  </a:schemeClr>
                </a:solidFill>
              </a:rPr>
              <a:t>Nadia Smith </a:t>
            </a:r>
            <a:r>
              <a:rPr lang="en-US" sz="1100" dirty="0">
                <a:solidFill>
                  <a:schemeClr val="tx1">
                    <a:lumMod val="85000"/>
                    <a:lumOff val="15000"/>
                  </a:schemeClr>
                </a:solidFill>
              </a:rPr>
              <a:t>NOAA / </a:t>
            </a:r>
            <a:r>
              <a:rPr lang="en-US" sz="1100" dirty="0" smtClean="0">
                <a:solidFill>
                  <a:schemeClr val="tx1">
                    <a:lumMod val="85000"/>
                    <a:lumOff val="15000"/>
                  </a:schemeClr>
                </a:solidFill>
              </a:rPr>
              <a:t>STC</a:t>
            </a:r>
            <a:endParaRPr lang="en-US" dirty="0" smtClean="0">
              <a:solidFill>
                <a:schemeClr val="tx1">
                  <a:lumMod val="85000"/>
                  <a:lumOff val="15000"/>
                </a:schemeClr>
              </a:solidFill>
            </a:endParaRPr>
          </a:p>
          <a:p>
            <a:pPr lvl="1"/>
            <a:r>
              <a:rPr lang="en-US" dirty="0" smtClean="0">
                <a:solidFill>
                  <a:schemeClr val="tx1">
                    <a:lumMod val="85000"/>
                    <a:lumOff val="15000"/>
                  </a:schemeClr>
                </a:solidFill>
              </a:rPr>
              <a:t>Tony </a:t>
            </a:r>
            <a:r>
              <a:rPr lang="en-US" dirty="0" err="1">
                <a:solidFill>
                  <a:schemeClr val="tx1">
                    <a:lumMod val="85000"/>
                    <a:lumOff val="15000"/>
                  </a:schemeClr>
                </a:solidFill>
              </a:rPr>
              <a:t>Reale</a:t>
            </a:r>
            <a:r>
              <a:rPr lang="en-US" dirty="0">
                <a:solidFill>
                  <a:schemeClr val="tx1">
                    <a:lumMod val="85000"/>
                    <a:lumOff val="15000"/>
                  </a:schemeClr>
                </a:solidFill>
              </a:rPr>
              <a:t>  </a:t>
            </a:r>
            <a:r>
              <a:rPr lang="en-US" sz="1100" dirty="0">
                <a:solidFill>
                  <a:schemeClr val="tx1">
                    <a:lumMod val="85000"/>
                    <a:lumOff val="15000"/>
                  </a:schemeClr>
                </a:solidFill>
              </a:rPr>
              <a:t>NOAA  / SMCD</a:t>
            </a:r>
          </a:p>
          <a:p>
            <a:pPr lvl="1"/>
            <a:r>
              <a:rPr lang="en-US" dirty="0">
                <a:solidFill>
                  <a:schemeClr val="tx1">
                    <a:lumMod val="85000"/>
                    <a:lumOff val="15000"/>
                  </a:schemeClr>
                </a:solidFill>
              </a:rPr>
              <a:t>Dan </a:t>
            </a:r>
            <a:r>
              <a:rPr lang="en-US" dirty="0" err="1">
                <a:solidFill>
                  <a:schemeClr val="tx1">
                    <a:lumMod val="85000"/>
                    <a:lumOff val="15000"/>
                  </a:schemeClr>
                </a:solidFill>
              </a:rPr>
              <a:t>Nietfeld</a:t>
            </a:r>
            <a:r>
              <a:rPr lang="en-US" dirty="0">
                <a:solidFill>
                  <a:schemeClr val="tx1">
                    <a:lumMod val="85000"/>
                    <a:lumOff val="15000"/>
                  </a:schemeClr>
                </a:solidFill>
              </a:rPr>
              <a:t> </a:t>
            </a:r>
            <a:r>
              <a:rPr lang="en-US" sz="1100" dirty="0">
                <a:solidFill>
                  <a:schemeClr val="tx1">
                    <a:lumMod val="85000"/>
                    <a:lumOff val="15000"/>
                  </a:schemeClr>
                </a:solidFill>
              </a:rPr>
              <a:t>NOAA / </a:t>
            </a:r>
            <a:r>
              <a:rPr lang="en-US" sz="1100" dirty="0" smtClean="0">
                <a:solidFill>
                  <a:schemeClr val="tx1">
                    <a:lumMod val="85000"/>
                    <a:lumOff val="15000"/>
                  </a:schemeClr>
                </a:solidFill>
              </a:rPr>
              <a:t>OAR</a:t>
            </a:r>
          </a:p>
          <a:p>
            <a:pPr lvl="1"/>
            <a:r>
              <a:rPr lang="en-US" dirty="0" smtClean="0">
                <a:solidFill>
                  <a:schemeClr val="tx1">
                    <a:lumMod val="85000"/>
                    <a:lumOff val="15000"/>
                  </a:schemeClr>
                </a:solidFill>
              </a:rPr>
              <a:t>Dan Lindsey </a:t>
            </a:r>
            <a:r>
              <a:rPr lang="en-US" sz="1100" dirty="0" smtClean="0">
                <a:solidFill>
                  <a:schemeClr val="tx1">
                    <a:lumMod val="85000"/>
                    <a:lumOff val="15000"/>
                  </a:schemeClr>
                </a:solidFill>
              </a:rPr>
              <a:t>NOAA / STAR</a:t>
            </a:r>
          </a:p>
          <a:p>
            <a:pPr lvl="1"/>
            <a:r>
              <a:rPr lang="en-US" dirty="0" smtClean="0">
                <a:solidFill>
                  <a:schemeClr val="tx1">
                    <a:lumMod val="85000"/>
                    <a:lumOff val="15000"/>
                  </a:schemeClr>
                </a:solidFill>
              </a:rPr>
              <a:t>Others!</a:t>
            </a:r>
            <a:endParaRPr lang="en-US" dirty="0"/>
          </a:p>
          <a:p>
            <a:endParaRPr lang="en-US" dirty="0"/>
          </a:p>
        </p:txBody>
      </p:sp>
      <p:sp>
        <p:nvSpPr>
          <p:cNvPr id="4" name="Octagon 3"/>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70103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1.bp.blogspot.com/-ws6nbVoXdAI/VVEtte-RhDI/AAAAAAAACKg/YbITuwrwk-4/s400/sounding.pn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61950" y="3924300"/>
            <a:ext cx="3973284" cy="27813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5411" y="-18760"/>
            <a:ext cx="886223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t>Blog Post: “Observed Radiosonde Data/</a:t>
            </a:r>
          </a:p>
          <a:p>
            <a:r>
              <a:rPr lang="en-US" sz="2400" b="1" dirty="0" smtClean="0"/>
              <a:t>NUCAPS Comparison”    May 11 – </a:t>
            </a:r>
          </a:p>
          <a:p>
            <a:r>
              <a:rPr lang="en-US" sz="2400" b="1" dirty="0" smtClean="0"/>
              <a:t>Wilmington, OH</a:t>
            </a:r>
            <a:r>
              <a:rPr lang="en-US" sz="2400" b="1" dirty="0" smtClean="0">
                <a:solidFill>
                  <a:srgbClr val="FF00FF"/>
                </a:solidFill>
              </a:rPr>
              <a:t/>
            </a:r>
            <a:br>
              <a:rPr lang="en-US" sz="2400" b="1" dirty="0" smtClean="0">
                <a:solidFill>
                  <a:srgbClr val="FF00FF"/>
                </a:solidFill>
              </a:rPr>
            </a:br>
            <a:r>
              <a:rPr lang="en-US" sz="1600" b="1" dirty="0" smtClean="0"/>
              <a:t>http://goesrhwt.blogspot.com/2015/05/observed-radiosonde-datanucaps.html</a:t>
            </a:r>
            <a:endParaRPr lang="en-US" sz="1600" b="1" dirty="0"/>
          </a:p>
        </p:txBody>
      </p:sp>
      <p:sp>
        <p:nvSpPr>
          <p:cNvPr id="12" name="TextBox 11"/>
          <p:cNvSpPr txBox="1"/>
          <p:nvPr/>
        </p:nvSpPr>
        <p:spPr>
          <a:xfrm>
            <a:off x="285751" y="2891135"/>
            <a:ext cx="1295400" cy="923330"/>
          </a:xfrm>
          <a:prstGeom prst="rect">
            <a:avLst/>
          </a:prstGeom>
          <a:noFill/>
          <a:ln>
            <a:solidFill>
              <a:srgbClr val="FF0000"/>
            </a:solidFill>
          </a:ln>
        </p:spPr>
        <p:txBody>
          <a:bodyPr wrap="square" rtlCol="0">
            <a:spAutoFit/>
          </a:bodyPr>
          <a:lstStyle/>
          <a:p>
            <a:r>
              <a:rPr lang="en-US" b="1" dirty="0" smtClean="0"/>
              <a:t>Special Sounding at 18z</a:t>
            </a:r>
            <a:endParaRPr lang="en-US" b="1" dirty="0"/>
          </a:p>
        </p:txBody>
      </p:sp>
      <p:pic>
        <p:nvPicPr>
          <p:cNvPr id="13" name="Picture 4" descr="http://4.bp.blogspot.com/-GdxabXgRNgI/VVEttQ246GI/AAAAAAAACKk/poRCNMWOJeo/s400/NUCAPS_12.png"/>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r="22362" b="29412"/>
          <a:stretch/>
        </p:blipFill>
        <p:spPr bwMode="auto">
          <a:xfrm>
            <a:off x="1505494" y="2057400"/>
            <a:ext cx="3412644"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2.bp.blogspot.com/-xy1QyjqhxZA/VVEttW8FHhI/AAAAAAAACKc/W1BlZmxOKx8/s400/NUCAPS_21.png"/>
          <p:cNvPicPr>
            <a:picLocks noChangeAspect="1" noChangeArrowheads="1"/>
          </p:cNvPicPr>
          <p:nvPr>
            <p:custDataLst>
              <p:tags r:id="rId4"/>
            </p:custDataLst>
          </p:nvPr>
        </p:nvPicPr>
        <p:blipFill rotWithShape="1">
          <a:blip r:embed="rId9">
            <a:extLst>
              <a:ext uri="{28A0092B-C50C-407E-A947-70E740481C1C}">
                <a14:useLocalDpi xmlns:a14="http://schemas.microsoft.com/office/drawing/2010/main" val="0"/>
              </a:ext>
            </a:extLst>
          </a:blip>
          <a:srcRect r="24151" b="30343"/>
          <a:stretch/>
        </p:blipFill>
        <p:spPr bwMode="auto">
          <a:xfrm>
            <a:off x="5317067" y="2057400"/>
            <a:ext cx="3358444" cy="25908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80537" y="2286000"/>
            <a:ext cx="2501540" cy="369332"/>
          </a:xfrm>
          <a:prstGeom prst="rect">
            <a:avLst/>
          </a:prstGeom>
          <a:noFill/>
        </p:spPr>
        <p:txBody>
          <a:bodyPr wrap="square" rtlCol="0">
            <a:spAutoFit/>
          </a:bodyPr>
          <a:lstStyle/>
          <a:p>
            <a:r>
              <a:rPr lang="en-US" b="1" dirty="0" smtClean="0">
                <a:solidFill>
                  <a:schemeClr val="bg1"/>
                </a:solidFill>
              </a:rPr>
              <a:t>Unmodified NUCAPS</a:t>
            </a:r>
            <a:endParaRPr lang="en-US" b="1" dirty="0">
              <a:solidFill>
                <a:schemeClr val="bg1"/>
              </a:solidFill>
            </a:endParaRPr>
          </a:p>
        </p:txBody>
      </p:sp>
      <p:sp>
        <p:nvSpPr>
          <p:cNvPr id="16" name="TextBox 15"/>
          <p:cNvSpPr txBox="1"/>
          <p:nvPr/>
        </p:nvSpPr>
        <p:spPr>
          <a:xfrm>
            <a:off x="5791200" y="2297668"/>
            <a:ext cx="2743200" cy="369332"/>
          </a:xfrm>
          <a:prstGeom prst="rect">
            <a:avLst/>
          </a:prstGeom>
          <a:noFill/>
        </p:spPr>
        <p:txBody>
          <a:bodyPr wrap="square" rtlCol="0">
            <a:spAutoFit/>
          </a:bodyPr>
          <a:lstStyle/>
          <a:p>
            <a:r>
              <a:rPr lang="en-US" b="1" dirty="0" smtClean="0">
                <a:solidFill>
                  <a:schemeClr val="bg1"/>
                </a:solidFill>
              </a:rPr>
              <a:t>Modified NUCAPS</a:t>
            </a:r>
            <a:endParaRPr lang="en-US" b="1" dirty="0">
              <a:solidFill>
                <a:schemeClr val="bg1"/>
              </a:solidFill>
            </a:endParaRPr>
          </a:p>
        </p:txBody>
      </p:sp>
      <p:sp>
        <p:nvSpPr>
          <p:cNvPr id="17" name="TextBox 16"/>
          <p:cNvSpPr txBox="1"/>
          <p:nvPr/>
        </p:nvSpPr>
        <p:spPr>
          <a:xfrm>
            <a:off x="1743676" y="4202668"/>
            <a:ext cx="1468139" cy="369332"/>
          </a:xfrm>
          <a:prstGeom prst="rect">
            <a:avLst/>
          </a:prstGeom>
          <a:noFill/>
        </p:spPr>
        <p:txBody>
          <a:bodyPr wrap="square" rtlCol="0">
            <a:spAutoFit/>
          </a:bodyPr>
          <a:lstStyle/>
          <a:p>
            <a:r>
              <a:rPr lang="en-US" b="1" dirty="0" err="1" smtClean="0">
                <a:solidFill>
                  <a:schemeClr val="bg1"/>
                </a:solidFill>
              </a:rPr>
              <a:t>Sfc</a:t>
            </a:r>
            <a:r>
              <a:rPr lang="en-US" b="1" dirty="0" smtClean="0">
                <a:solidFill>
                  <a:schemeClr val="bg1"/>
                </a:solidFill>
              </a:rPr>
              <a:t>: 77/55</a:t>
            </a:r>
            <a:endParaRPr lang="en-US" b="1" dirty="0">
              <a:solidFill>
                <a:schemeClr val="bg1"/>
              </a:solidFill>
            </a:endParaRPr>
          </a:p>
        </p:txBody>
      </p:sp>
      <p:sp>
        <p:nvSpPr>
          <p:cNvPr id="18" name="TextBox 17"/>
          <p:cNvSpPr txBox="1"/>
          <p:nvPr/>
        </p:nvSpPr>
        <p:spPr>
          <a:xfrm>
            <a:off x="5638800" y="4191000"/>
            <a:ext cx="1524000" cy="369332"/>
          </a:xfrm>
          <a:prstGeom prst="rect">
            <a:avLst/>
          </a:prstGeom>
          <a:noFill/>
        </p:spPr>
        <p:txBody>
          <a:bodyPr wrap="square" rtlCol="0">
            <a:spAutoFit/>
          </a:bodyPr>
          <a:lstStyle/>
          <a:p>
            <a:r>
              <a:rPr lang="en-US" b="1" dirty="0" err="1" smtClean="0">
                <a:solidFill>
                  <a:schemeClr val="bg1"/>
                </a:solidFill>
              </a:rPr>
              <a:t>Sfc</a:t>
            </a:r>
            <a:r>
              <a:rPr lang="en-US" b="1" dirty="0" smtClean="0">
                <a:solidFill>
                  <a:schemeClr val="bg1"/>
                </a:solidFill>
              </a:rPr>
              <a:t>: 85/61</a:t>
            </a:r>
            <a:endParaRPr lang="en-US" b="1" dirty="0">
              <a:solidFill>
                <a:schemeClr val="bg1"/>
              </a:solidFill>
            </a:endParaRPr>
          </a:p>
        </p:txBody>
      </p:sp>
      <p:sp>
        <p:nvSpPr>
          <p:cNvPr id="19" name="Rectangle 18"/>
          <p:cNvSpPr/>
          <p:nvPr/>
        </p:nvSpPr>
        <p:spPr>
          <a:xfrm>
            <a:off x="4117700" y="4887314"/>
            <a:ext cx="4994768" cy="1477328"/>
          </a:xfrm>
          <a:prstGeom prst="rect">
            <a:avLst/>
          </a:prstGeom>
          <a:solidFill>
            <a:schemeClr val="bg1"/>
          </a:solidFill>
          <a:ln>
            <a:solidFill>
              <a:srgbClr val="FF0000"/>
            </a:solidFill>
          </a:ln>
        </p:spPr>
        <p:txBody>
          <a:bodyPr wrap="square">
            <a:spAutoFit/>
          </a:bodyPr>
          <a:lstStyle/>
          <a:p>
            <a:r>
              <a:rPr lang="en-US" dirty="0" smtClean="0"/>
              <a:t>Don't </a:t>
            </a:r>
            <a:r>
              <a:rPr lang="en-US" dirty="0"/>
              <a:t>just modify the surface </a:t>
            </a:r>
            <a:r>
              <a:rPr lang="en-US" dirty="0" smtClean="0"/>
              <a:t>values; modify </a:t>
            </a:r>
            <a:r>
              <a:rPr lang="en-US" dirty="0"/>
              <a:t>the whole mixed </a:t>
            </a:r>
            <a:r>
              <a:rPr lang="en-US" dirty="0" smtClean="0"/>
              <a:t>layer or you’ll have unrealistic </a:t>
            </a:r>
            <a:r>
              <a:rPr lang="en-US" dirty="0"/>
              <a:t>lapse </a:t>
            </a:r>
            <a:r>
              <a:rPr lang="en-US" dirty="0" smtClean="0"/>
              <a:t>rates.  Modify with METAR </a:t>
            </a:r>
            <a:r>
              <a:rPr lang="en-US" dirty="0"/>
              <a:t>observations </a:t>
            </a:r>
            <a:r>
              <a:rPr lang="en-US" dirty="0" smtClean="0"/>
              <a:t>and SBCAPE </a:t>
            </a:r>
            <a:r>
              <a:rPr lang="en-US" dirty="0"/>
              <a:t>is more representative to the observed sounding (1761 vs. 1688 J/kg)”</a:t>
            </a:r>
          </a:p>
        </p:txBody>
      </p:sp>
      <p:sp>
        <p:nvSpPr>
          <p:cNvPr id="20" name="Right Arrow 19"/>
          <p:cNvSpPr/>
          <p:nvPr/>
        </p:nvSpPr>
        <p:spPr>
          <a:xfrm>
            <a:off x="4574689" y="3035480"/>
            <a:ext cx="1122161" cy="41910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5400000">
            <a:off x="600970" y="4165995"/>
            <a:ext cx="1122161" cy="41910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05494" y="2057400"/>
            <a:ext cx="7170017" cy="2590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2167" y="1457235"/>
            <a:ext cx="8710302" cy="369332"/>
          </a:xfrm>
          <a:prstGeom prst="rect">
            <a:avLst/>
          </a:prstGeom>
          <a:solidFill>
            <a:srgbClr val="FFFF00"/>
          </a:solidFill>
          <a:ln w="38100">
            <a:solidFill>
              <a:srgbClr val="FF0000"/>
            </a:solidFill>
          </a:ln>
        </p:spPr>
        <p:txBody>
          <a:bodyPr wrap="square" rtlCol="0">
            <a:spAutoFit/>
          </a:bodyPr>
          <a:lstStyle/>
          <a:p>
            <a:pPr algn="ctr"/>
            <a:r>
              <a:rPr lang="en-US" b="1" dirty="0" smtClean="0"/>
              <a:t>(All NUCAPS posts:  </a:t>
            </a:r>
            <a:r>
              <a:rPr lang="en-US" b="1" dirty="0" smtClean="0">
                <a:hlinkClick r:id="rId10"/>
              </a:rPr>
              <a:t>http</a:t>
            </a:r>
            <a:r>
              <a:rPr lang="en-US" b="1" dirty="0">
                <a:hlinkClick r:id="rId10"/>
              </a:rPr>
              <a:t>://</a:t>
            </a:r>
            <a:r>
              <a:rPr lang="en-US" b="1" dirty="0" smtClean="0">
                <a:hlinkClick r:id="rId10"/>
              </a:rPr>
              <a:t>goesrhwt.blogspot.com/search/label/NUCAPS</a:t>
            </a:r>
            <a:r>
              <a:rPr lang="en-US" b="1" dirty="0" smtClean="0"/>
              <a:t>)</a:t>
            </a:r>
            <a:endParaRPr lang="en-US" b="1" dirty="0"/>
          </a:p>
        </p:txBody>
      </p:sp>
      <p:sp>
        <p:nvSpPr>
          <p:cNvPr id="23" name="Octagon 22"/>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49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7105650" cy="895350"/>
          </a:xfrm>
          <a:prstGeom prst="rect">
            <a:avLst/>
          </a:prstGeom>
        </p:spPr>
        <p:txBody>
          <a:bodyPr>
            <a:normAutofit/>
          </a:bodyPr>
          <a:lstStyle/>
          <a:p>
            <a:pPr algn="ctr"/>
            <a:r>
              <a:rPr lang="en-US" sz="2800" b="1" dirty="0" smtClean="0"/>
              <a:t>NUCAPS : a Forecast Decision Aid</a:t>
            </a:r>
            <a:endParaRPr lang="en-US" sz="2800" b="1" dirty="0"/>
          </a:p>
        </p:txBody>
      </p:sp>
      <p:pic>
        <p:nvPicPr>
          <p:cNvPr id="9" name="Picture 8"/>
          <p:cNvPicPr>
            <a:picLocks noChangeAspect="1"/>
          </p:cNvPicPr>
          <p:nvPr>
            <p:custDataLst>
              <p:tags r:id="rId2"/>
            </p:custDataLst>
          </p:nvPr>
        </p:nvPicPr>
        <p:blipFill>
          <a:blip r:embed="rId6"/>
          <a:stretch>
            <a:fillRect/>
          </a:stretch>
        </p:blipFill>
        <p:spPr>
          <a:xfrm>
            <a:off x="387816" y="1529255"/>
            <a:ext cx="5139558" cy="5139558"/>
          </a:xfrm>
          <a:prstGeom prst="rect">
            <a:avLst/>
          </a:prstGeom>
        </p:spPr>
      </p:pic>
      <p:sp>
        <p:nvSpPr>
          <p:cNvPr id="10" name="TextBox 9"/>
          <p:cNvSpPr txBox="1"/>
          <p:nvPr/>
        </p:nvSpPr>
        <p:spPr>
          <a:xfrm>
            <a:off x="3583134" y="2420883"/>
            <a:ext cx="1384996" cy="830997"/>
          </a:xfrm>
          <a:prstGeom prst="rect">
            <a:avLst/>
          </a:prstGeom>
          <a:noFill/>
        </p:spPr>
        <p:txBody>
          <a:bodyPr wrap="none" rtlCol="0">
            <a:spAutoFit/>
          </a:bodyPr>
          <a:lstStyle/>
          <a:p>
            <a:pPr algn="ctr"/>
            <a:r>
              <a:rPr lang="en-US" sz="2400" b="1" dirty="0" smtClean="0">
                <a:solidFill>
                  <a:srgbClr val="FFFF00"/>
                </a:solidFill>
              </a:rPr>
              <a:t>1915 UTC</a:t>
            </a:r>
          </a:p>
          <a:p>
            <a:pPr algn="ctr"/>
            <a:r>
              <a:rPr lang="en-US" sz="2400" b="1" dirty="0" smtClean="0">
                <a:solidFill>
                  <a:srgbClr val="FFFF00"/>
                </a:solidFill>
              </a:rPr>
              <a:t>Visible</a:t>
            </a:r>
            <a:endParaRPr lang="en-US" sz="2400" b="1" dirty="0">
              <a:solidFill>
                <a:srgbClr val="FFFF00"/>
              </a:solidFill>
            </a:endParaRPr>
          </a:p>
        </p:txBody>
      </p:sp>
      <p:sp>
        <p:nvSpPr>
          <p:cNvPr id="11" name="Oval 10"/>
          <p:cNvSpPr/>
          <p:nvPr/>
        </p:nvSpPr>
        <p:spPr>
          <a:xfrm>
            <a:off x="3783724" y="4745421"/>
            <a:ext cx="1016876" cy="1426779"/>
          </a:xfrm>
          <a:prstGeom prst="ellipse">
            <a:avLst/>
          </a:pr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custDataLst>
              <p:tags r:id="rId3"/>
            </p:custDataLst>
          </p:nvPr>
        </p:nvPicPr>
        <p:blipFill>
          <a:blip r:embed="rId7"/>
          <a:stretch>
            <a:fillRect/>
          </a:stretch>
        </p:blipFill>
        <p:spPr>
          <a:xfrm>
            <a:off x="6324600" y="2963972"/>
            <a:ext cx="2104571" cy="2209800"/>
          </a:xfrm>
          <a:prstGeom prst="rect">
            <a:avLst/>
          </a:prstGeom>
        </p:spPr>
      </p:pic>
      <p:sp>
        <p:nvSpPr>
          <p:cNvPr id="13" name="TextBox 12"/>
          <p:cNvSpPr txBox="1"/>
          <p:nvPr/>
        </p:nvSpPr>
        <p:spPr>
          <a:xfrm>
            <a:off x="6019800" y="1948309"/>
            <a:ext cx="2952749" cy="1015663"/>
          </a:xfrm>
          <a:prstGeom prst="rect">
            <a:avLst/>
          </a:prstGeom>
          <a:noFill/>
        </p:spPr>
        <p:txBody>
          <a:bodyPr wrap="square" rtlCol="0">
            <a:spAutoFit/>
          </a:bodyPr>
          <a:lstStyle/>
          <a:p>
            <a:pPr algn="ctr"/>
            <a:r>
              <a:rPr lang="en-US" sz="2000" dirty="0" smtClean="0"/>
              <a:t>GFS 9 hour forecast</a:t>
            </a:r>
          </a:p>
          <a:p>
            <a:pPr algn="ctr"/>
            <a:r>
              <a:rPr lang="en-US" sz="2000" dirty="0" smtClean="0"/>
              <a:t>From 12UTC 29 May</a:t>
            </a:r>
          </a:p>
          <a:p>
            <a:pPr algn="ctr"/>
            <a:r>
              <a:rPr lang="en-US" sz="2000" dirty="0" smtClean="0"/>
              <a:t>Valid 21 UTC 29 May</a:t>
            </a:r>
            <a:endParaRPr lang="en-US" sz="2000" dirty="0"/>
          </a:p>
        </p:txBody>
      </p:sp>
      <p:sp>
        <p:nvSpPr>
          <p:cNvPr id="14" name="TextBox 13"/>
          <p:cNvSpPr txBox="1"/>
          <p:nvPr/>
        </p:nvSpPr>
        <p:spPr>
          <a:xfrm>
            <a:off x="5848350" y="5499593"/>
            <a:ext cx="3181350" cy="923330"/>
          </a:xfrm>
          <a:prstGeom prst="rect">
            <a:avLst/>
          </a:prstGeom>
          <a:noFill/>
        </p:spPr>
        <p:txBody>
          <a:bodyPr wrap="square" rtlCol="0">
            <a:spAutoFit/>
          </a:bodyPr>
          <a:lstStyle/>
          <a:p>
            <a:pPr algn="ctr"/>
            <a:r>
              <a:rPr lang="en-US" dirty="0" smtClean="0"/>
              <a:t>Will the Cumulus Field develop further? </a:t>
            </a:r>
            <a:r>
              <a:rPr lang="en-US" b="1" dirty="0" smtClean="0"/>
              <a:t>(As suggested by the GFS)</a:t>
            </a:r>
            <a:endParaRPr lang="en-US" b="1" dirty="0"/>
          </a:p>
        </p:txBody>
      </p:sp>
      <p:sp>
        <p:nvSpPr>
          <p:cNvPr id="15" name="Octagon 14"/>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49650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M:\NA-swath.pn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57779" y="2262351"/>
            <a:ext cx="4198883" cy="3189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M:\NA-zoom-OAX-swath.png"/>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3880945" y="1918028"/>
            <a:ext cx="5105400" cy="3878372"/>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6805448" y="3857214"/>
            <a:ext cx="4572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556662" y="6170721"/>
            <a:ext cx="4282538" cy="523220"/>
          </a:xfrm>
          <a:prstGeom prst="rect">
            <a:avLst/>
          </a:prstGeom>
          <a:noFill/>
        </p:spPr>
        <p:txBody>
          <a:bodyPr wrap="square" rtlCol="0">
            <a:spAutoFit/>
          </a:bodyPr>
          <a:lstStyle/>
          <a:p>
            <a:pPr algn="ctr"/>
            <a:r>
              <a:rPr lang="en-US" sz="2800" b="1" dirty="0" smtClean="0"/>
              <a:t>1842 UTC S/NPP pass</a:t>
            </a:r>
            <a:endParaRPr lang="en-US" sz="2800" b="1" dirty="0"/>
          </a:p>
        </p:txBody>
      </p:sp>
      <p:sp>
        <p:nvSpPr>
          <p:cNvPr id="10"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NUCAPS : a Forecast Decision Aid</a:t>
            </a:r>
            <a:endParaRPr lang="en-US" sz="2800" b="1" dirty="0"/>
          </a:p>
        </p:txBody>
      </p:sp>
      <p:sp>
        <p:nvSpPr>
          <p:cNvPr id="2" name="TextBox 1"/>
          <p:cNvSpPr txBox="1"/>
          <p:nvPr/>
        </p:nvSpPr>
        <p:spPr>
          <a:xfrm>
            <a:off x="357779" y="5847555"/>
            <a:ext cx="3854135" cy="646331"/>
          </a:xfrm>
          <a:prstGeom prst="rect">
            <a:avLst/>
          </a:prstGeom>
          <a:noFill/>
        </p:spPr>
        <p:txBody>
          <a:bodyPr wrap="square" rtlCol="0">
            <a:spAutoFit/>
          </a:bodyPr>
          <a:lstStyle/>
          <a:p>
            <a:r>
              <a:rPr lang="en-US" sz="1200" b="1" dirty="0" smtClean="0"/>
              <a:t>Note:  The implementation of NUCAPS in 2014 – the time of this event – did not color-code the display points based on retrieval outcome</a:t>
            </a:r>
            <a:endParaRPr lang="en-US" sz="1200" b="1" dirty="0"/>
          </a:p>
        </p:txBody>
      </p:sp>
      <p:sp>
        <p:nvSpPr>
          <p:cNvPr id="3" name="Octagon 2"/>
          <p:cNvSpPr/>
          <p:nvPr/>
        </p:nvSpPr>
        <p:spPr>
          <a:xfrm>
            <a:off x="0" y="6493886"/>
            <a:ext cx="357779" cy="364114"/>
          </a:xfrm>
          <a:prstGeom prst="oc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9437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M:\Skew-T_UNModified.pn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61950" y="1650352"/>
            <a:ext cx="8686800" cy="520764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953000" y="2209800"/>
            <a:ext cx="3771900" cy="1200329"/>
          </a:xfrm>
          <a:prstGeom prst="rect">
            <a:avLst/>
          </a:prstGeom>
          <a:solidFill>
            <a:schemeClr val="tx1"/>
          </a:solidFill>
        </p:spPr>
        <p:txBody>
          <a:bodyPr wrap="square" rtlCol="0">
            <a:spAutoFit/>
          </a:bodyPr>
          <a:lstStyle/>
          <a:p>
            <a:r>
              <a:rPr lang="en-US" sz="2400" b="1" dirty="0" smtClean="0">
                <a:solidFill>
                  <a:srgbClr val="FFFF00"/>
                </a:solidFill>
              </a:rPr>
              <a:t>T = 79F  </a:t>
            </a:r>
            <a:r>
              <a:rPr lang="en-US" sz="2400" dirty="0" smtClean="0">
                <a:solidFill>
                  <a:srgbClr val="FFFF00"/>
                </a:solidFill>
              </a:rPr>
              <a:t>(METAR = 80F)</a:t>
            </a:r>
          </a:p>
          <a:p>
            <a:r>
              <a:rPr lang="en-US" sz="2400" b="1" dirty="0" smtClean="0">
                <a:solidFill>
                  <a:srgbClr val="FFFF00"/>
                </a:solidFill>
              </a:rPr>
              <a:t>Td = 60F  </a:t>
            </a:r>
            <a:r>
              <a:rPr lang="en-US" sz="2400" dirty="0" smtClean="0">
                <a:solidFill>
                  <a:srgbClr val="FFFF00"/>
                </a:solidFill>
              </a:rPr>
              <a:t>(METAR = 63F)</a:t>
            </a:r>
          </a:p>
          <a:p>
            <a:r>
              <a:rPr lang="en-US" sz="2400" b="1" dirty="0" smtClean="0">
                <a:solidFill>
                  <a:srgbClr val="FFFF00"/>
                </a:solidFill>
              </a:rPr>
              <a:t>CAPE ~ 50 J/KG</a:t>
            </a:r>
            <a:endParaRPr lang="en-US" sz="2400" b="1" dirty="0">
              <a:solidFill>
                <a:srgbClr val="FFFF00"/>
              </a:solidFill>
            </a:endParaRPr>
          </a:p>
        </p:txBody>
      </p:sp>
      <p:sp>
        <p:nvSpPr>
          <p:cNvPr id="17" name="Title 1"/>
          <p:cNvSpPr txBox="1">
            <a:spLocks/>
          </p:cNvSpPr>
          <p:nvPr/>
        </p:nvSpPr>
        <p:spPr>
          <a:xfrm>
            <a:off x="381002" y="5215102"/>
            <a:ext cx="3294991" cy="1623848"/>
          </a:xfrm>
          <a:prstGeom prst="rect">
            <a:avLst/>
          </a:prstGeom>
          <a:solidFill>
            <a:schemeClr val="tx1">
              <a:lumMod val="75000"/>
              <a:lumOff val="25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rgbClr val="FFFF00"/>
                </a:solidFill>
              </a:rPr>
              <a:t>NUCAPS Sounding 1842 UTC 29 May 2014</a:t>
            </a:r>
            <a:r>
              <a:rPr lang="en-US" sz="3600" dirty="0" smtClean="0">
                <a:solidFill>
                  <a:srgbClr val="FF00FF"/>
                </a:solidFill>
              </a:rPr>
              <a:t/>
            </a:r>
            <a:br>
              <a:rPr lang="en-US" sz="3600" dirty="0" smtClean="0">
                <a:solidFill>
                  <a:srgbClr val="FF00FF"/>
                </a:solidFill>
              </a:rPr>
            </a:br>
            <a:r>
              <a:rPr lang="en-US" sz="2400" b="1" dirty="0" smtClean="0">
                <a:solidFill>
                  <a:srgbClr val="FFFF00"/>
                </a:solidFill>
              </a:rPr>
              <a:t>Would you expect convective development?</a:t>
            </a:r>
            <a:endParaRPr lang="en-US" sz="2400" b="1" dirty="0">
              <a:solidFill>
                <a:srgbClr val="FFFF00"/>
              </a:solidFill>
            </a:endParaRPr>
          </a:p>
        </p:txBody>
      </p:sp>
      <p:sp>
        <p:nvSpPr>
          <p:cNvPr id="9"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NUCAPS : a Forecast Decision Aid</a:t>
            </a:r>
            <a:endParaRPr lang="en-US" sz="2800" b="1" dirty="0"/>
          </a:p>
        </p:txBody>
      </p:sp>
      <p:pic>
        <p:nvPicPr>
          <p:cNvPr id="6" name="Picture 5"/>
          <p:cNvPicPr>
            <a:picLocks noChangeAspect="1"/>
          </p:cNvPicPr>
          <p:nvPr>
            <p:custDataLst>
              <p:tags r:id="rId3"/>
            </p:custDataLst>
          </p:nvPr>
        </p:nvPicPr>
        <p:blipFill>
          <a:blip r:embed="rId7"/>
          <a:stretch>
            <a:fillRect/>
          </a:stretch>
        </p:blipFill>
        <p:spPr>
          <a:xfrm>
            <a:off x="361950" y="955286"/>
            <a:ext cx="3882316" cy="3882316"/>
          </a:xfrm>
          <a:prstGeom prst="rect">
            <a:avLst/>
          </a:prstGeom>
        </p:spPr>
      </p:pic>
      <p:sp>
        <p:nvSpPr>
          <p:cNvPr id="7" name="TextBox 6"/>
          <p:cNvSpPr txBox="1"/>
          <p:nvPr/>
        </p:nvSpPr>
        <p:spPr>
          <a:xfrm>
            <a:off x="1453227" y="3838677"/>
            <a:ext cx="1384995" cy="830997"/>
          </a:xfrm>
          <a:prstGeom prst="rect">
            <a:avLst/>
          </a:prstGeom>
          <a:noFill/>
        </p:spPr>
        <p:txBody>
          <a:bodyPr wrap="none" rtlCol="0">
            <a:spAutoFit/>
          </a:bodyPr>
          <a:lstStyle/>
          <a:p>
            <a:pPr algn="ctr"/>
            <a:r>
              <a:rPr lang="en-US" sz="2400" b="1" dirty="0" smtClean="0">
                <a:solidFill>
                  <a:srgbClr val="FFFF00"/>
                </a:solidFill>
              </a:rPr>
              <a:t>2354 UTC</a:t>
            </a:r>
          </a:p>
          <a:p>
            <a:pPr algn="ctr"/>
            <a:r>
              <a:rPr lang="en-US" sz="2400" b="1" dirty="0" smtClean="0">
                <a:solidFill>
                  <a:srgbClr val="FFFF00"/>
                </a:solidFill>
              </a:rPr>
              <a:t>Visible</a:t>
            </a:r>
            <a:endParaRPr lang="en-US" sz="2400" b="1" dirty="0">
              <a:solidFill>
                <a:srgbClr val="FFFF00"/>
              </a:solidFill>
            </a:endParaRPr>
          </a:p>
        </p:txBody>
      </p:sp>
      <p:sp>
        <p:nvSpPr>
          <p:cNvPr id="8" name="Octagon 7"/>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94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438150" y="1524000"/>
            <a:ext cx="4038600" cy="3028950"/>
          </a:xfrm>
          <a:prstGeom prst="rect">
            <a:avLst/>
          </a:prstGeom>
        </p:spPr>
      </p:pic>
      <p:pic>
        <p:nvPicPr>
          <p:cNvPr id="10" name="Content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524000"/>
            <a:ext cx="4038600" cy="3028949"/>
          </a:xfrm>
          <a:prstGeom prst="rect">
            <a:avLst/>
          </a:prstGeom>
        </p:spPr>
      </p:pic>
      <p:sp>
        <p:nvSpPr>
          <p:cNvPr id="11" name="TextBox 10"/>
          <p:cNvSpPr txBox="1"/>
          <p:nvPr/>
        </p:nvSpPr>
        <p:spPr>
          <a:xfrm>
            <a:off x="361950" y="4677121"/>
            <a:ext cx="4324350" cy="400110"/>
          </a:xfrm>
          <a:prstGeom prst="rect">
            <a:avLst/>
          </a:prstGeom>
          <a:noFill/>
        </p:spPr>
        <p:txBody>
          <a:bodyPr wrap="square" rtlCol="0">
            <a:spAutoFit/>
          </a:bodyPr>
          <a:lstStyle/>
          <a:p>
            <a:r>
              <a:rPr lang="en-US" sz="2000" b="1" dirty="0" smtClean="0"/>
              <a:t>Western-most scan at ~1700 UTC</a:t>
            </a:r>
            <a:endParaRPr lang="en-US" sz="2000" b="1" dirty="0"/>
          </a:p>
        </p:txBody>
      </p:sp>
      <p:sp>
        <p:nvSpPr>
          <p:cNvPr id="12" name="TextBox 11"/>
          <p:cNvSpPr txBox="1"/>
          <p:nvPr/>
        </p:nvSpPr>
        <p:spPr>
          <a:xfrm>
            <a:off x="4566599" y="4677120"/>
            <a:ext cx="4329751" cy="400110"/>
          </a:xfrm>
          <a:prstGeom prst="rect">
            <a:avLst/>
          </a:prstGeom>
          <a:noFill/>
        </p:spPr>
        <p:txBody>
          <a:bodyPr wrap="square" rtlCol="0">
            <a:spAutoFit/>
          </a:bodyPr>
          <a:lstStyle/>
          <a:p>
            <a:r>
              <a:rPr lang="en-US" sz="2000" b="1" dirty="0" smtClean="0"/>
              <a:t>Eastern-most scan at ~1830 UTC</a:t>
            </a:r>
            <a:endParaRPr lang="en-US" sz="2000" b="1" dirty="0"/>
          </a:p>
        </p:txBody>
      </p:sp>
      <p:sp>
        <p:nvSpPr>
          <p:cNvPr id="13" name="TextBox 12"/>
          <p:cNvSpPr txBox="1"/>
          <p:nvPr/>
        </p:nvSpPr>
        <p:spPr>
          <a:xfrm>
            <a:off x="419100" y="5162550"/>
            <a:ext cx="8267700" cy="1384995"/>
          </a:xfrm>
          <a:prstGeom prst="rect">
            <a:avLst/>
          </a:prstGeom>
          <a:noFill/>
        </p:spPr>
        <p:txBody>
          <a:bodyPr wrap="square" rtlCol="0">
            <a:spAutoFit/>
          </a:bodyPr>
          <a:lstStyle/>
          <a:p>
            <a:pPr algn="ctr"/>
            <a:r>
              <a:rPr lang="en-US" sz="2800" dirty="0"/>
              <a:t>What can consecutive </a:t>
            </a:r>
            <a:r>
              <a:rPr lang="en-US" sz="2800" dirty="0" smtClean="0"/>
              <a:t>passes get </a:t>
            </a:r>
            <a:r>
              <a:rPr lang="en-US" sz="2800" dirty="0"/>
              <a:t>you</a:t>
            </a:r>
            <a:r>
              <a:rPr lang="en-US" sz="2800" dirty="0" smtClean="0"/>
              <a:t>?</a:t>
            </a:r>
          </a:p>
          <a:p>
            <a:pPr algn="ctr"/>
            <a:r>
              <a:rPr lang="en-US" sz="2800" b="1" dirty="0" smtClean="0"/>
              <a:t>Two samplings of a destabilizing atmosphere </a:t>
            </a:r>
          </a:p>
          <a:p>
            <a:pPr algn="ctr"/>
            <a:r>
              <a:rPr lang="en-US" sz="2800" b="1" dirty="0" smtClean="0"/>
              <a:t>90 minutes apart!</a:t>
            </a:r>
            <a:endParaRPr lang="en-US" sz="2800" b="1" dirty="0"/>
          </a:p>
        </p:txBody>
      </p:sp>
      <p:sp>
        <p:nvSpPr>
          <p:cNvPr id="14"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NUCAPS : a Forecast Decision Aid</a:t>
            </a:r>
            <a:endParaRPr lang="en-US" sz="2800" b="1" dirty="0"/>
          </a:p>
        </p:txBody>
      </p:sp>
      <p:sp>
        <p:nvSpPr>
          <p:cNvPr id="8" name="Octagon 7"/>
          <p:cNvSpPr/>
          <p:nvPr/>
        </p:nvSpPr>
        <p:spPr>
          <a:xfrm>
            <a:off x="0" y="6493886"/>
            <a:ext cx="357779" cy="364114"/>
          </a:xfrm>
          <a:prstGeom prst="oc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065265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10" y="2871787"/>
            <a:ext cx="2718204" cy="237648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7780" y="1669246"/>
            <a:ext cx="6173247" cy="4064803"/>
          </a:xfrm>
          <a:prstGeom prst="rect">
            <a:avLst/>
          </a:prstGeom>
        </p:spPr>
      </p:pic>
      <p:sp>
        <p:nvSpPr>
          <p:cNvPr id="10" name="TextBox 9"/>
          <p:cNvSpPr txBox="1"/>
          <p:nvPr/>
        </p:nvSpPr>
        <p:spPr>
          <a:xfrm>
            <a:off x="7448551" y="1847850"/>
            <a:ext cx="1231454" cy="369332"/>
          </a:xfrm>
          <a:prstGeom prst="rect">
            <a:avLst/>
          </a:prstGeom>
          <a:solidFill>
            <a:schemeClr val="tx1">
              <a:lumMod val="50000"/>
              <a:lumOff val="50000"/>
            </a:schemeClr>
          </a:solidFill>
        </p:spPr>
        <p:txBody>
          <a:bodyPr wrap="square" rtlCol="0">
            <a:spAutoFit/>
          </a:bodyPr>
          <a:lstStyle/>
          <a:p>
            <a:r>
              <a:rPr lang="en-US" dirty="0" smtClean="0">
                <a:solidFill>
                  <a:schemeClr val="bg1"/>
                </a:solidFill>
              </a:rPr>
              <a:t>1700 UTC</a:t>
            </a:r>
            <a:endParaRPr lang="en-US" dirty="0">
              <a:solidFill>
                <a:schemeClr val="bg1"/>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60" y="1128267"/>
            <a:ext cx="2504355" cy="170542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 y="4982726"/>
            <a:ext cx="1910397" cy="1339247"/>
          </a:xfrm>
          <a:prstGeom prst="rect">
            <a:avLst/>
          </a:prstGeom>
        </p:spPr>
      </p:pic>
      <p:sp>
        <p:nvSpPr>
          <p:cNvPr id="5" name="TextBox 4"/>
          <p:cNvSpPr txBox="1"/>
          <p:nvPr/>
        </p:nvSpPr>
        <p:spPr>
          <a:xfrm>
            <a:off x="2636519" y="5709800"/>
            <a:ext cx="6119685" cy="923330"/>
          </a:xfrm>
          <a:prstGeom prst="rect">
            <a:avLst/>
          </a:prstGeom>
          <a:noFill/>
        </p:spPr>
        <p:txBody>
          <a:bodyPr wrap="square" rtlCol="0">
            <a:spAutoFit/>
          </a:bodyPr>
          <a:lstStyle/>
          <a:p>
            <a:pPr algn="ctr"/>
            <a:r>
              <a:rPr lang="en-US" dirty="0" smtClean="0"/>
              <a:t>Note the change in the strength of the inversion</a:t>
            </a:r>
          </a:p>
          <a:p>
            <a:pPr algn="ctr"/>
            <a:r>
              <a:rPr lang="en-US" dirty="0" smtClean="0"/>
              <a:t>Note the change in the lapse rates</a:t>
            </a:r>
          </a:p>
          <a:p>
            <a:pPr algn="ctr"/>
            <a:r>
              <a:rPr lang="en-US" dirty="0" smtClean="0"/>
              <a:t>Remember:  NUCAPS has poor vertical resolution</a:t>
            </a:r>
            <a:endParaRPr lang="en-US" dirty="0"/>
          </a:p>
        </p:txBody>
      </p:sp>
      <p:sp>
        <p:nvSpPr>
          <p:cNvPr id="12"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NUCAPS : a Forecast Decision Aid</a:t>
            </a:r>
            <a:endParaRPr lang="en-US" sz="2800" b="1"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0320" y="1673352"/>
            <a:ext cx="6172200" cy="4064114"/>
          </a:xfrm>
          <a:prstGeom prst="rect">
            <a:avLst/>
          </a:prstGeom>
        </p:spPr>
      </p:pic>
      <p:sp>
        <p:nvSpPr>
          <p:cNvPr id="15" name="TextBox 14"/>
          <p:cNvSpPr txBox="1"/>
          <p:nvPr/>
        </p:nvSpPr>
        <p:spPr>
          <a:xfrm>
            <a:off x="7423858" y="1862667"/>
            <a:ext cx="1250504" cy="369332"/>
          </a:xfrm>
          <a:prstGeom prst="rect">
            <a:avLst/>
          </a:prstGeom>
          <a:solidFill>
            <a:schemeClr val="tx1">
              <a:lumMod val="50000"/>
              <a:lumOff val="50000"/>
            </a:schemeClr>
          </a:solidFill>
        </p:spPr>
        <p:txBody>
          <a:bodyPr wrap="square" rtlCol="0">
            <a:spAutoFit/>
          </a:bodyPr>
          <a:lstStyle/>
          <a:p>
            <a:r>
              <a:rPr lang="en-US" dirty="0" smtClean="0">
                <a:solidFill>
                  <a:schemeClr val="bg1"/>
                </a:solidFill>
              </a:rPr>
              <a:t>1830 UTC</a:t>
            </a:r>
            <a:endParaRPr lang="en-US" dirty="0">
              <a:solidFill>
                <a:schemeClr val="bg1"/>
              </a:solidFill>
            </a:endParaRPr>
          </a:p>
        </p:txBody>
      </p:sp>
      <p:sp>
        <p:nvSpPr>
          <p:cNvPr id="11" name="Octagon 10"/>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8868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l="3778" r="2593" b="8148"/>
          <a:stretch/>
        </p:blipFill>
        <p:spPr>
          <a:xfrm>
            <a:off x="2286000" y="1353032"/>
            <a:ext cx="6553200" cy="5143018"/>
          </a:xfrm>
          <a:prstGeom prst="rect">
            <a:avLst/>
          </a:prstGeom>
        </p:spPr>
      </p:pic>
      <p:pic>
        <p:nvPicPr>
          <p:cNvPr id="19" name="Picture 18"/>
          <p:cNvPicPr>
            <a:picLocks noChangeAspect="1"/>
          </p:cNvPicPr>
          <p:nvPr>
            <p:custDataLst>
              <p:tags r:id="rId3"/>
            </p:custDataLst>
          </p:nvPr>
        </p:nvPicPr>
        <p:blipFill>
          <a:blip r:embed="rId7"/>
          <a:stretch>
            <a:fillRect/>
          </a:stretch>
        </p:blipFill>
        <p:spPr>
          <a:xfrm>
            <a:off x="365760" y="4611311"/>
            <a:ext cx="3523790" cy="163781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926" y="2047890"/>
            <a:ext cx="3523790" cy="2563421"/>
          </a:xfrm>
          <a:prstGeom prst="rect">
            <a:avLst/>
          </a:prstGeom>
        </p:spPr>
      </p:pic>
      <p:sp>
        <p:nvSpPr>
          <p:cNvPr id="10"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NUCAPS : a Forecast Decision Aid</a:t>
            </a:r>
            <a:endParaRPr lang="en-US" sz="2800" b="1" dirty="0"/>
          </a:p>
        </p:txBody>
      </p:sp>
      <p:sp>
        <p:nvSpPr>
          <p:cNvPr id="7" name="Title 1"/>
          <p:cNvSpPr txBox="1">
            <a:spLocks/>
          </p:cNvSpPr>
          <p:nvPr/>
        </p:nvSpPr>
        <p:spPr>
          <a:xfrm>
            <a:off x="2628900" y="925302"/>
            <a:ext cx="4038599" cy="446298"/>
          </a:xfrm>
          <a:prstGeom prst="rect">
            <a:avLst/>
          </a:prstGeom>
          <a:solidFill>
            <a:srgbClr val="FF000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t>June 3, 2014 High Risk</a:t>
            </a:r>
            <a:endParaRPr lang="en-US" sz="2400" b="1" dirty="0"/>
          </a:p>
        </p:txBody>
      </p:sp>
      <p:sp>
        <p:nvSpPr>
          <p:cNvPr id="8" name="Rectangle 7"/>
          <p:cNvSpPr/>
          <p:nvPr/>
        </p:nvSpPr>
        <p:spPr>
          <a:xfrm>
            <a:off x="5257800" y="4324350"/>
            <a:ext cx="609600" cy="45720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ctagon 8"/>
          <p:cNvSpPr/>
          <p:nvPr/>
        </p:nvSpPr>
        <p:spPr>
          <a:xfrm>
            <a:off x="0" y="6493886"/>
            <a:ext cx="357779" cy="364114"/>
          </a:xfrm>
          <a:prstGeom prst="oc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86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5926" r="2814" b="8148"/>
          <a:stretch/>
        </p:blipFill>
        <p:spPr>
          <a:xfrm>
            <a:off x="2701159" y="1690689"/>
            <a:ext cx="6096000" cy="4908468"/>
          </a:xfrm>
          <a:prstGeom prst="rect">
            <a:avLst/>
          </a:prstGeom>
        </p:spPr>
      </p:pic>
      <p:sp>
        <p:nvSpPr>
          <p:cNvPr id="11" name="TextBox 10"/>
          <p:cNvSpPr txBox="1"/>
          <p:nvPr/>
        </p:nvSpPr>
        <p:spPr>
          <a:xfrm>
            <a:off x="365760" y="1516082"/>
            <a:ext cx="2358259" cy="4493538"/>
          </a:xfrm>
          <a:prstGeom prst="rect">
            <a:avLst/>
          </a:prstGeom>
          <a:noFill/>
        </p:spPr>
        <p:txBody>
          <a:bodyPr wrap="square" rtlCol="0">
            <a:spAutoFit/>
          </a:bodyPr>
          <a:lstStyle/>
          <a:p>
            <a:r>
              <a:rPr lang="en-US" sz="1600" dirty="0"/>
              <a:t>NUCAPS </a:t>
            </a:r>
            <a:r>
              <a:rPr lang="en-US" sz="1600" dirty="0" smtClean="0"/>
              <a:t> 1849Z </a:t>
            </a:r>
            <a:r>
              <a:rPr lang="en-US" sz="1600" dirty="0"/>
              <a:t>June </a:t>
            </a:r>
            <a:r>
              <a:rPr lang="en-US" sz="1600" dirty="0" smtClean="0"/>
              <a:t>3 2014</a:t>
            </a:r>
            <a:r>
              <a:rPr lang="en-US" dirty="0" smtClean="0"/>
              <a:t> – cloudy scene,  but not uniformly cloudy</a:t>
            </a:r>
            <a:endParaRPr lang="en-US" dirty="0"/>
          </a:p>
          <a:p>
            <a:endParaRPr lang="en-US" dirty="0"/>
          </a:p>
          <a:p>
            <a:r>
              <a:rPr lang="en-US" dirty="0" smtClean="0"/>
              <a:t>Surface METAR showed </a:t>
            </a:r>
            <a:r>
              <a:rPr lang="en-US" dirty="0"/>
              <a:t>T=83, </a:t>
            </a:r>
            <a:r>
              <a:rPr lang="en-US" dirty="0" smtClean="0"/>
              <a:t>Td=63</a:t>
            </a:r>
          </a:p>
          <a:p>
            <a:endParaRPr lang="en-US" dirty="0"/>
          </a:p>
          <a:p>
            <a:r>
              <a:rPr lang="en-US" dirty="0" smtClean="0"/>
              <a:t>MODIFY sounding to match surface</a:t>
            </a:r>
            <a:endParaRPr lang="en-US" dirty="0"/>
          </a:p>
          <a:p>
            <a:r>
              <a:rPr lang="en-US" dirty="0"/>
              <a:t>SB CAPE = </a:t>
            </a:r>
            <a:r>
              <a:rPr lang="en-US" dirty="0" smtClean="0"/>
              <a:t>1851</a:t>
            </a:r>
          </a:p>
          <a:p>
            <a:endParaRPr lang="en-US" dirty="0"/>
          </a:p>
          <a:p>
            <a:r>
              <a:rPr lang="en-US" dirty="0" smtClean="0"/>
              <a:t>*Best* information in NUCAPS soundings comes from mid-troposphere</a:t>
            </a:r>
            <a:endParaRPr lang="en-US" dirty="0"/>
          </a:p>
        </p:txBody>
      </p:sp>
      <p:sp>
        <p:nvSpPr>
          <p:cNvPr id="3" name="Oval 2"/>
          <p:cNvSpPr/>
          <p:nvPr/>
        </p:nvSpPr>
        <p:spPr>
          <a:xfrm>
            <a:off x="5160159" y="4871545"/>
            <a:ext cx="1619013" cy="61485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198538" y="4144923"/>
            <a:ext cx="2961621" cy="103404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NUCAPS : a Forecast Decision Aid</a:t>
            </a:r>
            <a:endParaRPr lang="en-US" sz="2800" b="1" dirty="0"/>
          </a:p>
        </p:txBody>
      </p:sp>
      <p:sp>
        <p:nvSpPr>
          <p:cNvPr id="9" name="Title 1"/>
          <p:cNvSpPr txBox="1">
            <a:spLocks/>
          </p:cNvSpPr>
          <p:nvPr/>
        </p:nvSpPr>
        <p:spPr>
          <a:xfrm>
            <a:off x="2628900" y="925302"/>
            <a:ext cx="4038599" cy="446298"/>
          </a:xfrm>
          <a:prstGeom prst="rect">
            <a:avLst/>
          </a:prstGeom>
          <a:solidFill>
            <a:srgbClr val="FF000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t>June 3, 2014 High Risk</a:t>
            </a:r>
            <a:endParaRPr lang="en-US" sz="2400" b="1" dirty="0"/>
          </a:p>
        </p:txBody>
      </p:sp>
      <p:sp>
        <p:nvSpPr>
          <p:cNvPr id="8" name="Octagon 7"/>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28437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8900" y="925302"/>
            <a:ext cx="4038599" cy="446298"/>
          </a:xfrm>
          <a:prstGeom prst="rect">
            <a:avLst/>
          </a:prstGeom>
          <a:solidFill>
            <a:srgbClr val="FF000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t>June 3, 2014 High Risk</a:t>
            </a:r>
            <a:endParaRPr lang="en-US" sz="2400" b="1" dirty="0"/>
          </a:p>
        </p:txBody>
      </p:sp>
      <p:pic>
        <p:nvPicPr>
          <p:cNvPr id="11" name="Picture 10"/>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l="2814" r="2370" b="5555"/>
          <a:stretch/>
        </p:blipFill>
        <p:spPr>
          <a:xfrm>
            <a:off x="3030715" y="1524000"/>
            <a:ext cx="6096000" cy="4857750"/>
          </a:xfrm>
          <a:prstGeom prst="rect">
            <a:avLst/>
          </a:prstGeom>
        </p:spPr>
      </p:pic>
      <p:sp>
        <p:nvSpPr>
          <p:cNvPr id="14" name="Rectangle 13"/>
          <p:cNvSpPr/>
          <p:nvPr/>
        </p:nvSpPr>
        <p:spPr>
          <a:xfrm>
            <a:off x="5814243" y="3143250"/>
            <a:ext cx="304800" cy="2286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248400" y="4419600"/>
            <a:ext cx="207169" cy="23574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6" name="Picture 15"/>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2814" r="2370" b="5555"/>
          <a:stretch/>
        </p:blipFill>
        <p:spPr>
          <a:xfrm>
            <a:off x="365760" y="1689539"/>
            <a:ext cx="5440650" cy="4335518"/>
          </a:xfrm>
          <a:prstGeom prst="rect">
            <a:avLst/>
          </a:prstGeom>
        </p:spPr>
      </p:pic>
      <p:cxnSp>
        <p:nvCxnSpPr>
          <p:cNvPr id="5" name="Straight Arrow Connector 4"/>
          <p:cNvCxnSpPr/>
          <p:nvPr/>
        </p:nvCxnSpPr>
        <p:spPr>
          <a:xfrm flipH="1">
            <a:off x="3468414" y="4518422"/>
            <a:ext cx="2779986"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3059" y="5542600"/>
            <a:ext cx="2935305" cy="954107"/>
          </a:xfrm>
          <a:prstGeom prst="rect">
            <a:avLst/>
          </a:prstGeom>
          <a:solidFill>
            <a:schemeClr val="tx1">
              <a:lumMod val="50000"/>
              <a:lumOff val="50000"/>
            </a:schemeClr>
          </a:solidFill>
        </p:spPr>
        <p:txBody>
          <a:bodyPr wrap="square" rtlCol="0">
            <a:spAutoFit/>
          </a:bodyPr>
          <a:lstStyle/>
          <a:p>
            <a:r>
              <a:rPr lang="en-US" sz="2800" b="1" dirty="0" smtClean="0">
                <a:solidFill>
                  <a:srgbClr val="FF0000"/>
                </a:solidFill>
              </a:rPr>
              <a:t>Unmodified </a:t>
            </a:r>
            <a:endParaRPr lang="en-US" sz="2800" b="1" dirty="0">
              <a:solidFill>
                <a:srgbClr val="FF0000"/>
              </a:solidFill>
            </a:endParaRPr>
          </a:p>
          <a:p>
            <a:r>
              <a:rPr lang="en-US" sz="2800" dirty="0"/>
              <a:t>SB CAPE = 686</a:t>
            </a:r>
          </a:p>
        </p:txBody>
      </p:sp>
      <p:sp>
        <p:nvSpPr>
          <p:cNvPr id="18"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NUCAPS : a Forecast Decision Aid</a:t>
            </a:r>
            <a:endParaRPr lang="en-US" sz="2800" b="1" dirty="0"/>
          </a:p>
        </p:txBody>
      </p:sp>
      <p:sp>
        <p:nvSpPr>
          <p:cNvPr id="12" name="Octagon 11"/>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28437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2370" b="5555"/>
          <a:stretch/>
        </p:blipFill>
        <p:spPr>
          <a:xfrm>
            <a:off x="3615690" y="1840992"/>
            <a:ext cx="5439066" cy="4334256"/>
          </a:xfrm>
          <a:prstGeom prst="rect">
            <a:avLst/>
          </a:prstGeom>
        </p:spPr>
      </p:pic>
      <p:sp>
        <p:nvSpPr>
          <p:cNvPr id="14" name="TextBox 13"/>
          <p:cNvSpPr txBox="1"/>
          <p:nvPr/>
        </p:nvSpPr>
        <p:spPr>
          <a:xfrm>
            <a:off x="352425" y="2187267"/>
            <a:ext cx="3200400" cy="1815882"/>
          </a:xfrm>
          <a:prstGeom prst="rect">
            <a:avLst/>
          </a:prstGeom>
          <a:solidFill>
            <a:schemeClr val="tx1">
              <a:lumMod val="50000"/>
              <a:lumOff val="50000"/>
            </a:schemeClr>
          </a:solidFill>
        </p:spPr>
        <p:txBody>
          <a:bodyPr wrap="square" rtlCol="0">
            <a:spAutoFit/>
          </a:bodyPr>
          <a:lstStyle/>
          <a:p>
            <a:r>
              <a:rPr lang="en-US" sz="2800" b="1" dirty="0" smtClean="0">
                <a:solidFill>
                  <a:srgbClr val="FF0000"/>
                </a:solidFill>
              </a:rPr>
              <a:t>Modified</a:t>
            </a:r>
            <a:r>
              <a:rPr lang="en-US" sz="2800" dirty="0" smtClean="0">
                <a:solidFill>
                  <a:srgbClr val="FF0000"/>
                </a:solidFill>
              </a:rPr>
              <a:t> </a:t>
            </a:r>
            <a:r>
              <a:rPr lang="en-US" sz="2800" dirty="0" smtClean="0"/>
              <a:t>to match surface METAR</a:t>
            </a:r>
          </a:p>
          <a:p>
            <a:r>
              <a:rPr lang="en-US" sz="2800" dirty="0" smtClean="0"/>
              <a:t>Ob </a:t>
            </a:r>
            <a:r>
              <a:rPr lang="en-US" sz="2800" dirty="0"/>
              <a:t>of T=85, Td=68</a:t>
            </a:r>
          </a:p>
          <a:p>
            <a:r>
              <a:rPr lang="en-US" sz="2800" dirty="0"/>
              <a:t>SB CAPE = 3095</a:t>
            </a:r>
          </a:p>
        </p:txBody>
      </p:sp>
      <p:sp>
        <p:nvSpPr>
          <p:cNvPr id="9"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NUCAPS : a Forecast Decision Aid</a:t>
            </a:r>
            <a:endParaRPr lang="en-US" sz="2800" b="1" dirty="0"/>
          </a:p>
        </p:txBody>
      </p:sp>
      <p:sp>
        <p:nvSpPr>
          <p:cNvPr id="6" name="Title 1"/>
          <p:cNvSpPr txBox="1">
            <a:spLocks/>
          </p:cNvSpPr>
          <p:nvPr/>
        </p:nvSpPr>
        <p:spPr>
          <a:xfrm>
            <a:off x="2628900" y="925302"/>
            <a:ext cx="4038599" cy="446298"/>
          </a:xfrm>
          <a:prstGeom prst="rect">
            <a:avLst/>
          </a:prstGeom>
          <a:solidFill>
            <a:srgbClr val="FF000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t>June 3, 2014 High Risk</a:t>
            </a:r>
            <a:endParaRPr lang="en-US" sz="2400" b="1" dirty="0"/>
          </a:p>
        </p:txBody>
      </p:sp>
      <p:sp>
        <p:nvSpPr>
          <p:cNvPr id="7" name="Octagon 6"/>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28437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a:prstGeom prst="rect">
            <a:avLst/>
          </a:prstGeom>
        </p:spPr>
        <p:txBody>
          <a:bodyPr/>
          <a:lstStyle/>
          <a:p>
            <a:r>
              <a:rPr lang="en-US" b="1" dirty="0" smtClean="0">
                <a:solidFill>
                  <a:srgbClr val="FF0000"/>
                </a:solidFill>
              </a:rPr>
              <a:t>NUCAPS</a:t>
            </a:r>
            <a:endParaRPr lang="en-US" b="1" dirty="0">
              <a:solidFill>
                <a:srgbClr val="FF0000"/>
              </a:solidFill>
            </a:endParaRPr>
          </a:p>
        </p:txBody>
      </p:sp>
      <p:sp>
        <p:nvSpPr>
          <p:cNvPr id="3" name="Content Placeholder 2"/>
          <p:cNvSpPr>
            <a:spLocks noGrp="1"/>
          </p:cNvSpPr>
          <p:nvPr>
            <p:ph idx="4294967295"/>
          </p:nvPr>
        </p:nvSpPr>
        <p:spPr>
          <a:xfrm>
            <a:off x="338138" y="914400"/>
            <a:ext cx="8805862" cy="4351338"/>
          </a:xfrm>
          <a:prstGeom prst="rect">
            <a:avLst/>
          </a:prstGeom>
        </p:spPr>
        <p:txBody>
          <a:bodyPr>
            <a:normAutofit/>
          </a:bodyPr>
          <a:lstStyle/>
          <a:p>
            <a:r>
              <a:rPr lang="en-US" b="1" dirty="0"/>
              <a:t> </a:t>
            </a:r>
            <a:r>
              <a:rPr lang="en-US" b="1" dirty="0">
                <a:solidFill>
                  <a:srgbClr val="FF0000"/>
                </a:solidFill>
              </a:rPr>
              <a:t>N</a:t>
            </a:r>
            <a:r>
              <a:rPr lang="en-US" dirty="0"/>
              <a:t>OAA-</a:t>
            </a:r>
            <a:r>
              <a:rPr lang="en-US" b="1" dirty="0">
                <a:solidFill>
                  <a:srgbClr val="FF0000"/>
                </a:solidFill>
              </a:rPr>
              <a:t>U</a:t>
            </a:r>
            <a:r>
              <a:rPr lang="en-US" dirty="0"/>
              <a:t>nique </a:t>
            </a:r>
            <a:r>
              <a:rPr lang="en-US" b="1" dirty="0">
                <a:solidFill>
                  <a:srgbClr val="FF0000"/>
                </a:solidFill>
              </a:rPr>
              <a:t>C</a:t>
            </a:r>
            <a:r>
              <a:rPr lang="en-US" dirty="0"/>
              <a:t>ombined </a:t>
            </a:r>
            <a:r>
              <a:rPr lang="en-US" b="1" dirty="0">
                <a:solidFill>
                  <a:srgbClr val="FF0000"/>
                </a:solidFill>
              </a:rPr>
              <a:t>A</a:t>
            </a:r>
            <a:r>
              <a:rPr lang="en-US" dirty="0"/>
              <a:t>tmospheric </a:t>
            </a:r>
            <a:r>
              <a:rPr lang="en-US" b="1" dirty="0">
                <a:solidFill>
                  <a:srgbClr val="FF0000"/>
                </a:solidFill>
              </a:rPr>
              <a:t>P</a:t>
            </a:r>
            <a:r>
              <a:rPr lang="en-US" dirty="0"/>
              <a:t>rocessing </a:t>
            </a:r>
            <a:r>
              <a:rPr lang="en-US" b="1" dirty="0">
                <a:solidFill>
                  <a:srgbClr val="FF0000"/>
                </a:solidFill>
              </a:rPr>
              <a:t>S</a:t>
            </a:r>
            <a:r>
              <a:rPr lang="en-US" dirty="0"/>
              <a:t>ystem</a:t>
            </a:r>
          </a:p>
          <a:p>
            <a:pPr lvl="1"/>
            <a:r>
              <a:rPr lang="en-US" dirty="0"/>
              <a:t>What is </a:t>
            </a:r>
            <a:r>
              <a:rPr lang="en-US" u="sng" dirty="0"/>
              <a:t>Combined</a:t>
            </a:r>
            <a:r>
              <a:rPr lang="en-US" dirty="0" smtClean="0"/>
              <a:t>?  Infrared and Microwave Sounder Data</a:t>
            </a:r>
            <a:endParaRPr lang="en-US" dirty="0"/>
          </a:p>
          <a:p>
            <a:pPr lvl="2"/>
            <a:r>
              <a:rPr lang="en-US" dirty="0" smtClean="0"/>
              <a:t>Sensors on Suomi NPP/NOAA-20</a:t>
            </a:r>
            <a:endParaRPr lang="en-US" dirty="0"/>
          </a:p>
          <a:p>
            <a:pPr lvl="3"/>
            <a:r>
              <a:rPr lang="en-US" dirty="0" err="1"/>
              <a:t>CrIS</a:t>
            </a:r>
            <a:r>
              <a:rPr lang="en-US" dirty="0"/>
              <a:t>:  Cross-track Infrared Sounder (</a:t>
            </a:r>
            <a:r>
              <a:rPr lang="en-US" sz="1500" dirty="0"/>
              <a:t>1305 channels</a:t>
            </a:r>
            <a:r>
              <a:rPr lang="en-US" dirty="0"/>
              <a:t>)</a:t>
            </a:r>
          </a:p>
          <a:p>
            <a:pPr lvl="3"/>
            <a:r>
              <a:rPr lang="en-US" dirty="0"/>
              <a:t>ATMS:  Advanced Technology Microwave Sounder (</a:t>
            </a:r>
            <a:r>
              <a:rPr lang="en-US" sz="1500" dirty="0"/>
              <a:t>22 channels</a:t>
            </a:r>
            <a:r>
              <a:rPr lang="en-US" dirty="0"/>
              <a:t>)</a:t>
            </a:r>
          </a:p>
          <a:p>
            <a:pPr lvl="2"/>
            <a:r>
              <a:rPr lang="en-US" dirty="0" smtClean="0"/>
              <a:t>Sensors on </a:t>
            </a:r>
            <a:r>
              <a:rPr lang="en-US" dirty="0" err="1" smtClean="0"/>
              <a:t>Metop</a:t>
            </a:r>
            <a:r>
              <a:rPr lang="en-US" dirty="0" smtClean="0"/>
              <a:t>-A/</a:t>
            </a:r>
            <a:r>
              <a:rPr lang="en-US" dirty="0" err="1" smtClean="0"/>
              <a:t>Metop</a:t>
            </a:r>
            <a:r>
              <a:rPr lang="en-US" dirty="0" smtClean="0"/>
              <a:t>-B</a:t>
            </a:r>
            <a:endParaRPr lang="en-US" dirty="0"/>
          </a:p>
          <a:p>
            <a:pPr lvl="3"/>
            <a:r>
              <a:rPr lang="en-US" dirty="0"/>
              <a:t>IASI:  Infrared Atmospheric Sounding Interferometer (</a:t>
            </a:r>
            <a:r>
              <a:rPr lang="en-US" sz="1500" dirty="0"/>
              <a:t>8461 channels)</a:t>
            </a:r>
          </a:p>
          <a:p>
            <a:pPr lvl="3"/>
            <a:r>
              <a:rPr lang="en-US" dirty="0"/>
              <a:t>AMSU:  Advanced Microwave Sounding Unit (</a:t>
            </a:r>
            <a:r>
              <a:rPr lang="en-US" sz="1500" dirty="0"/>
              <a:t>12 channels</a:t>
            </a:r>
            <a:r>
              <a:rPr lang="en-US" dirty="0"/>
              <a:t>)</a:t>
            </a:r>
          </a:p>
          <a:p>
            <a:pPr lvl="3"/>
            <a:r>
              <a:rPr lang="en-US" dirty="0"/>
              <a:t>MHS:  Microwave Humidity Sensor </a:t>
            </a:r>
            <a:r>
              <a:rPr lang="en-US" dirty="0" smtClean="0"/>
              <a:t>(</a:t>
            </a:r>
            <a:r>
              <a:rPr lang="en-US" sz="1500" dirty="0"/>
              <a:t>5</a:t>
            </a:r>
            <a:r>
              <a:rPr lang="en-US" sz="1500" dirty="0" smtClean="0"/>
              <a:t> </a:t>
            </a:r>
            <a:r>
              <a:rPr lang="en-US" sz="1500" dirty="0"/>
              <a:t>Channels</a:t>
            </a:r>
            <a:r>
              <a:rPr lang="en-US" dirty="0" smtClean="0"/>
              <a:t>)</a:t>
            </a:r>
            <a:endParaRPr lang="en-US" dirty="0"/>
          </a:p>
        </p:txBody>
      </p:sp>
      <p:pic>
        <p:nvPicPr>
          <p:cNvPr id="7" name="Picture 6"/>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466500" y="4689252"/>
            <a:ext cx="3264252" cy="1922148"/>
          </a:xfrm>
          <a:prstGeom prst="rect">
            <a:avLst/>
          </a:prstGeom>
        </p:spPr>
      </p:pic>
      <p:pic>
        <p:nvPicPr>
          <p:cNvPr id="9" name="Picture 8"/>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5536545" y="4727352"/>
            <a:ext cx="2914096" cy="1920240"/>
          </a:xfrm>
          <a:prstGeom prst="rect">
            <a:avLst/>
          </a:prstGeom>
        </p:spPr>
      </p:pic>
      <p:sp>
        <p:nvSpPr>
          <p:cNvPr id="5" name="TextBox 4"/>
          <p:cNvSpPr txBox="1"/>
          <p:nvPr/>
        </p:nvSpPr>
        <p:spPr>
          <a:xfrm>
            <a:off x="580277" y="6299218"/>
            <a:ext cx="1224694" cy="369332"/>
          </a:xfrm>
          <a:prstGeom prst="rect">
            <a:avLst/>
          </a:prstGeom>
          <a:noFill/>
          <a:ln>
            <a:noFill/>
          </a:ln>
        </p:spPr>
        <p:txBody>
          <a:bodyPr wrap="none" rtlCol="0">
            <a:spAutoFit/>
          </a:bodyPr>
          <a:lstStyle/>
          <a:p>
            <a:r>
              <a:rPr lang="en-US" dirty="0" smtClean="0"/>
              <a:t>S-NPP/JPSS</a:t>
            </a:r>
            <a:endParaRPr lang="en-US" dirty="0"/>
          </a:p>
        </p:txBody>
      </p:sp>
      <p:sp>
        <p:nvSpPr>
          <p:cNvPr id="10" name="TextBox 9"/>
          <p:cNvSpPr txBox="1"/>
          <p:nvPr/>
        </p:nvSpPr>
        <p:spPr>
          <a:xfrm>
            <a:off x="5789559" y="6297310"/>
            <a:ext cx="814390" cy="369332"/>
          </a:xfrm>
          <a:prstGeom prst="rect">
            <a:avLst/>
          </a:prstGeom>
          <a:noFill/>
          <a:ln>
            <a:noFill/>
          </a:ln>
        </p:spPr>
        <p:txBody>
          <a:bodyPr wrap="none" rtlCol="0">
            <a:spAutoFit/>
          </a:bodyPr>
          <a:lstStyle/>
          <a:p>
            <a:r>
              <a:rPr lang="en-US" dirty="0" err="1" smtClean="0"/>
              <a:t>Metop</a:t>
            </a:r>
            <a:endParaRPr lang="en-US"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4927" y="5918218"/>
            <a:ext cx="914400" cy="9144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9327" y="5943600"/>
            <a:ext cx="1220471" cy="914400"/>
          </a:xfrm>
          <a:prstGeom prst="rect">
            <a:avLst/>
          </a:prstGeom>
        </p:spPr>
      </p:pic>
      <p:cxnSp>
        <p:nvCxnSpPr>
          <p:cNvPr id="6" name="Straight Arrow Connector 5"/>
          <p:cNvCxnSpPr/>
          <p:nvPr/>
        </p:nvCxnSpPr>
        <p:spPr>
          <a:xfrm flipH="1">
            <a:off x="2720898" y="1326995"/>
            <a:ext cx="669073" cy="490654"/>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Octagon 12"/>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49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79" y="1087269"/>
            <a:ext cx="6397468" cy="5419343"/>
          </a:xfrm>
          <a:prstGeom prst="rect">
            <a:avLst/>
          </a:prstGeom>
        </p:spPr>
      </p:pic>
      <p:sp>
        <p:nvSpPr>
          <p:cNvPr id="3" name="Oval 2"/>
          <p:cNvSpPr/>
          <p:nvPr/>
        </p:nvSpPr>
        <p:spPr>
          <a:xfrm>
            <a:off x="3783723" y="3241278"/>
            <a:ext cx="283779" cy="2935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53000" y="1828800"/>
            <a:ext cx="3891455" cy="2862322"/>
          </a:xfrm>
          <a:prstGeom prst="rect">
            <a:avLst/>
          </a:prstGeom>
          <a:solidFill>
            <a:schemeClr val="bg1">
              <a:lumMod val="85000"/>
            </a:schemeClr>
          </a:solidFill>
        </p:spPr>
        <p:txBody>
          <a:bodyPr wrap="square" rtlCol="0">
            <a:spAutoFit/>
          </a:bodyPr>
          <a:lstStyle/>
          <a:p>
            <a:r>
              <a:rPr lang="en-US" dirty="0" smtClean="0"/>
              <a:t>Adjust Sounding Boundary Layer to reflect observed conditions </a:t>
            </a:r>
          </a:p>
          <a:p>
            <a:endParaRPr lang="en-US" dirty="0"/>
          </a:p>
          <a:p>
            <a:r>
              <a:rPr lang="en-US" dirty="0" smtClean="0"/>
              <a:t>This feature can be done automatically in AWIPS</a:t>
            </a:r>
          </a:p>
          <a:p>
            <a:endParaRPr lang="en-US" dirty="0"/>
          </a:p>
          <a:p>
            <a:r>
              <a:rPr lang="en-US" dirty="0" smtClean="0"/>
              <a:t>For now:  Choose your sounding, and note the surface conditions nearby – in this case:  T near 80, Td near 68 (27 C, 20 C)</a:t>
            </a:r>
            <a:endParaRPr lang="en-US" dirty="0"/>
          </a:p>
        </p:txBody>
      </p:sp>
      <p:sp>
        <p:nvSpPr>
          <p:cNvPr id="9"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How do you modify soundings?</a:t>
            </a:r>
            <a:endParaRPr lang="en-US" sz="2800" b="1" dirty="0"/>
          </a:p>
        </p:txBody>
      </p:sp>
      <p:sp>
        <p:nvSpPr>
          <p:cNvPr id="6" name="Octagon 5"/>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15361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12" y="1046226"/>
            <a:ext cx="6401067" cy="5422392"/>
          </a:xfrm>
          <a:prstGeom prst="rect">
            <a:avLst/>
          </a:prstGeom>
        </p:spPr>
      </p:pic>
      <p:sp>
        <p:nvSpPr>
          <p:cNvPr id="10" name="TextBox 9"/>
          <p:cNvSpPr txBox="1"/>
          <p:nvPr/>
        </p:nvSpPr>
        <p:spPr>
          <a:xfrm>
            <a:off x="4762500" y="1828800"/>
            <a:ext cx="4081955" cy="2308324"/>
          </a:xfrm>
          <a:prstGeom prst="rect">
            <a:avLst/>
          </a:prstGeom>
          <a:solidFill>
            <a:schemeClr val="bg1">
              <a:lumMod val="85000"/>
            </a:schemeClr>
          </a:solidFill>
        </p:spPr>
        <p:txBody>
          <a:bodyPr wrap="square" rtlCol="0">
            <a:spAutoFit/>
          </a:bodyPr>
          <a:lstStyle/>
          <a:p>
            <a:r>
              <a:rPr lang="en-US" dirty="0" smtClean="0"/>
              <a:t>Note that the surface temperature and </a:t>
            </a:r>
            <a:r>
              <a:rPr lang="en-US" dirty="0" err="1" smtClean="0"/>
              <a:t>dewpoint</a:t>
            </a:r>
            <a:r>
              <a:rPr lang="en-US" dirty="0" smtClean="0"/>
              <a:t> in this NUCAPS Profile are too cool.</a:t>
            </a:r>
          </a:p>
          <a:p>
            <a:endParaRPr lang="en-US" dirty="0"/>
          </a:p>
          <a:p>
            <a:r>
              <a:rPr lang="en-US" dirty="0" smtClean="0"/>
              <a:t>This sounding should be edited so that a better understanding of the atmospheric thermodynamics is produced</a:t>
            </a:r>
            <a:endParaRPr lang="en-US" dirty="0"/>
          </a:p>
        </p:txBody>
      </p:sp>
      <p:sp>
        <p:nvSpPr>
          <p:cNvPr id="9" name="Rounded Rectangle 8"/>
          <p:cNvSpPr/>
          <p:nvPr/>
        </p:nvSpPr>
        <p:spPr>
          <a:xfrm>
            <a:off x="5682018" y="5636526"/>
            <a:ext cx="586853" cy="3684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0" idx="2"/>
            <a:endCxn id="9" idx="0"/>
          </p:cNvCxnSpPr>
          <p:nvPr/>
        </p:nvCxnSpPr>
        <p:spPr>
          <a:xfrm flipH="1">
            <a:off x="5975445" y="4137124"/>
            <a:ext cx="828033" cy="14994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How do you modify soundings?</a:t>
            </a:r>
            <a:endParaRPr lang="en-US" sz="2800" b="1" dirty="0"/>
          </a:p>
        </p:txBody>
      </p:sp>
      <p:sp>
        <p:nvSpPr>
          <p:cNvPr id="7" name="Octagon 6"/>
          <p:cNvSpPr/>
          <p:nvPr/>
        </p:nvSpPr>
        <p:spPr>
          <a:xfrm>
            <a:off x="0" y="6493886"/>
            <a:ext cx="357779" cy="364114"/>
          </a:xfrm>
          <a:prstGeom prst="oc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13234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042416"/>
            <a:ext cx="6401067" cy="5422392"/>
          </a:xfrm>
          <a:prstGeom prst="rect">
            <a:avLst/>
          </a:prstGeom>
        </p:spPr>
      </p:pic>
      <p:sp>
        <p:nvSpPr>
          <p:cNvPr id="7" name="Rounded Rectangle 6"/>
          <p:cNvSpPr/>
          <p:nvPr/>
        </p:nvSpPr>
        <p:spPr>
          <a:xfrm>
            <a:off x="5669280" y="5669280"/>
            <a:ext cx="586853" cy="3684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6256133" y="4137124"/>
            <a:ext cx="846234" cy="15321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75215" y="3767792"/>
            <a:ext cx="3484179" cy="369332"/>
          </a:xfrm>
          <a:prstGeom prst="rect">
            <a:avLst/>
          </a:prstGeom>
          <a:solidFill>
            <a:schemeClr val="bg1">
              <a:lumMod val="85000"/>
            </a:schemeClr>
          </a:solidFill>
        </p:spPr>
        <p:txBody>
          <a:bodyPr wrap="square" rtlCol="0">
            <a:spAutoFit/>
          </a:bodyPr>
          <a:lstStyle/>
          <a:p>
            <a:r>
              <a:rPr lang="en-US" dirty="0" smtClean="0"/>
              <a:t>Toggle </a:t>
            </a:r>
            <a:r>
              <a:rPr lang="en-US" dirty="0" err="1" smtClean="0"/>
              <a:t>EditGraph</a:t>
            </a:r>
            <a:r>
              <a:rPr lang="en-US" dirty="0" smtClean="0"/>
              <a:t> to ‘On’</a:t>
            </a:r>
            <a:endParaRPr lang="en-US" dirty="0"/>
          </a:p>
        </p:txBody>
      </p:sp>
      <p:sp>
        <p:nvSpPr>
          <p:cNvPr id="11"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How do you modify soundings?</a:t>
            </a:r>
            <a:endParaRPr lang="en-US" sz="2800" b="1" dirty="0"/>
          </a:p>
        </p:txBody>
      </p:sp>
      <p:sp>
        <p:nvSpPr>
          <p:cNvPr id="8" name="Octagon 7"/>
          <p:cNvSpPr/>
          <p:nvPr/>
        </p:nvSpPr>
        <p:spPr>
          <a:xfrm>
            <a:off x="0" y="6493886"/>
            <a:ext cx="357779" cy="364114"/>
          </a:xfrm>
          <a:prstGeom prst="oc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59110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042416"/>
            <a:ext cx="6401067" cy="5422392"/>
          </a:xfrm>
          <a:prstGeom prst="rect">
            <a:avLst/>
          </a:prstGeom>
        </p:spPr>
      </p:pic>
      <p:sp>
        <p:nvSpPr>
          <p:cNvPr id="7" name="TextBox 6"/>
          <p:cNvSpPr txBox="1"/>
          <p:nvPr/>
        </p:nvSpPr>
        <p:spPr>
          <a:xfrm>
            <a:off x="5360276" y="1828800"/>
            <a:ext cx="3484179" cy="3416320"/>
          </a:xfrm>
          <a:prstGeom prst="rect">
            <a:avLst/>
          </a:prstGeom>
          <a:solidFill>
            <a:schemeClr val="bg1">
              <a:lumMod val="85000"/>
            </a:schemeClr>
          </a:solidFill>
        </p:spPr>
        <p:txBody>
          <a:bodyPr wrap="square" rtlCol="0">
            <a:spAutoFit/>
          </a:bodyPr>
          <a:lstStyle/>
          <a:p>
            <a:r>
              <a:rPr lang="en-US" dirty="0" err="1" smtClean="0"/>
              <a:t>Draggable</a:t>
            </a:r>
            <a:r>
              <a:rPr lang="en-US" dirty="0" smtClean="0"/>
              <a:t> points appear on the sounding – click and drag so that the lower part of the sounding more closely conforms with the surface.</a:t>
            </a:r>
          </a:p>
          <a:p>
            <a:endParaRPr lang="en-US" dirty="0"/>
          </a:p>
          <a:p>
            <a:r>
              <a:rPr lang="en-US" dirty="0" smtClean="0"/>
              <a:t>Again, in the future, this procedure will be automated.</a:t>
            </a:r>
          </a:p>
          <a:p>
            <a:endParaRPr lang="en-US" dirty="0"/>
          </a:p>
          <a:p>
            <a:r>
              <a:rPr lang="en-US" dirty="0" smtClean="0"/>
              <a:t>When you’re satisfied (you can ‘Reset’ if you err), toggle </a:t>
            </a:r>
            <a:r>
              <a:rPr lang="en-US" dirty="0" err="1" smtClean="0"/>
              <a:t>EditGraph</a:t>
            </a:r>
            <a:r>
              <a:rPr lang="en-US" dirty="0" smtClean="0"/>
              <a:t> back to ‘Off’</a:t>
            </a:r>
            <a:endParaRPr lang="en-US" dirty="0"/>
          </a:p>
        </p:txBody>
      </p:sp>
      <p:sp>
        <p:nvSpPr>
          <p:cNvPr id="9"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How do you modify soundings?</a:t>
            </a:r>
            <a:endParaRPr lang="en-US" sz="2800" b="1" dirty="0"/>
          </a:p>
        </p:txBody>
      </p:sp>
      <p:sp>
        <p:nvSpPr>
          <p:cNvPr id="5" name="Octagon 4"/>
          <p:cNvSpPr/>
          <p:nvPr/>
        </p:nvSpPr>
        <p:spPr>
          <a:xfrm>
            <a:off x="0" y="6493886"/>
            <a:ext cx="357779" cy="364114"/>
          </a:xfrm>
          <a:prstGeom prst="oc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59110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042416"/>
            <a:ext cx="6401067" cy="5422392"/>
          </a:xfrm>
          <a:prstGeom prst="rect">
            <a:avLst/>
          </a:prstGeom>
        </p:spPr>
      </p:pic>
      <p:sp>
        <p:nvSpPr>
          <p:cNvPr id="7" name="TextBox 6"/>
          <p:cNvSpPr txBox="1"/>
          <p:nvPr/>
        </p:nvSpPr>
        <p:spPr>
          <a:xfrm>
            <a:off x="5360275" y="3519207"/>
            <a:ext cx="3484179" cy="1200329"/>
          </a:xfrm>
          <a:prstGeom prst="rect">
            <a:avLst/>
          </a:prstGeom>
          <a:solidFill>
            <a:schemeClr val="bg1">
              <a:lumMod val="85000"/>
            </a:schemeClr>
          </a:solidFill>
        </p:spPr>
        <p:txBody>
          <a:bodyPr wrap="square" rtlCol="0">
            <a:spAutoFit/>
          </a:bodyPr>
          <a:lstStyle/>
          <a:p>
            <a:r>
              <a:rPr lang="en-US" dirty="0" smtClean="0"/>
              <a:t>Now you have a new sounding – note how the different parameters (such as LCL, LFC, EL, SBCAPE) changed</a:t>
            </a:r>
            <a:endParaRPr lang="en-US" dirty="0"/>
          </a:p>
        </p:txBody>
      </p:sp>
      <p:sp>
        <p:nvSpPr>
          <p:cNvPr id="9" name="Title 1"/>
          <p:cNvSpPr txBox="1">
            <a:spLocks/>
          </p:cNvSpPr>
          <p:nvPr/>
        </p:nvSpPr>
        <p:spPr>
          <a:xfrm>
            <a:off x="0" y="1"/>
            <a:ext cx="7105650" cy="8953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How do you modify soundings?</a:t>
            </a:r>
            <a:endParaRPr lang="en-US" sz="2800" b="1" dirty="0"/>
          </a:p>
        </p:txBody>
      </p:sp>
      <p:sp>
        <p:nvSpPr>
          <p:cNvPr id="6" name="Octagon 5"/>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59110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010650" cy="1325563"/>
          </a:xfrm>
          <a:prstGeom prst="rect">
            <a:avLst/>
          </a:prstGeom>
        </p:spPr>
        <p:txBody>
          <a:bodyPr>
            <a:noAutofit/>
          </a:bodyPr>
          <a:lstStyle/>
          <a:p>
            <a:r>
              <a:rPr lang="en-US" sz="3600" b="1" dirty="0" smtClean="0"/>
              <a:t>Automatic Profile </a:t>
            </a:r>
            <a:r>
              <a:rPr lang="en-US" sz="3600" b="1" dirty="0" smtClean="0">
                <a:solidFill>
                  <a:srgbClr val="FF00FF"/>
                </a:solidFill>
              </a:rPr>
              <a:t/>
            </a:r>
            <a:br>
              <a:rPr lang="en-US" sz="3600" b="1" dirty="0" smtClean="0">
                <a:solidFill>
                  <a:srgbClr val="FF00FF"/>
                </a:solidFill>
              </a:rPr>
            </a:br>
            <a:r>
              <a:rPr lang="en-US" sz="3600" b="1" dirty="0" smtClean="0"/>
              <a:t>Modification</a:t>
            </a:r>
            <a:r>
              <a:rPr lang="en-US" sz="2000" b="1" dirty="0" smtClean="0">
                <a:solidFill>
                  <a:srgbClr val="FF00FF"/>
                </a:solidFill>
              </a:rPr>
              <a:t/>
            </a:r>
            <a:br>
              <a:rPr lang="en-US" sz="2000" b="1" dirty="0" smtClean="0">
                <a:solidFill>
                  <a:srgbClr val="FF00FF"/>
                </a:solidFill>
              </a:rPr>
            </a:br>
            <a:r>
              <a:rPr lang="en-US" sz="2000" b="1" dirty="0" smtClean="0">
                <a:solidFill>
                  <a:srgbClr val="FF00FF"/>
                </a:solidFill>
              </a:rPr>
              <a:t>                 </a:t>
            </a:r>
            <a:r>
              <a:rPr lang="en-US" sz="2000" b="1" dirty="0" smtClean="0"/>
              <a:t>An </a:t>
            </a:r>
            <a:r>
              <a:rPr lang="en-US" sz="2000" b="1" dirty="0"/>
              <a:t>Experimental Feature tested at </a:t>
            </a:r>
            <a:r>
              <a:rPr lang="en-US" sz="2000" b="1" dirty="0" smtClean="0"/>
              <a:t>HWT</a:t>
            </a:r>
            <a:endParaRPr lang="en-US" sz="2400" dirty="0"/>
          </a:p>
        </p:txBody>
      </p:sp>
      <p:sp>
        <p:nvSpPr>
          <p:cNvPr id="5" name="Content Placeholder 4"/>
          <p:cNvSpPr>
            <a:spLocks noGrp="1"/>
          </p:cNvSpPr>
          <p:nvPr>
            <p:ph idx="4294967295"/>
          </p:nvPr>
        </p:nvSpPr>
        <p:spPr>
          <a:xfrm>
            <a:off x="365760" y="1330325"/>
            <a:ext cx="7886700" cy="4351338"/>
          </a:xfrm>
          <a:prstGeom prst="rect">
            <a:avLst/>
          </a:prstGeom>
        </p:spPr>
        <p:txBody>
          <a:bodyPr/>
          <a:lstStyle/>
          <a:p>
            <a:r>
              <a:rPr lang="en-US" dirty="0" smtClean="0"/>
              <a:t>This is desirable if the near-surface observations in the sounding do not match the RTMA analysis.</a:t>
            </a:r>
          </a:p>
          <a:p>
            <a:endParaRPr lang="en-US" dirty="0"/>
          </a:p>
          <a:p>
            <a:r>
              <a:rPr lang="en-US" dirty="0" smtClean="0"/>
              <a:t>Assumption:  The sounding that is modified becomes well-mixed.  </a:t>
            </a:r>
            <a:r>
              <a:rPr lang="en-US" b="1" i="1" dirty="0" smtClean="0"/>
              <a:t>Is this a valid assumption in the case you’re monitoring</a:t>
            </a:r>
            <a:r>
              <a:rPr lang="en-US" dirty="0" smtClean="0"/>
              <a:t>?</a:t>
            </a:r>
          </a:p>
          <a:p>
            <a:endParaRPr lang="en-US" dirty="0"/>
          </a:p>
          <a:p>
            <a:r>
              <a:rPr lang="en-US" dirty="0" smtClean="0"/>
              <a:t>Experimental Feature is done for afternoon soundings from NPP only.</a:t>
            </a:r>
          </a:p>
          <a:p>
            <a:endParaRPr lang="en-US" dirty="0"/>
          </a:p>
        </p:txBody>
      </p:sp>
      <p:sp>
        <p:nvSpPr>
          <p:cNvPr id="4" name="Octagon 3"/>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45920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7886700" cy="1325563"/>
          </a:xfrm>
          <a:prstGeom prst="rect">
            <a:avLst/>
          </a:prstGeom>
        </p:spPr>
        <p:txBody>
          <a:bodyPr/>
          <a:lstStyle/>
          <a:p>
            <a:r>
              <a:rPr lang="en-US" sz="4000" dirty="0" smtClean="0"/>
              <a:t>Other NUCAPS features</a:t>
            </a:r>
            <a:endParaRPr lang="en-US" sz="4000" dirty="0"/>
          </a:p>
        </p:txBody>
      </p:sp>
      <p:sp>
        <p:nvSpPr>
          <p:cNvPr id="3" name="Content Placeholder 2"/>
          <p:cNvSpPr>
            <a:spLocks noGrp="1"/>
          </p:cNvSpPr>
          <p:nvPr>
            <p:ph idx="4294967295"/>
          </p:nvPr>
        </p:nvSpPr>
        <p:spPr>
          <a:xfrm>
            <a:off x="365760" y="1825625"/>
            <a:ext cx="7886700" cy="4351338"/>
          </a:xfrm>
          <a:prstGeom prst="rect">
            <a:avLst/>
          </a:prstGeom>
        </p:spPr>
        <p:txBody>
          <a:bodyPr/>
          <a:lstStyle/>
          <a:p>
            <a:endParaRPr lang="en-US" dirty="0" smtClean="0"/>
          </a:p>
          <a:p>
            <a:r>
              <a:rPr lang="en-US" dirty="0" smtClean="0"/>
              <a:t>Horizontal fields that use information from all the vertical profiles are being created.</a:t>
            </a:r>
          </a:p>
          <a:p>
            <a:pPr lvl="1"/>
            <a:r>
              <a:rPr lang="en-US" dirty="0" smtClean="0"/>
              <a:t>Convective Available Potential Energy</a:t>
            </a:r>
          </a:p>
          <a:p>
            <a:pPr lvl="1"/>
            <a:r>
              <a:rPr lang="en-US" dirty="0" smtClean="0"/>
              <a:t>Temperature/</a:t>
            </a:r>
            <a:r>
              <a:rPr lang="en-US" dirty="0" err="1" smtClean="0"/>
              <a:t>Dewpoint</a:t>
            </a:r>
            <a:r>
              <a:rPr lang="en-US" dirty="0" smtClean="0"/>
              <a:t> at Pressure Levels</a:t>
            </a:r>
            <a:endParaRPr lang="en-US" dirty="0"/>
          </a:p>
        </p:txBody>
      </p:sp>
      <p:sp>
        <p:nvSpPr>
          <p:cNvPr id="4" name="Octagon 3"/>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45920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134350" cy="963613"/>
          </a:xfrm>
          <a:prstGeom prst="rect">
            <a:avLst/>
          </a:prstGeom>
        </p:spPr>
        <p:txBody>
          <a:bodyPr/>
          <a:lstStyle/>
          <a:p>
            <a:r>
              <a:rPr lang="en-US" dirty="0" smtClean="0"/>
              <a:t>NUCAPS Soundings</a:t>
            </a:r>
            <a:endParaRPr lang="en-US" dirty="0"/>
          </a:p>
        </p:txBody>
      </p:sp>
      <p:sp>
        <p:nvSpPr>
          <p:cNvPr id="3" name="Content Placeholder 2"/>
          <p:cNvSpPr>
            <a:spLocks noGrp="1"/>
          </p:cNvSpPr>
          <p:nvPr>
            <p:ph idx="4294967295"/>
          </p:nvPr>
        </p:nvSpPr>
        <p:spPr>
          <a:xfrm>
            <a:off x="533400" y="1552575"/>
            <a:ext cx="8610600" cy="4230688"/>
          </a:xfrm>
          <a:prstGeom prst="rect">
            <a:avLst/>
          </a:prstGeom>
        </p:spPr>
        <p:txBody>
          <a:bodyPr/>
          <a:lstStyle/>
          <a:p>
            <a:r>
              <a:rPr lang="en-US" dirty="0" smtClean="0"/>
              <a:t>Available now in AWIPS from S/NPP data</a:t>
            </a:r>
          </a:p>
          <a:p>
            <a:endParaRPr lang="en-US" dirty="0"/>
          </a:p>
          <a:p>
            <a:r>
              <a:rPr lang="en-US" dirty="0" smtClean="0"/>
              <a:t>Coming soon:  Soundings from NOAA-20.</a:t>
            </a:r>
          </a:p>
          <a:p>
            <a:endParaRPr lang="en-US" dirty="0"/>
          </a:p>
          <a:p>
            <a:r>
              <a:rPr lang="en-US" dirty="0" smtClean="0"/>
              <a:t>Soundings from </a:t>
            </a:r>
            <a:r>
              <a:rPr lang="en-US" dirty="0" err="1" smtClean="0"/>
              <a:t>Metop</a:t>
            </a:r>
            <a:r>
              <a:rPr lang="en-US" dirty="0" smtClean="0"/>
              <a:t> A and </a:t>
            </a:r>
            <a:r>
              <a:rPr lang="en-US" dirty="0" err="1" smtClean="0"/>
              <a:t>Metop</a:t>
            </a:r>
            <a:r>
              <a:rPr lang="en-US" dirty="0" smtClean="0"/>
              <a:t> B are also produced.</a:t>
            </a:r>
          </a:p>
          <a:p>
            <a:r>
              <a:rPr lang="en-US" dirty="0" smtClean="0"/>
              <a:t>Many soundings available at High Latitudes.  Soundings available at useful times in mid-latitudes.</a:t>
            </a:r>
            <a:endParaRPr lang="en-US" dirty="0"/>
          </a:p>
        </p:txBody>
      </p:sp>
      <p:sp>
        <p:nvSpPr>
          <p:cNvPr id="4" name="Octagon 3"/>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59110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250"/>
            <a:ext cx="6951663" cy="1214438"/>
          </a:xfrm>
          <a:prstGeom prst="rect">
            <a:avLst/>
          </a:prstGeom>
        </p:spPr>
        <p:txBody>
          <a:bodyPr>
            <a:normAutofit/>
          </a:bodyPr>
          <a:lstStyle/>
          <a:p>
            <a:r>
              <a:rPr lang="en-US" sz="2800" b="1" dirty="0" smtClean="0"/>
              <a:t>Polar Orbiters:  </a:t>
            </a:r>
            <a:r>
              <a:rPr lang="en-US" sz="1800" b="1" dirty="0" smtClean="0"/>
              <a:t>When do they overfly?</a:t>
            </a:r>
            <a:endParaRPr lang="en-US" sz="2800" b="1" dirty="0"/>
          </a:p>
        </p:txBody>
      </p:sp>
      <p:sp>
        <p:nvSpPr>
          <p:cNvPr id="5" name="Content Placeholder 4"/>
          <p:cNvSpPr>
            <a:spLocks noGrp="1"/>
          </p:cNvSpPr>
          <p:nvPr>
            <p:ph sz="half" idx="4294967295"/>
          </p:nvPr>
        </p:nvSpPr>
        <p:spPr>
          <a:xfrm>
            <a:off x="365760" y="1825625"/>
            <a:ext cx="3886200" cy="4351338"/>
          </a:xfrm>
          <a:prstGeom prst="rect">
            <a:avLst/>
          </a:prstGeom>
        </p:spPr>
        <p:txBody>
          <a:bodyPr/>
          <a:lstStyle/>
          <a:p>
            <a:r>
              <a:rPr lang="en-US" dirty="0" smtClean="0"/>
              <a:t>Suomi NPP</a:t>
            </a:r>
          </a:p>
          <a:p>
            <a:pPr lvl="1"/>
            <a:r>
              <a:rPr lang="en-US" dirty="0" smtClean="0"/>
              <a:t>Crosses the Equator at 1330  Local Time “Afternoon Pass”</a:t>
            </a:r>
          </a:p>
          <a:p>
            <a:r>
              <a:rPr lang="en-US" dirty="0" smtClean="0"/>
              <a:t>NOAA-20</a:t>
            </a:r>
          </a:p>
          <a:p>
            <a:pPr lvl="1"/>
            <a:r>
              <a:rPr lang="en-US" dirty="0" smtClean="0"/>
              <a:t>Half an orbit ahead of Suomi NPP, that is, ~50 minutes earlier.</a:t>
            </a:r>
          </a:p>
          <a:p>
            <a:pPr marL="0" indent="0">
              <a:buNone/>
            </a:pPr>
            <a:endParaRPr lang="en-US" dirty="0"/>
          </a:p>
        </p:txBody>
      </p:sp>
      <p:sp>
        <p:nvSpPr>
          <p:cNvPr id="7" name="Content Placeholder 6"/>
          <p:cNvSpPr>
            <a:spLocks noGrp="1"/>
          </p:cNvSpPr>
          <p:nvPr>
            <p:ph sz="half" idx="4294967295"/>
          </p:nvPr>
        </p:nvSpPr>
        <p:spPr>
          <a:xfrm>
            <a:off x="5257800" y="1825625"/>
            <a:ext cx="3886200" cy="4351338"/>
          </a:xfrm>
          <a:prstGeom prst="rect">
            <a:avLst/>
          </a:prstGeom>
        </p:spPr>
        <p:txBody>
          <a:bodyPr/>
          <a:lstStyle/>
          <a:p>
            <a:r>
              <a:rPr lang="en-US" dirty="0" err="1" smtClean="0"/>
              <a:t>Metop</a:t>
            </a:r>
            <a:r>
              <a:rPr lang="en-US" dirty="0"/>
              <a:t>-</a:t>
            </a:r>
            <a:r>
              <a:rPr lang="en-US" dirty="0" smtClean="0"/>
              <a:t>A</a:t>
            </a:r>
          </a:p>
          <a:p>
            <a:pPr lvl="1"/>
            <a:r>
              <a:rPr lang="en-US" dirty="0" smtClean="0"/>
              <a:t>“Morning Pass”</a:t>
            </a:r>
          </a:p>
          <a:p>
            <a:r>
              <a:rPr lang="en-US" dirty="0" err="1" smtClean="0"/>
              <a:t>Metop</a:t>
            </a:r>
            <a:r>
              <a:rPr lang="en-US" dirty="0"/>
              <a:t>-</a:t>
            </a:r>
            <a:r>
              <a:rPr lang="en-US" dirty="0" smtClean="0"/>
              <a:t>B</a:t>
            </a:r>
          </a:p>
          <a:p>
            <a:pPr lvl="1"/>
            <a:r>
              <a:rPr lang="en-US" dirty="0" smtClean="0"/>
              <a:t>About an hour behind METOP-A</a:t>
            </a:r>
            <a:endParaRPr lang="en-US" dirty="0"/>
          </a:p>
        </p:txBody>
      </p:sp>
      <p:sp>
        <p:nvSpPr>
          <p:cNvPr id="6" name="Octagon 5"/>
          <p:cNvSpPr/>
          <p:nvPr/>
        </p:nvSpPr>
        <p:spPr>
          <a:xfrm>
            <a:off x="0" y="6493886"/>
            <a:ext cx="357779" cy="364114"/>
          </a:xfrm>
          <a:prstGeom prst="oc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490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365760" y="1371600"/>
            <a:ext cx="3886200" cy="3886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6690" y="1371600"/>
            <a:ext cx="3886200" cy="3886200"/>
          </a:xfrm>
          <a:prstGeom prst="rect">
            <a:avLst/>
          </a:prstGeom>
        </p:spPr>
      </p:pic>
      <p:sp>
        <p:nvSpPr>
          <p:cNvPr id="14" name="TextBox 13"/>
          <p:cNvSpPr txBox="1"/>
          <p:nvPr/>
        </p:nvSpPr>
        <p:spPr>
          <a:xfrm>
            <a:off x="365760" y="5749129"/>
            <a:ext cx="5630648" cy="584775"/>
          </a:xfrm>
          <a:prstGeom prst="rect">
            <a:avLst/>
          </a:prstGeom>
          <a:noFill/>
        </p:spPr>
        <p:txBody>
          <a:bodyPr wrap="square" rtlCol="0">
            <a:spAutoFit/>
          </a:bodyPr>
          <a:lstStyle/>
          <a:p>
            <a:r>
              <a:rPr lang="en-US" sz="1600" b="1" dirty="0" smtClean="0"/>
              <a:t>6 days of orbits:  they shift eastward with time</a:t>
            </a:r>
          </a:p>
          <a:p>
            <a:pPr algn="ctr"/>
            <a:r>
              <a:rPr lang="en-US" sz="1600" b="1" dirty="0" smtClean="0"/>
              <a:t>(about 1/5</a:t>
            </a:r>
            <a:r>
              <a:rPr lang="en-US" sz="1600" b="1" baseline="30000" dirty="0" smtClean="0"/>
              <a:t>th</a:t>
            </a:r>
            <a:r>
              <a:rPr lang="en-US" sz="1600" b="1" dirty="0" smtClean="0"/>
              <a:t> of a swath width per day)</a:t>
            </a:r>
            <a:endParaRPr lang="en-US" sz="1600" b="1" dirty="0"/>
          </a:p>
        </p:txBody>
      </p:sp>
      <p:sp>
        <p:nvSpPr>
          <p:cNvPr id="10" name="Title 1"/>
          <p:cNvSpPr txBox="1">
            <a:spLocks/>
          </p:cNvSpPr>
          <p:nvPr/>
        </p:nvSpPr>
        <p:spPr>
          <a:xfrm>
            <a:off x="365760" y="476250"/>
            <a:ext cx="6951662" cy="12144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smtClean="0"/>
              <a:t>Polar Orbiters:  </a:t>
            </a:r>
            <a:r>
              <a:rPr lang="en-US" sz="1800" b="1" smtClean="0"/>
              <a:t>When do they overfly?</a:t>
            </a:r>
            <a:endParaRPr lang="en-US" sz="2800" b="1" dirty="0"/>
          </a:p>
        </p:txBody>
      </p:sp>
      <p:sp>
        <p:nvSpPr>
          <p:cNvPr id="6" name="Octagon 5"/>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34681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6877050" cy="1042988"/>
          </a:xfrm>
          <a:prstGeom prst="rect">
            <a:avLst/>
          </a:prstGeom>
        </p:spPr>
        <p:txBody>
          <a:bodyPr/>
          <a:lstStyle/>
          <a:p>
            <a:r>
              <a:rPr lang="en-US" sz="3200" b="1" dirty="0" smtClean="0"/>
              <a:t>How does data get to AWIPS</a:t>
            </a:r>
            <a:endParaRPr lang="en-US" sz="3200" b="1" dirty="0"/>
          </a:p>
        </p:txBody>
      </p:sp>
      <p:sp>
        <p:nvSpPr>
          <p:cNvPr id="9" name="TextBox 8"/>
          <p:cNvSpPr txBox="1"/>
          <p:nvPr/>
        </p:nvSpPr>
        <p:spPr>
          <a:xfrm>
            <a:off x="357779" y="1914404"/>
            <a:ext cx="1067023" cy="646331"/>
          </a:xfrm>
          <a:prstGeom prst="rect">
            <a:avLst/>
          </a:prstGeom>
          <a:noFill/>
          <a:ln w="25400">
            <a:solidFill>
              <a:srgbClr val="FF0000"/>
            </a:solidFill>
          </a:ln>
        </p:spPr>
        <p:txBody>
          <a:bodyPr wrap="none" rtlCol="0">
            <a:spAutoFit/>
          </a:bodyPr>
          <a:lstStyle/>
          <a:p>
            <a:r>
              <a:rPr lang="en-US" dirty="0" smtClean="0"/>
              <a:t>Svalbard</a:t>
            </a:r>
          </a:p>
          <a:p>
            <a:r>
              <a:rPr lang="en-US" dirty="0" smtClean="0"/>
              <a:t>Downlink</a:t>
            </a:r>
            <a:endParaRPr lang="en-US" dirty="0"/>
          </a:p>
        </p:txBody>
      </p:sp>
      <p:sp>
        <p:nvSpPr>
          <p:cNvPr id="10" name="TextBox 9"/>
          <p:cNvSpPr txBox="1"/>
          <p:nvPr/>
        </p:nvSpPr>
        <p:spPr>
          <a:xfrm>
            <a:off x="973522" y="2750945"/>
            <a:ext cx="729687" cy="646331"/>
          </a:xfrm>
          <a:prstGeom prst="rect">
            <a:avLst/>
          </a:prstGeom>
          <a:noFill/>
          <a:ln w="25400">
            <a:solidFill>
              <a:srgbClr val="FF0000"/>
            </a:solidFill>
          </a:ln>
        </p:spPr>
        <p:txBody>
          <a:bodyPr wrap="none" rtlCol="0">
            <a:spAutoFit/>
          </a:bodyPr>
          <a:lstStyle/>
          <a:p>
            <a:r>
              <a:rPr lang="en-US" dirty="0" smtClean="0"/>
              <a:t>NSOF</a:t>
            </a:r>
          </a:p>
          <a:p>
            <a:r>
              <a:rPr lang="en-US" dirty="0" smtClean="0"/>
              <a:t>(NDE)</a:t>
            </a:r>
            <a:endParaRPr lang="en-US" dirty="0"/>
          </a:p>
        </p:txBody>
      </p:sp>
      <p:sp>
        <p:nvSpPr>
          <p:cNvPr id="11" name="TextBox 10"/>
          <p:cNvSpPr txBox="1"/>
          <p:nvPr/>
        </p:nvSpPr>
        <p:spPr>
          <a:xfrm>
            <a:off x="1233311" y="3593806"/>
            <a:ext cx="1000787" cy="646331"/>
          </a:xfrm>
          <a:prstGeom prst="rect">
            <a:avLst/>
          </a:prstGeom>
          <a:noFill/>
          <a:ln w="25400">
            <a:solidFill>
              <a:srgbClr val="FF0000"/>
            </a:solidFill>
          </a:ln>
        </p:spPr>
        <p:txBody>
          <a:bodyPr wrap="none" rtlCol="0">
            <a:spAutoFit/>
          </a:bodyPr>
          <a:lstStyle/>
          <a:p>
            <a:r>
              <a:rPr lang="en-US" dirty="0" smtClean="0"/>
              <a:t>NWS</a:t>
            </a:r>
          </a:p>
          <a:p>
            <a:r>
              <a:rPr lang="en-US" dirty="0" smtClean="0"/>
              <a:t>Gateway</a:t>
            </a:r>
            <a:endParaRPr lang="en-US" dirty="0"/>
          </a:p>
        </p:txBody>
      </p:sp>
      <p:sp>
        <p:nvSpPr>
          <p:cNvPr id="12" name="TextBox 11"/>
          <p:cNvSpPr txBox="1"/>
          <p:nvPr/>
        </p:nvSpPr>
        <p:spPr>
          <a:xfrm>
            <a:off x="1743724" y="4510487"/>
            <a:ext cx="564578" cy="369332"/>
          </a:xfrm>
          <a:prstGeom prst="rect">
            <a:avLst/>
          </a:prstGeom>
          <a:noFill/>
          <a:ln w="25400">
            <a:solidFill>
              <a:srgbClr val="FF0000"/>
            </a:solidFill>
          </a:ln>
        </p:spPr>
        <p:txBody>
          <a:bodyPr wrap="none" rtlCol="0">
            <a:spAutoFit/>
          </a:bodyPr>
          <a:lstStyle/>
          <a:p>
            <a:r>
              <a:rPr lang="en-US" dirty="0" smtClean="0"/>
              <a:t>SBN</a:t>
            </a:r>
            <a:endParaRPr lang="en-US" dirty="0"/>
          </a:p>
        </p:txBody>
      </p:sp>
      <p:sp>
        <p:nvSpPr>
          <p:cNvPr id="13" name="TextBox 12"/>
          <p:cNvSpPr txBox="1"/>
          <p:nvPr/>
        </p:nvSpPr>
        <p:spPr>
          <a:xfrm>
            <a:off x="4189426" y="5102306"/>
            <a:ext cx="2706674" cy="369332"/>
          </a:xfrm>
          <a:prstGeom prst="rect">
            <a:avLst/>
          </a:prstGeom>
          <a:noFill/>
          <a:ln w="25400">
            <a:solidFill>
              <a:srgbClr val="FF0000"/>
            </a:solidFill>
          </a:ln>
        </p:spPr>
        <p:txBody>
          <a:bodyPr wrap="square" rtlCol="0">
            <a:spAutoFit/>
          </a:bodyPr>
          <a:lstStyle/>
          <a:p>
            <a:r>
              <a:rPr lang="en-US" dirty="0" smtClean="0"/>
              <a:t>Local Antenna Downlink</a:t>
            </a:r>
            <a:endParaRPr lang="en-US" dirty="0"/>
          </a:p>
        </p:txBody>
      </p:sp>
      <p:sp>
        <p:nvSpPr>
          <p:cNvPr id="14" name="TextBox 13"/>
          <p:cNvSpPr txBox="1"/>
          <p:nvPr/>
        </p:nvSpPr>
        <p:spPr>
          <a:xfrm>
            <a:off x="2130056" y="5144620"/>
            <a:ext cx="980962" cy="461665"/>
          </a:xfrm>
          <a:prstGeom prst="rect">
            <a:avLst/>
          </a:prstGeom>
          <a:noFill/>
          <a:ln w="25400">
            <a:solidFill>
              <a:srgbClr val="FF0000"/>
            </a:solidFill>
          </a:ln>
        </p:spPr>
        <p:txBody>
          <a:bodyPr wrap="square" rtlCol="0">
            <a:spAutoFit/>
          </a:bodyPr>
          <a:lstStyle/>
          <a:p>
            <a:pPr algn="ctr"/>
            <a:r>
              <a:rPr lang="en-US" sz="2400" b="1" dirty="0" smtClean="0"/>
              <a:t>WFO</a:t>
            </a:r>
            <a:endParaRPr lang="en-US" sz="2400" b="1" dirty="0"/>
          </a:p>
        </p:txBody>
      </p:sp>
      <p:cxnSp>
        <p:nvCxnSpPr>
          <p:cNvPr id="15" name="Straight Arrow Connector 14"/>
          <p:cNvCxnSpPr/>
          <p:nvPr/>
        </p:nvCxnSpPr>
        <p:spPr>
          <a:xfrm>
            <a:off x="921513" y="2560735"/>
            <a:ext cx="65964" cy="186609"/>
          </a:xfrm>
          <a:prstGeom prst="straightConnector1">
            <a:avLst/>
          </a:prstGeom>
          <a:ln w="25400">
            <a:solidFill>
              <a:srgbClr val="C0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158935" y="3397276"/>
            <a:ext cx="85061" cy="196530"/>
          </a:xfrm>
          <a:prstGeom prst="straightConnector1">
            <a:avLst/>
          </a:prstGeom>
          <a:ln w="25400">
            <a:solidFill>
              <a:srgbClr val="C0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642844" y="4240137"/>
            <a:ext cx="102887" cy="258262"/>
          </a:xfrm>
          <a:prstGeom prst="straightConnector1">
            <a:avLst/>
          </a:prstGeom>
          <a:ln w="25400">
            <a:solidFill>
              <a:srgbClr val="C0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83481" y="4879819"/>
            <a:ext cx="146575" cy="264801"/>
          </a:xfrm>
          <a:prstGeom prst="straightConnector1">
            <a:avLst/>
          </a:prstGeom>
          <a:ln w="25400">
            <a:solidFill>
              <a:srgbClr val="C0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1"/>
          </p:cNvCxnSpPr>
          <p:nvPr/>
        </p:nvCxnSpPr>
        <p:spPr>
          <a:xfrm flipH="1">
            <a:off x="3135010" y="5286972"/>
            <a:ext cx="1054416" cy="119259"/>
          </a:xfrm>
          <a:prstGeom prst="straightConnector1">
            <a:avLst/>
          </a:prstGeom>
          <a:ln w="25400">
            <a:solidFill>
              <a:srgbClr val="C00000"/>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95879" y="5698252"/>
            <a:ext cx="1883785" cy="646331"/>
          </a:xfrm>
          <a:prstGeom prst="rect">
            <a:avLst/>
          </a:prstGeom>
          <a:noFill/>
        </p:spPr>
        <p:txBody>
          <a:bodyPr wrap="none" rtlCol="0">
            <a:spAutoFit/>
          </a:bodyPr>
          <a:lstStyle/>
          <a:p>
            <a:pPr algn="ctr"/>
            <a:r>
              <a:rPr lang="en-US" b="1" dirty="0" smtClean="0">
                <a:solidFill>
                  <a:srgbClr val="FF0000"/>
                </a:solidFill>
              </a:rPr>
              <a:t>CONUS Data Flow</a:t>
            </a:r>
          </a:p>
          <a:p>
            <a:pPr algn="ctr"/>
            <a:r>
              <a:rPr lang="en-US" b="1" dirty="0" smtClean="0">
                <a:solidFill>
                  <a:srgbClr val="FF0000"/>
                </a:solidFill>
              </a:rPr>
              <a:t>60-90 minutes</a:t>
            </a:r>
            <a:endParaRPr lang="en-US" b="1" dirty="0">
              <a:solidFill>
                <a:srgbClr val="FF0000"/>
              </a:solidFill>
            </a:endParaRPr>
          </a:p>
        </p:txBody>
      </p:sp>
      <p:sp>
        <p:nvSpPr>
          <p:cNvPr id="27" name="TextBox 26"/>
          <p:cNvSpPr txBox="1"/>
          <p:nvPr/>
        </p:nvSpPr>
        <p:spPr>
          <a:xfrm>
            <a:off x="6638109" y="5698252"/>
            <a:ext cx="2010359" cy="646331"/>
          </a:xfrm>
          <a:prstGeom prst="rect">
            <a:avLst/>
          </a:prstGeom>
          <a:noFill/>
        </p:spPr>
        <p:txBody>
          <a:bodyPr wrap="none" rtlCol="0">
            <a:spAutoFit/>
          </a:bodyPr>
          <a:lstStyle/>
          <a:p>
            <a:pPr algn="ctr"/>
            <a:r>
              <a:rPr lang="en-US" b="1" dirty="0" smtClean="0">
                <a:solidFill>
                  <a:srgbClr val="FF0000"/>
                </a:solidFill>
              </a:rPr>
              <a:t>Antenna Data Flow</a:t>
            </a:r>
          </a:p>
          <a:p>
            <a:pPr algn="ctr"/>
            <a:r>
              <a:rPr lang="en-US" b="1" dirty="0" smtClean="0">
                <a:solidFill>
                  <a:srgbClr val="FF0000"/>
                </a:solidFill>
              </a:rPr>
              <a:t>CSPP 30 minutes</a:t>
            </a:r>
            <a:endParaRPr lang="en-US" b="1" dirty="0">
              <a:solidFill>
                <a:srgbClr val="FF0000"/>
              </a:solidFill>
            </a:endParaRPr>
          </a:p>
        </p:txBody>
      </p:sp>
      <p:cxnSp>
        <p:nvCxnSpPr>
          <p:cNvPr id="5" name="Straight Connector 4"/>
          <p:cNvCxnSpPr>
            <a:endCxn id="14" idx="0"/>
          </p:cNvCxnSpPr>
          <p:nvPr/>
        </p:nvCxnSpPr>
        <p:spPr>
          <a:xfrm>
            <a:off x="2620537" y="933450"/>
            <a:ext cx="0" cy="42111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5010" y="1494531"/>
            <a:ext cx="6008989" cy="3534700"/>
          </a:xfrm>
          <a:prstGeom prst="rect">
            <a:avLst/>
          </a:prstGeom>
        </p:spPr>
      </p:pic>
      <p:cxnSp>
        <p:nvCxnSpPr>
          <p:cNvPr id="34" name="Straight Connector 33"/>
          <p:cNvCxnSpPr/>
          <p:nvPr/>
        </p:nvCxnSpPr>
        <p:spPr>
          <a:xfrm>
            <a:off x="2620537" y="5606285"/>
            <a:ext cx="0" cy="9469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ctagon 18"/>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49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7086600" cy="1009650"/>
          </a:xfrm>
          <a:prstGeom prst="rect">
            <a:avLst/>
          </a:prstGeom>
        </p:spPr>
        <p:txBody>
          <a:bodyPr>
            <a:normAutofit fontScale="90000"/>
          </a:bodyPr>
          <a:lstStyle/>
          <a:p>
            <a:r>
              <a:rPr lang="en-US" sz="3600" b="1" dirty="0" smtClean="0"/>
              <a:t>How are Vertical Profiles Generated?</a:t>
            </a:r>
            <a:endParaRPr lang="en-US" sz="3600" b="1" dirty="0"/>
          </a:p>
        </p:txBody>
      </p:sp>
      <p:sp>
        <p:nvSpPr>
          <p:cNvPr id="3" name="Content Placeholder 2"/>
          <p:cNvSpPr>
            <a:spLocks noGrp="1"/>
          </p:cNvSpPr>
          <p:nvPr>
            <p:ph sz="half" idx="4294967295"/>
          </p:nvPr>
        </p:nvSpPr>
        <p:spPr>
          <a:xfrm>
            <a:off x="365760" y="1825625"/>
            <a:ext cx="4170363" cy="4351338"/>
          </a:xfrm>
          <a:prstGeom prst="rect">
            <a:avLst/>
          </a:prstGeom>
          <a:ln>
            <a:solidFill>
              <a:srgbClr val="FF0000"/>
            </a:solidFill>
          </a:ln>
        </p:spPr>
        <p:txBody>
          <a:bodyPr>
            <a:noAutofit/>
          </a:bodyPr>
          <a:lstStyle/>
          <a:p>
            <a:endParaRPr lang="en-US" sz="2000" dirty="0" smtClean="0"/>
          </a:p>
          <a:p>
            <a:r>
              <a:rPr lang="en-US" sz="2000" dirty="0" smtClean="0"/>
              <a:t>Creates a first guess field for Retrieval</a:t>
            </a:r>
          </a:p>
          <a:p>
            <a:r>
              <a:rPr lang="en-US" sz="2000" dirty="0" smtClean="0"/>
              <a:t>First-guess used for to determine if the scene is clear (“cloud-clearing”)</a:t>
            </a:r>
          </a:p>
          <a:p>
            <a:r>
              <a:rPr lang="en-US" sz="2000" dirty="0" smtClean="0"/>
              <a:t>Uses ALL Sounder and Microwave Channels</a:t>
            </a:r>
          </a:p>
          <a:p>
            <a:r>
              <a:rPr lang="en-US" sz="2000" dirty="0" smtClean="0"/>
              <a:t>Static coefficients are derived from ECMWF output for four focus days [2014: 6/18, 9/15, 12/20; 2015: 3/21])</a:t>
            </a:r>
          </a:p>
        </p:txBody>
      </p:sp>
      <p:sp>
        <p:nvSpPr>
          <p:cNvPr id="5" name="Content Placeholder 4"/>
          <p:cNvSpPr>
            <a:spLocks noGrp="1"/>
          </p:cNvSpPr>
          <p:nvPr>
            <p:ph sz="half" idx="4294967295"/>
          </p:nvPr>
        </p:nvSpPr>
        <p:spPr>
          <a:xfrm>
            <a:off x="4960938" y="1825625"/>
            <a:ext cx="4106862" cy="4351338"/>
          </a:xfrm>
          <a:prstGeom prst="rect">
            <a:avLst/>
          </a:prstGeom>
          <a:ln>
            <a:solidFill>
              <a:srgbClr val="FF0000"/>
            </a:solidFill>
          </a:ln>
        </p:spPr>
        <p:txBody>
          <a:bodyPr>
            <a:normAutofit fontScale="55000" lnSpcReduction="20000"/>
          </a:bodyPr>
          <a:lstStyle/>
          <a:p>
            <a:endParaRPr lang="en-US" sz="3600" dirty="0" smtClean="0"/>
          </a:p>
          <a:p>
            <a:r>
              <a:rPr lang="en-US" sz="3600" dirty="0" smtClean="0"/>
              <a:t>Uses a </a:t>
            </a:r>
            <a:r>
              <a:rPr lang="en-US" sz="3600" dirty="0"/>
              <a:t>R</a:t>
            </a:r>
            <a:r>
              <a:rPr lang="en-US" sz="3600" dirty="0" smtClean="0"/>
              <a:t>adiative Transfer Model</a:t>
            </a:r>
          </a:p>
          <a:p>
            <a:r>
              <a:rPr lang="en-US" sz="3600" dirty="0"/>
              <a:t>M</a:t>
            </a:r>
            <a:r>
              <a:rPr lang="en-US" sz="3600" dirty="0" smtClean="0"/>
              <a:t>inimizes </a:t>
            </a:r>
            <a:r>
              <a:rPr lang="en-US" sz="3600" dirty="0"/>
              <a:t>Observation-Calculation </a:t>
            </a:r>
            <a:r>
              <a:rPr lang="en-US" sz="3600" dirty="0" smtClean="0"/>
              <a:t>value</a:t>
            </a:r>
          </a:p>
          <a:p>
            <a:r>
              <a:rPr lang="en-US" sz="4000" dirty="0" smtClean="0"/>
              <a:t>If </a:t>
            </a:r>
            <a:r>
              <a:rPr lang="en-US" sz="4000" dirty="0"/>
              <a:t>this doesn’t converge to a solution, sounding is still produced, but flagged</a:t>
            </a:r>
          </a:p>
          <a:p>
            <a:r>
              <a:rPr lang="en-US" sz="4000" dirty="0"/>
              <a:t>Retrieval </a:t>
            </a:r>
            <a:r>
              <a:rPr lang="en-US" sz="4000" b="1" dirty="0"/>
              <a:t>uses a</a:t>
            </a:r>
            <a:r>
              <a:rPr lang="en-US" sz="4000" dirty="0"/>
              <a:t> </a:t>
            </a:r>
            <a:r>
              <a:rPr lang="en-US" sz="4000" b="1" dirty="0"/>
              <a:t>subset</a:t>
            </a:r>
            <a:r>
              <a:rPr lang="en-US" sz="4000" dirty="0"/>
              <a:t> of channels</a:t>
            </a:r>
          </a:p>
          <a:p>
            <a:r>
              <a:rPr lang="en-US" sz="4000" dirty="0"/>
              <a:t>Shape-preserving;  adjusts regression to the </a:t>
            </a:r>
            <a:r>
              <a:rPr lang="en-US" sz="4000" dirty="0" smtClean="0"/>
              <a:t>solution</a:t>
            </a:r>
          </a:p>
          <a:p>
            <a:r>
              <a:rPr lang="en-US" sz="3600" b="1" dirty="0" smtClean="0"/>
              <a:t>Microwave-only </a:t>
            </a:r>
            <a:r>
              <a:rPr lang="en-US" sz="3600" b="1" dirty="0"/>
              <a:t>Retrieval fails in regions of </a:t>
            </a:r>
            <a:r>
              <a:rPr lang="en-US" sz="3600" b="1" dirty="0" smtClean="0"/>
              <a:t>precipitation</a:t>
            </a:r>
            <a:endParaRPr lang="en-US" sz="3600" b="1" dirty="0"/>
          </a:p>
        </p:txBody>
      </p:sp>
      <p:sp>
        <p:nvSpPr>
          <p:cNvPr id="7" name="TextBox 6"/>
          <p:cNvSpPr txBox="1"/>
          <p:nvPr/>
        </p:nvSpPr>
        <p:spPr>
          <a:xfrm>
            <a:off x="1809750" y="1415534"/>
            <a:ext cx="1441420" cy="369332"/>
          </a:xfrm>
          <a:prstGeom prst="rect">
            <a:avLst/>
          </a:prstGeom>
          <a:noFill/>
        </p:spPr>
        <p:txBody>
          <a:bodyPr wrap="none" rtlCol="0">
            <a:spAutoFit/>
          </a:bodyPr>
          <a:lstStyle/>
          <a:p>
            <a:r>
              <a:rPr lang="en-US" b="1" cap="small" dirty="0" smtClean="0"/>
              <a:t>Regression</a:t>
            </a:r>
            <a:endParaRPr lang="en-US" b="1" cap="small" dirty="0"/>
          </a:p>
        </p:txBody>
      </p:sp>
      <p:sp>
        <p:nvSpPr>
          <p:cNvPr id="9" name="TextBox 8"/>
          <p:cNvSpPr txBox="1"/>
          <p:nvPr/>
        </p:nvSpPr>
        <p:spPr>
          <a:xfrm>
            <a:off x="6019800" y="1415534"/>
            <a:ext cx="1249766" cy="369332"/>
          </a:xfrm>
          <a:prstGeom prst="rect">
            <a:avLst/>
          </a:prstGeom>
          <a:noFill/>
        </p:spPr>
        <p:txBody>
          <a:bodyPr wrap="none" rtlCol="0">
            <a:spAutoFit/>
          </a:bodyPr>
          <a:lstStyle/>
          <a:p>
            <a:r>
              <a:rPr lang="en-US" b="1" cap="small" dirty="0" smtClean="0"/>
              <a:t>Retrieval</a:t>
            </a:r>
            <a:endParaRPr lang="en-US" b="1" cap="small" dirty="0"/>
          </a:p>
        </p:txBody>
      </p:sp>
      <p:sp>
        <p:nvSpPr>
          <p:cNvPr id="8" name="Octagon 7"/>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49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2794" y="1705003"/>
            <a:ext cx="8731206" cy="3970318"/>
          </a:xfrm>
          <a:prstGeom prst="rect">
            <a:avLst/>
          </a:prstGeom>
        </p:spPr>
        <p:txBody>
          <a:bodyPr wrap="square">
            <a:spAutoFit/>
          </a:bodyPr>
          <a:lstStyle/>
          <a:p>
            <a:r>
              <a:rPr lang="en-US" b="1" dirty="0"/>
              <a:t>Which </a:t>
            </a:r>
            <a:r>
              <a:rPr lang="en-US" b="1" dirty="0" smtClean="0"/>
              <a:t>of the 1305 </a:t>
            </a:r>
            <a:r>
              <a:rPr lang="en-US" b="1" dirty="0" err="1" smtClean="0"/>
              <a:t>CrIS</a:t>
            </a:r>
            <a:r>
              <a:rPr lang="en-US" b="1" dirty="0" smtClean="0"/>
              <a:t> </a:t>
            </a:r>
            <a:r>
              <a:rPr lang="en-US" b="1" dirty="0"/>
              <a:t>channels are used </a:t>
            </a:r>
            <a:r>
              <a:rPr lang="en-US" b="1" dirty="0" smtClean="0"/>
              <a:t>for the </a:t>
            </a:r>
            <a:r>
              <a:rPr lang="en-US" b="1" u="sng" dirty="0"/>
              <a:t>physical retrieval step</a:t>
            </a:r>
            <a:r>
              <a:rPr lang="en-US" b="1" dirty="0"/>
              <a:t>?  399 of </a:t>
            </a:r>
            <a:r>
              <a:rPr lang="en-US" b="1" dirty="0" smtClean="0"/>
              <a:t>them</a:t>
            </a:r>
          </a:p>
          <a:p>
            <a:endParaRPr lang="en-US" b="1" dirty="0"/>
          </a:p>
          <a:p>
            <a:r>
              <a:rPr lang="en-US" b="1" dirty="0">
                <a:solidFill>
                  <a:srgbClr val="FF00FF"/>
                </a:solidFill>
              </a:rPr>
              <a:t>	</a:t>
            </a:r>
            <a:r>
              <a:rPr lang="en-US" sz="2400" b="1" dirty="0">
                <a:solidFill>
                  <a:srgbClr val="00CC00"/>
                </a:solidFill>
              </a:rPr>
              <a:t>24 for surface temperature</a:t>
            </a:r>
          </a:p>
          <a:p>
            <a:r>
              <a:rPr lang="en-US" sz="2400" b="1" dirty="0">
                <a:solidFill>
                  <a:srgbClr val="FF00FF"/>
                </a:solidFill>
              </a:rPr>
              <a:t>	</a:t>
            </a:r>
            <a:r>
              <a:rPr lang="en-US" sz="2400" b="1" dirty="0"/>
              <a:t>87 for atmospheric temperature</a:t>
            </a:r>
          </a:p>
          <a:p>
            <a:r>
              <a:rPr lang="en-US" sz="2400" b="1" dirty="0">
                <a:solidFill>
                  <a:srgbClr val="FF00FF"/>
                </a:solidFill>
              </a:rPr>
              <a:t>	</a:t>
            </a:r>
            <a:r>
              <a:rPr lang="en-US" sz="2400" b="1" dirty="0">
                <a:solidFill>
                  <a:srgbClr val="FF0000"/>
                </a:solidFill>
              </a:rPr>
              <a:t>62 for water </a:t>
            </a:r>
            <a:r>
              <a:rPr lang="en-US" sz="2400" b="1" dirty="0" smtClean="0">
                <a:solidFill>
                  <a:srgbClr val="FF0000"/>
                </a:solidFill>
              </a:rPr>
              <a:t>vapor</a:t>
            </a:r>
          </a:p>
          <a:p>
            <a:endParaRPr lang="en-US" b="1" dirty="0">
              <a:solidFill>
                <a:srgbClr val="FF0000"/>
              </a:solidFill>
            </a:endParaRPr>
          </a:p>
          <a:p>
            <a:r>
              <a:rPr lang="en-US" b="1" dirty="0" smtClean="0"/>
              <a:t>Other channels are chosen for sensitivity to other gases of interest:  Ozone, NOx, etc.</a:t>
            </a:r>
          </a:p>
          <a:p>
            <a:endParaRPr lang="en-US" b="1" dirty="0"/>
          </a:p>
          <a:p>
            <a:r>
              <a:rPr lang="en-US" b="1" dirty="0" smtClean="0"/>
              <a:t>Channels </a:t>
            </a:r>
            <a:r>
              <a:rPr lang="en-US" b="1" dirty="0"/>
              <a:t>chosen </a:t>
            </a:r>
            <a:r>
              <a:rPr lang="en-US" b="1" dirty="0" smtClean="0"/>
              <a:t>are sensitive </a:t>
            </a:r>
            <a:r>
              <a:rPr lang="en-US" b="1" dirty="0"/>
              <a:t>to one gas </a:t>
            </a:r>
            <a:r>
              <a:rPr lang="en-US" b="1" dirty="0" smtClean="0"/>
              <a:t>only, not sensitive </a:t>
            </a:r>
            <a:r>
              <a:rPr lang="en-US" b="1" dirty="0"/>
              <a:t>to other gases</a:t>
            </a:r>
          </a:p>
          <a:p>
            <a:r>
              <a:rPr lang="en-US" b="1" dirty="0"/>
              <a:t>All ATMS channels (22 of them) are used in NUCAPS for SNPP</a:t>
            </a:r>
          </a:p>
          <a:p>
            <a:r>
              <a:rPr lang="en-US" b="1" dirty="0"/>
              <a:t>(There is a similar type of channels selection for </a:t>
            </a:r>
            <a:r>
              <a:rPr lang="en-US" b="1" dirty="0" err="1" smtClean="0"/>
              <a:t>Metop</a:t>
            </a:r>
            <a:r>
              <a:rPr lang="en-US" b="1" dirty="0" smtClean="0"/>
              <a:t>)</a:t>
            </a:r>
            <a:endParaRPr lang="en-US" b="1" dirty="0"/>
          </a:p>
        </p:txBody>
      </p:sp>
      <p:sp>
        <p:nvSpPr>
          <p:cNvPr id="10" name="Title 1"/>
          <p:cNvSpPr txBox="1">
            <a:spLocks/>
          </p:cNvSpPr>
          <p:nvPr/>
        </p:nvSpPr>
        <p:spPr>
          <a:xfrm>
            <a:off x="365760" y="1"/>
            <a:ext cx="7086600" cy="100965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mtClean="0"/>
              <a:t>How are Vertical Profiles Generated?</a:t>
            </a:r>
            <a:endParaRPr lang="en-US" sz="3600" b="1" dirty="0"/>
          </a:p>
        </p:txBody>
      </p:sp>
      <p:sp>
        <p:nvSpPr>
          <p:cNvPr id="4" name="Octagon 3"/>
          <p:cNvSpPr/>
          <p:nvPr/>
        </p:nvSpPr>
        <p:spPr>
          <a:xfrm>
            <a:off x="0" y="6493886"/>
            <a:ext cx="357779" cy="364114"/>
          </a:xfrm>
          <a:prstGeom prst="oc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872454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3"/>
          <p:cNvGraphicFramePr>
            <a:graphicFrameLocks/>
          </p:cNvGraphicFramePr>
          <p:nvPr>
            <p:extLst>
              <p:ext uri="{D42A27DB-BD31-4B8C-83A1-F6EECF244321}">
                <p14:modId xmlns:p14="http://schemas.microsoft.com/office/powerpoint/2010/main" val="2929300217"/>
              </p:ext>
            </p:extLst>
          </p:nvPr>
        </p:nvGraphicFramePr>
        <p:xfrm>
          <a:off x="457200" y="2185640"/>
          <a:ext cx="8610599" cy="2419200"/>
        </p:xfrm>
        <a:graphic>
          <a:graphicData uri="http://schemas.openxmlformats.org/drawingml/2006/table">
            <a:tbl>
              <a:tblPr>
                <a:effectLst/>
              </a:tblPr>
              <a:tblGrid>
                <a:gridCol w="2482335">
                  <a:extLst>
                    <a:ext uri="{9D8B030D-6E8A-4147-A177-3AD203B41FA5}">
                      <a16:colId xmlns:a16="http://schemas.microsoft.com/office/drawing/2014/main" val="20000"/>
                    </a:ext>
                  </a:extLst>
                </a:gridCol>
                <a:gridCol w="1163595">
                  <a:extLst>
                    <a:ext uri="{9D8B030D-6E8A-4147-A177-3AD203B41FA5}">
                      <a16:colId xmlns:a16="http://schemas.microsoft.com/office/drawing/2014/main" val="20001"/>
                    </a:ext>
                  </a:extLst>
                </a:gridCol>
                <a:gridCol w="1144200">
                  <a:extLst>
                    <a:ext uri="{9D8B030D-6E8A-4147-A177-3AD203B41FA5}">
                      <a16:colId xmlns:a16="http://schemas.microsoft.com/office/drawing/2014/main" val="20002"/>
                    </a:ext>
                  </a:extLst>
                </a:gridCol>
                <a:gridCol w="1978111">
                  <a:extLst>
                    <a:ext uri="{9D8B030D-6E8A-4147-A177-3AD203B41FA5}">
                      <a16:colId xmlns:a16="http://schemas.microsoft.com/office/drawing/2014/main" val="20003"/>
                    </a:ext>
                  </a:extLst>
                </a:gridCol>
                <a:gridCol w="1842358">
                  <a:extLst>
                    <a:ext uri="{9D8B030D-6E8A-4147-A177-3AD203B41FA5}">
                      <a16:colId xmlns:a16="http://schemas.microsoft.com/office/drawing/2014/main" val="20004"/>
                    </a:ext>
                  </a:extLst>
                </a:gridCol>
              </a:tblGrid>
              <a:tr h="8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Parameter in Profile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Precision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Vertical Levels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Interfering Parameters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Sensitivity</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0"/>
                  </a:ext>
                </a:extLst>
              </a:tr>
              <a:tr h="8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Temperature Profile, T(p), SST, </a:t>
                      </a:r>
                      <a:r>
                        <a:rPr kumimoji="0" lang="en-US" sz="1600" b="1" i="0" u="none" strike="noStrike" cap="none" normalizeH="0" baseline="0" dirty="0" err="1" smtClean="0">
                          <a:ln>
                            <a:noFill/>
                          </a:ln>
                          <a:solidFill>
                            <a:schemeClr val="tx1"/>
                          </a:solidFill>
                          <a:effectLst/>
                          <a:latin typeface="Arial" charset="0"/>
                        </a:rPr>
                        <a:t>LST</a:t>
                      </a:r>
                      <a:endParaRPr kumimoji="0" lang="en-US" sz="1600" b="1" i="0" u="none" strike="noStrike" cap="none" normalizeH="0" baseline="0" dirty="0" smtClean="0">
                        <a:ln>
                          <a:noFill/>
                        </a:ln>
                        <a:solidFill>
                          <a:schemeClr val="tx1"/>
                        </a:solidFill>
                        <a:effectLst/>
                        <a:latin typeface="Arial"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rPr>
                        <a:t>1.5K</a:t>
                      </a:r>
                      <a:r>
                        <a:rPr kumimoji="0" lang="en-US" sz="1600" b="1" i="0" u="none" strike="noStrike" cap="none" normalizeH="0" baseline="0" dirty="0" smtClean="0">
                          <a:ln>
                            <a:noFill/>
                          </a:ln>
                          <a:solidFill>
                            <a:schemeClr val="tx1"/>
                          </a:solidFill>
                          <a:effectLst/>
                          <a:latin typeface="Arial" charset="0"/>
                        </a:rPr>
                        <a:t>/km</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6-10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Emissivity, H</a:t>
                      </a:r>
                      <a:r>
                        <a:rPr kumimoji="0" lang="en-US" sz="1600" b="1" i="0" u="none" strike="noStrike" cap="none" normalizeH="0" baseline="-25000" dirty="0" smtClean="0">
                          <a:ln>
                            <a:noFill/>
                          </a:ln>
                          <a:solidFill>
                            <a:schemeClr val="tx1"/>
                          </a:solidFill>
                          <a:effectLst/>
                          <a:latin typeface="Arial" charset="0"/>
                        </a:rPr>
                        <a:t>2</a:t>
                      </a:r>
                      <a:r>
                        <a:rPr kumimoji="0" lang="en-US" sz="1600" b="1" i="0" u="none" strike="noStrike" cap="none" normalizeH="0" baseline="0" dirty="0" smtClean="0">
                          <a:ln>
                            <a:noFill/>
                          </a:ln>
                          <a:solidFill>
                            <a:schemeClr val="tx1"/>
                          </a:solidFill>
                          <a:effectLst/>
                          <a:latin typeface="Arial" charset="0"/>
                        </a:rPr>
                        <a:t>O, </a:t>
                      </a:r>
                      <a:r>
                        <a:rPr kumimoji="0" lang="en-US" sz="1600" b="1" i="0" u="none" strike="noStrike" cap="none" normalizeH="0" baseline="0" dirty="0" err="1" smtClean="0">
                          <a:ln>
                            <a:noFill/>
                          </a:ln>
                          <a:solidFill>
                            <a:schemeClr val="tx1"/>
                          </a:solidFill>
                          <a:effectLst/>
                          <a:latin typeface="Arial" charset="0"/>
                        </a:rPr>
                        <a:t>O</a:t>
                      </a:r>
                      <a:r>
                        <a:rPr kumimoji="0" lang="en-US" sz="1400" b="1" i="0" u="none" strike="noStrike" cap="none" normalizeH="0" baseline="0" dirty="0" err="1" smtClean="0">
                          <a:ln>
                            <a:noFill/>
                          </a:ln>
                          <a:solidFill>
                            <a:schemeClr val="tx1"/>
                          </a:solidFill>
                          <a:effectLst/>
                          <a:latin typeface="Arial" charset="0"/>
                        </a:rPr>
                        <a:t>3</a:t>
                      </a:r>
                      <a:r>
                        <a:rPr kumimoji="0" lang="en-US" sz="1600" b="1" i="0" u="none" strike="noStrike" cap="none" normalizeH="0" baseline="0" dirty="0" smtClean="0">
                          <a:ln>
                            <a:noFill/>
                          </a:ln>
                          <a:solidFill>
                            <a:schemeClr val="tx1"/>
                          </a:solidFill>
                          <a:effectLst/>
                          <a:latin typeface="Arial" charset="0"/>
                        </a:rPr>
                        <a:t>, </a:t>
                      </a:r>
                      <a:r>
                        <a:rPr kumimoji="0" lang="en-US" sz="1600" b="1" i="0" u="none" strike="noStrike" cap="none" normalizeH="0" baseline="0" dirty="0" err="1" smtClean="0">
                          <a:ln>
                            <a:noFill/>
                          </a:ln>
                          <a:solidFill>
                            <a:schemeClr val="tx1"/>
                          </a:solidFill>
                          <a:effectLst/>
                          <a:latin typeface="Arial" charset="0"/>
                        </a:rPr>
                        <a:t>N</a:t>
                      </a:r>
                      <a:r>
                        <a:rPr kumimoji="0" lang="en-US" sz="1400" b="1" i="0" u="none" strike="noStrike" cap="none" normalizeH="0" baseline="0" dirty="0" err="1" smtClean="0">
                          <a:ln>
                            <a:noFill/>
                          </a:ln>
                          <a:solidFill>
                            <a:schemeClr val="tx1"/>
                          </a:solidFill>
                          <a:effectLst/>
                          <a:latin typeface="Arial" charset="0"/>
                        </a:rPr>
                        <a:t>2</a:t>
                      </a:r>
                      <a:r>
                        <a:rPr kumimoji="0" lang="en-US" sz="1600" b="1" i="0" u="none" strike="noStrike" cap="none" normalizeH="0" baseline="0" dirty="0" err="1" smtClean="0">
                          <a:ln>
                            <a:noFill/>
                          </a:ln>
                          <a:solidFill>
                            <a:schemeClr val="tx1"/>
                          </a:solidFill>
                          <a:effectLst/>
                          <a:latin typeface="Arial" charset="0"/>
                        </a:rPr>
                        <a:t>O</a:t>
                      </a:r>
                      <a:endParaRPr kumimoji="0" lang="en-US" sz="16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surface to  ~1 </a:t>
                      </a:r>
                      <a:r>
                        <a:rPr kumimoji="0" lang="en-US" sz="1600" b="1" i="0" u="none" strike="noStrike" cap="none" normalizeH="0" baseline="0" dirty="0" err="1" smtClean="0">
                          <a:ln>
                            <a:noFill/>
                          </a:ln>
                          <a:solidFill>
                            <a:schemeClr val="tx1"/>
                          </a:solidFill>
                          <a:effectLst/>
                          <a:latin typeface="Arial" charset="0"/>
                        </a:rPr>
                        <a:t>mb</a:t>
                      </a:r>
                      <a:endParaRPr kumimoji="0" lang="en-US" sz="16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1"/>
                  </a:ext>
                </a:extLst>
              </a:tr>
              <a:tr h="8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Water Profile, H</a:t>
                      </a:r>
                      <a:r>
                        <a:rPr kumimoji="0" lang="en-US" sz="1600" b="1" i="0" u="none" strike="noStrike" cap="none" normalizeH="0" baseline="-25000" dirty="0" smtClean="0">
                          <a:ln>
                            <a:noFill/>
                          </a:ln>
                          <a:solidFill>
                            <a:schemeClr val="tx1"/>
                          </a:solidFill>
                          <a:effectLst/>
                          <a:latin typeface="Arial" charset="0"/>
                        </a:rPr>
                        <a:t>2</a:t>
                      </a:r>
                      <a:r>
                        <a:rPr kumimoji="0" lang="en-US" sz="1600" b="1" i="0" u="none" strike="noStrike" cap="none" normalizeH="0" baseline="0" dirty="0" smtClean="0">
                          <a:ln>
                            <a:noFill/>
                          </a:ln>
                          <a:solidFill>
                            <a:schemeClr val="tx1"/>
                          </a:solidFill>
                          <a:effectLst/>
                          <a:latin typeface="Arial" charset="0"/>
                        </a:rPr>
                        <a:t>O(p)</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15%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4-6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rPr>
                        <a:t>CH</a:t>
                      </a:r>
                      <a:r>
                        <a:rPr kumimoji="0" lang="en-US" sz="1400" b="1" i="0" u="none" strike="noStrike" cap="none" normalizeH="0" baseline="0" dirty="0" err="1" smtClean="0">
                          <a:ln>
                            <a:noFill/>
                          </a:ln>
                          <a:solidFill>
                            <a:schemeClr val="tx1"/>
                          </a:solidFill>
                          <a:effectLst/>
                          <a:latin typeface="Arial" charset="0"/>
                        </a:rPr>
                        <a:t>4</a:t>
                      </a:r>
                      <a:r>
                        <a:rPr kumimoji="0" lang="en-US" sz="1600" b="1" i="0" u="none" strike="noStrike" cap="none" normalizeH="0" baseline="0" dirty="0" smtClean="0">
                          <a:ln>
                            <a:noFill/>
                          </a:ln>
                          <a:solidFill>
                            <a:schemeClr val="tx1"/>
                          </a:solidFill>
                          <a:effectLst/>
                          <a:latin typeface="Arial" charset="0"/>
                        </a:rPr>
                        <a:t>, </a:t>
                      </a:r>
                      <a:r>
                        <a:rPr kumimoji="0" lang="en-US" sz="1600" b="1" i="0" u="none" strike="noStrike" cap="none" normalizeH="0" baseline="0" dirty="0" err="1" smtClean="0">
                          <a:ln>
                            <a:noFill/>
                          </a:ln>
                          <a:solidFill>
                            <a:schemeClr val="tx1"/>
                          </a:solidFill>
                          <a:effectLst/>
                          <a:latin typeface="Arial" charset="0"/>
                        </a:rPr>
                        <a:t>HNO</a:t>
                      </a:r>
                      <a:r>
                        <a:rPr kumimoji="0" lang="en-US" sz="1400" b="1" i="0" u="none" strike="noStrike" cap="none" normalizeH="0" baseline="0" dirty="0" err="1" smtClean="0">
                          <a:ln>
                            <a:noFill/>
                          </a:ln>
                          <a:solidFill>
                            <a:schemeClr val="tx1"/>
                          </a:solidFill>
                          <a:effectLst/>
                          <a:latin typeface="Arial" charset="0"/>
                        </a:rPr>
                        <a:t>3</a:t>
                      </a:r>
                      <a:endParaRPr kumimoji="0" lang="en-US" sz="14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surface to ~300 </a:t>
                      </a:r>
                      <a:r>
                        <a:rPr kumimoji="0" lang="en-US" sz="1600" b="1" i="0" u="none" strike="noStrike" cap="none" normalizeH="0" baseline="0" dirty="0" err="1" smtClean="0">
                          <a:ln>
                            <a:noFill/>
                          </a:ln>
                          <a:solidFill>
                            <a:schemeClr val="tx1"/>
                          </a:solidFill>
                          <a:effectLst/>
                          <a:latin typeface="Arial" charset="0"/>
                        </a:rPr>
                        <a:t>mb</a:t>
                      </a:r>
                      <a:endParaRPr kumimoji="0" lang="en-US" sz="16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2"/>
                  </a:ext>
                </a:extLst>
              </a:tr>
            </a:tbl>
          </a:graphicData>
        </a:graphic>
      </p:graphicFrame>
      <p:sp>
        <p:nvSpPr>
          <p:cNvPr id="2" name="Title 1"/>
          <p:cNvSpPr>
            <a:spLocks noGrp="1"/>
          </p:cNvSpPr>
          <p:nvPr>
            <p:ph type="title" idx="4294967295"/>
          </p:nvPr>
        </p:nvSpPr>
        <p:spPr>
          <a:xfrm>
            <a:off x="0" y="365125"/>
            <a:ext cx="7886700" cy="587375"/>
          </a:xfrm>
          <a:prstGeom prst="rect">
            <a:avLst/>
          </a:prstGeom>
        </p:spPr>
        <p:txBody>
          <a:bodyPr/>
          <a:lstStyle/>
          <a:p>
            <a:r>
              <a:rPr lang="en-US" dirty="0" smtClean="0"/>
              <a:t>Vertical Resolution</a:t>
            </a:r>
            <a:endParaRPr lang="en-US" dirty="0"/>
          </a:p>
        </p:txBody>
      </p:sp>
      <p:sp>
        <p:nvSpPr>
          <p:cNvPr id="10" name="Rounded Rectangle 9"/>
          <p:cNvSpPr/>
          <p:nvPr/>
        </p:nvSpPr>
        <p:spPr>
          <a:xfrm>
            <a:off x="4215161" y="2977375"/>
            <a:ext cx="936702" cy="1527717"/>
          </a:xfrm>
          <a:prstGeom prst="round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10" idx="2"/>
            <a:endCxn id="12" idx="0"/>
          </p:cNvCxnSpPr>
          <p:nvPr/>
        </p:nvCxnSpPr>
        <p:spPr>
          <a:xfrm>
            <a:off x="4683512" y="4505092"/>
            <a:ext cx="174238" cy="1194121"/>
          </a:xfrm>
          <a:prstGeom prst="straightConnector1">
            <a:avLst/>
          </a:prstGeom>
          <a:ln w="57150">
            <a:solidFill>
              <a:srgbClr val="0000CC"/>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9600" y="5699213"/>
            <a:ext cx="8496300" cy="646331"/>
          </a:xfrm>
          <a:prstGeom prst="rect">
            <a:avLst/>
          </a:prstGeom>
          <a:solidFill>
            <a:schemeClr val="bg1"/>
          </a:solidFill>
          <a:ln w="57150">
            <a:solidFill>
              <a:srgbClr val="0000CC"/>
            </a:solidFill>
          </a:ln>
        </p:spPr>
        <p:txBody>
          <a:bodyPr wrap="square" rtlCol="0">
            <a:spAutoFit/>
          </a:bodyPr>
          <a:lstStyle/>
          <a:p>
            <a:r>
              <a:rPr lang="en-US" b="1" dirty="0" smtClean="0"/>
              <a:t>So:  6-10 layers of </a:t>
            </a:r>
            <a:r>
              <a:rPr lang="en-US" b="1" u="sng" dirty="0" smtClean="0"/>
              <a:t>temperature</a:t>
            </a:r>
            <a:r>
              <a:rPr lang="en-US" b="1" dirty="0" smtClean="0"/>
              <a:t> information and 4-6 layers of </a:t>
            </a:r>
            <a:r>
              <a:rPr lang="en-US" b="1" u="sng" dirty="0" smtClean="0"/>
              <a:t>moisture</a:t>
            </a:r>
            <a:r>
              <a:rPr lang="en-US" b="1" dirty="0" smtClean="0"/>
              <a:t> information </a:t>
            </a:r>
            <a:r>
              <a:rPr lang="en-US" b="1" dirty="0"/>
              <a:t>f</a:t>
            </a:r>
            <a:r>
              <a:rPr lang="en-US" b="1" dirty="0" smtClean="0"/>
              <a:t>or the troposphere:  That is not a lot of resolution!</a:t>
            </a:r>
            <a:endParaRPr lang="en-US" b="1" dirty="0"/>
          </a:p>
        </p:txBody>
      </p:sp>
      <p:sp>
        <p:nvSpPr>
          <p:cNvPr id="7" name="Octagon 6"/>
          <p:cNvSpPr/>
          <p:nvPr/>
        </p:nvSpPr>
        <p:spPr>
          <a:xfrm>
            <a:off x="0" y="6493886"/>
            <a:ext cx="357779" cy="364114"/>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3490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6101d02f-4cd6-4435-8129-92f78becbcf8"/>
  <p:tag name="ART_ENCODE_TYPE" val="0"/>
  <p:tag name="ART_ENCODE_INDEX" val="1"/>
  <p:tag name="ARTICULATE_SLIDE_COUNT" val="37"/>
  <p:tag name="ARTICULATE_PACKAGE_VERSION" val="1.0"/>
  <p:tag name="ARTICULATE_PACKAGE_TITLE" val="NUCAPS_Soundings"/>
  <p:tag name="ARTICULATE_PACKAGE_NAME" val="C:\Users\scottl\VISIT\SatFoundationCourse\JPSS\NUCAPS_Soundings_package.zip"/>
  <p:tag name="ARTICULATE_PROJECT_OPEN" val="1"/>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3736994-c:\users\scottl\visit\satfoundationcourse\jpss\nucaps_soundings.pptx"/>
  <p:tag name="ARTICULATE_PRESENTER_VERSION" val="7"/>
  <p:tag name="ARTICULATE_USED_PAGE_ORIENTATION" val="1"/>
  <p:tag name="ARTICULATE_USED_PAGE_SIZE" val="1"/>
  <p:tag name="ARTICULATE_META_DESCRIPTION" val="Satellite Foundational Course for JPSS:  NUCAPS Soundings"/>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6sW4jh6P_files\slide0001_image001.jpg"/>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UDIO_ID" val="268"/>
  <p:tag name="ARTICULATE_AUDIO_RECORDED" val="1"/>
  <p:tag name="ELAPSEDTIME" val="20.6"/>
  <p:tag name="ANNOTATION_COUNT" val="0"/>
  <p:tag name="ARTICULATE_NAV_LEVEL" val="1"/>
  <p:tag name="ARTICULATE_SLIDE_PRESENTER_GUID" val="f00e70a7-4eb9-4e2e-9f05-6cd165bfd62b"/>
  <p:tag name="ARTICULATE_SLIDE_PAUSE" val="0"/>
  <p:tag name="ARTICULATE_LOCK_SLIDE" val="0"/>
  <p:tag name="ARTICULATE_HIDE_SLIDE" val="0"/>
  <p:tag name="ARTICULATE_PLAYER_CONTROL_PREVIOUS" val="True"/>
  <p:tag name="ARTICULATE_PLAYER_CONTROL_NEXT" val="True"/>
  <p:tag name="ARTICULATE_USED_LAYOUT" val="8"/>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RTICULATE_TITLE_TAG" val="Sequence of orbit paths"/>
  <p:tag name="AUDIO_ID" val="280"/>
  <p:tag name="ARTICULATE_AUDIO_RECORDED" val="1"/>
  <p:tag name="ELAPSEDTIME" val="15"/>
  <p:tag name="ANNOTATION_TYPE_1" val="2"/>
  <p:tag name="ANNOTATION_START_1" val="5.1"/>
  <p:tag name="ANNOTATION_END_1" val="5.1"/>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5.1"/>
  <p:tag name="ANNOTATION_TOP_2" val="134"/>
  <p:tag name="ANNOTATION_LEFT_2" val="33"/>
  <p:tag name="ANNOTATION_WIDTH_2" val="419"/>
  <p:tag name="ANNOTATION_HEIGHT_2" val="42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COUNT" val="2"/>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UDIO_ID" val="269"/>
  <p:tag name="ARTICULATE_AUDIO_RECORDED" val="1"/>
  <p:tag name="ELAPSEDTIME" val="33"/>
  <p:tag name="ANNOTATION_TYPE_1" val="0"/>
  <p:tag name="ANNOTATION_START_1" val="6.4"/>
  <p:tag name="ANNOTATION_END_1" val="8.7"/>
  <p:tag name="ANNOTATION_TOP_1" val="231"/>
  <p:tag name="ANNOTATION_LEFT_1" val="152"/>
  <p:tag name="ANNOTATION_WIDTH_1" val="134"/>
  <p:tag name="ANNOTATION_HEIGHT_1" val="134"/>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7"/>
  <p:tag name="ANNOTATION_END_2" val="10.2"/>
  <p:tag name="ANNOTATION_TOP_2" val="314"/>
  <p:tag name="ANNOTATION_LEFT_2" val="188"/>
  <p:tag name="ANNOTATION_WIDTH_2" val="134"/>
  <p:tag name="ANNOTATION_HEIGHT_2" val="134"/>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0.2"/>
  <p:tag name="ANNOTATION_END_3" val="11.7"/>
  <p:tag name="ANNOTATION_TOP_3" val="402"/>
  <p:tag name="ANNOTATION_LEFT_3" val="246"/>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7"/>
  <p:tag name="ANNOTATION_END_4" val="13.3"/>
  <p:tag name="ANNOTATION_TOP_4" val="487"/>
  <p:tag name="ANNOTATION_LEFT_4" val="252"/>
  <p:tag name="ANNOTATION_WIDTH_4" val="134"/>
  <p:tag name="ANNOTATION_HEIGHT_4" val="134"/>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3.3"/>
  <p:tag name="ANNOTATION_END_5" val="15.4"/>
  <p:tag name="ANNOTATION_TOP_5" val="565"/>
  <p:tag name="ANNOTATION_LEFT_5" val="331"/>
  <p:tag name="ANNOTATION_WIDTH_5" val="134"/>
  <p:tag name="ANNOTATION_HEIGHT_5" val="134"/>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15.4"/>
  <p:tag name="ANNOTATION_END_6" val="17.5"/>
  <p:tag name="ANNOTATION_TOP_6" val="630"/>
  <p:tag name="ANNOTATION_LEFT_6" val="251"/>
  <p:tag name="ANNOTATION_WIDTH_6" val="134"/>
  <p:tag name="ANNOTATION_HEIGHT_6" val="134"/>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26.8"/>
  <p:tag name="ANNOTATION_END_7" val="28.2"/>
  <p:tag name="ANNOTATION_TOP_7" val="346"/>
  <p:tag name="ANNOTATION_LEFT_7" val="760"/>
  <p:tag name="ANNOTATION_WIDTH_7" val="134"/>
  <p:tag name="ANNOTATION_HEIGHT_7" val="134"/>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28.2"/>
  <p:tag name="ANNOTATION_END_8" val="29.7"/>
  <p:tag name="ANNOTATION_TOP_8" val="386"/>
  <p:tag name="ANNOTATION_LEFT_8" val="685"/>
  <p:tag name="ANNOTATION_WIDTH_8" val="134"/>
  <p:tag name="ANNOTATION_HEIGHT_8" val="134"/>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29.7"/>
  <p:tag name="ANNOTATION_END_9" val="32.4"/>
  <p:tag name="ANNOTATION_TOP_9" val="420"/>
  <p:tag name="ANNOTATION_LEFT_9" val="583"/>
  <p:tag name="ANNOTATION_WIDTH_9" val="134"/>
  <p:tag name="ANNOTATION_HEIGHT_9" val="134"/>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COUNT" val="9"/>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UDIO_ID" val="270"/>
  <p:tag name="ARTICULATE_AUDIO_RECORDED" val="1"/>
  <p:tag name="ELAPSEDTIME" val="59.5"/>
  <p:tag name="ANNOTATION_TYPE_1" val="2"/>
  <p:tag name="ANNOTATION_START_1" val="4.3"/>
  <p:tag name="ANNOTATION_END_1" val="4.3"/>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4.3"/>
  <p:tag name="ANNOTATION_END_2" val="-1.0"/>
  <p:tag name="ANNOTATION_TOP_2" val="184"/>
  <p:tag name="ANNOTATION_LEFT_2" val="36"/>
  <p:tag name="ANNOTATION_WIDTH_2" val="450"/>
  <p:tag name="ANNOTATION_HEIGHT_2" val="46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TYPE_3" val="0"/>
  <p:tag name="ANNOTATION_START_3" val="11.8"/>
  <p:tag name="ANNOTATION_END_3" val="26.6"/>
  <p:tag name="ANNOTATION_TOP_3" val="549"/>
  <p:tag name="ANNOTATION_LEFT_3" val="419"/>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2"/>
  <p:tag name="ANNOTATION_START_4" val="26.6"/>
  <p:tag name="ANNOTATION_END_4" val="26.6"/>
  <p:tag name="ANNOTATION_TOP_4" val="-45"/>
  <p:tag name="ANNOTATION_LEFT_4" val="-45"/>
  <p:tag name="ANNOTATION_WIDTH_4" val="1049"/>
  <p:tag name="ANNOTATION_HEIGHT_4" val="810"/>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SLIDE_WIDTH_4" val="960"/>
  <p:tag name="ANNOTATION_SLIDE_HEIGHT_4" val="720"/>
  <p:tag name="ANNOTATION_TYPE_5" val="2"/>
  <p:tag name="ANNOTATION_START_5" val="26.6"/>
  <p:tag name="ANNOTATION_END_5" val="-1.0"/>
  <p:tag name="ANNOTATION_TOP_5" val="185"/>
  <p:tag name="ANNOTATION_LEFT_5" val="514"/>
  <p:tag name="ANNOTATION_WIDTH_5" val="441"/>
  <p:tag name="ANNOTATION_HEIGHT_5" val="46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SLIDE_WIDTH_5" val="960"/>
  <p:tag name="ANNOTATION_SLIDE_HEIGHT_5" val="720"/>
  <p:tag name="ANNOTATION_TYPE_6" val="0"/>
  <p:tag name="ANNOTATION_START_6" val="56.3"/>
  <p:tag name="ANNOTATION_END_6" val="59.1"/>
  <p:tag name="ANNOTATION_TOP_6" val="567"/>
  <p:tag name="ANNOTATION_LEFT_6" val="543"/>
  <p:tag name="ANNOTATION_WIDTH_6" val="134"/>
  <p:tag name="ANNOTATION_HEIGHT_6" val="134"/>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TITLE_TAG" val="All the CRIS bands, and the ones that are used"/>
  <p:tag name="AUDIO_ID" val="281"/>
  <p:tag name="ARTICULATE_AUDIO_RECORDED" val="1"/>
  <p:tag name="ELAPSEDTIME" val="13.2"/>
  <p:tag name="ANNOTATION_COUNT" val="0"/>
  <p:tag name="ARTICULATE_NAV_LEVEL" val="1"/>
  <p:tag name="ARTICULATE_SLIDE_PRESENTER_GUID" val="f00e70a7-4eb9-4e2e-9f05-6cd165bfd62b"/>
  <p:tag name="ARTICULATE_SLIDE_PAUSE" val="0"/>
  <p:tag name="ARTICULATE_LOCK_SLIDE" val="0"/>
  <p:tag name="ARTICULATE_HIDE_SLIDE" val="0"/>
  <p:tag name="ARTICULATE_PLAYER_CONTROL_PREVIOUS" val="True"/>
  <p:tag name="ARTICULATE_PLAYER_CONTROL_NEXT" val="True"/>
  <p:tag name="ARTICULATE_USED_LAYOUT" val="8"/>
</p:tagLst>
</file>

<file path=ppt/tags/tag21.xml><?xml version="1.0" encoding="utf-8"?>
<p:tagLst xmlns:a="http://schemas.openxmlformats.org/drawingml/2006/main" xmlns:r="http://schemas.openxmlformats.org/officeDocument/2006/relationships" xmlns:p="http://schemas.openxmlformats.org/presentationml/2006/main">
  <p:tag name="BULLET_4" val="8226"/>
  <p:tag name="BULLET_1" val="8226"/>
  <p:tag name="BULLET_2" val="8226"/>
  <p:tag name="BULLET_3" val="8226"/>
</p:tagLst>
</file>

<file path=ppt/tags/tag22.xml><?xml version="1.0" encoding="utf-8"?>
<p:tagLst xmlns:a="http://schemas.openxmlformats.org/drawingml/2006/main" xmlns:r="http://schemas.openxmlformats.org/officeDocument/2006/relationships" xmlns:p="http://schemas.openxmlformats.org/presentationml/2006/main">
  <p:tag name="ANNOTATION_TYPE_1" val="0"/>
  <p:tag name="ANNOTATION_START_1" val="5.0"/>
  <p:tag name="ANNOTATION_END_1" val="6.8"/>
  <p:tag name="ANNOTATION_TOP_1" val="192"/>
  <p:tag name="ANNOTATION_LEFT_1" val="526"/>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8"/>
  <p:tag name="ANNOTATION_END_2" val="11.5"/>
  <p:tag name="ANNOTATION_TOP_2" val="247"/>
  <p:tag name="ANNOTATION_LEFT_2" val="530"/>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0"/>
  <p:tag name="AUDIO_ID" val="271"/>
  <p:tag name="ARTICULATE_AUDIO_RECORDED" val="1"/>
  <p:tag name="ELAPSEDTIME" val="17.4"/>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23.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1"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UDIO_ID" val="272"/>
  <p:tag name="ARTICULATE_AUDIO_RECORDED" val="1"/>
  <p:tag name="ELAPSEDTIME" val="27.2"/>
  <p:tag name="ANNOTATION_TYPE_1" val="0"/>
  <p:tag name="ANNOTATION_START_1" val="7.3"/>
  <p:tag name="ANNOTATION_END_1" val="11.7"/>
  <p:tag name="ANNOTATION_TOP_1" val="671"/>
  <p:tag name="ANNOTATION_LEFT_1" val="424"/>
  <p:tag name="ANNOTATION_WIDTH_1" val="134"/>
  <p:tag name="ANNOTATION_HEIGHT_1" val="134"/>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1.7"/>
  <p:tag name="ANNOTATION_END_2" val="14.0"/>
  <p:tag name="ANNOTATION_TOP_2" val="492"/>
  <p:tag name="ANNOTATION_LEFT_2" val="403"/>
  <p:tag name="ANNOTATION_WIDTH_2" val="134"/>
  <p:tag name="ANNOTATION_HEIGHT_2" val="134"/>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4.0"/>
  <p:tag name="ANNOTATION_END_3" val="15.8"/>
  <p:tag name="ANNOTATION_TOP_3" val="675"/>
  <p:tag name="ANNOTATION_LEFT_3" val="652"/>
  <p:tag name="ANNOTATION_WIDTH_3" val="134"/>
  <p:tag name="ANNOTATION_HEIGHT_3" val="134"/>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5.8"/>
  <p:tag name="ANNOTATION_END_4" val="21.9"/>
  <p:tag name="ANNOTATION_TOP_4" val="422"/>
  <p:tag name="ANNOTATION_LEFT_4" val="635"/>
  <p:tag name="ANNOTATION_WIDTH_4" val="134"/>
  <p:tag name="ANNOTATION_HEIGHT_4" val="134"/>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R3MXLotf_files\slide0001_image001.jpg"/>
</p:tagLst>
</file>

<file path=ppt/tags/tag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36"/>
  <p:tag name="MARGIN_3" val="72"/>
  <p:tag name="MARGIN_4" val="108"/>
  <p:tag name="MARGIN_5" val="144"/>
  <p:tag name="FONT_SIZE" val="12"/>
</p:tagLst>
</file>

<file path=ppt/tags/tag27.xml><?xml version="1.0" encoding="utf-8"?>
<p:tagLst xmlns:a="http://schemas.openxmlformats.org/drawingml/2006/main" xmlns:r="http://schemas.openxmlformats.org/officeDocument/2006/relationships" xmlns:p="http://schemas.openxmlformats.org/presentationml/2006/main">
  <p:tag name="ANNOTATION_TYPE_1" val="0"/>
  <p:tag name="ANNOTATION_START_1" val="6.9"/>
  <p:tag name="ANNOTATION_END_1" val="8.8"/>
  <p:tag name="ANNOTATION_TOP_1" val="434"/>
  <p:tag name="ANNOTATION_LEFT_1" val="217"/>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8"/>
  <p:tag name="ANNOTATION_END_2" val="11.2"/>
  <p:tag name="ANNOTATION_TOP_2" val="294"/>
  <p:tag name="ANNOTATION_LEFT_2" val="224"/>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1.2"/>
  <p:tag name="ANNOTATION_TOP_3" val="327"/>
  <p:tag name="ANNOTATION_LEFT_3" val="312"/>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UDIO_ID" val="295"/>
  <p:tag name="ARTICULATE_AUDIO_RECORDED" val="1"/>
  <p:tag name="ELAPSEDTIME" val="13.8"/>
  <p:tag name="ANNOTATION_COUNT" val="0"/>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Qy0G9TlW_files\slide0001_image001.png"/>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TITLE_TAG" val="Overlay the dots on Satellite Imagery"/>
  <p:tag name="ANNOTATION_TYPE_5" val="0"/>
  <p:tag name="ANNOTATION_START_5" val="32.8"/>
  <p:tag name="ANNOTATION_END_5" val="35.3"/>
  <p:tag name="ANNOTATION_TOP_5" val="367"/>
  <p:tag name="ANNOTATION_LEFT_5" val="296"/>
  <p:tag name="ANNOTATION_WIDTH_5" val="134"/>
  <p:tag name="ANNOTATION_HEIGHT_5" val="134"/>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35.3"/>
  <p:tag name="ANNOTATION_TOP_6" val="409"/>
  <p:tag name="ANNOTATION_LEFT_6" val="333"/>
  <p:tag name="ANNOTATION_WIDTH_6" val="134"/>
  <p:tag name="ANNOTATION_HEIGHT_6" val="134"/>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UDIO_ID" val="282"/>
  <p:tag name="ARTICULATE_AUDIO_RECORDED" val="1"/>
  <p:tag name="ELAPSEDTIME" val="32.4"/>
  <p:tag name="ANNOTATION_TYPE_1" val="0"/>
  <p:tag name="ANNOTATION_START_1" val="4.0"/>
  <p:tag name="ANNOTATION_END_1" val="10.4"/>
  <p:tag name="ANNOTATION_TOP_1" val="315"/>
  <p:tag name="ANNOTATION_LEFT_1" val="362"/>
  <p:tag name="ANNOTATION_WIDTH_1" val="134"/>
  <p:tag name="ANNOTATION_HEIGHT_1" val="134"/>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0.4"/>
  <p:tag name="ANNOTATION_END_2" val="15.9"/>
  <p:tag name="ANNOTATION_TOP_2" val="592"/>
  <p:tag name="ANNOTATION_LEFT_2" val="620"/>
  <p:tag name="ANNOTATION_WIDTH_2" val="134"/>
  <p:tag name="ANNOTATION_HEIGHT_2" val="134"/>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5.9"/>
  <p:tag name="ANNOTATION_END_3" val="21.6"/>
  <p:tag name="ANNOTATION_TOP_3" val="626"/>
  <p:tag name="ANNOTATION_LEFT_3" val="680"/>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21.6"/>
  <p:tag name="ANNOTATION_END_4" val="26.3"/>
  <p:tag name="ANNOTATION_TOP_4" val="660"/>
  <p:tag name="ANNOTATION_LEFT_4" val="529"/>
  <p:tag name="ANNOTATION_WIDTH_4" val="134"/>
  <p:tag name="ANNOTATION_HEIGHT_4" val="134"/>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32.xml><?xml version="1.0" encoding="utf-8"?>
<p:tagLst xmlns:a="http://schemas.openxmlformats.org/drawingml/2006/main" xmlns:r="http://schemas.openxmlformats.org/officeDocument/2006/relationships" xmlns:p="http://schemas.openxmlformats.org/presentationml/2006/main">
  <p:tag name="ARTICULATE_SLIDE_GUID" val="157541ee-2535-4222-9b09-d6421316792c"/>
  <p:tag name="ANNOTATION_TYPE_8" val="0"/>
  <p:tag name="ANNOTATION_START_8" val="17.8"/>
  <p:tag name="ANNOTATION_TOP_8" val="143.5"/>
  <p:tag name="ANNOTATION_LEFT_8" val="146.0"/>
  <p:tag name="ANNOTATION_WIDTH_8" val="111.8"/>
  <p:tag name="ANNOTATION_HEIGHT_8" val="111.5"/>
  <p:tag name="ANNOTATION_ANIMATION_8" val="3"/>
  <p:tag name="ANNOTATION_ROTATION_8" val="9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1" val="0"/>
  <p:tag name="ANNOTATION_START_1" val="3.7"/>
  <p:tag name="ANNOTATION_END_1" val="4.4"/>
  <p:tag name="ANNOTATION_TOP_1" val="384.4"/>
  <p:tag name="ANNOTATION_LEFT_1" val="508.2"/>
  <p:tag name="ANNOTATION_WIDTH_1" val="111.8"/>
  <p:tag name="ANNOTATION_HEIGHT_1" val="111.5"/>
  <p:tag name="ANNOTATION_ANIMATION_1" val="3"/>
  <p:tag name="ANNOTATION_ROTATION_1" val="18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4"/>
  <p:tag name="ANNOTATION_END_2" val="5.1"/>
  <p:tag name="ANNOTATION_TOP_2" val="384.4"/>
  <p:tag name="ANNOTATION_LEFT_2" val="508.2"/>
  <p:tag name="ANNOTATION_WIDTH_2" val="111.8"/>
  <p:tag name="ANNOTATION_HEIGHT_2" val="111.5"/>
  <p:tag name="ANNOTATION_ANIMATION_2" val="3"/>
  <p:tag name="ANNOTATION_ROTATION_2" val="18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1"/>
  <p:tag name="ANNOTATION_END_3" val="7.3"/>
  <p:tag name="ANNOTATION_TOP_3" val="384.4"/>
  <p:tag name="ANNOTATION_LEFT_3" val="508.2"/>
  <p:tag name="ANNOTATION_WIDTH_3" val="111.8"/>
  <p:tag name="ANNOTATION_HEIGHT_3" val="111.5"/>
  <p:tag name="ANNOTATION_ANIMATION_3" val="3"/>
  <p:tag name="ANNOTATION_ROTATION_3" val="18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3"/>
  <p:tag name="ANNOTATION_END_4" val="8.7"/>
  <p:tag name="ANNOTATION_TOP_4" val="262.5"/>
  <p:tag name="ANNOTATION_LEFT_4" val="458.3"/>
  <p:tag name="ANNOTATION_WIDTH_4" val="111.8"/>
  <p:tag name="ANNOTATION_HEIGHT_4" val="111.5"/>
  <p:tag name="ANNOTATION_ANIMATION_4" val="3"/>
  <p:tag name="ANNOTATION_ROTATION_4" val="18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7"/>
  <p:tag name="ANNOTATION_END_5" val="10.3"/>
  <p:tag name="ANNOTATION_TOP_5" val="229.8"/>
  <p:tag name="ANNOTATION_LEFT_5" val="462.7"/>
  <p:tag name="ANNOTATION_WIDTH_5" val="111.8"/>
  <p:tag name="ANNOTATION_HEIGHT_5" val="111.5"/>
  <p:tag name="ANNOTATION_ANIMATION_5" val="3"/>
  <p:tag name="ANNOTATION_ROTATION_5" val="18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
  <p:tag name="ANNOTATION_END_6" val="10.9"/>
  <p:tag name="ANNOTATION_TOP_6" val="162.8"/>
  <p:tag name="ANNOTATION_LEFT_6" val="516.4"/>
  <p:tag name="ANNOTATION_WIDTH_6" val="111.8"/>
  <p:tag name="ANNOTATION_HEIGHT_6" val="111.5"/>
  <p:tag name="ANNOTATION_ANIMATION_6" val="3"/>
  <p:tag name="ANNOTATION_ROTATION_6" val="18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0.9"/>
  <p:tag name="ANNOTATION_TOP_7" val="162.8"/>
  <p:tag name="ANNOTATION_LEFT_7" val="516.4"/>
  <p:tag name="ANNOTATION_WIDTH_7" val="111.8"/>
  <p:tag name="ANNOTATION_HEIGHT_7" val="111.5"/>
  <p:tag name="ANNOTATION_ANIMATION_7" val="3"/>
  <p:tag name="ANNOTATION_ROTATION_7" val="18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RTICULATE_PLAYLIST_ID" val="-1"/>
  <p:tag name="ARTICULATE_SLIDE_NAV" val="14"/>
  <p:tag name="AUDIO_ID" val="286"/>
  <p:tag name="ARTICULATE_AUDIO_RECORDED" val="1"/>
  <p:tag name="ELAPSEDTIME" val="8.1"/>
  <p:tag name="ANNOTATION_COUNT" val="0"/>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33.xml><?xml version="1.0" encoding="utf-8"?>
<p:tagLst xmlns:a="http://schemas.openxmlformats.org/drawingml/2006/main" xmlns:r="http://schemas.openxmlformats.org/officeDocument/2006/relationships" xmlns:p="http://schemas.openxmlformats.org/presentationml/2006/main">
  <p:tag name="BULLET_5" val="8226"/>
  <p:tag name="BULLET_6" val="8226"/>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576cfcce-fe75-4fc4-9b2e-78c5094418cd"/>
  <p:tag name="ARTICULATE_PLAYLIST_ID" val="-1"/>
  <p:tag name="ARTICULATE_SLIDE_NAV" val="15"/>
  <p:tag name="ARTICULATE_TITLE_TAG" val="Three Points to look at"/>
  <p:tag name="ANNOTATION_TYPE_3" val="0"/>
  <p:tag name="ANNOTATION_START_3" val="4.3"/>
  <p:tag name="ANNOTATION_TOP_3" val="305"/>
  <p:tag name="ANNOTATION_LEFT_3" val="235"/>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UDIO_ID" val="288"/>
  <p:tag name="ARTICULATE_AUDIO_RECORDED" val="1"/>
  <p:tag name="ELAPSEDTIME" val="6.6"/>
  <p:tag name="ANNOTATION_TYPE_1" val="2"/>
  <p:tag name="ANNOTATION_START_1" val="1.7"/>
  <p:tag name="ANNOTATION_END_1" val="1.7"/>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1.7"/>
  <p:tag name="ANNOTATION_END_2" val="4.8"/>
  <p:tag name="ANNOTATION_TOP_2" val="276"/>
  <p:tag name="ANNOTATION_LEFT_2" val="225"/>
  <p:tag name="ANNOTATION_WIDTH_2" val="126"/>
  <p:tag name="ANNOTATION_HEIGHT_2" val="8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COUNT" val="2"/>
  <p:tag name="ARTICULATE_NAV_LEVEL" val="1"/>
  <p:tag name="ARTICULATE_SLIDE_PRESENTER_GUID" val="f00e70a7-4eb9-4e2e-9f05-6cd165bfd62b"/>
  <p:tag name="ARTICULATE_SLIDE_PAUSE" val="0"/>
  <p:tag name="ARTICULATE_LOCK_SLIDE" val="0"/>
  <p:tag name="ARTICULATE_HIDE_SLIDE" val="0"/>
  <p:tag name="ARTICULATE_PLAYER_CONTROL_PREVIOUS" val="True"/>
  <p:tag name="ARTICULATE_PLAYER_CONTROL_NEXT" val="True"/>
  <p:tag name="ARTICULATE_USED_LAYOUT" val="8"/>
</p:tagLst>
</file>

<file path=ppt/tags/tag35.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36.xml><?xml version="1.0" encoding="utf-8"?>
<p:tagLst xmlns:a="http://schemas.openxmlformats.org/drawingml/2006/main" xmlns:r="http://schemas.openxmlformats.org/officeDocument/2006/relationships" xmlns:p="http://schemas.openxmlformats.org/presentationml/2006/main">
  <p:tag name="AUDIO_ID" val="274"/>
  <p:tag name="ARTICULATE_AUDIO_RECORDED" val="1"/>
  <p:tag name="ELAPSEDTIME" val="9.1"/>
  <p:tag name="ANNOTATION_TYPE_1" val="0"/>
  <p:tag name="ANNOTATION_START_1" val="0.9"/>
  <p:tag name="ANNOTATION_END_1" val="2.3"/>
  <p:tag name="ANNOTATION_TOP_1" val="196"/>
  <p:tag name="ANNOTATION_LEFT_1" val="566"/>
  <p:tag name="ANNOTATION_WIDTH_1" val="134"/>
  <p:tag name="ANNOTATION_HEIGHT_1" val="134"/>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3"/>
  <p:tag name="ANNOTATION_END_2" val="5.1"/>
  <p:tag name="ANNOTATION_TOP_2" val="448"/>
  <p:tag name="ANNOTATION_LEFT_2" val="486"/>
  <p:tag name="ANNOTATION_WIDTH_2" val="134"/>
  <p:tag name="ANNOTATION_HEIGHT_2" val="134"/>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1"/>
  <p:tag name="ANNOTATION_TOP_3" val="664"/>
  <p:tag name="ANNOTATION_LEFT_3" val="848"/>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8.xml><?xml version="1.0" encoding="utf-8"?>
<p:tagLst xmlns:a="http://schemas.openxmlformats.org/drawingml/2006/main" xmlns:r="http://schemas.openxmlformats.org/officeDocument/2006/relationships" xmlns:p="http://schemas.openxmlformats.org/presentationml/2006/main">
  <p:tag name="AUDIO_ID" val="289"/>
  <p:tag name="ARTICULATE_AUDIO_RECORDED" val="1"/>
  <p:tag name="ELAPSEDTIME" val="13.6"/>
  <p:tag name="ANNOTATION_TYPE_1" val="0"/>
  <p:tag name="ANNOTATION_START_1" val="8.0"/>
  <p:tag name="ANNOTATION_END_1" val="10.6"/>
  <p:tag name="ANNOTATION_TOP_1" val="314"/>
  <p:tag name="ANNOTATION_LEFT_1" val="129"/>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0.6"/>
  <p:tag name="ANNOTATION_TOP_2" val="328"/>
  <p:tag name="ANNOTATION_LEFT_2" val="725"/>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3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NNOTATION_TYPE_1" val="2"/>
  <p:tag name="ANNOTATION_START_1" val="3.2"/>
  <p:tag name="ANNOTATION_END_1" val="3.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2"/>
  <p:tag name="ANNOTATION_END_2" val="7.8"/>
  <p:tag name="ANNOTATION_TOP_2" val="616"/>
  <p:tag name="ANNOTATION_LEFT_2" val="669"/>
  <p:tag name="ANNOTATION_WIDTH_2" val="180"/>
  <p:tag name="ANNOTATION_HEIGHT_2" val="9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5.3"/>
  <p:tag name="ANNOTATION_TOP_3" val="424"/>
  <p:tag name="ANNOTATION_LEFT_3" val="799"/>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RTICULATE_TITLE_TAG" val="Title Slide"/>
  <p:tag name="ANNOTATION_COUNT" val="0"/>
  <p:tag name="AUDIO_ID" val="266"/>
  <p:tag name="ARTICULATE_AUDIO_RECORDED" val="1"/>
  <p:tag name="ELAPSEDTIME" val="7.6"/>
  <p:tag name="ARTICULATE_NAV_LEVEL" val="1"/>
  <p:tag name="ARTICULATE_SLIDE_PRESENTER_GUID" val="f00e70a7-4eb9-4e2e-9f05-6cd165bfd62b"/>
  <p:tag name="ARTICULATE_SLIDE_PAUSE" val="1"/>
  <p:tag name="ARTICULATE_LOCK_SLIDE" val="0"/>
  <p:tag name="ARTICULATE_HIDE_SLIDE" val="0"/>
  <p:tag name="ARTICULATE_PLAYER_CONTROL_PREVIOUS" val="False"/>
  <p:tag name="ARTICULATE_PLAYER_CONTROL_NEXT" val="True"/>
  <p:tag name="ARTICULATE_USED_LAYOUT" val="7"/>
</p:tagLst>
</file>

<file path=ppt/tags/tag40.xml><?xml version="1.0" encoding="utf-8"?>
<p:tagLst xmlns:a="http://schemas.openxmlformats.org/drawingml/2006/main" xmlns:r="http://schemas.openxmlformats.org/officeDocument/2006/relationships" xmlns:p="http://schemas.openxmlformats.org/presentationml/2006/main">
  <p:tag name="ARTICULATE_TITLE_TAG" val="Pop-up Skew T Instructions"/>
  <p:tag name="AUDIO_ID" val="275"/>
  <p:tag name="ARTICULATE_AUDIO_RECORDED" val="1"/>
  <p:tag name="ELAPSEDTIME" val="4.6"/>
  <p:tag name="ANNOTATION_TYPE_1" val="0"/>
  <p:tag name="ANNOTATION_START_1" val="1.1"/>
  <p:tag name="ANNOTATION_END_1" val="2.9"/>
  <p:tag name="ANNOTATION_TOP_1" val="233"/>
  <p:tag name="ANNOTATION_LEFT_1" val="401"/>
  <p:tag name="ANNOTATION_WIDTH_1" val="134"/>
  <p:tag name="ANNOTATION_HEIGHT_1" val="134"/>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9"/>
  <p:tag name="ANNOTATION_END_2" val="4.3"/>
  <p:tag name="ANNOTATION_TOP_2" val="442"/>
  <p:tag name="ANNOTATION_LEFT_2" val="427"/>
  <p:tag name="ANNOTATION_WIDTH_2" val="134"/>
  <p:tag name="ANNOTATION_HEIGHT_2" val="134"/>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4.3"/>
  <p:tag name="ANNOTATION_TOP_3" val="589"/>
  <p:tag name="ANNOTATION_LEFT_3" val="855"/>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f00e70a7-4eb9-4e2e-9f05-6cd165bfd62b"/>
  <p:tag name="ARTICULATE_SLIDE_PAUSE" val="0"/>
  <p:tag name="ARTICULATE_LOCK_SLIDE" val="0"/>
  <p:tag name="ARTICULATE_HIDE_SLIDE" val="0"/>
  <p:tag name="ARTICULATE_PLAYER_CONTROL_PREVIOUS" val="True"/>
  <p:tag name="ARTICULATE_PLAYER_CONTROL_NEXT" val="True"/>
  <p:tag name="ARTICULATE_USED_LAYOUT" val="8"/>
</p:tagLst>
</file>

<file path=ppt/tags/tag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42.xml><?xml version="1.0" encoding="utf-8"?>
<p:tagLst xmlns:a="http://schemas.openxmlformats.org/drawingml/2006/main" xmlns:r="http://schemas.openxmlformats.org/officeDocument/2006/relationships" xmlns:p="http://schemas.openxmlformats.org/presentationml/2006/main">
  <p:tag name="ARTICULATE_TITLE_TAG" val="What's a PopUp SkewT look like?"/>
  <p:tag name="ANNOTATION_TYPE_3" val="0"/>
  <p:tag name="ANNOTATION_START_3" val="3.7"/>
  <p:tag name="ANNOTATION_END_3" val="10.0"/>
  <p:tag name="ANNOTATION_TOP_3" val="316"/>
  <p:tag name="ANNOTATION_LEFT_3" val="120"/>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0.0"/>
  <p:tag name="ANNOTATION_TOP_4" val="488"/>
  <p:tag name="ANNOTATION_LEFT_4" val="352"/>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UDIO_ID" val="283"/>
  <p:tag name="ARTICULATE_AUDIO_RECORDED" val="1"/>
  <p:tag name="ELAPSEDTIME" val="13.2"/>
  <p:tag name="ANNOTATION_TYPE_1" val="2"/>
  <p:tag name="ANNOTATION_START_1" val="7.6"/>
  <p:tag name="ANNOTATION_END_1" val="7.6"/>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7.6"/>
  <p:tag name="ANNOTATION_END_2" val="11.0"/>
  <p:tag name="ANNOTATION_TOP_2" val="474"/>
  <p:tag name="ANNOTATION_LEFT_2" val="338"/>
  <p:tag name="ANNOTATION_WIDTH_2" val="38"/>
  <p:tag name="ANNOTATION_HEIGHT_2" val="3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COUNT" val="2"/>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4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4.xml><?xml version="1.0" encoding="utf-8"?>
<p:tagLst xmlns:a="http://schemas.openxmlformats.org/drawingml/2006/main" xmlns:r="http://schemas.openxmlformats.org/officeDocument/2006/relationships" xmlns:p="http://schemas.openxmlformats.org/presentationml/2006/main">
  <p:tag name="ANNOTATION_TYPE_4" val="0"/>
  <p:tag name="ANNOTATION_START_4" val="22.8"/>
  <p:tag name="ANNOTATION_END_4" val="25.9"/>
  <p:tag name="ANNOTATION_TOP_4" val="442"/>
  <p:tag name="ANNOTATION_LEFT_4" val="574"/>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25.9"/>
  <p:tag name="ANNOTATION_TOP_5" val="441"/>
  <p:tag name="ANNOTATION_LEFT_5" val="211"/>
  <p:tag name="ANNOTATION_WIDTH_5" val="134"/>
  <p:tag name="ANNOTATION_HEIGHT_5" val="134"/>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UDIO_ID" val="278"/>
  <p:tag name="ARTICULATE_AUDIO_RECORDED" val="1"/>
  <p:tag name="ELAPSEDTIME" val="28.4"/>
  <p:tag name="ANNOTATION_TYPE_1" val="0"/>
  <p:tag name="ANNOTATION_START_1" val="10.8"/>
  <p:tag name="ANNOTATION_END_1" val="18.5"/>
  <p:tag name="ANNOTATION_TOP_1" val="185"/>
  <p:tag name="ANNOTATION_LEFT_1" val="864"/>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8.5"/>
  <p:tag name="ANNOTATION_END_2" val="23.4"/>
  <p:tag name="ANNOTATION_TOP_2" val="443"/>
  <p:tag name="ANNOTATION_LEFT_2" val="574"/>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3.4"/>
  <p:tag name="ANNOTATION_TOP_3" val="447"/>
  <p:tag name="ANNOTATION_LEFT_3" val="210"/>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4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Tne4SJuA_files\slide0001_image001.png"/>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7t8QOFv_files\slide0001_image001.png"/>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RTICULATE_TITLE_TAG" val="HWT:  Modifying Soundings"/>
  <p:tag name="AUDIO_ID" val="279"/>
  <p:tag name="ARTICULATE_AUDIO_RECORDED" val="1"/>
  <p:tag name="ELAPSEDTIME" val="25.5"/>
  <p:tag name="ANNOTATION_TYPE_1" val="0"/>
  <p:tag name="ANNOTATION_START_1" val="3.6"/>
  <p:tag name="ANNOTATION_END_1" val="7.0"/>
  <p:tag name="ANNOTATION_TOP_1" val="372"/>
  <p:tag name="ANNOTATION_LEFT_1" val="310"/>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7.0"/>
  <p:tag name="ANNOTATION_END_2" val="12.5"/>
  <p:tag name="ANNOTATION_TOP_2" val="467"/>
  <p:tag name="ANNOTATION_LEFT_2" val="366"/>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2.5"/>
  <p:tag name="ANNOTATION_END_3" val="14.9"/>
  <p:tag name="ANNOTATION_TOP_3" val="607"/>
  <p:tag name="ANNOTATION_LEFT_3" val="155"/>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4.9"/>
  <p:tag name="ANNOTATION_END_4" val="18.6"/>
  <p:tag name="ANNOTATION_TOP_4" val="467"/>
  <p:tag name="ANNOTATION_LEFT_4" val="771"/>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8.6"/>
  <p:tag name="ANNOTATION_END_5" val="21.5"/>
  <p:tag name="ANNOTATION_TOP_5" val="607"/>
  <p:tag name="ANNOTATION_LEFT_5" val="161"/>
  <p:tag name="ANNOTATION_WIDTH_5" val="134"/>
  <p:tag name="ANNOTATION_HEIGHT_5" val="134"/>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IpV8xDRH_files\slide0001_image001.png"/>
</p:tagLst>
</file>

<file path=ppt/tags/tag5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UDIO_ID" val="296"/>
  <p:tag name="ARTICULATE_AUDIO_RECORDED" val="1"/>
  <p:tag name="ELAPSEDTIME" val="10.1"/>
  <p:tag name="ANNOTATION_TYPE_1" val="0"/>
  <p:tag name="ANNOTATION_START_1" val="3.1"/>
  <p:tag name="ANNOTATION_END_1" val="6.4"/>
  <p:tag name="ANNOTATION_TOP_1" val="575"/>
  <p:tag name="ANNOTATION_LEFT_1" val="459"/>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6.4"/>
  <p:tag name="ANNOTATION_TOP_2" val="442"/>
  <p:tag name="ANNOTATION_LEFT_2" val="783"/>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NhWAhZem_files\slide0001_image001.png"/>
</p:tagLst>
</file>

<file path=ppt/tags/tag5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1KTMLQKa_files\slide0001_image001.png"/>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8.xml><?xml version="1.0" encoding="utf-8"?>
<p:tagLst xmlns:a="http://schemas.openxmlformats.org/drawingml/2006/main" xmlns:r="http://schemas.openxmlformats.org/officeDocument/2006/relationships" xmlns:p="http://schemas.openxmlformats.org/presentationml/2006/main">
  <p:tag name="ARTICULATE_TITLE_TAG" val="Here's a Good Profile location to use!"/>
  <p:tag name="AUDIO_ID" val="307"/>
  <p:tag name="ARTICULATE_AUDIO_RECORDED" val="1"/>
  <p:tag name="ELAPSEDTIME" val="8.8"/>
  <p:tag name="ANNOTATION_TYPE_1" val="0"/>
  <p:tag name="ANNOTATION_START_1" val="1.6"/>
  <p:tag name="ANNOTATION_END_1" val="6.2"/>
  <p:tag name="ANNOTATION_TOP_1" val="391"/>
  <p:tag name="ANNOTATION_LEFT_1" val="234"/>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6.2"/>
  <p:tag name="ANNOTATION_TOP_2" val="426"/>
  <p:tag name="ANNOTATION_LEFT_2" val="715"/>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f00e70a7-4eb9-4e2e-9f05-6cd165bfd62b"/>
  <p:tag name="ARTICULATE_SLIDE_PAUSE" val="0"/>
  <p:tag name="ARTICULATE_LOCK_SLIDE" val="0"/>
  <p:tag name="ARTICULATE_HIDE_SLIDE" val="0"/>
  <p:tag name="ARTICULATE_PLAYER_CONTROL_PREVIOUS" val="True"/>
  <p:tag name="ARTICULATE_PLAYER_CONTROL_NEXT" val="True"/>
  <p:tag name="ARTICULATE_USED_LAYOUT" val="8"/>
</p:tagLst>
</file>

<file path=ppt/tags/tag5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H65F4bD9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NNOTATION_TYPE_3" val="0"/>
  <p:tag name="ANNOTATION_START_3" val="6.3"/>
  <p:tag name="ANNOTATION_TOP_3" val="432"/>
  <p:tag name="ANNOTATION_LEFT_3" val="433"/>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UDIO_ID" val="258"/>
  <p:tag name="ARTICULATE_AUDIO_RECORDED" val="1"/>
  <p:tag name="ELAPSEDTIME" val="9.9"/>
  <p:tag name="ANNOTATION_TYPE_1" val="2"/>
  <p:tag name="ANNOTATION_START_1" val="3.6"/>
  <p:tag name="ANNOTATION_END_1" val="3.6"/>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3.6"/>
  <p:tag name="ANNOTATION_END_2" val="8.3"/>
  <p:tag name="ANNOTATION_TOP_2" val="162"/>
  <p:tag name="ANNOTATION_LEFT_2" val="35"/>
  <p:tag name="ANNOTATION_WIDTH_2" val="823"/>
  <p:tag name="ANNOTATION_HEIGHT_2" val="18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COUNT" val="2"/>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5HcIu5gv_files\slide0001_image001.png"/>
</p:tagLst>
</file>

<file path=ppt/tags/tag6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2.xml><?xml version="1.0" encoding="utf-8"?>
<p:tagLst xmlns:a="http://schemas.openxmlformats.org/drawingml/2006/main" xmlns:r="http://schemas.openxmlformats.org/officeDocument/2006/relationships" xmlns:p="http://schemas.openxmlformats.org/presentationml/2006/main">
  <p:tag name="ARTICULATE_TITLE_TAG" val="Do you expect convection with this profile?"/>
  <p:tag name="ANNOTATION_TYPE_3" val="0"/>
  <p:tag name="ANNOTATION_START_3" val="9.0"/>
  <p:tag name="ANNOTATION_END_3" val="12.6"/>
  <p:tag name="ANNOTATION_TOP_3" val="329"/>
  <p:tag name="ANNOTATION_LEFT_3" val="519"/>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UDIO_ID" val="308"/>
  <p:tag name="ARTICULATE_AUDIO_RECORDED" val="1"/>
  <p:tag name="TIMELINE" val="14.2"/>
  <p:tag name="ELAPSEDTIME" val="16.5"/>
  <p:tag name="ANNOTATION_TYPE_1" val="0"/>
  <p:tag name="ANNOTATION_START_1" val="3.6"/>
  <p:tag name="ANNOTATION_END_1" val="5.6"/>
  <p:tag name="ANNOTATION_TOP_1" val="256"/>
  <p:tag name="ANNOTATION_LEFT_1" val="525"/>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6"/>
  <p:tag name="ANNOTATION_END_2" val="9.6"/>
  <p:tag name="ANNOTATION_TOP_2" val="296"/>
  <p:tag name="ANNOTATION_LEFT_2" val="508"/>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6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T5qIU8g7_files\slide0001_image001.png"/>
</p:tagLst>
</file>

<file path=ppt/tags/tag6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Q3ubWhSp_files\slide0001_image001.png"/>
</p:tagLst>
</file>

<file path=ppt/tags/tag6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6.xml><?xml version="1.0" encoding="utf-8"?>
<p:tagLst xmlns:a="http://schemas.openxmlformats.org/drawingml/2006/main" xmlns:r="http://schemas.openxmlformats.org/officeDocument/2006/relationships" xmlns:p="http://schemas.openxmlformats.org/presentationml/2006/main">
  <p:tag name="ARTICULATE_TITLE_TAG" val="Sometimes two passes both give you NUCAPS Soundings!"/>
  <p:tag name="AUDIO_ID" val="310"/>
  <p:tag name="ARTICULATE_AUDIO_RECORDED" val="1"/>
  <p:tag name="ELAPSEDTIME" val="16.1"/>
  <p:tag name="ANNOTATION_TYPE_1" val="0"/>
  <p:tag name="ANNOTATION_START_1" val="8.2"/>
  <p:tag name="ANNOTATION_END_1" val="10.6"/>
  <p:tag name="ANNOTATION_TOP_1" val="453"/>
  <p:tag name="ANNOTATION_LEFT_1" val="101"/>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0.6"/>
  <p:tag name="ANNOTATION_END_2" val="13.5"/>
  <p:tag name="ANNOTATION_TOP_2" val="452"/>
  <p:tag name="ANNOTATION_LEFT_2" val="543"/>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f00e70a7-4eb9-4e2e-9f05-6cd165bfd62b"/>
  <p:tag name="ARTICULATE_SLIDE_PAUSE" val="0"/>
  <p:tag name="ARTICULATE_LOCK_SLIDE" val="0"/>
  <p:tag name="ARTICULATE_HIDE_SLIDE" val="0"/>
  <p:tag name="ARTICULATE_PLAYER_CONTROL_PREVIOUS" val="True"/>
  <p:tag name="ARTICULATE_PLAYER_CONTROL_NEXT" val="True"/>
  <p:tag name="ARTICULATE_USED_LAYOUT" val="8"/>
</p:tagLst>
</file>

<file path=ppt/tags/tag6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68.xml><?xml version="1.0" encoding="utf-8"?>
<p:tagLst xmlns:a="http://schemas.openxmlformats.org/drawingml/2006/main" xmlns:r="http://schemas.openxmlformats.org/officeDocument/2006/relationships" xmlns:p="http://schemas.openxmlformats.org/presentationml/2006/main">
  <p:tag name="ARTICULATE_TITLE_TAG" val="Sounding from the second pass:  the inversion is weaker"/>
  <p:tag name="AUDIO_ID" val="312"/>
  <p:tag name="ARTICULATE_AUDIO_RECORDED" val="1"/>
  <p:tag name="TIMELINE" val="5.9"/>
  <p:tag name="ELAPSEDTIME" val="14.5"/>
  <p:tag name="ANNOTATION_TYPE_4" val="0"/>
  <p:tag name="ANNOTATION_START_4" val="7.6"/>
  <p:tag name="ANNOTATION_TOP_4" val="505"/>
  <p:tag name="ANNOTATION_LEFT_4" val="707"/>
  <p:tag name="ANNOTATION_WIDTH_4" val="134"/>
  <p:tag name="ANNOTATION_HEIGHT_4" val="134"/>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1" val="0"/>
  <p:tag name="ANNOTATION_START_1" val="3.8"/>
  <p:tag name="ANNOTATION_END_1" val="8.2"/>
  <p:tag name="ANNOTATION_TOP_1" val="537"/>
  <p:tag name="ANNOTATION_LEFT_1" val="714"/>
  <p:tag name="ANNOTATION_WIDTH_1" val="134"/>
  <p:tag name="ANNOTATION_HEIGHT_1" val="134"/>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2"/>
  <p:tag name="ANNOTATION_END_2" val="12.5"/>
  <p:tag name="ANNOTATION_TOP_2" val="177"/>
  <p:tag name="ANNOTATION_LEFT_2" val="263"/>
  <p:tag name="ANNOTATION_WIDTH_2" val="134"/>
  <p:tag name="ANNOTATION_HEIGHT_2" val="134"/>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2.5"/>
  <p:tag name="ANNOTATION_TOP_3" val="569"/>
  <p:tag name="ANNOTATION_LEFT_3" val="212"/>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6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0.xml><?xml version="1.0" encoding="utf-8"?>
<p:tagLst xmlns:a="http://schemas.openxmlformats.org/drawingml/2006/main" xmlns:r="http://schemas.openxmlformats.org/officeDocument/2006/relationships" xmlns:p="http://schemas.openxmlformats.org/presentationml/2006/main">
  <p:tag name="ANNOTATION_TYPE_5" val="0"/>
  <p:tag name="ANNOTATION_START_5" val="9.6"/>
  <p:tag name="ANNOTATION_TOP_5" val="683"/>
  <p:tag name="ANNOTATION_LEFT_5" val="738"/>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RTICULATE_TITLE_TAG" val="NUCAPS during a High RSK!"/>
  <p:tag name="AUDIO_ID" val="319"/>
  <p:tag name="ARTICULATE_AUDIO_RECORDED" val="1"/>
  <p:tag name="TIMELINE" val="12.4"/>
  <p:tag name="ELAPSEDTIME" val="16.9"/>
  <p:tag name="ANNOTATION_TYPE_1" val="0"/>
  <p:tag name="ANNOTATION_START_1" val="5.9"/>
  <p:tag name="ANNOTATION_END_1" val="7.2"/>
  <p:tag name="ANNOTATION_TOP_1" val="331"/>
  <p:tag name="ANNOTATION_LEFT_1" val="477"/>
  <p:tag name="ANNOTATION_WIDTH_1" val="134"/>
  <p:tag name="ANNOTATION_HEIGHT_1" val="134"/>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7.2"/>
  <p:tag name="ANNOTATION_END_2" val="8.8"/>
  <p:tag name="ANNOTATION_TOP_2" val="356"/>
  <p:tag name="ANNOTATION_LEFT_2" val="679"/>
  <p:tag name="ANNOTATION_WIDTH_2" val="134"/>
  <p:tag name="ANNOTATION_HEIGHT_2" val="134"/>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8.8"/>
  <p:tag name="ANNOTATION_END_3" val="10.7"/>
  <p:tag name="ANNOTATION_TOP_3" val="500"/>
  <p:tag name="ANNOTATION_LEFT_3" val="682"/>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0.7"/>
  <p:tag name="ANNOTATION_END_4" val="14.2"/>
  <p:tag name="ANNOTATION_TOP_4" val="653"/>
  <p:tag name="ANNOTATION_LEFT_4" val="775"/>
  <p:tag name="ANNOTATION_WIDTH_4" val="134"/>
  <p:tag name="ANNOTATION_HEIGHT_4" val="134"/>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NAV_LEVEL" val="1"/>
  <p:tag name="ARTICULATE_SLIDE_PRESENTER_GUID" val="f00e70a7-4eb9-4e2e-9f05-6cd165bfd62b"/>
  <p:tag name="ARTICULATE_SLIDE_PAUSE" val="0"/>
  <p:tag name="ARTICULATE_LOCK_SLIDE" val="0"/>
  <p:tag name="ARTICULATE_HIDE_SLIDE" val="0"/>
  <p:tag name="ARTICULATE_PLAYER_CONTROL_PREVIOUS" val="True"/>
  <p:tag name="ARTICULATE_PLAYER_CONTROL_NEXT" val="True"/>
  <p:tag name="ARTICULATE_USED_LAYOUT" val="8"/>
</p:tagLst>
</file>

<file path=ppt/tags/tag7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NPqb2lv_files\slide0001_image001.png"/>
</p:tagLst>
</file>

<file path=ppt/tags/tag7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74.xml><?xml version="1.0" encoding="utf-8"?>
<p:tagLst xmlns:a="http://schemas.openxmlformats.org/drawingml/2006/main" xmlns:r="http://schemas.openxmlformats.org/officeDocument/2006/relationships" xmlns:p="http://schemas.openxmlformats.org/presentationml/2006/main">
  <p:tag name="ARTICULATE_TITLE_TAG" val="Sounding shown here -- after having been adjusted"/>
  <p:tag name="ANNOTATION_TYPE_1" val="0"/>
  <p:tag name="ANNOTATION_START_1" val="1.6"/>
  <p:tag name="ANNOTATION_END_1" val="4.8"/>
  <p:tag name="ANNOTATION_TOP_1" val="343"/>
  <p:tag name="ANNOTATION_LEFT_1" val="286"/>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8"/>
  <p:tag name="ANNOTATION_TOP_2" val="544"/>
  <p:tag name="ANNOTATION_LEFT_2" val="700"/>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UDIO_ID" val="321"/>
  <p:tag name="ARTICULATE_AUDIO_RECORDED" val="1"/>
  <p:tag name="ELAPSEDTIME" val="12"/>
  <p:tag name="ANNOTATION_COUNT" val="0"/>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7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7.xml><?xml version="1.0" encoding="utf-8"?>
<p:tagLst xmlns:a="http://schemas.openxmlformats.org/drawingml/2006/main" xmlns:r="http://schemas.openxmlformats.org/officeDocument/2006/relationships" xmlns:p="http://schemas.openxmlformats.org/presentationml/2006/main">
  <p:tag name="ARTICULATE_TITLE_TAG" val="Sounding deeper in the Moist Air -- Sounding does not match nearby METARs"/>
  <p:tag name="ANNOTATION_TYPE_4" val="0"/>
  <p:tag name="ANNOTATION_START_4" val="13.5"/>
  <p:tag name="ANNOTATION_TOP_4" val="494"/>
  <p:tag name="ANNOTATION_LEFT_4" val="381"/>
  <p:tag name="ANNOTATION_WIDTH_4" val="134"/>
  <p:tag name="ANNOTATION_HEIGHT_4" val="134"/>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UDIO_ID" val="322"/>
  <p:tag name="ARTICULATE_AUDIO_RECORDED" val="1"/>
  <p:tag name="ELAPSEDTIME" val="16.2"/>
  <p:tag name="ANNOTATION_TYPE_1" val="0"/>
  <p:tag name="ANNOTATION_START_1" val="2.2"/>
  <p:tag name="ANNOTATION_END_1" val="5.1"/>
  <p:tag name="ANNOTATION_TOP_1" val="337"/>
  <p:tag name="ANNOTATION_LEFT_1" val="649"/>
  <p:tag name="ANNOTATION_WIDTH_1" val="134"/>
  <p:tag name="ANNOTATION_HEIGHT_1" val="134"/>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1"/>
  <p:tag name="ANNOTATION_END_2" val="11.4"/>
  <p:tag name="ANNOTATION_TOP_2" val="473"/>
  <p:tag name="ANNOTATION_LEFT_2" val="681"/>
  <p:tag name="ANNOTATION_WIDTH_2" val="134"/>
  <p:tag name="ANNOTATION_HEIGHT_2" val="134"/>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1.4"/>
  <p:tag name="ANNOTATION_TOP_3" val="494"/>
  <p:tag name="ANNOTATION_LEFT_3" val="384"/>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7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NNOTATION_TYPE_4" val="0"/>
  <p:tag name="ANNOTATION_START_4" val="14.0"/>
  <p:tag name="ANNOTATION_END_4" val="20.7"/>
  <p:tag name="ANNOTATION_TOP_4" val="377"/>
  <p:tag name="ANNOTATION_LEFT_4" val="145"/>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UDIO_ID" val="267"/>
  <p:tag name="ARTICULATE_AUDIO_RECORDED" val="1"/>
  <p:tag name="ELAPSEDTIME" val="23.9"/>
  <p:tag name="ANNOTATION_TYPE_1" val="0"/>
  <p:tag name="ANNOTATION_START_1" val="2.3"/>
  <p:tag name="ANNOTATION_END_1" val="8.9"/>
  <p:tag name="ANNOTATION_TOP_1" val="118"/>
  <p:tag name="ANNOTATION_LEFT_1" val="76"/>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9"/>
  <p:tag name="ANNOTATION_END_2" val="12.3"/>
  <p:tag name="ANNOTATION_TOP_2" val="271"/>
  <p:tag name="ANNOTATION_LEFT_2" val="162"/>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2.3"/>
  <p:tag name="ANNOTATION_END_3" val="18.0"/>
  <p:tag name="ANNOTATION_TOP_3" val="376"/>
  <p:tag name="ANNOTATION_LEFT_3" val="157"/>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8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1.xml><?xml version="1.0" encoding="utf-8"?>
<p:tagLst xmlns:a="http://schemas.openxmlformats.org/drawingml/2006/main" xmlns:r="http://schemas.openxmlformats.org/officeDocument/2006/relationships" xmlns:p="http://schemas.openxmlformats.org/presentationml/2006/main">
  <p:tag name="ARTICULATE_TITLE_TAG" val="After adjusting, CAPE is &gt;3000!  Does that change your thinking for the short term?"/>
  <p:tag name="ANNOTATION_TYPE_1" val="0"/>
  <p:tag name="ANNOTATION_START_1" val="1.3"/>
  <p:tag name="ANNOTATION_END_1" val="4.1"/>
  <p:tag name="ANNOTATION_TOP_1" val="510"/>
  <p:tag name="ANNOTATION_LEFT_1" val="747"/>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1"/>
  <p:tag name="ANNOTATION_TOP_2" val="390"/>
  <p:tag name="ANNOTATION_LEFT_2" val="352"/>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0"/>
  <p:tag name="AUDIO_ID" val="323"/>
  <p:tag name="ARTICULATE_AUDIO_RECORDED" val="1"/>
  <p:tag name="ELAPSEDTIME" val="6.6"/>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8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4.xml><?xml version="1.0" encoding="utf-8"?>
<p:tagLst xmlns:a="http://schemas.openxmlformats.org/drawingml/2006/main" xmlns:r="http://schemas.openxmlformats.org/officeDocument/2006/relationships" xmlns:p="http://schemas.openxmlformats.org/presentationml/2006/main">
  <p:tag name="ANNOTATION_COUNT" val="0"/>
  <p:tag name="ARTICULATE_TITLE_TAG" val="How do you adjust soundings?  Note the T/Td of METARs when you choose a sounding"/>
  <p:tag name="AUDIO_ID" val="324"/>
  <p:tag name="ARTICULATE_AUDIO_RECORDED" val="1"/>
  <p:tag name="ELAPSEDTIME" val="8.2"/>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8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6.xml><?xml version="1.0" encoding="utf-8"?>
<p:tagLst xmlns:a="http://schemas.openxmlformats.org/drawingml/2006/main" xmlns:r="http://schemas.openxmlformats.org/officeDocument/2006/relationships" xmlns:p="http://schemas.openxmlformats.org/presentationml/2006/main">
  <p:tag name="ANNOTATION_TYPE_1" val="0"/>
  <p:tag name="ANNOTATION_START_1" val="1.7"/>
  <p:tag name="ANNOTATION_TOP_1" val="654"/>
  <p:tag name="ANNOTATION_LEFT_1" val="639"/>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COUNT" val="0"/>
  <p:tag name="ARTICULATE_TITLE_TAG" val="If the sounding doesn't match the surface, you should edit it!"/>
  <p:tag name="AUDIO_ID" val="325"/>
  <p:tag name="ARTICULATE_AUDIO_RECORDED" val="1"/>
  <p:tag name="ELAPSEDTIME" val="4.9"/>
  <p:tag name="ARTICULATE_NAV_LEVEL" val="1"/>
  <p:tag name="ARTICULATE_SLIDE_PRESENTER_GUID" val="f00e70a7-4eb9-4e2e-9f05-6cd165bfd62b"/>
  <p:tag name="ARTICULATE_SLIDE_PAUSE" val="0"/>
  <p:tag name="ARTICULATE_LOCK_SLIDE" val="0"/>
  <p:tag name="ARTICULATE_HIDE_SLIDE" val="0"/>
  <p:tag name="ARTICULATE_PLAYER_CONTROL_PREVIOUS" val="True"/>
  <p:tag name="ARTICULATE_PLAYER_CONTROL_NEXT" val="True"/>
  <p:tag name="ARTICULATE_USED_LAYOUT" val="8"/>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8.xml><?xml version="1.0" encoding="utf-8"?>
<p:tagLst xmlns:a="http://schemas.openxmlformats.org/drawingml/2006/main" xmlns:r="http://schemas.openxmlformats.org/officeDocument/2006/relationships" xmlns:p="http://schemas.openxmlformats.org/presentationml/2006/main">
  <p:tag name="ARTICULATE_TITLE_TAG" val="Start editing by Toggling EditGraph to on"/>
  <p:tag name="ANNOTATION_TYPE_1" val="0"/>
  <p:tag name="ANNOTATION_START_1" val="1.2"/>
  <p:tag name="ANNOTATION_TOP_1" val="612"/>
  <p:tag name="ANNOTATION_LEFT_1" val="665"/>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UDIO_ID" val="330"/>
  <p:tag name="ARTICULATE_AUDIO_RECORDED" val="1"/>
  <p:tag name="ELAPSEDTIME" val="2.8"/>
  <p:tag name="ANNOTATION_COUNT" val="0"/>
  <p:tag name="ARTICULATE_NAV_LEVEL" val="1"/>
  <p:tag name="ARTICULATE_SLIDE_PRESENTER_GUID" val="f00e70a7-4eb9-4e2e-9f05-6cd165bfd62b"/>
  <p:tag name="ARTICULATE_SLIDE_PAUSE" val="0"/>
  <p:tag name="ARTICULATE_LOCK_SLIDE" val="0"/>
  <p:tag name="ARTICULATE_HIDE_SLIDE" val="0"/>
  <p:tag name="ARTICULATE_PLAYER_CONTROL_PREVIOUS" val="True"/>
  <p:tag name="ARTICULATE_PLAYER_CONTROL_NEXT" val="True"/>
  <p:tag name="ARTICULATE_USED_LAYOUT" val="8"/>
</p:tagLst>
</file>

<file path=ppt/tags/tag8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EGvRLNQ_files\slide0001_image001.jpg"/>
</p:tagLst>
</file>

<file path=ppt/tags/tag90.xml><?xml version="1.0" encoding="utf-8"?>
<p:tagLst xmlns:a="http://schemas.openxmlformats.org/drawingml/2006/main" xmlns:r="http://schemas.openxmlformats.org/officeDocument/2006/relationships" xmlns:p="http://schemas.openxmlformats.org/presentationml/2006/main">
  <p:tag name="ARTICULATE_TITLE_TAG" val="Clickable points are draggable.  Adjust the sounding to reality."/>
  <p:tag name="AUDIO_ID" val="326"/>
  <p:tag name="ARTICULATE_AUDIO_RECORDED" val="1"/>
  <p:tag name="ELAPSEDTIME" val="7"/>
  <p:tag name="ANNOTATION_TYPE_1" val="0"/>
  <p:tag name="ANNOTATION_START_1" val="1.9"/>
  <p:tag name="ANNOTATION_END_1" val="4.7"/>
  <p:tag name="ANNOTATION_TOP_1" val="395"/>
  <p:tag name="ANNOTATION_LEFT_1" val="379"/>
  <p:tag name="ANNOTATION_WIDTH_1" val="134"/>
  <p:tag name="ANNOTATION_HEIGHT_1" val="134"/>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7"/>
  <p:tag name="ANNOTATION_TOP_2" val="613"/>
  <p:tag name="ANNOTATION_LEFT_2" val="656"/>
  <p:tag name="ANNOTATION_WIDTH_2" val="134"/>
  <p:tag name="ANNOTATION_HEIGHT_2" val="134"/>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f00e70a7-4eb9-4e2e-9f05-6cd165bfd62b"/>
  <p:tag name="ARTICULATE_SLIDE_PAUSE" val="0"/>
  <p:tag name="ARTICULATE_LOCK_SLIDE" val="0"/>
  <p:tag name="ARTICULATE_HIDE_SLIDE" val="0"/>
  <p:tag name="ARTICULATE_PLAYER_CONTROL_PREVIOUS" val="True"/>
  <p:tag name="ARTICULATE_PLAYER_CONTROL_NEXT" val="True"/>
  <p:tag name="ARTICULATE_USED_LAYOUT" val="8"/>
</p:tagLst>
</file>

<file path=ppt/tags/tag9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2.xml><?xml version="1.0" encoding="utf-8"?>
<p:tagLst xmlns:a="http://schemas.openxmlformats.org/drawingml/2006/main" xmlns:r="http://schemas.openxmlformats.org/officeDocument/2006/relationships" xmlns:p="http://schemas.openxmlformats.org/presentationml/2006/main">
  <p:tag name="ARTICULATE_TITLE_TAG" val="Toggle EditGraph to off.  Note Thermodynamic parameters have changed!"/>
  <p:tag name="ANNOTATION_COUNT" val="0"/>
  <p:tag name="AUDIO_ID" val="327"/>
  <p:tag name="ARTICULATE_AUDIO_RECORDED" val="1"/>
  <p:tag name="ELAPSEDTIME" val="6.4"/>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9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4.xml><?xml version="1.0" encoding="utf-8"?>
<p:tagLst xmlns:a="http://schemas.openxmlformats.org/drawingml/2006/main" xmlns:r="http://schemas.openxmlformats.org/officeDocument/2006/relationships" xmlns:p="http://schemas.openxmlformats.org/presentationml/2006/main">
  <p:tag name="AUDIO_ID" val="332"/>
  <p:tag name="ARTICULATE_AUDIO_RECORDED" val="1"/>
  <p:tag name="ELAPSEDTIME" val="18.7"/>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9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6.xml><?xml version="1.0" encoding="utf-8"?>
<p:tagLst xmlns:a="http://schemas.openxmlformats.org/drawingml/2006/main" xmlns:r="http://schemas.openxmlformats.org/officeDocument/2006/relationships" xmlns:p="http://schemas.openxmlformats.org/presentationml/2006/main">
  <p:tag name="ARTICULATE_TITLE_TAG" val="Other NUCAPS features:  Horizontal Fields (with separate training)"/>
  <p:tag name="AUDIO_ID" val="333"/>
  <p:tag name="ARTICULATE_AUDIO_RECORDED" val="1"/>
  <p:tag name="ELAPSEDTIME" val="9.9"/>
  <p:tag name="ANNOTATION_TYPE_1" val="0"/>
  <p:tag name="ANNOTATION_START_1" val="2.5"/>
  <p:tag name="ANNOTATION_TOP_1" val="414"/>
  <p:tag name="ANNOTATION_LEFT_1" val="336"/>
  <p:tag name="ANNOTATION_WIDTH_1" val="134"/>
  <p:tag name="ANNOTATION_HEIGHT_1" val="134"/>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COUNT" val="1"/>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True"/>
  <p:tag name="ARTICULATE_USED_LAYOUT" val="8"/>
</p:tagLst>
</file>

<file path=ppt/tags/tag9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8.xml><?xml version="1.0" encoding="utf-8"?>
<p:tagLst xmlns:a="http://schemas.openxmlformats.org/drawingml/2006/main" xmlns:r="http://schemas.openxmlformats.org/officeDocument/2006/relationships" xmlns:p="http://schemas.openxmlformats.org/presentationml/2006/main">
  <p:tag name="ARTICULATE_TITLE_TAG" val="NUCAPS Soundings Summary"/>
  <p:tag name="AUDIO_ID" val="329"/>
  <p:tag name="ARTICULATE_AUDIO_RECORDED" val="1"/>
  <p:tag name="ELAPSEDTIME" val="36.4"/>
  <p:tag name="ANNOTATION_TYPE_1" val="0"/>
  <p:tag name="ANNOTATION_START_1" val="1.5"/>
  <p:tag name="ANNOTATION_END_1" val="6.9"/>
  <p:tag name="ANNOTATION_TOP_1" val="188"/>
  <p:tag name="ANNOTATION_LEFT_1" val="783"/>
  <p:tag name="ANNOTATION_WIDTH_1" val="134"/>
  <p:tag name="ANNOTATION_HEIGHT_1" val="134"/>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6.9"/>
  <p:tag name="ANNOTATION_END_2" val="15.7"/>
  <p:tag name="ANNOTATION_TOP_2" val="292"/>
  <p:tag name="ANNOTATION_LEFT_2" val="788"/>
  <p:tag name="ANNOTATION_WIDTH_2" val="134"/>
  <p:tag name="ANNOTATION_HEIGHT_2" val="134"/>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5.7"/>
  <p:tag name="ANNOTATION_END_3" val="24.4"/>
  <p:tag name="ANNOTATION_TOP_3" val="405"/>
  <p:tag name="ANNOTATION_LEFT_3" val="876"/>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2"/>
  <p:tag name="ANNOTATION_START_4" val="24.4"/>
  <p:tag name="ANNOTATION_END_4" val="24.4"/>
  <p:tag name="ANNOTATION_TOP_4" val="-45"/>
  <p:tag name="ANNOTATION_LEFT_4" val="-45"/>
  <p:tag name="ANNOTATION_WIDTH_4" val="1049"/>
  <p:tag name="ANNOTATION_HEIGHT_4" val="810"/>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SLIDE_WIDTH_4" val="960"/>
  <p:tag name="ANNOTATION_SLIDE_HEIGHT_4" val="720"/>
  <p:tag name="ANNOTATION_TYPE_5" val="2"/>
  <p:tag name="ANNOTATION_START_5" val="24.4"/>
  <p:tag name="ANNOTATION_END_5" val="30.4"/>
  <p:tag name="ANNOTATION_TOP_5" val="465"/>
  <p:tag name="ANNOTATION_LEFT_5" val="61"/>
  <p:tag name="ANNOTATION_WIDTH_5" val="889"/>
  <p:tag name="ANNOTATION_HEIGHT_5" val="10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SLIDE_WIDTH_5" val="960"/>
  <p:tag name="ANNOTATION_SLIDE_HEIGHT_5" val="720"/>
  <p:tag name="ANNOTATION_COUNT" val="5"/>
  <p:tag name="ARTICULATE_NAV_LEVEL" val="1"/>
  <p:tag name="ARTICULATE_SLIDE_PRESENTER_GUID" val="f00e70a7-4eb9-4e2e-9f05-6cd165bfd62b"/>
  <p:tag name="ARTICULATE_SLIDE_PAUSE" val="1"/>
  <p:tag name="ARTICULATE_LOCK_SLIDE" val="0"/>
  <p:tag name="ARTICULATE_HIDE_SLIDE" val="0"/>
  <p:tag name="ARTICULATE_PLAYER_CONTROL_PREVIOUS" val="True"/>
  <p:tag name="ARTICULATE_PLAYER_CONTROL_NEXT" val="False"/>
  <p:tag name="ARTICULATE_USED_LAYOUT" val="8"/>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heme/theme1.xml><?xml version="1.0" encoding="utf-8"?>
<a:theme xmlns:a="http://schemas.openxmlformats.org/drawingml/2006/main" name="JPSS_Template_4x3_P3">
  <a:themeElements>
    <a:clrScheme name="JPSS Foundational Course">
      <a:dk1>
        <a:sysClr val="windowText" lastClr="000000"/>
      </a:dk1>
      <a:lt1>
        <a:srgbClr val="FFFFFF"/>
      </a:lt1>
      <a:dk2>
        <a:srgbClr val="000000"/>
      </a:dk2>
      <a:lt2>
        <a:srgbClr val="CED8DD"/>
      </a:lt2>
      <a:accent1>
        <a:srgbClr val="FFCE34"/>
      </a:accent1>
      <a:accent2>
        <a:srgbClr val="0194CA"/>
      </a:accent2>
      <a:accent3>
        <a:srgbClr val="004C82"/>
      </a:accent3>
      <a:accent4>
        <a:srgbClr val="003356"/>
      </a:accent4>
      <a:accent5>
        <a:srgbClr val="25BAAA"/>
      </a:accent5>
      <a:accent6>
        <a:srgbClr val="D9443D"/>
      </a:accent6>
      <a:hlink>
        <a:srgbClr val="0194CA"/>
      </a:hlink>
      <a:folHlink>
        <a:srgbClr val="004C82"/>
      </a:folHlink>
    </a:clrScheme>
    <a:fontScheme name="JPSS Foundational Course">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JPSS_Template_4x3_P3</Template>
  <TotalTime>10742</TotalTime>
  <Words>3362</Words>
  <Application>Microsoft Office PowerPoint</Application>
  <PresentationFormat>On-screen Show (4:3)</PresentationFormat>
  <Paragraphs>354</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Arial Black</vt:lpstr>
      <vt:lpstr>Calibri</vt:lpstr>
      <vt:lpstr>Times New Roman</vt:lpstr>
      <vt:lpstr>JPSS_Template_4x3_P3</vt:lpstr>
      <vt:lpstr>PowerPoint Presentation</vt:lpstr>
      <vt:lpstr>What will you learn?</vt:lpstr>
      <vt:lpstr>NUCAPS</vt:lpstr>
      <vt:lpstr>Polar Orbiters:  When do they overfly?</vt:lpstr>
      <vt:lpstr>PowerPoint Presentation</vt:lpstr>
      <vt:lpstr>How does data get to AWIPS</vt:lpstr>
      <vt:lpstr>How are Vertical Profiles Generated?</vt:lpstr>
      <vt:lpstr>PowerPoint Presentation</vt:lpstr>
      <vt:lpstr>Vertical Resolution</vt:lpstr>
      <vt:lpstr>Cloud Clearing</vt:lpstr>
      <vt:lpstr>NUCAPS Coverage in 12 hours</vt:lpstr>
      <vt:lpstr>PowerPoint Presentation</vt:lpstr>
      <vt:lpstr>NUCAPS soundings as in AWIPS</vt:lpstr>
      <vt:lpstr>PowerPoint Presentation</vt:lpstr>
      <vt:lpstr>NUCAPS Soundings</vt:lpstr>
      <vt:lpstr>Pop-up SkewT plots</vt:lpstr>
      <vt:lpstr>PowerPoint Presentation</vt:lpstr>
      <vt:lpstr>PowerPoint Presentation</vt:lpstr>
      <vt:lpstr>Why not use the NWP sounding?</vt:lpstr>
      <vt:lpstr>PowerPoint Presentation</vt:lpstr>
      <vt:lpstr>NUCAPS : a Forecast Decision 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Automatic Profile  Modification                  An Experimental Feature tested at HWT</vt:lpstr>
      <vt:lpstr>Other NUCAPS features</vt:lpstr>
      <vt:lpstr>NUCAPS Soundings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Lindstrom</dc:creator>
  <cp:lastModifiedBy>Scott Lindstrom</cp:lastModifiedBy>
  <cp:revision>248</cp:revision>
  <dcterms:created xsi:type="dcterms:W3CDTF">2016-12-14T19:15:45Z</dcterms:created>
  <dcterms:modified xsi:type="dcterms:W3CDTF">2018-11-19T18:18:18Z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SatFC-J_Template_Option_A</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2FEE1F6A-27B5-4EF6-AAEE-32817614A8F8</vt:lpwstr>
  </property>
  <property fmtid="{D5CDD505-2E9C-101B-9397-08002B2CF9AE}" pid="6" name="ArticulateProjectFull">
    <vt:lpwstr>C:\Users\scottl\VISIT\SatFoundationCourse\JPSS\NUCAPS_Soundings.ppta</vt:lpwstr>
  </property>
</Properties>
</file>