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7023100" cy="9309100"/>
  <p:embeddedFontLst>
    <p:embeddedFont>
      <p:font typeface="Arial Narrow"/>
      <p:regular r:id="rId17"/>
      <p:bold r:id="rId18"/>
      <p:italic r:id="rId19"/>
      <p:boldItalic r:id="rId20"/>
    </p:embeddedFont>
    <p:embeddedFont>
      <p:font typeface="Canda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74">
          <p15:clr>
            <a:srgbClr val="A4A3A4"/>
          </p15:clr>
        </p15:guide>
        <p15:guide id="2" orient="horz" pos="432">
          <p15:clr>
            <a:srgbClr val="9AA0A6"/>
          </p15:clr>
        </p15:guide>
        <p15:guide id="3" orient="horz" pos="216">
          <p15:clr>
            <a:srgbClr val="9AA0A6"/>
          </p15:clr>
        </p15:guide>
        <p15:guide id="4" orient="horz" pos="576">
          <p15:clr>
            <a:srgbClr val="9AA0A6"/>
          </p15:clr>
        </p15:guide>
        <p15:guide id="5" pos="5472">
          <p15:clr>
            <a:srgbClr val="9AA0A6"/>
          </p15:clr>
        </p15:guide>
        <p15:guide id="6" orient="horz" pos="321">
          <p15:clr>
            <a:srgbClr val="9AA0A6"/>
          </p15:clr>
        </p15:guide>
      </p15:sldGuideLst>
    </p:ext>
    <p:ext uri="{2D200454-40CA-4A62-9FC3-DE9A4176ACB9}">
      <p15:notesGuideLst>
        <p15:guide id="1" orient="horz" pos="2218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215">
          <p15:clr>
            <a:srgbClr val="A4A3A4"/>
          </p15:clr>
        </p15:guide>
        <p15:guide id="4" pos="2233">
          <p15:clr>
            <a:srgbClr val="A4A3A4"/>
          </p15:clr>
        </p15:guide>
        <p15:guide id="5" orient="horz" pos="2202">
          <p15:clr>
            <a:srgbClr val="A4A3A4"/>
          </p15:clr>
        </p15:guide>
        <p15:guide id="6" orient="horz" pos="2199">
          <p15:clr>
            <a:srgbClr val="A4A3A4"/>
          </p15:clr>
        </p15:guide>
        <p15:guide id="7" pos="2216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4"/>
        <p:guide pos="432" orient="horz"/>
        <p:guide pos="216" orient="horz"/>
        <p:guide pos="576" orient="horz"/>
        <p:guide pos="5472"/>
        <p:guide pos="321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218" orient="horz"/>
        <p:guide pos="2237"/>
        <p:guide pos="2215" orient="horz"/>
        <p:guide pos="2233"/>
        <p:guide pos="2202" orient="horz"/>
        <p:guide pos="2199" orient="horz"/>
        <p:guide pos="2216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5.xml"/><Relationship Id="rId22" Type="http://schemas.openxmlformats.org/officeDocument/2006/relationships/font" Target="fonts/Candara-bold.fntdata"/><Relationship Id="rId10" Type="http://schemas.openxmlformats.org/officeDocument/2006/relationships/slide" Target="slides/slide4.xml"/><Relationship Id="rId21" Type="http://schemas.openxmlformats.org/officeDocument/2006/relationships/font" Target="fonts/Candara-regular.fntdata"/><Relationship Id="rId13" Type="http://schemas.openxmlformats.org/officeDocument/2006/relationships/slide" Target="slides/slide7.xml"/><Relationship Id="rId24" Type="http://schemas.openxmlformats.org/officeDocument/2006/relationships/font" Target="fonts/Candara-boldItalic.fntdata"/><Relationship Id="rId12" Type="http://schemas.openxmlformats.org/officeDocument/2006/relationships/slide" Target="slides/slide6.xml"/><Relationship Id="rId23" Type="http://schemas.openxmlformats.org/officeDocument/2006/relationships/font" Target="fonts/Candar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ArialNarrow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8136" y="1"/>
            <a:ext cx="3043343" cy="31030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25" spcFirstLastPara="1" rIns="93625" wrap="square" tIns="468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ab896a142_0_181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cab896a142_0_181:notes"/>
          <p:cNvSpPr/>
          <p:nvPr>
            <p:ph idx="2" type="sldImg"/>
          </p:nvPr>
        </p:nvSpPr>
        <p:spPr>
          <a:xfrm>
            <a:off x="702310" y="1163638"/>
            <a:ext cx="56184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203e3c307_0_30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4203e3c307_0_30:notes"/>
          <p:cNvSpPr/>
          <p:nvPr>
            <p:ph idx="2" type="sldImg"/>
          </p:nvPr>
        </p:nvSpPr>
        <p:spPr>
          <a:xfrm>
            <a:off x="702310" y="1163638"/>
            <a:ext cx="56184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702310" y="4732129"/>
            <a:ext cx="5618480" cy="3878793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62c63a4bb_0_19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362c63a4bb_0_19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5ed1e7540_0_18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5ed1e7540_0_18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35ed1e7540_0_18:notes"/>
          <p:cNvSpPr txBox="1"/>
          <p:nvPr>
            <p:ph idx="12" type="sldNum"/>
          </p:nvPr>
        </p:nvSpPr>
        <p:spPr>
          <a:xfrm>
            <a:off x="3978136" y="8842033"/>
            <a:ext cx="3043200" cy="465600"/>
          </a:xfrm>
          <a:prstGeom prst="rect">
            <a:avLst/>
          </a:prstGeom>
        </p:spPr>
        <p:txBody>
          <a:bodyPr anchorCtr="0" anchor="b" bIns="46800" lIns="93625" spcFirstLastPara="1" rIns="93625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62c63a4bb_0_6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362c63a4bb_0_6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4a3d4ba57_0_0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34a3d4ba57_0_0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4e2a1db6_0_0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364e2a1db6_0_0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267f7eda0_0_3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4267f7eda0_0_3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203e3c307_0_0:notes"/>
          <p:cNvSpPr txBox="1"/>
          <p:nvPr>
            <p:ph idx="1" type="body"/>
          </p:nvPr>
        </p:nvSpPr>
        <p:spPr>
          <a:xfrm>
            <a:off x="702310" y="4732129"/>
            <a:ext cx="5618400" cy="3878700"/>
          </a:xfrm>
          <a:prstGeom prst="rect">
            <a:avLst/>
          </a:prstGeom>
        </p:spPr>
        <p:txBody>
          <a:bodyPr anchorCtr="0" anchor="t" bIns="46800" lIns="93625" spcFirstLastPara="1" rIns="936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4203e3c307_0_0:notes"/>
          <p:cNvSpPr/>
          <p:nvPr>
            <p:ph idx="2" type="sldImg"/>
          </p:nvPr>
        </p:nvSpPr>
        <p:spPr>
          <a:xfrm>
            <a:off x="-211670" y="385763"/>
            <a:ext cx="7446300" cy="418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://www.noaa.gov/fisheries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www.noaa.gov/oceans-coasts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8.png"/><Relationship Id="rId15" Type="http://schemas.openxmlformats.org/officeDocument/2006/relationships/image" Target="../media/image1.png"/><Relationship Id="rId14" Type="http://schemas.openxmlformats.org/officeDocument/2006/relationships/hyperlink" Target="http://www.noaa.gov/weather" TargetMode="External"/><Relationship Id="rId17" Type="http://schemas.openxmlformats.org/officeDocument/2006/relationships/image" Target="../media/image17.png"/><Relationship Id="rId16" Type="http://schemas.openxmlformats.org/officeDocument/2006/relationships/hyperlink" Target="https://www.commerce.gov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www.noaa.gov/research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://www.noaa.gov/satellites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4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5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800"/>
            </a:lvl1pPr>
            <a:lvl2pPr indent="-3175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2400"/>
            </a:lvl2pPr>
            <a:lvl3pPr indent="-36195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2000"/>
            </a:lvl3pPr>
            <a:lvl4pPr indent="-36195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600"/>
            </a:lvl4pPr>
            <a:lvl5pPr indent="-36195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400"/>
            </a:lvl5pPr>
            <a:lvl6pPr indent="-36195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200"/>
            </a:lvl6pPr>
            <a:lvl7pPr indent="-36195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1000"/>
            </a:lvl7pPr>
            <a:lvl8pPr indent="-36195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800"/>
            </a:lvl8pPr>
            <a:lvl9pPr indent="-36195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Char char="•"/>
              <a:defRPr sz="600"/>
            </a:lvl9pPr>
          </a:lstStyle>
          <a:p/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20454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5" type="body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" name="Google Shape;3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50" y="241700"/>
            <a:ext cx="1247950" cy="1511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30398" y="0"/>
            <a:ext cx="472440" cy="5148301"/>
            <a:chOff x="-15240" y="0"/>
            <a:chExt cx="472440" cy="6858000"/>
          </a:xfrm>
        </p:grpSpPr>
        <p:sp>
          <p:nvSpPr>
            <p:cNvPr id="33" name="Google Shape;33;p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6002" y="3197352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jacqui.fenner\Desktop\PTT templates\images\noaa icons\noaa_icons-04.png" id="35" name="Google Shape;35;p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5.png" id="36" name="Google Shape;36;p4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6.png" id="37" name="Google Shape;37;p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7.png" id="38" name="Google Shape;38;p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08.png" id="39" name="Google Shape;39;p4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jacqui.fenner\Desktop\PTT templates\images\noaa icons\noaa_icons-10.png" id="40" name="Google Shape;40;p4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Google Shape;41;p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42" name="Google Shape;42;p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43" name="Google Shape;43;p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" name="Google Shape;44;p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" name="Google Shape;46;p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" name="Google Shape;47;p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9" name="Google Shape;49;p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>
                    <a:alpha val="4000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descr="G:\STALL\ST Comms\Templates &amp; Resources\Logos\Other Emblems\DOC Logo\DOC Color.png" id="50" name="Google Shape;50;p4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813" y="4821475"/>
            <a:ext cx="322025" cy="3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71797" y="2000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315200" y="4686300"/>
            <a:ext cx="1371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7010400" y="487080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/>
          <p:nvPr/>
        </p:nvSpPr>
        <p:spPr>
          <a:xfrm>
            <a:off x="-13950" y="4805950"/>
            <a:ext cx="8753475" cy="350075"/>
          </a:xfrm>
          <a:custGeom>
            <a:rect b="b" l="l" r="r" t="t"/>
            <a:pathLst>
              <a:path extrusionOk="0" h="469900" w="11671300">
                <a:moveTo>
                  <a:pt x="11404600" y="0"/>
                </a:moveTo>
                <a:lnTo>
                  <a:pt x="11671300" y="469900"/>
                </a:lnTo>
                <a:lnTo>
                  <a:pt x="0" y="469900"/>
                </a:lnTo>
                <a:lnTo>
                  <a:pt x="0" y="254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1241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84070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81613" y="4583861"/>
            <a:ext cx="500550" cy="500550"/>
            <a:chOff x="310960" y="5520595"/>
            <a:chExt cx="1239600" cy="1239600"/>
          </a:xfrm>
        </p:grpSpPr>
        <p:sp>
          <p:nvSpPr>
            <p:cNvPr id="13" name="Google Shape;13;p1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4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52776" y="5562411"/>
              <a:ext cx="1156073" cy="115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/>
        </p:nvSpPr>
        <p:spPr>
          <a:xfrm>
            <a:off x="692750" y="4863957"/>
            <a:ext cx="5747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957" y="0"/>
            <a:ext cx="9157957" cy="2500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2308071" y="1239739"/>
            <a:ext cx="6836100" cy="2683500"/>
          </a:xfrm>
          <a:prstGeom prst="rect">
            <a:avLst/>
          </a:prstGeom>
          <a:solidFill>
            <a:srgbClr val="2E61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257678" cy="51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928" y="2211931"/>
            <a:ext cx="1548664" cy="154866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211725" y="3956250"/>
            <a:ext cx="3377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 (NESDIS) 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161" y="0"/>
            <a:ext cx="1915819" cy="17419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ammb2.cira.colostate.edu/training/2022-ams-cmm-short-course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adlet.com/cmm_satellite/8xzkehbraa8xaejb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adlet.com/cmm_satellite/8xzkehbraa8xaejb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465975" y="2132000"/>
            <a:ext cx="5315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CMM Short Course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Joint Satellite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Lake Applications 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919800" y="3986550"/>
            <a:ext cx="48612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55569" y="4550606"/>
            <a:ext cx="1258800" cy="354000"/>
          </a:xfrm>
          <a:prstGeom prst="rect">
            <a:avLst/>
          </a:prstGeom>
          <a:solidFill>
            <a:srgbClr val="3C485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Aug 7, 2022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67419" y="3369469"/>
            <a:ext cx="510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3536050" y="1908625"/>
            <a:ext cx="5315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Arial Narrow"/>
              <a:buNone/>
            </a:pPr>
            <a:r>
              <a:rPr lang="en-US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GOES-R Series and JPSS Satellites Data, Products and Capabilities</a:t>
            </a:r>
            <a:endParaRPr sz="3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1355569" y="4550606"/>
            <a:ext cx="1258800" cy="354000"/>
          </a:xfrm>
          <a:prstGeom prst="rect">
            <a:avLst/>
          </a:prstGeom>
          <a:solidFill>
            <a:srgbClr val="3C485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Aug 7, 2022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3692850" y="2967625"/>
            <a:ext cx="53151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AUTHORS: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 Andy Heidinger, NOAA/NESDIS, GOES Senior Scientist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 Satya Kalluri, NOAA/NESDIS JPSS Program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1035775" y="212325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Welcome!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91850" y="762000"/>
            <a:ext cx="8298600" cy="3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Those attending remotely, please mute during talks</a:t>
            </a:r>
            <a:endParaRPr sz="2600">
              <a:solidFill>
                <a:srgbClr val="034593"/>
              </a:solidFill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400"/>
              <a:buChar char="○"/>
            </a:pPr>
            <a:r>
              <a:rPr lang="en-US" sz="2400">
                <a:solidFill>
                  <a:srgbClr val="034593"/>
                </a:solidFill>
              </a:rPr>
              <a:t>During Q&amp;A, place your question in the chat and/or raise your hand</a:t>
            </a:r>
            <a:endParaRPr sz="2400">
              <a:solidFill>
                <a:srgbClr val="034593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Those in person, please silence your phones</a:t>
            </a:r>
            <a:endParaRPr sz="2600">
              <a:solidFill>
                <a:srgbClr val="034593"/>
              </a:solidFill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400"/>
              <a:buChar char="○"/>
            </a:pPr>
            <a:r>
              <a:rPr lang="en-US" sz="2400">
                <a:solidFill>
                  <a:srgbClr val="034593"/>
                </a:solidFill>
              </a:rPr>
              <a:t>During Q&amp;A, use the microphone so others can hear you</a:t>
            </a:r>
            <a:endParaRPr sz="24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Breaks and Lunch</a:t>
            </a:r>
            <a:endParaRPr sz="2600">
              <a:solidFill>
                <a:srgbClr val="034593"/>
              </a:solidFill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○"/>
            </a:pPr>
            <a:r>
              <a:rPr lang="en-US" sz="2600">
                <a:solidFill>
                  <a:srgbClr val="034593"/>
                </a:solidFill>
              </a:rPr>
              <a:t>Boxed lunches available</a:t>
            </a:r>
            <a:endParaRPr sz="2600">
              <a:solidFill>
                <a:srgbClr val="FF0000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Monona Terrace Guest is the WiFi </a:t>
            </a:r>
            <a:endParaRPr sz="2600">
              <a:solidFill>
                <a:srgbClr val="034593"/>
              </a:solidFill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600"/>
              <a:buChar char="●"/>
            </a:pPr>
            <a:r>
              <a:rPr lang="en-US" sz="2600">
                <a:solidFill>
                  <a:srgbClr val="034593"/>
                </a:solidFill>
              </a:rPr>
              <a:t>Emergency Exit / Restroom</a:t>
            </a:r>
            <a:endParaRPr sz="2600">
              <a:solidFill>
                <a:srgbClr val="034593"/>
              </a:solidFill>
            </a:endParaRPr>
          </a:p>
        </p:txBody>
      </p:sp>
      <p:pic>
        <p:nvPicPr>
          <p:cNvPr descr="Audio, mic, microphone, off, sound icon"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02" y="806322"/>
            <a:ext cx="473100" cy="535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Comments Icon - Comment Icon Png Free Clipart - Full Size Clipart  (#2003525) - PinClipart" id="107" name="Google Shape;1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825" y="1507575"/>
            <a:ext cx="473100" cy="55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1035775" y="212325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/>
              <a:t>Administrative Notes</a:t>
            </a:r>
            <a:endParaRPr sz="3600"/>
          </a:p>
        </p:txBody>
      </p:sp>
      <p:sp>
        <p:nvSpPr>
          <p:cNvPr id="113" name="Google Shape;113;p18"/>
          <p:cNvSpPr txBox="1"/>
          <p:nvPr/>
        </p:nvSpPr>
        <p:spPr>
          <a:xfrm>
            <a:off x="126125" y="685800"/>
            <a:ext cx="8801400" cy="3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Short Course Website: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https://rammb2.cira.colostate.edu/training/2022-ams-cmm-short-course/</a:t>
            </a:r>
            <a:endParaRPr sz="2300">
              <a:solidFill>
                <a:srgbClr val="FF0000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Presentations, h</a:t>
            </a:r>
            <a:r>
              <a:rPr lang="en-US" sz="2300">
                <a:solidFill>
                  <a:srgbClr val="034593"/>
                </a:solidFill>
              </a:rPr>
              <a:t>andout posted after short course</a:t>
            </a:r>
            <a:endParaRPr sz="2300">
              <a:solidFill>
                <a:srgbClr val="034593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Spanish and Portuguese translated slides available </a:t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34593"/>
                </a:solidFill>
              </a:rPr>
              <a:t>after the short course</a:t>
            </a:r>
            <a:endParaRPr sz="2300">
              <a:solidFill>
                <a:srgbClr val="034593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The hands-on exercises will be done in groups of 2-3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near each other in-person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Zoom room(s) will be set up</a:t>
            </a:r>
            <a:endParaRPr sz="23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The course is being recorded and will be available on AMS CMM website</a:t>
            </a:r>
            <a:endParaRPr sz="2300">
              <a:solidFill>
                <a:srgbClr val="034593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250" y="1467050"/>
            <a:ext cx="1532700" cy="15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289722" y="1143000"/>
            <a:ext cx="5889900" cy="22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Masks required regardless of CDC Levels and vaccination status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4596"/>
              </a:solidFill>
            </a:endParaRPr>
          </a:p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0B4596"/>
                </a:solidFill>
              </a:rPr>
              <a:t>Dane County is at </a:t>
            </a:r>
            <a:r>
              <a:rPr lang="en-US">
                <a:solidFill>
                  <a:srgbClr val="034593"/>
                </a:solidFill>
              </a:rPr>
              <a:t>medium</a:t>
            </a:r>
            <a:endParaRPr>
              <a:solidFill>
                <a:srgbClr val="034593"/>
              </a:solidFill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752888" y="205978"/>
            <a:ext cx="7933800" cy="59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COVID </a:t>
            </a:r>
            <a:r>
              <a:rPr lang="en-US"/>
              <a:t>Protocols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050" y="1981724"/>
            <a:ext cx="3182651" cy="18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078050" y="228600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AGENDA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36800" y="822900"/>
            <a:ext cx="8870400" cy="3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8:30AM Introductions -</a:t>
            </a:r>
            <a:r>
              <a:rPr lang="en-US" sz="2300">
                <a:solidFill>
                  <a:srgbClr val="FF0000"/>
                </a:solidFill>
              </a:rPr>
              <a:t> </a:t>
            </a:r>
            <a:r>
              <a:rPr b="1" lang="en-US" sz="2300">
                <a:solidFill>
                  <a:srgbClr val="9900FF"/>
                </a:solidFill>
              </a:rPr>
              <a:t>Padlet</a:t>
            </a:r>
            <a:r>
              <a:rPr lang="en-US" sz="2300">
                <a:solidFill>
                  <a:srgbClr val="034593"/>
                </a:solidFill>
              </a:rPr>
              <a:t> 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https://padlet.com/cmm_satellite/8xzkehbraa8xaejb</a:t>
            </a:r>
            <a:r>
              <a:rPr lang="en-US" sz="2300">
                <a:solidFill>
                  <a:srgbClr val="034593"/>
                </a:solidFill>
              </a:rPr>
              <a:t>    </a:t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8:40AM GOES-R Series and JPSS Satellites Data, Products and Capabilities</a:t>
            </a:r>
            <a:endParaRPr sz="2300">
              <a:solidFill>
                <a:srgbClr val="034593"/>
              </a:solidFill>
            </a:endParaRPr>
          </a:p>
          <a:p>
            <a:pPr indent="-3492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1900"/>
              <a:buChar char="○"/>
            </a:pPr>
            <a:r>
              <a:rPr lang="en-US" sz="1900">
                <a:solidFill>
                  <a:srgbClr val="034593"/>
                </a:solidFill>
              </a:rPr>
              <a:t>Dr. Andy Heidinger, NOAA/NESDIS, GOES Senior Scientist</a:t>
            </a:r>
            <a:endParaRPr sz="1900">
              <a:solidFill>
                <a:srgbClr val="034593"/>
              </a:solidFill>
            </a:endParaRPr>
          </a:p>
          <a:p>
            <a:pPr indent="-3492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1900"/>
              <a:buChar char="○"/>
            </a:pPr>
            <a:r>
              <a:rPr lang="en-US" sz="1900">
                <a:solidFill>
                  <a:srgbClr val="034593"/>
                </a:solidFill>
              </a:rPr>
              <a:t>Dr. Satya Kalluri, NOAA/NESDIS JPSS Program</a:t>
            </a:r>
            <a:endParaRPr sz="1900">
              <a:solidFill>
                <a:srgbClr val="034593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9:10AM Lightning Session on Satellite Lake Data and Products 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Scott Lindstrom, CIMSS, Andrea VanderWoude, GLERL and CoastWatch, Mark Kulie, NOAA/NESDIS, Rachel Albrecht, Universidade de São Paulo </a:t>
            </a:r>
            <a:endParaRPr sz="2300">
              <a:solidFill>
                <a:srgbClr val="03459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10:20AM Break (15 min) </a:t>
            </a:r>
            <a:endParaRPr sz="2300">
              <a:solidFill>
                <a:srgbClr val="034593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0" y="243900"/>
            <a:ext cx="3099600" cy="5790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 TIMES </a:t>
            </a: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CENTRAL TIME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1078050" y="228600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AGENDA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97250" y="822900"/>
            <a:ext cx="8676000" cy="3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10</a:t>
            </a:r>
            <a:r>
              <a:rPr lang="en-US" sz="2300">
                <a:solidFill>
                  <a:srgbClr val="034593"/>
                </a:solidFill>
              </a:rPr>
              <a:t>:35AM </a:t>
            </a:r>
            <a:r>
              <a:rPr lang="en-US" sz="2300">
                <a:solidFill>
                  <a:srgbClr val="034593"/>
                </a:solidFill>
              </a:rPr>
              <a:t>Lake Products: Lake surface temperatures, algal blooms, meteotsunamis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Andrea VanderWoude, GLERL and CoastWatch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Scott Lindstrom, CIMSS</a:t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11</a:t>
            </a:r>
            <a:r>
              <a:rPr lang="en-US" sz="2300">
                <a:solidFill>
                  <a:srgbClr val="034593"/>
                </a:solidFill>
              </a:rPr>
              <a:t>:05AM </a:t>
            </a:r>
            <a:r>
              <a:rPr lang="en-US" sz="2300">
                <a:solidFill>
                  <a:srgbClr val="034593"/>
                </a:solidFill>
              </a:rPr>
              <a:t>Case Studies Hands-on Exercises: Lake surface temperatures, algal blooms, meteotsunamis </a:t>
            </a:r>
            <a:endParaRPr sz="2300">
              <a:solidFill>
                <a:srgbClr val="034593"/>
              </a:solidFill>
              <a:highlight>
                <a:srgbClr val="FFFF00"/>
              </a:highlight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Andrea VanderWoude, GLERL and CoastWatch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Scott Lindstrom, CIMSS</a:t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12:10PM Lunch (60 minutes)</a:t>
            </a:r>
            <a:endParaRPr sz="2300">
              <a:solidFill>
                <a:srgbClr val="FF0000"/>
              </a:solidFill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0" y="243900"/>
            <a:ext cx="3099600" cy="5790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 TIMES CENTRAL TIME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078050" y="228600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AGENDA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171750" y="826425"/>
            <a:ext cx="8800500" cy="3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1:10PM </a:t>
            </a:r>
            <a:r>
              <a:rPr lang="en-US" sz="2300">
                <a:solidFill>
                  <a:srgbClr val="034593"/>
                </a:solidFill>
              </a:rPr>
              <a:t>Convection Initiations and Thunderstorms Over Lakes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Rachel Albrecht, Universidade de São Paulo</a:t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1:40PM </a:t>
            </a:r>
            <a:r>
              <a:rPr lang="en-US" sz="2300">
                <a:solidFill>
                  <a:srgbClr val="034593"/>
                </a:solidFill>
              </a:rPr>
              <a:t>Case Studies Hands-on Exercises: Convection Initiations and Thunderstorms Over the Lakes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Rachel Albrecht, Universidade de São Paulo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Scott Lindstrom, CIMSS</a:t>
            </a:r>
            <a:endParaRPr sz="2300">
              <a:solidFill>
                <a:srgbClr val="034593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2</a:t>
            </a:r>
            <a:r>
              <a:rPr lang="en-US" sz="2300">
                <a:solidFill>
                  <a:srgbClr val="034593"/>
                </a:solidFill>
              </a:rPr>
              <a:t>:40PM Using Satellite</a:t>
            </a:r>
            <a:r>
              <a:rPr lang="en-US" sz="2300">
                <a:solidFill>
                  <a:srgbClr val="034593"/>
                </a:solidFill>
              </a:rPr>
              <a:t> Lake Products in WMO RA III/IV 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Lake Maracaibo - Tropical Lake Rachel Albrecht, Universidade de São Paulo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CIMSS Blog: The Great Lakes, viewed using GOES-16 and NOAA-20 imagery - William Straka, CIMSS</a:t>
            </a:r>
            <a:endParaRPr sz="23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34593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0" y="243900"/>
            <a:ext cx="3099600" cy="5790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 TIMES CENTRAL TIME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1078050" y="228600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AGENDA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171750" y="1345450"/>
            <a:ext cx="88005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3:00PM Participant groups present results of hands-on exercises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Share your screen</a:t>
            </a:r>
            <a:endParaRPr sz="2300">
              <a:solidFill>
                <a:srgbClr val="03459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34593"/>
              </a:solidFill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3:30PM Wrap up and Survey</a:t>
            </a:r>
            <a:endParaRPr sz="2300">
              <a:solidFill>
                <a:srgbClr val="034593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0" y="243900"/>
            <a:ext cx="3099600" cy="57900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 TIMES CENTRAL TIME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1078050" y="228600"/>
            <a:ext cx="729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034593"/>
                </a:solidFill>
              </a:rPr>
              <a:t>INTRODUCTIONS</a:t>
            </a:r>
            <a:endParaRPr sz="3600">
              <a:solidFill>
                <a:srgbClr val="034593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171750" y="826425"/>
            <a:ext cx="8800500" cy="3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●"/>
            </a:pPr>
            <a:r>
              <a:rPr lang="en-US" sz="2300">
                <a:solidFill>
                  <a:srgbClr val="034593"/>
                </a:solidFill>
              </a:rPr>
              <a:t>Padlet </a:t>
            </a:r>
            <a:endParaRPr sz="2300">
              <a:solidFill>
                <a:srgbClr val="034593"/>
              </a:solidFill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https://padlet.com/cmm_satellite/8xzkehbraa8xaejb</a:t>
            </a:r>
            <a:r>
              <a:rPr lang="en-US" sz="2300">
                <a:solidFill>
                  <a:srgbClr val="FF0000"/>
                </a:solidFill>
              </a:rPr>
              <a:t> </a:t>
            </a:r>
            <a:r>
              <a:rPr lang="en-US" sz="2300">
                <a:solidFill>
                  <a:srgbClr val="034593"/>
                </a:solidFill>
              </a:rPr>
              <a:t> </a:t>
            </a:r>
            <a:endParaRPr sz="2300">
              <a:solidFill>
                <a:srgbClr val="034593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0000"/>
              </a:solidFill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593"/>
              </a:buClr>
              <a:buSzPts val="2300"/>
              <a:buChar char="○"/>
            </a:pPr>
            <a:r>
              <a:rPr lang="en-US" sz="2300">
                <a:solidFill>
                  <a:srgbClr val="034593"/>
                </a:solidFill>
              </a:rPr>
              <a:t>Please post </a:t>
            </a:r>
            <a:endParaRPr sz="2300">
              <a:solidFill>
                <a:srgbClr val="034593"/>
              </a:solidFill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550" y="2290275"/>
            <a:ext cx="2326475" cy="23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 rot="1203996">
            <a:off x="4354138" y="2862876"/>
            <a:ext cx="4098076" cy="60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are you from?</a:t>
            </a:r>
            <a:endParaRPr b="1" sz="2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