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7023100" cy="9309100"/>
  <p:embeddedFontLst>
    <p:embeddedFont>
      <p:font typeface="Arial Narrow"/>
      <p:regular r:id="rId11"/>
      <p:bold r:id="rId12"/>
      <p:italic r:id="rId13"/>
      <p:boldItalic r:id="rId14"/>
    </p:embeddedFont>
    <p:embeddedFont>
      <p:font typeface="Candar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74">
          <p15:clr>
            <a:srgbClr val="A4A3A4"/>
          </p15:clr>
        </p15:guide>
        <p15:guide id="2" orient="horz" pos="432">
          <p15:clr>
            <a:srgbClr val="9AA0A6"/>
          </p15:clr>
        </p15:guide>
        <p15:guide id="3" orient="horz" pos="216">
          <p15:clr>
            <a:srgbClr val="9AA0A6"/>
          </p15:clr>
        </p15:guide>
        <p15:guide id="4" orient="horz" pos="576">
          <p15:clr>
            <a:srgbClr val="9AA0A6"/>
          </p15:clr>
        </p15:guide>
        <p15:guide id="5" pos="5472">
          <p15:clr>
            <a:srgbClr val="9AA0A6"/>
          </p15:clr>
        </p15:guide>
        <p15:guide id="6" orient="horz" pos="321">
          <p15:clr>
            <a:srgbClr val="9AA0A6"/>
          </p15:clr>
        </p15:guide>
      </p15:sldGuideLst>
    </p:ext>
    <p:ext uri="{2D200454-40CA-4A62-9FC3-DE9A4176ACB9}">
      <p15:notesGuideLst>
        <p15:guide id="1" orient="horz" pos="2218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2215">
          <p15:clr>
            <a:srgbClr val="A4A3A4"/>
          </p15:clr>
        </p15:guide>
        <p15:guide id="4" pos="2233">
          <p15:clr>
            <a:srgbClr val="A4A3A4"/>
          </p15:clr>
        </p15:guide>
        <p15:guide id="5" orient="horz" pos="2202">
          <p15:clr>
            <a:srgbClr val="A4A3A4"/>
          </p15:clr>
        </p15:guide>
        <p15:guide id="6" orient="horz" pos="2199">
          <p15:clr>
            <a:srgbClr val="A4A3A4"/>
          </p15:clr>
        </p15:guide>
        <p15:guide id="7" pos="2216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4"/>
        <p:guide pos="432" orient="horz"/>
        <p:guide pos="216" orient="horz"/>
        <p:guide pos="576" orient="horz"/>
        <p:guide pos="5472"/>
        <p:guide pos="321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218" orient="horz"/>
        <p:guide pos="2237"/>
        <p:guide pos="2215" orient="horz"/>
        <p:guide pos="2233"/>
        <p:guide pos="2202" orient="horz"/>
        <p:guide pos="2199" orient="horz"/>
        <p:guide pos="2216"/>
        <p:guide pos="221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Narrow-regular.fntdata"/><Relationship Id="rId10" Type="http://schemas.openxmlformats.org/officeDocument/2006/relationships/slide" Target="slides/slide4.xml"/><Relationship Id="rId13" Type="http://schemas.openxmlformats.org/officeDocument/2006/relationships/font" Target="fonts/ArialNarrow-italic.fntdata"/><Relationship Id="rId12" Type="http://schemas.openxmlformats.org/officeDocument/2006/relationships/font" Target="fonts/ArialNarrow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andara-regular.fntdata"/><Relationship Id="rId14" Type="http://schemas.openxmlformats.org/officeDocument/2006/relationships/font" Target="fonts/ArialNarrow-boldItalic.fntdata"/><Relationship Id="rId17" Type="http://schemas.openxmlformats.org/officeDocument/2006/relationships/font" Target="fonts/Candara-italic.fntdata"/><Relationship Id="rId16" Type="http://schemas.openxmlformats.org/officeDocument/2006/relationships/font" Target="fonts/Candar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Candar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978136" y="1"/>
            <a:ext cx="3043343" cy="31030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ab896a142_0_181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00" lIns="93450" spcFirstLastPara="1" rIns="93450" wrap="square" tIns="4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cab896a142_0_181:notes"/>
          <p:cNvSpPr/>
          <p:nvPr>
            <p:ph idx="2" type="sldImg"/>
          </p:nvPr>
        </p:nvSpPr>
        <p:spPr>
          <a:xfrm>
            <a:off x="702310" y="1163638"/>
            <a:ext cx="56184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62c63a4bb_0_19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362c63a4bb_0_19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5ed1e7540_0_35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5ed1e7540_0_35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35ed1e7540_0_35:notes"/>
          <p:cNvSpPr txBox="1"/>
          <p:nvPr>
            <p:ph idx="12" type="sldNum"/>
          </p:nvPr>
        </p:nvSpPr>
        <p:spPr>
          <a:xfrm>
            <a:off x="3978136" y="8842033"/>
            <a:ext cx="3043200" cy="465600"/>
          </a:xfrm>
          <a:prstGeom prst="rect">
            <a:avLst/>
          </a:prstGeom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367144125_0_0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367144125_0_0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14367144125_0_0:notes"/>
          <p:cNvSpPr txBox="1"/>
          <p:nvPr>
            <p:ph idx="12" type="sldNum"/>
          </p:nvPr>
        </p:nvSpPr>
        <p:spPr>
          <a:xfrm>
            <a:off x="3978136" y="8842033"/>
            <a:ext cx="3043200" cy="465600"/>
          </a:xfrm>
          <a:prstGeom prst="rect">
            <a:avLst/>
          </a:prstGeom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1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10.png"/><Relationship Id="rId15" Type="http://schemas.openxmlformats.org/officeDocument/2006/relationships/image" Target="../media/image6.png"/><Relationship Id="rId14" Type="http://schemas.openxmlformats.org/officeDocument/2006/relationships/hyperlink" Target="http://www.noaa.gov/weather" TargetMode="External"/><Relationship Id="rId17" Type="http://schemas.openxmlformats.org/officeDocument/2006/relationships/image" Target="../media/image3.png"/><Relationship Id="rId16" Type="http://schemas.openxmlformats.org/officeDocument/2006/relationships/hyperlink" Target="https://www.commerce.gov/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://www.noaa.gov/satellites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4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5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2800"/>
            </a:lvl1pPr>
            <a:lvl2pPr indent="-3175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2400"/>
            </a:lvl2pPr>
            <a:lvl3pPr indent="-36195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2000"/>
            </a:lvl3pPr>
            <a:lvl4pPr indent="-36195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600"/>
            </a:lvl4pPr>
            <a:lvl5pPr indent="-36195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400"/>
            </a:lvl5pPr>
            <a:lvl6pPr indent="-36195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200"/>
            </a:lvl6pPr>
            <a:lvl7pPr indent="-36195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000"/>
            </a:lvl7pPr>
            <a:lvl8pPr indent="-36195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800"/>
            </a:lvl8pPr>
            <a:lvl9pPr indent="-36195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600"/>
            </a:lvl9pPr>
          </a:lstStyle>
          <a:p/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871797" y="200028"/>
            <a:ext cx="740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685800" y="48006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3124200" y="48006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7315200" y="4686300"/>
            <a:ext cx="1371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28650" y="20454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410810" y="0"/>
            <a:ext cx="87309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  <a:defRPr b="1" sz="18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  <a:defRPr b="0" sz="16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4" type="body"/>
          </p:nvPr>
        </p:nvSpPr>
        <p:spPr>
          <a:xfrm>
            <a:off x="2514600" y="57655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5" type="body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None/>
              <a:defRPr b="0" sz="2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6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  <a:defRPr sz="1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0" name="Google Shape;30;p4"/>
          <p:cNvCxnSpPr/>
          <p:nvPr/>
        </p:nvCxnSpPr>
        <p:spPr>
          <a:xfrm>
            <a:off x="228599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687F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" name="Google Shape;31;p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050" y="241700"/>
            <a:ext cx="1247950" cy="1511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-30398" y="0"/>
            <a:ext cx="472440" cy="5148301"/>
            <a:chOff x="-15240" y="0"/>
            <a:chExt cx="472440" cy="6858000"/>
          </a:xfrm>
        </p:grpSpPr>
        <p:sp>
          <p:nvSpPr>
            <p:cNvPr id="33" name="Google Shape;33;p4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16002" y="3197352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35" name="Google Shape;35;p4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36" name="Google Shape;36;p4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37" name="Google Shape;37;p4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38" name="Google Shape;38;p4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39" name="Google Shape;39;p4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40" name="Google Shape;40;p4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" name="Google Shape;41;p4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42" name="Google Shape;42;p4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43" name="Google Shape;43;p4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" name="Google Shape;44;p4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" name="Google Shape;45;p4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" name="Google Shape;46;p4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" name="Google Shape;47;p4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" name="Google Shape;48;p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9" name="Google Shape;49;p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descr="G:\STALL\ST Comms\Templates &amp; Resources\Logos\Other Emblems\DOC Logo\DOC Color.png" id="50" name="Google Shape;50;p4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4813" y="4821475"/>
            <a:ext cx="322025" cy="3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type="title"/>
          </p:nvPr>
        </p:nvSpPr>
        <p:spPr>
          <a:xfrm>
            <a:off x="752888" y="205978"/>
            <a:ext cx="79338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871797" y="200028"/>
            <a:ext cx="740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685800" y="48006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0" y="48006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315200" y="4686300"/>
            <a:ext cx="1371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9.png"/><Relationship Id="rId2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/>
          <p:nvPr/>
        </p:nvSpPr>
        <p:spPr>
          <a:xfrm>
            <a:off x="-13950" y="4805950"/>
            <a:ext cx="8753475" cy="350075"/>
          </a:xfrm>
          <a:custGeom>
            <a:rect b="b" l="l" r="r" t="t"/>
            <a:pathLst>
              <a:path extrusionOk="0" h="469900" w="11671300">
                <a:moveTo>
                  <a:pt x="11404600" y="0"/>
                </a:moveTo>
                <a:lnTo>
                  <a:pt x="11671300" y="469900"/>
                </a:lnTo>
                <a:lnTo>
                  <a:pt x="0" y="469900"/>
                </a:lnTo>
                <a:lnTo>
                  <a:pt x="0" y="25400"/>
                </a:lnTo>
                <a:lnTo>
                  <a:pt x="11404600" y="0"/>
                </a:lnTo>
                <a:close/>
              </a:path>
            </a:pathLst>
          </a:custGeom>
          <a:solidFill>
            <a:srgbClr val="2E61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1241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/>
        </p:nvSpPr>
        <p:spPr>
          <a:xfrm>
            <a:off x="8407064" y="4832250"/>
            <a:ext cx="622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81613" y="4583861"/>
            <a:ext cx="500550" cy="500550"/>
            <a:chOff x="310960" y="5520595"/>
            <a:chExt cx="1239600" cy="1239600"/>
          </a:xfrm>
        </p:grpSpPr>
        <p:sp>
          <p:nvSpPr>
            <p:cNvPr id="13" name="Google Shape;13;p1"/>
            <p:cNvSpPr/>
            <p:nvPr/>
          </p:nvSpPr>
          <p:spPr>
            <a:xfrm>
              <a:off x="310960" y="5520595"/>
              <a:ext cx="1239600" cy="123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4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352776" y="5562411"/>
              <a:ext cx="1156073" cy="11560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/>
          <p:nvPr/>
        </p:nvSpPr>
        <p:spPr>
          <a:xfrm>
            <a:off x="692750" y="4863957"/>
            <a:ext cx="5747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National Environmental Satellite, Data, and Information Service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957" y="0"/>
            <a:ext cx="9157957" cy="25003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2308071" y="1239739"/>
            <a:ext cx="6836100" cy="2683500"/>
          </a:xfrm>
          <a:prstGeom prst="rect">
            <a:avLst/>
          </a:prstGeom>
          <a:solidFill>
            <a:srgbClr val="2E61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4257678" cy="514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0928" y="2211931"/>
            <a:ext cx="1548664" cy="154866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211725" y="3956250"/>
            <a:ext cx="33771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Environmental Satellite, Data, and Information Service (NESDIS) 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161" y="0"/>
            <a:ext cx="1915819" cy="17419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465975" y="2132000"/>
            <a:ext cx="53151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CMM Short Course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Joint Satellite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Lake Applications 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919800" y="3986550"/>
            <a:ext cx="48612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355569" y="4550606"/>
            <a:ext cx="1258800" cy="354000"/>
          </a:xfrm>
          <a:prstGeom prst="rect">
            <a:avLst/>
          </a:prstGeom>
          <a:solidFill>
            <a:srgbClr val="3C4857"/>
          </a:solidFill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Aug 7, 2022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767419" y="3369469"/>
            <a:ext cx="5103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Participant Results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1035775" y="212325"/>
            <a:ext cx="7291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/>
              <a:t>Links / pics</a:t>
            </a:r>
            <a:endParaRPr sz="3600"/>
          </a:p>
        </p:txBody>
      </p:sp>
      <p:sp>
        <p:nvSpPr>
          <p:cNvPr id="105" name="Google Shape;105;p17"/>
          <p:cNvSpPr txBox="1"/>
          <p:nvPr/>
        </p:nvSpPr>
        <p:spPr>
          <a:xfrm>
            <a:off x="605850" y="762000"/>
            <a:ext cx="8298600" cy="3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Simultaneous</a:t>
            </a:r>
            <a:endParaRPr sz="2300">
              <a:solidFill>
                <a:srgbClr val="03459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752888" y="205978"/>
            <a:ext cx="7933800" cy="59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Place holder for groups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752888" y="205978"/>
            <a:ext cx="7933800" cy="59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Place holder for groups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