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7023100" cy="9309100"/>
  <p:embeddedFontLst>
    <p:embeddedFont>
      <p:font typeface="Arial Narrow"/>
      <p:regular r:id="rId14"/>
      <p:bold r:id="rId15"/>
      <p:italic r:id="rId16"/>
      <p:boldItalic r:id="rId17"/>
    </p:embeddedFont>
    <p:embeddedFont>
      <p:font typeface="Candara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74">
          <p15:clr>
            <a:srgbClr val="A4A3A4"/>
          </p15:clr>
        </p15:guide>
        <p15:guide id="2" orient="horz" pos="432">
          <p15:clr>
            <a:srgbClr val="9AA0A6"/>
          </p15:clr>
        </p15:guide>
        <p15:guide id="3" orient="horz" pos="216">
          <p15:clr>
            <a:srgbClr val="9AA0A6"/>
          </p15:clr>
        </p15:guide>
        <p15:guide id="4" orient="horz" pos="576">
          <p15:clr>
            <a:srgbClr val="9AA0A6"/>
          </p15:clr>
        </p15:guide>
        <p15:guide id="5" pos="5472">
          <p15:clr>
            <a:srgbClr val="9AA0A6"/>
          </p15:clr>
        </p15:guide>
        <p15:guide id="6" orient="horz" pos="321">
          <p15:clr>
            <a:srgbClr val="9AA0A6"/>
          </p15:clr>
        </p15:guide>
      </p15:sldGuideLst>
    </p:ext>
    <p:ext uri="{2D200454-40CA-4A62-9FC3-DE9A4176ACB9}">
      <p15:notesGuideLst>
        <p15:guide id="1" orient="horz" pos="2218">
          <p15:clr>
            <a:srgbClr val="A4A3A4"/>
          </p15:clr>
        </p15:guide>
        <p15:guide id="2" pos="2237">
          <p15:clr>
            <a:srgbClr val="A4A3A4"/>
          </p15:clr>
        </p15:guide>
        <p15:guide id="3" orient="horz" pos="2215">
          <p15:clr>
            <a:srgbClr val="A4A3A4"/>
          </p15:clr>
        </p15:guide>
        <p15:guide id="4" pos="2233">
          <p15:clr>
            <a:srgbClr val="A4A3A4"/>
          </p15:clr>
        </p15:guide>
        <p15:guide id="5" orient="horz" pos="2202">
          <p15:clr>
            <a:srgbClr val="A4A3A4"/>
          </p15:clr>
        </p15:guide>
        <p15:guide id="6" orient="horz" pos="2199">
          <p15:clr>
            <a:srgbClr val="A4A3A4"/>
          </p15:clr>
        </p15:guide>
        <p15:guide id="7" pos="2216">
          <p15:clr>
            <a:srgbClr val="A4A3A4"/>
          </p15:clr>
        </p15:guide>
        <p15:guide id="8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74"/>
        <p:guide pos="432" orient="horz"/>
        <p:guide pos="216" orient="horz"/>
        <p:guide pos="576" orient="horz"/>
        <p:guide pos="5472"/>
        <p:guide pos="321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218" orient="horz"/>
        <p:guide pos="2237"/>
        <p:guide pos="2215" orient="horz"/>
        <p:guide pos="2233"/>
        <p:guide pos="2202" orient="horz"/>
        <p:guide pos="2199" orient="horz"/>
        <p:guide pos="2216"/>
        <p:guide pos="2212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ndara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Candara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ArialNarrow-bold.fntdata"/><Relationship Id="rId14" Type="http://schemas.openxmlformats.org/officeDocument/2006/relationships/font" Target="fonts/ArialNarrow-regular.fntdata"/><Relationship Id="rId17" Type="http://schemas.openxmlformats.org/officeDocument/2006/relationships/font" Target="fonts/ArialNarrow-boldItalic.fntdata"/><Relationship Id="rId16" Type="http://schemas.openxmlformats.org/officeDocument/2006/relationships/font" Target="fonts/ArialNarrow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Candara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andara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0" type="dt"/>
          </p:nvPr>
        </p:nvSpPr>
        <p:spPr>
          <a:xfrm>
            <a:off x="3978136" y="1"/>
            <a:ext cx="3043343" cy="31030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3625" spcFirstLastPara="1" rIns="93625" wrap="square" tIns="468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/>
          <p:nvPr>
            <p:ph idx="2" type="sldImg"/>
          </p:nvPr>
        </p:nvSpPr>
        <p:spPr>
          <a:xfrm>
            <a:off x="-211670" y="385763"/>
            <a:ext cx="7446300" cy="418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702310" y="4732129"/>
            <a:ext cx="5618480" cy="387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3625" spcFirstLastPara="1" rIns="93625" wrap="square" tIns="468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2" type="sldNum"/>
          </p:nvPr>
        </p:nvSpPr>
        <p:spPr>
          <a:xfrm>
            <a:off x="3978136" y="8842033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3625" spcFirstLastPara="1" rIns="93625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ab896a142_0_181:notes"/>
          <p:cNvSpPr txBox="1"/>
          <p:nvPr>
            <p:ph idx="1" type="body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00" lIns="93450" spcFirstLastPara="1" rIns="93450" wrap="square" tIns="46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cab896a142_0_181:notes"/>
          <p:cNvSpPr/>
          <p:nvPr>
            <p:ph idx="2" type="sldImg"/>
          </p:nvPr>
        </p:nvSpPr>
        <p:spPr>
          <a:xfrm>
            <a:off x="702310" y="1163638"/>
            <a:ext cx="5618400" cy="314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:notes"/>
          <p:cNvSpPr txBox="1"/>
          <p:nvPr>
            <p:ph idx="1" type="body"/>
          </p:nvPr>
        </p:nvSpPr>
        <p:spPr>
          <a:xfrm>
            <a:off x="702310" y="4732129"/>
            <a:ext cx="5618480" cy="3878793"/>
          </a:xfrm>
          <a:prstGeom prst="rect">
            <a:avLst/>
          </a:prstGeom>
        </p:spPr>
        <p:txBody>
          <a:bodyPr anchorCtr="0" anchor="t" bIns="46800" lIns="93625" spcFirstLastPara="1" rIns="93625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2:notes"/>
          <p:cNvSpPr/>
          <p:nvPr>
            <p:ph idx="2" type="sldImg"/>
          </p:nvPr>
        </p:nvSpPr>
        <p:spPr>
          <a:xfrm>
            <a:off x="-211670" y="385763"/>
            <a:ext cx="7446300" cy="418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4218320059_0_2:notes"/>
          <p:cNvSpPr/>
          <p:nvPr>
            <p:ph idx="2" type="sldImg"/>
          </p:nvPr>
        </p:nvSpPr>
        <p:spPr>
          <a:xfrm>
            <a:off x="-211670" y="385763"/>
            <a:ext cx="7446300" cy="418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4218320059_0_2:notes"/>
          <p:cNvSpPr txBox="1"/>
          <p:nvPr>
            <p:ph idx="1" type="body"/>
          </p:nvPr>
        </p:nvSpPr>
        <p:spPr>
          <a:xfrm>
            <a:off x="702310" y="4732129"/>
            <a:ext cx="5618400" cy="3878700"/>
          </a:xfrm>
          <a:prstGeom prst="rect">
            <a:avLst/>
          </a:prstGeom>
        </p:spPr>
        <p:txBody>
          <a:bodyPr anchorCtr="0" anchor="t" bIns="46800" lIns="93625" spcFirstLastPara="1" rIns="93625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put on poster, Training Session 1, (Marcial/Diego) WMO November, SatMOC </a:t>
            </a:r>
            <a:endParaRPr/>
          </a:p>
        </p:txBody>
      </p:sp>
      <p:sp>
        <p:nvSpPr>
          <p:cNvPr id="111" name="Google Shape;111;g14218320059_0_2:notes"/>
          <p:cNvSpPr txBox="1"/>
          <p:nvPr>
            <p:ph idx="12" type="sldNum"/>
          </p:nvPr>
        </p:nvSpPr>
        <p:spPr>
          <a:xfrm>
            <a:off x="3978136" y="8842033"/>
            <a:ext cx="3043200" cy="465600"/>
          </a:xfrm>
          <a:prstGeom prst="rect">
            <a:avLst/>
          </a:prstGeom>
        </p:spPr>
        <p:txBody>
          <a:bodyPr anchorCtr="0" anchor="b" bIns="46800" lIns="93625" spcFirstLastPara="1" rIns="93625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4218320059_0_13:notes"/>
          <p:cNvSpPr/>
          <p:nvPr>
            <p:ph idx="2" type="sldImg"/>
          </p:nvPr>
        </p:nvSpPr>
        <p:spPr>
          <a:xfrm>
            <a:off x="-211670" y="385763"/>
            <a:ext cx="7446300" cy="418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4218320059_0_13:notes"/>
          <p:cNvSpPr txBox="1"/>
          <p:nvPr>
            <p:ph idx="1" type="body"/>
          </p:nvPr>
        </p:nvSpPr>
        <p:spPr>
          <a:xfrm>
            <a:off x="702310" y="4732129"/>
            <a:ext cx="5618400" cy="3878700"/>
          </a:xfrm>
          <a:prstGeom prst="rect">
            <a:avLst/>
          </a:prstGeom>
        </p:spPr>
        <p:txBody>
          <a:bodyPr anchorCtr="0" anchor="t" bIns="46800" lIns="93625" spcFirstLastPara="1" rIns="93625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14218320059_0_13:notes"/>
          <p:cNvSpPr txBox="1"/>
          <p:nvPr>
            <p:ph idx="12" type="sldNum"/>
          </p:nvPr>
        </p:nvSpPr>
        <p:spPr>
          <a:xfrm>
            <a:off x="3978136" y="8842033"/>
            <a:ext cx="3043200" cy="465600"/>
          </a:xfrm>
          <a:prstGeom prst="rect">
            <a:avLst/>
          </a:prstGeom>
        </p:spPr>
        <p:txBody>
          <a:bodyPr anchorCtr="0" anchor="b" bIns="46800" lIns="93625" spcFirstLastPara="1" rIns="93625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35ed1e7540_0_10:notes"/>
          <p:cNvSpPr/>
          <p:nvPr>
            <p:ph idx="2" type="sldImg"/>
          </p:nvPr>
        </p:nvSpPr>
        <p:spPr>
          <a:xfrm>
            <a:off x="-211670" y="385763"/>
            <a:ext cx="7446300" cy="418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35ed1e7540_0_10:notes"/>
          <p:cNvSpPr txBox="1"/>
          <p:nvPr>
            <p:ph idx="1" type="body"/>
          </p:nvPr>
        </p:nvSpPr>
        <p:spPr>
          <a:xfrm>
            <a:off x="702310" y="4732129"/>
            <a:ext cx="5618400" cy="3878700"/>
          </a:xfrm>
          <a:prstGeom prst="rect">
            <a:avLst/>
          </a:prstGeom>
        </p:spPr>
        <p:txBody>
          <a:bodyPr anchorCtr="0" anchor="t" bIns="46800" lIns="93625" spcFirstLastPara="1" rIns="93625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135ed1e7540_0_10:notes"/>
          <p:cNvSpPr txBox="1"/>
          <p:nvPr>
            <p:ph idx="12" type="sldNum"/>
          </p:nvPr>
        </p:nvSpPr>
        <p:spPr>
          <a:xfrm>
            <a:off x="3978136" y="8842033"/>
            <a:ext cx="3043200" cy="465600"/>
          </a:xfrm>
          <a:prstGeom prst="rect">
            <a:avLst/>
          </a:prstGeom>
        </p:spPr>
        <p:txBody>
          <a:bodyPr anchorCtr="0" anchor="b" bIns="46800" lIns="93625" spcFirstLastPara="1" rIns="93625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35ed1e7540_0_3:notes"/>
          <p:cNvSpPr/>
          <p:nvPr>
            <p:ph idx="2" type="sldImg"/>
          </p:nvPr>
        </p:nvSpPr>
        <p:spPr>
          <a:xfrm>
            <a:off x="-211670" y="385763"/>
            <a:ext cx="7446300" cy="418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35ed1e7540_0_3:notes"/>
          <p:cNvSpPr txBox="1"/>
          <p:nvPr>
            <p:ph idx="1" type="body"/>
          </p:nvPr>
        </p:nvSpPr>
        <p:spPr>
          <a:xfrm>
            <a:off x="702310" y="4732129"/>
            <a:ext cx="5618400" cy="3878700"/>
          </a:xfrm>
          <a:prstGeom prst="rect">
            <a:avLst/>
          </a:prstGeom>
        </p:spPr>
        <p:txBody>
          <a:bodyPr anchorCtr="0" anchor="t" bIns="46800" lIns="93625" spcFirstLastPara="1" rIns="93625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135ed1e7540_0_3:notes"/>
          <p:cNvSpPr txBox="1"/>
          <p:nvPr>
            <p:ph idx="12" type="sldNum"/>
          </p:nvPr>
        </p:nvSpPr>
        <p:spPr>
          <a:xfrm>
            <a:off x="3978136" y="8842033"/>
            <a:ext cx="3043200" cy="465600"/>
          </a:xfrm>
          <a:prstGeom prst="rect">
            <a:avLst/>
          </a:prstGeom>
        </p:spPr>
        <p:txBody>
          <a:bodyPr anchorCtr="0" anchor="b" bIns="46800" lIns="93625" spcFirstLastPara="1" rIns="93625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5ed1e7540_0_35:notes"/>
          <p:cNvSpPr/>
          <p:nvPr>
            <p:ph idx="2" type="sldImg"/>
          </p:nvPr>
        </p:nvSpPr>
        <p:spPr>
          <a:xfrm>
            <a:off x="-211670" y="385763"/>
            <a:ext cx="7446300" cy="418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35ed1e7540_0_35:notes"/>
          <p:cNvSpPr txBox="1"/>
          <p:nvPr>
            <p:ph idx="1" type="body"/>
          </p:nvPr>
        </p:nvSpPr>
        <p:spPr>
          <a:xfrm>
            <a:off x="702310" y="4732129"/>
            <a:ext cx="5618400" cy="3878700"/>
          </a:xfrm>
          <a:prstGeom prst="rect">
            <a:avLst/>
          </a:prstGeom>
        </p:spPr>
        <p:txBody>
          <a:bodyPr anchorCtr="0" anchor="t" bIns="46800" lIns="93625" spcFirstLastPara="1" rIns="93625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https://www.mononaterrace.com/meetings-conventions/room-rentals/</a:t>
            </a:r>
            <a:endParaRPr/>
          </a:p>
        </p:txBody>
      </p:sp>
      <p:sp>
        <p:nvSpPr>
          <p:cNvPr id="148" name="Google Shape;148;g135ed1e7540_0_35:notes"/>
          <p:cNvSpPr txBox="1"/>
          <p:nvPr>
            <p:ph idx="12" type="sldNum"/>
          </p:nvPr>
        </p:nvSpPr>
        <p:spPr>
          <a:xfrm>
            <a:off x="3978136" y="8842033"/>
            <a:ext cx="3043200" cy="465600"/>
          </a:xfrm>
          <a:prstGeom prst="rect">
            <a:avLst/>
          </a:prstGeom>
        </p:spPr>
        <p:txBody>
          <a:bodyPr anchorCtr="0" anchor="b" bIns="46800" lIns="93625" spcFirstLastPara="1" rIns="93625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hyperlink" Target="http://www.noaa.gov/fisheries" TargetMode="External"/><Relationship Id="rId13" Type="http://schemas.openxmlformats.org/officeDocument/2006/relationships/image" Target="../media/image9.png"/><Relationship Id="rId12" Type="http://schemas.openxmlformats.org/officeDocument/2006/relationships/hyperlink" Target="http://www.noaa.gov/oceans-coasts" TargetMode="External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noaa.gov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6.png"/><Relationship Id="rId15" Type="http://schemas.openxmlformats.org/officeDocument/2006/relationships/image" Target="../media/image18.png"/><Relationship Id="rId14" Type="http://schemas.openxmlformats.org/officeDocument/2006/relationships/hyperlink" Target="http://www.noaa.gov/weather" TargetMode="External"/><Relationship Id="rId17" Type="http://schemas.openxmlformats.org/officeDocument/2006/relationships/image" Target="../media/image8.png"/><Relationship Id="rId16" Type="http://schemas.openxmlformats.org/officeDocument/2006/relationships/hyperlink" Target="https://www.commerce.gov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://www.noaa.gov/research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://www.noaa.gov/satellites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rgbClr val="1241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4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7010400" y="487080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_5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7010400" y="487080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2800"/>
            </a:lvl1pPr>
            <a:lvl2pPr indent="-3175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2400"/>
            </a:lvl2pPr>
            <a:lvl3pPr indent="-36195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2000"/>
            </a:lvl3pPr>
            <a:lvl4pPr indent="-36195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1600"/>
            </a:lvl4pPr>
            <a:lvl5pPr indent="-36195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1400"/>
            </a:lvl5pPr>
            <a:lvl6pPr indent="-36195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1200"/>
            </a:lvl6pPr>
            <a:lvl7pPr indent="-36195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1000"/>
            </a:lvl7pPr>
            <a:lvl8pPr indent="-36195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800"/>
            </a:lvl8pPr>
            <a:lvl9pPr indent="-36195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600"/>
            </a:lvl9pPr>
          </a:lstStyle>
          <a:p/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871797" y="200028"/>
            <a:ext cx="74004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0" type="dt"/>
          </p:nvPr>
        </p:nvSpPr>
        <p:spPr>
          <a:xfrm>
            <a:off x="685800" y="48006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5"/>
          <p:cNvSpPr txBox="1"/>
          <p:nvPr>
            <p:ph idx="11" type="ftr"/>
          </p:nvPr>
        </p:nvSpPr>
        <p:spPr>
          <a:xfrm>
            <a:off x="3124200" y="48006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7315200" y="4686300"/>
            <a:ext cx="1371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628650" y="20454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rgbClr val="1241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">
  <p:cSld name="Dk Blu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410810" y="0"/>
            <a:ext cx="8730900" cy="3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/>
          <p:nvPr>
            <p:ph idx="2" type="pic"/>
          </p:nvPr>
        </p:nvSpPr>
        <p:spPr>
          <a:xfrm>
            <a:off x="412576" y="3200400"/>
            <a:ext cx="8729100" cy="19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80334" y="1943099"/>
            <a:ext cx="13716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6F5FF"/>
              </a:buClr>
              <a:buSzPts val="1800"/>
              <a:buNone/>
              <a:defRPr b="1" sz="180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3" type="body"/>
          </p:nvPr>
        </p:nvSpPr>
        <p:spPr>
          <a:xfrm>
            <a:off x="780334" y="2800350"/>
            <a:ext cx="12954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6F5FF"/>
              </a:buClr>
              <a:buSzPts val="1600"/>
              <a:buNone/>
              <a:defRPr b="0" sz="160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4" type="body"/>
          </p:nvPr>
        </p:nvSpPr>
        <p:spPr>
          <a:xfrm>
            <a:off x="2514600" y="576559"/>
            <a:ext cx="60960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5" type="body"/>
          </p:nvPr>
        </p:nvSpPr>
        <p:spPr>
          <a:xfrm>
            <a:off x="2515037" y="1696640"/>
            <a:ext cx="60924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None/>
              <a:defRPr b="0" sz="2800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6" type="body"/>
          </p:nvPr>
        </p:nvSpPr>
        <p:spPr>
          <a:xfrm>
            <a:off x="2514600" y="2483428"/>
            <a:ext cx="60960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None/>
              <a:defRPr sz="1800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0" name="Google Shape;30;p4"/>
          <p:cNvCxnSpPr/>
          <p:nvPr/>
        </p:nvCxnSpPr>
        <p:spPr>
          <a:xfrm>
            <a:off x="2285999" y="457200"/>
            <a:ext cx="0" cy="2604900"/>
          </a:xfrm>
          <a:prstGeom prst="straightConnector1">
            <a:avLst/>
          </a:prstGeom>
          <a:noFill/>
          <a:ln cap="flat" cmpd="sng" w="12700">
            <a:solidFill>
              <a:srgbClr val="3687F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1" name="Google Shape;31;p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050" y="241700"/>
            <a:ext cx="1247950" cy="15112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4"/>
          <p:cNvGrpSpPr/>
          <p:nvPr/>
        </p:nvGrpSpPr>
        <p:grpSpPr>
          <a:xfrm>
            <a:off x="-30398" y="0"/>
            <a:ext cx="472440" cy="5148301"/>
            <a:chOff x="-15240" y="0"/>
            <a:chExt cx="472440" cy="6858000"/>
          </a:xfrm>
        </p:grpSpPr>
        <p:sp>
          <p:nvSpPr>
            <p:cNvPr id="33" name="Google Shape;33;p4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16002" y="3197352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jacqui.fenner\Desktop\PTT templates\images\noaa icons\noaa_icons-04.png" id="35" name="Google Shape;35;p4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5.png" id="36" name="Google Shape;36;p4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6.png" id="37" name="Google Shape;37;p4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7.png" id="38" name="Google Shape;38;p4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8.png" id="39" name="Google Shape;39;p4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10.png" id="40" name="Google Shape;40;p4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1" name="Google Shape;41;p4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42" name="Google Shape;42;p4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43" name="Google Shape;43;p4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4" name="Google Shape;44;p4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" name="Google Shape;45;p4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" name="Google Shape;46;p4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" name="Google Shape;47;p4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" name="Google Shape;48;p4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9" name="Google Shape;49;p4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>
                    <a:alpha val="40000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pic>
        <p:nvPicPr>
          <p:cNvPr descr="G:\STALL\ST Comms\Templates &amp; Resources\Logos\Other Emblems\DOC Logo\DOC Color.png" id="50" name="Google Shape;50;p4">
            <a:hlinkClick r:id="rId16"/>
          </p:cNvPr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4813" y="4821475"/>
            <a:ext cx="322025" cy="3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Top">
  <p:cSld name="1 Column, Wide Pic Top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/>
          <p:nvPr>
            <p:ph idx="2" type="pic"/>
          </p:nvPr>
        </p:nvSpPr>
        <p:spPr>
          <a:xfrm>
            <a:off x="762000" y="9144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" type="body"/>
          </p:nvPr>
        </p:nvSpPr>
        <p:spPr>
          <a:xfrm>
            <a:off x="752888" y="234315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type="title"/>
          </p:nvPr>
        </p:nvSpPr>
        <p:spPr>
          <a:xfrm>
            <a:off x="752888" y="205978"/>
            <a:ext cx="79338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type="title"/>
          </p:nvPr>
        </p:nvSpPr>
        <p:spPr>
          <a:xfrm>
            <a:off x="871797" y="200028"/>
            <a:ext cx="74004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685800" y="48006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3124200" y="48006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7315200" y="4686300"/>
            <a:ext cx="1371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3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7010400" y="487080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1.png"/><Relationship Id="rId2" Type="http://schemas.openxmlformats.org/officeDocument/2006/relationships/image" Target="../media/image4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"/>
          <p:cNvSpPr/>
          <p:nvPr/>
        </p:nvSpPr>
        <p:spPr>
          <a:xfrm>
            <a:off x="-13950" y="4805950"/>
            <a:ext cx="8753475" cy="350075"/>
          </a:xfrm>
          <a:custGeom>
            <a:rect b="b" l="l" r="r" t="t"/>
            <a:pathLst>
              <a:path extrusionOk="0" h="469900" w="11671300">
                <a:moveTo>
                  <a:pt x="11404600" y="0"/>
                </a:moveTo>
                <a:lnTo>
                  <a:pt x="11671300" y="469900"/>
                </a:lnTo>
                <a:lnTo>
                  <a:pt x="0" y="469900"/>
                </a:lnTo>
                <a:lnTo>
                  <a:pt x="0" y="25400"/>
                </a:lnTo>
                <a:lnTo>
                  <a:pt x="11404600" y="0"/>
                </a:lnTo>
                <a:close/>
              </a:path>
            </a:pathLst>
          </a:custGeom>
          <a:solidFill>
            <a:srgbClr val="2E61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1241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■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/>
        </p:nvSpPr>
        <p:spPr>
          <a:xfrm>
            <a:off x="8407064" y="4832250"/>
            <a:ext cx="622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2;p1"/>
          <p:cNvGrpSpPr/>
          <p:nvPr/>
        </p:nvGrpSpPr>
        <p:grpSpPr>
          <a:xfrm>
            <a:off x="81613" y="4583861"/>
            <a:ext cx="500550" cy="500550"/>
            <a:chOff x="310960" y="5520595"/>
            <a:chExt cx="1239600" cy="1239600"/>
          </a:xfrm>
        </p:grpSpPr>
        <p:sp>
          <p:nvSpPr>
            <p:cNvPr id="13" name="Google Shape;13;p1"/>
            <p:cNvSpPr/>
            <p:nvPr/>
          </p:nvSpPr>
          <p:spPr>
            <a:xfrm>
              <a:off x="310960" y="5520595"/>
              <a:ext cx="1239600" cy="1239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Google Shape;14;p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352776" y="5562411"/>
              <a:ext cx="1156073" cy="11560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1"/>
          <p:cNvSpPr txBox="1"/>
          <p:nvPr/>
        </p:nvSpPr>
        <p:spPr>
          <a:xfrm>
            <a:off x="692750" y="4863957"/>
            <a:ext cx="5747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NOAA National Environmental Satellite, Data, and Information Service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3957" y="0"/>
            <a:ext cx="9157957" cy="25003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/>
          <p:nvPr/>
        </p:nvSpPr>
        <p:spPr>
          <a:xfrm>
            <a:off x="2308071" y="1239739"/>
            <a:ext cx="6836100" cy="2683500"/>
          </a:xfrm>
          <a:prstGeom prst="rect">
            <a:avLst/>
          </a:prstGeom>
          <a:solidFill>
            <a:srgbClr val="2E61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4257678" cy="5148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20928" y="2211931"/>
            <a:ext cx="1548664" cy="154866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/>
          <p:nvPr/>
        </p:nvSpPr>
        <p:spPr>
          <a:xfrm>
            <a:off x="211725" y="3956250"/>
            <a:ext cx="33771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Environmental Satellite, Data, and Information Service (NESDIS) 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0161" y="0"/>
            <a:ext cx="1915819" cy="174195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hyperlink" Target="https://rammb2.cira.colostate.edu/training/2022-ams-cmm-short-course/" TargetMode="External"/><Relationship Id="rId5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goes-r.gov/users/hackathon.html" TargetMode="External"/><Relationship Id="rId4" Type="http://schemas.openxmlformats.org/officeDocument/2006/relationships/hyperlink" Target="mailto:goesr.hackathon@noaa.gov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ametsoc.org/index.cfm/ams/meetings-events/ams-meetings/collective-madison-meeting/events1/" TargetMode="External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/>
        </p:nvSpPr>
        <p:spPr>
          <a:xfrm>
            <a:off x="3465975" y="2132000"/>
            <a:ext cx="53151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800"/>
              <a:buFont typeface="Arial Narrow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CMM Short Course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800"/>
              <a:buFont typeface="Arial Narrow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Joint Satellite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Data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800"/>
              <a:buFont typeface="Arial Narrow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Lake Applications </a:t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3919800" y="3986550"/>
            <a:ext cx="48612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1355569" y="4550606"/>
            <a:ext cx="1258800" cy="354000"/>
          </a:xfrm>
          <a:prstGeom prst="rect">
            <a:avLst/>
          </a:prstGeom>
          <a:solidFill>
            <a:srgbClr val="3C4857"/>
          </a:solidFill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Aug 7, 2022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3767419" y="3369469"/>
            <a:ext cx="5103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WRAP UP</a:t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/>
        </p:nvSpPr>
        <p:spPr>
          <a:xfrm>
            <a:off x="241475" y="439650"/>
            <a:ext cx="5947500" cy="20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34593"/>
              </a:solidFill>
            </a:endParaRPr>
          </a:p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600"/>
              <a:buChar char="●"/>
            </a:pPr>
            <a:r>
              <a:rPr lang="en-US" sz="2400">
                <a:solidFill>
                  <a:srgbClr val="034593"/>
                </a:solidFill>
              </a:rPr>
              <a:t>AMS will send out certificates and</a:t>
            </a:r>
            <a:r>
              <a:rPr lang="en-US" sz="2400">
                <a:solidFill>
                  <a:srgbClr val="034593"/>
                </a:solidFill>
              </a:rPr>
              <a:t> a survey </a:t>
            </a:r>
            <a:endParaRPr sz="2400">
              <a:solidFill>
                <a:srgbClr val="034593"/>
              </a:solidFill>
            </a:endParaRPr>
          </a:p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600"/>
              <a:buChar char="●"/>
            </a:pPr>
            <a:r>
              <a:rPr lang="en-US" sz="2400">
                <a:solidFill>
                  <a:srgbClr val="034593"/>
                </a:solidFill>
              </a:rPr>
              <a:t>Please answer the survey to help us plan </a:t>
            </a:r>
            <a:r>
              <a:rPr lang="en-US" sz="2400">
                <a:solidFill>
                  <a:srgbClr val="034593"/>
                </a:solidFill>
              </a:rPr>
              <a:t>future</a:t>
            </a:r>
            <a:r>
              <a:rPr lang="en-US" sz="2400">
                <a:solidFill>
                  <a:srgbClr val="034593"/>
                </a:solidFill>
              </a:rPr>
              <a:t> training sessions</a:t>
            </a:r>
            <a:endParaRPr sz="2400">
              <a:solidFill>
                <a:srgbClr val="034593"/>
              </a:solidFill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9348" y="593425"/>
            <a:ext cx="2147225" cy="160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2494650" y="2701650"/>
            <a:ext cx="6374700" cy="16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34593"/>
                </a:solidFill>
              </a:rPr>
              <a:t>All of the presentations will be posted on the Short Course website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https://rammb2.cira.colostate.edu/training/2022-ams-cmm-short-course/</a:t>
            </a:r>
            <a:endParaRPr sz="2400">
              <a:solidFill>
                <a:srgbClr val="034593"/>
              </a:solidFill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900" y="2739450"/>
            <a:ext cx="1532700" cy="15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752888" y="160203"/>
            <a:ext cx="7933800" cy="59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Upcoming Satellite Training </a:t>
            </a:r>
            <a:endParaRPr/>
          </a:p>
        </p:txBody>
      </p:sp>
      <p:sp>
        <p:nvSpPr>
          <p:cNvPr id="114" name="Google Shape;114;p18"/>
          <p:cNvSpPr txBox="1"/>
          <p:nvPr/>
        </p:nvSpPr>
        <p:spPr>
          <a:xfrm>
            <a:off x="388100" y="1008225"/>
            <a:ext cx="8298600" cy="3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600"/>
              <a:buChar char="●"/>
            </a:pPr>
            <a:r>
              <a:rPr lang="en-US" sz="2400">
                <a:solidFill>
                  <a:srgbClr val="034593"/>
                </a:solidFill>
              </a:rPr>
              <a:t>AMS Joint Satellite Short Course </a:t>
            </a:r>
            <a:endParaRPr sz="2400">
              <a:solidFill>
                <a:srgbClr val="034593"/>
              </a:solidFill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34593"/>
                </a:solidFill>
              </a:rPr>
              <a:t>January 8, 2023 before AMS Annual Meeting (hybrid)</a:t>
            </a:r>
            <a:endParaRPr sz="2400">
              <a:solidFill>
                <a:srgbClr val="034593"/>
              </a:solidFill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rgbClr val="034593"/>
                </a:solidFill>
              </a:rPr>
              <a:t>“Making Beautiful Images of NOAA Satellite Data using Python”</a:t>
            </a:r>
            <a:endParaRPr i="1" sz="2400">
              <a:solidFill>
                <a:srgbClr val="034593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034593"/>
              </a:solidFill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rgbClr val="034593"/>
              </a:solidFill>
            </a:endParaRPr>
          </a:p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600"/>
              <a:buChar char="●"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GOES-R DataJam 2023</a:t>
            </a:r>
            <a:r>
              <a:rPr lang="en-US" sz="2400">
                <a:solidFill>
                  <a:srgbClr val="034593"/>
                </a:solidFill>
              </a:rPr>
              <a:t> - </a:t>
            </a:r>
            <a:r>
              <a:rPr lang="en-US" sz="2400">
                <a:solidFill>
                  <a:srgbClr val="034593"/>
                </a:solidFill>
              </a:rPr>
              <a:t>Undergraduate and graduate students interested in participating: send an email to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goesr.hackathon@noaa.gov</a:t>
            </a:r>
            <a:r>
              <a:rPr lang="en-US" sz="2400">
                <a:solidFill>
                  <a:srgbClr val="034593"/>
                </a:solidFill>
              </a:rPr>
              <a:t> to be added to our mailing list and we will send you more information when it becomes available.</a:t>
            </a:r>
            <a:endParaRPr sz="2400">
              <a:solidFill>
                <a:srgbClr val="034593"/>
              </a:solidFill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9150" y="3734375"/>
            <a:ext cx="10096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9325" y="2130675"/>
            <a:ext cx="2132975" cy="615600"/>
          </a:xfrm>
          <a:prstGeom prst="rect">
            <a:avLst/>
          </a:prstGeom>
          <a:noFill/>
          <a:ln cap="flat" cmpd="sng" w="38100">
            <a:solidFill>
              <a:srgbClr val="7CC2E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528696" y="280725"/>
            <a:ext cx="5023500" cy="59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Upcoming Satellite Training </a:t>
            </a:r>
            <a:endParaRPr/>
          </a:p>
        </p:txBody>
      </p:sp>
      <p:sp>
        <p:nvSpPr>
          <p:cNvPr id="123" name="Google Shape;123;p19"/>
          <p:cNvSpPr txBox="1"/>
          <p:nvPr/>
        </p:nvSpPr>
        <p:spPr>
          <a:xfrm>
            <a:off x="1378175" y="914400"/>
            <a:ext cx="7574100" cy="17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400"/>
              <a:buChar char="●"/>
            </a:pPr>
            <a:r>
              <a:rPr lang="en-US" sz="2400">
                <a:solidFill>
                  <a:srgbClr val="034593"/>
                </a:solidFill>
              </a:rPr>
              <a:t>NOAA/World Meteorological Organization (WMO) RA IV: (English) Barbados/Trinidad and Tobago Workshop Hybrid, Nov 28-Dec 5(?)</a:t>
            </a:r>
            <a:endParaRPr sz="2400">
              <a:solidFill>
                <a:srgbClr val="034593"/>
              </a:solidFill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34593"/>
              </a:solidFill>
            </a:endParaRPr>
          </a:p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600"/>
              <a:buChar char="●"/>
            </a:pPr>
            <a:r>
              <a:rPr lang="en-US" sz="2400">
                <a:solidFill>
                  <a:srgbClr val="034593"/>
                </a:solidFill>
              </a:rPr>
              <a:t>SatMOC Vitual Training Series - for students and early career</a:t>
            </a:r>
            <a:endParaRPr sz="2400">
              <a:solidFill>
                <a:srgbClr val="034593"/>
              </a:solidFill>
            </a:endParaRPr>
          </a:p>
          <a:p>
            <a:pPr indent="-3937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600"/>
              <a:buChar char="○"/>
            </a:pPr>
            <a:r>
              <a:rPr lang="en-US" sz="2400">
                <a:solidFill>
                  <a:srgbClr val="034593"/>
                </a:solidFill>
              </a:rPr>
              <a:t>Four 2-hour sessions on specific topics </a:t>
            </a:r>
            <a:endParaRPr sz="2400">
              <a:solidFill>
                <a:srgbClr val="034593"/>
              </a:solidFill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34593"/>
              </a:solidFill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175" y="922375"/>
            <a:ext cx="817625" cy="92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625" y="2529663"/>
            <a:ext cx="1250550" cy="45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/>
        </p:nvSpPr>
        <p:spPr>
          <a:xfrm>
            <a:off x="1225775" y="3504375"/>
            <a:ext cx="4800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November 1, 2022 is targeted as the new launch date for NOAA’s Joint Polar Satellite System-2 (JPSS-2) mission</a:t>
            </a:r>
            <a:endParaRPr sz="2000"/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1449" y="3463288"/>
            <a:ext cx="1946774" cy="119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434475" y="914400"/>
            <a:ext cx="8504400" cy="36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1800"/>
              <a:t>Session 1A: </a:t>
            </a:r>
            <a:r>
              <a:rPr b="1" lang="en-US" sz="1800"/>
              <a:t>Satellite Data Users Perspective -</a:t>
            </a:r>
            <a:r>
              <a:rPr lang="en-US" sz="1800"/>
              <a:t> Monday, 8:45AM-10:15AM</a:t>
            </a:r>
            <a:r>
              <a:rPr lang="en-US" sz="1800"/>
              <a:t>, </a:t>
            </a:r>
            <a:r>
              <a:rPr lang="en-US" sz="1800"/>
              <a:t>Madison Ballroom CD</a:t>
            </a:r>
            <a:endParaRPr sz="1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1800"/>
              <a:t>Session J2A: Shaping the Future Together - Providing Observations for the Coupled Earth System</a:t>
            </a:r>
            <a:r>
              <a:rPr lang="en-US" sz="1800"/>
              <a:t> - Monday, 10:45AM-12:00PM, </a:t>
            </a:r>
            <a:r>
              <a:rPr lang="en-US" sz="1800"/>
              <a:t>Madison Ballroom CD</a:t>
            </a:r>
            <a:endParaRPr sz="1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1800"/>
              <a:t>Panel Discussion PD3: Emerging Needs for Operational Space-Based Observations:</a:t>
            </a:r>
            <a:r>
              <a:rPr lang="en-US" sz="1800"/>
              <a:t> Monday, 1:45PM-3:00PM, Madison Ballroom CD</a:t>
            </a:r>
            <a:endParaRPr sz="1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rgbClr val="FFFF00"/>
              </a:highlight>
            </a:endParaRPr>
          </a:p>
        </p:txBody>
      </p:sp>
      <p:sp>
        <p:nvSpPr>
          <p:cNvPr id="134" name="Google Shape;134;p20"/>
          <p:cNvSpPr txBox="1"/>
          <p:nvPr>
            <p:ph type="title"/>
          </p:nvPr>
        </p:nvSpPr>
        <p:spPr>
          <a:xfrm>
            <a:off x="752888" y="129778"/>
            <a:ext cx="7933800" cy="59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Plenary</a:t>
            </a:r>
            <a:r>
              <a:rPr lang="en-US"/>
              <a:t> Sessions on Monday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335000" y="732300"/>
            <a:ext cx="8647800" cy="33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900" u="sng">
                <a:solidFill>
                  <a:schemeClr val="hlink"/>
                </a:solidFill>
                <a:hlinkClick r:id="rId3"/>
              </a:rPr>
              <a:t>https://www.ametsoc.org/index.cfm/ams/meetings-events/ams-meetings/collective-madison-meeting/events1/</a:t>
            </a:r>
            <a:endParaRPr sz="1900">
              <a:solidFill>
                <a:srgbClr val="034593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2000"/>
              <a:t>Student A</a:t>
            </a:r>
            <a:r>
              <a:rPr b="1" lang="en-US" sz="2000"/>
              <a:t>ctivities</a:t>
            </a:r>
            <a:endParaRPr b="1" sz="2000"/>
          </a:p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AMS opening Ice Breaker on Terrace Monday evening</a:t>
            </a:r>
            <a:endParaRPr sz="2000"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500"/>
              <a:t>S</a:t>
            </a:r>
            <a:r>
              <a:rPr lang="en-US" sz="1500"/>
              <a:t>eparate</a:t>
            </a:r>
            <a:r>
              <a:rPr lang="en-US" sz="1500"/>
              <a:t> area for students and request VIP introductions</a:t>
            </a:r>
            <a:endParaRPr sz="1500"/>
          </a:p>
          <a:p>
            <a:pPr indent="-387350" lvl="0" marL="457200" rtl="0" algn="l">
              <a:spcBef>
                <a:spcPts val="560"/>
              </a:spcBef>
              <a:spcAft>
                <a:spcPts val="0"/>
              </a:spcAft>
              <a:buSzPts val="2500"/>
              <a:buChar char="•"/>
            </a:pPr>
            <a:r>
              <a:rPr lang="en-US" sz="2000"/>
              <a:t>Wednesday Student Engagement Luncheon: Conversations with Professionals </a:t>
            </a:r>
            <a:r>
              <a:rPr lang="en-US" sz="1500"/>
              <a:t>Networking Lunch on Wednesday, August 10th, 12:15-1:45PM in the Exhibit Hall</a:t>
            </a:r>
            <a:endParaRPr sz="15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Happy Hour at the Wisconsin Memorial Union Terrace </a:t>
            </a:r>
            <a:r>
              <a:rPr lang="en-US" sz="1500"/>
              <a:t>Wednesday 6:30 PM</a:t>
            </a:r>
            <a:endParaRPr sz="1500"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500"/>
              <a:t>Student and early career professionals please come to the Wisconsin Memorial Union to mingle and meet your peers</a:t>
            </a:r>
            <a:endParaRPr sz="1500"/>
          </a:p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Student Poster Competition with AMS funding for awards</a:t>
            </a:r>
            <a:endParaRPr sz="2000"/>
          </a:p>
        </p:txBody>
      </p:sp>
      <p:sp>
        <p:nvSpPr>
          <p:cNvPr id="141" name="Google Shape;141;p21"/>
          <p:cNvSpPr txBox="1"/>
          <p:nvPr>
            <p:ph type="title"/>
          </p:nvPr>
        </p:nvSpPr>
        <p:spPr>
          <a:xfrm>
            <a:off x="752888" y="205978"/>
            <a:ext cx="7933800" cy="59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Events During CMM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1691" y="2042350"/>
            <a:ext cx="1485009" cy="5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/>
          <p:nvPr/>
        </p:nvSpPr>
        <p:spPr>
          <a:xfrm>
            <a:off x="7322900" y="1733650"/>
            <a:ext cx="1242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Sponsored by: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" name="Google Shape;144;p21"/>
          <p:cNvCxnSpPr/>
          <p:nvPr/>
        </p:nvCxnSpPr>
        <p:spPr>
          <a:xfrm flipH="1" rot="10800000">
            <a:off x="6374725" y="2450950"/>
            <a:ext cx="724800" cy="19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idx="1" type="body"/>
          </p:nvPr>
        </p:nvSpPr>
        <p:spPr>
          <a:xfrm>
            <a:off x="691950" y="1026800"/>
            <a:ext cx="7933800" cy="339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600"/>
              <a:buChar char="•"/>
            </a:pPr>
            <a:r>
              <a:rPr lang="en-US" sz="2400">
                <a:solidFill>
                  <a:srgbClr val="034593"/>
                </a:solidFill>
                <a:latin typeface="Arial"/>
                <a:ea typeface="Arial"/>
                <a:cs typeface="Arial"/>
                <a:sym typeface="Arial"/>
              </a:rPr>
              <a:t>Attend a new topic session</a:t>
            </a:r>
            <a:endParaRPr sz="2400">
              <a:solidFill>
                <a:srgbClr val="03459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600"/>
              <a:buChar char="•"/>
            </a:pPr>
            <a:r>
              <a:rPr lang="en-US" sz="2400">
                <a:solidFill>
                  <a:srgbClr val="034593"/>
                </a:solidFill>
                <a:latin typeface="Arial"/>
                <a:ea typeface="Arial"/>
                <a:cs typeface="Arial"/>
                <a:sym typeface="Arial"/>
              </a:rPr>
              <a:t>Network and meet new people</a:t>
            </a:r>
            <a:endParaRPr sz="2400">
              <a:solidFill>
                <a:srgbClr val="03459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600"/>
              <a:buChar char="•"/>
            </a:pPr>
            <a:r>
              <a:rPr lang="en-US" sz="2400">
                <a:solidFill>
                  <a:srgbClr val="034593"/>
                </a:solidFill>
                <a:latin typeface="Arial"/>
                <a:ea typeface="Arial"/>
                <a:cs typeface="Arial"/>
                <a:sym typeface="Arial"/>
              </a:rPr>
              <a:t>Check out the NOAA Booth in the </a:t>
            </a:r>
            <a:r>
              <a:rPr lang="en-US" sz="2400">
                <a:solidFill>
                  <a:srgbClr val="034593"/>
                </a:solidFill>
                <a:latin typeface="Arial"/>
                <a:ea typeface="Arial"/>
                <a:cs typeface="Arial"/>
                <a:sym typeface="Arial"/>
              </a:rPr>
              <a:t>Exhibition</a:t>
            </a:r>
            <a:r>
              <a:rPr lang="en-US" sz="2400">
                <a:solidFill>
                  <a:srgbClr val="034593"/>
                </a:solidFill>
                <a:latin typeface="Arial"/>
                <a:ea typeface="Arial"/>
                <a:cs typeface="Arial"/>
                <a:sym typeface="Arial"/>
              </a:rPr>
              <a:t> Hall</a:t>
            </a:r>
            <a:endParaRPr sz="2400">
              <a:solidFill>
                <a:srgbClr val="03459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34593"/>
                </a:solidFill>
                <a:latin typeface="Arial"/>
                <a:ea typeface="Arial"/>
                <a:cs typeface="Arial"/>
                <a:sym typeface="Arial"/>
              </a:rPr>
              <a:t>Walk through the posters</a:t>
            </a:r>
            <a:endParaRPr sz="2400">
              <a:solidFill>
                <a:srgbClr val="03459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34593"/>
                </a:solidFill>
                <a:latin typeface="Arial"/>
                <a:ea typeface="Arial"/>
                <a:cs typeface="Arial"/>
                <a:sym typeface="Arial"/>
              </a:rPr>
              <a:t>See you tomorrow at 8:45AM</a:t>
            </a:r>
            <a:endParaRPr sz="2400">
              <a:solidFill>
                <a:srgbClr val="03459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34593"/>
                </a:solidFill>
                <a:latin typeface="Arial"/>
                <a:ea typeface="Arial"/>
                <a:cs typeface="Arial"/>
                <a:sym typeface="Arial"/>
              </a:rPr>
              <a:t>Enjoy!!</a:t>
            </a:r>
            <a:endParaRPr sz="2400">
              <a:solidFill>
                <a:srgbClr val="03459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2"/>
          <p:cNvSpPr txBox="1"/>
          <p:nvPr>
            <p:ph type="title"/>
          </p:nvPr>
        </p:nvSpPr>
        <p:spPr>
          <a:xfrm>
            <a:off x="605088" y="160203"/>
            <a:ext cx="7933800" cy="59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Take full advantage of this conference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Office Theme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