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0" r:id="rId1"/>
    <p:sldMasterId id="2147483701" r:id="rId2"/>
    <p:sldMasterId id="2147483702" r:id="rId3"/>
    <p:sldMasterId id="2147483703" r:id="rId4"/>
  </p:sldMasterIdLst>
  <p:notesMasterIdLst>
    <p:notesMasterId r:id="rId50"/>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300" r:id="rId48"/>
    <p:sldId id="299" r:id="rId49"/>
  </p:sldIdLst>
  <p:sldSz cx="9144000" cy="5143500" type="screen16x9"/>
  <p:notesSz cx="6858000" cy="9144000"/>
  <p:embeddedFontLst>
    <p:embeddedFont>
      <p:font typeface="Libre Franklin Medium" panose="020B0604020202020204" charset="0"/>
      <p:regular r:id="rId51"/>
      <p:bold r:id="rId52"/>
      <p:italic r:id="rId53"/>
      <p:boldItalic r:id="rId54"/>
    </p:embeddedFont>
    <p:embeddedFont>
      <p:font typeface="Candara" panose="020E0502030303020204" pitchFamily="34" charset="0"/>
      <p:regular r:id="rId55"/>
      <p:bold r:id="rId56"/>
      <p:italic r:id="rId57"/>
      <p:boldItalic r:id="rId58"/>
    </p:embeddedFont>
    <p:embeddedFont>
      <p:font typeface="Questrial" panose="020B0604020202020204" charset="0"/>
      <p:regular r:id="rId59"/>
    </p:embeddedFont>
    <p:embeddedFont>
      <p:font typeface="Century Gothic" panose="020B0502020202020204" pitchFamily="34" charset="0"/>
      <p:regular r:id="rId60"/>
      <p:bold r:id="rId61"/>
      <p:italic r:id="rId62"/>
      <p:boldItalic r:id="rId63"/>
    </p:embeddedFont>
    <p:embeddedFont>
      <p:font typeface="Calibri" panose="020F0502020204030204" pitchFamily="34" charset="0"/>
      <p:regular r:id="rId64"/>
      <p:bold r:id="rId65"/>
      <p:italic r:id="rId66"/>
      <p:boldItalic r:id="rId67"/>
    </p:embeddedFont>
    <p:embeddedFont>
      <p:font typeface="Libre Franklin Black" panose="020B0604020202020204" charset="0"/>
      <p:bold r:id="rId68"/>
      <p:boldItalic r:id="rId69"/>
    </p:embeddedFont>
    <p:embeddedFont>
      <p:font typeface="Arial Black" panose="020B0A04020102020204" pitchFamily="34" charset="0"/>
      <p:regular r:id="rId70"/>
      <p:bold r:id="rId71"/>
    </p:embeddedFont>
    <p:embeddedFont>
      <p:font typeface="Libre Franklin" panose="00000500000000000000" charset="0"/>
      <p:regular r:id="rId72"/>
      <p:bold r:id="rId73"/>
      <p:italic r:id="rId74"/>
      <p:boldItalic r:id="rId75"/>
    </p:embeddedFont>
    <p:embeddedFont>
      <p:font typeface="Merriweather" panose="020B0604020202020204" charset="0"/>
      <p:regular r:id="rId76"/>
      <p:bold r:id="rId77"/>
      <p:italic r:id="rId78"/>
      <p:boldItalic r:id="rId79"/>
    </p:embeddedFont>
    <p:embeddedFont>
      <p:font typeface="Book Antiqua" panose="02040602050305030304" pitchFamily="18" charset="0"/>
      <p:regular r:id="rId80"/>
      <p:bold r:id="rId81"/>
      <p:italic r:id="rId82"/>
      <p:boldItalic r:id="rId83"/>
    </p:embeddedFont>
    <p:embeddedFont>
      <p:font typeface="Arimo" panose="020B0604020202020204" charset="0"/>
      <p:regular r:id="rId84"/>
      <p:bold r:id="rId85"/>
      <p:italic r:id="rId86"/>
      <p:boldItalic r:id="rId87"/>
    </p:embeddedFont>
    <p:embeddedFont>
      <p:font typeface="Georgia" panose="02040502050405020303" pitchFamily="18" charset="0"/>
      <p:regular r:id="rId88"/>
      <p:bold r:id="rId89"/>
      <p:italic r:id="rId90"/>
      <p:boldItalic r:id="rId9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F33C05D-946D-4548-B7FE-98A164386AD1}">
  <a:tblStyle styleId="{6F33C05D-946D-4548-B7FE-98A164386AD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29C16FC-5DAD-4171-9843-A1951CCEB031}" styleName="Table_1">
    <a:wholeTbl>
      <a:tcTxStyle b="off" i="off">
        <a:font>
          <a:latin typeface="Franklin Gothic Book"/>
          <a:ea typeface="Franklin Gothic Book"/>
          <a:cs typeface="Franklin Gothic Book"/>
        </a:font>
        <a:schemeClr val="lt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5" d="100"/>
          <a:sy n="115" d="100"/>
        </p:scale>
        <p:origin x="192"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font" Target="fonts/font13.fntdata"/><Relationship Id="rId68" Type="http://schemas.openxmlformats.org/officeDocument/2006/relationships/font" Target="fonts/font18.fntdata"/><Relationship Id="rId76" Type="http://schemas.openxmlformats.org/officeDocument/2006/relationships/font" Target="fonts/font26.fntdata"/><Relationship Id="rId84" Type="http://schemas.openxmlformats.org/officeDocument/2006/relationships/font" Target="fonts/font34.fntdata"/><Relationship Id="rId89" Type="http://schemas.openxmlformats.org/officeDocument/2006/relationships/font" Target="fonts/font39.fntdata"/><Relationship Id="rId7" Type="http://schemas.openxmlformats.org/officeDocument/2006/relationships/slide" Target="slides/slide3.xml"/><Relationship Id="rId71" Type="http://schemas.openxmlformats.org/officeDocument/2006/relationships/font" Target="fonts/font21.fntdata"/><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font" Target="fonts/font24.fntdata"/><Relationship Id="rId79" Type="http://schemas.openxmlformats.org/officeDocument/2006/relationships/font" Target="fonts/font29.fntdata"/><Relationship Id="rId87" Type="http://schemas.openxmlformats.org/officeDocument/2006/relationships/font" Target="fonts/font37.fntdata"/><Relationship Id="rId5" Type="http://schemas.openxmlformats.org/officeDocument/2006/relationships/slide" Target="slides/slide1.xml"/><Relationship Id="rId61" Type="http://schemas.openxmlformats.org/officeDocument/2006/relationships/font" Target="fonts/font11.fntdata"/><Relationship Id="rId82" Type="http://schemas.openxmlformats.org/officeDocument/2006/relationships/font" Target="fonts/font32.fntdata"/><Relationship Id="rId90" Type="http://schemas.openxmlformats.org/officeDocument/2006/relationships/font" Target="fonts/font40.fntdata"/><Relationship Id="rId95"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77" Type="http://schemas.openxmlformats.org/officeDocument/2006/relationships/font" Target="fonts/font27.fntdata"/><Relationship Id="rId8" Type="http://schemas.openxmlformats.org/officeDocument/2006/relationships/slide" Target="slides/slide4.xml"/><Relationship Id="rId51" Type="http://schemas.openxmlformats.org/officeDocument/2006/relationships/font" Target="fonts/font1.fntdata"/><Relationship Id="rId72" Type="http://schemas.openxmlformats.org/officeDocument/2006/relationships/font" Target="fonts/font22.fntdata"/><Relationship Id="rId80" Type="http://schemas.openxmlformats.org/officeDocument/2006/relationships/font" Target="fonts/font30.fntdata"/><Relationship Id="rId85" Type="http://schemas.openxmlformats.org/officeDocument/2006/relationships/font" Target="fonts/font35.fntdata"/><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openxmlformats.org/officeDocument/2006/relationships/font" Target="fonts/font25.fntdata"/><Relationship Id="rId83" Type="http://schemas.openxmlformats.org/officeDocument/2006/relationships/font" Target="fonts/font33.fntdata"/><Relationship Id="rId88" Type="http://schemas.openxmlformats.org/officeDocument/2006/relationships/font" Target="fonts/font38.fntdata"/><Relationship Id="rId91" Type="http://schemas.openxmlformats.org/officeDocument/2006/relationships/font" Target="fonts/font41.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7.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font" Target="fonts/font23.fntdata"/><Relationship Id="rId78" Type="http://schemas.openxmlformats.org/officeDocument/2006/relationships/font" Target="fonts/font28.fntdata"/><Relationship Id="rId81" Type="http://schemas.openxmlformats.org/officeDocument/2006/relationships/font" Target="fonts/font31.fntdata"/><Relationship Id="rId86" Type="http://schemas.openxmlformats.org/officeDocument/2006/relationships/font" Target="fonts/font36.fntdata"/><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6fcdbb136f_0_125:notes"/>
          <p:cNvSpPr txBox="1">
            <a:spLocks noGrp="1"/>
          </p:cNvSpPr>
          <p:nvPr>
            <p:ph type="body" idx="1"/>
          </p:nvPr>
        </p:nvSpPr>
        <p:spPr>
          <a:xfrm>
            <a:off x="685802" y="4343407"/>
            <a:ext cx="5486400" cy="4114800"/>
          </a:xfrm>
          <a:prstGeom prst="rect">
            <a:avLst/>
          </a:prstGeom>
        </p:spPr>
        <p:txBody>
          <a:bodyPr spcFirstLastPara="1" wrap="square" lIns="90975" tIns="90975" rIns="90975" bIns="90975" anchor="t" anchorCtr="0">
            <a:noAutofit/>
          </a:bodyPr>
          <a:lstStyle/>
          <a:p>
            <a:pPr marL="0" lvl="0" indent="0" algn="l" rtl="0">
              <a:spcBef>
                <a:spcPts val="0"/>
              </a:spcBef>
              <a:spcAft>
                <a:spcPts val="0"/>
              </a:spcAft>
              <a:buNone/>
            </a:pPr>
            <a:endParaRPr/>
          </a:p>
        </p:txBody>
      </p:sp>
      <p:sp>
        <p:nvSpPr>
          <p:cNvPr id="333" name="Google Shape;333;g6fcdbb136f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6edb4d3f21_0_69:notes"/>
          <p:cNvSpPr txBox="1">
            <a:spLocks noGrp="1"/>
          </p:cNvSpPr>
          <p:nvPr>
            <p:ph type="body" idx="1"/>
          </p:nvPr>
        </p:nvSpPr>
        <p:spPr>
          <a:xfrm>
            <a:off x="685802" y="4343407"/>
            <a:ext cx="5486400" cy="4114800"/>
          </a:xfrm>
          <a:prstGeom prst="rect">
            <a:avLst/>
          </a:prstGeom>
        </p:spPr>
        <p:txBody>
          <a:bodyPr spcFirstLastPara="1" wrap="square" lIns="90975" tIns="90975" rIns="90975" bIns="90975" anchor="t" anchorCtr="0">
            <a:noAutofit/>
          </a:bodyPr>
          <a:lstStyle/>
          <a:p>
            <a:pPr marL="0" lvl="0" indent="0" algn="l" rtl="0">
              <a:spcBef>
                <a:spcPts val="0"/>
              </a:spcBef>
              <a:spcAft>
                <a:spcPts val="0"/>
              </a:spcAft>
              <a:buNone/>
            </a:pPr>
            <a:endParaRPr/>
          </a:p>
        </p:txBody>
      </p:sp>
      <p:sp>
        <p:nvSpPr>
          <p:cNvPr id="429" name="Google Shape;429;g6edb4d3f21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6edb4d3f21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8" name="Google Shape;438;g6edb4d3f21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6edb4d3f21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6" name="Google Shape;446;g6edb4d3f21_0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6eddceb27d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3" name="Google Shape;453;g6eddceb27d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80d173e154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80d173e154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6edb4d3f21_0_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6" name="Google Shape;466;g6edb4d3f21_0_2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6eddceb27d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3" name="Google Shape;473;g6eddceb27d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6edb4d3f21_0_133:notes"/>
          <p:cNvSpPr txBox="1">
            <a:spLocks noGrp="1"/>
          </p:cNvSpPr>
          <p:nvPr>
            <p:ph type="body" idx="1"/>
          </p:nvPr>
        </p:nvSpPr>
        <p:spPr>
          <a:xfrm>
            <a:off x="685802" y="4343407"/>
            <a:ext cx="5486400" cy="4114800"/>
          </a:xfrm>
          <a:prstGeom prst="rect">
            <a:avLst/>
          </a:prstGeom>
        </p:spPr>
        <p:txBody>
          <a:bodyPr spcFirstLastPara="1" wrap="square" lIns="90975" tIns="90975" rIns="90975" bIns="90975" anchor="t" anchorCtr="0">
            <a:noAutofit/>
          </a:bodyPr>
          <a:lstStyle/>
          <a:p>
            <a:pPr marL="0" lvl="0" indent="0" algn="l" rtl="0">
              <a:spcBef>
                <a:spcPts val="0"/>
              </a:spcBef>
              <a:spcAft>
                <a:spcPts val="0"/>
              </a:spcAft>
              <a:buNone/>
            </a:pPr>
            <a:endParaRPr/>
          </a:p>
        </p:txBody>
      </p:sp>
      <p:sp>
        <p:nvSpPr>
          <p:cNvPr id="480" name="Google Shape;480;g6edb4d3f21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edb4d3f21_0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g6edb4d3f21_0_266:notes"/>
          <p:cNvSpPr txBox="1">
            <a:spLocks noGrp="1"/>
          </p:cNvSpPr>
          <p:nvPr>
            <p:ph type="body" idx="1"/>
          </p:nvPr>
        </p:nvSpPr>
        <p:spPr>
          <a:xfrm>
            <a:off x="686112" y="4343400"/>
            <a:ext cx="5485800" cy="4114800"/>
          </a:xfrm>
          <a:prstGeom prst="rect">
            <a:avLst/>
          </a:prstGeom>
          <a:noFill/>
          <a:ln>
            <a:noFill/>
          </a:ln>
        </p:spPr>
        <p:txBody>
          <a:bodyPr spcFirstLastPara="1" wrap="square" lIns="91300" tIns="45650" rIns="91300" bIns="45650" anchor="t" anchorCtr="0">
            <a:noAutofit/>
          </a:bodyPr>
          <a:lstStyle/>
          <a:p>
            <a:pPr marL="0" lvl="0" indent="0" algn="l" rtl="0">
              <a:spcBef>
                <a:spcPts val="0"/>
              </a:spcBef>
              <a:spcAft>
                <a:spcPts val="0"/>
              </a:spcAft>
              <a:buNone/>
            </a:pPr>
            <a:r>
              <a:rPr lang="en"/>
              <a:t>Some channels are available in Thinclient, but most are not. Ex. M13 channel. NIR radiances are not available on the web or AWIPS</a:t>
            </a:r>
            <a:endParaRPr/>
          </a:p>
        </p:txBody>
      </p:sp>
      <p:sp>
        <p:nvSpPr>
          <p:cNvPr id="486" name="Google Shape;486;g6edb4d3f21_0_266:notes"/>
          <p:cNvSpPr txBox="1">
            <a:spLocks noGrp="1"/>
          </p:cNvSpPr>
          <p:nvPr>
            <p:ph type="sldNum" idx="12"/>
          </p:nvPr>
        </p:nvSpPr>
        <p:spPr>
          <a:xfrm>
            <a:off x="3884853" y="8685235"/>
            <a:ext cx="2971500" cy="457200"/>
          </a:xfrm>
          <a:prstGeom prst="rect">
            <a:avLst/>
          </a:prstGeom>
          <a:noFill/>
          <a:ln>
            <a:noFill/>
          </a:ln>
        </p:spPr>
        <p:txBody>
          <a:bodyPr spcFirstLastPara="1" wrap="square" lIns="91300" tIns="45650" rIns="91300" bIns="45650" anchor="b" anchorCtr="0">
            <a:noAutofit/>
          </a:bodyPr>
          <a:lstStyle/>
          <a:p>
            <a:pPr marL="0" lvl="0" indent="0" algn="r" rtl="0">
              <a:spcBef>
                <a:spcPts val="0"/>
              </a:spcBef>
              <a:spcAft>
                <a:spcPts val="0"/>
              </a:spcAft>
              <a:buNone/>
            </a:pPr>
            <a:fld id="{00000000-1234-1234-1234-123412341234}" type="slidenum">
              <a:rPr lang="en" sz="1400"/>
              <a:t>18</a:t>
            </a:fld>
            <a:endParaRPr sz="14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6edb4d3f2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0" name="Google Shape;520;g6edb4d3f21_0_300:notes"/>
          <p:cNvSpPr txBox="1">
            <a:spLocks noGrp="1"/>
          </p:cNvSpPr>
          <p:nvPr>
            <p:ph type="body" idx="1"/>
          </p:nvPr>
        </p:nvSpPr>
        <p:spPr>
          <a:xfrm>
            <a:off x="686112" y="4343400"/>
            <a:ext cx="5485800" cy="4114800"/>
          </a:xfrm>
          <a:prstGeom prst="rect">
            <a:avLst/>
          </a:prstGeom>
          <a:noFill/>
          <a:ln>
            <a:noFill/>
          </a:ln>
        </p:spPr>
        <p:txBody>
          <a:bodyPr spcFirstLastPara="1" wrap="square" lIns="91300" tIns="45650" rIns="91300" bIns="45650" anchor="t" anchorCtr="0">
            <a:noAutofit/>
          </a:bodyPr>
          <a:lstStyle/>
          <a:p>
            <a:pPr marL="0" lvl="0" indent="0" algn="l" rtl="0">
              <a:spcBef>
                <a:spcPts val="0"/>
              </a:spcBef>
              <a:spcAft>
                <a:spcPts val="0"/>
              </a:spcAft>
              <a:buNone/>
            </a:pPr>
            <a:r>
              <a:rPr lang="en" sz="1200" b="0" i="0">
                <a:solidFill>
                  <a:schemeClr val="dk1"/>
                </a:solidFill>
                <a:latin typeface="Calibri"/>
                <a:ea typeface="Calibri"/>
                <a:cs typeface="Calibri"/>
                <a:sym typeface="Calibri"/>
              </a:rPr>
              <a:t>Brief overview of the DNB</a:t>
            </a:r>
            <a:endParaRPr/>
          </a:p>
        </p:txBody>
      </p:sp>
      <p:sp>
        <p:nvSpPr>
          <p:cNvPr id="521" name="Google Shape;521;g6edb4d3f21_0_300:notes"/>
          <p:cNvSpPr txBox="1">
            <a:spLocks noGrp="1"/>
          </p:cNvSpPr>
          <p:nvPr>
            <p:ph type="sldNum" idx="12"/>
          </p:nvPr>
        </p:nvSpPr>
        <p:spPr>
          <a:xfrm>
            <a:off x="3884853" y="8685235"/>
            <a:ext cx="2971500" cy="457200"/>
          </a:xfrm>
          <a:prstGeom prst="rect">
            <a:avLst/>
          </a:prstGeom>
          <a:noFill/>
          <a:ln>
            <a:noFill/>
          </a:ln>
        </p:spPr>
        <p:txBody>
          <a:bodyPr spcFirstLastPara="1" wrap="square" lIns="91300" tIns="45650" rIns="91300" bIns="45650" anchor="b" anchorCtr="0">
            <a:noAutofit/>
          </a:bodyPr>
          <a:lstStyle/>
          <a:p>
            <a:pPr marL="0" lvl="0" indent="0" algn="r" rtl="0">
              <a:spcBef>
                <a:spcPts val="0"/>
              </a:spcBef>
              <a:spcAft>
                <a:spcPts val="0"/>
              </a:spcAft>
              <a:buNone/>
            </a:pPr>
            <a:fld id="{00000000-1234-1234-1234-123412341234}" type="slidenum">
              <a:rPr lang="en" sz="1400">
                <a:solidFill>
                  <a:srgbClr val="000000"/>
                </a:solidFill>
                <a:latin typeface="Calibri"/>
                <a:ea typeface="Calibri"/>
                <a:cs typeface="Calibri"/>
                <a:sym typeface="Calibri"/>
              </a:rPr>
              <a:t>19</a:t>
            </a:fld>
            <a:endParaRPr sz="1400">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70e93c9f2c_4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3" name="Google Shape;343;g70e93c9f2c_4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6edb4d3f21_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g6edb4d3f21_0_312:notes"/>
          <p:cNvSpPr txBox="1">
            <a:spLocks noGrp="1"/>
          </p:cNvSpPr>
          <p:nvPr>
            <p:ph type="body" idx="1"/>
          </p:nvPr>
        </p:nvSpPr>
        <p:spPr>
          <a:xfrm>
            <a:off x="686112" y="4343400"/>
            <a:ext cx="5485800" cy="4114800"/>
          </a:xfrm>
          <a:prstGeom prst="rect">
            <a:avLst/>
          </a:prstGeom>
          <a:noFill/>
          <a:ln>
            <a:noFill/>
          </a:ln>
        </p:spPr>
        <p:txBody>
          <a:bodyPr spcFirstLastPara="1" wrap="square" lIns="91300" tIns="45650" rIns="91300" bIns="45650" anchor="t" anchorCtr="0">
            <a:noAutofit/>
          </a:bodyPr>
          <a:lstStyle/>
          <a:p>
            <a:pPr marL="0" lvl="0" indent="0" algn="l" rtl="0">
              <a:spcBef>
                <a:spcPts val="0"/>
              </a:spcBef>
              <a:spcAft>
                <a:spcPts val="0"/>
              </a:spcAft>
              <a:buNone/>
            </a:pPr>
            <a:r>
              <a:rPr lang="en" sz="1200" b="0" i="0">
                <a:solidFill>
                  <a:schemeClr val="dk1"/>
                </a:solidFill>
                <a:latin typeface="Calibri"/>
                <a:ea typeface="Calibri"/>
                <a:cs typeface="Calibri"/>
                <a:sym typeface="Calibri"/>
              </a:rPr>
              <a:t>Brief overview of the DNB</a:t>
            </a:r>
            <a:endParaRPr/>
          </a:p>
        </p:txBody>
      </p:sp>
      <p:sp>
        <p:nvSpPr>
          <p:cNvPr id="534" name="Google Shape;534;g6edb4d3f21_0_312:notes"/>
          <p:cNvSpPr txBox="1">
            <a:spLocks noGrp="1"/>
          </p:cNvSpPr>
          <p:nvPr>
            <p:ph type="sldNum" idx="12"/>
          </p:nvPr>
        </p:nvSpPr>
        <p:spPr>
          <a:xfrm>
            <a:off x="3884853" y="8685235"/>
            <a:ext cx="2971500" cy="457200"/>
          </a:xfrm>
          <a:prstGeom prst="rect">
            <a:avLst/>
          </a:prstGeom>
          <a:noFill/>
          <a:ln>
            <a:noFill/>
          </a:ln>
        </p:spPr>
        <p:txBody>
          <a:bodyPr spcFirstLastPara="1" wrap="square" lIns="91300" tIns="45650" rIns="91300" bIns="45650" anchor="b" anchorCtr="0">
            <a:noAutofit/>
          </a:bodyPr>
          <a:lstStyle/>
          <a:p>
            <a:pPr marL="0" lvl="0" indent="0" algn="r" rtl="0">
              <a:spcBef>
                <a:spcPts val="0"/>
              </a:spcBef>
              <a:spcAft>
                <a:spcPts val="0"/>
              </a:spcAft>
              <a:buNone/>
            </a:pPr>
            <a:fld id="{00000000-1234-1234-1234-123412341234}" type="slidenum">
              <a:rPr lang="en" sz="1400">
                <a:solidFill>
                  <a:srgbClr val="000000"/>
                </a:solidFill>
                <a:latin typeface="Calibri"/>
                <a:ea typeface="Calibri"/>
                <a:cs typeface="Calibri"/>
                <a:sym typeface="Calibri"/>
              </a:rPr>
              <a:t>20</a:t>
            </a:fld>
            <a:endParaRPr sz="1400">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6edb4d3f21_0_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2" name="Google Shape;542;g6edb4d3f21_0_3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6eddceb27d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1" name="Google Shape;551;g6eddceb27d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6edb4d3f21_0_141:notes"/>
          <p:cNvSpPr txBox="1">
            <a:spLocks noGrp="1"/>
          </p:cNvSpPr>
          <p:nvPr>
            <p:ph type="body" idx="1"/>
          </p:nvPr>
        </p:nvSpPr>
        <p:spPr>
          <a:xfrm>
            <a:off x="685802" y="4343407"/>
            <a:ext cx="5486400" cy="4114800"/>
          </a:xfrm>
          <a:prstGeom prst="rect">
            <a:avLst/>
          </a:prstGeom>
        </p:spPr>
        <p:txBody>
          <a:bodyPr spcFirstLastPara="1" wrap="square" lIns="90975" tIns="90975" rIns="90975" bIns="90975" anchor="t" anchorCtr="0">
            <a:noAutofit/>
          </a:bodyPr>
          <a:lstStyle/>
          <a:p>
            <a:pPr marL="0" lvl="0" indent="0" algn="l" rtl="0">
              <a:spcBef>
                <a:spcPts val="0"/>
              </a:spcBef>
              <a:spcAft>
                <a:spcPts val="0"/>
              </a:spcAft>
              <a:buNone/>
            </a:pPr>
            <a:endParaRPr/>
          </a:p>
        </p:txBody>
      </p:sp>
      <p:sp>
        <p:nvSpPr>
          <p:cNvPr id="558" name="Google Shape;558;g6edb4d3f21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811e199bf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3" name="Google Shape;563;g811e199bf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 </a:t>
            </a:r>
            <a:endParaRPr/>
          </a:p>
        </p:txBody>
      </p:sp>
      <p:sp>
        <p:nvSpPr>
          <p:cNvPr id="564" name="Google Shape;564;g811e199bf7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811e199bf7_0_57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4" name="Google Shape;574;g811e199bf7_0_5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811e199bf7_0_71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2" name="Google Shape;582;g811e199bf7_0_7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811e199bf7_0_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g811e199bf7_0_1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0" name="Google Shape;590;g811e199bf7_0_1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811e199bf7_0_4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g811e199bf7_0_4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0" name="Google Shape;610;g811e199bf7_0_4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811e199bf7_0_84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8" name="Google Shape;628;g811e199bf7_0_8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6d64fd1775_0_60:notes"/>
          <p:cNvSpPr txBox="1">
            <a:spLocks noGrp="1"/>
          </p:cNvSpPr>
          <p:nvPr>
            <p:ph type="body" idx="1"/>
          </p:nvPr>
        </p:nvSpPr>
        <p:spPr>
          <a:xfrm>
            <a:off x="685802" y="4343407"/>
            <a:ext cx="5486400" cy="4114800"/>
          </a:xfrm>
          <a:prstGeom prst="rect">
            <a:avLst/>
          </a:prstGeom>
        </p:spPr>
        <p:txBody>
          <a:bodyPr spcFirstLastPara="1" wrap="square" lIns="90975" tIns="90975" rIns="90975" bIns="90975" anchor="t" anchorCtr="0">
            <a:noAutofit/>
          </a:bodyPr>
          <a:lstStyle/>
          <a:p>
            <a:pPr marL="0" lvl="0" indent="0" algn="l" rtl="0">
              <a:spcBef>
                <a:spcPts val="0"/>
              </a:spcBef>
              <a:spcAft>
                <a:spcPts val="0"/>
              </a:spcAft>
              <a:buNone/>
            </a:pPr>
            <a:endParaRPr/>
          </a:p>
        </p:txBody>
      </p:sp>
      <p:sp>
        <p:nvSpPr>
          <p:cNvPr id="350" name="Google Shape;350;g6d64fd177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6edb4d3f21_0_381:notes"/>
          <p:cNvSpPr txBox="1">
            <a:spLocks noGrp="1"/>
          </p:cNvSpPr>
          <p:nvPr>
            <p:ph type="body" idx="1"/>
          </p:nvPr>
        </p:nvSpPr>
        <p:spPr>
          <a:xfrm>
            <a:off x="685802" y="4343407"/>
            <a:ext cx="5486400" cy="4114800"/>
          </a:xfrm>
          <a:prstGeom prst="rect">
            <a:avLst/>
          </a:prstGeom>
        </p:spPr>
        <p:txBody>
          <a:bodyPr spcFirstLastPara="1" wrap="square" lIns="90975" tIns="90975" rIns="90975" bIns="90975" anchor="t" anchorCtr="0">
            <a:noAutofit/>
          </a:bodyPr>
          <a:lstStyle/>
          <a:p>
            <a:pPr marL="0" lvl="0" indent="0" algn="l" rtl="0">
              <a:spcBef>
                <a:spcPts val="0"/>
              </a:spcBef>
              <a:spcAft>
                <a:spcPts val="0"/>
              </a:spcAft>
              <a:buNone/>
            </a:pPr>
            <a:endParaRPr/>
          </a:p>
        </p:txBody>
      </p:sp>
      <p:sp>
        <p:nvSpPr>
          <p:cNvPr id="646" name="Google Shape;646;g6edb4d3f21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7ef29bc101_0_0:notes"/>
          <p:cNvSpPr txBox="1">
            <a:spLocks noGrp="1"/>
          </p:cNvSpPr>
          <p:nvPr>
            <p:ph type="body" idx="1"/>
          </p:nvPr>
        </p:nvSpPr>
        <p:spPr>
          <a:xfrm>
            <a:off x="685802" y="4343407"/>
            <a:ext cx="5486400" cy="4114800"/>
          </a:xfrm>
          <a:prstGeom prst="rect">
            <a:avLst/>
          </a:prstGeom>
        </p:spPr>
        <p:txBody>
          <a:bodyPr spcFirstLastPara="1" wrap="square" lIns="90975" tIns="90975" rIns="90975" bIns="90975" anchor="t" anchorCtr="0">
            <a:noAutofit/>
          </a:bodyPr>
          <a:lstStyle/>
          <a:p>
            <a:pPr marL="0" lvl="0" indent="0" algn="l" rtl="0">
              <a:spcBef>
                <a:spcPts val="0"/>
              </a:spcBef>
              <a:spcAft>
                <a:spcPts val="0"/>
              </a:spcAft>
              <a:buNone/>
            </a:pPr>
            <a:endParaRPr/>
          </a:p>
        </p:txBody>
      </p:sp>
      <p:sp>
        <p:nvSpPr>
          <p:cNvPr id="651" name="Google Shape;651;g7ef29bc10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70e93c9f2c_2_0:notes"/>
          <p:cNvSpPr txBox="1">
            <a:spLocks noGrp="1"/>
          </p:cNvSpPr>
          <p:nvPr>
            <p:ph type="body" idx="1"/>
          </p:nvPr>
        </p:nvSpPr>
        <p:spPr>
          <a:xfrm>
            <a:off x="686112" y="4343400"/>
            <a:ext cx="54858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6" name="Google Shape;656;g70e93c9f2c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70e93c9f2c_2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6" name="Google Shape;686;g70e93c9f2c_2_31:notes"/>
          <p:cNvSpPr txBox="1">
            <a:spLocks noGrp="1"/>
          </p:cNvSpPr>
          <p:nvPr>
            <p:ph type="body" idx="1"/>
          </p:nvPr>
        </p:nvSpPr>
        <p:spPr>
          <a:xfrm>
            <a:off x="686112" y="4343400"/>
            <a:ext cx="5485800" cy="4114800"/>
          </a:xfrm>
          <a:prstGeom prst="rect">
            <a:avLst/>
          </a:prstGeom>
          <a:noFill/>
          <a:ln>
            <a:noFill/>
          </a:ln>
        </p:spPr>
        <p:txBody>
          <a:bodyPr spcFirstLastPara="1" wrap="square" lIns="91300" tIns="45650" rIns="91300" bIns="45650" anchor="t" anchorCtr="0">
            <a:noAutofit/>
          </a:bodyPr>
          <a:lstStyle/>
          <a:p>
            <a:pPr marL="0" lvl="0" indent="0" algn="l" rtl="0">
              <a:spcBef>
                <a:spcPts val="0"/>
              </a:spcBef>
              <a:spcAft>
                <a:spcPts val="0"/>
              </a:spcAft>
              <a:buNone/>
            </a:pPr>
            <a:endParaRPr/>
          </a:p>
        </p:txBody>
      </p:sp>
      <p:sp>
        <p:nvSpPr>
          <p:cNvPr id="687" name="Google Shape;687;g70e93c9f2c_2_31:notes"/>
          <p:cNvSpPr txBox="1">
            <a:spLocks noGrp="1"/>
          </p:cNvSpPr>
          <p:nvPr>
            <p:ph type="sldNum" idx="12"/>
          </p:nvPr>
        </p:nvSpPr>
        <p:spPr>
          <a:xfrm>
            <a:off x="3884853" y="8685235"/>
            <a:ext cx="2971500" cy="457200"/>
          </a:xfrm>
          <a:prstGeom prst="rect">
            <a:avLst/>
          </a:prstGeom>
          <a:noFill/>
          <a:ln>
            <a:noFill/>
          </a:ln>
        </p:spPr>
        <p:txBody>
          <a:bodyPr spcFirstLastPara="1" wrap="square" lIns="91300" tIns="45650" rIns="91300" bIns="45650" anchor="b" anchorCtr="0">
            <a:noAutofit/>
          </a:bodyPr>
          <a:lstStyle/>
          <a:p>
            <a:pPr marL="0" lvl="0" indent="0" algn="r" rtl="0">
              <a:spcBef>
                <a:spcPts val="0"/>
              </a:spcBef>
              <a:spcAft>
                <a:spcPts val="0"/>
              </a:spcAft>
              <a:buNone/>
            </a:pPr>
            <a:fld id="{00000000-1234-1234-1234-123412341234}" type="slidenum">
              <a:rPr lang="en" sz="1400"/>
              <a:t>33</a:t>
            </a:fld>
            <a:endParaRPr sz="14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702e093058_0_21:notes"/>
          <p:cNvSpPr txBox="1">
            <a:spLocks noGrp="1"/>
          </p:cNvSpPr>
          <p:nvPr>
            <p:ph type="body" idx="1"/>
          </p:nvPr>
        </p:nvSpPr>
        <p:spPr>
          <a:xfrm>
            <a:off x="685802" y="4343407"/>
            <a:ext cx="5486400" cy="4114800"/>
          </a:xfrm>
          <a:prstGeom prst="rect">
            <a:avLst/>
          </a:prstGeom>
        </p:spPr>
        <p:txBody>
          <a:bodyPr spcFirstLastPara="1" wrap="square" lIns="90975" tIns="90975" rIns="90975" bIns="90975" anchor="t" anchorCtr="0">
            <a:noAutofit/>
          </a:bodyPr>
          <a:lstStyle/>
          <a:p>
            <a:pPr marL="0" lvl="0" indent="0" algn="l" rtl="0">
              <a:spcBef>
                <a:spcPts val="0"/>
              </a:spcBef>
              <a:spcAft>
                <a:spcPts val="0"/>
              </a:spcAft>
              <a:buNone/>
            </a:pPr>
            <a:endParaRPr/>
          </a:p>
        </p:txBody>
      </p:sp>
      <p:sp>
        <p:nvSpPr>
          <p:cNvPr id="706" name="Google Shape;706;g702e093058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80d173e154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80d173e154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6ee4deb4e9_2_0:notes"/>
          <p:cNvSpPr txBox="1">
            <a:spLocks noGrp="1"/>
          </p:cNvSpPr>
          <p:nvPr>
            <p:ph type="body" idx="1"/>
          </p:nvPr>
        </p:nvSpPr>
        <p:spPr>
          <a:xfrm>
            <a:off x="686112" y="4343400"/>
            <a:ext cx="54858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724" name="Google Shape;724;g6ee4deb4e9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70168ee3c6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70168ee3c6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80d173e154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80d173e154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70168ee3c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2" name="Google Shape;762;g70168ee3c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6d64fd1775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6d64fd1775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80d173e154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80d173e154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6eddceb27d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6" name="Google Shape;776;g6eddceb27d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6ee4deb4e9_2_217:notes"/>
          <p:cNvSpPr txBox="1">
            <a:spLocks noGrp="1"/>
          </p:cNvSpPr>
          <p:nvPr>
            <p:ph type="body" idx="1"/>
          </p:nvPr>
        </p:nvSpPr>
        <p:spPr>
          <a:xfrm>
            <a:off x="686112" y="4343400"/>
            <a:ext cx="54858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6" name="Google Shape;786;g6ee4deb4e9_2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702e093058_0_0:notes"/>
          <p:cNvSpPr txBox="1">
            <a:spLocks noGrp="1"/>
          </p:cNvSpPr>
          <p:nvPr>
            <p:ph type="body" idx="1"/>
          </p:nvPr>
        </p:nvSpPr>
        <p:spPr>
          <a:xfrm>
            <a:off x="685802" y="4343407"/>
            <a:ext cx="5486400" cy="4114800"/>
          </a:xfrm>
          <a:prstGeom prst="rect">
            <a:avLst/>
          </a:prstGeom>
        </p:spPr>
        <p:txBody>
          <a:bodyPr spcFirstLastPara="1" wrap="square" lIns="90975" tIns="90975" rIns="90975" bIns="90975" anchor="t" anchorCtr="0">
            <a:noAutofit/>
          </a:bodyPr>
          <a:lstStyle/>
          <a:p>
            <a:pPr marL="0" lvl="0" indent="0" algn="l" rtl="0">
              <a:spcBef>
                <a:spcPts val="0"/>
              </a:spcBef>
              <a:spcAft>
                <a:spcPts val="0"/>
              </a:spcAft>
              <a:buNone/>
            </a:pPr>
            <a:endParaRPr/>
          </a:p>
        </p:txBody>
      </p:sp>
      <p:sp>
        <p:nvSpPr>
          <p:cNvPr id="792" name="Google Shape;792;g702e09305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702e093058_0_0:notes"/>
          <p:cNvSpPr txBox="1">
            <a:spLocks noGrp="1"/>
          </p:cNvSpPr>
          <p:nvPr>
            <p:ph type="body" idx="1"/>
          </p:nvPr>
        </p:nvSpPr>
        <p:spPr>
          <a:xfrm>
            <a:off x="685802" y="4343407"/>
            <a:ext cx="5486400" cy="4114800"/>
          </a:xfrm>
          <a:prstGeom prst="rect">
            <a:avLst/>
          </a:prstGeom>
        </p:spPr>
        <p:txBody>
          <a:bodyPr spcFirstLastPara="1" wrap="square" lIns="90975" tIns="90975" rIns="90975" bIns="90975" anchor="t" anchorCtr="0">
            <a:noAutofit/>
          </a:bodyPr>
          <a:lstStyle/>
          <a:p>
            <a:pPr marL="0" lvl="0" indent="0" algn="l" rtl="0">
              <a:spcBef>
                <a:spcPts val="0"/>
              </a:spcBef>
              <a:spcAft>
                <a:spcPts val="0"/>
              </a:spcAft>
              <a:buNone/>
            </a:pPr>
            <a:endParaRPr/>
          </a:p>
        </p:txBody>
      </p:sp>
      <p:sp>
        <p:nvSpPr>
          <p:cNvPr id="792" name="Google Shape;792;g702e09305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7958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702e093058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7" name="Google Shape;797;g702e093058_0_25:notes"/>
          <p:cNvSpPr txBox="1">
            <a:spLocks noGrp="1"/>
          </p:cNvSpPr>
          <p:nvPr>
            <p:ph type="body" idx="1"/>
          </p:nvPr>
        </p:nvSpPr>
        <p:spPr>
          <a:xfrm>
            <a:off x="686112" y="4343400"/>
            <a:ext cx="5485800" cy="4114800"/>
          </a:xfrm>
          <a:prstGeom prst="rect">
            <a:avLst/>
          </a:prstGeom>
          <a:noFill/>
          <a:ln>
            <a:noFill/>
          </a:ln>
        </p:spPr>
        <p:txBody>
          <a:bodyPr spcFirstLastPara="1" wrap="square" lIns="91300" tIns="45650" rIns="91300" bIns="45650" anchor="t" anchorCtr="0">
            <a:noAutofit/>
          </a:bodyPr>
          <a:lstStyle/>
          <a:p>
            <a:pPr marL="0" lvl="0" indent="0" algn="l" rtl="0">
              <a:spcBef>
                <a:spcPts val="0"/>
              </a:spcBef>
              <a:spcAft>
                <a:spcPts val="0"/>
              </a:spcAft>
              <a:buNone/>
            </a:pPr>
            <a:endParaRPr/>
          </a:p>
        </p:txBody>
      </p:sp>
      <p:sp>
        <p:nvSpPr>
          <p:cNvPr id="798" name="Google Shape;798;g702e093058_0_25:notes"/>
          <p:cNvSpPr txBox="1">
            <a:spLocks noGrp="1"/>
          </p:cNvSpPr>
          <p:nvPr>
            <p:ph type="sldNum" idx="12"/>
          </p:nvPr>
        </p:nvSpPr>
        <p:spPr>
          <a:xfrm>
            <a:off x="3884853" y="8685235"/>
            <a:ext cx="2971500" cy="457200"/>
          </a:xfrm>
          <a:prstGeom prst="rect">
            <a:avLst/>
          </a:prstGeom>
          <a:noFill/>
          <a:ln>
            <a:noFill/>
          </a:ln>
        </p:spPr>
        <p:txBody>
          <a:bodyPr spcFirstLastPara="1" wrap="square" lIns="91300" tIns="45650" rIns="91300" bIns="45650" anchor="b" anchorCtr="0">
            <a:noAutofit/>
          </a:bodyPr>
          <a:lstStyle/>
          <a:p>
            <a:pPr marL="0" lvl="0" indent="0" algn="r" rtl="0">
              <a:spcBef>
                <a:spcPts val="0"/>
              </a:spcBef>
              <a:spcAft>
                <a:spcPts val="0"/>
              </a:spcAft>
              <a:buNone/>
            </a:pPr>
            <a:fld id="{00000000-1234-1234-1234-123412341234}" type="slidenum">
              <a:rPr lang="en" sz="1400"/>
              <a:t>45</a:t>
            </a:fld>
            <a:endParaRPr sz="14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70e93c9f2c_4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1" name="Google Shape;361;g70e93c9f2c_4_1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6edb4d3f21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6edb4d3f21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6edb4d3f21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6edb4d3f21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70e93c9f2c_4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9" name="Google Shape;409;g70e93c9f2c_4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70e93c9f2c_4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3" name="Google Shape;423;g70e93c9f2c_4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gif"/><Relationship Id="rId5" Type="http://schemas.openxmlformats.org/officeDocument/2006/relationships/image" Target="../media/image8.jpg"/><Relationship Id="rId10" Type="http://schemas.openxmlformats.org/officeDocument/2006/relationships/image" Target="../media/image13.jpg"/><Relationship Id="rId4" Type="http://schemas.openxmlformats.org/officeDocument/2006/relationships/image" Target="../media/image7.jpg"/><Relationship Id="rId9"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2.png"/><Relationship Id="rId4" Type="http://schemas.openxmlformats.org/officeDocument/2006/relationships/image" Target="../media/image18.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685800" y="841772"/>
            <a:ext cx="7772400" cy="1790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8" name="Google Shape;58;p14"/>
          <p:cNvSpPr txBox="1">
            <a:spLocks noGrp="1"/>
          </p:cNvSpPr>
          <p:nvPr>
            <p:ph type="subTitle" idx="1"/>
          </p:nvPr>
        </p:nvSpPr>
        <p:spPr>
          <a:xfrm>
            <a:off x="1143000" y="2701528"/>
            <a:ext cx="6858000" cy="12417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59" name="Google Shape;59;p14"/>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0" name="Google Shape;60;p14"/>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1" name="Google Shape;61;p14"/>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4" name="Google Shape;64;p15"/>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5" name="Google Shape;65;p15"/>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6" name="Google Shape;66;p15"/>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7" name="Google Shape;67;p15"/>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623888" y="1282304"/>
            <a:ext cx="7886700" cy="21396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0" name="Google Shape;70;p16"/>
          <p:cNvSpPr txBox="1">
            <a:spLocks noGrp="1"/>
          </p:cNvSpPr>
          <p:nvPr>
            <p:ph type="body" idx="1"/>
          </p:nvPr>
        </p:nvSpPr>
        <p:spPr>
          <a:xfrm>
            <a:off x="623888" y="3442098"/>
            <a:ext cx="7886700" cy="11250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2400"/>
              <a:buNone/>
              <a:defRPr sz="2400">
                <a:solidFill>
                  <a:schemeClr val="dk1"/>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1" name="Google Shape;71;p16"/>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2" name="Google Shape;72;p16"/>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3" name="Google Shape;73;p16"/>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 name="Google Shape;76;p17"/>
          <p:cNvSpPr txBox="1">
            <a:spLocks noGrp="1"/>
          </p:cNvSpPr>
          <p:nvPr>
            <p:ph type="body" idx="1"/>
          </p:nvPr>
        </p:nvSpPr>
        <p:spPr>
          <a:xfrm>
            <a:off x="628650" y="1369219"/>
            <a:ext cx="3886200" cy="3263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7" name="Google Shape;77;p17"/>
          <p:cNvSpPr txBox="1">
            <a:spLocks noGrp="1"/>
          </p:cNvSpPr>
          <p:nvPr>
            <p:ph type="body" idx="2"/>
          </p:nvPr>
        </p:nvSpPr>
        <p:spPr>
          <a:xfrm>
            <a:off x="4629150" y="1369219"/>
            <a:ext cx="3886200" cy="3263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8" name="Google Shape;78;p17"/>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9" name="Google Shape;79;p17"/>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0" name="Google Shape;80;p17"/>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629841" y="273844"/>
            <a:ext cx="7886700" cy="994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3" name="Google Shape;83;p18"/>
          <p:cNvSpPr txBox="1">
            <a:spLocks noGrp="1"/>
          </p:cNvSpPr>
          <p:nvPr>
            <p:ph type="body" idx="1"/>
          </p:nvPr>
        </p:nvSpPr>
        <p:spPr>
          <a:xfrm>
            <a:off x="629842" y="1260872"/>
            <a:ext cx="3868200" cy="6180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84" name="Google Shape;84;p18"/>
          <p:cNvSpPr txBox="1">
            <a:spLocks noGrp="1"/>
          </p:cNvSpPr>
          <p:nvPr>
            <p:ph type="body" idx="2"/>
          </p:nvPr>
        </p:nvSpPr>
        <p:spPr>
          <a:xfrm>
            <a:off x="629842" y="1878806"/>
            <a:ext cx="3868200" cy="2763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85" name="Google Shape;85;p18"/>
          <p:cNvSpPr txBox="1">
            <a:spLocks noGrp="1"/>
          </p:cNvSpPr>
          <p:nvPr>
            <p:ph type="body" idx="3"/>
          </p:nvPr>
        </p:nvSpPr>
        <p:spPr>
          <a:xfrm>
            <a:off x="4629150" y="1260872"/>
            <a:ext cx="3887400" cy="6180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86" name="Google Shape;86;p18"/>
          <p:cNvSpPr txBox="1">
            <a:spLocks noGrp="1"/>
          </p:cNvSpPr>
          <p:nvPr>
            <p:ph type="body" idx="4"/>
          </p:nvPr>
        </p:nvSpPr>
        <p:spPr>
          <a:xfrm>
            <a:off x="4629150" y="1878806"/>
            <a:ext cx="3887400" cy="2763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87" name="Google Shape;87;p18"/>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8" name="Google Shape;88;p18"/>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9" name="Google Shape;89;p18"/>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2" name="Google Shape;92;p19"/>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3" name="Google Shape;93;p19"/>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4" name="Google Shape;94;p19"/>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
        <p:cNvGrpSpPr/>
        <p:nvPr/>
      </p:nvGrpSpPr>
      <p:grpSpPr>
        <a:xfrm>
          <a:off x="0" y="0"/>
          <a:ext cx="0" cy="0"/>
          <a:chOff x="0" y="0"/>
          <a:chExt cx="0" cy="0"/>
        </a:xfrm>
      </p:grpSpPr>
      <p:sp>
        <p:nvSpPr>
          <p:cNvPr id="96" name="Google Shape;96;p20"/>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7" name="Google Shape;97;p20"/>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8" name="Google Shape;98;p20"/>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629841" y="342900"/>
            <a:ext cx="2949300" cy="12000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1" name="Google Shape;101;p21"/>
          <p:cNvSpPr txBox="1">
            <a:spLocks noGrp="1"/>
          </p:cNvSpPr>
          <p:nvPr>
            <p:ph type="body" idx="1"/>
          </p:nvPr>
        </p:nvSpPr>
        <p:spPr>
          <a:xfrm>
            <a:off x="3887391" y="740569"/>
            <a:ext cx="4629300" cy="3655200"/>
          </a:xfrm>
          <a:prstGeom prst="rect">
            <a:avLst/>
          </a:prstGeom>
          <a:noFill/>
          <a:ln>
            <a:noFill/>
          </a:ln>
        </p:spPr>
        <p:txBody>
          <a:bodyPr spcFirstLastPara="1" wrap="square" lIns="91425" tIns="45700" rIns="91425" bIns="45700" anchor="t" anchorCtr="0">
            <a:no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02" name="Google Shape;102;p21"/>
          <p:cNvSpPr txBox="1">
            <a:spLocks noGrp="1"/>
          </p:cNvSpPr>
          <p:nvPr>
            <p:ph type="body" idx="2"/>
          </p:nvPr>
        </p:nvSpPr>
        <p:spPr>
          <a:xfrm>
            <a:off x="629841" y="1543050"/>
            <a:ext cx="2949300" cy="28587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03" name="Google Shape;103;p21"/>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4" name="Google Shape;104;p21"/>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5" name="Google Shape;105;p21"/>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629841" y="342900"/>
            <a:ext cx="2949300" cy="12000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8" name="Google Shape;108;p22"/>
          <p:cNvSpPr>
            <a:spLocks noGrp="1"/>
          </p:cNvSpPr>
          <p:nvPr>
            <p:ph type="pic" idx="2"/>
          </p:nvPr>
        </p:nvSpPr>
        <p:spPr>
          <a:xfrm>
            <a:off x="3887391" y="740569"/>
            <a:ext cx="4629300" cy="36552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9" name="Google Shape;109;p22"/>
          <p:cNvSpPr txBox="1">
            <a:spLocks noGrp="1"/>
          </p:cNvSpPr>
          <p:nvPr>
            <p:ph type="body" idx="1"/>
          </p:nvPr>
        </p:nvSpPr>
        <p:spPr>
          <a:xfrm>
            <a:off x="629841" y="1543050"/>
            <a:ext cx="2949300" cy="28587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10" name="Google Shape;110;p22"/>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1" name="Google Shape;111;p22"/>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2" name="Google Shape;112;p22"/>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5" name="Google Shape;115;p23"/>
          <p:cNvSpPr txBox="1">
            <a:spLocks noGrp="1"/>
          </p:cNvSpPr>
          <p:nvPr>
            <p:ph type="body" idx="1"/>
          </p:nvPr>
        </p:nvSpPr>
        <p:spPr>
          <a:xfrm rot="5400000">
            <a:off x="2940300" y="-942431"/>
            <a:ext cx="3263400" cy="78867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6" name="Google Shape;116;p23"/>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7" name="Google Shape;117;p23"/>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8" name="Google Shape;118;p23"/>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5350050" y="1467544"/>
            <a:ext cx="4359000" cy="19716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1" name="Google Shape;121;p24"/>
          <p:cNvSpPr txBox="1">
            <a:spLocks noGrp="1"/>
          </p:cNvSpPr>
          <p:nvPr>
            <p:ph type="body" idx="1"/>
          </p:nvPr>
        </p:nvSpPr>
        <p:spPr>
          <a:xfrm rot="5400000">
            <a:off x="1349475" y="-447056"/>
            <a:ext cx="4359000" cy="58008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2" name="Google Shape;122;p24"/>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3" name="Google Shape;123;p24"/>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4" name="Google Shape;124;p24"/>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30"/>
        <p:cNvGrpSpPr/>
        <p:nvPr/>
      </p:nvGrpSpPr>
      <p:grpSpPr>
        <a:xfrm>
          <a:off x="0" y="0"/>
          <a:ext cx="0" cy="0"/>
          <a:chOff x="0" y="0"/>
          <a:chExt cx="0" cy="0"/>
        </a:xfrm>
      </p:grpSpPr>
      <p:sp>
        <p:nvSpPr>
          <p:cNvPr id="131" name="Google Shape;131;p26"/>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marR="0" lvl="0"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2" name="Google Shape;132;p26"/>
          <p:cNvSpPr/>
          <p:nvPr/>
        </p:nvSpPr>
        <p:spPr>
          <a:xfrm>
            <a:off x="0" y="0"/>
            <a:ext cx="8686800" cy="514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33" name="Google Shape;133;p26"/>
          <p:cNvSpPr/>
          <p:nvPr/>
        </p:nvSpPr>
        <p:spPr>
          <a:xfrm>
            <a:off x="0" y="514350"/>
            <a:ext cx="8686800" cy="13800"/>
          </a:xfrm>
          <a:prstGeom prst="rect">
            <a:avLst/>
          </a:prstGeom>
          <a:solidFill>
            <a:srgbClr val="FFD24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34" name="Google Shape;134;p26"/>
          <p:cNvSpPr txBox="1">
            <a:spLocks noGrp="1"/>
          </p:cNvSpPr>
          <p:nvPr>
            <p:ph type="title"/>
          </p:nvPr>
        </p:nvSpPr>
        <p:spPr>
          <a:xfrm>
            <a:off x="1295400" y="171450"/>
            <a:ext cx="7391400" cy="3699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135" name="Google Shape;135;p26"/>
          <p:cNvPicPr preferRelativeResize="0"/>
          <p:nvPr/>
        </p:nvPicPr>
        <p:blipFill rotWithShape="1">
          <a:blip r:embed="rId2">
            <a:alphaModFix/>
          </a:blip>
          <a:srcRect/>
          <a:stretch/>
        </p:blipFill>
        <p:spPr>
          <a:xfrm>
            <a:off x="115824" y="82078"/>
            <a:ext cx="620078" cy="350044"/>
          </a:xfrm>
          <a:prstGeom prst="rect">
            <a:avLst/>
          </a:prstGeom>
          <a:noFill/>
          <a:ln>
            <a:noFill/>
          </a:ln>
        </p:spPr>
      </p:pic>
      <p:sp>
        <p:nvSpPr>
          <p:cNvPr id="136" name="Google Shape;136;p2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137" name="Google Shape;137;p26"/>
          <p:cNvPicPr preferRelativeResize="0"/>
          <p:nvPr/>
        </p:nvPicPr>
        <p:blipFill>
          <a:blip r:embed="rId3">
            <a:alphaModFix/>
          </a:blip>
          <a:stretch>
            <a:fillRect/>
          </a:stretch>
        </p:blipFill>
        <p:spPr>
          <a:xfrm>
            <a:off x="8086086" y="0"/>
            <a:ext cx="806280" cy="51419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38"/>
        <p:cNvGrpSpPr/>
        <p:nvPr/>
      </p:nvGrpSpPr>
      <p:grpSpPr>
        <a:xfrm>
          <a:off x="0" y="0"/>
          <a:ext cx="0" cy="0"/>
          <a:chOff x="0" y="0"/>
          <a:chExt cx="0" cy="0"/>
        </a:xfrm>
      </p:grpSpPr>
      <p:sp>
        <p:nvSpPr>
          <p:cNvPr id="139" name="Google Shape;139;p27"/>
          <p:cNvSpPr/>
          <p:nvPr/>
        </p:nvSpPr>
        <p:spPr>
          <a:xfrm>
            <a:off x="4082" y="1424138"/>
            <a:ext cx="8686800" cy="34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40" name="Google Shape;140;p27"/>
          <p:cNvSpPr/>
          <p:nvPr/>
        </p:nvSpPr>
        <p:spPr>
          <a:xfrm>
            <a:off x="4082" y="1465286"/>
            <a:ext cx="8686800" cy="34200"/>
          </a:xfrm>
          <a:prstGeom prst="rect">
            <a:avLst/>
          </a:prstGeom>
          <a:solidFill>
            <a:srgbClr val="FFD24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41" name="Google Shape;141;p27"/>
          <p:cNvSpPr txBox="1">
            <a:spLocks noGrp="1"/>
          </p:cNvSpPr>
          <p:nvPr>
            <p:ph type="title"/>
          </p:nvPr>
        </p:nvSpPr>
        <p:spPr>
          <a:xfrm>
            <a:off x="2747282" y="1467190"/>
            <a:ext cx="5943600" cy="8187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Clr>
                <a:srgbClr val="0594C9"/>
              </a:buClr>
              <a:buSzPts val="3200"/>
              <a:buFont typeface="Arial"/>
              <a:buNone/>
              <a:defRPr sz="3200" b="0" i="0" u="none" strike="noStrike" cap="none">
                <a:solidFill>
                  <a:srgbClr val="0594C9"/>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42" name="Google Shape;142;p27"/>
          <p:cNvSpPr txBox="1">
            <a:spLocks noGrp="1"/>
          </p:cNvSpPr>
          <p:nvPr>
            <p:ph type="body" idx="1"/>
          </p:nvPr>
        </p:nvSpPr>
        <p:spPr>
          <a:xfrm>
            <a:off x="2747282" y="1190966"/>
            <a:ext cx="5943600" cy="276300"/>
          </a:xfrm>
          <a:prstGeom prst="rect">
            <a:avLst/>
          </a:prstGeom>
          <a:noFill/>
          <a:ln>
            <a:noFill/>
          </a:ln>
        </p:spPr>
        <p:txBody>
          <a:bodyPr spcFirstLastPara="1" wrap="square" lIns="91425" tIns="45700" rIns="91425" bIns="45700" anchor="b" anchorCtr="0">
            <a:noAutofit/>
          </a:bodyPr>
          <a:lstStyle>
            <a:lvl1pPr marL="457200" marR="0" lvl="0" indent="-228600" algn="r"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143" name="Google Shape;143;p27"/>
          <p:cNvSpPr txBox="1">
            <a:spLocks noGrp="1"/>
          </p:cNvSpPr>
          <p:nvPr>
            <p:ph type="dt" idx="10"/>
          </p:nvPr>
        </p:nvSpPr>
        <p:spPr>
          <a:xfrm>
            <a:off x="7624082" y="1017841"/>
            <a:ext cx="1066800" cy="1731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9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pic>
        <p:nvPicPr>
          <p:cNvPr id="144" name="Google Shape;144;p27"/>
          <p:cNvPicPr preferRelativeResize="0"/>
          <p:nvPr/>
        </p:nvPicPr>
        <p:blipFill rotWithShape="1">
          <a:blip r:embed="rId2">
            <a:alphaModFix/>
          </a:blip>
          <a:srcRect/>
          <a:stretch/>
        </p:blipFill>
        <p:spPr>
          <a:xfrm>
            <a:off x="76425" y="1169340"/>
            <a:ext cx="1024098" cy="1024085"/>
          </a:xfrm>
          <a:prstGeom prst="rect">
            <a:avLst/>
          </a:prstGeom>
          <a:noFill/>
          <a:ln>
            <a:noFill/>
          </a:ln>
        </p:spPr>
      </p:pic>
      <p:sp>
        <p:nvSpPr>
          <p:cNvPr id="145" name="Google Shape;145;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146" name="Google Shape;146;p27"/>
          <p:cNvPicPr preferRelativeResize="0"/>
          <p:nvPr/>
        </p:nvPicPr>
        <p:blipFill>
          <a:blip r:embed="rId3">
            <a:alphaModFix/>
          </a:blip>
          <a:stretch>
            <a:fillRect/>
          </a:stretch>
        </p:blipFill>
        <p:spPr>
          <a:xfrm>
            <a:off x="1159887" y="1137300"/>
            <a:ext cx="1605762" cy="1024082"/>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47"/>
        <p:cNvGrpSpPr/>
        <p:nvPr/>
      </p:nvGrpSpPr>
      <p:grpSpPr>
        <a:xfrm>
          <a:off x="0" y="0"/>
          <a:ext cx="0" cy="0"/>
          <a:chOff x="0" y="0"/>
          <a:chExt cx="0" cy="0"/>
        </a:xfrm>
      </p:grpSpPr>
      <p:sp>
        <p:nvSpPr>
          <p:cNvPr id="148" name="Google Shape;148;p28"/>
          <p:cNvSpPr/>
          <p:nvPr/>
        </p:nvSpPr>
        <p:spPr>
          <a:xfrm>
            <a:off x="0" y="0"/>
            <a:ext cx="8686800" cy="514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49" name="Google Shape;149;p28"/>
          <p:cNvSpPr txBox="1">
            <a:spLocks noGrp="1"/>
          </p:cNvSpPr>
          <p:nvPr>
            <p:ph type="body" idx="1"/>
          </p:nvPr>
        </p:nvSpPr>
        <p:spPr>
          <a:xfrm>
            <a:off x="457200" y="1200150"/>
            <a:ext cx="4038600" cy="3394500"/>
          </a:xfrm>
          <a:prstGeom prst="rect">
            <a:avLst/>
          </a:prstGeom>
          <a:noFill/>
          <a:ln>
            <a:noFill/>
          </a:ln>
        </p:spPr>
        <p:txBody>
          <a:bodyPr spcFirstLastPara="1" wrap="square" lIns="91425" tIns="45700" rIns="91425" bIns="45700" anchor="t" anchorCtr="0">
            <a:noAutofit/>
          </a:bodyPr>
          <a:lstStyle>
            <a:lvl1pPr marL="457200" marR="0" lvl="0"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50" name="Google Shape;150;p28"/>
          <p:cNvSpPr txBox="1">
            <a:spLocks noGrp="1"/>
          </p:cNvSpPr>
          <p:nvPr>
            <p:ph type="body" idx="2"/>
          </p:nvPr>
        </p:nvSpPr>
        <p:spPr>
          <a:xfrm>
            <a:off x="4648200" y="1200150"/>
            <a:ext cx="4038600" cy="3394500"/>
          </a:xfrm>
          <a:prstGeom prst="rect">
            <a:avLst/>
          </a:prstGeom>
          <a:noFill/>
          <a:ln>
            <a:noFill/>
          </a:ln>
        </p:spPr>
        <p:txBody>
          <a:bodyPr spcFirstLastPara="1" wrap="square" lIns="91425" tIns="45700" rIns="91425" bIns="45700" anchor="t" anchorCtr="0">
            <a:noAutofit/>
          </a:bodyPr>
          <a:lstStyle>
            <a:lvl1pPr marL="457200" marR="0" lvl="0"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51" name="Google Shape;151;p28"/>
          <p:cNvSpPr/>
          <p:nvPr/>
        </p:nvSpPr>
        <p:spPr>
          <a:xfrm>
            <a:off x="0" y="514350"/>
            <a:ext cx="8686800" cy="13800"/>
          </a:xfrm>
          <a:prstGeom prst="rect">
            <a:avLst/>
          </a:prstGeom>
          <a:solidFill>
            <a:srgbClr val="FFD24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2" name="Google Shape;152;p28"/>
          <p:cNvSpPr txBox="1">
            <a:spLocks noGrp="1"/>
          </p:cNvSpPr>
          <p:nvPr>
            <p:ph type="title"/>
          </p:nvPr>
        </p:nvSpPr>
        <p:spPr>
          <a:xfrm>
            <a:off x="1295400" y="171450"/>
            <a:ext cx="7391400" cy="3699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53" name="Google Shape;153;p2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54"/>
        <p:cNvGrpSpPr/>
        <p:nvPr/>
      </p:nvGrpSpPr>
      <p:grpSpPr>
        <a:xfrm>
          <a:off x="0" y="0"/>
          <a:ext cx="0" cy="0"/>
          <a:chOff x="0" y="0"/>
          <a:chExt cx="0" cy="0"/>
        </a:xfrm>
      </p:grpSpPr>
      <p:sp>
        <p:nvSpPr>
          <p:cNvPr id="155" name="Google Shape;155;p29"/>
          <p:cNvSpPr/>
          <p:nvPr/>
        </p:nvSpPr>
        <p:spPr>
          <a:xfrm>
            <a:off x="0" y="0"/>
            <a:ext cx="8686800" cy="514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6" name="Google Shape;156;p29"/>
          <p:cNvSpPr/>
          <p:nvPr/>
        </p:nvSpPr>
        <p:spPr>
          <a:xfrm>
            <a:off x="0" y="514350"/>
            <a:ext cx="8686800" cy="13800"/>
          </a:xfrm>
          <a:prstGeom prst="rect">
            <a:avLst/>
          </a:prstGeom>
          <a:solidFill>
            <a:srgbClr val="FFD24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7" name="Google Shape;157;p29"/>
          <p:cNvSpPr txBox="1">
            <a:spLocks noGrp="1"/>
          </p:cNvSpPr>
          <p:nvPr>
            <p:ph type="title"/>
          </p:nvPr>
        </p:nvSpPr>
        <p:spPr>
          <a:xfrm>
            <a:off x="1295400" y="171450"/>
            <a:ext cx="7391400" cy="3699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58" name="Google Shape;158;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159" name="Google Shape;159;p29"/>
          <p:cNvPicPr preferRelativeResize="0"/>
          <p:nvPr/>
        </p:nvPicPr>
        <p:blipFill rotWithShape="1">
          <a:blip r:embed="rId2">
            <a:alphaModFix/>
          </a:blip>
          <a:srcRect/>
          <a:stretch/>
        </p:blipFill>
        <p:spPr>
          <a:xfrm>
            <a:off x="115824" y="82078"/>
            <a:ext cx="620078" cy="350044"/>
          </a:xfrm>
          <a:prstGeom prst="rect">
            <a:avLst/>
          </a:prstGeom>
          <a:noFill/>
          <a:ln>
            <a:noFill/>
          </a:ln>
        </p:spPr>
      </p:pic>
      <p:pic>
        <p:nvPicPr>
          <p:cNvPr id="160" name="Google Shape;160;p29"/>
          <p:cNvPicPr preferRelativeResize="0"/>
          <p:nvPr/>
        </p:nvPicPr>
        <p:blipFill>
          <a:blip r:embed="rId3">
            <a:alphaModFix/>
          </a:blip>
          <a:stretch>
            <a:fillRect/>
          </a:stretch>
        </p:blipFill>
        <p:spPr>
          <a:xfrm>
            <a:off x="8086086" y="0"/>
            <a:ext cx="806280" cy="51419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61"/>
        <p:cNvGrpSpPr/>
        <p:nvPr/>
      </p:nvGrpSpPr>
      <p:grpSpPr>
        <a:xfrm>
          <a:off x="0" y="0"/>
          <a:ext cx="0" cy="0"/>
          <a:chOff x="0" y="0"/>
          <a:chExt cx="0" cy="0"/>
        </a:xfrm>
      </p:grpSpPr>
      <p:sp>
        <p:nvSpPr>
          <p:cNvPr id="162" name="Google Shape;162;p30"/>
          <p:cNvSpPr txBox="1">
            <a:spLocks noGrp="1"/>
          </p:cNvSpPr>
          <p:nvPr>
            <p:ph type="title"/>
          </p:nvPr>
        </p:nvSpPr>
        <p:spPr>
          <a:xfrm>
            <a:off x="1295400" y="171450"/>
            <a:ext cx="7391400" cy="3699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63" name="Google Shape;163;p3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164" name="Google Shape;164;p30"/>
          <p:cNvPicPr preferRelativeResize="0"/>
          <p:nvPr/>
        </p:nvPicPr>
        <p:blipFill rotWithShape="1">
          <a:blip r:embed="rId2">
            <a:alphaModFix/>
          </a:blip>
          <a:srcRect/>
          <a:stretch/>
        </p:blipFill>
        <p:spPr>
          <a:xfrm>
            <a:off x="115824" y="82078"/>
            <a:ext cx="620078" cy="350044"/>
          </a:xfrm>
          <a:prstGeom prst="rect">
            <a:avLst/>
          </a:prstGeom>
          <a:noFill/>
          <a:ln>
            <a:noFill/>
          </a:ln>
        </p:spPr>
      </p:pic>
      <p:pic>
        <p:nvPicPr>
          <p:cNvPr id="165" name="Google Shape;165;p30"/>
          <p:cNvPicPr preferRelativeResize="0"/>
          <p:nvPr/>
        </p:nvPicPr>
        <p:blipFill>
          <a:blip r:embed="rId3">
            <a:alphaModFix/>
          </a:blip>
          <a:stretch>
            <a:fillRect/>
          </a:stretch>
        </p:blipFill>
        <p:spPr>
          <a:xfrm>
            <a:off x="8086086" y="0"/>
            <a:ext cx="806280" cy="51419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66"/>
        <p:cNvGrpSpPr/>
        <p:nvPr/>
      </p:nvGrpSpPr>
      <p:grpSpPr>
        <a:xfrm>
          <a:off x="0" y="0"/>
          <a:ext cx="0" cy="0"/>
          <a:chOff x="0" y="0"/>
          <a:chExt cx="0" cy="0"/>
        </a:xfrm>
      </p:grpSpPr>
      <p:sp>
        <p:nvSpPr>
          <p:cNvPr id="167" name="Google Shape;167;p31"/>
          <p:cNvSpPr/>
          <p:nvPr/>
        </p:nvSpPr>
        <p:spPr>
          <a:xfrm>
            <a:off x="0" y="285751"/>
            <a:ext cx="8686800" cy="188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8" name="Google Shape;168;p31"/>
          <p:cNvSpPr txBox="1">
            <a:spLocks noGrp="1"/>
          </p:cNvSpPr>
          <p:nvPr>
            <p:ph type="body" idx="1"/>
          </p:nvPr>
        </p:nvSpPr>
        <p:spPr>
          <a:xfrm>
            <a:off x="457200" y="1200150"/>
            <a:ext cx="8229600" cy="3394500"/>
          </a:xfrm>
          <a:prstGeom prst="rect">
            <a:avLst/>
          </a:prstGeom>
          <a:noFill/>
          <a:ln>
            <a:noFill/>
          </a:ln>
        </p:spPr>
        <p:txBody>
          <a:bodyPr spcFirstLastPara="1" wrap="square" lIns="0" tIns="0" rIns="0" bIns="0" anchor="t" anchorCtr="0">
            <a:noAutofit/>
          </a:bodyPr>
          <a:lstStyle>
            <a:lvl1pPr marL="457200" marR="0" lvl="0"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9" name="Google Shape;169;p31"/>
          <p:cNvSpPr/>
          <p:nvPr/>
        </p:nvSpPr>
        <p:spPr>
          <a:xfrm>
            <a:off x="0" y="514350"/>
            <a:ext cx="8686800" cy="13800"/>
          </a:xfrm>
          <a:prstGeom prst="rect">
            <a:avLst/>
          </a:prstGeom>
          <a:solidFill>
            <a:srgbClr val="FFD24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0" name="Google Shape;170;p31"/>
          <p:cNvSpPr txBox="1">
            <a:spLocks noGrp="1"/>
          </p:cNvSpPr>
          <p:nvPr>
            <p:ph type="title"/>
          </p:nvPr>
        </p:nvSpPr>
        <p:spPr>
          <a:xfrm>
            <a:off x="1295400" y="171450"/>
            <a:ext cx="7391400" cy="3699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171" name="Google Shape;171;p31"/>
          <p:cNvPicPr preferRelativeResize="0"/>
          <p:nvPr/>
        </p:nvPicPr>
        <p:blipFill rotWithShape="1">
          <a:blip r:embed="rId2">
            <a:alphaModFix/>
          </a:blip>
          <a:srcRect/>
          <a:stretch/>
        </p:blipFill>
        <p:spPr>
          <a:xfrm>
            <a:off x="457200" y="205740"/>
            <a:ext cx="585787" cy="585787"/>
          </a:xfrm>
          <a:prstGeom prst="rect">
            <a:avLst/>
          </a:prstGeom>
          <a:noFill/>
          <a:ln>
            <a:noFill/>
          </a:ln>
        </p:spPr>
      </p:pic>
      <p:sp>
        <p:nvSpPr>
          <p:cNvPr id="172" name="Google Shape;172;p3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173" name="Google Shape;173;p31"/>
          <p:cNvPicPr preferRelativeResize="0"/>
          <p:nvPr/>
        </p:nvPicPr>
        <p:blipFill>
          <a:blip r:embed="rId3">
            <a:alphaModFix/>
          </a:blip>
          <a:stretch>
            <a:fillRect/>
          </a:stretch>
        </p:blipFill>
        <p:spPr>
          <a:xfrm>
            <a:off x="7507643" y="228600"/>
            <a:ext cx="806260" cy="51419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174"/>
        <p:cNvGrpSpPr/>
        <p:nvPr/>
      </p:nvGrpSpPr>
      <p:grpSpPr>
        <a:xfrm>
          <a:off x="0" y="0"/>
          <a:ext cx="0" cy="0"/>
          <a:chOff x="0" y="0"/>
          <a:chExt cx="0" cy="0"/>
        </a:xfrm>
      </p:grpSpPr>
      <p:pic>
        <p:nvPicPr>
          <p:cNvPr id="175" name="Google Shape;175;p32"/>
          <p:cNvPicPr preferRelativeResize="0"/>
          <p:nvPr/>
        </p:nvPicPr>
        <p:blipFill rotWithShape="1">
          <a:blip r:embed="rId2">
            <a:alphaModFix/>
          </a:blip>
          <a:srcRect/>
          <a:stretch/>
        </p:blipFill>
        <p:spPr>
          <a:xfrm>
            <a:off x="73479" y="57150"/>
            <a:ext cx="585787" cy="585787"/>
          </a:xfrm>
          <a:prstGeom prst="rect">
            <a:avLst/>
          </a:prstGeom>
          <a:noFill/>
          <a:ln>
            <a:noFill/>
          </a:ln>
        </p:spPr>
      </p:pic>
      <p:sp>
        <p:nvSpPr>
          <p:cNvPr id="176" name="Google Shape;176;p3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77" name="Google Shape;177;p32"/>
          <p:cNvPicPr preferRelativeResize="0"/>
          <p:nvPr/>
        </p:nvPicPr>
        <p:blipFill>
          <a:blip r:embed="rId3">
            <a:alphaModFix/>
          </a:blip>
          <a:stretch>
            <a:fillRect/>
          </a:stretch>
        </p:blipFill>
        <p:spPr>
          <a:xfrm>
            <a:off x="8269643" y="0"/>
            <a:ext cx="806260" cy="51419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78"/>
        <p:cNvGrpSpPr/>
        <p:nvPr/>
      </p:nvGrpSpPr>
      <p:grpSpPr>
        <a:xfrm>
          <a:off x="0" y="0"/>
          <a:ext cx="0" cy="0"/>
          <a:chOff x="0" y="0"/>
          <a:chExt cx="0" cy="0"/>
        </a:xfrm>
      </p:grpSpPr>
      <p:sp>
        <p:nvSpPr>
          <p:cNvPr id="179" name="Google Shape;179;p33"/>
          <p:cNvSpPr>
            <a:spLocks noGrp="1"/>
          </p:cNvSpPr>
          <p:nvPr>
            <p:ph type="pic" idx="2"/>
          </p:nvPr>
        </p:nvSpPr>
        <p:spPr>
          <a:xfrm>
            <a:off x="1792288" y="914400"/>
            <a:ext cx="5486400" cy="30861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Questrial"/>
                <a:ea typeface="Questrial"/>
                <a:cs typeface="Questrial"/>
                <a:sym typeface="Quest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80" name="Google Shape;180;p33"/>
          <p:cNvSpPr txBox="1">
            <a:spLocks noGrp="1"/>
          </p:cNvSpPr>
          <p:nvPr>
            <p:ph type="body" idx="1"/>
          </p:nvPr>
        </p:nvSpPr>
        <p:spPr>
          <a:xfrm>
            <a:off x="1792288" y="4114800"/>
            <a:ext cx="5486400" cy="6036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81" name="Google Shape;181;p33"/>
          <p:cNvSpPr/>
          <p:nvPr/>
        </p:nvSpPr>
        <p:spPr>
          <a:xfrm>
            <a:off x="0" y="285751"/>
            <a:ext cx="8686800" cy="188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2" name="Google Shape;182;p33"/>
          <p:cNvSpPr/>
          <p:nvPr/>
        </p:nvSpPr>
        <p:spPr>
          <a:xfrm>
            <a:off x="0" y="480060"/>
            <a:ext cx="8686800" cy="34200"/>
          </a:xfrm>
          <a:prstGeom prst="rect">
            <a:avLst/>
          </a:prstGeom>
          <a:solidFill>
            <a:srgbClr val="FFD24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3" name="Google Shape;183;p33"/>
          <p:cNvSpPr txBox="1">
            <a:spLocks noGrp="1"/>
          </p:cNvSpPr>
          <p:nvPr>
            <p:ph type="title"/>
          </p:nvPr>
        </p:nvSpPr>
        <p:spPr>
          <a:xfrm>
            <a:off x="1295400" y="240030"/>
            <a:ext cx="7391400" cy="3012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84" name="Google Shape;184;p3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185" name="Google Shape;185;p33"/>
          <p:cNvPicPr preferRelativeResize="0"/>
          <p:nvPr/>
        </p:nvPicPr>
        <p:blipFill>
          <a:blip r:embed="rId2">
            <a:alphaModFix/>
          </a:blip>
          <a:stretch>
            <a:fillRect/>
          </a:stretch>
        </p:blipFill>
        <p:spPr>
          <a:xfrm>
            <a:off x="7507643" y="228600"/>
            <a:ext cx="806260" cy="514199"/>
          </a:xfrm>
          <a:prstGeom prst="rect">
            <a:avLst/>
          </a:prstGeom>
          <a:noFill/>
          <a:ln>
            <a:noFill/>
          </a:ln>
        </p:spPr>
      </p:pic>
      <p:pic>
        <p:nvPicPr>
          <p:cNvPr id="186" name="Google Shape;186;p33"/>
          <p:cNvPicPr preferRelativeResize="0"/>
          <p:nvPr/>
        </p:nvPicPr>
        <p:blipFill rotWithShape="1">
          <a:blip r:embed="rId3">
            <a:alphaModFix/>
          </a:blip>
          <a:srcRect/>
          <a:stretch/>
        </p:blipFill>
        <p:spPr>
          <a:xfrm>
            <a:off x="228600" y="205740"/>
            <a:ext cx="585787" cy="585787"/>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187"/>
        <p:cNvGrpSpPr/>
        <p:nvPr/>
      </p:nvGrpSpPr>
      <p:grpSpPr>
        <a:xfrm>
          <a:off x="0" y="0"/>
          <a:ext cx="0" cy="0"/>
          <a:chOff x="0" y="0"/>
          <a:chExt cx="0" cy="0"/>
        </a:xfrm>
      </p:grpSpPr>
      <p:sp>
        <p:nvSpPr>
          <p:cNvPr id="188" name="Google Shape;188;p3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189"/>
        <p:cNvGrpSpPr/>
        <p:nvPr/>
      </p:nvGrpSpPr>
      <p:grpSpPr>
        <a:xfrm>
          <a:off x="0" y="0"/>
          <a:ext cx="0" cy="0"/>
          <a:chOff x="0" y="0"/>
          <a:chExt cx="0" cy="0"/>
        </a:xfrm>
      </p:grpSpPr>
      <p:sp>
        <p:nvSpPr>
          <p:cNvPr id="190" name="Google Shape;190;p35"/>
          <p:cNvSpPr/>
          <p:nvPr/>
        </p:nvSpPr>
        <p:spPr>
          <a:xfrm>
            <a:off x="0" y="285751"/>
            <a:ext cx="8686800" cy="188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91" name="Google Shape;191;p35"/>
          <p:cNvSpPr/>
          <p:nvPr/>
        </p:nvSpPr>
        <p:spPr>
          <a:xfrm>
            <a:off x="0" y="480060"/>
            <a:ext cx="8686800" cy="34200"/>
          </a:xfrm>
          <a:prstGeom prst="rect">
            <a:avLst/>
          </a:prstGeom>
          <a:solidFill>
            <a:srgbClr val="FFD24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92" name="Google Shape;192;p3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93" name="Google Shape;193;p35"/>
          <p:cNvPicPr preferRelativeResize="0"/>
          <p:nvPr/>
        </p:nvPicPr>
        <p:blipFill>
          <a:blip r:embed="rId2">
            <a:alphaModFix/>
          </a:blip>
          <a:stretch>
            <a:fillRect/>
          </a:stretch>
        </p:blipFill>
        <p:spPr>
          <a:xfrm>
            <a:off x="7507643" y="228600"/>
            <a:ext cx="806260" cy="514199"/>
          </a:xfrm>
          <a:prstGeom prst="rect">
            <a:avLst/>
          </a:prstGeom>
          <a:noFill/>
          <a:ln>
            <a:noFill/>
          </a:ln>
        </p:spPr>
      </p:pic>
      <p:pic>
        <p:nvPicPr>
          <p:cNvPr id="194" name="Google Shape;194;p35"/>
          <p:cNvPicPr preferRelativeResize="0"/>
          <p:nvPr/>
        </p:nvPicPr>
        <p:blipFill rotWithShape="1">
          <a:blip r:embed="rId3">
            <a:alphaModFix/>
          </a:blip>
          <a:srcRect/>
          <a:stretch/>
        </p:blipFill>
        <p:spPr>
          <a:xfrm>
            <a:off x="228600" y="205740"/>
            <a:ext cx="585787" cy="585787"/>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Vertical Title and Text">
  <p:cSld name="1_Vertical Title and Text">
    <p:spTree>
      <p:nvGrpSpPr>
        <p:cNvPr id="1" name="Shape 195"/>
        <p:cNvGrpSpPr/>
        <p:nvPr/>
      </p:nvGrpSpPr>
      <p:grpSpPr>
        <a:xfrm>
          <a:off x="0" y="0"/>
          <a:ext cx="0" cy="0"/>
          <a:chOff x="0" y="0"/>
          <a:chExt cx="0" cy="0"/>
        </a:xfrm>
      </p:grpSpPr>
      <p:sp>
        <p:nvSpPr>
          <p:cNvPr id="196" name="Google Shape;196;p36"/>
          <p:cNvSpPr/>
          <p:nvPr/>
        </p:nvSpPr>
        <p:spPr>
          <a:xfrm>
            <a:off x="0" y="285751"/>
            <a:ext cx="8686800" cy="188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97" name="Google Shape;197;p36"/>
          <p:cNvPicPr preferRelativeResize="0"/>
          <p:nvPr/>
        </p:nvPicPr>
        <p:blipFill rotWithShape="1">
          <a:blip r:embed="rId2">
            <a:alphaModFix/>
          </a:blip>
          <a:srcRect/>
          <a:stretch/>
        </p:blipFill>
        <p:spPr>
          <a:xfrm>
            <a:off x="3695700" y="1828800"/>
            <a:ext cx="1314450" cy="1314450"/>
          </a:xfrm>
          <a:prstGeom prst="rect">
            <a:avLst/>
          </a:prstGeom>
          <a:noFill/>
          <a:ln>
            <a:noFill/>
          </a:ln>
        </p:spPr>
      </p:pic>
      <p:sp>
        <p:nvSpPr>
          <p:cNvPr id="198" name="Google Shape;198;p36"/>
          <p:cNvSpPr txBox="1">
            <a:spLocks noGrp="1"/>
          </p:cNvSpPr>
          <p:nvPr>
            <p:ph type="body" idx="1"/>
          </p:nvPr>
        </p:nvSpPr>
        <p:spPr>
          <a:xfrm>
            <a:off x="1828800" y="3454003"/>
            <a:ext cx="5486400" cy="1346700"/>
          </a:xfrm>
          <a:prstGeom prst="rect">
            <a:avLst/>
          </a:prstGeom>
          <a:noFill/>
          <a:ln>
            <a:noFill/>
          </a:ln>
        </p:spPr>
        <p:txBody>
          <a:bodyPr spcFirstLastPara="1" wrap="square" lIns="91425" tIns="45700" rIns="91425" bIns="45700" anchor="t" anchorCtr="0">
            <a:noAutofit/>
          </a:bodyPr>
          <a:lstStyle>
            <a:lvl1pPr marL="457200" marR="0" lvl="0" indent="-228600" algn="ctr"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99" name="Google Shape;199;p36"/>
          <p:cNvSpPr txBox="1">
            <a:spLocks noGrp="1"/>
          </p:cNvSpPr>
          <p:nvPr>
            <p:ph type="body" idx="2"/>
          </p:nvPr>
        </p:nvSpPr>
        <p:spPr>
          <a:xfrm>
            <a:off x="1828800" y="914400"/>
            <a:ext cx="5486400" cy="603600"/>
          </a:xfrm>
          <a:prstGeom prst="rect">
            <a:avLst/>
          </a:prstGeom>
          <a:noFill/>
          <a:ln>
            <a:noFill/>
          </a:ln>
        </p:spPr>
        <p:txBody>
          <a:bodyPr spcFirstLastPara="1" wrap="square" lIns="91425" tIns="45700" rIns="91425" bIns="45700" anchor="b" anchorCtr="0">
            <a:noAutofit/>
          </a:bodyPr>
          <a:lstStyle>
            <a:lvl1pPr marL="457200" marR="0" lvl="0" indent="-228600" algn="ctr"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200" name="Google Shape;200;p3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1" type="blank">
  <p:cSld name="BLANK">
    <p:spTree>
      <p:nvGrpSpPr>
        <p:cNvPr id="1" name="Shape 201"/>
        <p:cNvGrpSpPr/>
        <p:nvPr/>
      </p:nvGrpSpPr>
      <p:grpSpPr>
        <a:xfrm>
          <a:off x="0" y="0"/>
          <a:ext cx="0" cy="0"/>
          <a:chOff x="0" y="0"/>
          <a:chExt cx="0" cy="0"/>
        </a:xfrm>
      </p:grpSpPr>
      <p:sp>
        <p:nvSpPr>
          <p:cNvPr id="202" name="Google Shape;202;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203"/>
        <p:cNvGrpSpPr/>
        <p:nvPr/>
      </p:nvGrpSpPr>
      <p:grpSpPr>
        <a:xfrm>
          <a:off x="0" y="0"/>
          <a:ext cx="0" cy="0"/>
          <a:chOff x="0" y="0"/>
          <a:chExt cx="0" cy="0"/>
        </a:xfrm>
      </p:grpSpPr>
      <p:sp>
        <p:nvSpPr>
          <p:cNvPr id="204" name="Google Shape;204;p38"/>
          <p:cNvSpPr txBox="1">
            <a:spLocks noGrp="1"/>
          </p:cNvSpPr>
          <p:nvPr>
            <p:ph type="title"/>
          </p:nvPr>
        </p:nvSpPr>
        <p:spPr>
          <a:xfrm>
            <a:off x="457200" y="205978"/>
            <a:ext cx="7467600" cy="857400"/>
          </a:xfrm>
          <a:prstGeom prst="rect">
            <a:avLst/>
          </a:prstGeom>
          <a:noFill/>
          <a:ln>
            <a:noFill/>
          </a:ln>
        </p:spPr>
        <p:txBody>
          <a:bodyPr spcFirstLastPara="1" wrap="square" lIns="45700" tIns="45700" rIns="45700" bIns="45700" anchor="ctr" anchorCtr="0">
            <a:noAutofit/>
          </a:bodyPr>
          <a:lstStyle>
            <a:lvl1pPr lvl="0" algn="l" rtl="0">
              <a:spcBef>
                <a:spcPts val="0"/>
              </a:spcBef>
              <a:spcAft>
                <a:spcPts val="0"/>
              </a:spcAft>
              <a:buClr>
                <a:schemeClr val="lt1"/>
              </a:buClr>
              <a:buSzPts val="4600"/>
              <a:buFont typeface="Libre Franklin"/>
              <a:buChar cha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5" name="Google Shape;205;p38"/>
          <p:cNvSpPr txBox="1">
            <a:spLocks noGrp="1"/>
          </p:cNvSpPr>
          <p:nvPr>
            <p:ph type="body" idx="1"/>
          </p:nvPr>
        </p:nvSpPr>
        <p:spPr>
          <a:xfrm>
            <a:off x="457200" y="1200150"/>
            <a:ext cx="7467600" cy="3394500"/>
          </a:xfrm>
          <a:prstGeom prst="rect">
            <a:avLst/>
          </a:prstGeom>
          <a:noFill/>
          <a:ln>
            <a:noFill/>
          </a:ln>
        </p:spPr>
        <p:txBody>
          <a:bodyPr spcFirstLastPara="1" wrap="square" lIns="91425" tIns="45700" rIns="91425" bIns="45700" anchor="t" anchorCtr="0">
            <a:noAutofit/>
          </a:bodyPr>
          <a:lstStyle>
            <a:lvl1pPr marL="457200" lvl="0" indent="-320040" algn="l" rtl="0">
              <a:spcBef>
                <a:spcPts val="360"/>
              </a:spcBef>
              <a:spcAft>
                <a:spcPts val="0"/>
              </a:spcAft>
              <a:buSzPts val="1440"/>
              <a:buChar char="●"/>
              <a:defRPr/>
            </a:lvl1pPr>
            <a:lvl2pPr marL="914400" lvl="1" indent="-331469" algn="l" rtl="0">
              <a:spcBef>
                <a:spcPts val="360"/>
              </a:spcBef>
              <a:spcAft>
                <a:spcPts val="0"/>
              </a:spcAft>
              <a:buSzPts val="1620"/>
              <a:buChar char="○"/>
              <a:defRPr/>
            </a:lvl2pPr>
            <a:lvl3pPr marL="1371600" lvl="2" indent="-325755" algn="l" rtl="0">
              <a:spcBef>
                <a:spcPts val="360"/>
              </a:spcBef>
              <a:spcAft>
                <a:spcPts val="0"/>
              </a:spcAft>
              <a:buSzPts val="1530"/>
              <a:buChar char="■"/>
              <a:defRPr/>
            </a:lvl3pPr>
            <a:lvl4pPr marL="1828800" lvl="3" indent="-331469" algn="l" rtl="0">
              <a:spcBef>
                <a:spcPts val="360"/>
              </a:spcBef>
              <a:spcAft>
                <a:spcPts val="0"/>
              </a:spcAft>
              <a:buSzPts val="1620"/>
              <a:buChar char="●"/>
              <a:defRPr/>
            </a:lvl4pPr>
            <a:lvl5pPr marL="2286000" lvl="4" indent="-342900" algn="l" rtl="0">
              <a:spcBef>
                <a:spcPts val="360"/>
              </a:spcBef>
              <a:spcAft>
                <a:spcPts val="0"/>
              </a:spcAft>
              <a:buSzPts val="1800"/>
              <a:buChar char="○"/>
              <a:defRPr/>
            </a:lvl5pPr>
            <a:lvl6pPr marL="2743200" lvl="5" indent="-342900" algn="l" rtl="0">
              <a:spcBef>
                <a:spcPts val="360"/>
              </a:spcBef>
              <a:spcAft>
                <a:spcPts val="0"/>
              </a:spcAft>
              <a:buSzPts val="1800"/>
              <a:buChar char="■"/>
              <a:defRPr/>
            </a:lvl6pPr>
            <a:lvl7pPr marL="3200400" lvl="6" indent="-342900" algn="l" rtl="0">
              <a:spcBef>
                <a:spcPts val="360"/>
              </a:spcBef>
              <a:spcAft>
                <a:spcPts val="0"/>
              </a:spcAft>
              <a:buSzPts val="180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sp>
        <p:nvSpPr>
          <p:cNvPr id="206" name="Google Shape;206;p38"/>
          <p:cNvSpPr txBox="1">
            <a:spLocks noGrp="1"/>
          </p:cNvSpPr>
          <p:nvPr>
            <p:ph type="dt" idx="10"/>
          </p:nvPr>
        </p:nvSpPr>
        <p:spPr>
          <a:xfrm>
            <a:off x="457200" y="4816548"/>
            <a:ext cx="2133600" cy="273900"/>
          </a:xfrm>
          <a:prstGeom prst="rect">
            <a:avLst/>
          </a:prstGeom>
          <a:noFill/>
          <a:ln>
            <a:noFill/>
          </a:ln>
        </p:spPr>
        <p:txBody>
          <a:bodyPr spcFirstLastPara="1" wrap="square" lIns="91425" tIns="45700" rIns="91425"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7" name="Google Shape;207;p38"/>
          <p:cNvSpPr txBox="1">
            <a:spLocks noGrp="1"/>
          </p:cNvSpPr>
          <p:nvPr>
            <p:ph type="ftr" idx="11"/>
          </p:nvPr>
        </p:nvSpPr>
        <p:spPr>
          <a:xfrm>
            <a:off x="3124200" y="4816548"/>
            <a:ext cx="2895600" cy="273900"/>
          </a:xfrm>
          <a:prstGeom prst="rect">
            <a:avLst/>
          </a:prstGeom>
          <a:noFill/>
          <a:ln>
            <a:noFill/>
          </a:ln>
        </p:spPr>
        <p:txBody>
          <a:bodyPr spcFirstLastPara="1" wrap="square" lIns="0" tIns="45700" rIns="0" bIns="0" anchor="b"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8" name="Google Shape;208;p38"/>
          <p:cNvSpPr txBox="1">
            <a:spLocks noGrp="1"/>
          </p:cNvSpPr>
          <p:nvPr>
            <p:ph type="sldNum" idx="12"/>
          </p:nvPr>
        </p:nvSpPr>
        <p:spPr>
          <a:xfrm>
            <a:off x="8153400" y="4816548"/>
            <a:ext cx="762000" cy="273900"/>
          </a:xfrm>
          <a:prstGeom prst="rect">
            <a:avLst/>
          </a:prstGeom>
          <a:noFill/>
          <a:ln>
            <a:noFill/>
          </a:ln>
        </p:spPr>
        <p:txBody>
          <a:bodyPr spcFirstLastPara="1" wrap="square" lIns="0" tIns="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itle Slide 1" type="title">
  <p:cSld name="TITLE">
    <p:bg>
      <p:bgPr>
        <a:blipFill>
          <a:blip r:embed="rId2">
            <a:alphaModFix/>
          </a:blip>
          <a:stretch>
            <a:fillRect/>
          </a:stretch>
        </a:blipFill>
        <a:effectLst/>
      </p:bgPr>
    </p:bg>
    <p:spTree>
      <p:nvGrpSpPr>
        <p:cNvPr id="1" name="Shape 209"/>
        <p:cNvGrpSpPr/>
        <p:nvPr/>
      </p:nvGrpSpPr>
      <p:grpSpPr>
        <a:xfrm>
          <a:off x="0" y="0"/>
          <a:ext cx="0" cy="0"/>
          <a:chOff x="0" y="0"/>
          <a:chExt cx="0" cy="0"/>
        </a:xfrm>
      </p:grpSpPr>
      <p:sp>
        <p:nvSpPr>
          <p:cNvPr id="210" name="Google Shape;210;p39"/>
          <p:cNvSpPr/>
          <p:nvPr/>
        </p:nvSpPr>
        <p:spPr>
          <a:xfrm>
            <a:off x="0" y="1657350"/>
            <a:ext cx="9144000" cy="2228700"/>
          </a:xfrm>
          <a:prstGeom prst="rect">
            <a:avLst/>
          </a:prstGeom>
          <a:solidFill>
            <a:schemeClr val="lt1">
              <a:alpha val="69800"/>
            </a:schemeClr>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Black"/>
              <a:ea typeface="Arial Black"/>
              <a:cs typeface="Arial Black"/>
              <a:sym typeface="Arial Black"/>
            </a:endParaRPr>
          </a:p>
        </p:txBody>
      </p:sp>
      <p:sp>
        <p:nvSpPr>
          <p:cNvPr id="211" name="Google Shape;211;p39"/>
          <p:cNvSpPr/>
          <p:nvPr/>
        </p:nvSpPr>
        <p:spPr>
          <a:xfrm>
            <a:off x="1928813" y="1714500"/>
            <a:ext cx="1690800" cy="1028700"/>
          </a:xfrm>
          <a:prstGeom prst="rect">
            <a:avLst/>
          </a:prstGeom>
          <a:blipFill rotWithShape="1">
            <a:blip r:embed="rId3">
              <a:alphaModFix/>
            </a:blip>
            <a:stretch>
              <a:fillRect/>
            </a:stretch>
          </a:blipFill>
          <a:ln w="25400" cap="flat" cmpd="sng">
            <a:solidFill>
              <a:srgbClr val="FFFFFF">
                <a:alpha val="74900"/>
              </a:srgbClr>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Black"/>
              <a:ea typeface="Arial Black"/>
              <a:cs typeface="Arial Black"/>
              <a:sym typeface="Arial Black"/>
            </a:endParaRPr>
          </a:p>
        </p:txBody>
      </p:sp>
      <p:sp>
        <p:nvSpPr>
          <p:cNvPr id="212" name="Google Shape;212;p39"/>
          <p:cNvSpPr/>
          <p:nvPr/>
        </p:nvSpPr>
        <p:spPr>
          <a:xfrm>
            <a:off x="3733800" y="1714500"/>
            <a:ext cx="1676400" cy="1028700"/>
          </a:xfrm>
          <a:prstGeom prst="rect">
            <a:avLst/>
          </a:prstGeom>
          <a:blipFill rotWithShape="1">
            <a:blip r:embed="rId4">
              <a:alphaModFix/>
            </a:blip>
            <a:stretch>
              <a:fillRect/>
            </a:stretch>
          </a:blipFill>
          <a:ln w="9525" cap="sq" cmpd="sng">
            <a:solidFill>
              <a:srgbClr val="D8D8D8"/>
            </a:solidFill>
            <a:prstDash val="solid"/>
            <a:bevel/>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Black"/>
              <a:ea typeface="Arial Black"/>
              <a:cs typeface="Arial Black"/>
              <a:sym typeface="Arial Black"/>
            </a:endParaRPr>
          </a:p>
        </p:txBody>
      </p:sp>
      <p:sp>
        <p:nvSpPr>
          <p:cNvPr id="213" name="Google Shape;213;p39"/>
          <p:cNvSpPr/>
          <p:nvPr/>
        </p:nvSpPr>
        <p:spPr>
          <a:xfrm>
            <a:off x="7315200" y="1714500"/>
            <a:ext cx="1676400" cy="1028700"/>
          </a:xfrm>
          <a:prstGeom prst="rect">
            <a:avLst/>
          </a:prstGeom>
          <a:blipFill rotWithShape="1">
            <a:blip r:embed="rId5">
              <a:alphaModFix/>
            </a:blip>
            <a:tile tx="0" ty="0" sx="39997" sy="39997" flip="none" algn="ctr"/>
          </a:blipFill>
          <a:ln w="9525" cap="sq" cmpd="sng">
            <a:solidFill>
              <a:srgbClr val="D8D8D8"/>
            </a:solidFill>
            <a:prstDash val="solid"/>
            <a:bevel/>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Black"/>
              <a:ea typeface="Arial Black"/>
              <a:cs typeface="Arial Black"/>
              <a:sym typeface="Arial Black"/>
            </a:endParaRPr>
          </a:p>
        </p:txBody>
      </p:sp>
      <p:sp>
        <p:nvSpPr>
          <p:cNvPr id="214" name="Google Shape;214;p39"/>
          <p:cNvSpPr/>
          <p:nvPr/>
        </p:nvSpPr>
        <p:spPr>
          <a:xfrm>
            <a:off x="3733800" y="2800350"/>
            <a:ext cx="1676400" cy="1028700"/>
          </a:xfrm>
          <a:prstGeom prst="rect">
            <a:avLst/>
          </a:prstGeom>
          <a:blipFill rotWithShape="1">
            <a:blip r:embed="rId6">
              <a:alphaModFix/>
            </a:blip>
            <a:stretch>
              <a:fillRect/>
            </a:stretch>
          </a:blipFill>
          <a:ln w="9525" cap="sq" cmpd="sng">
            <a:solidFill>
              <a:srgbClr val="D8D8D8"/>
            </a:solidFill>
            <a:prstDash val="solid"/>
            <a:bevel/>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Black"/>
              <a:ea typeface="Arial Black"/>
              <a:cs typeface="Arial Black"/>
              <a:sym typeface="Arial Black"/>
            </a:endParaRPr>
          </a:p>
        </p:txBody>
      </p:sp>
      <p:sp>
        <p:nvSpPr>
          <p:cNvPr id="215" name="Google Shape;215;p39"/>
          <p:cNvSpPr/>
          <p:nvPr/>
        </p:nvSpPr>
        <p:spPr>
          <a:xfrm>
            <a:off x="7315200" y="2800350"/>
            <a:ext cx="1676400" cy="1028700"/>
          </a:xfrm>
          <a:prstGeom prst="rect">
            <a:avLst/>
          </a:prstGeom>
          <a:blipFill rotWithShape="1">
            <a:blip r:embed="rId7">
              <a:alphaModFix/>
            </a:blip>
            <a:stretch>
              <a:fillRect/>
            </a:stretch>
          </a:blipFill>
          <a:ln w="9525" cap="sq" cmpd="sng">
            <a:solidFill>
              <a:srgbClr val="D8D8D8"/>
            </a:solidFill>
            <a:prstDash val="solid"/>
            <a:bevel/>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Black"/>
              <a:ea typeface="Arial Black"/>
              <a:cs typeface="Arial Black"/>
              <a:sym typeface="Arial Black"/>
            </a:endParaRPr>
          </a:p>
        </p:txBody>
      </p:sp>
      <p:pic>
        <p:nvPicPr>
          <p:cNvPr id="216" name="Google Shape;216;p39" descr="http://www.nasa.gov/images/content/578155main_10-4053-NPP_full.jpg"/>
          <p:cNvPicPr preferRelativeResize="0"/>
          <p:nvPr/>
        </p:nvPicPr>
        <p:blipFill rotWithShape="1">
          <a:blip r:embed="rId8">
            <a:alphaModFix/>
          </a:blip>
          <a:srcRect/>
          <a:stretch/>
        </p:blipFill>
        <p:spPr>
          <a:xfrm>
            <a:off x="128588" y="1725216"/>
            <a:ext cx="1264443" cy="1007269"/>
          </a:xfrm>
          <a:prstGeom prst="rect">
            <a:avLst/>
          </a:prstGeom>
          <a:noFill/>
          <a:ln w="25400" cap="sq" cmpd="sng">
            <a:solidFill>
              <a:srgbClr val="D8D8D8"/>
            </a:solidFill>
            <a:prstDash val="solid"/>
            <a:bevel/>
            <a:headEnd type="none" w="sm" len="sm"/>
            <a:tailEnd type="none" w="sm" len="sm"/>
          </a:ln>
        </p:spPr>
      </p:pic>
      <p:sp>
        <p:nvSpPr>
          <p:cNvPr id="217" name="Google Shape;217;p39" descr="data:image/jpg;base64,/9j/4AAQSkZJRgABAQAAAQABAAD/2wCEAAkGBhMSERUUEhIWFRMVFxgYGBgYFRcWFBkaFBQWFBUWFxcaHCYeGBkjGRcXHy8gIycpLCwsFiAxNTAqNSYrLCoBCQoKDgwOGg8PGi8kHR0qLiwqKSkpLCksLCwsLCwsKiwvKSwqKSwtLCwsMDEsKS0sLCksLCwsKSwpLCwpLCwpLP/AABEIAL0BCwMBIgACEQEDEQH/xAAcAAEAAgMBAQEAAAAAAAAAAAAABQYDBAcCAQj/xABBEAACAQIEAwUFBQYFAwUAAAABAhEAAwQSITEFQVEGEyJhcQcygZGhI0KxwdEUM1JykvAVYqLh8RZDgiRTY7LS/8QAGgEBAAMBAQEAAAAAAAAAAAAAAAECAwQFBv/EACsRAAICAgICAQIGAgMAAAAAAAABAhEDEiExBEFRE5EUMmGBsdGh8CJCcf/aAAwDAQACEQMRAD8A4bSlKAUpSgFKUoBSlKAUpSgFKUoBSlKAUpSgFKUoBSlKAUpSgFKUoBSlKAUpSgFKUoBSlKAUpSgFKUoBSlKAUpSgFKUoBSlKAUpSgFKUoBSlKAUpSgFKUoBSlKAUpSgFKUoBSlKAUpSgFKUoBSlKAUpSgFKUoBSlKAUpSgFKVvcH4S+IuBE9WaJCgbk0Bo17t2WYEhSQBJgTA6npVytezwHe8x9LYA06HNr8qtHZLsbbsuT3kWoDO7FcsDZPMsTly+ZqJqaVxVstDVv/AJOkc2wvZy7csNfXKVQSRMNAYKSBEHU9eRrI3Zp/2cXg6lpX7P8A7kNOqrMtECYHOr5xzs3h7OEu9wy3bzOrLBBKr3klEAPhABJP+1YuxvDcPa/9RiLi5x7iEFgmvvNAIzTsOXrtotatso9rpI5iRW7h+CXntXLq22Nu2qsx2hWYqGAOrCQdRMQaveK4RgsRjj4psGGMKwYNOqTAhOcmYBIEV1Lh2ETKy5V7sKLeWAFyhTKxtBViI6eU1Xj0yaa7R+ZKVvccwRs4i7bylMrsAp1hZldeYyxrzrRqqaatEtU6YpSlSQKUpQClKUApSlAKUpQClKUApSlAKUpQClKUApSlAKUpQClKUAqy8E4g+HSV0zQTBUMRHUgmNdvWq1W/hsVoOeXr5VaJDLFj+0d5mlLjiY0AygQNhqTG+pM1YuNceCYPAJl1e337FpOa4payG97Xwlt9iKoHfmt7inGe+tWEKhTYV0BGgZWfOsjkwJYeelTOOyaEHq0ywYntF9moGpkkiAFyBVMcyNfjr5VDtjdcwjcGI9T+nzqPwYJk8tia2P2YnWf964sWOOOTjf2O7LJ5IKdfcsXAOIBsQhBUNJYAgwWCBcs9G8R57DSuhdh+PJiEa1IFxXYaGQRmOQqdDosDzEEbPXObXYW++GbEWiGCMAyHwmCoYsDOsSJHn5GrZ7POFjDo2JA8fiQS51KqrMiqAZEn3t45Css2XB4zb56Srj9eeyY48udJ8dt+/t0RXtX7EZGD2xqqEj/Mi/djbMvlEztXKK/SHGcG2PZ3tMw7qzba0NAGdy5dMx0mBl8iBXLPaNw827GEVUVVQ38+XT7S5cDtp/DGUCNBEaaVGDLGEtF+WV6P/wA9f0X8jE5x+p/2VbL+H/ZQqUpXoHnClKUApSlAKUpQClKUApSlAKUpQClKUApSlAKUpQClKUApSlAK+q0GRXylASOCtm5oIkf3NbZ4a3lvA5HzFQ9q6VIZTBG1TreIgtv68z06RWOSc4vhnRihCS5RkwuAZd4+Z6ms2CypcBY7meZAIEifOsdpg0yDpp/v5mmKgAwR0PLczp9dP1rkUntbOpxqOp0/A8YtLwbEZGBcOMwOh+0ZUUf0j6HpUDw/tg1vDjulQPbuAlLltGW4rEwwIAIKvA8JBGfzqpWDcINsZiWjQTrEZRHrrWHDFlYMu4IMR06j4a+lMmk8iyV18/77IxxlHG4X38Hauz/FLirabuu7F7Xu87R4gSr2zcgmYU5VLkBvLSB7XYIeHDXLZZdCNdcrCQDrI0AMnYoKk+E8Uuthr9q6IdGh7bDNcttIaACcrW2TMVI0jrJrT7VXWs90jKpDKLuRsxVQwgBROa2R4hKFa4ZY1nyKOO1VuvUW+/h1xa7OqOX6Cc51JPi/cl6fv5p9HFeL8LaxdNttYgg9QdQf75zWkRXa+1GOFlrDNZ7sXLStrmcaqGJ2nfb49Jqvdvuy9ruUe1P7SiB7y6wy3PGCsxqAw9RPSvTxZ59ZF1w3fF9fycGXBDvG++Uq9dnNKUpXYcYpSlAKUpQClKUApSlAKUpQClKUB9ikV9ikVNEHyKRX2KRU0LPkV8r1FIqKFkv2d4Kl/vO8LqAvhK5T4jqJB3EA8xuKYrsteTVYceW48iD+U1o4TiNy17jlQdY5H4HSpfC9rnH7xA3muh+W1Qo83ZbbiqIC7aZTDAg9CINeKuq8Zw14ZXIE8nEfI7fWtfEdlbbCbbR9RUtNdEKmVMGpW3xRYXMNdZPMfrWXEdlLyiVyt5Awfrp9aib+GZDDqVPmIqrjZdSaJ61E+FpG/ntrWWxfkwRynXfz5fH4VBYfEQAIHhLHoTmAEE9BH1NTeGvmCJEkbaE9J+lcmTFrydkMu6/UkMFiwpDCQWPvAAnqNTr0MeVSOL4ulsuotpnZiM4aAVYCNtdJ/CoLIxI0IgQNP0rNhuHC4l67dBm2oCgm4pJZuRAy6AMYJGgO8RXI8EZOzpWZxVcFj4l2wNrFYfEW1+0Fi0t5GJIJtZkykkayEBBHr1p2m7T/ALdi1e1pbdLQAMSNArLtuHkf81Ur7AnMW57ncc4j1k1u8Ov9zdsvlZ0V0uRsCQZOsGNCJ+HQVtH8yfTdX+xjKKafF10XH2r40pjHsiCEw9hPd1XIC+h56E/1etb2KunFW0W4sXu6ZTHu+IAWyoOw3OwgjSRFR1/iOExuMvYjx3XcqxTIzIkKAbcmCwG05YJmKnmxH26rYyC4RbDC6jISttfFqVBzaOV3EiOtYZHOWVYlHiTVv918foaQ0hj3b5Sdfb9TjOF7K372buLZuZACwBAYZpjQmTsdq0Mbwu9Z/e2nt/zoy/iK6bwHD93xPE4fMyLdF1QyHKw2vIynkQNqs/bLhLXcLiAXLJ3YIQqNGtMXLht9RpGwjzNfQPEn0eJucBpVqwPs6xF+yLthrbqSwylsrjKYIMjL0O/OoPi3Bb2GfJftlGIkAkGRJEggkHUGsXFrs0tM0aUpVSRSlKAUpSgFKUoBSlKAyAV9y1kFo197o1uoMy2Riy19y1l7uvmSp0Y2MWWmWsuSvmWo1GxjivkVly18y1GpNmOKy4fFvb1RyvodPltXnLTLUak2TGF7V3F98Bx/Sfpp9Kk04/h7q5bkrPJhp8xVTy18igJDHtaW6RaVSNBJ1E84j8asGATDsviChxIYFiDod4nnofjUZwLsx3y53bKk6AbtB19BXjiNoWvFIJ2WNmAMHzy6b1hJatcXZ0QeyduqLRae2o0ZQP5v96ynFqUKZlysQSJGpAYDX0Y/Oqnh3RxK6dZjz8tKzLbQchMch+EiqvyNVWpZYFLmyfFuz0T5+c7TrrWzjLVtrSnXOzRC6yqgCY+6ZgaT4efSpvbB5z8K2XuMrFVZ1UGNCIldJiuXyEskVSSafo6sDeOVttpr2XTs7ZyXSVCaAggCGXwkg5jOYhtY/wCaufArZY37oXMvd21MkjK9xAQyqRqIPX75PPTlHAe0bYe6GfMyeIMDHMEZh5ifjrXZcJef9ht3EVScTdFxp0+yUC2CPPKFMc65fC8WX4pTlykv8mvmeSnh1j7Oadorr2OI4bEXFCMwts4BzKCrd3cAbmMsfOugDhhVUQXnKqzF88XGdGzzbLHUAZhB3hQNapvtHwz3MPau3LXdut24kZg3hacrSORFsGNxmq08FD3sN3q3nDX7akFoZbTi2EJRTyzDMVOkzX0yPBZV+wdpUa/Zuhc2GulkLaZcwNlo9coHnNYfaB2dtRhi2buhcNtmzEuouNn0Zp0HjiZjbpWa5g1tcXNu6FdMTahgV8LEqCTl5A3LRMcpqX7W8IS7hcRcTUsqvIYsp7nUEAaDwlhI306Coq1RPsonE/ZggVms4qSC6BLiZWZ7YLMgM6mFJGmo12qgERXfuGcbR8Oly4GhbIuM2QlBllHggHxAqTA1giuN9r+HdzirijbMYPUHxKf6StY5IJK0Xi2+GQlKUrA0FKUoBSlKAUpSgLFbwR6Cvf7Af4Z9NancLkJ+4o6nN+Vb68OQmVv2yf5bhP01r31BHiPIyotguorwcEOlXIYQke9YeP8AM6N8iRWpewm8INN8rkx86t9NEfVZVjgRXg4GrZZ4FduCVQt8U+uuleLvZ68N7LfAT+FQ8MSyzyKkcFXg4Q1aTwZ//af+hv0rDc4WRujD1BH5VV+Oiy8llYOGNeTZNWM4Fec/T9K8/wCGKeZ/pn8KyfjI1XklcNupjs1whLrM1zVUjSdCTO/OBFZm4R0InzkfiK9Dgt5dVB1/hYa86yl4z9GsfIj7NvjPGlRcigREBdR6E/wr5bn0qqX7rOxZjJP9x5DyqTvcLfdlbzJBP1rVbB1l+HaNfrJmjlplrabCmvBsGqPCyyyIwqxGoMV5NZjbryUrN42W2MycQYWwgA3JJ5meXlXX+x/tGOKtut23kXC2EypaBYlULB2Ck6nW3pPKa4zlq2+yvGd3xG2OV1Xt/Nc6/wCpBVYwUXaLSm5Lk6T21dLuFu2g32ndd+qkGStt1JbaOojfXlWv7OrzXcGqi4VNi8wI0OZWGcKZ21cmR/DVsxFhXVlYe8GWY1htDrXOfZtiblq5irCKrXQoKq5KqWsvkYEjUaMdfKt32ZeiQ7aYG7aODxDuHu2nyu4XIGIYXF8M6SA2lW3/AASyVtqqgJbkoq+EKHVlPhGkFWbQ6Vi7UYFr1m4htwqqlxXzAglXIZMsSCF1nnPlUvwPg6XcPbLpLZFUnY/ZNK6joRNVcqJSspXY8m1bfDsrE277JIEhQwLBm6KWRterDrVK9q2EBuC6oMao0gjxWiFO+4yskEaECusX8ALOPYgaXkn1Zdfn4W+dVX2h4cX8I3gdWtZHhljw3MyETtIO4B0gdRT80aJ6ZxCKRXsrXzLXLRtZ5r5XqK+UoHylfaRUA+UpSgL8rdNK3+H4sBhnVMp3JQM3wzGK1DbA5/SvJI6V9ImfPNFvw+MwJmWdfRVG/TIPx61uLjeH6NIldAYIbTy/WqKDTPU0iOS+3O0mEjRmn+TX57VrXuK2mPhN1vJVRtNN5E/nVMz18zVNIi2XXEYtTM3jb/hDLk+ZI1rBF0nTEWD/AOcN5bHnVQL18ZqkWy2X8RkMMCx8nR5+RU/Oax3rhUDQIDsO6M+h8YFVvDZMwDtlXnpP4A/galSrATh73eCY7sA5wN/cKgsPMCKjgnk843FXSJOgH8IA56aEenOtAY7KNDPkyL+Ig1M8Nxzvojtm5hu5VZE7SwIP6VOYXhl+6mrWiDyEOPQAPEdZ19aq2i3JQSzMxIJ15CdAeXPSt7DcDJUsw+agiOsZgfpVixfZ+5ZOZbduBzFtnIOgEhTMSeQao+5jL2SXw6BRIJ7qNeRhtY1oSmQ72MOfeVTzlQV/PesP+DWLhi3mB5CRJ9Ad6n7dloBGHCAgeO6uYcvdXL1I2FRfFOFshzMyEnXwgAeYAGgI000OtNUN2iL/AOmMxgPDfwupU/Dea18T2SvL9wH0YfgYNStrGnQOMwHmZ9N/xBretcQtyfHcUHdSoZR6a1V40aLKyl4jhDp7yMvqpFeuD3TYxFm8P+3cR9N4VgSPlNXh+MWgBlLk84UBfkxn61r3cRhnHiQT5oAfmKzeFM0XkMsFrtjw1rZtrdvWAbvfaq4OYvnIlcwyMZldoJqF4PxO2vG+8suGtXbhEjQfbLtrtFw/So2/wnDHUEj+Vgfo361rW+D5HV7V0ZlIYZlK6qQRqJG4rCXjv0bR8hezuFjilp01aFd2s6qw8eZkKwRvIMHY6da2uyHEBkZDvbOo+YP1Fc1te0DGj95Zs3B1UH8mMfKsvZntSzYx/dtG8rwGJyK8Z1mY0zA/OK5cmGXs6IZYvouPba/3XdXpnJc1PQMZj5Aj41p8Wv2rlu5bZwAx7kzI8dxRkAkbnMpB213rx2pS7dw1xYUr3OeVJJ7xCHIA/hIB13rF2d4iL+EssYLZIMxvaIUmD6A/EVEY1wS3ZwLH2CtxgRBnUefMfOa1oq2+0LhvdY25A0Y5x6XPF/8AbMPhVXy1m4FtjDlryVrNlr4VqupZSMMV8ismWvkVWi1mOKV7Ir5FVomy/LigDB+kk/Wt/C8Jv3CDbw1xwdjkzL8/d+tdavdiMM1vIoKpM+ErJ3+8QTGp51VO1XA/2RC1mzYeDJLqbjKoiCc7FTtG2leusifR5DiafCexNx5F2yqnkveW1I6loDH4CtpPZJdYy1+2snZVcx01gcvKqbie1F5xl+yQf/HZtWyI6MgB+tbyYLE3EzJiGuA8lulmG265sw+XKrXP5K0i1p7MsPYU3L+IZ1E6DLaXpq7N+lVfF9lWZmOHg25gePNpAg5h7xOuwERXrhD4nD3gQik7FgGZupnRjP8A4nyit3jHbe+HZfCy/dD2yuU6yYbxE/TyqYuS7YcUVzDcLJV2chQm4JAPQwDWgW3517v4p3Ylmkz/AHtWArV9iup7zUD868ZaZKbEamV7pJkma928UwjU6bakRWEKam+zXZO5jc5RlUJEzuS0wAPganYanhu0+JZQpvsVHpPqTEnfrWTDdqb6Aozm4sFYLtljb7pHn86+J2Qv946aSm+8H0Ox01351ks9jMSyB8oEnwgky3oADz+FTaI1ZrYfiAdit1slpjJygk6clmcs7aVPHi+Ca2lrKAoA3tFjOsjMHzk7bc+fKq2eCYgKXNlwq7kiI+B1Nb2I7Lm0gN+8lu44zJbE3CVgnMTbkD61OyGrJDHdnMMQptXwpOpzBjbiJ0blHnvUCuB1PitwpiS8KwmJB5ita1YzNlDr6k5V/wBQB+lSWB7M37wPdqGIE5ZAYjTVZgNuNjU7FdTRIlgoUToPDJBPXfeveJwNxD4kI9Bp13Glbi4XF4Ni2RrbDeQDp1gzKyR4hp51kHay4371Vfc6eAzyMrz8xB86tsRRDkTWfC4W7lZ7YJRfe2I16g1sf4skQcPbI82fNJ/zTPwrGtzMWKFbc/dDZRE7anUetTwORg8eoP2lvTquhHmQNDWxirzAeJVe2dmjMp8j0Napwkk5QTG/OOmo0NfWtFP3dzMDuBI+DKf9xShseDctHk9s9UYx8qmuzXFbeGTLkF3KzMhkB07xQrgA7zlFQSQDDDTmR+Mf8VnxOETTIwYE8pMf+JUMPrVJYoy7ReOWUemee19y1dFrurLoLalCDBEZpUDUnQlt+oqrPgqs1u4wEB5HRtR8JrHeafeUH6/I61n9BI0/ENlXfBmsLWDVobBo22nx/I7/AANYW4ST7pVvKQD8jWcvHRpHyPkrBSvBWpq9gY0Ig1q3MDXNLx2ujpjnTI0ivMVtXMMRWEpXLLG0dCkmdhHEMZa/dNcsrOsMSvrlaQPlUdxHiWJuEh8Qbh6gpG3kJNdJucNBEED9awWOCIrZgNfn8K9OjzqOTFmJ1YkTqDt8YrdzKIK2UIGsqz6RzOoIrp1zgyN7yLvOgiY2nrWhxDsvbbxTlYHeNPQiRoakiiuYbidp1AupdUH79q+7MCNpDyB86iMTwV9XsuMSusgg96Opa2TJ9RNSKcCV2+zfxg629AD4ohSYG0nU1r8W4VewzgsuQnUcuehEEx8d6EGhYwiYhlW1ZKOBBEs4YyBmg6jzA/Ks/Guyt2wFbISG5oGa1tGjbgnoauPZzi1y4B3ykjMALqBSyttDgfjE+tWu6MSuhUXkPPMLdxR6e63+mqSlRNHGhwV+7B1B6EQPx+tef8IuanaNuU+hj8asvH+y2LuOT+ztkzHVfGYOoMZuU1CXuCYiwWi4oywMpdVfXaEY/QVa0RRGvgbizoduW3xphMTctzkYrMT00219a31vXV/esFjWGBn8awYu6jjVhP8AlnLPmT+lSRRM8N7ZXLcZrjGIBVpII56zp6RBjrrV44F7QrF6EuDum01mbfkc0Ar8R8a5LhXVW8Q1671JJdtMYgT6R9arKKl2Sjtlx7aDMzLlbmSIOboToZqI472UsYsBm3y5VIPhA1IiNtTOlczuY/u0NsF8pGqyQunXlWpa45dtfu7l23/LcMfLaqqDXKZNlhxfs4uW7gkrctsfeLFXHryP41buz/Z9sNr4uenhVIMROX3ojePTzo+F9ouKQZXZbyn+MQ/pmG49RNSeD9oucglhZYaQfHaPMz99eWxMdKs9mqZHBb+1PAGxVkdyVW8s5GbMIDiHAI1EjSYrnTezbEgFi9lVAEl7mUAzBGx+fOumcM40t0SrKfNWDCeenKtrHWVuLquZhMawZiNKzjKUOA4pnAMVayOVzBiNCRt8DzHnWMPVs7T9mlDNcC3LZnxKbNxk1mCHExtz5zqdzWr+Ay7Mr6T4CTppqQQCN+ldKkZuJiW5WVL3nXtsRbcKCgtsABmSYMc3Qk6+ax6GsVzDwYDB/NZj6gGfhV1Io4mZbxmZM9Z1r2MQc2bZgQQRoZHOtMyu4ivS3avsUcSWXF2zmzWxLDeJ1+kfCPyr6MJh2tgrdZbkxlcDLrzzDZfP6VGLcr2BNWsrR7xXD2SA0SZiGB2Mbb/rWq9sitldt/hHrFbODeWCQSG0KgBv6FPP41IIptd/rWG5hhy0qwYzhdmR3dyJOUqwIdTrvI29dfWsHEOC91u6/EFSfQxlPzqjLpsrl7CGo97Gu1WHu/PXp1/KtY2/If38a58kEzox5Gj9BX5DaBj8PzpIG4it66JOs1r3MKDuaxUvk0PIK7SK0eK4lVgGBJjVS36RWS7goPhYitciDlaG8yKuvkg01wVpxIgLuwJKHbYMDM+VRXHuE4ZoNnMzk6iIKgDrsTtvvNWnCqPdjcTOk/hUJxHDKhyjNBYDeDqZ5eesVPsEJgODX11s3Cp5Q0Az7sgSJmrHwjtHetkWsQrPyzj3gRuDyYbdDqN60sKSRGdhBAEHTVo25661lw2HZp8e2olQR4s0zOp+f4CocU+wW/C4xHEo0j8D0jcVE8e7M28UZaCII1AI33BEMGHUH4VCJhTd91jbMkSsgEDJyBGpLculSXBMW6tkY5obLmIhogHUzruN52rPSuUTZROMez69bY90udORBEjfloeXT571DWuHm2R3yMqnmUP9xXeCgO+ta2IwCHkD66/80WRew4nJsN2RZxnsPaujyYqw8oYb1p4vAlPC4Kt0kH8NK6LxTDWk1W2Fb+JfAdP5Yqr3rQvFs+rLcyq596OjRAYa9J862K0V5HKTOsjSdV861b2FO4gg9DVoxfDVNtuRQn4x+FR+GwqlDp+dCCBS0CRm0E67k/KmJwgDHIZXlIg/EcjVkHAgVHjI56ACo4YLxDbUkbdD660FGhhjfsEXLbOhjRhmGh+kfSug9nO214sLWKtN3hiGC5JzDMJERMa1WbOKuWHBRyBERqARM661PcM7TN3i953r7iDe8I13jITy686hqyUXizdt3Ukbc5EEevSo3EdkMPcUh0DzsTBIneGGtVbtOYDXrRa03+RiPw019KpR7Q4nNm7+4G6hiDp6b1TRrphsvOP9myuzLZv5YAyoykkCdRJ95Z9Y+NVniHZDEYYy9uU0lgCwEyNIYfUitjhntPxdqO8K3l6MIb4Ov5g11fhmMGIsJcKQLiyVJzfCYE/KocpR7FJnGruKti2Ua610tuMjqUg6Eli0/AfGozGWbQ/dux0GhHlrrz+Vdk4r2Gwt77ndnqkL+VVzEezK250vMI2JUEx0JkZt/WtI5Eyriczr6tyrF/0iO5vXe9P2RiMo10U7zp730qtEVopFHE2VuV6D1qA1l+7NXUyjgbrY5yIY5v5tTHSTrFblnjkLlZZHKTmA/P6naoZLkHafLX8qyHED+Bfm3/6qdiNTbxbWW8SiOqiY9RI0qOa0s6Pp5qZ+mlZGvjkgHxbTz96tctVGy6R//9k="/>
          <p:cNvSpPr/>
          <p:nvPr/>
        </p:nvSpPr>
        <p:spPr>
          <a:xfrm>
            <a:off x="109538" y="-653653"/>
            <a:ext cx="2543100" cy="135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Black"/>
              <a:ea typeface="Arial Black"/>
              <a:cs typeface="Arial Black"/>
              <a:sym typeface="Arial Black"/>
            </a:endParaRPr>
          </a:p>
        </p:txBody>
      </p:sp>
      <p:sp>
        <p:nvSpPr>
          <p:cNvPr id="218" name="Google Shape;218;p39" descr="data:image/jpg;base64,/9j/4AAQSkZJRgABAQAAAQABAAD/2wCEAAkGBhMSERUUEhIWFRMVFxgYGBgYFRcWFBkaFBQWFBUWFxcaHCYeGBkjGRcXHy8gIycpLCwsFiAxNTAqNSYrLCoBCQoKDgwOGg8PGi8kHR0qLiwqKSkpLCksLCwsLCwsKiwvKSwqKSwtLCwsMDEsKS0sLCksLCwsKSwpLCwpLCwpLP/AABEIAL0BCwMBIgACEQEDEQH/xAAcAAEAAgMBAQEAAAAAAAAAAAAABQYDBAcCAQj/xABBEAACAQIEAwUFBQYFAwUAAAABAhEAAwQSITEFQVEGEyJhcQcygZGhI0KxwdEUM1JykvAVYqLh8RZDgiRTY7LS/8QAGgEBAAMBAQEAAAAAAAAAAAAAAAECAwQFBv/EACsRAAICAgICAQIGAgMAAAAAAAABAhEDEiExBEFRE5EUMmGBsdGh8CJCcf/aAAwDAQACEQMRAD8A4bSlKAUpSgFKUoBSlKAUpSgFKUoBSlKAUpSgFKUoBSlKAUpSgFKUoBSlKAUpSgFKUoBSlKAUpSgFKUoBSlKAUpSgFKUoBSlKAUpSgFKUoBSlKAUpSgFKUoBSlKAUpSgFKUoBSlKAUpSgFKUoBSlKAUpSgFKUoBSlKAUpSgFKVvcH4S+IuBE9WaJCgbk0Bo17t2WYEhSQBJgTA6npVytezwHe8x9LYA06HNr8qtHZLsbbsuT3kWoDO7FcsDZPMsTly+ZqJqaVxVstDVv/AJOkc2wvZy7csNfXKVQSRMNAYKSBEHU9eRrI3Zp/2cXg6lpX7P8A7kNOqrMtECYHOr5xzs3h7OEu9wy3bzOrLBBKr3klEAPhABJP+1YuxvDcPa/9RiLi5x7iEFgmvvNAIzTsOXrtotatso9rpI5iRW7h+CXntXLq22Nu2qsx2hWYqGAOrCQdRMQaveK4RgsRjj4psGGMKwYNOqTAhOcmYBIEV1Lh2ETKy5V7sKLeWAFyhTKxtBViI6eU1Xj0yaa7R+ZKVvccwRs4i7bylMrsAp1hZldeYyxrzrRqqaatEtU6YpSlSQKUpQClKUApSlAKUpQClKUApSlAKUpQClKUApSlAKUpQClKUAqy8E4g+HSV0zQTBUMRHUgmNdvWq1W/hsVoOeXr5VaJDLFj+0d5mlLjiY0AygQNhqTG+pM1YuNceCYPAJl1e337FpOa4payG97Xwlt9iKoHfmt7inGe+tWEKhTYV0BGgZWfOsjkwJYeelTOOyaEHq0ywYntF9moGpkkiAFyBVMcyNfjr5VDtjdcwjcGI9T+nzqPwYJk8tia2P2YnWf964sWOOOTjf2O7LJ5IKdfcsXAOIBsQhBUNJYAgwWCBcs9G8R57DSuhdh+PJiEa1IFxXYaGQRmOQqdDosDzEEbPXObXYW++GbEWiGCMAyHwmCoYsDOsSJHn5GrZ7POFjDo2JA8fiQS51KqrMiqAZEn3t45Css2XB4zb56Srj9eeyY48udJ8dt+/t0RXtX7EZGD2xqqEj/Mi/djbMvlEztXKK/SHGcG2PZ3tMw7qzba0NAGdy5dMx0mBl8iBXLPaNw827GEVUVVQ38+XT7S5cDtp/DGUCNBEaaVGDLGEtF+WV6P/wA9f0X8jE5x+p/2VbL+H/ZQqUpXoHnClKUApSlAKUpQClKUApSlAKUpQClKUApSlAKUpQClKUApSlAK+q0GRXylASOCtm5oIkf3NbZ4a3lvA5HzFQ9q6VIZTBG1TreIgtv68z06RWOSc4vhnRihCS5RkwuAZd4+Z6ms2CypcBY7meZAIEifOsdpg0yDpp/v5mmKgAwR0PLczp9dP1rkUntbOpxqOp0/A8YtLwbEZGBcOMwOh+0ZUUf0j6HpUDw/tg1vDjulQPbuAlLltGW4rEwwIAIKvA8JBGfzqpWDcINsZiWjQTrEZRHrrWHDFlYMu4IMR06j4a+lMmk8iyV18/77IxxlHG4X38Hauz/FLirabuu7F7Xu87R4gSr2zcgmYU5VLkBvLSB7XYIeHDXLZZdCNdcrCQDrI0AMnYoKk+E8Uuthr9q6IdGh7bDNcttIaACcrW2TMVI0jrJrT7VXWs90jKpDKLuRsxVQwgBROa2R4hKFa4ZY1nyKOO1VuvUW+/h1xa7OqOX6Cc51JPi/cl6fv5p9HFeL8LaxdNttYgg9QdQf75zWkRXa+1GOFlrDNZ7sXLStrmcaqGJ2nfb49Jqvdvuy9ruUe1P7SiB7y6wy3PGCsxqAw9RPSvTxZ59ZF1w3fF9fycGXBDvG++Uq9dnNKUpXYcYpSlAKUpQClKUApSlAKUpQClKUB9ikV9ikVNEHyKRX2KRU0LPkV8r1FIqKFkv2d4Kl/vO8LqAvhK5T4jqJB3EA8xuKYrsteTVYceW48iD+U1o4TiNy17jlQdY5H4HSpfC9rnH7xA3muh+W1Qo83ZbbiqIC7aZTDAg9CINeKuq8Zw14ZXIE8nEfI7fWtfEdlbbCbbR9RUtNdEKmVMGpW3xRYXMNdZPMfrWXEdlLyiVyt5Awfrp9aib+GZDDqVPmIqrjZdSaJ61E+FpG/ntrWWxfkwRynXfz5fH4VBYfEQAIHhLHoTmAEE9BH1NTeGvmCJEkbaE9J+lcmTFrydkMu6/UkMFiwpDCQWPvAAnqNTr0MeVSOL4ulsuotpnZiM4aAVYCNtdJ/CoLIxI0IgQNP0rNhuHC4l67dBm2oCgm4pJZuRAy6AMYJGgO8RXI8EZOzpWZxVcFj4l2wNrFYfEW1+0Fi0t5GJIJtZkykkayEBBHr1p2m7T/ALdi1e1pbdLQAMSNArLtuHkf81Ur7AnMW57ncc4j1k1u8Ov9zdsvlZ0V0uRsCQZOsGNCJ+HQVtH8yfTdX+xjKKafF10XH2r40pjHsiCEw9hPd1XIC+h56E/1etb2KunFW0W4sXu6ZTHu+IAWyoOw3OwgjSRFR1/iOExuMvYjx3XcqxTIzIkKAbcmCwG05YJmKnmxH26rYyC4RbDC6jISttfFqVBzaOV3EiOtYZHOWVYlHiTVv918foaQ0hj3b5Sdfb9TjOF7K372buLZuZACwBAYZpjQmTsdq0Mbwu9Z/e2nt/zoy/iK6bwHD93xPE4fMyLdF1QyHKw2vIynkQNqs/bLhLXcLiAXLJ3YIQqNGtMXLht9RpGwjzNfQPEn0eJucBpVqwPs6xF+yLthrbqSwylsrjKYIMjL0O/OoPi3Bb2GfJftlGIkAkGRJEggkHUGsXFrs0tM0aUpVSRSlKAUpSgFKUoBSlKAyAV9y1kFo197o1uoMy2Riy19y1l7uvmSp0Y2MWWmWsuSvmWo1GxjivkVly18y1GpNmOKy4fFvb1RyvodPltXnLTLUak2TGF7V3F98Bx/Sfpp9Kk04/h7q5bkrPJhp8xVTy18igJDHtaW6RaVSNBJ1E84j8asGATDsviChxIYFiDod4nnofjUZwLsx3y53bKk6AbtB19BXjiNoWvFIJ2WNmAMHzy6b1hJatcXZ0QeyduqLRae2o0ZQP5v96ynFqUKZlysQSJGpAYDX0Y/Oqnh3RxK6dZjz8tKzLbQchMch+EiqvyNVWpZYFLmyfFuz0T5+c7TrrWzjLVtrSnXOzRC6yqgCY+6ZgaT4efSpvbB5z8K2XuMrFVZ1UGNCIldJiuXyEskVSSafo6sDeOVttpr2XTs7ZyXSVCaAggCGXwkg5jOYhtY/wCaufArZY37oXMvd21MkjK9xAQyqRqIPX75PPTlHAe0bYe6GfMyeIMDHMEZh5ifjrXZcJef9ht3EVScTdFxp0+yUC2CPPKFMc65fC8WX4pTlykv8mvmeSnh1j7Oadorr2OI4bEXFCMwts4BzKCrd3cAbmMsfOugDhhVUQXnKqzF88XGdGzzbLHUAZhB3hQNapvtHwz3MPau3LXdut24kZg3hacrSORFsGNxmq08FD3sN3q3nDX7akFoZbTi2EJRTyzDMVOkzX0yPBZV+wdpUa/Zuhc2GulkLaZcwNlo9coHnNYfaB2dtRhi2buhcNtmzEuouNn0Zp0HjiZjbpWa5g1tcXNu6FdMTahgV8LEqCTl5A3LRMcpqX7W8IS7hcRcTUsqvIYsp7nUEAaDwlhI306Coq1RPsonE/ZggVms4qSC6BLiZWZ7YLMgM6mFJGmo12qgERXfuGcbR8Oly4GhbIuM2QlBllHggHxAqTA1giuN9r+HdzirijbMYPUHxKf6StY5IJK0Xi2+GQlKUrA0FKUoBSlKAUpSgLFbwR6Cvf7Af4Z9NancLkJ+4o6nN+Vb68OQmVv2yf5bhP01r31BHiPIyotguorwcEOlXIYQke9YeP8AM6N8iRWpewm8INN8rkx86t9NEfVZVjgRXg4GrZZ4FduCVQt8U+uuleLvZ68N7LfAT+FQ8MSyzyKkcFXg4Q1aTwZ//af+hv0rDc4WRujD1BH5VV+Oiy8llYOGNeTZNWM4Fec/T9K8/wCGKeZ/pn8KyfjI1XklcNupjs1whLrM1zVUjSdCTO/OBFZm4R0InzkfiK9Dgt5dVB1/hYa86yl4z9GsfIj7NvjPGlRcigREBdR6E/wr5bn0qqX7rOxZjJP9x5DyqTvcLfdlbzJBP1rVbB1l+HaNfrJmjlplrabCmvBsGqPCyyyIwqxGoMV5NZjbryUrN42W2MycQYWwgA3JJ5meXlXX+x/tGOKtut23kXC2EypaBYlULB2Ck6nW3pPKa4zlq2+yvGd3xG2OV1Xt/Nc6/wCpBVYwUXaLSm5Lk6T21dLuFu2g32ndd+qkGStt1JbaOojfXlWv7OrzXcGqi4VNi8wI0OZWGcKZ21cmR/DVsxFhXVlYe8GWY1htDrXOfZtiblq5irCKrXQoKq5KqWsvkYEjUaMdfKt32ZeiQ7aYG7aODxDuHu2nyu4XIGIYXF8M6SA2lW3/AASyVtqqgJbkoq+EKHVlPhGkFWbQ6Vi7UYFr1m4htwqqlxXzAglXIZMsSCF1nnPlUvwPg6XcPbLpLZFUnY/ZNK6joRNVcqJSspXY8m1bfDsrE277JIEhQwLBm6KWRterDrVK9q2EBuC6oMao0gjxWiFO+4yskEaECusX8ALOPYgaXkn1Zdfn4W+dVX2h4cX8I3gdWtZHhljw3MyETtIO4B0gdRT80aJ6ZxCKRXsrXzLXLRtZ5r5XqK+UoHylfaRUA+UpSgL8rdNK3+H4sBhnVMp3JQM3wzGK1DbA5/SvJI6V9ImfPNFvw+MwJmWdfRVG/TIPx61uLjeH6NIldAYIbTy/WqKDTPU0iOS+3O0mEjRmn+TX57VrXuK2mPhN1vJVRtNN5E/nVMz18zVNIi2XXEYtTM3jb/hDLk+ZI1rBF0nTEWD/AOcN5bHnVQL18ZqkWy2X8RkMMCx8nR5+RU/Oax3rhUDQIDsO6M+h8YFVvDZMwDtlXnpP4A/galSrATh73eCY7sA5wN/cKgsPMCKjgnk843FXSJOgH8IA56aEenOtAY7KNDPkyL+Ig1M8Nxzvojtm5hu5VZE7SwIP6VOYXhl+6mrWiDyEOPQAPEdZ19aq2i3JQSzMxIJ15CdAeXPSt7DcDJUsw+agiOsZgfpVixfZ+5ZOZbduBzFtnIOgEhTMSeQao+5jL2SXw6BRIJ7qNeRhtY1oSmQ72MOfeVTzlQV/PesP+DWLhi3mB5CRJ9Ad6n7dloBGHCAgeO6uYcvdXL1I2FRfFOFshzMyEnXwgAeYAGgI000OtNUN2iL/AOmMxgPDfwupU/Dea18T2SvL9wH0YfgYNStrGnQOMwHmZ9N/xBretcQtyfHcUHdSoZR6a1V40aLKyl4jhDp7yMvqpFeuD3TYxFm8P+3cR9N4VgSPlNXh+MWgBlLk84UBfkxn61r3cRhnHiQT5oAfmKzeFM0XkMsFrtjw1rZtrdvWAbvfaq4OYvnIlcwyMZldoJqF4PxO2vG+8suGtXbhEjQfbLtrtFw/So2/wnDHUEj+Vgfo361rW+D5HV7V0ZlIYZlK6qQRqJG4rCXjv0bR8hezuFjilp01aFd2s6qw8eZkKwRvIMHY6da2uyHEBkZDvbOo+YP1Fc1te0DGj95Zs3B1UH8mMfKsvZntSzYx/dtG8rwGJyK8Z1mY0zA/OK5cmGXs6IZYvouPba/3XdXpnJc1PQMZj5Aj41p8Wv2rlu5bZwAx7kzI8dxRkAkbnMpB213rx2pS7dw1xYUr3OeVJJ7xCHIA/hIB13rF2d4iL+EssYLZIMxvaIUmD6A/EVEY1wS3ZwLH2CtxgRBnUefMfOa1oq2+0LhvdY25A0Y5x6XPF/8AbMPhVXy1m4FtjDlryVrNlr4VqupZSMMV8ismWvkVWi1mOKV7Ir5FVomy/LigDB+kk/Wt/C8Jv3CDbw1xwdjkzL8/d+tdavdiMM1vIoKpM+ErJ3+8QTGp51VO1XA/2RC1mzYeDJLqbjKoiCc7FTtG2leusifR5DiafCexNx5F2yqnkveW1I6loDH4CtpPZJdYy1+2snZVcx01gcvKqbie1F5xl+yQf/HZtWyI6MgB+tbyYLE3EzJiGuA8lulmG265sw+XKrXP5K0i1p7MsPYU3L+IZ1E6DLaXpq7N+lVfF9lWZmOHg25gePNpAg5h7xOuwERXrhD4nD3gQik7FgGZupnRjP8A4nyit3jHbe+HZfCy/dD2yuU6yYbxE/TyqYuS7YcUVzDcLJV2chQm4JAPQwDWgW3517v4p3Ylmkz/AHtWArV9iup7zUD868ZaZKbEamV7pJkma928UwjU6bakRWEKam+zXZO5jc5RlUJEzuS0wAPganYanhu0+JZQpvsVHpPqTEnfrWTDdqb6Aozm4sFYLtljb7pHn86+J2Qv946aSm+8H0Ox01351ks9jMSyB8oEnwgky3oADz+FTaI1ZrYfiAdit1slpjJygk6clmcs7aVPHi+Ca2lrKAoA3tFjOsjMHzk7bc+fKq2eCYgKXNlwq7kiI+B1Nb2I7Lm0gN+8lu44zJbE3CVgnMTbkD61OyGrJDHdnMMQptXwpOpzBjbiJ0blHnvUCuB1PitwpiS8KwmJB5ita1YzNlDr6k5V/wBQB+lSWB7M37wPdqGIE5ZAYjTVZgNuNjU7FdTRIlgoUToPDJBPXfeveJwNxD4kI9Bp13Glbi4XF4Ni2RrbDeQDp1gzKyR4hp51kHay4371Vfc6eAzyMrz8xB86tsRRDkTWfC4W7lZ7YJRfe2I16g1sf4skQcPbI82fNJ/zTPwrGtzMWKFbc/dDZRE7anUetTwORg8eoP2lvTquhHmQNDWxirzAeJVe2dmjMp8j0Napwkk5QTG/OOmo0NfWtFP3dzMDuBI+DKf9xShseDctHk9s9UYx8qmuzXFbeGTLkF3KzMhkB07xQrgA7zlFQSQDDDTmR+Mf8VnxOETTIwYE8pMf+JUMPrVJYoy7ReOWUemee19y1dFrurLoLalCDBEZpUDUnQlt+oqrPgqs1u4wEB5HRtR8JrHeafeUH6/I61n9BI0/ENlXfBmsLWDVobBo22nx/I7/AANYW4ST7pVvKQD8jWcvHRpHyPkrBSvBWpq9gY0Ig1q3MDXNLx2ujpjnTI0ivMVtXMMRWEpXLLG0dCkmdhHEMZa/dNcsrOsMSvrlaQPlUdxHiWJuEh8Qbh6gpG3kJNdJucNBEED9awWOCIrZgNfn8K9OjzqOTFmJ1YkTqDt8YrdzKIK2UIGsqz6RzOoIrp1zgyN7yLvOgiY2nrWhxDsvbbxTlYHeNPQiRoakiiuYbidp1AupdUH79q+7MCNpDyB86iMTwV9XsuMSusgg96Opa2TJ9RNSKcCV2+zfxg629AD4ohSYG0nU1r8W4VewzgsuQnUcuehEEx8d6EGhYwiYhlW1ZKOBBEs4YyBmg6jzA/Ks/Guyt2wFbISG5oGa1tGjbgnoauPZzi1y4B3ykjMALqBSyttDgfjE+tWu6MSuhUXkPPMLdxR6e63+mqSlRNHGhwV+7B1B6EQPx+tef8IuanaNuU+hj8asvH+y2LuOT+ztkzHVfGYOoMZuU1CXuCYiwWi4oywMpdVfXaEY/QVa0RRGvgbizoduW3xphMTctzkYrMT00219a31vXV/esFjWGBn8awYu6jjVhP8AlnLPmT+lSRRM8N7ZXLcZrjGIBVpII56zp6RBjrrV44F7QrF6EuDum01mbfkc0Ar8R8a5LhXVW8Q1671JJdtMYgT6R9arKKl2Sjtlx7aDMzLlbmSIOboToZqI472UsYsBm3y5VIPhA1IiNtTOlczuY/u0NsF8pGqyQunXlWpa45dtfu7l23/LcMfLaqqDXKZNlhxfs4uW7gkrctsfeLFXHryP41buz/Z9sNr4uenhVIMROX3ojePTzo+F9ouKQZXZbyn+MQ/pmG49RNSeD9oucglhZYaQfHaPMz99eWxMdKs9mqZHBb+1PAGxVkdyVW8s5GbMIDiHAI1EjSYrnTezbEgFi9lVAEl7mUAzBGx+fOumcM40t0SrKfNWDCeenKtrHWVuLquZhMawZiNKzjKUOA4pnAMVayOVzBiNCRt8DzHnWMPVs7T9mlDNcC3LZnxKbNxk1mCHExtz5zqdzWr+Ay7Mr6T4CTppqQQCN+ldKkZuJiW5WVL3nXtsRbcKCgtsABmSYMc3Qk6+ax6GsVzDwYDB/NZj6gGfhV1Io4mZbxmZM9Z1r2MQc2bZgQQRoZHOtMyu4ivS3avsUcSWXF2zmzWxLDeJ1+kfCPyr6MJh2tgrdZbkxlcDLrzzDZfP6VGLcr2BNWsrR7xXD2SA0SZiGB2Mbb/rWq9sitldt/hHrFbODeWCQSG0KgBv6FPP41IIptd/rWG5hhy0qwYzhdmR3dyJOUqwIdTrvI29dfWsHEOC91u6/EFSfQxlPzqjLpsrl7CGo97Gu1WHu/PXp1/KtY2/If38a58kEzox5Gj9BX5DaBj8PzpIG4it66JOs1r3MKDuaxUvk0PIK7SK0eK4lVgGBJjVS36RWS7goPhYitciDlaG8yKuvkg01wVpxIgLuwJKHbYMDM+VRXHuE4ZoNnMzk6iIKgDrsTtvvNWnCqPdjcTOk/hUJxHDKhyjNBYDeDqZ5eesVPsEJgODX11s3Cp5Q0Az7sgSJmrHwjtHetkWsQrPyzj3gRuDyYbdDqN60sKSRGdhBAEHTVo25661lw2HZp8e2olQR4s0zOp+f4CocU+wW/C4xHEo0j8D0jcVE8e7M28UZaCII1AI33BEMGHUH4VCJhTd91jbMkSsgEDJyBGpLculSXBMW6tkY5obLmIhogHUzruN52rPSuUTZROMez69bY90udORBEjfloeXT571DWuHm2R3yMqnmUP9xXeCgO+ta2IwCHkD66/80WRew4nJsN2RZxnsPaujyYqw8oYb1p4vAlPC4Kt0kH8NK6LxTDWk1W2Fb+JfAdP5Yqr3rQvFs+rLcyq596OjRAYa9J862K0V5HKTOsjSdV861b2FO4gg9DVoxfDVNtuRQn4x+FR+GwqlDp+dCCBS0CRm0E67k/KmJwgDHIZXlIg/EcjVkHAgVHjI56ACo4YLxDbUkbdD660FGhhjfsEXLbOhjRhmGh+kfSug9nO214sLWKtN3hiGC5JzDMJERMa1WbOKuWHBRyBERqARM661PcM7TN3i953r7iDe8I13jITy686hqyUXizdt3Ukbc5EEevSo3EdkMPcUh0DzsTBIneGGtVbtOYDXrRa03+RiPw019KpR7Q4nNm7+4G6hiDp6b1TRrphsvOP9myuzLZv5YAyoykkCdRJ95Z9Y+NVniHZDEYYy9uU0lgCwEyNIYfUitjhntPxdqO8K3l6MIb4Ov5g11fhmMGIsJcKQLiyVJzfCYE/KocpR7FJnGruKti2Ua610tuMjqUg6Eli0/AfGozGWbQ/dux0GhHlrrz+Vdk4r2Gwt77ndnqkL+VVzEezK250vMI2JUEx0JkZt/WtI5Eyriczr6tyrF/0iO5vXe9P2RiMo10U7zp730qtEVopFHE2VuV6D1qA1l+7NXUyjgbrY5yIY5v5tTHSTrFblnjkLlZZHKTmA/P6naoZLkHafLX8qyHED+Bfm3/6qdiNTbxbWW8SiOqiY9RI0qOa0s6Pp5qZ+mlZGvjkgHxbTz96tctVGy6R//9k="/>
          <p:cNvSpPr/>
          <p:nvPr/>
        </p:nvSpPr>
        <p:spPr>
          <a:xfrm>
            <a:off x="261938" y="-539353"/>
            <a:ext cx="2543100" cy="135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Black"/>
              <a:ea typeface="Arial Black"/>
              <a:cs typeface="Arial Black"/>
              <a:sym typeface="Arial Black"/>
            </a:endParaRPr>
          </a:p>
        </p:txBody>
      </p:sp>
      <p:sp>
        <p:nvSpPr>
          <p:cNvPr id="219" name="Google Shape;219;p39" descr="data:image/jpg;base64,/9j/4AAQSkZJRgABAQAAAQABAAD/2wCEAAkGBhMSERUUEhIWFRMVFxgYGBgYFRcWFBkaFBQWFBUWFxcaHCYeGBkjGRcXHy8gIycpLCwsFiAxNTAqNSYrLCoBCQoKDgwOGg8PGi8kHR0qLiwqKSkpLCksLCwsLCwsKiwvKSwqKSwtLCwsMDEsKS0sLCksLCwsKSwpLCwpLCwpLP/AABEIAL0BCwMBIgACEQEDEQH/xAAcAAEAAgMBAQEAAAAAAAAAAAAABQYDBAcCAQj/xABBEAACAQIEAwUFBQYFAwUAAAABAhEAAwQSITEFQVEGEyJhcQcygZGhI0KxwdEUM1JykvAVYqLh8RZDgiRTY7LS/8QAGgEBAAMBAQEAAAAAAAAAAAAAAAECAwQFBv/EACsRAAICAgICAQIGAgMAAAAAAAABAhEDEiExBEFRE5EUMmGBsdGh8CJCcf/aAAwDAQACEQMRAD8A4bSlKAUpSgFKUoBSlKAUpSgFKUoBSlKAUpSgFKUoBSlKAUpSgFKUoBSlKAUpSgFKUoBSlKAUpSgFKUoBSlKAUpSgFKUoBSlKAUpSgFKUoBSlKAUpSgFKUoBSlKAUpSgFKUoBSlKAUpSgFKUoBSlKAUpSgFKUoBSlKAUpSgFKVvcH4S+IuBE9WaJCgbk0Bo17t2WYEhSQBJgTA6npVytezwHe8x9LYA06HNr8qtHZLsbbsuT3kWoDO7FcsDZPMsTly+ZqJqaVxVstDVv/AJOkc2wvZy7csNfXKVQSRMNAYKSBEHU9eRrI3Zp/2cXg6lpX7P8A7kNOqrMtECYHOr5xzs3h7OEu9wy3bzOrLBBKr3klEAPhABJP+1YuxvDcPa/9RiLi5x7iEFgmvvNAIzTsOXrtotatso9rpI5iRW7h+CXntXLq22Nu2qsx2hWYqGAOrCQdRMQaveK4RgsRjj4psGGMKwYNOqTAhOcmYBIEV1Lh2ETKy5V7sKLeWAFyhTKxtBViI6eU1Xj0yaa7R+ZKVvccwRs4i7bylMrsAp1hZldeYyxrzrRqqaatEtU6YpSlSQKUpQClKUApSlAKUpQClKUApSlAKUpQClKUApSlAKUpQClKUAqy8E4g+HSV0zQTBUMRHUgmNdvWq1W/hsVoOeXr5VaJDLFj+0d5mlLjiY0AygQNhqTG+pM1YuNceCYPAJl1e337FpOa4payG97Xwlt9iKoHfmt7inGe+tWEKhTYV0BGgZWfOsjkwJYeelTOOyaEHq0ywYntF9moGpkkiAFyBVMcyNfjr5VDtjdcwjcGI9T+nzqPwYJk8tia2P2YnWf964sWOOOTjf2O7LJ5IKdfcsXAOIBsQhBUNJYAgwWCBcs9G8R57DSuhdh+PJiEa1IFxXYaGQRmOQqdDosDzEEbPXObXYW++GbEWiGCMAyHwmCoYsDOsSJHn5GrZ7POFjDo2JA8fiQS51KqrMiqAZEn3t45Css2XB4zb56Srj9eeyY48udJ8dt+/t0RXtX7EZGD2xqqEj/Mi/djbMvlEztXKK/SHGcG2PZ3tMw7qzba0NAGdy5dMx0mBl8iBXLPaNw827GEVUVVQ38+XT7S5cDtp/DGUCNBEaaVGDLGEtF+WV6P/wA9f0X8jE5x+p/2VbL+H/ZQqUpXoHnClKUApSlAKUpQClKUApSlAKUpQClKUApSlAKUpQClKUApSlAK+q0GRXylASOCtm5oIkf3NbZ4a3lvA5HzFQ9q6VIZTBG1TreIgtv68z06RWOSc4vhnRihCS5RkwuAZd4+Z6ms2CypcBY7meZAIEifOsdpg0yDpp/v5mmKgAwR0PLczp9dP1rkUntbOpxqOp0/A8YtLwbEZGBcOMwOh+0ZUUf0j6HpUDw/tg1vDjulQPbuAlLltGW4rEwwIAIKvA8JBGfzqpWDcINsZiWjQTrEZRHrrWHDFlYMu4IMR06j4a+lMmk8iyV18/77IxxlHG4X38Hauz/FLirabuu7F7Xu87R4gSr2zcgmYU5VLkBvLSB7XYIeHDXLZZdCNdcrCQDrI0AMnYoKk+E8Uuthr9q6IdGh7bDNcttIaACcrW2TMVI0jrJrT7VXWs90jKpDKLuRsxVQwgBROa2R4hKFa4ZY1nyKOO1VuvUW+/h1xa7OqOX6Cc51JPi/cl6fv5p9HFeL8LaxdNttYgg9QdQf75zWkRXa+1GOFlrDNZ7sXLStrmcaqGJ2nfb49Jqvdvuy9ruUe1P7SiB7y6wy3PGCsxqAw9RPSvTxZ59ZF1w3fF9fycGXBDvG++Uq9dnNKUpXYcYpSlAKUpQClKUApSlAKUpQClKUB9ikV9ikVNEHyKRX2KRU0LPkV8r1FIqKFkv2d4Kl/vO8LqAvhK5T4jqJB3EA8xuKYrsteTVYceW48iD+U1o4TiNy17jlQdY5H4HSpfC9rnH7xA3muh+W1Qo83ZbbiqIC7aZTDAg9CINeKuq8Zw14ZXIE8nEfI7fWtfEdlbbCbbR9RUtNdEKmVMGpW3xRYXMNdZPMfrWXEdlLyiVyt5Awfrp9aib+GZDDqVPmIqrjZdSaJ61E+FpG/ntrWWxfkwRynXfz5fH4VBYfEQAIHhLHoTmAEE9BH1NTeGvmCJEkbaE9J+lcmTFrydkMu6/UkMFiwpDCQWPvAAnqNTr0MeVSOL4ulsuotpnZiM4aAVYCNtdJ/CoLIxI0IgQNP0rNhuHC4l67dBm2oCgm4pJZuRAy6AMYJGgO8RXI8EZOzpWZxVcFj4l2wNrFYfEW1+0Fi0t5GJIJtZkykkayEBBHr1p2m7T/ALdi1e1pbdLQAMSNArLtuHkf81Ur7AnMW57ncc4j1k1u8Ov9zdsvlZ0V0uRsCQZOsGNCJ+HQVtH8yfTdX+xjKKafF10XH2r40pjHsiCEw9hPd1XIC+h56E/1etb2KunFW0W4sXu6ZTHu+IAWyoOw3OwgjSRFR1/iOExuMvYjx3XcqxTIzIkKAbcmCwG05YJmKnmxH26rYyC4RbDC6jISttfFqVBzaOV3EiOtYZHOWVYlHiTVv918foaQ0hj3b5Sdfb9TjOF7K372buLZuZACwBAYZpjQmTsdq0Mbwu9Z/e2nt/zoy/iK6bwHD93xPE4fMyLdF1QyHKw2vIynkQNqs/bLhLXcLiAXLJ3YIQqNGtMXLht9RpGwjzNfQPEn0eJucBpVqwPs6xF+yLthrbqSwylsrjKYIMjL0O/OoPi3Bb2GfJftlGIkAkGRJEggkHUGsXFrs0tM0aUpVSRSlKAUpSgFKUoBSlKAyAV9y1kFo197o1uoMy2Riy19y1l7uvmSp0Y2MWWmWsuSvmWo1GxjivkVly18y1GpNmOKy4fFvb1RyvodPltXnLTLUak2TGF7V3F98Bx/Sfpp9Kk04/h7q5bkrPJhp8xVTy18igJDHtaW6RaVSNBJ1E84j8asGATDsviChxIYFiDod4nnofjUZwLsx3y53bKk6AbtB19BXjiNoWvFIJ2WNmAMHzy6b1hJatcXZ0QeyduqLRae2o0ZQP5v96ynFqUKZlysQSJGpAYDX0Y/Oqnh3RxK6dZjz8tKzLbQchMch+EiqvyNVWpZYFLmyfFuz0T5+c7TrrWzjLVtrSnXOzRC6yqgCY+6ZgaT4efSpvbB5z8K2XuMrFVZ1UGNCIldJiuXyEskVSSafo6sDeOVttpr2XTs7ZyXSVCaAggCGXwkg5jOYhtY/wCaufArZY37oXMvd21MkjK9xAQyqRqIPX75PPTlHAe0bYe6GfMyeIMDHMEZh5ifjrXZcJef9ht3EVScTdFxp0+yUC2CPPKFMc65fC8WX4pTlykv8mvmeSnh1j7Oadorr2OI4bEXFCMwts4BzKCrd3cAbmMsfOugDhhVUQXnKqzF88XGdGzzbLHUAZhB3hQNapvtHwz3MPau3LXdut24kZg3hacrSORFsGNxmq08FD3sN3q3nDX7akFoZbTi2EJRTyzDMVOkzX0yPBZV+wdpUa/Zuhc2GulkLaZcwNlo9coHnNYfaB2dtRhi2buhcNtmzEuouNn0Zp0HjiZjbpWa5g1tcXNu6FdMTahgV8LEqCTl5A3LRMcpqX7W8IS7hcRcTUsqvIYsp7nUEAaDwlhI306Coq1RPsonE/ZggVms4qSC6BLiZWZ7YLMgM6mFJGmo12qgERXfuGcbR8Oly4GhbIuM2QlBllHggHxAqTA1giuN9r+HdzirijbMYPUHxKf6StY5IJK0Xi2+GQlKUrA0FKUoBSlKAUpSgLFbwR6Cvf7Af4Z9NancLkJ+4o6nN+Vb68OQmVv2yf5bhP01r31BHiPIyotguorwcEOlXIYQke9YeP8AM6N8iRWpewm8INN8rkx86t9NEfVZVjgRXg4GrZZ4FduCVQt8U+uuleLvZ68N7LfAT+FQ8MSyzyKkcFXg4Q1aTwZ//af+hv0rDc4WRujD1BH5VV+Oiy8llYOGNeTZNWM4Fec/T9K8/wCGKeZ/pn8KyfjI1XklcNupjs1whLrM1zVUjSdCTO/OBFZm4R0InzkfiK9Dgt5dVB1/hYa86yl4z9GsfIj7NvjPGlRcigREBdR6E/wr5bn0qqX7rOxZjJP9x5DyqTvcLfdlbzJBP1rVbB1l+HaNfrJmjlplrabCmvBsGqPCyyyIwqxGoMV5NZjbryUrN42W2MycQYWwgA3JJ5meXlXX+x/tGOKtut23kXC2EypaBYlULB2Ck6nW3pPKa4zlq2+yvGd3xG2OV1Xt/Nc6/wCpBVYwUXaLSm5Lk6T21dLuFu2g32ndd+qkGStt1JbaOojfXlWv7OrzXcGqi4VNi8wI0OZWGcKZ21cmR/DVsxFhXVlYe8GWY1htDrXOfZtiblq5irCKrXQoKq5KqWsvkYEjUaMdfKt32ZeiQ7aYG7aODxDuHu2nyu4XIGIYXF8M6SA2lW3/AASyVtqqgJbkoq+EKHVlPhGkFWbQ6Vi7UYFr1m4htwqqlxXzAglXIZMsSCF1nnPlUvwPg6XcPbLpLZFUnY/ZNK6joRNVcqJSspXY8m1bfDsrE277JIEhQwLBm6KWRterDrVK9q2EBuC6oMao0gjxWiFO+4yskEaECusX8ALOPYgaXkn1Zdfn4W+dVX2h4cX8I3gdWtZHhljw3MyETtIO4B0gdRT80aJ6ZxCKRXsrXzLXLRtZ5r5XqK+UoHylfaRUA+UpSgL8rdNK3+H4sBhnVMp3JQM3wzGK1DbA5/SvJI6V9ImfPNFvw+MwJmWdfRVG/TIPx61uLjeH6NIldAYIbTy/WqKDTPU0iOS+3O0mEjRmn+TX57VrXuK2mPhN1vJVRtNN5E/nVMz18zVNIi2XXEYtTM3jb/hDLk+ZI1rBF0nTEWD/AOcN5bHnVQL18ZqkWy2X8RkMMCx8nR5+RU/Oax3rhUDQIDsO6M+h8YFVvDZMwDtlXnpP4A/galSrATh73eCY7sA5wN/cKgsPMCKjgnk843FXSJOgH8IA56aEenOtAY7KNDPkyL+Ig1M8Nxzvojtm5hu5VZE7SwIP6VOYXhl+6mrWiDyEOPQAPEdZ19aq2i3JQSzMxIJ15CdAeXPSt7DcDJUsw+agiOsZgfpVixfZ+5ZOZbduBzFtnIOgEhTMSeQao+5jL2SXw6BRIJ7qNeRhtY1oSmQ72MOfeVTzlQV/PesP+DWLhi3mB5CRJ9Ad6n7dloBGHCAgeO6uYcvdXL1I2FRfFOFshzMyEnXwgAeYAGgI000OtNUN2iL/AOmMxgPDfwupU/Dea18T2SvL9wH0YfgYNStrGnQOMwHmZ9N/xBretcQtyfHcUHdSoZR6a1V40aLKyl4jhDp7yMvqpFeuD3TYxFm8P+3cR9N4VgSPlNXh+MWgBlLk84UBfkxn61r3cRhnHiQT5oAfmKzeFM0XkMsFrtjw1rZtrdvWAbvfaq4OYvnIlcwyMZldoJqF4PxO2vG+8suGtXbhEjQfbLtrtFw/So2/wnDHUEj+Vgfo361rW+D5HV7V0ZlIYZlK6qQRqJG4rCXjv0bR8hezuFjilp01aFd2s6qw8eZkKwRvIMHY6da2uyHEBkZDvbOo+YP1Fc1te0DGj95Zs3B1UH8mMfKsvZntSzYx/dtG8rwGJyK8Z1mY0zA/OK5cmGXs6IZYvouPba/3XdXpnJc1PQMZj5Aj41p8Wv2rlu5bZwAx7kzI8dxRkAkbnMpB213rx2pS7dw1xYUr3OeVJJ7xCHIA/hIB13rF2d4iL+EssYLZIMxvaIUmD6A/EVEY1wS3ZwLH2CtxgRBnUefMfOa1oq2+0LhvdY25A0Y5x6XPF/8AbMPhVXy1m4FtjDlryVrNlr4VqupZSMMV8ismWvkVWi1mOKV7Ir5FVomy/LigDB+kk/Wt/C8Jv3CDbw1xwdjkzL8/d+tdavdiMM1vIoKpM+ErJ3+8QTGp51VO1XA/2RC1mzYeDJLqbjKoiCc7FTtG2leusifR5DiafCexNx5F2yqnkveW1I6loDH4CtpPZJdYy1+2snZVcx01gcvKqbie1F5xl+yQf/HZtWyI6MgB+tbyYLE3EzJiGuA8lulmG265sw+XKrXP5K0i1p7MsPYU3L+IZ1E6DLaXpq7N+lVfF9lWZmOHg25gePNpAg5h7xOuwERXrhD4nD3gQik7FgGZupnRjP8A4nyit3jHbe+HZfCy/dD2yuU6yYbxE/TyqYuS7YcUVzDcLJV2chQm4JAPQwDWgW3517v4p3Ylmkz/AHtWArV9iup7zUD868ZaZKbEamV7pJkma928UwjU6bakRWEKam+zXZO5jc5RlUJEzuS0wAPganYanhu0+JZQpvsVHpPqTEnfrWTDdqb6Aozm4sFYLtljb7pHn86+J2Qv946aSm+8H0Ox01351ks9jMSyB8oEnwgky3oADz+FTaI1ZrYfiAdit1slpjJygk6clmcs7aVPHi+Ca2lrKAoA3tFjOsjMHzk7bc+fKq2eCYgKXNlwq7kiI+B1Nb2I7Lm0gN+8lu44zJbE3CVgnMTbkD61OyGrJDHdnMMQptXwpOpzBjbiJ0blHnvUCuB1PitwpiS8KwmJB5ita1YzNlDr6k5V/wBQB+lSWB7M37wPdqGIE5ZAYjTVZgNuNjU7FdTRIlgoUToPDJBPXfeveJwNxD4kI9Bp13Glbi4XF4Ni2RrbDeQDp1gzKyR4hp51kHay4371Vfc6eAzyMrz8xB86tsRRDkTWfC4W7lZ7YJRfe2I16g1sf4skQcPbI82fNJ/zTPwrGtzMWKFbc/dDZRE7anUetTwORg8eoP2lvTquhHmQNDWxirzAeJVe2dmjMp8j0Napwkk5QTG/OOmo0NfWtFP3dzMDuBI+DKf9xShseDctHk9s9UYx8qmuzXFbeGTLkF3KzMhkB07xQrgA7zlFQSQDDDTmR+Mf8VnxOETTIwYE8pMf+JUMPrVJYoy7ReOWUemee19y1dFrurLoLalCDBEZpUDUnQlt+oqrPgqs1u4wEB5HRtR8JrHeafeUH6/I61n9BI0/ENlXfBmsLWDVobBo22nx/I7/AANYW4ST7pVvKQD8jWcvHRpHyPkrBSvBWpq9gY0Ig1q3MDXNLx2ujpjnTI0ivMVtXMMRWEpXLLG0dCkmdhHEMZa/dNcsrOsMSvrlaQPlUdxHiWJuEh8Qbh6gpG3kJNdJucNBEED9awWOCIrZgNfn8K9OjzqOTFmJ1YkTqDt8YrdzKIK2UIGsqz6RzOoIrp1zgyN7yLvOgiY2nrWhxDsvbbxTlYHeNPQiRoakiiuYbidp1AupdUH79q+7MCNpDyB86iMTwV9XsuMSusgg96Opa2TJ9RNSKcCV2+zfxg629AD4ohSYG0nU1r8W4VewzgsuQnUcuehEEx8d6EGhYwiYhlW1ZKOBBEs4YyBmg6jzA/Ks/Guyt2wFbISG5oGa1tGjbgnoauPZzi1y4B3ykjMALqBSyttDgfjE+tWu6MSuhUXkPPMLdxR6e63+mqSlRNHGhwV+7B1B6EQPx+tef8IuanaNuU+hj8asvH+y2LuOT+ztkzHVfGYOoMZuU1CXuCYiwWi4oywMpdVfXaEY/QVa0RRGvgbizoduW3xphMTctzkYrMT00219a31vXV/esFjWGBn8awYu6jjVhP8AlnLPmT+lSRRM8N7ZXLcZrjGIBVpII56zp6RBjrrV44F7QrF6EuDum01mbfkc0Ar8R8a5LhXVW8Q1671JJdtMYgT6R9arKKl2Sjtlx7aDMzLlbmSIOboToZqI472UsYsBm3y5VIPhA1IiNtTOlczuY/u0NsF8pGqyQunXlWpa45dtfu7l23/LcMfLaqqDXKZNlhxfs4uW7gkrctsfeLFXHryP41buz/Z9sNr4uenhVIMROX3ojePTzo+F9ouKQZXZbyn+MQ/pmG49RNSeD9oucglhZYaQfHaPMz99eWxMdKs9mqZHBb+1PAGxVkdyVW8s5GbMIDiHAI1EjSYrnTezbEgFi9lVAEl7mUAzBGx+fOumcM40t0SrKfNWDCeenKtrHWVuLquZhMawZiNKzjKUOA4pnAMVayOVzBiNCRt8DzHnWMPVs7T9mlDNcC3LZnxKbNxk1mCHExtz5zqdzWr+Ay7Mr6T4CTppqQQCN+ldKkZuJiW5WVL3nXtsRbcKCgtsABmSYMc3Qk6+ax6GsVzDwYDB/NZj6gGfhV1Io4mZbxmZM9Z1r2MQc2bZgQQRoZHOtMyu4ivS3avsUcSWXF2zmzWxLDeJ1+kfCPyr6MJh2tgrdZbkxlcDLrzzDZfP6VGLcr2BNWsrR7xXD2SA0SZiGB2Mbb/rWq9sitldt/hHrFbODeWCQSG0KgBv6FPP41IIptd/rWG5hhy0qwYzhdmR3dyJOUqwIdTrvI29dfWsHEOC91u6/EFSfQxlPzqjLpsrl7CGo97Gu1WHu/PXp1/KtY2/If38a58kEzox5Gj9BX5DaBj8PzpIG4it66JOs1r3MKDuaxUvk0PIK7SK0eK4lVgGBJjVS36RWS7goPhYitciDlaG8yKuvkg01wVpxIgLuwJKHbYMDM+VRXHuE4ZoNnMzk6iIKgDrsTtvvNWnCqPdjcTOk/hUJxHDKhyjNBYDeDqZ5eesVPsEJgODX11s3Cp5Q0Az7sgSJmrHwjtHetkWsQrPyzj3gRuDyYbdDqN60sKSRGdhBAEHTVo25661lw2HZp8e2olQR4s0zOp+f4CocU+wW/C4xHEo0j8D0jcVE8e7M28UZaCII1AI33BEMGHUH4VCJhTd91jbMkSsgEDJyBGpLculSXBMW6tkY5obLmIhogHUzruN52rPSuUTZROMez69bY90udORBEjfloeXT571DWuHm2R3yMqnmUP9xXeCgO+ta2IwCHkD66/80WRew4nJsN2RZxnsPaujyYqw8oYb1p4vAlPC4Kt0kH8NK6LxTDWk1W2Fb+JfAdP5Yqr3rQvFs+rLcyq596OjRAYa9J862K0V5HKTOsjSdV861b2FO4gg9DVoxfDVNtuRQn4x+FR+GwqlDp+dCCBS0CRm0E67k/KmJwgDHIZXlIg/EcjVkHAgVHjI56ACo4YLxDbUkbdD660FGhhjfsEXLbOhjRhmGh+kfSug9nO214sLWKtN3hiGC5JzDMJERMa1WbOKuWHBRyBERqARM661PcM7TN3i953r7iDe8I13jITy686hqyUXizdt3Ukbc5EEevSo3EdkMPcUh0DzsTBIneGGtVbtOYDXrRa03+RiPw019KpR7Q4nNm7+4G6hiDp6b1TRrphsvOP9myuzLZv5YAyoykkCdRJ95Z9Y+NVniHZDEYYy9uU0lgCwEyNIYfUitjhntPxdqO8K3l6MIb4Ov5g11fhmMGIsJcKQLiyVJzfCYE/KocpR7FJnGruKti2Ua610tuMjqUg6Eli0/AfGozGWbQ/dux0GhHlrrz+Vdk4r2Gwt77ndnqkL+VVzEezK250vMI2JUEx0JkZt/WtI5Eyriczr6tyrF/0iO5vXe9P2RiMo10U7zp730qtEVopFHE2VuV6D1qA1l+7NXUyjgbrY5yIY5v5tTHSTrFblnjkLlZZHKTmA/P6naoZLkHafLX8qyHED+Bfm3/6qdiNTbxbWW8SiOqiY9RI0qOa0s6Pp5qZ+mlZGvjkgHxbTz96tctVGy6R//9k="/>
          <p:cNvSpPr/>
          <p:nvPr/>
        </p:nvSpPr>
        <p:spPr>
          <a:xfrm>
            <a:off x="414338" y="-425053"/>
            <a:ext cx="2543100" cy="135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Black"/>
              <a:ea typeface="Arial Black"/>
              <a:cs typeface="Arial Black"/>
              <a:sym typeface="Arial Black"/>
            </a:endParaRPr>
          </a:p>
        </p:txBody>
      </p:sp>
      <p:sp>
        <p:nvSpPr>
          <p:cNvPr id="220" name="Google Shape;220;p39" descr="data:image/jpg;base64,/9j/4AAQSkZJRgABAQAAAQABAAD/2wCEAAkGBhMSERUUEhIWFRMVFxgYGBgYFRcWFBkaFBQWFBUWFxcaHCYeGBkjGRcXHy8gIycpLCwsFiAxNTAqNSYrLCoBCQoKDgwOGg8PGi8kHR0qLiwqKSkpLCksLCwsLCwsKiwvKSwqKSwtLCwsMDEsKS0sLCksLCwsKSwpLCwpLCwpLP/AABEIAL0BCwMBIgACEQEDEQH/xAAcAAEAAgMBAQEAAAAAAAAAAAAABQYDBAcCAQj/xABBEAACAQIEAwUFBQYFAwUAAAABAhEAAwQSITEFQVEGEyJhcQcygZGhI0KxwdEUM1JykvAVYqLh8RZDgiRTY7LS/8QAGgEBAAMBAQEAAAAAAAAAAAAAAAECAwQFBv/EACsRAAICAgICAQIGAgMAAAAAAAABAhEDEiExBEFRE5EUMmGBsdGh8CJCcf/aAAwDAQACEQMRAD8A4bSlKAUpSgFKUoBSlKAUpSgFKUoBSlKAUpSgFKUoBSlKAUpSgFKUoBSlKAUpSgFKUoBSlKAUpSgFKUoBSlKAUpSgFKUoBSlKAUpSgFKUoBSlKAUpSgFKUoBSlKAUpSgFKUoBSlKAUpSgFKUoBSlKAUpSgFKUoBSlKAUpSgFKVvcH4S+IuBE9WaJCgbk0Bo17t2WYEhSQBJgTA6npVytezwHe8x9LYA06HNr8qtHZLsbbsuT3kWoDO7FcsDZPMsTly+ZqJqaVxVstDVv/AJOkc2wvZy7csNfXKVQSRMNAYKSBEHU9eRrI3Zp/2cXg6lpX7P8A7kNOqrMtECYHOr5xzs3h7OEu9wy3bzOrLBBKr3klEAPhABJP+1YuxvDcPa/9RiLi5x7iEFgmvvNAIzTsOXrtotatso9rpI5iRW7h+CXntXLq22Nu2qsx2hWYqGAOrCQdRMQaveK4RgsRjj4psGGMKwYNOqTAhOcmYBIEV1Lh2ETKy5V7sKLeWAFyhTKxtBViI6eU1Xj0yaa7R+ZKVvccwRs4i7bylMrsAp1hZldeYyxrzrRqqaatEtU6YpSlSQKUpQClKUApSlAKUpQClKUApSlAKUpQClKUApSlAKUpQClKUAqy8E4g+HSV0zQTBUMRHUgmNdvWq1W/hsVoOeXr5VaJDLFj+0d5mlLjiY0AygQNhqTG+pM1YuNceCYPAJl1e337FpOa4payG97Xwlt9iKoHfmt7inGe+tWEKhTYV0BGgZWfOsjkwJYeelTOOyaEHq0ywYntF9moGpkkiAFyBVMcyNfjr5VDtjdcwjcGI9T+nzqPwYJk8tia2P2YnWf964sWOOOTjf2O7LJ5IKdfcsXAOIBsQhBUNJYAgwWCBcs9G8R57DSuhdh+PJiEa1IFxXYaGQRmOQqdDosDzEEbPXObXYW++GbEWiGCMAyHwmCoYsDOsSJHn5GrZ7POFjDo2JA8fiQS51KqrMiqAZEn3t45Css2XB4zb56Srj9eeyY48udJ8dt+/t0RXtX7EZGD2xqqEj/Mi/djbMvlEztXKK/SHGcG2PZ3tMw7qzba0NAGdy5dMx0mBl8iBXLPaNw827GEVUVVQ38+XT7S5cDtp/DGUCNBEaaVGDLGEtF+WV6P/wA9f0X8jE5x+p/2VbL+H/ZQqUpXoHnClKUApSlAKUpQClKUApSlAKUpQClKUApSlAKUpQClKUApSlAK+q0GRXylASOCtm5oIkf3NbZ4a3lvA5HzFQ9q6VIZTBG1TreIgtv68z06RWOSc4vhnRihCS5RkwuAZd4+Z6ms2CypcBY7meZAIEifOsdpg0yDpp/v5mmKgAwR0PLczp9dP1rkUntbOpxqOp0/A8YtLwbEZGBcOMwOh+0ZUUf0j6HpUDw/tg1vDjulQPbuAlLltGW4rEwwIAIKvA8JBGfzqpWDcINsZiWjQTrEZRHrrWHDFlYMu4IMR06j4a+lMmk8iyV18/77IxxlHG4X38Hauz/FLirabuu7F7Xu87R4gSr2zcgmYU5VLkBvLSB7XYIeHDXLZZdCNdcrCQDrI0AMnYoKk+E8Uuthr9q6IdGh7bDNcttIaACcrW2TMVI0jrJrT7VXWs90jKpDKLuRsxVQwgBROa2R4hKFa4ZY1nyKOO1VuvUW+/h1xa7OqOX6Cc51JPi/cl6fv5p9HFeL8LaxdNttYgg9QdQf75zWkRXa+1GOFlrDNZ7sXLStrmcaqGJ2nfb49Jqvdvuy9ruUe1P7SiB7y6wy3PGCsxqAw9RPSvTxZ59ZF1w3fF9fycGXBDvG++Uq9dnNKUpXYcYpSlAKUpQClKUApSlAKUpQClKUB9ikV9ikVNEHyKRX2KRU0LPkV8r1FIqKFkv2d4Kl/vO8LqAvhK5T4jqJB3EA8xuKYrsteTVYceW48iD+U1o4TiNy17jlQdY5H4HSpfC9rnH7xA3muh+W1Qo83ZbbiqIC7aZTDAg9CINeKuq8Zw14ZXIE8nEfI7fWtfEdlbbCbbR9RUtNdEKmVMGpW3xRYXMNdZPMfrWXEdlLyiVyt5Awfrp9aib+GZDDqVPmIqrjZdSaJ61E+FpG/ntrWWxfkwRynXfz5fH4VBYfEQAIHhLHoTmAEE9BH1NTeGvmCJEkbaE9J+lcmTFrydkMu6/UkMFiwpDCQWPvAAnqNTr0MeVSOL4ulsuotpnZiM4aAVYCNtdJ/CoLIxI0IgQNP0rNhuHC4l67dBm2oCgm4pJZuRAy6AMYJGgO8RXI8EZOzpWZxVcFj4l2wNrFYfEW1+0Fi0t5GJIJtZkykkayEBBHr1p2m7T/ALdi1e1pbdLQAMSNArLtuHkf81Ur7AnMW57ncc4j1k1u8Ov9zdsvlZ0V0uRsCQZOsGNCJ+HQVtH8yfTdX+xjKKafF10XH2r40pjHsiCEw9hPd1XIC+h56E/1etb2KunFW0W4sXu6ZTHu+IAWyoOw3OwgjSRFR1/iOExuMvYjx3XcqxTIzIkKAbcmCwG05YJmKnmxH26rYyC4RbDC6jISttfFqVBzaOV3EiOtYZHOWVYlHiTVv918foaQ0hj3b5Sdfb9TjOF7K372buLZuZACwBAYZpjQmTsdq0Mbwu9Z/e2nt/zoy/iK6bwHD93xPE4fMyLdF1QyHKw2vIynkQNqs/bLhLXcLiAXLJ3YIQqNGtMXLht9RpGwjzNfQPEn0eJucBpVqwPs6xF+yLthrbqSwylsrjKYIMjL0O/OoPi3Bb2GfJftlGIkAkGRJEggkHUGsXFrs0tM0aUpVSRSlKAUpSgFKUoBSlKAyAV9y1kFo197o1uoMy2Riy19y1l7uvmSp0Y2MWWmWsuSvmWo1GxjivkVly18y1GpNmOKy4fFvb1RyvodPltXnLTLUak2TGF7V3F98Bx/Sfpp9Kk04/h7q5bkrPJhp8xVTy18igJDHtaW6RaVSNBJ1E84j8asGATDsviChxIYFiDod4nnofjUZwLsx3y53bKk6AbtB19BXjiNoWvFIJ2WNmAMHzy6b1hJatcXZ0QeyduqLRae2o0ZQP5v96ynFqUKZlysQSJGpAYDX0Y/Oqnh3RxK6dZjz8tKzLbQchMch+EiqvyNVWpZYFLmyfFuz0T5+c7TrrWzjLVtrSnXOzRC6yqgCY+6ZgaT4efSpvbB5z8K2XuMrFVZ1UGNCIldJiuXyEskVSSafo6sDeOVttpr2XTs7ZyXSVCaAggCGXwkg5jOYhtY/wCaufArZY37oXMvd21MkjK9xAQyqRqIPX75PPTlHAe0bYe6GfMyeIMDHMEZh5ifjrXZcJef9ht3EVScTdFxp0+yUC2CPPKFMc65fC8WX4pTlykv8mvmeSnh1j7Oadorr2OI4bEXFCMwts4BzKCrd3cAbmMsfOugDhhVUQXnKqzF88XGdGzzbLHUAZhB3hQNapvtHwz3MPau3LXdut24kZg3hacrSORFsGNxmq08FD3sN3q3nDX7akFoZbTi2EJRTyzDMVOkzX0yPBZV+wdpUa/Zuhc2GulkLaZcwNlo9coHnNYfaB2dtRhi2buhcNtmzEuouNn0Zp0HjiZjbpWa5g1tcXNu6FdMTahgV8LEqCTl5A3LRMcpqX7W8IS7hcRcTUsqvIYsp7nUEAaDwlhI306Coq1RPsonE/ZggVms4qSC6BLiZWZ7YLMgM6mFJGmo12qgERXfuGcbR8Oly4GhbIuM2QlBllHggHxAqTA1giuN9r+HdzirijbMYPUHxKf6StY5IJK0Xi2+GQlKUrA0FKUoBSlKAUpSgLFbwR6Cvf7Af4Z9NancLkJ+4o6nN+Vb68OQmVv2yf5bhP01r31BHiPIyotguorwcEOlXIYQke9YeP8AM6N8iRWpewm8INN8rkx86t9NEfVZVjgRXg4GrZZ4FduCVQt8U+uuleLvZ68N7LfAT+FQ8MSyzyKkcFXg4Q1aTwZ//af+hv0rDc4WRujD1BH5VV+Oiy8llYOGNeTZNWM4Fec/T9K8/wCGKeZ/pn8KyfjI1XklcNupjs1whLrM1zVUjSdCTO/OBFZm4R0InzkfiK9Dgt5dVB1/hYa86yl4z9GsfIj7NvjPGlRcigREBdR6E/wr5bn0qqX7rOxZjJP9x5DyqTvcLfdlbzJBP1rVbB1l+HaNfrJmjlplrabCmvBsGqPCyyyIwqxGoMV5NZjbryUrN42W2MycQYWwgA3JJ5meXlXX+x/tGOKtut23kXC2EypaBYlULB2Ck6nW3pPKa4zlq2+yvGd3xG2OV1Xt/Nc6/wCpBVYwUXaLSm5Lk6T21dLuFu2g32ndd+qkGStt1JbaOojfXlWv7OrzXcGqi4VNi8wI0OZWGcKZ21cmR/DVsxFhXVlYe8GWY1htDrXOfZtiblq5irCKrXQoKq5KqWsvkYEjUaMdfKt32ZeiQ7aYG7aODxDuHu2nyu4XIGIYXF8M6SA2lW3/AASyVtqqgJbkoq+EKHVlPhGkFWbQ6Vi7UYFr1m4htwqqlxXzAglXIZMsSCF1nnPlUvwPg6XcPbLpLZFUnY/ZNK6joRNVcqJSspXY8m1bfDsrE277JIEhQwLBm6KWRterDrVK9q2EBuC6oMao0gjxWiFO+4yskEaECusX8ALOPYgaXkn1Zdfn4W+dVX2h4cX8I3gdWtZHhljw3MyETtIO4B0gdRT80aJ6ZxCKRXsrXzLXLRtZ5r5XqK+UoHylfaRUA+UpSgL8rdNK3+H4sBhnVMp3JQM3wzGK1DbA5/SvJI6V9ImfPNFvw+MwJmWdfRVG/TIPx61uLjeH6NIldAYIbTy/WqKDTPU0iOS+3O0mEjRmn+TX57VrXuK2mPhN1vJVRtNN5E/nVMz18zVNIi2XXEYtTM3jb/hDLk+ZI1rBF0nTEWD/AOcN5bHnVQL18ZqkWy2X8RkMMCx8nR5+RU/Oax3rhUDQIDsO6M+h8YFVvDZMwDtlXnpP4A/galSrATh73eCY7sA5wN/cKgsPMCKjgnk843FXSJOgH8IA56aEenOtAY7KNDPkyL+Ig1M8Nxzvojtm5hu5VZE7SwIP6VOYXhl+6mrWiDyEOPQAPEdZ19aq2i3JQSzMxIJ15CdAeXPSt7DcDJUsw+agiOsZgfpVixfZ+5ZOZbduBzFtnIOgEhTMSeQao+5jL2SXw6BRIJ7qNeRhtY1oSmQ72MOfeVTzlQV/PesP+DWLhi3mB5CRJ9Ad6n7dloBGHCAgeO6uYcvdXL1I2FRfFOFshzMyEnXwgAeYAGgI000OtNUN2iL/AOmMxgPDfwupU/Dea18T2SvL9wH0YfgYNStrGnQOMwHmZ9N/xBretcQtyfHcUHdSoZR6a1V40aLKyl4jhDp7yMvqpFeuD3TYxFm8P+3cR9N4VgSPlNXh+MWgBlLk84UBfkxn61r3cRhnHiQT5oAfmKzeFM0XkMsFrtjw1rZtrdvWAbvfaq4OYvnIlcwyMZldoJqF4PxO2vG+8suGtXbhEjQfbLtrtFw/So2/wnDHUEj+Vgfo361rW+D5HV7V0ZlIYZlK6qQRqJG4rCXjv0bR8hezuFjilp01aFd2s6qw8eZkKwRvIMHY6da2uyHEBkZDvbOo+YP1Fc1te0DGj95Zs3B1UH8mMfKsvZntSzYx/dtG8rwGJyK8Z1mY0zA/OK5cmGXs6IZYvouPba/3XdXpnJc1PQMZj5Aj41p8Wv2rlu5bZwAx7kzI8dxRkAkbnMpB213rx2pS7dw1xYUr3OeVJJ7xCHIA/hIB13rF2d4iL+EssYLZIMxvaIUmD6A/EVEY1wS3ZwLH2CtxgRBnUefMfOa1oq2+0LhvdY25A0Y5x6XPF/8AbMPhVXy1m4FtjDlryVrNlr4VqupZSMMV8ismWvkVWi1mOKV7Ir5FVomy/LigDB+kk/Wt/C8Jv3CDbw1xwdjkzL8/d+tdavdiMM1vIoKpM+ErJ3+8QTGp51VO1XA/2RC1mzYeDJLqbjKoiCc7FTtG2leusifR5DiafCexNx5F2yqnkveW1I6loDH4CtpPZJdYy1+2snZVcx01gcvKqbie1F5xl+yQf/HZtWyI6MgB+tbyYLE3EzJiGuA8lulmG265sw+XKrXP5K0i1p7MsPYU3L+IZ1E6DLaXpq7N+lVfF9lWZmOHg25gePNpAg5h7xOuwERXrhD4nD3gQik7FgGZupnRjP8A4nyit3jHbe+HZfCy/dD2yuU6yYbxE/TyqYuS7YcUVzDcLJV2chQm4JAPQwDWgW3517v4p3Ylmkz/AHtWArV9iup7zUD868ZaZKbEamV7pJkma928UwjU6bakRWEKam+zXZO5jc5RlUJEzuS0wAPganYanhu0+JZQpvsVHpPqTEnfrWTDdqb6Aozm4sFYLtljb7pHn86+J2Qv946aSm+8H0Ox01351ks9jMSyB8oEnwgky3oADz+FTaI1ZrYfiAdit1slpjJygk6clmcs7aVPHi+Ca2lrKAoA3tFjOsjMHzk7bc+fKq2eCYgKXNlwq7kiI+B1Nb2I7Lm0gN+8lu44zJbE3CVgnMTbkD61OyGrJDHdnMMQptXwpOpzBjbiJ0blHnvUCuB1PitwpiS8KwmJB5ita1YzNlDr6k5V/wBQB+lSWB7M37wPdqGIE5ZAYjTVZgNuNjU7FdTRIlgoUToPDJBPXfeveJwNxD4kI9Bp13Glbi4XF4Ni2RrbDeQDp1gzKyR4hp51kHay4371Vfc6eAzyMrz8xB86tsRRDkTWfC4W7lZ7YJRfe2I16g1sf4skQcPbI82fNJ/zTPwrGtzMWKFbc/dDZRE7anUetTwORg8eoP2lvTquhHmQNDWxirzAeJVe2dmjMp8j0Napwkk5QTG/OOmo0NfWtFP3dzMDuBI+DKf9xShseDctHk9s9UYx8qmuzXFbeGTLkF3KzMhkB07xQrgA7zlFQSQDDDTmR+Mf8VnxOETTIwYE8pMf+JUMPrVJYoy7ReOWUemee19y1dFrurLoLalCDBEZpUDUnQlt+oqrPgqs1u4wEB5HRtR8JrHeafeUH6/I61n9BI0/ENlXfBmsLWDVobBo22nx/I7/AANYW4ST7pVvKQD8jWcvHRpHyPkrBSvBWpq9gY0Ig1q3MDXNLx2ujpjnTI0ivMVtXMMRWEpXLLG0dCkmdhHEMZa/dNcsrOsMSvrlaQPlUdxHiWJuEh8Qbh6gpG3kJNdJucNBEED9awWOCIrZgNfn8K9OjzqOTFmJ1YkTqDt8YrdzKIK2UIGsqz6RzOoIrp1zgyN7yLvOgiY2nrWhxDsvbbxTlYHeNPQiRoakiiuYbidp1AupdUH79q+7MCNpDyB86iMTwV9XsuMSusgg96Opa2TJ9RNSKcCV2+zfxg629AD4ohSYG0nU1r8W4VewzgsuQnUcuehEEx8d6EGhYwiYhlW1ZKOBBEs4YyBmg6jzA/Ks/Guyt2wFbISG5oGa1tGjbgnoauPZzi1y4B3ykjMALqBSyttDgfjE+tWu6MSuhUXkPPMLdxR6e63+mqSlRNHGhwV+7B1B6EQPx+tef8IuanaNuU+hj8asvH+y2LuOT+ztkzHVfGYOoMZuU1CXuCYiwWi4oywMpdVfXaEY/QVa0RRGvgbizoduW3xphMTctzkYrMT00219a31vXV/esFjWGBn8awYu6jjVhP8AlnLPmT+lSRRM8N7ZXLcZrjGIBVpII56zp6RBjrrV44F7QrF6EuDum01mbfkc0Ar8R8a5LhXVW8Q1671JJdtMYgT6R9arKKl2Sjtlx7aDMzLlbmSIOboToZqI472UsYsBm3y5VIPhA1IiNtTOlczuY/u0NsF8pGqyQunXlWpa45dtfu7l23/LcMfLaqqDXKZNlhxfs4uW7gkrctsfeLFXHryP41buz/Z9sNr4uenhVIMROX3ojePTzo+F9ouKQZXZbyn+MQ/pmG49RNSeD9oucglhZYaQfHaPMz99eWxMdKs9mqZHBb+1PAGxVkdyVW8s5GbMIDiHAI1EjSYrnTezbEgFi9lVAEl7mUAzBGx+fOumcM40t0SrKfNWDCeenKtrHWVuLquZhMawZiNKzjKUOA4pnAMVayOVzBiNCRt8DzHnWMPVs7T9mlDNcC3LZnxKbNxk1mCHExtz5zqdzWr+Ay7Mr6T4CTppqQQCN+ldKkZuJiW5WVL3nXtsRbcKCgtsABmSYMc3Qk6+ax6GsVzDwYDB/NZj6gGfhV1Io4mZbxmZM9Z1r2MQc2bZgQQRoZHOtMyu4ivS3avsUcSWXF2zmzWxLDeJ1+kfCPyr6MJh2tgrdZbkxlcDLrzzDZfP6VGLcr2BNWsrR7xXD2SA0SZiGB2Mbb/rWq9sitldt/hHrFbODeWCQSG0KgBv6FPP41IIptd/rWG5hhy0qwYzhdmR3dyJOUqwIdTrvI29dfWsHEOC91u6/EFSfQxlPzqjLpsrl7CGo97Gu1WHu/PXp1/KtY2/If38a58kEzox5Gj9BX5DaBj8PzpIG4it66JOs1r3MKDuaxUvk0PIK7SK0eK4lVgGBJjVS36RWS7goPhYitciDlaG8yKuvkg01wVpxIgLuwJKHbYMDM+VRXHuE4ZoNnMzk6iIKgDrsTtvvNWnCqPdjcTOk/hUJxHDKhyjNBYDeDqZ5eesVPsEJgODX11s3Cp5Q0Az7sgSJmrHwjtHetkWsQrPyzj3gRuDyYbdDqN60sKSRGdhBAEHTVo25661lw2HZp8e2olQR4s0zOp+f4CocU+wW/C4xHEo0j8D0jcVE8e7M28UZaCII1AI33BEMGHUH4VCJhTd91jbMkSsgEDJyBGpLculSXBMW6tkY5obLmIhogHUzruN52rPSuUTZROMez69bY90udORBEjfloeXT571DWuHm2R3yMqnmUP9xXeCgO+ta2IwCHkD66/80WRew4nJsN2RZxnsPaujyYqw8oYb1p4vAlPC4Kt0kH8NK6LxTDWk1W2Fb+JfAdP5Yqr3rQvFs+rLcyq596OjRAYa9J862K0V5HKTOsjSdV861b2FO4gg9DVoxfDVNtuRQn4x+FR+GwqlDp+dCCBS0CRm0E67k/KmJwgDHIZXlIg/EcjVkHAgVHjI56ACo4YLxDbUkbdD660FGhhjfsEXLbOhjRhmGh+kfSug9nO214sLWKtN3hiGC5JzDMJERMa1WbOKuWHBRyBERqARM661PcM7TN3i953r7iDe8I13jITy686hqyUXizdt3Ukbc5EEevSo3EdkMPcUh0DzsTBIneGGtVbtOYDXrRa03+RiPw019KpR7Q4nNm7+4G6hiDp6b1TRrphsvOP9myuzLZv5YAyoykkCdRJ95Z9Y+NVniHZDEYYy9uU0lgCwEyNIYfUitjhntPxdqO8K3l6MIb4Ov5g11fhmMGIsJcKQLiyVJzfCYE/KocpR7FJnGruKti2Ua610tuMjqUg6Eli0/AfGozGWbQ/dux0GhHlrrz+Vdk4r2Gwt77ndnqkL+VVzEezK250vMI2JUEx0JkZt/WtI5Eyriczr6tyrF/0iO5vXe9P2RiMo10U7zp730qtEVopFHE2VuV6D1qA1l+7NXUyjgbrY5yIY5v5tTHSTrFblnjkLlZZHKTmA/P6naoZLkHafLX8qyHED+Bfm3/6qdiNTbxbWW8SiOqiY9RI0qOa0s6Pp5qZ+mlZGvjkgHxbTz96tctVGy6R//9k="/>
          <p:cNvSpPr/>
          <p:nvPr/>
        </p:nvSpPr>
        <p:spPr>
          <a:xfrm>
            <a:off x="566738" y="-310753"/>
            <a:ext cx="2543100" cy="135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Black"/>
              <a:ea typeface="Arial Black"/>
              <a:cs typeface="Arial Black"/>
              <a:sym typeface="Arial Black"/>
            </a:endParaRPr>
          </a:p>
        </p:txBody>
      </p:sp>
      <p:sp>
        <p:nvSpPr>
          <p:cNvPr id="221" name="Google Shape;221;p39"/>
          <p:cNvSpPr txBox="1">
            <a:spLocks noGrp="1"/>
          </p:cNvSpPr>
          <p:nvPr>
            <p:ph type="ctrTitle"/>
          </p:nvPr>
        </p:nvSpPr>
        <p:spPr>
          <a:xfrm>
            <a:off x="0" y="0"/>
            <a:ext cx="9144000" cy="1657200"/>
          </a:xfrm>
          <a:prstGeom prst="rect">
            <a:avLst/>
          </a:prstGeom>
          <a:noFill/>
          <a:ln>
            <a:noFill/>
          </a:ln>
        </p:spPr>
        <p:txBody>
          <a:bodyPr spcFirstLastPara="1" wrap="square" lIns="91425" tIns="45700" rIns="182875" bIns="45700" anchor="ctr" anchorCtr="0">
            <a:noAutofit/>
          </a:bodyPr>
          <a:lstStyle>
            <a:lvl1pPr lvl="0" algn="l" rtl="0">
              <a:lnSpc>
                <a:spcPct val="100000"/>
              </a:lnSpc>
              <a:spcBef>
                <a:spcPts val="0"/>
              </a:spcBef>
              <a:spcAft>
                <a:spcPts val="0"/>
              </a:spcAft>
              <a:buSzPts val="1400"/>
              <a:buNone/>
              <a:defRPr sz="5400">
                <a:latin typeface="Libre Franklin Black"/>
                <a:ea typeface="Libre Franklin Black"/>
                <a:cs typeface="Libre Franklin Black"/>
                <a:sym typeface="Libre Franklin Black"/>
              </a:defRPr>
            </a:lvl1pPr>
            <a:lvl2pPr lvl="1" algn="r" rtl="0">
              <a:lnSpc>
                <a:spcPct val="90000"/>
              </a:lnSpc>
              <a:spcBef>
                <a:spcPts val="0"/>
              </a:spcBef>
              <a:spcAft>
                <a:spcPts val="0"/>
              </a:spcAft>
              <a:buSzPts val="1400"/>
              <a:buNone/>
              <a:defRPr/>
            </a:lvl2pPr>
            <a:lvl3pPr lvl="2" algn="r" rtl="0">
              <a:lnSpc>
                <a:spcPct val="90000"/>
              </a:lnSpc>
              <a:spcBef>
                <a:spcPts val="0"/>
              </a:spcBef>
              <a:spcAft>
                <a:spcPts val="0"/>
              </a:spcAft>
              <a:buSzPts val="1400"/>
              <a:buNone/>
              <a:defRPr/>
            </a:lvl3pPr>
            <a:lvl4pPr lvl="3" algn="r" rtl="0">
              <a:lnSpc>
                <a:spcPct val="90000"/>
              </a:lnSpc>
              <a:spcBef>
                <a:spcPts val="0"/>
              </a:spcBef>
              <a:spcAft>
                <a:spcPts val="0"/>
              </a:spcAft>
              <a:buSzPts val="1400"/>
              <a:buNone/>
              <a:defRPr/>
            </a:lvl4pPr>
            <a:lvl5pPr lvl="4" algn="r" rtl="0">
              <a:lnSpc>
                <a:spcPct val="90000"/>
              </a:lnSpc>
              <a:spcBef>
                <a:spcPts val="0"/>
              </a:spcBef>
              <a:spcAft>
                <a:spcPts val="0"/>
              </a:spcAft>
              <a:buSzPts val="1400"/>
              <a:buNone/>
              <a:defRPr/>
            </a:lvl5pPr>
            <a:lvl6pPr lvl="5" algn="r" rtl="0">
              <a:lnSpc>
                <a:spcPct val="90000"/>
              </a:lnSpc>
              <a:spcBef>
                <a:spcPts val="0"/>
              </a:spcBef>
              <a:spcAft>
                <a:spcPts val="0"/>
              </a:spcAft>
              <a:buSzPts val="1400"/>
              <a:buNone/>
              <a:defRPr/>
            </a:lvl6pPr>
            <a:lvl7pPr lvl="6" algn="r" rtl="0">
              <a:lnSpc>
                <a:spcPct val="90000"/>
              </a:lnSpc>
              <a:spcBef>
                <a:spcPts val="0"/>
              </a:spcBef>
              <a:spcAft>
                <a:spcPts val="0"/>
              </a:spcAft>
              <a:buSzPts val="1400"/>
              <a:buNone/>
              <a:defRPr/>
            </a:lvl7pPr>
            <a:lvl8pPr lvl="7" algn="r" rtl="0">
              <a:lnSpc>
                <a:spcPct val="90000"/>
              </a:lnSpc>
              <a:spcBef>
                <a:spcPts val="0"/>
              </a:spcBef>
              <a:spcAft>
                <a:spcPts val="0"/>
              </a:spcAft>
              <a:buSzPts val="1400"/>
              <a:buNone/>
              <a:defRPr/>
            </a:lvl8pPr>
            <a:lvl9pPr lvl="8" algn="r" rtl="0">
              <a:lnSpc>
                <a:spcPct val="90000"/>
              </a:lnSpc>
              <a:spcBef>
                <a:spcPts val="0"/>
              </a:spcBef>
              <a:spcAft>
                <a:spcPts val="0"/>
              </a:spcAft>
              <a:buSzPts val="1400"/>
              <a:buNone/>
              <a:defRPr/>
            </a:lvl9pPr>
          </a:lstStyle>
          <a:p>
            <a:endParaRPr/>
          </a:p>
        </p:txBody>
      </p:sp>
      <p:sp>
        <p:nvSpPr>
          <p:cNvPr id="222" name="Google Shape;222;p39"/>
          <p:cNvSpPr txBox="1">
            <a:spLocks noGrp="1"/>
          </p:cNvSpPr>
          <p:nvPr>
            <p:ph type="subTitle" idx="1"/>
          </p:nvPr>
        </p:nvSpPr>
        <p:spPr>
          <a:xfrm>
            <a:off x="0" y="3886200"/>
            <a:ext cx="5486400" cy="1257300"/>
          </a:xfrm>
          <a:prstGeom prst="rect">
            <a:avLst/>
          </a:prstGeom>
          <a:noFill/>
          <a:ln>
            <a:noFill/>
          </a:ln>
        </p:spPr>
        <p:txBody>
          <a:bodyPr spcFirstLastPara="1" wrap="square" lIns="91425" tIns="182875" rIns="182875" bIns="45700" anchor="t" anchorCtr="0">
            <a:noAutofit/>
          </a:bodyPr>
          <a:lstStyle>
            <a:lvl1pPr lvl="0" algn="l" rtl="0">
              <a:lnSpc>
                <a:spcPct val="90000"/>
              </a:lnSpc>
              <a:spcBef>
                <a:spcPts val="2400"/>
              </a:spcBef>
              <a:spcAft>
                <a:spcPts val="0"/>
              </a:spcAft>
              <a:buSzPts val="1400"/>
              <a:buNone/>
              <a:defRPr sz="3200">
                <a:solidFill>
                  <a:srgbClr val="FFFFCC"/>
                </a:solidFill>
                <a:latin typeface="Libre Franklin Medium"/>
                <a:ea typeface="Libre Franklin Medium"/>
                <a:cs typeface="Libre Franklin Medium"/>
                <a:sym typeface="Libre Franklin Medium"/>
              </a:defRPr>
            </a:lvl1pPr>
            <a:lvl2pPr lvl="1" algn="l" rtl="0">
              <a:spcBef>
                <a:spcPts val="90"/>
              </a:spcBef>
              <a:spcAft>
                <a:spcPts val="0"/>
              </a:spcAft>
              <a:buClr>
                <a:srgbClr val="083763"/>
              </a:buClr>
              <a:buSzPts val="1800"/>
              <a:buChar char="○"/>
              <a:defRPr/>
            </a:lvl2pPr>
            <a:lvl3pPr lvl="2" algn="l" rtl="0">
              <a:spcBef>
                <a:spcPts val="90"/>
              </a:spcBef>
              <a:spcAft>
                <a:spcPts val="0"/>
              </a:spcAft>
              <a:buClr>
                <a:srgbClr val="083763"/>
              </a:buClr>
              <a:buSzPts val="1800"/>
              <a:buChar char="■"/>
              <a:defRPr/>
            </a:lvl3pPr>
            <a:lvl4pPr lvl="3" algn="l" rtl="0">
              <a:spcBef>
                <a:spcPts val="90"/>
              </a:spcBef>
              <a:spcAft>
                <a:spcPts val="0"/>
              </a:spcAft>
              <a:buClr>
                <a:srgbClr val="083763"/>
              </a:buClr>
              <a:buSzPts val="1800"/>
              <a:buChar char="●"/>
              <a:defRPr/>
            </a:lvl4pPr>
            <a:lvl5pPr lvl="4" algn="l" rtl="0">
              <a:spcBef>
                <a:spcPts val="90"/>
              </a:spcBef>
              <a:spcAft>
                <a:spcPts val="0"/>
              </a:spcAft>
              <a:buClr>
                <a:schemeClr val="accent2"/>
              </a:buClr>
              <a:buSzPts val="1800"/>
              <a:buChar char="○"/>
              <a:defRPr/>
            </a:lvl5pPr>
            <a:lvl6pPr lvl="5" algn="l" rtl="0">
              <a:spcBef>
                <a:spcPts val="90"/>
              </a:spcBef>
              <a:spcAft>
                <a:spcPts val="0"/>
              </a:spcAft>
              <a:buClr>
                <a:schemeClr val="accent2"/>
              </a:buClr>
              <a:buSzPts val="1800"/>
              <a:buChar char="■"/>
              <a:defRPr/>
            </a:lvl6pPr>
            <a:lvl7pPr lvl="6" algn="l" rtl="0">
              <a:spcBef>
                <a:spcPts val="90"/>
              </a:spcBef>
              <a:spcAft>
                <a:spcPts val="0"/>
              </a:spcAft>
              <a:buClr>
                <a:schemeClr val="accent2"/>
              </a:buClr>
              <a:buSzPts val="1800"/>
              <a:buChar char="●"/>
              <a:defRPr/>
            </a:lvl7pPr>
            <a:lvl8pPr lvl="7" algn="l" rtl="0">
              <a:spcBef>
                <a:spcPts val="90"/>
              </a:spcBef>
              <a:spcAft>
                <a:spcPts val="0"/>
              </a:spcAft>
              <a:buClr>
                <a:schemeClr val="accent2"/>
              </a:buClr>
              <a:buSzPts val="1800"/>
              <a:buChar char="○"/>
              <a:defRPr/>
            </a:lvl8pPr>
            <a:lvl9pPr lvl="8" algn="l" rtl="0">
              <a:spcBef>
                <a:spcPts val="90"/>
              </a:spcBef>
              <a:spcAft>
                <a:spcPts val="0"/>
              </a:spcAft>
              <a:buClr>
                <a:schemeClr val="accent2"/>
              </a:buClr>
              <a:buSzPts val="1800"/>
              <a:buChar char="■"/>
              <a:defRPr/>
            </a:lvl9pPr>
          </a:lstStyle>
          <a:p>
            <a:endParaRPr/>
          </a:p>
        </p:txBody>
      </p:sp>
      <p:pic>
        <p:nvPicPr>
          <p:cNvPr id="223" name="Google Shape;223;p39"/>
          <p:cNvPicPr preferRelativeResize="0"/>
          <p:nvPr/>
        </p:nvPicPr>
        <p:blipFill rotWithShape="1">
          <a:blip r:embed="rId9">
            <a:alphaModFix/>
          </a:blip>
          <a:srcRect/>
          <a:stretch/>
        </p:blipFill>
        <p:spPr>
          <a:xfrm>
            <a:off x="5700554" y="1744525"/>
            <a:ext cx="1210984" cy="1845209"/>
          </a:xfrm>
          <a:prstGeom prst="rect">
            <a:avLst/>
          </a:prstGeom>
          <a:noFill/>
          <a:ln>
            <a:noFill/>
          </a:ln>
        </p:spPr>
      </p:pic>
      <p:pic>
        <p:nvPicPr>
          <p:cNvPr id="224" name="Google Shape;224;p39"/>
          <p:cNvPicPr preferRelativeResize="0"/>
          <p:nvPr/>
        </p:nvPicPr>
        <p:blipFill rotWithShape="1">
          <a:blip r:embed="rId10">
            <a:alphaModFix/>
          </a:blip>
          <a:srcRect r="5105" b="28683"/>
          <a:stretch/>
        </p:blipFill>
        <p:spPr>
          <a:xfrm>
            <a:off x="1682882" y="2748482"/>
            <a:ext cx="1515585" cy="1136255"/>
          </a:xfrm>
          <a:prstGeom prst="rect">
            <a:avLst/>
          </a:prstGeom>
          <a:noFill/>
          <a:ln>
            <a:noFill/>
          </a:ln>
          <a:effectLst>
            <a:outerShdw blurRad="50800" dist="50800" dir="5400000" algn="ctr" rotWithShape="0">
              <a:srgbClr val="000000">
                <a:alpha val="80000"/>
              </a:srgbClr>
            </a:outerShdw>
          </a:effectLst>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30"/>
        <p:cNvGrpSpPr/>
        <p:nvPr/>
      </p:nvGrpSpPr>
      <p:grpSpPr>
        <a:xfrm>
          <a:off x="0" y="0"/>
          <a:ext cx="0" cy="0"/>
          <a:chOff x="0" y="0"/>
          <a:chExt cx="0" cy="0"/>
        </a:xfrm>
      </p:grpSpPr>
      <p:sp>
        <p:nvSpPr>
          <p:cNvPr id="231" name="Google Shape;231;p41"/>
          <p:cNvSpPr/>
          <p:nvPr/>
        </p:nvSpPr>
        <p:spPr>
          <a:xfrm>
            <a:off x="4082" y="984381"/>
            <a:ext cx="8686800" cy="34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mo"/>
              <a:ea typeface="Arimo"/>
              <a:cs typeface="Arimo"/>
              <a:sym typeface="Arimo"/>
            </a:endParaRPr>
          </a:p>
        </p:txBody>
      </p:sp>
      <p:sp>
        <p:nvSpPr>
          <p:cNvPr id="232" name="Google Shape;232;p41"/>
          <p:cNvSpPr/>
          <p:nvPr/>
        </p:nvSpPr>
        <p:spPr>
          <a:xfrm>
            <a:off x="4082" y="1025529"/>
            <a:ext cx="8686800" cy="34200"/>
          </a:xfrm>
          <a:prstGeom prst="rect">
            <a:avLst/>
          </a:prstGeom>
          <a:solidFill>
            <a:srgbClr val="FFD24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3" name="Google Shape;233;p41"/>
          <p:cNvSpPr txBox="1">
            <a:spLocks noGrp="1"/>
          </p:cNvSpPr>
          <p:nvPr>
            <p:ph type="title"/>
          </p:nvPr>
        </p:nvSpPr>
        <p:spPr>
          <a:xfrm>
            <a:off x="2747282" y="1027434"/>
            <a:ext cx="5943600" cy="818700"/>
          </a:xfrm>
          <a:prstGeom prst="rect">
            <a:avLst/>
          </a:prstGeom>
          <a:noFill/>
          <a:ln>
            <a:noFill/>
          </a:ln>
        </p:spPr>
        <p:txBody>
          <a:bodyPr spcFirstLastPara="1" wrap="square" lIns="91425" tIns="91425" rIns="91425" bIns="91425" anchor="t" anchorCtr="0">
            <a:noAutofit/>
          </a:bodyPr>
          <a:lstStyle>
            <a:lvl1pPr marR="0" lvl="0" algn="r" rtl="0">
              <a:spcBef>
                <a:spcPts val="0"/>
              </a:spcBef>
              <a:spcAft>
                <a:spcPts val="0"/>
              </a:spcAft>
              <a:buClr>
                <a:srgbClr val="0594C9"/>
              </a:buClr>
              <a:buSzPts val="3200"/>
              <a:buFont typeface="Calibri"/>
              <a:buNone/>
              <a:defRPr sz="3200" b="1" i="0" u="none" strike="noStrike" cap="none">
                <a:solidFill>
                  <a:srgbClr val="0594C9"/>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234" name="Google Shape;234;p41"/>
          <p:cNvPicPr preferRelativeResize="0"/>
          <p:nvPr/>
        </p:nvPicPr>
        <p:blipFill rotWithShape="1">
          <a:blip r:embed="rId2">
            <a:alphaModFix/>
          </a:blip>
          <a:srcRect/>
          <a:stretch/>
        </p:blipFill>
        <p:spPr>
          <a:xfrm>
            <a:off x="381000" y="588944"/>
            <a:ext cx="1314450" cy="1314450"/>
          </a:xfrm>
          <a:prstGeom prst="rect">
            <a:avLst/>
          </a:prstGeom>
          <a:noFill/>
          <a:ln>
            <a:noFill/>
          </a:ln>
        </p:spPr>
      </p:pic>
      <p:pic>
        <p:nvPicPr>
          <p:cNvPr id="235" name="Google Shape;235;p41" descr="NOAA color"/>
          <p:cNvPicPr preferRelativeResize="0"/>
          <p:nvPr/>
        </p:nvPicPr>
        <p:blipFill rotWithShape="1">
          <a:blip r:embed="rId3">
            <a:alphaModFix/>
          </a:blip>
          <a:srcRect/>
          <a:stretch/>
        </p:blipFill>
        <p:spPr>
          <a:xfrm>
            <a:off x="6705600" y="228600"/>
            <a:ext cx="685800" cy="703244"/>
          </a:xfrm>
          <a:prstGeom prst="rect">
            <a:avLst/>
          </a:prstGeom>
          <a:noFill/>
          <a:ln>
            <a:noFill/>
          </a:ln>
        </p:spPr>
      </p:pic>
      <p:pic>
        <p:nvPicPr>
          <p:cNvPr id="236" name="Google Shape;236;p41"/>
          <p:cNvPicPr preferRelativeResize="0"/>
          <p:nvPr/>
        </p:nvPicPr>
        <p:blipFill rotWithShape="1">
          <a:blip r:embed="rId4">
            <a:alphaModFix/>
          </a:blip>
          <a:srcRect/>
          <a:stretch/>
        </p:blipFill>
        <p:spPr>
          <a:xfrm>
            <a:off x="7696200" y="283756"/>
            <a:ext cx="714375" cy="592931"/>
          </a:xfrm>
          <a:prstGeom prst="rect">
            <a:avLst/>
          </a:prstGeom>
          <a:noFill/>
          <a:ln>
            <a:noFill/>
          </a:ln>
        </p:spPr>
      </p:pic>
      <p:sp>
        <p:nvSpPr>
          <p:cNvPr id="237" name="Google Shape;237;p4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0594C9"/>
                </a:solidFill>
                <a:latin typeface="Calibri"/>
                <a:ea typeface="Calibri"/>
                <a:cs typeface="Calibri"/>
                <a:sym typeface="Calibri"/>
              </a:defRPr>
            </a:lvl1pPr>
            <a:lvl2pPr lvl="1">
              <a:buNone/>
              <a:defRPr>
                <a:solidFill>
                  <a:srgbClr val="0594C9"/>
                </a:solidFill>
                <a:latin typeface="Calibri"/>
                <a:ea typeface="Calibri"/>
                <a:cs typeface="Calibri"/>
                <a:sym typeface="Calibri"/>
              </a:defRPr>
            </a:lvl2pPr>
            <a:lvl3pPr lvl="2">
              <a:buNone/>
              <a:defRPr>
                <a:solidFill>
                  <a:srgbClr val="0594C9"/>
                </a:solidFill>
                <a:latin typeface="Calibri"/>
                <a:ea typeface="Calibri"/>
                <a:cs typeface="Calibri"/>
                <a:sym typeface="Calibri"/>
              </a:defRPr>
            </a:lvl3pPr>
            <a:lvl4pPr lvl="3">
              <a:buNone/>
              <a:defRPr>
                <a:solidFill>
                  <a:srgbClr val="0594C9"/>
                </a:solidFill>
                <a:latin typeface="Calibri"/>
                <a:ea typeface="Calibri"/>
                <a:cs typeface="Calibri"/>
                <a:sym typeface="Calibri"/>
              </a:defRPr>
            </a:lvl4pPr>
            <a:lvl5pPr lvl="4">
              <a:buNone/>
              <a:defRPr>
                <a:solidFill>
                  <a:srgbClr val="0594C9"/>
                </a:solidFill>
                <a:latin typeface="Calibri"/>
                <a:ea typeface="Calibri"/>
                <a:cs typeface="Calibri"/>
                <a:sym typeface="Calibri"/>
              </a:defRPr>
            </a:lvl5pPr>
            <a:lvl6pPr lvl="5">
              <a:buNone/>
              <a:defRPr>
                <a:solidFill>
                  <a:srgbClr val="0594C9"/>
                </a:solidFill>
                <a:latin typeface="Calibri"/>
                <a:ea typeface="Calibri"/>
                <a:cs typeface="Calibri"/>
                <a:sym typeface="Calibri"/>
              </a:defRPr>
            </a:lvl6pPr>
            <a:lvl7pPr lvl="6">
              <a:buNone/>
              <a:defRPr>
                <a:solidFill>
                  <a:srgbClr val="0594C9"/>
                </a:solidFill>
                <a:latin typeface="Calibri"/>
                <a:ea typeface="Calibri"/>
                <a:cs typeface="Calibri"/>
                <a:sym typeface="Calibri"/>
              </a:defRPr>
            </a:lvl7pPr>
            <a:lvl8pPr lvl="7">
              <a:buNone/>
              <a:defRPr>
                <a:solidFill>
                  <a:srgbClr val="0594C9"/>
                </a:solidFill>
                <a:latin typeface="Calibri"/>
                <a:ea typeface="Calibri"/>
                <a:cs typeface="Calibri"/>
                <a:sym typeface="Calibri"/>
              </a:defRPr>
            </a:lvl8pPr>
            <a:lvl9pPr lvl="8">
              <a:buNone/>
              <a:defRPr>
                <a:solidFill>
                  <a:srgbClr val="0594C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38"/>
        <p:cNvGrpSpPr/>
        <p:nvPr/>
      </p:nvGrpSpPr>
      <p:grpSpPr>
        <a:xfrm>
          <a:off x="0" y="0"/>
          <a:ext cx="0" cy="0"/>
          <a:chOff x="0" y="0"/>
          <a:chExt cx="0" cy="0"/>
        </a:xfrm>
      </p:grpSpPr>
      <p:sp>
        <p:nvSpPr>
          <p:cNvPr id="239" name="Google Shape;239;p42"/>
          <p:cNvSpPr txBox="1">
            <a:spLocks noGrp="1"/>
          </p:cNvSpPr>
          <p:nvPr>
            <p:ph type="body" idx="1"/>
          </p:nvPr>
        </p:nvSpPr>
        <p:spPr>
          <a:xfrm>
            <a:off x="457200" y="1143000"/>
            <a:ext cx="8229600" cy="3394500"/>
          </a:xfrm>
          <a:prstGeom prst="rect">
            <a:avLst/>
          </a:prstGeom>
          <a:noFill/>
          <a:ln>
            <a:noFill/>
          </a:ln>
        </p:spPr>
        <p:txBody>
          <a:bodyPr spcFirstLastPara="1" wrap="square" lIns="91425" tIns="91425" rIns="91425" bIns="91425" anchor="t" anchorCtr="0">
            <a:noAutofit/>
          </a:bodyPr>
          <a:lstStyle>
            <a:lvl1pPr marL="457200" marR="0" lvl="0"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40" name="Google Shape;240;p42"/>
          <p:cNvSpPr/>
          <p:nvPr/>
        </p:nvSpPr>
        <p:spPr>
          <a:xfrm>
            <a:off x="0" y="0"/>
            <a:ext cx="8686800" cy="514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1" name="Google Shape;241;p42"/>
          <p:cNvSpPr/>
          <p:nvPr/>
        </p:nvSpPr>
        <p:spPr>
          <a:xfrm>
            <a:off x="0" y="514350"/>
            <a:ext cx="8686800" cy="13800"/>
          </a:xfrm>
          <a:prstGeom prst="rect">
            <a:avLst/>
          </a:prstGeom>
          <a:solidFill>
            <a:srgbClr val="FFD24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mo"/>
              <a:ea typeface="Arimo"/>
              <a:cs typeface="Arimo"/>
              <a:sym typeface="Arimo"/>
            </a:endParaRPr>
          </a:p>
        </p:txBody>
      </p:sp>
      <p:sp>
        <p:nvSpPr>
          <p:cNvPr id="242" name="Google Shape;242;p42"/>
          <p:cNvSpPr txBox="1">
            <a:spLocks noGrp="1"/>
          </p:cNvSpPr>
          <p:nvPr>
            <p:ph type="title"/>
          </p:nvPr>
        </p:nvSpPr>
        <p:spPr>
          <a:xfrm>
            <a:off x="685800" y="57150"/>
            <a:ext cx="6925500" cy="3699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Clr>
                <a:srgbClr val="002060"/>
              </a:buClr>
              <a:buSzPts val="3200"/>
              <a:buFont typeface="Calibri"/>
              <a:buNone/>
              <a:defRPr sz="3200" b="1" i="0" u="none" strike="noStrike" cap="none">
                <a:solidFill>
                  <a:srgbClr val="002060"/>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243" name="Google Shape;243;p42"/>
          <p:cNvPicPr preferRelativeResize="0"/>
          <p:nvPr/>
        </p:nvPicPr>
        <p:blipFill rotWithShape="1">
          <a:blip r:embed="rId2">
            <a:alphaModFix/>
          </a:blip>
          <a:srcRect/>
          <a:stretch/>
        </p:blipFill>
        <p:spPr>
          <a:xfrm>
            <a:off x="76200" y="48884"/>
            <a:ext cx="393683" cy="393683"/>
          </a:xfrm>
          <a:prstGeom prst="rect">
            <a:avLst/>
          </a:prstGeom>
          <a:noFill/>
          <a:ln>
            <a:noFill/>
          </a:ln>
        </p:spPr>
      </p:pic>
      <p:pic>
        <p:nvPicPr>
          <p:cNvPr id="244" name="Google Shape;244;p42"/>
          <p:cNvPicPr preferRelativeResize="0"/>
          <p:nvPr/>
        </p:nvPicPr>
        <p:blipFill rotWithShape="1">
          <a:blip r:embed="rId3">
            <a:alphaModFix/>
          </a:blip>
          <a:srcRect/>
          <a:stretch/>
        </p:blipFill>
        <p:spPr>
          <a:xfrm>
            <a:off x="8192365" y="71978"/>
            <a:ext cx="427976" cy="356647"/>
          </a:xfrm>
          <a:prstGeom prst="rect">
            <a:avLst/>
          </a:prstGeom>
          <a:noFill/>
          <a:ln>
            <a:noFill/>
          </a:ln>
        </p:spPr>
      </p:pic>
      <p:pic>
        <p:nvPicPr>
          <p:cNvPr id="245" name="Google Shape;245;p42"/>
          <p:cNvPicPr preferRelativeResize="0"/>
          <p:nvPr/>
        </p:nvPicPr>
        <p:blipFill rotWithShape="1">
          <a:blip r:embed="rId4">
            <a:alphaModFix/>
          </a:blip>
          <a:srcRect/>
          <a:stretch/>
        </p:blipFill>
        <p:spPr>
          <a:xfrm>
            <a:off x="7687498" y="71971"/>
            <a:ext cx="342930" cy="347502"/>
          </a:xfrm>
          <a:prstGeom prst="rect">
            <a:avLst/>
          </a:prstGeom>
          <a:noFill/>
          <a:ln>
            <a:noFill/>
          </a:ln>
        </p:spPr>
      </p:pic>
      <p:sp>
        <p:nvSpPr>
          <p:cNvPr id="246" name="Google Shape;246;p4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dk1"/>
                </a:solidFill>
                <a:latin typeface="Calibri"/>
                <a:ea typeface="Calibri"/>
                <a:cs typeface="Calibri"/>
                <a:sym typeface="Calibri"/>
              </a:defRPr>
            </a:lvl1pPr>
            <a:lvl2pPr lvl="1">
              <a:buNone/>
              <a:defRPr>
                <a:solidFill>
                  <a:schemeClr val="dk1"/>
                </a:solidFill>
                <a:latin typeface="Calibri"/>
                <a:ea typeface="Calibri"/>
                <a:cs typeface="Calibri"/>
                <a:sym typeface="Calibri"/>
              </a:defRPr>
            </a:lvl2pPr>
            <a:lvl3pPr lvl="2">
              <a:buNone/>
              <a:defRPr>
                <a:solidFill>
                  <a:schemeClr val="dk1"/>
                </a:solidFill>
                <a:latin typeface="Calibri"/>
                <a:ea typeface="Calibri"/>
                <a:cs typeface="Calibri"/>
                <a:sym typeface="Calibri"/>
              </a:defRPr>
            </a:lvl3pPr>
            <a:lvl4pPr lvl="3">
              <a:buNone/>
              <a:defRPr>
                <a:solidFill>
                  <a:schemeClr val="dk1"/>
                </a:solidFill>
                <a:latin typeface="Calibri"/>
                <a:ea typeface="Calibri"/>
                <a:cs typeface="Calibri"/>
                <a:sym typeface="Calibri"/>
              </a:defRPr>
            </a:lvl4pPr>
            <a:lvl5pPr lvl="4">
              <a:buNone/>
              <a:defRPr>
                <a:solidFill>
                  <a:schemeClr val="dk1"/>
                </a:solidFill>
                <a:latin typeface="Calibri"/>
                <a:ea typeface="Calibri"/>
                <a:cs typeface="Calibri"/>
                <a:sym typeface="Calibri"/>
              </a:defRPr>
            </a:lvl5pPr>
            <a:lvl6pPr lvl="5">
              <a:buNone/>
              <a:defRPr>
                <a:solidFill>
                  <a:schemeClr val="dk1"/>
                </a:solidFill>
                <a:latin typeface="Calibri"/>
                <a:ea typeface="Calibri"/>
                <a:cs typeface="Calibri"/>
                <a:sym typeface="Calibri"/>
              </a:defRPr>
            </a:lvl6pPr>
            <a:lvl7pPr lvl="6">
              <a:buNone/>
              <a:defRPr>
                <a:solidFill>
                  <a:schemeClr val="dk1"/>
                </a:solidFill>
                <a:latin typeface="Calibri"/>
                <a:ea typeface="Calibri"/>
                <a:cs typeface="Calibri"/>
                <a:sym typeface="Calibri"/>
              </a:defRPr>
            </a:lvl7pPr>
            <a:lvl8pPr lvl="7">
              <a:buNone/>
              <a:defRPr>
                <a:solidFill>
                  <a:schemeClr val="dk1"/>
                </a:solidFill>
                <a:latin typeface="Calibri"/>
                <a:ea typeface="Calibri"/>
                <a:cs typeface="Calibri"/>
                <a:sym typeface="Calibri"/>
              </a:defRPr>
            </a:lvl8pPr>
            <a:lvl9pPr lvl="8">
              <a:buNone/>
              <a:defRPr>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247" name="Google Shape;247;p42"/>
          <p:cNvPicPr preferRelativeResize="0"/>
          <p:nvPr/>
        </p:nvPicPr>
        <p:blipFill>
          <a:blip r:embed="rId5">
            <a:alphaModFix/>
          </a:blip>
          <a:stretch>
            <a:fillRect/>
          </a:stretch>
        </p:blipFill>
        <p:spPr>
          <a:xfrm>
            <a:off x="516800" y="36800"/>
            <a:ext cx="655199" cy="417851"/>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8"/>
        <p:cNvGrpSpPr/>
        <p:nvPr/>
      </p:nvGrpSpPr>
      <p:grpSpPr>
        <a:xfrm>
          <a:off x="0" y="0"/>
          <a:ext cx="0" cy="0"/>
          <a:chOff x="0" y="0"/>
          <a:chExt cx="0" cy="0"/>
        </a:xfrm>
      </p:grpSpPr>
      <p:sp>
        <p:nvSpPr>
          <p:cNvPr id="249" name="Google Shape;249;p43"/>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50" name="Google Shape;250;p43"/>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1" name="Google Shape;251;p43"/>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2" name="Google Shape;252;p4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rgbClr val="888888"/>
                </a:solidFill>
                <a:latin typeface="Arial"/>
                <a:ea typeface="Arial"/>
                <a:cs typeface="Arial"/>
                <a:sym typeface="Arial"/>
              </a:defRPr>
            </a:lvl1pPr>
            <a:lvl2pPr marL="0" marR="0" lvl="1" indent="0" algn="l" rtl="0">
              <a:spcBef>
                <a:spcPts val="0"/>
              </a:spcBef>
              <a:buNone/>
              <a:defRPr sz="1800" b="0" i="0" u="none" strike="noStrike" cap="none">
                <a:solidFill>
                  <a:srgbClr val="888888"/>
                </a:solidFill>
                <a:latin typeface="Arial"/>
                <a:ea typeface="Arial"/>
                <a:cs typeface="Arial"/>
                <a:sym typeface="Arial"/>
              </a:defRPr>
            </a:lvl2pPr>
            <a:lvl3pPr marL="0" marR="0" lvl="2" indent="0" algn="l" rtl="0">
              <a:spcBef>
                <a:spcPts val="0"/>
              </a:spcBef>
              <a:buNone/>
              <a:defRPr sz="1800" b="0" i="0" u="none" strike="noStrike" cap="none">
                <a:solidFill>
                  <a:srgbClr val="888888"/>
                </a:solidFill>
                <a:latin typeface="Arial"/>
                <a:ea typeface="Arial"/>
                <a:cs typeface="Arial"/>
                <a:sym typeface="Arial"/>
              </a:defRPr>
            </a:lvl3pPr>
            <a:lvl4pPr marL="0" marR="0" lvl="3" indent="0" algn="l" rtl="0">
              <a:spcBef>
                <a:spcPts val="0"/>
              </a:spcBef>
              <a:buNone/>
              <a:defRPr sz="1800" b="0" i="0" u="none" strike="noStrike" cap="none">
                <a:solidFill>
                  <a:srgbClr val="888888"/>
                </a:solidFill>
                <a:latin typeface="Arial"/>
                <a:ea typeface="Arial"/>
                <a:cs typeface="Arial"/>
                <a:sym typeface="Arial"/>
              </a:defRPr>
            </a:lvl4pPr>
            <a:lvl5pPr marL="0" marR="0" lvl="4" indent="0" algn="l" rtl="0">
              <a:spcBef>
                <a:spcPts val="0"/>
              </a:spcBef>
              <a:buNone/>
              <a:defRPr sz="1800" b="0" i="0" u="none" strike="noStrike" cap="none">
                <a:solidFill>
                  <a:srgbClr val="888888"/>
                </a:solidFill>
                <a:latin typeface="Arial"/>
                <a:ea typeface="Arial"/>
                <a:cs typeface="Arial"/>
                <a:sym typeface="Arial"/>
              </a:defRPr>
            </a:lvl5pPr>
            <a:lvl6pPr marL="0" marR="0" lvl="5" indent="0" algn="l" rtl="0">
              <a:spcBef>
                <a:spcPts val="0"/>
              </a:spcBef>
              <a:buNone/>
              <a:defRPr sz="1800" b="0" i="0" u="none" strike="noStrike" cap="none">
                <a:solidFill>
                  <a:srgbClr val="888888"/>
                </a:solidFill>
                <a:latin typeface="Arial"/>
                <a:ea typeface="Arial"/>
                <a:cs typeface="Arial"/>
                <a:sym typeface="Arial"/>
              </a:defRPr>
            </a:lvl6pPr>
            <a:lvl7pPr marL="0" marR="0" lvl="6" indent="0" algn="l" rtl="0">
              <a:spcBef>
                <a:spcPts val="0"/>
              </a:spcBef>
              <a:buNone/>
              <a:defRPr sz="1800" b="0" i="0" u="none" strike="noStrike" cap="none">
                <a:solidFill>
                  <a:srgbClr val="888888"/>
                </a:solidFill>
                <a:latin typeface="Arial"/>
                <a:ea typeface="Arial"/>
                <a:cs typeface="Arial"/>
                <a:sym typeface="Arial"/>
              </a:defRPr>
            </a:lvl7pPr>
            <a:lvl8pPr marL="0" marR="0" lvl="7" indent="0" algn="l" rtl="0">
              <a:spcBef>
                <a:spcPts val="0"/>
              </a:spcBef>
              <a:buNone/>
              <a:defRPr sz="1800" b="0" i="0" u="none" strike="noStrike" cap="none">
                <a:solidFill>
                  <a:srgbClr val="888888"/>
                </a:solidFill>
                <a:latin typeface="Arial"/>
                <a:ea typeface="Arial"/>
                <a:cs typeface="Arial"/>
                <a:sym typeface="Arial"/>
              </a:defRPr>
            </a:lvl8pPr>
            <a:lvl9pPr marL="0" marR="0" lvl="8" indent="0" algn="l" rtl="0">
              <a:spcBef>
                <a:spcPts val="0"/>
              </a:spcBef>
              <a:buNone/>
              <a:defRPr sz="18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3"/>
        <p:cNvGrpSpPr/>
        <p:nvPr/>
      </p:nvGrpSpPr>
      <p:grpSpPr>
        <a:xfrm>
          <a:off x="0" y="0"/>
          <a:ext cx="0" cy="0"/>
          <a:chOff x="0" y="0"/>
          <a:chExt cx="0" cy="0"/>
        </a:xfrm>
      </p:grpSpPr>
      <p:sp>
        <p:nvSpPr>
          <p:cNvPr id="254" name="Google Shape;254;p44"/>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5" name="Google Shape;255;p44"/>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6" name="Google Shape;256;p4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888888"/>
                </a:solidFill>
                <a:latin typeface="Arial"/>
                <a:ea typeface="Arial"/>
                <a:cs typeface="Arial"/>
                <a:sym typeface="Arial"/>
              </a:defRPr>
            </a:lvl1pPr>
            <a:lvl2pPr marL="0" marR="0" lvl="1" indent="0" algn="l" rtl="0">
              <a:spcBef>
                <a:spcPts val="0"/>
              </a:spcBef>
              <a:buNone/>
              <a:defRPr sz="1800">
                <a:solidFill>
                  <a:srgbClr val="888888"/>
                </a:solidFill>
                <a:latin typeface="Arial"/>
                <a:ea typeface="Arial"/>
                <a:cs typeface="Arial"/>
                <a:sym typeface="Arial"/>
              </a:defRPr>
            </a:lvl2pPr>
            <a:lvl3pPr marL="0" marR="0" lvl="2" indent="0" algn="l" rtl="0">
              <a:spcBef>
                <a:spcPts val="0"/>
              </a:spcBef>
              <a:buNone/>
              <a:defRPr sz="1800">
                <a:solidFill>
                  <a:srgbClr val="888888"/>
                </a:solidFill>
                <a:latin typeface="Arial"/>
                <a:ea typeface="Arial"/>
                <a:cs typeface="Arial"/>
                <a:sym typeface="Arial"/>
              </a:defRPr>
            </a:lvl3pPr>
            <a:lvl4pPr marL="0" marR="0" lvl="3" indent="0" algn="l" rtl="0">
              <a:spcBef>
                <a:spcPts val="0"/>
              </a:spcBef>
              <a:buNone/>
              <a:defRPr sz="1800">
                <a:solidFill>
                  <a:srgbClr val="888888"/>
                </a:solidFill>
                <a:latin typeface="Arial"/>
                <a:ea typeface="Arial"/>
                <a:cs typeface="Arial"/>
                <a:sym typeface="Arial"/>
              </a:defRPr>
            </a:lvl4pPr>
            <a:lvl5pPr marL="0" marR="0" lvl="4" indent="0" algn="l" rtl="0">
              <a:spcBef>
                <a:spcPts val="0"/>
              </a:spcBef>
              <a:buNone/>
              <a:defRPr sz="1800">
                <a:solidFill>
                  <a:srgbClr val="888888"/>
                </a:solidFill>
                <a:latin typeface="Arial"/>
                <a:ea typeface="Arial"/>
                <a:cs typeface="Arial"/>
                <a:sym typeface="Arial"/>
              </a:defRPr>
            </a:lvl5pPr>
            <a:lvl6pPr marL="0" marR="0" lvl="5" indent="0" algn="l" rtl="0">
              <a:spcBef>
                <a:spcPts val="0"/>
              </a:spcBef>
              <a:buNone/>
              <a:defRPr sz="1800">
                <a:solidFill>
                  <a:srgbClr val="888888"/>
                </a:solidFill>
                <a:latin typeface="Arial"/>
                <a:ea typeface="Arial"/>
                <a:cs typeface="Arial"/>
                <a:sym typeface="Arial"/>
              </a:defRPr>
            </a:lvl6pPr>
            <a:lvl7pPr marL="0" marR="0" lvl="6" indent="0" algn="l" rtl="0">
              <a:spcBef>
                <a:spcPts val="0"/>
              </a:spcBef>
              <a:buNone/>
              <a:defRPr sz="1800">
                <a:solidFill>
                  <a:srgbClr val="888888"/>
                </a:solidFill>
                <a:latin typeface="Arial"/>
                <a:ea typeface="Arial"/>
                <a:cs typeface="Arial"/>
                <a:sym typeface="Arial"/>
              </a:defRPr>
            </a:lvl7pPr>
            <a:lvl8pPr marL="0" marR="0" lvl="7" indent="0" algn="l" rtl="0">
              <a:spcBef>
                <a:spcPts val="0"/>
              </a:spcBef>
              <a:buNone/>
              <a:defRPr sz="1800">
                <a:solidFill>
                  <a:srgbClr val="888888"/>
                </a:solidFill>
                <a:latin typeface="Arial"/>
                <a:ea typeface="Arial"/>
                <a:cs typeface="Arial"/>
                <a:sym typeface="Arial"/>
              </a:defRPr>
            </a:lvl8pPr>
            <a:lvl9pPr marL="0" marR="0" lvl="8" indent="0" algn="l" rtl="0">
              <a:spcBef>
                <a:spcPts val="0"/>
              </a:spcBef>
              <a:buNone/>
              <a:defRPr sz="180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257"/>
        <p:cNvGrpSpPr/>
        <p:nvPr/>
      </p:nvGrpSpPr>
      <p:grpSpPr>
        <a:xfrm>
          <a:off x="0" y="0"/>
          <a:ext cx="0" cy="0"/>
          <a:chOff x="0" y="0"/>
          <a:chExt cx="0" cy="0"/>
        </a:xfrm>
      </p:grpSpPr>
      <p:sp>
        <p:nvSpPr>
          <p:cNvPr id="258" name="Google Shape;258;p45"/>
          <p:cNvSpPr txBox="1">
            <a:spLocks noGrp="1"/>
          </p:cNvSpPr>
          <p:nvPr>
            <p:ph type="title"/>
          </p:nvPr>
        </p:nvSpPr>
        <p:spPr>
          <a:xfrm>
            <a:off x="1295400" y="114300"/>
            <a:ext cx="7391400" cy="369900"/>
          </a:xfrm>
          <a:prstGeom prst="rect">
            <a:avLst/>
          </a:prstGeom>
          <a:noFill/>
          <a:ln>
            <a:noFill/>
          </a:ln>
        </p:spPr>
        <p:txBody>
          <a:bodyPr spcFirstLastPara="1" wrap="square" lIns="91425" tIns="91425" rIns="91425" bIns="91425" anchor="ctr" anchorCtr="0">
            <a:noAutofit/>
          </a:bodyPr>
          <a:lstStyle>
            <a:lvl1pPr marR="0" lvl="0" algn="r" rtl="0">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59" name="Google Shape;259;p45"/>
          <p:cNvSpPr/>
          <p:nvPr/>
        </p:nvSpPr>
        <p:spPr>
          <a:xfrm rot="10800000" flipH="1">
            <a:off x="0" y="546927"/>
            <a:ext cx="9144000" cy="27300"/>
          </a:xfrm>
          <a:prstGeom prst="rect">
            <a:avLst/>
          </a:prstGeom>
          <a:solidFill>
            <a:srgbClr val="FFD24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pic>
        <p:nvPicPr>
          <p:cNvPr id="260" name="Google Shape;260;p45"/>
          <p:cNvPicPr preferRelativeResize="0"/>
          <p:nvPr/>
        </p:nvPicPr>
        <p:blipFill rotWithShape="1">
          <a:blip r:embed="rId2">
            <a:alphaModFix/>
          </a:blip>
          <a:srcRect/>
          <a:stretch/>
        </p:blipFill>
        <p:spPr>
          <a:xfrm>
            <a:off x="114298" y="28574"/>
            <a:ext cx="657227" cy="657227"/>
          </a:xfrm>
          <a:prstGeom prst="rect">
            <a:avLst/>
          </a:prstGeom>
          <a:noFill/>
          <a:ln>
            <a:noFill/>
          </a:ln>
        </p:spPr>
      </p:pic>
      <p:sp>
        <p:nvSpPr>
          <p:cNvPr id="261" name="Google Shape;261;p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spTree>
      <p:nvGrpSpPr>
        <p:cNvPr id="1" name="Shape 262"/>
        <p:cNvGrpSpPr/>
        <p:nvPr/>
      </p:nvGrpSpPr>
      <p:grpSpPr>
        <a:xfrm>
          <a:off x="0" y="0"/>
          <a:ext cx="0" cy="0"/>
          <a:chOff x="0" y="0"/>
          <a:chExt cx="0" cy="0"/>
        </a:xfrm>
      </p:grpSpPr>
      <p:pic>
        <p:nvPicPr>
          <p:cNvPr id="263" name="Google Shape;263;p46"/>
          <p:cNvPicPr preferRelativeResize="0"/>
          <p:nvPr/>
        </p:nvPicPr>
        <p:blipFill rotWithShape="1">
          <a:blip r:embed="rId2">
            <a:alphaModFix/>
          </a:blip>
          <a:srcRect/>
          <a:stretch/>
        </p:blipFill>
        <p:spPr>
          <a:xfrm>
            <a:off x="43547" y="0"/>
            <a:ext cx="6825343" cy="5159828"/>
          </a:xfrm>
          <a:prstGeom prst="rect">
            <a:avLst/>
          </a:prstGeom>
          <a:noFill/>
          <a:ln>
            <a:noFill/>
          </a:ln>
        </p:spPr>
      </p:pic>
      <p:sp>
        <p:nvSpPr>
          <p:cNvPr id="264" name="Google Shape;264;p46"/>
          <p:cNvSpPr txBox="1">
            <a:spLocks noGrp="1"/>
          </p:cNvSpPr>
          <p:nvPr>
            <p:ph type="ctrTitle"/>
          </p:nvPr>
        </p:nvSpPr>
        <p:spPr>
          <a:xfrm>
            <a:off x="2590801" y="1714506"/>
            <a:ext cx="6180300" cy="1102500"/>
          </a:xfrm>
          <a:prstGeom prst="rect">
            <a:avLst/>
          </a:prstGeom>
          <a:noFill/>
          <a:ln>
            <a:noFill/>
          </a:ln>
        </p:spPr>
        <p:txBody>
          <a:bodyPr spcFirstLastPara="1" wrap="square" lIns="91425" tIns="91425" rIns="91425" bIns="91425" anchor="t" anchorCtr="0">
            <a:noAutofit/>
          </a:bodyPr>
          <a:lstStyle>
            <a:lvl1pPr marR="0" lvl="0" algn="r" rtl="0">
              <a:spcBef>
                <a:spcPts val="0"/>
              </a:spcBef>
              <a:spcAft>
                <a:spcPts val="0"/>
              </a:spcAft>
              <a:buClr>
                <a:srgbClr val="003300"/>
              </a:buClr>
              <a:buSzPts val="4400"/>
              <a:buFont typeface="Arial"/>
              <a:buNone/>
              <a:defRPr sz="4400" b="1" i="0" u="none" strike="noStrike" cap="small">
                <a:solidFill>
                  <a:srgbClr val="003300"/>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65" name="Google Shape;265;p46"/>
          <p:cNvSpPr txBox="1">
            <a:spLocks noGrp="1"/>
          </p:cNvSpPr>
          <p:nvPr>
            <p:ph type="subTitle" idx="1"/>
          </p:nvPr>
        </p:nvSpPr>
        <p:spPr>
          <a:xfrm>
            <a:off x="3962401" y="3028950"/>
            <a:ext cx="4772400" cy="742800"/>
          </a:xfrm>
          <a:prstGeom prst="rect">
            <a:avLst/>
          </a:prstGeom>
          <a:noFill/>
          <a:ln>
            <a:noFill/>
          </a:ln>
        </p:spPr>
        <p:txBody>
          <a:bodyPr spcFirstLastPara="1" wrap="square" lIns="91425" tIns="91425" rIns="91425" bIns="91425" anchor="t" anchorCtr="0">
            <a:noAutofit/>
          </a:bodyPr>
          <a:lstStyle>
            <a:lvl1pPr marR="0" lvl="0" algn="r" rtl="0">
              <a:spcBef>
                <a:spcPts val="400"/>
              </a:spcBef>
              <a:spcAft>
                <a:spcPts val="0"/>
              </a:spcAft>
              <a:buClr>
                <a:schemeClr val="dk1"/>
              </a:buClr>
              <a:buSzPts val="2000"/>
              <a:buFont typeface="Arial"/>
              <a:buNone/>
              <a:defRPr sz="2000" b="0" i="0" u="none" strike="noStrike" cap="none">
                <a:solidFill>
                  <a:schemeClr val="dk1"/>
                </a:solidFill>
                <a:latin typeface="Georgia"/>
                <a:ea typeface="Georgia"/>
                <a:cs typeface="Georgia"/>
                <a:sym typeface="Georgia"/>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Arial"/>
                <a:ea typeface="Arial"/>
                <a:cs typeface="Arial"/>
                <a:sym typeface="Arial"/>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pic>
        <p:nvPicPr>
          <p:cNvPr id="266" name="Google Shape;266;p46"/>
          <p:cNvPicPr preferRelativeResize="0"/>
          <p:nvPr/>
        </p:nvPicPr>
        <p:blipFill rotWithShape="1">
          <a:blip r:embed="rId3">
            <a:alphaModFix/>
          </a:blip>
          <a:srcRect/>
          <a:stretch/>
        </p:blipFill>
        <p:spPr>
          <a:xfrm>
            <a:off x="0" y="938"/>
            <a:ext cx="2791213" cy="5143500"/>
          </a:xfrm>
          <a:prstGeom prst="rect">
            <a:avLst/>
          </a:prstGeom>
          <a:noFill/>
          <a:ln>
            <a:noFill/>
          </a:ln>
        </p:spPr>
      </p:pic>
      <p:sp>
        <p:nvSpPr>
          <p:cNvPr id="267" name="Google Shape;267;p46"/>
          <p:cNvSpPr>
            <a:spLocks noGrp="1"/>
          </p:cNvSpPr>
          <p:nvPr>
            <p:ph type="pic" idx="2"/>
          </p:nvPr>
        </p:nvSpPr>
        <p:spPr>
          <a:xfrm>
            <a:off x="6858000" y="3829050"/>
            <a:ext cx="1828800" cy="742800"/>
          </a:xfrm>
          <a:prstGeom prst="rect">
            <a:avLst/>
          </a:prstGeom>
          <a:noFill/>
          <a:ln>
            <a:noFill/>
          </a:ln>
        </p:spPr>
        <p:txBody>
          <a:bodyPr spcFirstLastPara="1" wrap="square" lIns="91425" tIns="91425" rIns="91425" bIns="91425" anchor="t" anchorCtr="0">
            <a:noAutofit/>
          </a:bodyPr>
          <a:lstStyle>
            <a:lvl1pPr marR="0" lvl="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68" name="Google Shape;268;p4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dk1"/>
                </a:solidFill>
                <a:latin typeface="Georgia"/>
                <a:ea typeface="Georgia"/>
                <a:cs typeface="Georgia"/>
                <a:sym typeface="Georgia"/>
              </a:defRPr>
            </a:lvl1pPr>
            <a:lvl2pPr lvl="1">
              <a:buNone/>
              <a:defRPr>
                <a:solidFill>
                  <a:schemeClr val="dk1"/>
                </a:solidFill>
                <a:latin typeface="Georgia"/>
                <a:ea typeface="Georgia"/>
                <a:cs typeface="Georgia"/>
                <a:sym typeface="Georgia"/>
              </a:defRPr>
            </a:lvl2pPr>
            <a:lvl3pPr lvl="2">
              <a:buNone/>
              <a:defRPr>
                <a:solidFill>
                  <a:schemeClr val="dk1"/>
                </a:solidFill>
                <a:latin typeface="Georgia"/>
                <a:ea typeface="Georgia"/>
                <a:cs typeface="Georgia"/>
                <a:sym typeface="Georgia"/>
              </a:defRPr>
            </a:lvl3pPr>
            <a:lvl4pPr lvl="3">
              <a:buNone/>
              <a:defRPr>
                <a:solidFill>
                  <a:schemeClr val="dk1"/>
                </a:solidFill>
                <a:latin typeface="Georgia"/>
                <a:ea typeface="Georgia"/>
                <a:cs typeface="Georgia"/>
                <a:sym typeface="Georgia"/>
              </a:defRPr>
            </a:lvl4pPr>
            <a:lvl5pPr lvl="4">
              <a:buNone/>
              <a:defRPr>
                <a:solidFill>
                  <a:schemeClr val="dk1"/>
                </a:solidFill>
                <a:latin typeface="Georgia"/>
                <a:ea typeface="Georgia"/>
                <a:cs typeface="Georgia"/>
                <a:sym typeface="Georgia"/>
              </a:defRPr>
            </a:lvl5pPr>
            <a:lvl6pPr lvl="5">
              <a:buNone/>
              <a:defRPr>
                <a:solidFill>
                  <a:schemeClr val="dk1"/>
                </a:solidFill>
                <a:latin typeface="Georgia"/>
                <a:ea typeface="Georgia"/>
                <a:cs typeface="Georgia"/>
                <a:sym typeface="Georgia"/>
              </a:defRPr>
            </a:lvl6pPr>
            <a:lvl7pPr lvl="6">
              <a:buNone/>
              <a:defRPr>
                <a:solidFill>
                  <a:schemeClr val="dk1"/>
                </a:solidFill>
                <a:latin typeface="Georgia"/>
                <a:ea typeface="Georgia"/>
                <a:cs typeface="Georgia"/>
                <a:sym typeface="Georgia"/>
              </a:defRPr>
            </a:lvl7pPr>
            <a:lvl8pPr lvl="7">
              <a:buNone/>
              <a:defRPr>
                <a:solidFill>
                  <a:schemeClr val="dk1"/>
                </a:solidFill>
                <a:latin typeface="Georgia"/>
                <a:ea typeface="Georgia"/>
                <a:cs typeface="Georgia"/>
                <a:sym typeface="Georgia"/>
              </a:defRPr>
            </a:lvl8pPr>
            <a:lvl9pPr lvl="8">
              <a:buNone/>
              <a:defRPr>
                <a:solidFill>
                  <a:schemeClr val="dk1"/>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6"/>
                                        </p:tgtEl>
                                        <p:attrNameLst>
                                          <p:attrName>style.visibility</p:attrName>
                                        </p:attrNameLst>
                                      </p:cBhvr>
                                      <p:to>
                                        <p:strVal val="visible"/>
                                      </p:to>
                                    </p:set>
                                    <p:animEffect transition="in" filter="fade">
                                      <p:cBhvr>
                                        <p:cTn id="7" dur="500"/>
                                        <p:tgtEl>
                                          <p:spTgt spid="26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7"/>
                                        </p:tgtEl>
                                        <p:attrNameLst>
                                          <p:attrName>style.visibility</p:attrName>
                                        </p:attrNameLst>
                                      </p:cBhvr>
                                      <p:to>
                                        <p:strVal val="visible"/>
                                      </p:to>
                                    </p:set>
                                    <p:animEffect transition="in" filter="fade">
                                      <p:cBhvr>
                                        <p:cTn id="11" dur="500"/>
                                        <p:tgtEl>
                                          <p:spTgt spid="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1_Section Header">
  <p:cSld name="1_Section Header">
    <p:spTree>
      <p:nvGrpSpPr>
        <p:cNvPr id="1" name="Shape 269"/>
        <p:cNvGrpSpPr/>
        <p:nvPr/>
      </p:nvGrpSpPr>
      <p:grpSpPr>
        <a:xfrm>
          <a:off x="0" y="0"/>
          <a:ext cx="0" cy="0"/>
          <a:chOff x="0" y="0"/>
          <a:chExt cx="0" cy="0"/>
        </a:xfrm>
      </p:grpSpPr>
      <p:pic>
        <p:nvPicPr>
          <p:cNvPr id="270" name="Google Shape;270;p47"/>
          <p:cNvPicPr preferRelativeResize="0"/>
          <p:nvPr/>
        </p:nvPicPr>
        <p:blipFill rotWithShape="1">
          <a:blip r:embed="rId2">
            <a:alphaModFix/>
          </a:blip>
          <a:srcRect/>
          <a:stretch/>
        </p:blipFill>
        <p:spPr>
          <a:xfrm>
            <a:off x="43547" y="0"/>
            <a:ext cx="6825343" cy="5159828"/>
          </a:xfrm>
          <a:prstGeom prst="rect">
            <a:avLst/>
          </a:prstGeom>
          <a:noFill/>
          <a:ln>
            <a:noFill/>
          </a:ln>
        </p:spPr>
      </p:pic>
      <p:pic>
        <p:nvPicPr>
          <p:cNvPr id="271" name="Google Shape;271;p47"/>
          <p:cNvPicPr preferRelativeResize="0"/>
          <p:nvPr/>
        </p:nvPicPr>
        <p:blipFill rotWithShape="1">
          <a:blip r:embed="rId3">
            <a:alphaModFix/>
          </a:blip>
          <a:srcRect/>
          <a:stretch/>
        </p:blipFill>
        <p:spPr>
          <a:xfrm rot="5400000">
            <a:off x="4660103" y="-2382611"/>
            <a:ext cx="2114550" cy="6879773"/>
          </a:xfrm>
          <a:prstGeom prst="rect">
            <a:avLst/>
          </a:prstGeom>
          <a:noFill/>
          <a:ln>
            <a:noFill/>
          </a:ln>
        </p:spPr>
      </p:pic>
      <p:sp>
        <p:nvSpPr>
          <p:cNvPr id="272" name="Google Shape;272;p47"/>
          <p:cNvSpPr txBox="1">
            <a:spLocks noGrp="1"/>
          </p:cNvSpPr>
          <p:nvPr>
            <p:ph type="title"/>
          </p:nvPr>
        </p:nvSpPr>
        <p:spPr>
          <a:xfrm>
            <a:off x="4572000" y="2286000"/>
            <a:ext cx="4343400" cy="1021500"/>
          </a:xfrm>
          <a:prstGeom prst="rect">
            <a:avLst/>
          </a:prstGeom>
          <a:noFill/>
          <a:ln>
            <a:noFill/>
          </a:ln>
        </p:spPr>
        <p:txBody>
          <a:bodyPr spcFirstLastPara="1" wrap="square" lIns="91425" tIns="91425" rIns="91425" bIns="91425" anchor="b" anchorCtr="0">
            <a:noAutofit/>
          </a:bodyPr>
          <a:lstStyle>
            <a:lvl1pPr marR="0" lvl="0" algn="l" rtl="0">
              <a:spcBef>
                <a:spcPts val="0"/>
              </a:spcBef>
              <a:spcAft>
                <a:spcPts val="0"/>
              </a:spcAft>
              <a:buClr>
                <a:srgbClr val="003300"/>
              </a:buClr>
              <a:buSzPts val="4000"/>
              <a:buFont typeface="Arial"/>
              <a:buNone/>
              <a:defRPr sz="4000" b="1" i="0" u="none" strike="noStrike" cap="small">
                <a:solidFill>
                  <a:srgbClr val="003300"/>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73" name="Google Shape;273;p47"/>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74" name="Google Shape;274;p47"/>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75" name="Google Shape;275;p4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888888"/>
                </a:solidFill>
                <a:latin typeface="Arial"/>
                <a:ea typeface="Arial"/>
                <a:cs typeface="Arial"/>
                <a:sym typeface="Arial"/>
              </a:defRPr>
            </a:lvl1pPr>
            <a:lvl2pPr marL="0" marR="0" lvl="1" indent="0" algn="l" rtl="0">
              <a:spcBef>
                <a:spcPts val="0"/>
              </a:spcBef>
              <a:buNone/>
              <a:defRPr sz="1800">
                <a:solidFill>
                  <a:srgbClr val="888888"/>
                </a:solidFill>
                <a:latin typeface="Arial"/>
                <a:ea typeface="Arial"/>
                <a:cs typeface="Arial"/>
                <a:sym typeface="Arial"/>
              </a:defRPr>
            </a:lvl2pPr>
            <a:lvl3pPr marL="0" marR="0" lvl="2" indent="0" algn="l" rtl="0">
              <a:spcBef>
                <a:spcPts val="0"/>
              </a:spcBef>
              <a:buNone/>
              <a:defRPr sz="1800">
                <a:solidFill>
                  <a:srgbClr val="888888"/>
                </a:solidFill>
                <a:latin typeface="Arial"/>
                <a:ea typeface="Arial"/>
                <a:cs typeface="Arial"/>
                <a:sym typeface="Arial"/>
              </a:defRPr>
            </a:lvl3pPr>
            <a:lvl4pPr marL="0" marR="0" lvl="3" indent="0" algn="l" rtl="0">
              <a:spcBef>
                <a:spcPts val="0"/>
              </a:spcBef>
              <a:buNone/>
              <a:defRPr sz="1800">
                <a:solidFill>
                  <a:srgbClr val="888888"/>
                </a:solidFill>
                <a:latin typeface="Arial"/>
                <a:ea typeface="Arial"/>
                <a:cs typeface="Arial"/>
                <a:sym typeface="Arial"/>
              </a:defRPr>
            </a:lvl4pPr>
            <a:lvl5pPr marL="0" marR="0" lvl="4" indent="0" algn="l" rtl="0">
              <a:spcBef>
                <a:spcPts val="0"/>
              </a:spcBef>
              <a:buNone/>
              <a:defRPr sz="1800">
                <a:solidFill>
                  <a:srgbClr val="888888"/>
                </a:solidFill>
                <a:latin typeface="Arial"/>
                <a:ea typeface="Arial"/>
                <a:cs typeface="Arial"/>
                <a:sym typeface="Arial"/>
              </a:defRPr>
            </a:lvl5pPr>
            <a:lvl6pPr marL="0" marR="0" lvl="5" indent="0" algn="l" rtl="0">
              <a:spcBef>
                <a:spcPts val="0"/>
              </a:spcBef>
              <a:buNone/>
              <a:defRPr sz="1800">
                <a:solidFill>
                  <a:srgbClr val="888888"/>
                </a:solidFill>
                <a:latin typeface="Arial"/>
                <a:ea typeface="Arial"/>
                <a:cs typeface="Arial"/>
                <a:sym typeface="Arial"/>
              </a:defRPr>
            </a:lvl6pPr>
            <a:lvl7pPr marL="0" marR="0" lvl="6" indent="0" algn="l" rtl="0">
              <a:spcBef>
                <a:spcPts val="0"/>
              </a:spcBef>
              <a:buNone/>
              <a:defRPr sz="1800">
                <a:solidFill>
                  <a:srgbClr val="888888"/>
                </a:solidFill>
                <a:latin typeface="Arial"/>
                <a:ea typeface="Arial"/>
                <a:cs typeface="Arial"/>
                <a:sym typeface="Arial"/>
              </a:defRPr>
            </a:lvl7pPr>
            <a:lvl8pPr marL="0" marR="0" lvl="7" indent="0" algn="l" rtl="0">
              <a:spcBef>
                <a:spcPts val="0"/>
              </a:spcBef>
              <a:buNone/>
              <a:defRPr sz="1800">
                <a:solidFill>
                  <a:srgbClr val="888888"/>
                </a:solidFill>
                <a:latin typeface="Arial"/>
                <a:ea typeface="Arial"/>
                <a:cs typeface="Arial"/>
                <a:sym typeface="Arial"/>
              </a:defRPr>
            </a:lvl8pPr>
            <a:lvl9pPr marL="0" marR="0" lvl="8" indent="0" algn="l" rtl="0">
              <a:spcBef>
                <a:spcPts val="0"/>
              </a:spcBef>
              <a:buNone/>
              <a:defRPr sz="180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276" name="Google Shape;276;p47"/>
          <p:cNvSpPr>
            <a:spLocks noGrp="1"/>
          </p:cNvSpPr>
          <p:nvPr>
            <p:ph type="pic" idx="2"/>
          </p:nvPr>
        </p:nvSpPr>
        <p:spPr>
          <a:xfrm>
            <a:off x="6781800" y="4000500"/>
            <a:ext cx="2133600" cy="742800"/>
          </a:xfrm>
          <a:prstGeom prst="rect">
            <a:avLst/>
          </a:prstGeom>
          <a:noFill/>
          <a:ln>
            <a:noFill/>
          </a:ln>
        </p:spPr>
        <p:txBody>
          <a:bodyPr spcFirstLastPara="1" wrap="square" lIns="91425" tIns="91425" rIns="91425" bIns="91425" anchor="t" anchorCtr="0">
            <a:noAutofit/>
          </a:bodyPr>
          <a:lstStyle>
            <a:lvl1pPr marR="0" lvl="0" algn="ctr" rtl="0">
              <a:spcBef>
                <a:spcPts val="360"/>
              </a:spcBef>
              <a:spcAft>
                <a:spcPts val="0"/>
              </a:spcAft>
              <a:buClr>
                <a:schemeClr val="dk1"/>
              </a:buClr>
              <a:buSzPts val="1801"/>
              <a:buFont typeface="Arial"/>
              <a:buNone/>
              <a:defRPr sz="1801"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1"/>
                                        </p:tgtEl>
                                        <p:attrNameLst>
                                          <p:attrName>style.visibility</p:attrName>
                                        </p:attrNameLst>
                                      </p:cBhvr>
                                      <p:to>
                                        <p:strVal val="visible"/>
                                      </p:to>
                                    </p:set>
                                    <p:animEffect transition="in" filter="fade">
                                      <p:cBhvr>
                                        <p:cTn id="7" dur="500"/>
                                        <p:tgtEl>
                                          <p:spTgt spid="27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6"/>
                                        </p:tgtEl>
                                        <p:attrNameLst>
                                          <p:attrName>style.visibility</p:attrName>
                                        </p:attrNameLst>
                                      </p:cBhvr>
                                      <p:to>
                                        <p:strVal val="visible"/>
                                      </p:to>
                                    </p:set>
                                    <p:animEffect transition="in" filter="fade">
                                      <p:cBhvr>
                                        <p:cTn id="11" dur="500"/>
                                        <p:tgtEl>
                                          <p:spTgt spid="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blipFill>
          <a:blip r:embed="rId2">
            <a:alphaModFix/>
          </a:blip>
          <a:stretch>
            <a:fillRect/>
          </a:stretch>
        </a:blipFill>
        <a:effectLst/>
      </p:bgPr>
    </p:bg>
    <p:spTree>
      <p:nvGrpSpPr>
        <p:cNvPr id="1" name="Shape 277"/>
        <p:cNvGrpSpPr/>
        <p:nvPr/>
      </p:nvGrpSpPr>
      <p:grpSpPr>
        <a:xfrm>
          <a:off x="0" y="0"/>
          <a:ext cx="0" cy="0"/>
          <a:chOff x="0" y="0"/>
          <a:chExt cx="0" cy="0"/>
        </a:xfrm>
      </p:grpSpPr>
      <p:sp>
        <p:nvSpPr>
          <p:cNvPr id="278" name="Google Shape;278;p48"/>
          <p:cNvSpPr txBox="1">
            <a:spLocks noGrp="1"/>
          </p:cNvSpPr>
          <p:nvPr>
            <p:ph type="title"/>
          </p:nvPr>
        </p:nvSpPr>
        <p:spPr>
          <a:xfrm>
            <a:off x="762000" y="202224"/>
            <a:ext cx="8077200" cy="8574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79" name="Google Shape;279;p48"/>
          <p:cNvSpPr txBox="1">
            <a:spLocks noGrp="1"/>
          </p:cNvSpPr>
          <p:nvPr>
            <p:ph type="body" idx="1"/>
          </p:nvPr>
        </p:nvSpPr>
        <p:spPr>
          <a:xfrm>
            <a:off x="762000" y="1197310"/>
            <a:ext cx="8077200" cy="32229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80" name="Google Shape;280;p48"/>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1" name="Google Shape;281;p48"/>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2" name="Google Shape;282;p48"/>
          <p:cNvSpPr txBox="1">
            <a:spLocks noGrp="1"/>
          </p:cNvSpPr>
          <p:nvPr>
            <p:ph type="sldNum" idx="12"/>
          </p:nvPr>
        </p:nvSpPr>
        <p:spPr>
          <a:xfrm>
            <a:off x="6705600" y="4767268"/>
            <a:ext cx="2133600" cy="273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888888"/>
                </a:solidFill>
                <a:latin typeface="Arial"/>
                <a:ea typeface="Arial"/>
                <a:cs typeface="Arial"/>
                <a:sym typeface="Arial"/>
              </a:defRPr>
            </a:lvl1pPr>
            <a:lvl2pPr marL="0" marR="0" lvl="1" indent="0" algn="l" rtl="0">
              <a:spcBef>
                <a:spcPts val="0"/>
              </a:spcBef>
              <a:buNone/>
              <a:defRPr sz="1800">
                <a:solidFill>
                  <a:srgbClr val="888888"/>
                </a:solidFill>
                <a:latin typeface="Arial"/>
                <a:ea typeface="Arial"/>
                <a:cs typeface="Arial"/>
                <a:sym typeface="Arial"/>
              </a:defRPr>
            </a:lvl2pPr>
            <a:lvl3pPr marL="0" marR="0" lvl="2" indent="0" algn="l" rtl="0">
              <a:spcBef>
                <a:spcPts val="0"/>
              </a:spcBef>
              <a:buNone/>
              <a:defRPr sz="1800">
                <a:solidFill>
                  <a:srgbClr val="888888"/>
                </a:solidFill>
                <a:latin typeface="Arial"/>
                <a:ea typeface="Arial"/>
                <a:cs typeface="Arial"/>
                <a:sym typeface="Arial"/>
              </a:defRPr>
            </a:lvl3pPr>
            <a:lvl4pPr marL="0" marR="0" lvl="3" indent="0" algn="l" rtl="0">
              <a:spcBef>
                <a:spcPts val="0"/>
              </a:spcBef>
              <a:buNone/>
              <a:defRPr sz="1800">
                <a:solidFill>
                  <a:srgbClr val="888888"/>
                </a:solidFill>
                <a:latin typeface="Arial"/>
                <a:ea typeface="Arial"/>
                <a:cs typeface="Arial"/>
                <a:sym typeface="Arial"/>
              </a:defRPr>
            </a:lvl4pPr>
            <a:lvl5pPr marL="0" marR="0" lvl="4" indent="0" algn="l" rtl="0">
              <a:spcBef>
                <a:spcPts val="0"/>
              </a:spcBef>
              <a:buNone/>
              <a:defRPr sz="1800">
                <a:solidFill>
                  <a:srgbClr val="888888"/>
                </a:solidFill>
                <a:latin typeface="Arial"/>
                <a:ea typeface="Arial"/>
                <a:cs typeface="Arial"/>
                <a:sym typeface="Arial"/>
              </a:defRPr>
            </a:lvl5pPr>
            <a:lvl6pPr marL="0" marR="0" lvl="5" indent="0" algn="l" rtl="0">
              <a:spcBef>
                <a:spcPts val="0"/>
              </a:spcBef>
              <a:buNone/>
              <a:defRPr sz="1800">
                <a:solidFill>
                  <a:srgbClr val="888888"/>
                </a:solidFill>
                <a:latin typeface="Arial"/>
                <a:ea typeface="Arial"/>
                <a:cs typeface="Arial"/>
                <a:sym typeface="Arial"/>
              </a:defRPr>
            </a:lvl6pPr>
            <a:lvl7pPr marL="0" marR="0" lvl="6" indent="0" algn="l" rtl="0">
              <a:spcBef>
                <a:spcPts val="0"/>
              </a:spcBef>
              <a:buNone/>
              <a:defRPr sz="1800">
                <a:solidFill>
                  <a:srgbClr val="888888"/>
                </a:solidFill>
                <a:latin typeface="Arial"/>
                <a:ea typeface="Arial"/>
                <a:cs typeface="Arial"/>
                <a:sym typeface="Arial"/>
              </a:defRPr>
            </a:lvl7pPr>
            <a:lvl8pPr marL="0" marR="0" lvl="7" indent="0" algn="l" rtl="0">
              <a:spcBef>
                <a:spcPts val="0"/>
              </a:spcBef>
              <a:buNone/>
              <a:defRPr sz="1800">
                <a:solidFill>
                  <a:srgbClr val="888888"/>
                </a:solidFill>
                <a:latin typeface="Arial"/>
                <a:ea typeface="Arial"/>
                <a:cs typeface="Arial"/>
                <a:sym typeface="Arial"/>
              </a:defRPr>
            </a:lvl8pPr>
            <a:lvl9pPr marL="0" marR="0" lvl="8" indent="0" algn="l" rtl="0">
              <a:spcBef>
                <a:spcPts val="0"/>
              </a:spcBef>
              <a:buNone/>
              <a:defRPr sz="180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Background Only">
  <p:cSld name="Background Only">
    <p:spTree>
      <p:nvGrpSpPr>
        <p:cNvPr id="1" name="Shape 283"/>
        <p:cNvGrpSpPr/>
        <p:nvPr/>
      </p:nvGrpSpPr>
      <p:grpSpPr>
        <a:xfrm>
          <a:off x="0" y="0"/>
          <a:ext cx="0" cy="0"/>
          <a:chOff x="0" y="0"/>
          <a:chExt cx="0" cy="0"/>
        </a:xfrm>
      </p:grpSpPr>
      <p:pic>
        <p:nvPicPr>
          <p:cNvPr id="284" name="Google Shape;284;p49"/>
          <p:cNvPicPr preferRelativeResize="0"/>
          <p:nvPr/>
        </p:nvPicPr>
        <p:blipFill rotWithShape="1">
          <a:blip r:embed="rId2">
            <a:alphaModFix/>
          </a:blip>
          <a:srcRect/>
          <a:stretch/>
        </p:blipFill>
        <p:spPr>
          <a:xfrm>
            <a:off x="43547" y="0"/>
            <a:ext cx="6825343" cy="5159828"/>
          </a:xfrm>
          <a:prstGeom prst="rect">
            <a:avLst/>
          </a:prstGeom>
          <a:noFill/>
          <a:ln>
            <a:noFill/>
          </a:ln>
        </p:spPr>
      </p:pic>
      <p:sp>
        <p:nvSpPr>
          <p:cNvPr id="285" name="Google Shape;285;p49"/>
          <p:cNvSpPr txBox="1">
            <a:spLocks noGrp="1"/>
          </p:cNvSpPr>
          <p:nvPr>
            <p:ph type="dt" idx="10"/>
          </p:nvPr>
        </p:nvSpPr>
        <p:spPr>
          <a:xfrm>
            <a:off x="762000" y="4767268"/>
            <a:ext cx="2133600" cy="273900"/>
          </a:xfrm>
          <a:prstGeom prst="rect">
            <a:avLst/>
          </a:prstGeom>
          <a:noFill/>
          <a:ln>
            <a:noFill/>
          </a:ln>
        </p:spPr>
        <p:txBody>
          <a:bodyPr spcFirstLastPara="1" wrap="square" lIns="91425" tIns="91425" rIns="91425" bIns="91425"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6" name="Google Shape;286;p49"/>
          <p:cNvSpPr txBox="1">
            <a:spLocks noGrp="1"/>
          </p:cNvSpPr>
          <p:nvPr>
            <p:ph type="ftr" idx="11"/>
          </p:nvPr>
        </p:nvSpPr>
        <p:spPr>
          <a:xfrm>
            <a:off x="3352800" y="4767268"/>
            <a:ext cx="2895600" cy="273900"/>
          </a:xfrm>
          <a:prstGeom prst="rect">
            <a:avLst/>
          </a:prstGeom>
          <a:noFill/>
          <a:ln>
            <a:noFill/>
          </a:ln>
        </p:spPr>
        <p:txBody>
          <a:bodyPr spcFirstLastPara="1" wrap="square" lIns="91425" tIns="91425" rIns="91425" bIns="91425"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7" name="Google Shape;287;p49"/>
          <p:cNvSpPr txBox="1">
            <a:spLocks noGrp="1"/>
          </p:cNvSpPr>
          <p:nvPr>
            <p:ph type="sldNum" idx="12"/>
          </p:nvPr>
        </p:nvSpPr>
        <p:spPr>
          <a:xfrm>
            <a:off x="6705600" y="4767268"/>
            <a:ext cx="2133600" cy="273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888888"/>
                </a:solidFill>
                <a:latin typeface="Arial"/>
                <a:ea typeface="Arial"/>
                <a:cs typeface="Arial"/>
                <a:sym typeface="Arial"/>
              </a:defRPr>
            </a:lvl1pPr>
            <a:lvl2pPr marL="0" marR="0" lvl="1" indent="0" algn="l" rtl="0">
              <a:spcBef>
                <a:spcPts val="0"/>
              </a:spcBef>
              <a:buNone/>
              <a:defRPr sz="1800">
                <a:solidFill>
                  <a:srgbClr val="888888"/>
                </a:solidFill>
                <a:latin typeface="Arial"/>
                <a:ea typeface="Arial"/>
                <a:cs typeface="Arial"/>
                <a:sym typeface="Arial"/>
              </a:defRPr>
            </a:lvl2pPr>
            <a:lvl3pPr marL="0" marR="0" lvl="2" indent="0" algn="l" rtl="0">
              <a:spcBef>
                <a:spcPts val="0"/>
              </a:spcBef>
              <a:buNone/>
              <a:defRPr sz="1800">
                <a:solidFill>
                  <a:srgbClr val="888888"/>
                </a:solidFill>
                <a:latin typeface="Arial"/>
                <a:ea typeface="Arial"/>
                <a:cs typeface="Arial"/>
                <a:sym typeface="Arial"/>
              </a:defRPr>
            </a:lvl3pPr>
            <a:lvl4pPr marL="0" marR="0" lvl="3" indent="0" algn="l" rtl="0">
              <a:spcBef>
                <a:spcPts val="0"/>
              </a:spcBef>
              <a:buNone/>
              <a:defRPr sz="1800">
                <a:solidFill>
                  <a:srgbClr val="888888"/>
                </a:solidFill>
                <a:latin typeface="Arial"/>
                <a:ea typeface="Arial"/>
                <a:cs typeface="Arial"/>
                <a:sym typeface="Arial"/>
              </a:defRPr>
            </a:lvl4pPr>
            <a:lvl5pPr marL="0" marR="0" lvl="4" indent="0" algn="l" rtl="0">
              <a:spcBef>
                <a:spcPts val="0"/>
              </a:spcBef>
              <a:buNone/>
              <a:defRPr sz="1800">
                <a:solidFill>
                  <a:srgbClr val="888888"/>
                </a:solidFill>
                <a:latin typeface="Arial"/>
                <a:ea typeface="Arial"/>
                <a:cs typeface="Arial"/>
                <a:sym typeface="Arial"/>
              </a:defRPr>
            </a:lvl5pPr>
            <a:lvl6pPr marL="0" marR="0" lvl="5" indent="0" algn="l" rtl="0">
              <a:spcBef>
                <a:spcPts val="0"/>
              </a:spcBef>
              <a:buNone/>
              <a:defRPr sz="1800">
                <a:solidFill>
                  <a:srgbClr val="888888"/>
                </a:solidFill>
                <a:latin typeface="Arial"/>
                <a:ea typeface="Arial"/>
                <a:cs typeface="Arial"/>
                <a:sym typeface="Arial"/>
              </a:defRPr>
            </a:lvl6pPr>
            <a:lvl7pPr marL="0" marR="0" lvl="6" indent="0" algn="l" rtl="0">
              <a:spcBef>
                <a:spcPts val="0"/>
              </a:spcBef>
              <a:buNone/>
              <a:defRPr sz="1800">
                <a:solidFill>
                  <a:srgbClr val="888888"/>
                </a:solidFill>
                <a:latin typeface="Arial"/>
                <a:ea typeface="Arial"/>
                <a:cs typeface="Arial"/>
                <a:sym typeface="Arial"/>
              </a:defRPr>
            </a:lvl7pPr>
            <a:lvl8pPr marL="0" marR="0" lvl="7" indent="0" algn="l" rtl="0">
              <a:spcBef>
                <a:spcPts val="0"/>
              </a:spcBef>
              <a:buNone/>
              <a:defRPr sz="1800">
                <a:solidFill>
                  <a:srgbClr val="888888"/>
                </a:solidFill>
                <a:latin typeface="Arial"/>
                <a:ea typeface="Arial"/>
                <a:cs typeface="Arial"/>
                <a:sym typeface="Arial"/>
              </a:defRPr>
            </a:lvl8pPr>
            <a:lvl9pPr marL="0" marR="0" lvl="8" indent="0" algn="l" rtl="0">
              <a:spcBef>
                <a:spcPts val="0"/>
              </a:spcBef>
              <a:buNone/>
              <a:defRPr sz="180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spTree>
      <p:nvGrpSpPr>
        <p:cNvPr id="1" name="Shape 288"/>
        <p:cNvGrpSpPr/>
        <p:nvPr/>
      </p:nvGrpSpPr>
      <p:grpSpPr>
        <a:xfrm>
          <a:off x="0" y="0"/>
          <a:ext cx="0" cy="0"/>
          <a:chOff x="0" y="0"/>
          <a:chExt cx="0" cy="0"/>
        </a:xfrm>
      </p:grpSpPr>
      <p:pic>
        <p:nvPicPr>
          <p:cNvPr id="289" name="Google Shape;289;p50"/>
          <p:cNvPicPr preferRelativeResize="0"/>
          <p:nvPr/>
        </p:nvPicPr>
        <p:blipFill rotWithShape="1">
          <a:blip r:embed="rId2">
            <a:alphaModFix/>
          </a:blip>
          <a:srcRect/>
          <a:stretch/>
        </p:blipFill>
        <p:spPr>
          <a:xfrm>
            <a:off x="43547" y="0"/>
            <a:ext cx="6825343" cy="5159828"/>
          </a:xfrm>
          <a:prstGeom prst="rect">
            <a:avLst/>
          </a:prstGeom>
          <a:noFill/>
          <a:ln>
            <a:noFill/>
          </a:ln>
        </p:spPr>
      </p:pic>
      <p:sp>
        <p:nvSpPr>
          <p:cNvPr id="290" name="Google Shape;290;p50"/>
          <p:cNvSpPr txBox="1">
            <a:spLocks noGrp="1"/>
          </p:cNvSpPr>
          <p:nvPr>
            <p:ph type="ctrTitle"/>
          </p:nvPr>
        </p:nvSpPr>
        <p:spPr>
          <a:xfrm>
            <a:off x="2590801" y="1714506"/>
            <a:ext cx="6180300" cy="1102500"/>
          </a:xfrm>
          <a:prstGeom prst="rect">
            <a:avLst/>
          </a:prstGeom>
          <a:noFill/>
          <a:ln>
            <a:noFill/>
          </a:ln>
        </p:spPr>
        <p:txBody>
          <a:bodyPr spcFirstLastPara="1" wrap="square" lIns="91425" tIns="91425" rIns="91425" bIns="91425" anchor="t" anchorCtr="0">
            <a:noAutofit/>
          </a:bodyPr>
          <a:lstStyle>
            <a:lvl1pPr marR="0" lvl="0" algn="r" rtl="0">
              <a:spcBef>
                <a:spcPts val="0"/>
              </a:spcBef>
              <a:spcAft>
                <a:spcPts val="0"/>
              </a:spcAft>
              <a:buClr>
                <a:srgbClr val="003300"/>
              </a:buClr>
              <a:buSzPts val="4400"/>
              <a:buFont typeface="Arial"/>
              <a:buNone/>
              <a:defRPr sz="4400" b="1" i="0" u="none" strike="noStrike" cap="small">
                <a:solidFill>
                  <a:srgbClr val="003300"/>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91" name="Google Shape;291;p50"/>
          <p:cNvSpPr txBox="1">
            <a:spLocks noGrp="1"/>
          </p:cNvSpPr>
          <p:nvPr>
            <p:ph type="subTitle" idx="1"/>
          </p:nvPr>
        </p:nvSpPr>
        <p:spPr>
          <a:xfrm>
            <a:off x="3962401" y="3028950"/>
            <a:ext cx="4772400" cy="742800"/>
          </a:xfrm>
          <a:prstGeom prst="rect">
            <a:avLst/>
          </a:prstGeom>
          <a:noFill/>
          <a:ln>
            <a:noFill/>
          </a:ln>
        </p:spPr>
        <p:txBody>
          <a:bodyPr spcFirstLastPara="1" wrap="square" lIns="91425" tIns="91425" rIns="91425" bIns="91425" anchor="t" anchorCtr="0">
            <a:noAutofit/>
          </a:bodyPr>
          <a:lstStyle>
            <a:lvl1pPr marR="0" lvl="0" algn="r" rtl="0">
              <a:spcBef>
                <a:spcPts val="400"/>
              </a:spcBef>
              <a:spcAft>
                <a:spcPts val="0"/>
              </a:spcAft>
              <a:buClr>
                <a:schemeClr val="dk1"/>
              </a:buClr>
              <a:buSzPts val="2000"/>
              <a:buFont typeface="Arial"/>
              <a:buNone/>
              <a:defRPr sz="2000" b="0" i="0" u="none" strike="noStrike" cap="none">
                <a:solidFill>
                  <a:schemeClr val="dk1"/>
                </a:solidFill>
                <a:latin typeface="Georgia"/>
                <a:ea typeface="Georgia"/>
                <a:cs typeface="Georgia"/>
                <a:sym typeface="Georgia"/>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Arial"/>
                <a:ea typeface="Arial"/>
                <a:cs typeface="Arial"/>
                <a:sym typeface="Arial"/>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pic>
        <p:nvPicPr>
          <p:cNvPr id="292" name="Google Shape;292;p50"/>
          <p:cNvPicPr preferRelativeResize="0"/>
          <p:nvPr/>
        </p:nvPicPr>
        <p:blipFill rotWithShape="1">
          <a:blip r:embed="rId3">
            <a:alphaModFix/>
          </a:blip>
          <a:srcRect/>
          <a:stretch/>
        </p:blipFill>
        <p:spPr>
          <a:xfrm>
            <a:off x="0" y="938"/>
            <a:ext cx="2791213" cy="5143500"/>
          </a:xfrm>
          <a:prstGeom prst="rect">
            <a:avLst/>
          </a:prstGeom>
          <a:noFill/>
          <a:ln>
            <a:noFill/>
          </a:ln>
        </p:spPr>
      </p:pic>
      <p:sp>
        <p:nvSpPr>
          <p:cNvPr id="293" name="Google Shape;293;p50"/>
          <p:cNvSpPr>
            <a:spLocks noGrp="1"/>
          </p:cNvSpPr>
          <p:nvPr>
            <p:ph type="pic" idx="2"/>
          </p:nvPr>
        </p:nvSpPr>
        <p:spPr>
          <a:xfrm>
            <a:off x="6858000" y="3829050"/>
            <a:ext cx="1828800" cy="742800"/>
          </a:xfrm>
          <a:prstGeom prst="rect">
            <a:avLst/>
          </a:prstGeom>
          <a:noFill/>
          <a:ln>
            <a:noFill/>
          </a:ln>
        </p:spPr>
        <p:txBody>
          <a:bodyPr spcFirstLastPara="1" wrap="square" lIns="91425" tIns="91425" rIns="91425" bIns="91425" anchor="t" anchorCtr="0">
            <a:noAutofit/>
          </a:bodyPr>
          <a:lstStyle>
            <a:lvl1pPr marR="0" lvl="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94" name="Google Shape;294;p5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dk1"/>
                </a:solidFill>
                <a:latin typeface="Georgia"/>
                <a:ea typeface="Georgia"/>
                <a:cs typeface="Georgia"/>
                <a:sym typeface="Georgia"/>
              </a:defRPr>
            </a:lvl1pPr>
            <a:lvl2pPr lvl="1">
              <a:buNone/>
              <a:defRPr>
                <a:solidFill>
                  <a:schemeClr val="dk1"/>
                </a:solidFill>
                <a:latin typeface="Georgia"/>
                <a:ea typeface="Georgia"/>
                <a:cs typeface="Georgia"/>
                <a:sym typeface="Georgia"/>
              </a:defRPr>
            </a:lvl2pPr>
            <a:lvl3pPr lvl="2">
              <a:buNone/>
              <a:defRPr>
                <a:solidFill>
                  <a:schemeClr val="dk1"/>
                </a:solidFill>
                <a:latin typeface="Georgia"/>
                <a:ea typeface="Georgia"/>
                <a:cs typeface="Georgia"/>
                <a:sym typeface="Georgia"/>
              </a:defRPr>
            </a:lvl3pPr>
            <a:lvl4pPr lvl="3">
              <a:buNone/>
              <a:defRPr>
                <a:solidFill>
                  <a:schemeClr val="dk1"/>
                </a:solidFill>
                <a:latin typeface="Georgia"/>
                <a:ea typeface="Georgia"/>
                <a:cs typeface="Georgia"/>
                <a:sym typeface="Georgia"/>
              </a:defRPr>
            </a:lvl4pPr>
            <a:lvl5pPr lvl="4">
              <a:buNone/>
              <a:defRPr>
                <a:solidFill>
                  <a:schemeClr val="dk1"/>
                </a:solidFill>
                <a:latin typeface="Georgia"/>
                <a:ea typeface="Georgia"/>
                <a:cs typeface="Georgia"/>
                <a:sym typeface="Georgia"/>
              </a:defRPr>
            </a:lvl5pPr>
            <a:lvl6pPr lvl="5">
              <a:buNone/>
              <a:defRPr>
                <a:solidFill>
                  <a:schemeClr val="dk1"/>
                </a:solidFill>
                <a:latin typeface="Georgia"/>
                <a:ea typeface="Georgia"/>
                <a:cs typeface="Georgia"/>
                <a:sym typeface="Georgia"/>
              </a:defRPr>
            </a:lvl6pPr>
            <a:lvl7pPr lvl="6">
              <a:buNone/>
              <a:defRPr>
                <a:solidFill>
                  <a:schemeClr val="dk1"/>
                </a:solidFill>
                <a:latin typeface="Georgia"/>
                <a:ea typeface="Georgia"/>
                <a:cs typeface="Georgia"/>
                <a:sym typeface="Georgia"/>
              </a:defRPr>
            </a:lvl7pPr>
            <a:lvl8pPr lvl="7">
              <a:buNone/>
              <a:defRPr>
                <a:solidFill>
                  <a:schemeClr val="dk1"/>
                </a:solidFill>
                <a:latin typeface="Georgia"/>
                <a:ea typeface="Georgia"/>
                <a:cs typeface="Georgia"/>
                <a:sym typeface="Georgia"/>
              </a:defRPr>
            </a:lvl8pPr>
            <a:lvl9pPr lvl="8">
              <a:buNone/>
              <a:defRPr>
                <a:solidFill>
                  <a:schemeClr val="dk1"/>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2"/>
                                        </p:tgtEl>
                                        <p:attrNameLst>
                                          <p:attrName>style.visibility</p:attrName>
                                        </p:attrNameLst>
                                      </p:cBhvr>
                                      <p:to>
                                        <p:strVal val="visible"/>
                                      </p:to>
                                    </p:set>
                                    <p:animEffect transition="in" filter="fade">
                                      <p:cBhvr>
                                        <p:cTn id="7" dur="500"/>
                                        <p:tgtEl>
                                          <p:spTgt spid="29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3"/>
                                        </p:tgtEl>
                                        <p:attrNameLst>
                                          <p:attrName>style.visibility</p:attrName>
                                        </p:attrNameLst>
                                      </p:cBhvr>
                                      <p:to>
                                        <p:strVal val="visible"/>
                                      </p:to>
                                    </p:set>
                                    <p:animEffect transition="in" filter="fade">
                                      <p:cBhvr>
                                        <p:cTn id="11" dur="5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2_Section Header">
  <p:cSld name="2_Section Header">
    <p:spTree>
      <p:nvGrpSpPr>
        <p:cNvPr id="1" name="Shape 295"/>
        <p:cNvGrpSpPr/>
        <p:nvPr/>
      </p:nvGrpSpPr>
      <p:grpSpPr>
        <a:xfrm>
          <a:off x="0" y="0"/>
          <a:ext cx="0" cy="0"/>
          <a:chOff x="0" y="0"/>
          <a:chExt cx="0" cy="0"/>
        </a:xfrm>
      </p:grpSpPr>
      <p:pic>
        <p:nvPicPr>
          <p:cNvPr id="296" name="Google Shape;296;p51"/>
          <p:cNvPicPr preferRelativeResize="0"/>
          <p:nvPr/>
        </p:nvPicPr>
        <p:blipFill rotWithShape="1">
          <a:blip r:embed="rId2">
            <a:alphaModFix/>
          </a:blip>
          <a:srcRect/>
          <a:stretch/>
        </p:blipFill>
        <p:spPr>
          <a:xfrm>
            <a:off x="43547" y="0"/>
            <a:ext cx="6825343" cy="5159828"/>
          </a:xfrm>
          <a:prstGeom prst="rect">
            <a:avLst/>
          </a:prstGeom>
          <a:noFill/>
          <a:ln>
            <a:noFill/>
          </a:ln>
        </p:spPr>
      </p:pic>
      <p:pic>
        <p:nvPicPr>
          <p:cNvPr id="297" name="Google Shape;297;p51"/>
          <p:cNvPicPr preferRelativeResize="0"/>
          <p:nvPr/>
        </p:nvPicPr>
        <p:blipFill rotWithShape="1">
          <a:blip r:embed="rId3">
            <a:alphaModFix/>
          </a:blip>
          <a:srcRect/>
          <a:stretch/>
        </p:blipFill>
        <p:spPr>
          <a:xfrm rot="5400000">
            <a:off x="4660103" y="-2382611"/>
            <a:ext cx="2114550" cy="6879773"/>
          </a:xfrm>
          <a:prstGeom prst="rect">
            <a:avLst/>
          </a:prstGeom>
          <a:noFill/>
          <a:ln>
            <a:noFill/>
          </a:ln>
        </p:spPr>
      </p:pic>
      <p:sp>
        <p:nvSpPr>
          <p:cNvPr id="298" name="Google Shape;298;p51"/>
          <p:cNvSpPr txBox="1">
            <a:spLocks noGrp="1"/>
          </p:cNvSpPr>
          <p:nvPr>
            <p:ph type="title"/>
          </p:nvPr>
        </p:nvSpPr>
        <p:spPr>
          <a:xfrm>
            <a:off x="4572000" y="2286000"/>
            <a:ext cx="4343400" cy="1021500"/>
          </a:xfrm>
          <a:prstGeom prst="rect">
            <a:avLst/>
          </a:prstGeom>
          <a:noFill/>
          <a:ln>
            <a:noFill/>
          </a:ln>
        </p:spPr>
        <p:txBody>
          <a:bodyPr spcFirstLastPara="1" wrap="square" lIns="91425" tIns="91425" rIns="91425" bIns="91425" anchor="b" anchorCtr="0">
            <a:noAutofit/>
          </a:bodyPr>
          <a:lstStyle>
            <a:lvl1pPr marR="0" lvl="0" algn="l" rtl="0">
              <a:spcBef>
                <a:spcPts val="0"/>
              </a:spcBef>
              <a:spcAft>
                <a:spcPts val="0"/>
              </a:spcAft>
              <a:buClr>
                <a:srgbClr val="003300"/>
              </a:buClr>
              <a:buSzPts val="4000"/>
              <a:buFont typeface="Arial"/>
              <a:buNone/>
              <a:defRPr sz="4000" b="1" i="0" u="none" strike="noStrike" cap="small">
                <a:solidFill>
                  <a:srgbClr val="003300"/>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99" name="Google Shape;299;p51"/>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00" name="Google Shape;300;p51"/>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01" name="Google Shape;301;p5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888888"/>
                </a:solidFill>
                <a:latin typeface="Arial"/>
                <a:ea typeface="Arial"/>
                <a:cs typeface="Arial"/>
                <a:sym typeface="Arial"/>
              </a:defRPr>
            </a:lvl1pPr>
            <a:lvl2pPr marL="0" marR="0" lvl="1" indent="0" algn="l" rtl="0">
              <a:spcBef>
                <a:spcPts val="0"/>
              </a:spcBef>
              <a:buNone/>
              <a:defRPr sz="1800">
                <a:solidFill>
                  <a:srgbClr val="888888"/>
                </a:solidFill>
                <a:latin typeface="Arial"/>
                <a:ea typeface="Arial"/>
                <a:cs typeface="Arial"/>
                <a:sym typeface="Arial"/>
              </a:defRPr>
            </a:lvl2pPr>
            <a:lvl3pPr marL="0" marR="0" lvl="2" indent="0" algn="l" rtl="0">
              <a:spcBef>
                <a:spcPts val="0"/>
              </a:spcBef>
              <a:buNone/>
              <a:defRPr sz="1800">
                <a:solidFill>
                  <a:srgbClr val="888888"/>
                </a:solidFill>
                <a:latin typeface="Arial"/>
                <a:ea typeface="Arial"/>
                <a:cs typeface="Arial"/>
                <a:sym typeface="Arial"/>
              </a:defRPr>
            </a:lvl3pPr>
            <a:lvl4pPr marL="0" marR="0" lvl="3" indent="0" algn="l" rtl="0">
              <a:spcBef>
                <a:spcPts val="0"/>
              </a:spcBef>
              <a:buNone/>
              <a:defRPr sz="1800">
                <a:solidFill>
                  <a:srgbClr val="888888"/>
                </a:solidFill>
                <a:latin typeface="Arial"/>
                <a:ea typeface="Arial"/>
                <a:cs typeface="Arial"/>
                <a:sym typeface="Arial"/>
              </a:defRPr>
            </a:lvl4pPr>
            <a:lvl5pPr marL="0" marR="0" lvl="4" indent="0" algn="l" rtl="0">
              <a:spcBef>
                <a:spcPts val="0"/>
              </a:spcBef>
              <a:buNone/>
              <a:defRPr sz="1800">
                <a:solidFill>
                  <a:srgbClr val="888888"/>
                </a:solidFill>
                <a:latin typeface="Arial"/>
                <a:ea typeface="Arial"/>
                <a:cs typeface="Arial"/>
                <a:sym typeface="Arial"/>
              </a:defRPr>
            </a:lvl5pPr>
            <a:lvl6pPr marL="0" marR="0" lvl="5" indent="0" algn="l" rtl="0">
              <a:spcBef>
                <a:spcPts val="0"/>
              </a:spcBef>
              <a:buNone/>
              <a:defRPr sz="1800">
                <a:solidFill>
                  <a:srgbClr val="888888"/>
                </a:solidFill>
                <a:latin typeface="Arial"/>
                <a:ea typeface="Arial"/>
                <a:cs typeface="Arial"/>
                <a:sym typeface="Arial"/>
              </a:defRPr>
            </a:lvl6pPr>
            <a:lvl7pPr marL="0" marR="0" lvl="6" indent="0" algn="l" rtl="0">
              <a:spcBef>
                <a:spcPts val="0"/>
              </a:spcBef>
              <a:buNone/>
              <a:defRPr sz="1800">
                <a:solidFill>
                  <a:srgbClr val="888888"/>
                </a:solidFill>
                <a:latin typeface="Arial"/>
                <a:ea typeface="Arial"/>
                <a:cs typeface="Arial"/>
                <a:sym typeface="Arial"/>
              </a:defRPr>
            </a:lvl7pPr>
            <a:lvl8pPr marL="0" marR="0" lvl="7" indent="0" algn="l" rtl="0">
              <a:spcBef>
                <a:spcPts val="0"/>
              </a:spcBef>
              <a:buNone/>
              <a:defRPr sz="1800">
                <a:solidFill>
                  <a:srgbClr val="888888"/>
                </a:solidFill>
                <a:latin typeface="Arial"/>
                <a:ea typeface="Arial"/>
                <a:cs typeface="Arial"/>
                <a:sym typeface="Arial"/>
              </a:defRPr>
            </a:lvl8pPr>
            <a:lvl9pPr marL="0" marR="0" lvl="8" indent="0" algn="l" rtl="0">
              <a:spcBef>
                <a:spcPts val="0"/>
              </a:spcBef>
              <a:buNone/>
              <a:defRPr sz="180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302" name="Google Shape;302;p51"/>
          <p:cNvSpPr>
            <a:spLocks noGrp="1"/>
          </p:cNvSpPr>
          <p:nvPr>
            <p:ph type="pic" idx="2"/>
          </p:nvPr>
        </p:nvSpPr>
        <p:spPr>
          <a:xfrm>
            <a:off x="6781800" y="4000500"/>
            <a:ext cx="2133600" cy="742800"/>
          </a:xfrm>
          <a:prstGeom prst="rect">
            <a:avLst/>
          </a:prstGeom>
          <a:noFill/>
          <a:ln>
            <a:noFill/>
          </a:ln>
        </p:spPr>
        <p:txBody>
          <a:bodyPr spcFirstLastPara="1" wrap="square" lIns="91425" tIns="91425" rIns="91425" bIns="91425" anchor="t" anchorCtr="0">
            <a:noAutofit/>
          </a:bodyPr>
          <a:lstStyle>
            <a:lvl1pPr marR="0" lvl="0" algn="ctr" rtl="0">
              <a:spcBef>
                <a:spcPts val="360"/>
              </a:spcBef>
              <a:spcAft>
                <a:spcPts val="0"/>
              </a:spcAft>
              <a:buClr>
                <a:schemeClr val="dk1"/>
              </a:buClr>
              <a:buSzPts val="1801"/>
              <a:buFont typeface="Arial"/>
              <a:buNone/>
              <a:defRPr sz="1801"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7"/>
                                        </p:tgtEl>
                                        <p:attrNameLst>
                                          <p:attrName>style.visibility</p:attrName>
                                        </p:attrNameLst>
                                      </p:cBhvr>
                                      <p:to>
                                        <p:strVal val="visible"/>
                                      </p:to>
                                    </p:set>
                                    <p:animEffect transition="in" filter="fade">
                                      <p:cBhvr>
                                        <p:cTn id="7" dur="500"/>
                                        <p:tgtEl>
                                          <p:spTgt spid="29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2"/>
                                        </p:tgtEl>
                                        <p:attrNameLst>
                                          <p:attrName>style.visibility</p:attrName>
                                        </p:attrNameLst>
                                      </p:cBhvr>
                                      <p:to>
                                        <p:strVal val="visible"/>
                                      </p:to>
                                    </p:set>
                                    <p:animEffect transition="in" filter="fade">
                                      <p:cBhvr>
                                        <p:cTn id="11" dur="500"/>
                                        <p:tgtEl>
                                          <p:spTgt spid="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blipFill>
          <a:blip r:embed="rId2">
            <a:alphaModFix/>
          </a:blip>
          <a:stretch>
            <a:fillRect/>
          </a:stretch>
        </a:blipFill>
        <a:effectLst/>
      </p:bgPr>
    </p:bg>
    <p:spTree>
      <p:nvGrpSpPr>
        <p:cNvPr id="1" name="Shape 303"/>
        <p:cNvGrpSpPr/>
        <p:nvPr/>
      </p:nvGrpSpPr>
      <p:grpSpPr>
        <a:xfrm>
          <a:off x="0" y="0"/>
          <a:ext cx="0" cy="0"/>
          <a:chOff x="0" y="0"/>
          <a:chExt cx="0" cy="0"/>
        </a:xfrm>
      </p:grpSpPr>
      <p:sp>
        <p:nvSpPr>
          <p:cNvPr id="304" name="Google Shape;304;p52"/>
          <p:cNvSpPr txBox="1">
            <a:spLocks noGrp="1"/>
          </p:cNvSpPr>
          <p:nvPr>
            <p:ph type="title"/>
          </p:nvPr>
        </p:nvSpPr>
        <p:spPr>
          <a:xfrm>
            <a:off x="762000" y="202224"/>
            <a:ext cx="8077200" cy="8574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05" name="Google Shape;305;p52"/>
          <p:cNvSpPr txBox="1">
            <a:spLocks noGrp="1"/>
          </p:cNvSpPr>
          <p:nvPr>
            <p:ph type="body" idx="1"/>
          </p:nvPr>
        </p:nvSpPr>
        <p:spPr>
          <a:xfrm>
            <a:off x="762000" y="1197310"/>
            <a:ext cx="8077200" cy="32229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6" name="Google Shape;306;p52"/>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07" name="Google Shape;307;p52"/>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08" name="Google Shape;308;p52"/>
          <p:cNvSpPr txBox="1">
            <a:spLocks noGrp="1"/>
          </p:cNvSpPr>
          <p:nvPr>
            <p:ph type="sldNum" idx="12"/>
          </p:nvPr>
        </p:nvSpPr>
        <p:spPr>
          <a:xfrm>
            <a:off x="6705600" y="4767268"/>
            <a:ext cx="2133600" cy="273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888888"/>
                </a:solidFill>
                <a:latin typeface="Arial"/>
                <a:ea typeface="Arial"/>
                <a:cs typeface="Arial"/>
                <a:sym typeface="Arial"/>
              </a:defRPr>
            </a:lvl1pPr>
            <a:lvl2pPr marL="0" marR="0" lvl="1" indent="0" algn="l" rtl="0">
              <a:spcBef>
                <a:spcPts val="0"/>
              </a:spcBef>
              <a:buNone/>
              <a:defRPr sz="1800">
                <a:solidFill>
                  <a:srgbClr val="888888"/>
                </a:solidFill>
                <a:latin typeface="Arial"/>
                <a:ea typeface="Arial"/>
                <a:cs typeface="Arial"/>
                <a:sym typeface="Arial"/>
              </a:defRPr>
            </a:lvl2pPr>
            <a:lvl3pPr marL="0" marR="0" lvl="2" indent="0" algn="l" rtl="0">
              <a:spcBef>
                <a:spcPts val="0"/>
              </a:spcBef>
              <a:buNone/>
              <a:defRPr sz="1800">
                <a:solidFill>
                  <a:srgbClr val="888888"/>
                </a:solidFill>
                <a:latin typeface="Arial"/>
                <a:ea typeface="Arial"/>
                <a:cs typeface="Arial"/>
                <a:sym typeface="Arial"/>
              </a:defRPr>
            </a:lvl3pPr>
            <a:lvl4pPr marL="0" marR="0" lvl="3" indent="0" algn="l" rtl="0">
              <a:spcBef>
                <a:spcPts val="0"/>
              </a:spcBef>
              <a:buNone/>
              <a:defRPr sz="1800">
                <a:solidFill>
                  <a:srgbClr val="888888"/>
                </a:solidFill>
                <a:latin typeface="Arial"/>
                <a:ea typeface="Arial"/>
                <a:cs typeface="Arial"/>
                <a:sym typeface="Arial"/>
              </a:defRPr>
            </a:lvl4pPr>
            <a:lvl5pPr marL="0" marR="0" lvl="4" indent="0" algn="l" rtl="0">
              <a:spcBef>
                <a:spcPts val="0"/>
              </a:spcBef>
              <a:buNone/>
              <a:defRPr sz="1800">
                <a:solidFill>
                  <a:srgbClr val="888888"/>
                </a:solidFill>
                <a:latin typeface="Arial"/>
                <a:ea typeface="Arial"/>
                <a:cs typeface="Arial"/>
                <a:sym typeface="Arial"/>
              </a:defRPr>
            </a:lvl5pPr>
            <a:lvl6pPr marL="0" marR="0" lvl="5" indent="0" algn="l" rtl="0">
              <a:spcBef>
                <a:spcPts val="0"/>
              </a:spcBef>
              <a:buNone/>
              <a:defRPr sz="1800">
                <a:solidFill>
                  <a:srgbClr val="888888"/>
                </a:solidFill>
                <a:latin typeface="Arial"/>
                <a:ea typeface="Arial"/>
                <a:cs typeface="Arial"/>
                <a:sym typeface="Arial"/>
              </a:defRPr>
            </a:lvl6pPr>
            <a:lvl7pPr marL="0" marR="0" lvl="6" indent="0" algn="l" rtl="0">
              <a:spcBef>
                <a:spcPts val="0"/>
              </a:spcBef>
              <a:buNone/>
              <a:defRPr sz="1800">
                <a:solidFill>
                  <a:srgbClr val="888888"/>
                </a:solidFill>
                <a:latin typeface="Arial"/>
                <a:ea typeface="Arial"/>
                <a:cs typeface="Arial"/>
                <a:sym typeface="Arial"/>
              </a:defRPr>
            </a:lvl7pPr>
            <a:lvl8pPr marL="0" marR="0" lvl="7" indent="0" algn="l" rtl="0">
              <a:spcBef>
                <a:spcPts val="0"/>
              </a:spcBef>
              <a:buNone/>
              <a:defRPr sz="1800">
                <a:solidFill>
                  <a:srgbClr val="888888"/>
                </a:solidFill>
                <a:latin typeface="Arial"/>
                <a:ea typeface="Arial"/>
                <a:cs typeface="Arial"/>
                <a:sym typeface="Arial"/>
              </a:defRPr>
            </a:lvl8pPr>
            <a:lvl9pPr marL="0" marR="0" lvl="8" indent="0" algn="l" rtl="0">
              <a:spcBef>
                <a:spcPts val="0"/>
              </a:spcBef>
              <a:buNone/>
              <a:defRPr sz="180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1_Background Only">
  <p:cSld name="1_Background Only">
    <p:spTree>
      <p:nvGrpSpPr>
        <p:cNvPr id="1" name="Shape 309"/>
        <p:cNvGrpSpPr/>
        <p:nvPr/>
      </p:nvGrpSpPr>
      <p:grpSpPr>
        <a:xfrm>
          <a:off x="0" y="0"/>
          <a:ext cx="0" cy="0"/>
          <a:chOff x="0" y="0"/>
          <a:chExt cx="0" cy="0"/>
        </a:xfrm>
      </p:grpSpPr>
      <p:pic>
        <p:nvPicPr>
          <p:cNvPr id="310" name="Google Shape;310;p53"/>
          <p:cNvPicPr preferRelativeResize="0"/>
          <p:nvPr/>
        </p:nvPicPr>
        <p:blipFill rotWithShape="1">
          <a:blip r:embed="rId2">
            <a:alphaModFix/>
          </a:blip>
          <a:srcRect/>
          <a:stretch/>
        </p:blipFill>
        <p:spPr>
          <a:xfrm>
            <a:off x="43547" y="0"/>
            <a:ext cx="6825343" cy="5159828"/>
          </a:xfrm>
          <a:prstGeom prst="rect">
            <a:avLst/>
          </a:prstGeom>
          <a:noFill/>
          <a:ln>
            <a:noFill/>
          </a:ln>
        </p:spPr>
      </p:pic>
      <p:sp>
        <p:nvSpPr>
          <p:cNvPr id="311" name="Google Shape;311;p53"/>
          <p:cNvSpPr txBox="1">
            <a:spLocks noGrp="1"/>
          </p:cNvSpPr>
          <p:nvPr>
            <p:ph type="dt" idx="10"/>
          </p:nvPr>
        </p:nvSpPr>
        <p:spPr>
          <a:xfrm>
            <a:off x="762000" y="4767268"/>
            <a:ext cx="2133600" cy="273900"/>
          </a:xfrm>
          <a:prstGeom prst="rect">
            <a:avLst/>
          </a:prstGeom>
          <a:noFill/>
          <a:ln>
            <a:noFill/>
          </a:ln>
        </p:spPr>
        <p:txBody>
          <a:bodyPr spcFirstLastPara="1" wrap="square" lIns="91425" tIns="91425" rIns="91425" bIns="91425"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2" name="Google Shape;312;p53"/>
          <p:cNvSpPr txBox="1">
            <a:spLocks noGrp="1"/>
          </p:cNvSpPr>
          <p:nvPr>
            <p:ph type="ftr" idx="11"/>
          </p:nvPr>
        </p:nvSpPr>
        <p:spPr>
          <a:xfrm>
            <a:off x="3352800" y="4767268"/>
            <a:ext cx="2895600" cy="273900"/>
          </a:xfrm>
          <a:prstGeom prst="rect">
            <a:avLst/>
          </a:prstGeom>
          <a:noFill/>
          <a:ln>
            <a:noFill/>
          </a:ln>
        </p:spPr>
        <p:txBody>
          <a:bodyPr spcFirstLastPara="1" wrap="square" lIns="91425" tIns="91425" rIns="91425" bIns="91425"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3" name="Google Shape;313;p53"/>
          <p:cNvSpPr txBox="1">
            <a:spLocks noGrp="1"/>
          </p:cNvSpPr>
          <p:nvPr>
            <p:ph type="sldNum" idx="12"/>
          </p:nvPr>
        </p:nvSpPr>
        <p:spPr>
          <a:xfrm>
            <a:off x="6705600" y="4767268"/>
            <a:ext cx="2133600" cy="273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888888"/>
                </a:solidFill>
                <a:latin typeface="Arial"/>
                <a:ea typeface="Arial"/>
                <a:cs typeface="Arial"/>
                <a:sym typeface="Arial"/>
              </a:defRPr>
            </a:lvl1pPr>
            <a:lvl2pPr marL="0" marR="0" lvl="1" indent="0" algn="l" rtl="0">
              <a:spcBef>
                <a:spcPts val="0"/>
              </a:spcBef>
              <a:buNone/>
              <a:defRPr sz="1800">
                <a:solidFill>
                  <a:srgbClr val="888888"/>
                </a:solidFill>
                <a:latin typeface="Arial"/>
                <a:ea typeface="Arial"/>
                <a:cs typeface="Arial"/>
                <a:sym typeface="Arial"/>
              </a:defRPr>
            </a:lvl2pPr>
            <a:lvl3pPr marL="0" marR="0" lvl="2" indent="0" algn="l" rtl="0">
              <a:spcBef>
                <a:spcPts val="0"/>
              </a:spcBef>
              <a:buNone/>
              <a:defRPr sz="1800">
                <a:solidFill>
                  <a:srgbClr val="888888"/>
                </a:solidFill>
                <a:latin typeface="Arial"/>
                <a:ea typeface="Arial"/>
                <a:cs typeface="Arial"/>
                <a:sym typeface="Arial"/>
              </a:defRPr>
            </a:lvl3pPr>
            <a:lvl4pPr marL="0" marR="0" lvl="3" indent="0" algn="l" rtl="0">
              <a:spcBef>
                <a:spcPts val="0"/>
              </a:spcBef>
              <a:buNone/>
              <a:defRPr sz="1800">
                <a:solidFill>
                  <a:srgbClr val="888888"/>
                </a:solidFill>
                <a:latin typeface="Arial"/>
                <a:ea typeface="Arial"/>
                <a:cs typeface="Arial"/>
                <a:sym typeface="Arial"/>
              </a:defRPr>
            </a:lvl4pPr>
            <a:lvl5pPr marL="0" marR="0" lvl="4" indent="0" algn="l" rtl="0">
              <a:spcBef>
                <a:spcPts val="0"/>
              </a:spcBef>
              <a:buNone/>
              <a:defRPr sz="1800">
                <a:solidFill>
                  <a:srgbClr val="888888"/>
                </a:solidFill>
                <a:latin typeface="Arial"/>
                <a:ea typeface="Arial"/>
                <a:cs typeface="Arial"/>
                <a:sym typeface="Arial"/>
              </a:defRPr>
            </a:lvl5pPr>
            <a:lvl6pPr marL="0" marR="0" lvl="5" indent="0" algn="l" rtl="0">
              <a:spcBef>
                <a:spcPts val="0"/>
              </a:spcBef>
              <a:buNone/>
              <a:defRPr sz="1800">
                <a:solidFill>
                  <a:srgbClr val="888888"/>
                </a:solidFill>
                <a:latin typeface="Arial"/>
                <a:ea typeface="Arial"/>
                <a:cs typeface="Arial"/>
                <a:sym typeface="Arial"/>
              </a:defRPr>
            </a:lvl6pPr>
            <a:lvl7pPr marL="0" marR="0" lvl="6" indent="0" algn="l" rtl="0">
              <a:spcBef>
                <a:spcPts val="0"/>
              </a:spcBef>
              <a:buNone/>
              <a:defRPr sz="1800">
                <a:solidFill>
                  <a:srgbClr val="888888"/>
                </a:solidFill>
                <a:latin typeface="Arial"/>
                <a:ea typeface="Arial"/>
                <a:cs typeface="Arial"/>
                <a:sym typeface="Arial"/>
              </a:defRPr>
            </a:lvl7pPr>
            <a:lvl8pPr marL="0" marR="0" lvl="7" indent="0" algn="l" rtl="0">
              <a:spcBef>
                <a:spcPts val="0"/>
              </a:spcBef>
              <a:buNone/>
              <a:defRPr sz="1800">
                <a:solidFill>
                  <a:srgbClr val="888888"/>
                </a:solidFill>
                <a:latin typeface="Arial"/>
                <a:ea typeface="Arial"/>
                <a:cs typeface="Arial"/>
                <a:sym typeface="Arial"/>
              </a:defRPr>
            </a:lvl8pPr>
            <a:lvl9pPr marL="0" marR="0" lvl="8" indent="0" algn="l" rtl="0">
              <a:spcBef>
                <a:spcPts val="0"/>
              </a:spcBef>
              <a:buNone/>
              <a:defRPr sz="180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4"/>
        <p:cNvGrpSpPr/>
        <p:nvPr/>
      </p:nvGrpSpPr>
      <p:grpSpPr>
        <a:xfrm>
          <a:off x="0" y="0"/>
          <a:ext cx="0" cy="0"/>
          <a:chOff x="0" y="0"/>
          <a:chExt cx="0" cy="0"/>
        </a:xfrm>
      </p:grpSpPr>
      <p:sp>
        <p:nvSpPr>
          <p:cNvPr id="315" name="Google Shape;315;p54"/>
          <p:cNvSpPr txBox="1">
            <a:spLocks noGrp="1"/>
          </p:cNvSpPr>
          <p:nvPr>
            <p:ph type="title"/>
          </p:nvPr>
        </p:nvSpPr>
        <p:spPr>
          <a:xfrm>
            <a:off x="457200" y="-34528"/>
            <a:ext cx="8229600" cy="8574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16" name="Google Shape;316;p54"/>
          <p:cNvSpPr txBox="1">
            <a:spLocks noGrp="1"/>
          </p:cNvSpPr>
          <p:nvPr>
            <p:ph type="body" idx="1"/>
          </p:nvPr>
        </p:nvSpPr>
        <p:spPr>
          <a:xfrm>
            <a:off x="457200" y="1098947"/>
            <a:ext cx="8229600" cy="33945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7" name="Google Shape;317;p54"/>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18" name="Google Shape;318;p54"/>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19" name="Google Shape;319;p5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B_Header_Blank">
  <p:cSld name="1B_Header_Blank">
    <p:spTree>
      <p:nvGrpSpPr>
        <p:cNvPr id="1" name="Shape 320"/>
        <p:cNvGrpSpPr/>
        <p:nvPr/>
      </p:nvGrpSpPr>
      <p:grpSpPr>
        <a:xfrm>
          <a:off x="0" y="0"/>
          <a:ext cx="0" cy="0"/>
          <a:chOff x="0" y="0"/>
          <a:chExt cx="0" cy="0"/>
        </a:xfrm>
      </p:grpSpPr>
      <p:sp>
        <p:nvSpPr>
          <p:cNvPr id="321" name="Google Shape;321;p55"/>
          <p:cNvSpPr txBox="1">
            <a:spLocks noGrp="1"/>
          </p:cNvSpPr>
          <p:nvPr>
            <p:ph type="title"/>
          </p:nvPr>
        </p:nvSpPr>
        <p:spPr>
          <a:xfrm>
            <a:off x="228598" y="174815"/>
            <a:ext cx="7776000" cy="4362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dk1"/>
              </a:buClr>
              <a:buSzPts val="2400"/>
              <a:buFont typeface="Calibri"/>
              <a:buNone/>
              <a:defRPr sz="2400" b="1" i="1" u="none" strike="noStrike" cap="non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322" name="Google Shape;322;p55"/>
          <p:cNvSpPr txBox="1">
            <a:spLocks noGrp="1"/>
          </p:cNvSpPr>
          <p:nvPr>
            <p:ph type="body" idx="1"/>
          </p:nvPr>
        </p:nvSpPr>
        <p:spPr>
          <a:xfrm>
            <a:off x="228597" y="4632754"/>
            <a:ext cx="8453700" cy="348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6250"/>
              </a:lnSpc>
              <a:spcBef>
                <a:spcPts val="0"/>
              </a:spcBef>
              <a:spcAft>
                <a:spcPts val="0"/>
              </a:spcAft>
              <a:buClr>
                <a:schemeClr val="lt2"/>
              </a:buClr>
              <a:buSzPts val="1600"/>
              <a:buFont typeface="Arial"/>
              <a:buNone/>
              <a:defRPr sz="1600" b="1" i="1" u="none" strike="noStrike" cap="none">
                <a:solidFill>
                  <a:schemeClr val="lt2"/>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3" name="Google Shape;323;p55"/>
          <p:cNvSpPr txBox="1">
            <a:spLocks noGrp="1"/>
          </p:cNvSpPr>
          <p:nvPr>
            <p:ph type="body" idx="2"/>
          </p:nvPr>
        </p:nvSpPr>
        <p:spPr>
          <a:xfrm>
            <a:off x="228600" y="469529"/>
            <a:ext cx="7776000" cy="335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400"/>
              </a:spcBef>
              <a:spcAft>
                <a:spcPts val="0"/>
              </a:spcAft>
              <a:buClr>
                <a:schemeClr val="dk2"/>
              </a:buClr>
              <a:buSzPts val="2000"/>
              <a:buFont typeface="Arial"/>
              <a:buNone/>
              <a:defRPr sz="2000" b="0" i="1" u="none" strike="noStrike" cap="none">
                <a:solidFill>
                  <a:schemeClr val="dk2"/>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4" name="Google Shape;324;p55"/>
          <p:cNvSpPr txBox="1">
            <a:spLocks noGrp="1"/>
          </p:cNvSpPr>
          <p:nvPr>
            <p:ph type="sldNum" idx="12"/>
          </p:nvPr>
        </p:nvSpPr>
        <p:spPr>
          <a:xfrm>
            <a:off x="8556783" y="4749850"/>
            <a:ext cx="548700" cy="3936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lt2"/>
              </a:buClr>
              <a:buSzPts val="1300"/>
              <a:buFont typeface="Arial"/>
              <a:buNone/>
              <a:defRPr sz="1300" b="0" i="0" u="none" strike="noStrike" cap="none">
                <a:solidFill>
                  <a:schemeClr val="lt2"/>
                </a:solidFill>
                <a:latin typeface="Arial"/>
                <a:ea typeface="Arial"/>
                <a:cs typeface="Arial"/>
                <a:sym typeface="Arial"/>
              </a:defRPr>
            </a:lvl1pPr>
            <a:lvl2pPr marL="0" marR="0" lvl="1" indent="0" algn="l" rtl="0">
              <a:lnSpc>
                <a:spcPct val="100000"/>
              </a:lnSpc>
              <a:spcBef>
                <a:spcPts val="0"/>
              </a:spcBef>
              <a:spcAft>
                <a:spcPts val="0"/>
              </a:spcAft>
              <a:buClr>
                <a:schemeClr val="lt2"/>
              </a:buClr>
              <a:buSzPts val="1300"/>
              <a:buFont typeface="Arial"/>
              <a:buNone/>
              <a:defRPr sz="1300" b="0" i="0" u="none" strike="noStrike" cap="none">
                <a:solidFill>
                  <a:schemeClr val="lt2"/>
                </a:solidFill>
                <a:latin typeface="Arial"/>
                <a:ea typeface="Arial"/>
                <a:cs typeface="Arial"/>
                <a:sym typeface="Arial"/>
              </a:defRPr>
            </a:lvl2pPr>
            <a:lvl3pPr marL="0" marR="0" lvl="2" indent="0" algn="l" rtl="0">
              <a:lnSpc>
                <a:spcPct val="100000"/>
              </a:lnSpc>
              <a:spcBef>
                <a:spcPts val="0"/>
              </a:spcBef>
              <a:spcAft>
                <a:spcPts val="0"/>
              </a:spcAft>
              <a:buClr>
                <a:schemeClr val="lt2"/>
              </a:buClr>
              <a:buSzPts val="1300"/>
              <a:buFont typeface="Arial"/>
              <a:buNone/>
              <a:defRPr sz="1300" b="0" i="0" u="none" strike="noStrike" cap="none">
                <a:solidFill>
                  <a:schemeClr val="lt2"/>
                </a:solidFill>
                <a:latin typeface="Arial"/>
                <a:ea typeface="Arial"/>
                <a:cs typeface="Arial"/>
                <a:sym typeface="Arial"/>
              </a:defRPr>
            </a:lvl3pPr>
            <a:lvl4pPr marL="0" marR="0" lvl="3" indent="0" algn="l" rtl="0">
              <a:lnSpc>
                <a:spcPct val="100000"/>
              </a:lnSpc>
              <a:spcBef>
                <a:spcPts val="0"/>
              </a:spcBef>
              <a:spcAft>
                <a:spcPts val="0"/>
              </a:spcAft>
              <a:buClr>
                <a:schemeClr val="lt2"/>
              </a:buClr>
              <a:buSzPts val="1300"/>
              <a:buFont typeface="Arial"/>
              <a:buNone/>
              <a:defRPr sz="1300" b="0" i="0" u="none" strike="noStrike" cap="none">
                <a:solidFill>
                  <a:schemeClr val="lt2"/>
                </a:solidFill>
                <a:latin typeface="Arial"/>
                <a:ea typeface="Arial"/>
                <a:cs typeface="Arial"/>
                <a:sym typeface="Arial"/>
              </a:defRPr>
            </a:lvl4pPr>
            <a:lvl5pPr marL="0" marR="0" lvl="4" indent="0" algn="l" rtl="0">
              <a:lnSpc>
                <a:spcPct val="100000"/>
              </a:lnSpc>
              <a:spcBef>
                <a:spcPts val="0"/>
              </a:spcBef>
              <a:spcAft>
                <a:spcPts val="0"/>
              </a:spcAft>
              <a:buClr>
                <a:schemeClr val="lt2"/>
              </a:buClr>
              <a:buSzPts val="1300"/>
              <a:buFont typeface="Arial"/>
              <a:buNone/>
              <a:defRPr sz="1300" b="0" i="0" u="none" strike="noStrike" cap="none">
                <a:solidFill>
                  <a:schemeClr val="lt2"/>
                </a:solidFill>
                <a:latin typeface="Arial"/>
                <a:ea typeface="Arial"/>
                <a:cs typeface="Arial"/>
                <a:sym typeface="Arial"/>
              </a:defRPr>
            </a:lvl5pPr>
            <a:lvl6pPr marL="0" marR="0" lvl="5" indent="0" algn="l" rtl="0">
              <a:lnSpc>
                <a:spcPct val="100000"/>
              </a:lnSpc>
              <a:spcBef>
                <a:spcPts val="0"/>
              </a:spcBef>
              <a:spcAft>
                <a:spcPts val="0"/>
              </a:spcAft>
              <a:buClr>
                <a:schemeClr val="lt2"/>
              </a:buClr>
              <a:buSzPts val="1300"/>
              <a:buFont typeface="Arial"/>
              <a:buNone/>
              <a:defRPr sz="1300" b="0" i="0" u="none" strike="noStrike" cap="none">
                <a:solidFill>
                  <a:schemeClr val="lt2"/>
                </a:solidFill>
                <a:latin typeface="Arial"/>
                <a:ea typeface="Arial"/>
                <a:cs typeface="Arial"/>
                <a:sym typeface="Arial"/>
              </a:defRPr>
            </a:lvl6pPr>
            <a:lvl7pPr marL="0" marR="0" lvl="6" indent="0" algn="l" rtl="0">
              <a:lnSpc>
                <a:spcPct val="100000"/>
              </a:lnSpc>
              <a:spcBef>
                <a:spcPts val="0"/>
              </a:spcBef>
              <a:spcAft>
                <a:spcPts val="0"/>
              </a:spcAft>
              <a:buClr>
                <a:schemeClr val="lt2"/>
              </a:buClr>
              <a:buSzPts val="1300"/>
              <a:buFont typeface="Arial"/>
              <a:buNone/>
              <a:defRPr sz="1300" b="0" i="0" u="none" strike="noStrike" cap="none">
                <a:solidFill>
                  <a:schemeClr val="lt2"/>
                </a:solidFill>
                <a:latin typeface="Arial"/>
                <a:ea typeface="Arial"/>
                <a:cs typeface="Arial"/>
                <a:sym typeface="Arial"/>
              </a:defRPr>
            </a:lvl7pPr>
            <a:lvl8pPr marL="0" marR="0" lvl="7" indent="0" algn="l" rtl="0">
              <a:lnSpc>
                <a:spcPct val="100000"/>
              </a:lnSpc>
              <a:spcBef>
                <a:spcPts val="0"/>
              </a:spcBef>
              <a:spcAft>
                <a:spcPts val="0"/>
              </a:spcAft>
              <a:buClr>
                <a:schemeClr val="lt2"/>
              </a:buClr>
              <a:buSzPts val="1300"/>
              <a:buFont typeface="Arial"/>
              <a:buNone/>
              <a:defRPr sz="1300" b="0" i="0" u="none" strike="noStrike" cap="none">
                <a:solidFill>
                  <a:schemeClr val="lt2"/>
                </a:solidFill>
                <a:latin typeface="Arial"/>
                <a:ea typeface="Arial"/>
                <a:cs typeface="Arial"/>
                <a:sym typeface="Arial"/>
              </a:defRPr>
            </a:lvl8pPr>
            <a:lvl9pPr marL="0" marR="0" lvl="8" indent="0" algn="l" rtl="0">
              <a:lnSpc>
                <a:spcPct val="100000"/>
              </a:lnSpc>
              <a:spcBef>
                <a:spcPts val="0"/>
              </a:spcBef>
              <a:spcAft>
                <a:spcPts val="0"/>
              </a:spcAft>
              <a:buClr>
                <a:schemeClr val="lt2"/>
              </a:buClr>
              <a:buSzPts val="1300"/>
              <a:buFont typeface="Arial"/>
              <a:buNone/>
              <a:defRPr sz="1300" b="0"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1" type="title">
  <p:cSld name="TITLE">
    <p:spTree>
      <p:nvGrpSpPr>
        <p:cNvPr id="1" name="Shape 325"/>
        <p:cNvGrpSpPr/>
        <p:nvPr/>
      </p:nvGrpSpPr>
      <p:grpSpPr>
        <a:xfrm>
          <a:off x="0" y="0"/>
          <a:ext cx="0" cy="0"/>
          <a:chOff x="0" y="0"/>
          <a:chExt cx="0" cy="0"/>
        </a:xfrm>
      </p:grpSpPr>
      <p:sp>
        <p:nvSpPr>
          <p:cNvPr id="326" name="Google Shape;326;p56"/>
          <p:cNvSpPr txBox="1">
            <a:spLocks noGrp="1"/>
          </p:cNvSpPr>
          <p:nvPr>
            <p:ph type="ctrTitle"/>
          </p:nvPr>
        </p:nvSpPr>
        <p:spPr>
          <a:xfrm>
            <a:off x="685800" y="841772"/>
            <a:ext cx="7772400" cy="1790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1"/>
              </a:buClr>
              <a:buSzPts val="6000"/>
              <a:buFont typeface="Calibri"/>
              <a:buChar char="●"/>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7" name="Google Shape;327;p56"/>
          <p:cNvSpPr txBox="1">
            <a:spLocks noGrp="1"/>
          </p:cNvSpPr>
          <p:nvPr>
            <p:ph type="subTitle" idx="1"/>
          </p:nvPr>
        </p:nvSpPr>
        <p:spPr>
          <a:xfrm>
            <a:off x="1143000" y="2701528"/>
            <a:ext cx="6858000" cy="12417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328" name="Google Shape;328;p56"/>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29" name="Google Shape;329;p56"/>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30" name="Google Shape;330;p56"/>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theme" Target="../theme/theme4.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5"/>
        <p:cNvGrpSpPr/>
        <p:nvPr/>
      </p:nvGrpSpPr>
      <p:grpSpPr>
        <a:xfrm>
          <a:off x="0" y="0"/>
          <a:ext cx="0" cy="0"/>
          <a:chOff x="0" y="0"/>
          <a:chExt cx="0" cy="0"/>
        </a:xfrm>
      </p:grpSpPr>
      <p:sp>
        <p:nvSpPr>
          <p:cNvPr id="126" name="Google Shape;126;p25"/>
          <p:cNvSpPr/>
          <p:nvPr/>
        </p:nvSpPr>
        <p:spPr>
          <a:xfrm>
            <a:off x="0" y="4970376"/>
            <a:ext cx="8686800" cy="173100"/>
          </a:xfrm>
          <a:prstGeom prst="rect">
            <a:avLst/>
          </a:prstGeom>
          <a:solidFill>
            <a:srgbClr val="0594C9"/>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27" name="Google Shape;127;p25"/>
          <p:cNvSpPr txBox="1"/>
          <p:nvPr/>
        </p:nvSpPr>
        <p:spPr>
          <a:xfrm>
            <a:off x="8686799" y="4970376"/>
            <a:ext cx="457200" cy="1731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fld id="{00000000-1234-1234-1234-123412341234}" type="slidenum">
              <a:rPr lang="en" sz="1000" b="0" i="0" u="none" strike="noStrike" cap="none">
                <a:solidFill>
                  <a:srgbClr val="0594C9"/>
                </a:solidFill>
                <a:latin typeface="Arial"/>
                <a:ea typeface="Arial"/>
                <a:cs typeface="Arial"/>
                <a:sym typeface="Arial"/>
              </a:rPr>
              <a:t>‹#›</a:t>
            </a:fld>
            <a:endParaRPr sz="1000" b="0" i="0" u="none" strike="noStrike" cap="none">
              <a:solidFill>
                <a:srgbClr val="0594C9"/>
              </a:solidFill>
              <a:latin typeface="Arial"/>
              <a:ea typeface="Arial"/>
              <a:cs typeface="Arial"/>
              <a:sym typeface="Arial"/>
            </a:endParaRPr>
          </a:p>
        </p:txBody>
      </p:sp>
      <p:sp>
        <p:nvSpPr>
          <p:cNvPr id="128" name="Google Shape;128;p25"/>
          <p:cNvSpPr txBox="1"/>
          <p:nvPr/>
        </p:nvSpPr>
        <p:spPr>
          <a:xfrm>
            <a:off x="-1" y="4970376"/>
            <a:ext cx="8686800" cy="1731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900" b="1">
                <a:solidFill>
                  <a:schemeClr val="lt1"/>
                </a:solidFill>
              </a:rPr>
              <a:t>NOAA JPSS/GOES-R IMET Overview</a:t>
            </a:r>
            <a:endParaRPr sz="900" b="0" i="0" u="none" strike="noStrike" cap="none">
              <a:solidFill>
                <a:schemeClr val="lt1"/>
              </a:solidFill>
              <a:latin typeface="Arial"/>
              <a:ea typeface="Arial"/>
              <a:cs typeface="Arial"/>
              <a:sym typeface="Arial"/>
            </a:endParaRPr>
          </a:p>
        </p:txBody>
      </p:sp>
      <p:sp>
        <p:nvSpPr>
          <p:cNvPr id="129" name="Google Shape;129;p2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tx1"/>
                </a:solidFill>
              </a:defRPr>
            </a:lvl1pPr>
            <a:lvl2pPr lvl="1" algn="r">
              <a:buNone/>
              <a:defRPr sz="1300">
                <a:solidFill>
                  <a:schemeClr val="tx1"/>
                </a:solidFill>
              </a:defRPr>
            </a:lvl2pPr>
            <a:lvl3pPr lvl="2" algn="r">
              <a:buNone/>
              <a:defRPr sz="1300">
                <a:solidFill>
                  <a:schemeClr val="tx1"/>
                </a:solidFill>
              </a:defRPr>
            </a:lvl3pPr>
            <a:lvl4pPr lvl="3" algn="r">
              <a:buNone/>
              <a:defRPr sz="1300">
                <a:solidFill>
                  <a:schemeClr val="tx1"/>
                </a:solidFill>
              </a:defRPr>
            </a:lvl4pPr>
            <a:lvl5pPr lvl="4" algn="r">
              <a:buNone/>
              <a:defRPr sz="1300">
                <a:solidFill>
                  <a:schemeClr val="tx1"/>
                </a:solidFill>
              </a:defRPr>
            </a:lvl5pPr>
            <a:lvl6pPr lvl="5" algn="r">
              <a:buNone/>
              <a:defRPr sz="1300">
                <a:solidFill>
                  <a:schemeClr val="tx1"/>
                </a:solidFill>
              </a:defRPr>
            </a:lvl6pPr>
            <a:lvl7pPr lvl="6" algn="r">
              <a:buNone/>
              <a:defRPr sz="1300">
                <a:solidFill>
                  <a:schemeClr val="tx1"/>
                </a:solidFill>
              </a:defRPr>
            </a:lvl7pPr>
            <a:lvl8pPr lvl="7" algn="r">
              <a:buNone/>
              <a:defRPr sz="1300">
                <a:solidFill>
                  <a:schemeClr val="tx1"/>
                </a:solidFill>
              </a:defRPr>
            </a:lvl8pPr>
            <a:lvl9pPr lvl="8" algn="r">
              <a:buNone/>
              <a:defRPr sz="1300">
                <a:solidFill>
                  <a:schemeClr val="tx1"/>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5"/>
        <p:cNvGrpSpPr/>
        <p:nvPr/>
      </p:nvGrpSpPr>
      <p:grpSpPr>
        <a:xfrm>
          <a:off x="0" y="0"/>
          <a:ext cx="0" cy="0"/>
          <a:chOff x="0" y="0"/>
          <a:chExt cx="0" cy="0"/>
        </a:xfrm>
      </p:grpSpPr>
      <p:sp>
        <p:nvSpPr>
          <p:cNvPr id="226" name="Google Shape;226;p40"/>
          <p:cNvSpPr/>
          <p:nvPr/>
        </p:nvSpPr>
        <p:spPr>
          <a:xfrm>
            <a:off x="0" y="4970376"/>
            <a:ext cx="8686800" cy="173100"/>
          </a:xfrm>
          <a:prstGeom prst="rect">
            <a:avLst/>
          </a:prstGeom>
          <a:solidFill>
            <a:srgbClr val="0594C9"/>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mo"/>
              <a:ea typeface="Arimo"/>
              <a:cs typeface="Arimo"/>
              <a:sym typeface="Arimo"/>
            </a:endParaRPr>
          </a:p>
        </p:txBody>
      </p:sp>
      <p:sp>
        <p:nvSpPr>
          <p:cNvPr id="227" name="Google Shape;227;p40"/>
          <p:cNvSpPr txBox="1"/>
          <p:nvPr/>
        </p:nvSpPr>
        <p:spPr>
          <a:xfrm>
            <a:off x="8686799" y="4970376"/>
            <a:ext cx="457200" cy="1731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fld id="{00000000-1234-1234-1234-123412341234}" type="slidenum">
              <a:rPr lang="en" sz="1000" b="0" i="0" u="none" strike="noStrike" cap="none">
                <a:solidFill>
                  <a:srgbClr val="0594C9"/>
                </a:solidFill>
                <a:latin typeface="Calibri"/>
                <a:ea typeface="Calibri"/>
                <a:cs typeface="Calibri"/>
                <a:sym typeface="Calibri"/>
              </a:rPr>
              <a:t>‹#›</a:t>
            </a:fld>
            <a:endParaRPr sz="1000" b="0" i="0" u="none" strike="noStrike" cap="none">
              <a:solidFill>
                <a:srgbClr val="0594C9"/>
              </a:solidFill>
              <a:latin typeface="Calibri"/>
              <a:ea typeface="Calibri"/>
              <a:cs typeface="Calibri"/>
              <a:sym typeface="Calibri"/>
            </a:endParaRPr>
          </a:p>
        </p:txBody>
      </p:sp>
      <p:sp>
        <p:nvSpPr>
          <p:cNvPr id="228" name="Google Shape;228;p40"/>
          <p:cNvSpPr txBox="1"/>
          <p:nvPr/>
        </p:nvSpPr>
        <p:spPr>
          <a:xfrm>
            <a:off x="-1" y="4970376"/>
            <a:ext cx="8686800" cy="1731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chemeClr val="dk1"/>
              </a:buClr>
              <a:buFont typeface="Arial"/>
              <a:buNone/>
            </a:pPr>
            <a:r>
              <a:rPr lang="en" sz="900">
                <a:solidFill>
                  <a:schemeClr val="lt1"/>
                </a:solidFill>
              </a:rPr>
              <a:t>NOAA JPSS/GOES-R IMET Overview</a:t>
            </a:r>
            <a:endParaRPr sz="900" b="0" i="0" u="none" strike="noStrike" cap="none">
              <a:solidFill>
                <a:schemeClr val="lt1"/>
              </a:solidFill>
              <a:latin typeface="Calibri"/>
              <a:ea typeface="Calibri"/>
              <a:cs typeface="Calibri"/>
              <a:sym typeface="Calibri"/>
            </a:endParaRPr>
          </a:p>
        </p:txBody>
      </p:sp>
      <p:sp>
        <p:nvSpPr>
          <p:cNvPr id="229" name="Google Shape;229;p4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tx1"/>
                </a:solidFill>
              </a:defRPr>
            </a:lvl1pPr>
            <a:lvl2pPr lvl="1" algn="r">
              <a:buNone/>
              <a:defRPr sz="1300">
                <a:solidFill>
                  <a:schemeClr val="tx1"/>
                </a:solidFill>
              </a:defRPr>
            </a:lvl2pPr>
            <a:lvl3pPr lvl="2" algn="r">
              <a:buNone/>
              <a:defRPr sz="1300">
                <a:solidFill>
                  <a:schemeClr val="tx1"/>
                </a:solidFill>
              </a:defRPr>
            </a:lvl3pPr>
            <a:lvl4pPr lvl="3" algn="r">
              <a:buNone/>
              <a:defRPr sz="1300">
                <a:solidFill>
                  <a:schemeClr val="tx1"/>
                </a:solidFill>
              </a:defRPr>
            </a:lvl4pPr>
            <a:lvl5pPr lvl="4" algn="r">
              <a:buNone/>
              <a:defRPr sz="1300">
                <a:solidFill>
                  <a:schemeClr val="tx1"/>
                </a:solidFill>
              </a:defRPr>
            </a:lvl5pPr>
            <a:lvl6pPr lvl="5" algn="r">
              <a:buNone/>
              <a:defRPr sz="1300">
                <a:solidFill>
                  <a:schemeClr val="tx1"/>
                </a:solidFill>
              </a:defRPr>
            </a:lvl6pPr>
            <a:lvl7pPr lvl="6" algn="r">
              <a:buNone/>
              <a:defRPr sz="1300">
                <a:solidFill>
                  <a:schemeClr val="tx1"/>
                </a:solidFill>
              </a:defRPr>
            </a:lvl7pPr>
            <a:lvl8pPr lvl="7" algn="r">
              <a:buNone/>
              <a:defRPr sz="1300">
                <a:solidFill>
                  <a:schemeClr val="tx1"/>
                </a:solidFill>
              </a:defRPr>
            </a:lvl8pPr>
            <a:lvl9pPr lvl="8" algn="r">
              <a:buNone/>
              <a:defRPr sz="1300">
                <a:solidFill>
                  <a:schemeClr val="tx1"/>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35.xml"/><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35.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hyperlink" Target="mailto:Ravan.Ahmadov@noaa.gov" TargetMode="External"/><Relationship Id="rId2" Type="http://schemas.openxmlformats.org/officeDocument/2006/relationships/notesSlide" Target="../notesSlides/notesSlide25.xml"/><Relationship Id="rId1" Type="http://schemas.openxmlformats.org/officeDocument/2006/relationships/slideLayout" Target="../slideLayouts/slideLayout35.xml"/><Relationship Id="rId4" Type="http://schemas.openxmlformats.org/officeDocument/2006/relationships/hyperlink" Target="mailto:Eric.James@noaa.gov"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hwp-viz.gsd.esrl.noaa.gov/smoke/index.html" TargetMode="External"/><Relationship Id="rId2" Type="http://schemas.openxmlformats.org/officeDocument/2006/relationships/notesSlide" Target="../notesSlides/notesSlide26.xml"/><Relationship Id="rId1" Type="http://schemas.openxmlformats.org/officeDocument/2006/relationships/slideLayout" Target="../slideLayouts/slideLayout35.xml"/><Relationship Id="rId6" Type="http://schemas.openxmlformats.org/officeDocument/2006/relationships/hyperlink" Target="https://fs.geocollaborate.com/dashboard/" TargetMode="External"/><Relationship Id="rId5" Type="http://schemas.openxmlformats.org/officeDocument/2006/relationships/hyperlink" Target="https://realearth.ssec.wisc.edu/" TargetMode="External"/><Relationship Id="rId4" Type="http://schemas.openxmlformats.org/officeDocument/2006/relationships/hyperlink" Target="https://hwp-viz.gsd.esrl.noaa.gov/wav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35.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8.xml"/><Relationship Id="rId1" Type="http://schemas.openxmlformats.org/officeDocument/2006/relationships/slideLayout" Target="../slideLayouts/slideLayout3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35.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3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34.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24.xml"/><Relationship Id="rId5" Type="http://schemas.openxmlformats.org/officeDocument/2006/relationships/image" Target="../media/image54.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3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35.xml"/><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35.xml"/><Relationship Id="rId6" Type="http://schemas.openxmlformats.org/officeDocument/2006/relationships/hyperlink" Target="http://sigma.umd.edu/resmaili/nucaps.html" TargetMode="External"/><Relationship Id="rId5" Type="http://schemas.openxmlformats.org/officeDocument/2006/relationships/hyperlink" Target="https://ams.confex.com/ams/2020Annual/meetingapp.cgi/Paper/368222" TargetMode="External"/><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45.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4"/>
        <p:cNvGrpSpPr/>
        <p:nvPr/>
      </p:nvGrpSpPr>
      <p:grpSpPr>
        <a:xfrm>
          <a:off x="0" y="0"/>
          <a:ext cx="0" cy="0"/>
          <a:chOff x="0" y="0"/>
          <a:chExt cx="0" cy="0"/>
        </a:xfrm>
      </p:grpSpPr>
      <p:sp>
        <p:nvSpPr>
          <p:cNvPr id="335" name="Google Shape;335;p57"/>
          <p:cNvSpPr txBox="1">
            <a:spLocks noGrp="1"/>
          </p:cNvSpPr>
          <p:nvPr>
            <p:ph type="subTitle" idx="1"/>
          </p:nvPr>
        </p:nvSpPr>
        <p:spPr>
          <a:xfrm>
            <a:off x="354300" y="4133850"/>
            <a:ext cx="7951500" cy="1143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800"/>
              <a:buFont typeface="Arial"/>
              <a:buNone/>
            </a:pPr>
            <a:r>
              <a:rPr lang="en" sz="1800" b="1">
                <a:solidFill>
                  <a:srgbClr val="FFFFFF"/>
                </a:solidFill>
              </a:rPr>
              <a:t>Presented by </a:t>
            </a:r>
            <a:endParaRPr sz="1800" b="1" i="0" u="none" strike="noStrike" cap="none">
              <a:solidFill>
                <a:srgbClr val="FFFFFF"/>
              </a:solidFill>
              <a:latin typeface="Calibri"/>
              <a:ea typeface="Calibri"/>
              <a:cs typeface="Calibri"/>
              <a:sym typeface="Calibri"/>
            </a:endParaRPr>
          </a:p>
          <a:p>
            <a:pPr marL="0" marR="0" lvl="0" indent="0" algn="ctr" rtl="0">
              <a:spcBef>
                <a:spcPts val="600"/>
              </a:spcBef>
              <a:spcAft>
                <a:spcPts val="0"/>
              </a:spcAft>
              <a:buClr>
                <a:schemeClr val="dk1"/>
              </a:buClr>
              <a:buSzPts val="1100"/>
              <a:buFont typeface="Arial"/>
              <a:buNone/>
            </a:pPr>
            <a:r>
              <a:rPr lang="en" sz="1800">
                <a:solidFill>
                  <a:srgbClr val="FFFFFF"/>
                </a:solidFill>
              </a:rPr>
              <a:t>Bill Sjoberg (JPSS), Chris Schmidt (CIMSS)</a:t>
            </a:r>
            <a:endParaRPr sz="1800">
              <a:solidFill>
                <a:srgbClr val="FFFFFF"/>
              </a:solidFill>
            </a:endParaRPr>
          </a:p>
          <a:p>
            <a:pPr marL="0" marR="0" lvl="0" indent="0" algn="ctr" rtl="0">
              <a:spcBef>
                <a:spcPts val="600"/>
              </a:spcBef>
              <a:spcAft>
                <a:spcPts val="0"/>
              </a:spcAft>
              <a:buClr>
                <a:schemeClr val="dk1"/>
              </a:buClr>
              <a:buSzPts val="1100"/>
              <a:buFont typeface="Arial"/>
              <a:buNone/>
            </a:pPr>
            <a:r>
              <a:rPr lang="en" sz="1800">
                <a:solidFill>
                  <a:srgbClr val="FFFFFF"/>
                </a:solidFill>
              </a:rPr>
              <a:t>William Straka III (CIMSS)</a:t>
            </a:r>
            <a:endParaRPr sz="1800">
              <a:solidFill>
                <a:srgbClr val="FFFFFF"/>
              </a:solidFill>
            </a:endParaRPr>
          </a:p>
          <a:p>
            <a:pPr marL="0" marR="0" lvl="0" indent="0" algn="ctr" rtl="0">
              <a:spcBef>
                <a:spcPts val="600"/>
              </a:spcBef>
              <a:spcAft>
                <a:spcPts val="0"/>
              </a:spcAft>
              <a:buClr>
                <a:schemeClr val="dk1"/>
              </a:buClr>
              <a:buSzPts val="1100"/>
              <a:buFont typeface="Arial"/>
              <a:buNone/>
            </a:pPr>
            <a:endParaRPr sz="1800">
              <a:solidFill>
                <a:srgbClr val="FFFFFF"/>
              </a:solidFill>
            </a:endParaRPr>
          </a:p>
          <a:p>
            <a:pPr marL="0" marR="0" lvl="0" indent="0" algn="ctr" rtl="0">
              <a:spcBef>
                <a:spcPts val="600"/>
              </a:spcBef>
              <a:spcAft>
                <a:spcPts val="0"/>
              </a:spcAft>
              <a:buClr>
                <a:schemeClr val="dk1"/>
              </a:buClr>
              <a:buSzPts val="2800"/>
              <a:buFont typeface="Arial"/>
              <a:buNone/>
            </a:pPr>
            <a:endParaRPr sz="1800">
              <a:solidFill>
                <a:srgbClr val="FFFFFF"/>
              </a:solidFill>
            </a:endParaRPr>
          </a:p>
        </p:txBody>
      </p:sp>
      <p:pic>
        <p:nvPicPr>
          <p:cNvPr id="336" name="Google Shape;336;p57"/>
          <p:cNvPicPr preferRelativeResize="0"/>
          <p:nvPr/>
        </p:nvPicPr>
        <p:blipFill>
          <a:blip r:embed="rId4">
            <a:alphaModFix/>
          </a:blip>
          <a:stretch>
            <a:fillRect/>
          </a:stretch>
        </p:blipFill>
        <p:spPr>
          <a:xfrm>
            <a:off x="1179146" y="37625"/>
            <a:ext cx="1318652" cy="1450525"/>
          </a:xfrm>
          <a:prstGeom prst="rect">
            <a:avLst/>
          </a:prstGeom>
          <a:noFill/>
          <a:ln>
            <a:noFill/>
          </a:ln>
        </p:spPr>
      </p:pic>
      <p:pic>
        <p:nvPicPr>
          <p:cNvPr id="337" name="Google Shape;337;p57"/>
          <p:cNvPicPr preferRelativeResize="0"/>
          <p:nvPr/>
        </p:nvPicPr>
        <p:blipFill>
          <a:blip r:embed="rId4">
            <a:alphaModFix/>
          </a:blip>
          <a:stretch>
            <a:fillRect/>
          </a:stretch>
        </p:blipFill>
        <p:spPr>
          <a:xfrm>
            <a:off x="421227" y="1520034"/>
            <a:ext cx="1318650" cy="1450507"/>
          </a:xfrm>
          <a:prstGeom prst="rect">
            <a:avLst/>
          </a:prstGeom>
          <a:noFill/>
          <a:ln>
            <a:noFill/>
          </a:ln>
        </p:spPr>
      </p:pic>
      <p:sp>
        <p:nvSpPr>
          <p:cNvPr id="338" name="Google Shape;338;p57"/>
          <p:cNvSpPr txBox="1">
            <a:spLocks noGrp="1"/>
          </p:cNvSpPr>
          <p:nvPr>
            <p:ph type="subTitle" idx="1"/>
          </p:nvPr>
        </p:nvSpPr>
        <p:spPr>
          <a:xfrm>
            <a:off x="223350" y="907850"/>
            <a:ext cx="1290300" cy="368700"/>
          </a:xfrm>
          <a:prstGeom prst="rect">
            <a:avLst/>
          </a:prstGeom>
          <a:noFill/>
          <a:ln>
            <a:noFill/>
          </a:ln>
        </p:spPr>
        <p:txBody>
          <a:bodyPr spcFirstLastPara="1" wrap="square" lIns="91425" tIns="45700" rIns="91425" bIns="45700" anchor="ctr" anchorCtr="0">
            <a:noAutofit/>
          </a:bodyPr>
          <a:lstStyle/>
          <a:p>
            <a:pPr marL="0" marR="0" lvl="0" indent="0" algn="ctr" rtl="0">
              <a:spcBef>
                <a:spcPts val="600"/>
              </a:spcBef>
              <a:spcAft>
                <a:spcPts val="0"/>
              </a:spcAft>
              <a:buClr>
                <a:schemeClr val="dk1"/>
              </a:buClr>
              <a:buSzPts val="2800"/>
              <a:buFont typeface="Arial"/>
              <a:buNone/>
            </a:pPr>
            <a:r>
              <a:rPr lang="en" sz="1800" b="1">
                <a:solidFill>
                  <a:srgbClr val="FFFFFF"/>
                </a:solidFill>
              </a:rPr>
              <a:t>GOES-17</a:t>
            </a:r>
            <a:endParaRPr sz="1800" b="0" i="0" u="none" strike="noStrike" cap="none">
              <a:solidFill>
                <a:srgbClr val="FFFFFF"/>
              </a:solidFill>
              <a:latin typeface="Calibri"/>
              <a:ea typeface="Calibri"/>
              <a:cs typeface="Calibri"/>
              <a:sym typeface="Calibri"/>
            </a:endParaRPr>
          </a:p>
        </p:txBody>
      </p:sp>
      <p:sp>
        <p:nvSpPr>
          <p:cNvPr id="339" name="Google Shape;339;p57"/>
          <p:cNvSpPr txBox="1">
            <a:spLocks noGrp="1"/>
          </p:cNvSpPr>
          <p:nvPr>
            <p:ph type="subTitle" idx="1"/>
          </p:nvPr>
        </p:nvSpPr>
        <p:spPr>
          <a:xfrm>
            <a:off x="-49325" y="1814775"/>
            <a:ext cx="1290300" cy="368700"/>
          </a:xfrm>
          <a:prstGeom prst="rect">
            <a:avLst/>
          </a:prstGeom>
          <a:noFill/>
          <a:ln>
            <a:noFill/>
          </a:ln>
        </p:spPr>
        <p:txBody>
          <a:bodyPr spcFirstLastPara="1" wrap="square" lIns="91425" tIns="45700" rIns="91425" bIns="45700" anchor="ctr" anchorCtr="0">
            <a:noAutofit/>
          </a:bodyPr>
          <a:lstStyle/>
          <a:p>
            <a:pPr marL="0" marR="0" lvl="0" indent="0" algn="ctr" rtl="0">
              <a:spcBef>
                <a:spcPts val="600"/>
              </a:spcBef>
              <a:spcAft>
                <a:spcPts val="0"/>
              </a:spcAft>
              <a:buClr>
                <a:schemeClr val="dk1"/>
              </a:buClr>
              <a:buSzPts val="2800"/>
              <a:buFont typeface="Arial"/>
              <a:buNone/>
            </a:pPr>
            <a:r>
              <a:rPr lang="en" sz="1800" b="1">
                <a:solidFill>
                  <a:srgbClr val="FFFFFF"/>
                </a:solidFill>
              </a:rPr>
              <a:t>GOES-16</a:t>
            </a:r>
            <a:endParaRPr sz="1800" b="0" i="0" u="none" strike="noStrike" cap="none">
              <a:solidFill>
                <a:srgbClr val="FFFFFF"/>
              </a:solidFill>
              <a:latin typeface="Calibri"/>
              <a:ea typeface="Calibri"/>
              <a:cs typeface="Calibri"/>
              <a:sym typeface="Calibri"/>
            </a:endParaRPr>
          </a:p>
        </p:txBody>
      </p:sp>
      <p:sp>
        <p:nvSpPr>
          <p:cNvPr id="340" name="Google Shape;340;p57"/>
          <p:cNvSpPr txBox="1"/>
          <p:nvPr/>
        </p:nvSpPr>
        <p:spPr>
          <a:xfrm>
            <a:off x="1350000" y="-80775"/>
            <a:ext cx="6444000" cy="1217100"/>
          </a:xfrm>
          <a:prstGeom prst="rect">
            <a:avLst/>
          </a:prstGeom>
          <a:noFill/>
          <a:ln>
            <a:noFill/>
          </a:ln>
        </p:spPr>
        <p:txBody>
          <a:bodyPr spcFirstLastPara="1" wrap="square" lIns="91425" tIns="45700" rIns="91425" bIns="45700" anchor="ctr" anchorCtr="1">
            <a:noAutofit/>
          </a:bodyPr>
          <a:lstStyle/>
          <a:p>
            <a:pPr marL="0" marR="0" lvl="0" indent="0" algn="ctr" rtl="0">
              <a:spcBef>
                <a:spcPts val="0"/>
              </a:spcBef>
              <a:spcAft>
                <a:spcPts val="0"/>
              </a:spcAft>
              <a:buNone/>
            </a:pPr>
            <a:r>
              <a:rPr lang="en" sz="2800" b="1" i="1">
                <a:solidFill>
                  <a:srgbClr val="FFFF66"/>
                </a:solidFill>
                <a:latin typeface="Calibri"/>
                <a:ea typeface="Calibri"/>
                <a:cs typeface="Calibri"/>
                <a:sym typeface="Calibri"/>
              </a:rPr>
              <a:t>2020 JPSS/GOES-R Satellite product overview</a:t>
            </a:r>
            <a:endParaRPr sz="2800" b="1" i="1">
              <a:solidFill>
                <a:srgbClr val="FFFF66"/>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66"/>
          <p:cNvSpPr txBox="1">
            <a:spLocks noGrp="1"/>
          </p:cNvSpPr>
          <p:nvPr>
            <p:ph type="title"/>
          </p:nvPr>
        </p:nvSpPr>
        <p:spPr>
          <a:xfrm>
            <a:off x="2747282" y="1467190"/>
            <a:ext cx="5943600" cy="8187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594C9"/>
              </a:buClr>
              <a:buSzPts val="3200"/>
              <a:buFont typeface="Arial"/>
              <a:buNone/>
            </a:pPr>
            <a:r>
              <a:rPr lang="en"/>
              <a:t>ABI Fire detection</a:t>
            </a:r>
            <a:endParaRPr sz="3200" b="0" i="0" u="none" strike="noStrike" cap="none">
              <a:solidFill>
                <a:srgbClr val="0594C9"/>
              </a:solidFill>
              <a:latin typeface="Arial"/>
              <a:ea typeface="Arial"/>
              <a:cs typeface="Arial"/>
              <a:sym typeface="Arial"/>
            </a:endParaRPr>
          </a:p>
        </p:txBody>
      </p:sp>
      <p:pic>
        <p:nvPicPr>
          <p:cNvPr id="432" name="Google Shape;432;p66"/>
          <p:cNvPicPr preferRelativeResize="0"/>
          <p:nvPr/>
        </p:nvPicPr>
        <p:blipFill>
          <a:blip r:embed="rId3">
            <a:alphaModFix/>
          </a:blip>
          <a:stretch>
            <a:fillRect/>
          </a:stretch>
        </p:blipFill>
        <p:spPr>
          <a:xfrm>
            <a:off x="3846146" y="1333025"/>
            <a:ext cx="1318653" cy="1450525"/>
          </a:xfrm>
          <a:prstGeom prst="rect">
            <a:avLst/>
          </a:prstGeom>
          <a:noFill/>
          <a:ln>
            <a:noFill/>
          </a:ln>
        </p:spPr>
      </p:pic>
      <p:pic>
        <p:nvPicPr>
          <p:cNvPr id="433" name="Google Shape;433;p66"/>
          <p:cNvPicPr preferRelativeResize="0"/>
          <p:nvPr/>
        </p:nvPicPr>
        <p:blipFill>
          <a:blip r:embed="rId3">
            <a:alphaModFix/>
          </a:blip>
          <a:stretch>
            <a:fillRect/>
          </a:stretch>
        </p:blipFill>
        <p:spPr>
          <a:xfrm>
            <a:off x="3088227" y="2815434"/>
            <a:ext cx="1318650" cy="1450507"/>
          </a:xfrm>
          <a:prstGeom prst="rect">
            <a:avLst/>
          </a:prstGeom>
          <a:noFill/>
          <a:ln>
            <a:noFill/>
          </a:ln>
        </p:spPr>
      </p:pic>
      <p:sp>
        <p:nvSpPr>
          <p:cNvPr id="434" name="Google Shape;434;p66"/>
          <p:cNvSpPr txBox="1">
            <a:spLocks noGrp="1"/>
          </p:cNvSpPr>
          <p:nvPr>
            <p:ph type="subTitle" idx="1"/>
          </p:nvPr>
        </p:nvSpPr>
        <p:spPr>
          <a:xfrm>
            <a:off x="2890350" y="2203250"/>
            <a:ext cx="1290300" cy="368700"/>
          </a:xfrm>
          <a:prstGeom prst="rect">
            <a:avLst/>
          </a:prstGeom>
          <a:noFill/>
          <a:ln>
            <a:noFill/>
          </a:ln>
        </p:spPr>
        <p:txBody>
          <a:bodyPr spcFirstLastPara="1" wrap="square" lIns="91425" tIns="45700" rIns="91425" bIns="45700" anchor="ctr" anchorCtr="0">
            <a:noAutofit/>
          </a:bodyPr>
          <a:lstStyle/>
          <a:p>
            <a:pPr marL="0" marR="0" lvl="0" indent="0" algn="l" rtl="0">
              <a:spcBef>
                <a:spcPts val="600"/>
              </a:spcBef>
              <a:spcAft>
                <a:spcPts val="0"/>
              </a:spcAft>
              <a:buClr>
                <a:schemeClr val="dk1"/>
              </a:buClr>
              <a:buSzPts val="2800"/>
              <a:buFont typeface="Arial"/>
              <a:buNone/>
            </a:pPr>
            <a:r>
              <a:rPr lang="en" sz="1800" b="1"/>
              <a:t>GOES-17</a:t>
            </a:r>
            <a:endParaRPr sz="1800" b="0" i="0" u="none" strike="noStrike" cap="none">
              <a:latin typeface="Calibri"/>
              <a:ea typeface="Calibri"/>
              <a:cs typeface="Calibri"/>
              <a:sym typeface="Calibri"/>
            </a:endParaRPr>
          </a:p>
        </p:txBody>
      </p:sp>
      <p:sp>
        <p:nvSpPr>
          <p:cNvPr id="435" name="Google Shape;435;p66"/>
          <p:cNvSpPr txBox="1">
            <a:spLocks noGrp="1"/>
          </p:cNvSpPr>
          <p:nvPr>
            <p:ph type="subTitle" idx="2"/>
          </p:nvPr>
        </p:nvSpPr>
        <p:spPr>
          <a:xfrm>
            <a:off x="2617675" y="3110175"/>
            <a:ext cx="1290300" cy="368700"/>
          </a:xfrm>
          <a:prstGeom prst="rect">
            <a:avLst/>
          </a:prstGeom>
          <a:noFill/>
          <a:ln>
            <a:noFill/>
          </a:ln>
        </p:spPr>
        <p:txBody>
          <a:bodyPr spcFirstLastPara="1" wrap="square" lIns="91425" tIns="45700" rIns="91425" bIns="45700" anchor="ctr" anchorCtr="0">
            <a:noAutofit/>
          </a:bodyPr>
          <a:lstStyle/>
          <a:p>
            <a:pPr marL="0" marR="0" lvl="0" indent="0" algn="l" rtl="0">
              <a:spcBef>
                <a:spcPts val="600"/>
              </a:spcBef>
              <a:spcAft>
                <a:spcPts val="0"/>
              </a:spcAft>
              <a:buClr>
                <a:schemeClr val="dk1"/>
              </a:buClr>
              <a:buSzPts val="2800"/>
              <a:buFont typeface="Arial"/>
              <a:buNone/>
            </a:pPr>
            <a:r>
              <a:rPr lang="en" sz="1800" b="1"/>
              <a:t>GOES-16</a:t>
            </a:r>
            <a:endParaRPr sz="1800" b="0" i="0" u="none" strike="noStrike" cap="none">
              <a:latin typeface="Calibri"/>
              <a:ea typeface="Calibri"/>
              <a:cs typeface="Calibri"/>
              <a:sym typeface="Calibri"/>
            </a:endParaRPr>
          </a:p>
        </p:txBody>
      </p:sp>
      <p:sp>
        <p:nvSpPr>
          <p:cNvPr id="7" name="Google Shape;539;p76"/>
          <p:cNvSpPr txBox="1"/>
          <p:nvPr/>
        </p:nvSpPr>
        <p:spPr>
          <a:xfrm>
            <a:off x="5689987" y="1942937"/>
            <a:ext cx="3000895" cy="230700"/>
          </a:xfrm>
          <a:prstGeom prst="rect">
            <a:avLst/>
          </a:prstGeom>
          <a:noFill/>
          <a:ln>
            <a:noFill/>
          </a:ln>
        </p:spPr>
        <p:txBody>
          <a:bodyPr spcFirstLastPara="1" wrap="square" lIns="68575" tIns="34275" rIns="68575" bIns="34275" anchor="t" anchorCtr="0">
            <a:noAutofit/>
          </a:bodyPr>
          <a:lstStyle/>
          <a:p>
            <a:pPr lvl="0" algn="r"/>
            <a:r>
              <a:rPr lang="en" sz="1100" b="1" i="1" dirty="0" smtClean="0">
                <a:latin typeface="Calibri"/>
                <a:ea typeface="Calibri"/>
                <a:cs typeface="Calibri"/>
                <a:sym typeface="Calibri"/>
              </a:rPr>
              <a:t>Presented by </a:t>
            </a:r>
            <a:r>
              <a:rPr lang="en-US" sz="1100" b="1" i="1" dirty="0" smtClean="0">
                <a:latin typeface="Calibri"/>
                <a:ea typeface="Calibri"/>
                <a:cs typeface="Calibri"/>
                <a:sym typeface="Calibri"/>
              </a:rPr>
              <a:t>Chris Schmidt (SSEC/CIMSS)</a:t>
            </a:r>
            <a:r>
              <a:rPr lang="en-US" sz="1100" b="1" i="1" dirty="0">
                <a:latin typeface="Calibri"/>
                <a:ea typeface="Calibri"/>
                <a:cs typeface="Calibri"/>
                <a:sym typeface="Calibri"/>
              </a:rPr>
              <a:t/>
            </a:r>
            <a:br>
              <a:rPr lang="en-US" sz="1100" b="1" i="1" dirty="0">
                <a:latin typeface="Calibri"/>
                <a:ea typeface="Calibri"/>
                <a:cs typeface="Calibri"/>
                <a:sym typeface="Calibri"/>
              </a:rPr>
            </a:br>
            <a:endParaRPr sz="11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67"/>
          <p:cNvSpPr txBox="1">
            <a:spLocks noGrp="1"/>
          </p:cNvSpPr>
          <p:nvPr>
            <p:ph type="body" idx="1"/>
          </p:nvPr>
        </p:nvSpPr>
        <p:spPr>
          <a:xfrm>
            <a:off x="405975" y="655525"/>
            <a:ext cx="7467600" cy="3394500"/>
          </a:xfrm>
          <a:prstGeom prst="rect">
            <a:avLst/>
          </a:prstGeom>
          <a:noFill/>
          <a:ln>
            <a:noFill/>
          </a:ln>
        </p:spPr>
        <p:txBody>
          <a:bodyPr spcFirstLastPara="1" wrap="square" lIns="91425" tIns="45700" rIns="91425" bIns="45700" anchor="t" anchorCtr="0">
            <a:noAutofit/>
          </a:bodyPr>
          <a:lstStyle/>
          <a:p>
            <a:pPr marL="420624" lvl="0" indent="-394208" algn="l" rtl="0">
              <a:lnSpc>
                <a:spcPct val="100000"/>
              </a:lnSpc>
              <a:spcBef>
                <a:spcPts val="0"/>
              </a:spcBef>
              <a:spcAft>
                <a:spcPts val="0"/>
              </a:spcAft>
              <a:buSzPts val="1600"/>
              <a:buChar char="⬣"/>
            </a:pPr>
            <a:r>
              <a:rPr lang="en" sz="1600"/>
              <a:t>ABI offers high temporal refresh allowing for early detection of fires</a:t>
            </a:r>
            <a:endParaRPr sz="1600"/>
          </a:p>
          <a:p>
            <a:pPr marL="722376" lvl="1" indent="-260350" algn="l" rtl="0">
              <a:lnSpc>
                <a:spcPct val="100000"/>
              </a:lnSpc>
              <a:spcBef>
                <a:spcPts val="0"/>
              </a:spcBef>
              <a:spcAft>
                <a:spcPts val="0"/>
              </a:spcAft>
              <a:buSzPts val="1400"/>
              <a:buChar char="○"/>
            </a:pPr>
            <a:r>
              <a:rPr lang="en"/>
              <a:t>Traditional imagery channels are the 3.9um channel (band 7) as well as the NIR (1.6um and 2.2um) channels at night. </a:t>
            </a:r>
            <a:endParaRPr/>
          </a:p>
          <a:p>
            <a:pPr marL="722376" lvl="1" indent="-260350" algn="l" rtl="0">
              <a:lnSpc>
                <a:spcPct val="100000"/>
              </a:lnSpc>
              <a:spcBef>
                <a:spcPts val="0"/>
              </a:spcBef>
              <a:spcAft>
                <a:spcPts val="0"/>
              </a:spcAft>
              <a:buSzPts val="1400"/>
              <a:buChar char="○"/>
            </a:pPr>
            <a:r>
              <a:rPr lang="en"/>
              <a:t>Current temporal resolution is 10 min FD, 5 min CONUS and two 1 minute Mesoscale (1000x1000km) sectors.</a:t>
            </a:r>
            <a:endParaRPr/>
          </a:p>
          <a:p>
            <a:pPr marL="1005839" lvl="2" indent="-247776" algn="l" rtl="0">
              <a:lnSpc>
                <a:spcPct val="100000"/>
              </a:lnSpc>
              <a:spcBef>
                <a:spcPts val="0"/>
              </a:spcBef>
              <a:spcAft>
                <a:spcPts val="0"/>
              </a:spcAft>
              <a:buSzPts val="1400"/>
              <a:buChar char="■"/>
            </a:pPr>
            <a:r>
              <a:rPr lang="en"/>
              <a:t>Current GOES-17 Meso1 default location is over California</a:t>
            </a:r>
            <a:endParaRPr/>
          </a:p>
          <a:p>
            <a:pPr marL="1005839" lvl="2" indent="-247776" algn="l" rtl="0">
              <a:lnSpc>
                <a:spcPct val="100000"/>
              </a:lnSpc>
              <a:spcBef>
                <a:spcPts val="0"/>
              </a:spcBef>
              <a:spcAft>
                <a:spcPts val="0"/>
              </a:spcAft>
              <a:buSzPts val="1400"/>
              <a:buChar char="■"/>
            </a:pPr>
            <a:r>
              <a:rPr lang="en"/>
              <a:t>NWS WFOs can request Mesoscale images over locations via appropriate channels</a:t>
            </a:r>
            <a:br>
              <a:rPr lang="en"/>
            </a:br>
            <a:endParaRPr/>
          </a:p>
          <a:p>
            <a:pPr marL="420624" lvl="0" indent="-394208" algn="l" rtl="0">
              <a:lnSpc>
                <a:spcPct val="100000"/>
              </a:lnSpc>
              <a:spcBef>
                <a:spcPts val="0"/>
              </a:spcBef>
              <a:spcAft>
                <a:spcPts val="0"/>
              </a:spcAft>
              <a:buSzPts val="1600"/>
              <a:buChar char="⬣"/>
            </a:pPr>
            <a:r>
              <a:rPr lang="en" sz="1600"/>
              <a:t>In addition, the GOES-R ABI Fire Detection and Characterization Algorithm (FDCA, aka Fire Hot-Spot [FHS]) provides 2 km fire detection and characterization data </a:t>
            </a:r>
            <a:endParaRPr sz="1600"/>
          </a:p>
          <a:p>
            <a:pPr marL="722376" lvl="1" indent="-260350" algn="l" rtl="0">
              <a:lnSpc>
                <a:spcPct val="100000"/>
              </a:lnSpc>
              <a:spcBef>
                <a:spcPts val="0"/>
              </a:spcBef>
              <a:spcAft>
                <a:spcPts val="0"/>
              </a:spcAft>
              <a:buSzPts val="1400"/>
              <a:buChar char="○"/>
            </a:pPr>
            <a:r>
              <a:rPr lang="en"/>
              <a:t>Currently the product is produced operationally ever 5 minutes over CONUS and every 10 minutes over FD</a:t>
            </a:r>
            <a:endParaRPr/>
          </a:p>
          <a:p>
            <a:pPr marL="722376" lvl="1" indent="-260350" algn="l" rtl="0">
              <a:lnSpc>
                <a:spcPct val="100000"/>
              </a:lnSpc>
              <a:spcBef>
                <a:spcPts val="0"/>
              </a:spcBef>
              <a:spcAft>
                <a:spcPts val="0"/>
              </a:spcAft>
              <a:buSzPts val="1400"/>
              <a:buChar char="○"/>
            </a:pPr>
            <a:r>
              <a:rPr lang="en"/>
              <a:t>The one minute mesoscale sectors are not produced operationally at this time, but that could change if sufficient demand arises.  (</a:t>
            </a:r>
            <a:r>
              <a:rPr lang="en" b="1"/>
              <a:t>If you want it, ask for it</a:t>
            </a:r>
            <a:r>
              <a:rPr lang="en"/>
              <a:t>)</a:t>
            </a:r>
            <a:endParaRPr/>
          </a:p>
          <a:p>
            <a:pPr marL="0" lvl="0" indent="457200" algn="l" rtl="0">
              <a:lnSpc>
                <a:spcPct val="100000"/>
              </a:lnSpc>
              <a:spcBef>
                <a:spcPts val="0"/>
              </a:spcBef>
              <a:spcAft>
                <a:spcPts val="0"/>
              </a:spcAft>
              <a:buNone/>
            </a:pPr>
            <a:endParaRPr sz="2400"/>
          </a:p>
        </p:txBody>
      </p:sp>
      <p:sp>
        <p:nvSpPr>
          <p:cNvPr id="441" name="Google Shape;441;p67"/>
          <p:cNvSpPr txBox="1">
            <a:spLocks noGrp="1"/>
          </p:cNvSpPr>
          <p:nvPr>
            <p:ph type="title"/>
          </p:nvPr>
        </p:nvSpPr>
        <p:spPr>
          <a:xfrm>
            <a:off x="457200" y="-175022"/>
            <a:ext cx="7467600" cy="857400"/>
          </a:xfrm>
          <a:prstGeom prst="rect">
            <a:avLst/>
          </a:prstGeom>
          <a:noFill/>
          <a:ln>
            <a:noFill/>
          </a:ln>
        </p:spPr>
        <p:txBody>
          <a:bodyPr spcFirstLastPara="1" wrap="square" lIns="45700" tIns="45700" rIns="45700" bIns="45700" anchor="ctr" anchorCtr="0">
            <a:noAutofit/>
          </a:bodyPr>
          <a:lstStyle/>
          <a:p>
            <a:pPr marL="0" lvl="0" indent="0" algn="l" rtl="0">
              <a:spcBef>
                <a:spcPts val="0"/>
              </a:spcBef>
              <a:spcAft>
                <a:spcPts val="0"/>
              </a:spcAft>
              <a:buClr>
                <a:srgbClr val="00B0F0"/>
              </a:buClr>
              <a:buSzPts val="3600"/>
              <a:buFont typeface="Arial"/>
              <a:buNone/>
            </a:pPr>
            <a:r>
              <a:rPr lang="en" sz="3600">
                <a:solidFill>
                  <a:srgbClr val="00B0F0"/>
                </a:solidFill>
              </a:rPr>
              <a:t>GOES-R </a:t>
            </a:r>
            <a:endParaRPr sz="3600">
              <a:solidFill>
                <a:srgbClr val="00B0F0"/>
              </a:solidFill>
              <a:latin typeface="Arial"/>
              <a:ea typeface="Arial"/>
              <a:cs typeface="Arial"/>
              <a:sym typeface="Arial"/>
            </a:endParaRPr>
          </a:p>
        </p:txBody>
      </p:sp>
      <p:sp>
        <p:nvSpPr>
          <p:cNvPr id="442" name="Google Shape;442;p67"/>
          <p:cNvSpPr txBox="1">
            <a:spLocks noGrp="1"/>
          </p:cNvSpPr>
          <p:nvPr>
            <p:ph type="sldNum" idx="12"/>
          </p:nvPr>
        </p:nvSpPr>
        <p:spPr>
          <a:xfrm>
            <a:off x="8153400" y="4816548"/>
            <a:ext cx="762000" cy="27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
              <a:t>11</a:t>
            </a:fld>
            <a:endParaRPr/>
          </a:p>
        </p:txBody>
      </p:sp>
      <p:sp>
        <p:nvSpPr>
          <p:cNvPr id="443" name="Google Shape;443;p67"/>
          <p:cNvSpPr txBox="1"/>
          <p:nvPr/>
        </p:nvSpPr>
        <p:spPr>
          <a:xfrm>
            <a:off x="457199" y="409575"/>
            <a:ext cx="2517900" cy="2307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100" b="1" i="1">
                <a:latin typeface="Calibri"/>
                <a:ea typeface="Calibri"/>
                <a:cs typeface="Calibri"/>
                <a:sym typeface="Calibri"/>
              </a:rPr>
              <a:t>Section prepared by Chris Schmidt</a:t>
            </a:r>
            <a:endParaRPr sz="110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68"/>
          <p:cNvSpPr txBox="1">
            <a:spLocks noGrp="1"/>
          </p:cNvSpPr>
          <p:nvPr>
            <p:ph type="body" idx="1"/>
          </p:nvPr>
        </p:nvSpPr>
        <p:spPr>
          <a:xfrm>
            <a:off x="405975" y="960325"/>
            <a:ext cx="7467600" cy="3394500"/>
          </a:xfrm>
          <a:prstGeom prst="rect">
            <a:avLst/>
          </a:prstGeom>
          <a:noFill/>
          <a:ln>
            <a:noFill/>
          </a:ln>
        </p:spPr>
        <p:txBody>
          <a:bodyPr spcFirstLastPara="1" wrap="square" lIns="91425" tIns="45700" rIns="91425" bIns="45700" anchor="t" anchorCtr="0">
            <a:noAutofit/>
          </a:bodyPr>
          <a:lstStyle/>
          <a:p>
            <a:pPr marL="420624" lvl="0" indent="-406908" algn="l" rtl="0">
              <a:lnSpc>
                <a:spcPct val="100000"/>
              </a:lnSpc>
              <a:spcBef>
                <a:spcPts val="0"/>
              </a:spcBef>
              <a:spcAft>
                <a:spcPts val="0"/>
              </a:spcAft>
              <a:buSzPts val="1800"/>
              <a:buChar char="⬣"/>
            </a:pPr>
            <a:r>
              <a:rPr lang="en" sz="1800"/>
              <a:t>The algorithm is contextual, it considers a candidate fire pixel in comparison to its neighbors, but there are some fixed thresholds involved.</a:t>
            </a:r>
            <a:endParaRPr sz="1800"/>
          </a:p>
          <a:p>
            <a:pPr marL="722376" lvl="1" indent="-260350" algn="l" rtl="0">
              <a:lnSpc>
                <a:spcPct val="100000"/>
              </a:lnSpc>
              <a:spcBef>
                <a:spcPts val="0"/>
              </a:spcBef>
              <a:spcAft>
                <a:spcPts val="0"/>
              </a:spcAft>
              <a:buSzPts val="1400"/>
              <a:buChar char="○"/>
            </a:pPr>
            <a:r>
              <a:rPr lang="en"/>
              <a:t>Performs its own opaque cloud screening</a:t>
            </a:r>
            <a:endParaRPr/>
          </a:p>
          <a:p>
            <a:pPr marL="722376" lvl="1" indent="-260350" algn="l" rtl="0">
              <a:lnSpc>
                <a:spcPct val="100000"/>
              </a:lnSpc>
              <a:spcBef>
                <a:spcPts val="0"/>
              </a:spcBef>
              <a:spcAft>
                <a:spcPts val="0"/>
              </a:spcAft>
              <a:buSzPts val="1400"/>
              <a:buChar char="○"/>
            </a:pPr>
            <a:r>
              <a:rPr lang="en"/>
              <a:t>Also accounts for surface emissivity and atmospheric attenuation of the fire signal by water vapor in the atmosphere.</a:t>
            </a:r>
            <a:endParaRPr/>
          </a:p>
          <a:p>
            <a:pPr marL="722376" lvl="1" indent="-260350" algn="l" rtl="0">
              <a:lnSpc>
                <a:spcPct val="100000"/>
              </a:lnSpc>
              <a:spcBef>
                <a:spcPts val="0"/>
              </a:spcBef>
              <a:spcAft>
                <a:spcPts val="0"/>
              </a:spcAft>
              <a:buSzPts val="1400"/>
              <a:buChar char="○"/>
            </a:pPr>
            <a:r>
              <a:rPr lang="en"/>
              <a:t>Future work includes additional persistent hotspot flag (ex. Gas flare, solar farm, etc.)</a:t>
            </a:r>
            <a:br>
              <a:rPr lang="en"/>
            </a:br>
            <a:endParaRPr/>
          </a:p>
          <a:p>
            <a:pPr marL="420624" lvl="0" indent="-406908" algn="l" rtl="0">
              <a:lnSpc>
                <a:spcPct val="100000"/>
              </a:lnSpc>
              <a:spcBef>
                <a:spcPts val="0"/>
              </a:spcBef>
              <a:spcAft>
                <a:spcPts val="0"/>
              </a:spcAft>
              <a:buSzPts val="1800"/>
              <a:buChar char="⬣"/>
            </a:pPr>
            <a:r>
              <a:rPr lang="en" sz="1800"/>
              <a:t>Due to the subpixel nature of fires:</a:t>
            </a:r>
            <a:endParaRPr sz="1800"/>
          </a:p>
          <a:p>
            <a:pPr marL="722376" lvl="1" indent="-260350" algn="l" rtl="0">
              <a:lnSpc>
                <a:spcPct val="100000"/>
              </a:lnSpc>
              <a:spcBef>
                <a:spcPts val="0"/>
              </a:spcBef>
              <a:spcAft>
                <a:spcPts val="0"/>
              </a:spcAft>
              <a:buSzPts val="1400"/>
              <a:buChar char="○"/>
            </a:pPr>
            <a:r>
              <a:rPr lang="en"/>
              <a:t>The Dozier Method and FRP are describing a hypothetical, uniform fire with those properties that produces the same radiance signature</a:t>
            </a:r>
            <a:endParaRPr/>
          </a:p>
          <a:p>
            <a:pPr marL="722376" lvl="1" indent="-260350" algn="l" rtl="0">
              <a:lnSpc>
                <a:spcPct val="100000"/>
              </a:lnSpc>
              <a:spcBef>
                <a:spcPts val="0"/>
              </a:spcBef>
              <a:spcAft>
                <a:spcPts val="0"/>
              </a:spcAft>
              <a:buSzPts val="1400"/>
              <a:buChar char="○"/>
            </a:pPr>
            <a:r>
              <a:rPr lang="en"/>
              <a:t>The size should not be taken literally</a:t>
            </a:r>
            <a:endParaRPr/>
          </a:p>
          <a:p>
            <a:pPr marL="722376" lvl="1" indent="-260350" algn="l" rtl="0">
              <a:lnSpc>
                <a:spcPct val="100000"/>
              </a:lnSpc>
              <a:spcBef>
                <a:spcPts val="0"/>
              </a:spcBef>
              <a:spcAft>
                <a:spcPts val="0"/>
              </a:spcAft>
              <a:buSzPts val="1400"/>
              <a:buChar char="○"/>
            </a:pPr>
            <a:r>
              <a:rPr lang="en"/>
              <a:t>FRP (</a:t>
            </a:r>
            <a:r>
              <a:rPr lang="en" b="1"/>
              <a:t>currently in AWIPS</a:t>
            </a:r>
            <a:r>
              <a:rPr lang="en"/>
              <a:t>) is the best proxy for intensity</a:t>
            </a:r>
            <a:endParaRPr/>
          </a:p>
        </p:txBody>
      </p:sp>
      <p:sp>
        <p:nvSpPr>
          <p:cNvPr id="449" name="Google Shape;449;p68"/>
          <p:cNvSpPr txBox="1">
            <a:spLocks noGrp="1"/>
          </p:cNvSpPr>
          <p:nvPr>
            <p:ph type="title"/>
          </p:nvPr>
        </p:nvSpPr>
        <p:spPr>
          <a:xfrm>
            <a:off x="0" y="0"/>
            <a:ext cx="9288000" cy="857400"/>
          </a:xfrm>
          <a:prstGeom prst="rect">
            <a:avLst/>
          </a:prstGeom>
          <a:noFill/>
          <a:ln>
            <a:noFill/>
          </a:ln>
        </p:spPr>
        <p:txBody>
          <a:bodyPr spcFirstLastPara="1" wrap="square" lIns="45700" tIns="45700" rIns="45700" bIns="45700" anchor="ctr" anchorCtr="0">
            <a:noAutofit/>
          </a:bodyPr>
          <a:lstStyle/>
          <a:p>
            <a:pPr marL="0" lvl="0" indent="0" algn="l" rtl="0">
              <a:spcBef>
                <a:spcPts val="0"/>
              </a:spcBef>
              <a:spcAft>
                <a:spcPts val="0"/>
              </a:spcAft>
              <a:buClr>
                <a:srgbClr val="00B0F0"/>
              </a:buClr>
              <a:buSzPts val="3600"/>
              <a:buFont typeface="Arial"/>
              <a:buNone/>
            </a:pPr>
            <a:r>
              <a:rPr lang="en" sz="2000">
                <a:solidFill>
                  <a:srgbClr val="00B0F0"/>
                </a:solidFill>
              </a:rPr>
              <a:t>GOES-R ABI Fire Detection and Characterization Algorithm (FDCA)</a:t>
            </a:r>
            <a:endParaRPr sz="2000">
              <a:solidFill>
                <a:srgbClr val="00B0F0"/>
              </a:solidFill>
            </a:endParaRPr>
          </a:p>
          <a:p>
            <a:pPr marL="0" lvl="0" indent="0" algn="l" rtl="0">
              <a:spcBef>
                <a:spcPts val="0"/>
              </a:spcBef>
              <a:spcAft>
                <a:spcPts val="0"/>
              </a:spcAft>
              <a:buClr>
                <a:srgbClr val="00B0F0"/>
              </a:buClr>
              <a:buSzPts val="3600"/>
              <a:buFont typeface="Arial"/>
              <a:buNone/>
            </a:pPr>
            <a:r>
              <a:rPr lang="en" sz="2000">
                <a:solidFill>
                  <a:srgbClr val="00B0F0"/>
                </a:solidFill>
              </a:rPr>
              <a:t>Brief overview</a:t>
            </a:r>
            <a:endParaRPr sz="2000">
              <a:solidFill>
                <a:srgbClr val="00B0F0"/>
              </a:solidFill>
              <a:latin typeface="Arial"/>
              <a:ea typeface="Arial"/>
              <a:cs typeface="Arial"/>
              <a:sym typeface="Arial"/>
            </a:endParaRPr>
          </a:p>
        </p:txBody>
      </p:sp>
      <p:sp>
        <p:nvSpPr>
          <p:cNvPr id="450" name="Google Shape;450;p68"/>
          <p:cNvSpPr txBox="1">
            <a:spLocks noGrp="1"/>
          </p:cNvSpPr>
          <p:nvPr>
            <p:ph type="sldNum" idx="12"/>
          </p:nvPr>
        </p:nvSpPr>
        <p:spPr>
          <a:xfrm>
            <a:off x="8153400" y="4816548"/>
            <a:ext cx="762000" cy="27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
              <a:t>12</a:t>
            </a:fld>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6" name="Google Shape;456;p69"/>
          <p:cNvSpPr txBox="1">
            <a:spLocks noGrp="1"/>
          </p:cNvSpPr>
          <p:nvPr>
            <p:ph type="title"/>
          </p:nvPr>
        </p:nvSpPr>
        <p:spPr>
          <a:xfrm>
            <a:off x="0" y="0"/>
            <a:ext cx="9288000" cy="857400"/>
          </a:xfrm>
          <a:prstGeom prst="rect">
            <a:avLst/>
          </a:prstGeom>
          <a:noFill/>
          <a:ln>
            <a:noFill/>
          </a:ln>
        </p:spPr>
        <p:txBody>
          <a:bodyPr spcFirstLastPara="1" wrap="square" lIns="45700" tIns="45700" rIns="45700" bIns="45700" anchor="ctr" anchorCtr="0">
            <a:noAutofit/>
          </a:bodyPr>
          <a:lstStyle/>
          <a:p>
            <a:pPr marL="0" lvl="0" indent="0" algn="l" rtl="0">
              <a:spcBef>
                <a:spcPts val="0"/>
              </a:spcBef>
              <a:spcAft>
                <a:spcPts val="0"/>
              </a:spcAft>
              <a:buClr>
                <a:srgbClr val="00B0F0"/>
              </a:buClr>
              <a:buSzPts val="3600"/>
              <a:buFont typeface="Arial"/>
              <a:buNone/>
            </a:pPr>
            <a:r>
              <a:rPr lang="en" sz="2000">
                <a:solidFill>
                  <a:srgbClr val="00B0F0"/>
                </a:solidFill>
              </a:rPr>
              <a:t>GOES-R ABI Fire Detection Imagery example</a:t>
            </a:r>
            <a:endParaRPr sz="2000">
              <a:solidFill>
                <a:srgbClr val="00B0F0"/>
              </a:solidFill>
            </a:endParaRPr>
          </a:p>
          <a:p>
            <a:pPr marL="0" lvl="0" indent="0" algn="l" rtl="0">
              <a:spcBef>
                <a:spcPts val="0"/>
              </a:spcBef>
              <a:spcAft>
                <a:spcPts val="0"/>
              </a:spcAft>
              <a:buClr>
                <a:srgbClr val="00B0F0"/>
              </a:buClr>
              <a:buSzPts val="3600"/>
              <a:buFont typeface="Arial"/>
              <a:buNone/>
            </a:pPr>
            <a:r>
              <a:rPr lang="en" sz="2000">
                <a:solidFill>
                  <a:srgbClr val="00B0F0"/>
                </a:solidFill>
              </a:rPr>
              <a:t>Kincade Fire, 24 October 2019, AWIPS view</a:t>
            </a:r>
            <a:endParaRPr sz="2000">
              <a:solidFill>
                <a:srgbClr val="00B0F0"/>
              </a:solidFill>
              <a:latin typeface="Arial"/>
              <a:ea typeface="Arial"/>
              <a:cs typeface="Arial"/>
              <a:sym typeface="Arial"/>
            </a:endParaRPr>
          </a:p>
        </p:txBody>
      </p:sp>
      <p:sp>
        <p:nvSpPr>
          <p:cNvPr id="457" name="Google Shape;457;p69"/>
          <p:cNvSpPr txBox="1">
            <a:spLocks noGrp="1"/>
          </p:cNvSpPr>
          <p:nvPr>
            <p:ph type="sldNum" idx="12"/>
          </p:nvPr>
        </p:nvSpPr>
        <p:spPr>
          <a:xfrm>
            <a:off x="8153400" y="4816548"/>
            <a:ext cx="762000" cy="27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
              <a:t>13</a:t>
            </a:fld>
            <a:endParaRPr/>
          </a:p>
        </p:txBody>
      </p:sp>
      <p:pic>
        <p:nvPicPr>
          <p:cNvPr id="2" name="191024_goes17_16panel_Kincade_Fire_CA_an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9382" y="837042"/>
            <a:ext cx="8606356" cy="399986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70"/>
          <p:cNvSpPr txBox="1">
            <a:spLocks noGrp="1"/>
          </p:cNvSpPr>
          <p:nvPr>
            <p:ph type="body" idx="1"/>
          </p:nvPr>
        </p:nvSpPr>
        <p:spPr>
          <a:xfrm>
            <a:off x="457200" y="1200150"/>
            <a:ext cx="7467600" cy="33945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None/>
            </a:pPr>
            <a:r>
              <a:rPr lang="en" sz="1200">
                <a:solidFill>
                  <a:schemeClr val="dk1"/>
                </a:solidFill>
              </a:rPr>
              <a:t>The Kincade Fire started in Sonoma County </a:t>
            </a:r>
            <a:r>
              <a:rPr lang="en" sz="1200"/>
              <a:t>on October 23, 2019, at about 9:20 pm PDT (4:20 UTC on 24 October 2019). The ALERTWildfire camera at Barham near Santa Rosa, CA captured the start of the fire. It appears that a light on the horizon went out when a power line fell between 9:19:51 and 9:19:54 pm PDT, the same event that apparently started the fire. The fire intensified rapidly. GOES-17 picked up the first signs at 9:21 pm PDT, and by 9:25 pm PDT the FDCA had detected the fire.</a:t>
            </a:r>
            <a:endParaRPr sz="1200"/>
          </a:p>
          <a:p>
            <a:pPr marL="0" lvl="0" indent="0" algn="just" rtl="0">
              <a:lnSpc>
                <a:spcPct val="115000"/>
              </a:lnSpc>
              <a:spcBef>
                <a:spcPts val="0"/>
              </a:spcBef>
              <a:spcAft>
                <a:spcPts val="0"/>
              </a:spcAft>
              <a:buClr>
                <a:schemeClr val="dk1"/>
              </a:buClr>
              <a:buSzPts val="1100"/>
              <a:buFont typeface="Arial"/>
              <a:buNone/>
            </a:pPr>
            <a:endParaRPr sz="1200"/>
          </a:p>
          <a:p>
            <a:pPr marL="0" lvl="0" indent="0" algn="just" rtl="0">
              <a:lnSpc>
                <a:spcPct val="115000"/>
              </a:lnSpc>
              <a:spcBef>
                <a:spcPts val="0"/>
              </a:spcBef>
              <a:spcAft>
                <a:spcPts val="0"/>
              </a:spcAft>
              <a:buClr>
                <a:schemeClr val="dk1"/>
              </a:buClr>
              <a:buSzPts val="1100"/>
              <a:buFont typeface="Arial"/>
              <a:buNone/>
            </a:pPr>
            <a:r>
              <a:rPr lang="en" sz="1200"/>
              <a:t>On the next slide, five panels from ABI and the FDCA are synchronized with the ALERTWildfire loop from 9-10 pm PDT. The min and max in the frame are listed on each panel. From left to right:</a:t>
            </a:r>
            <a:endParaRPr sz="1200"/>
          </a:p>
          <a:p>
            <a:pPr marL="457200" lvl="0" indent="0" algn="just" rtl="0">
              <a:lnSpc>
                <a:spcPct val="115000"/>
              </a:lnSpc>
              <a:spcBef>
                <a:spcPts val="0"/>
              </a:spcBef>
              <a:spcAft>
                <a:spcPts val="0"/>
              </a:spcAft>
              <a:buClr>
                <a:schemeClr val="dk1"/>
              </a:buClr>
              <a:buSzPts val="1100"/>
              <a:buFont typeface="Arial"/>
              <a:buNone/>
            </a:pPr>
            <a:r>
              <a:rPr lang="en" sz="1200">
                <a:solidFill>
                  <a:srgbClr val="980000"/>
                </a:solidFill>
              </a:rPr>
              <a:t>3.9 μm</a:t>
            </a:r>
            <a:r>
              <a:rPr lang="en" sz="1200"/>
              <a:t> – midwave infrared window image (sees fires, clouds, and surface)</a:t>
            </a:r>
            <a:endParaRPr sz="1200"/>
          </a:p>
          <a:p>
            <a:pPr marL="457200" lvl="0" indent="0" algn="just" rtl="0">
              <a:lnSpc>
                <a:spcPct val="115000"/>
              </a:lnSpc>
              <a:spcBef>
                <a:spcPts val="0"/>
              </a:spcBef>
              <a:spcAft>
                <a:spcPts val="0"/>
              </a:spcAft>
              <a:buClr>
                <a:schemeClr val="dk1"/>
              </a:buClr>
              <a:buSzPts val="1100"/>
              <a:buFont typeface="Arial"/>
              <a:buNone/>
            </a:pPr>
            <a:r>
              <a:rPr lang="en" sz="1200">
                <a:solidFill>
                  <a:srgbClr val="980000"/>
                </a:solidFill>
              </a:rPr>
              <a:t>11.2 μm</a:t>
            </a:r>
            <a:r>
              <a:rPr lang="en" sz="1200"/>
              <a:t> – longwave infrared window image (sees clouds and surface)</a:t>
            </a:r>
            <a:endParaRPr sz="1200"/>
          </a:p>
          <a:p>
            <a:pPr marL="457200" lvl="0" indent="0" algn="just" rtl="0">
              <a:lnSpc>
                <a:spcPct val="115000"/>
              </a:lnSpc>
              <a:spcBef>
                <a:spcPts val="0"/>
              </a:spcBef>
              <a:spcAft>
                <a:spcPts val="0"/>
              </a:spcAft>
              <a:buClr>
                <a:schemeClr val="dk1"/>
              </a:buClr>
              <a:buSzPts val="1100"/>
              <a:buFont typeface="Arial"/>
              <a:buNone/>
            </a:pPr>
            <a:r>
              <a:rPr lang="en" sz="1200">
                <a:solidFill>
                  <a:srgbClr val="980000"/>
                </a:solidFill>
              </a:rPr>
              <a:t>“3.9 μm-11.2 μm radiance”</a:t>
            </a:r>
            <a:r>
              <a:rPr lang="en" sz="1200"/>
              <a:t> – This is the radiance difference between the two key bands, but the 11.2 μm data has been converted to 3.9 μm “space” to make it directly comparable.</a:t>
            </a:r>
            <a:endParaRPr sz="1200"/>
          </a:p>
          <a:p>
            <a:pPr marL="457200" lvl="0" indent="0" algn="just" rtl="0">
              <a:lnSpc>
                <a:spcPct val="115000"/>
              </a:lnSpc>
              <a:spcBef>
                <a:spcPts val="0"/>
              </a:spcBef>
              <a:spcAft>
                <a:spcPts val="0"/>
              </a:spcAft>
              <a:buClr>
                <a:schemeClr val="dk1"/>
              </a:buClr>
              <a:buSzPts val="1100"/>
              <a:buFont typeface="Arial"/>
              <a:buNone/>
            </a:pPr>
            <a:r>
              <a:rPr lang="en" sz="1200">
                <a:solidFill>
                  <a:srgbClr val="980000"/>
                </a:solidFill>
              </a:rPr>
              <a:t>FDCA Mask</a:t>
            </a:r>
            <a:r>
              <a:rPr lang="en" sz="1200"/>
              <a:t> – algorithm output indicating its decisions about each pixel, including detected fires</a:t>
            </a:r>
            <a:endParaRPr sz="1200"/>
          </a:p>
          <a:p>
            <a:pPr marL="457200" lvl="0" indent="0" algn="just" rtl="0">
              <a:lnSpc>
                <a:spcPct val="115000"/>
              </a:lnSpc>
              <a:spcBef>
                <a:spcPts val="0"/>
              </a:spcBef>
              <a:spcAft>
                <a:spcPts val="0"/>
              </a:spcAft>
              <a:buNone/>
            </a:pPr>
            <a:r>
              <a:rPr lang="en" sz="1200">
                <a:solidFill>
                  <a:srgbClr val="980000"/>
                </a:solidFill>
              </a:rPr>
              <a:t>Fire FRP</a:t>
            </a:r>
            <a:r>
              <a:rPr lang="en" sz="1200"/>
              <a:t> – algorithm output of FRP, for all detected fires (dynamically scaled)</a:t>
            </a:r>
            <a:endParaRPr sz="1200"/>
          </a:p>
        </p:txBody>
      </p:sp>
      <p:sp>
        <p:nvSpPr>
          <p:cNvPr id="463" name="Google Shape;463;p70"/>
          <p:cNvSpPr txBox="1">
            <a:spLocks noGrp="1"/>
          </p:cNvSpPr>
          <p:nvPr>
            <p:ph type="title"/>
          </p:nvPr>
        </p:nvSpPr>
        <p:spPr>
          <a:xfrm>
            <a:off x="0" y="0"/>
            <a:ext cx="9288000" cy="857400"/>
          </a:xfrm>
          <a:prstGeom prst="rect">
            <a:avLst/>
          </a:prstGeom>
          <a:noFill/>
          <a:ln>
            <a:noFill/>
          </a:ln>
        </p:spPr>
        <p:txBody>
          <a:bodyPr spcFirstLastPara="1" wrap="square" lIns="45700" tIns="45700" rIns="45700" bIns="45700" anchor="ctr" anchorCtr="0">
            <a:noAutofit/>
          </a:bodyPr>
          <a:lstStyle/>
          <a:p>
            <a:pPr marL="0" lvl="0" indent="0" algn="l" rtl="0">
              <a:spcBef>
                <a:spcPts val="0"/>
              </a:spcBef>
              <a:spcAft>
                <a:spcPts val="0"/>
              </a:spcAft>
              <a:buClr>
                <a:srgbClr val="00B0F0"/>
              </a:buClr>
              <a:buSzPts val="3600"/>
              <a:buFont typeface="Arial"/>
              <a:buNone/>
            </a:pPr>
            <a:r>
              <a:rPr lang="en" sz="2000">
                <a:solidFill>
                  <a:srgbClr val="00B0F0"/>
                </a:solidFill>
              </a:rPr>
              <a:t>GOES-R ABI Fire Detection and Characterization Algorithm (FDCA) </a:t>
            </a:r>
            <a:endParaRPr sz="2000">
              <a:solidFill>
                <a:srgbClr val="00B0F0"/>
              </a:solidFill>
            </a:endParaRPr>
          </a:p>
          <a:p>
            <a:pPr marL="0" lvl="0" indent="0" algn="l" rtl="0">
              <a:spcBef>
                <a:spcPts val="0"/>
              </a:spcBef>
              <a:spcAft>
                <a:spcPts val="0"/>
              </a:spcAft>
              <a:buClr>
                <a:srgbClr val="00B0F0"/>
              </a:buClr>
              <a:buSzPts val="3600"/>
              <a:buFont typeface="Arial"/>
              <a:buNone/>
            </a:pPr>
            <a:r>
              <a:rPr lang="en" sz="2000">
                <a:solidFill>
                  <a:srgbClr val="00B0F0"/>
                </a:solidFill>
              </a:rPr>
              <a:t>Kincade Fire, near IR camera and coincident FDCA and ABI data</a:t>
            </a:r>
            <a:endParaRPr sz="2000">
              <a:solidFill>
                <a:srgbClr val="00B0F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2" name="AlertWILDFIRE_barham_n_camera_Kinccade_WFABBA_1080p_Short_Fas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469" name="Google Shape;469;p71"/>
          <p:cNvSpPr txBox="1">
            <a:spLocks noGrp="1"/>
          </p:cNvSpPr>
          <p:nvPr>
            <p:ph type="title"/>
          </p:nvPr>
        </p:nvSpPr>
        <p:spPr>
          <a:xfrm>
            <a:off x="0" y="0"/>
            <a:ext cx="9288000" cy="857400"/>
          </a:xfrm>
          <a:prstGeom prst="rect">
            <a:avLst/>
          </a:prstGeom>
          <a:noFill/>
          <a:ln>
            <a:noFill/>
          </a:ln>
        </p:spPr>
        <p:txBody>
          <a:bodyPr spcFirstLastPara="1" wrap="square" lIns="45700" tIns="45700" rIns="45700" bIns="45700" anchor="ctr" anchorCtr="0">
            <a:noAutofit/>
          </a:bodyPr>
          <a:lstStyle/>
          <a:p>
            <a:pPr marL="0" lvl="0" indent="0" algn="l" rtl="0">
              <a:spcBef>
                <a:spcPts val="0"/>
              </a:spcBef>
              <a:spcAft>
                <a:spcPts val="0"/>
              </a:spcAft>
              <a:buClr>
                <a:srgbClr val="00B0F0"/>
              </a:buClr>
              <a:buSzPts val="3600"/>
              <a:buFont typeface="Arial"/>
              <a:buNone/>
            </a:pPr>
            <a:r>
              <a:rPr lang="en" sz="2000">
                <a:solidFill>
                  <a:srgbClr val="FF9900"/>
                </a:solidFill>
              </a:rPr>
              <a:t>GOES-R ABI Fire Detection and Characterization Algorithm (FDCA) </a:t>
            </a:r>
            <a:endParaRPr sz="2000">
              <a:solidFill>
                <a:srgbClr val="FF9900"/>
              </a:solidFill>
            </a:endParaRPr>
          </a:p>
          <a:p>
            <a:pPr marL="0" lvl="0" indent="0" algn="l" rtl="0">
              <a:spcBef>
                <a:spcPts val="0"/>
              </a:spcBef>
              <a:spcAft>
                <a:spcPts val="0"/>
              </a:spcAft>
              <a:buClr>
                <a:srgbClr val="00B0F0"/>
              </a:buClr>
              <a:buSzPts val="3600"/>
              <a:buFont typeface="Arial"/>
              <a:buNone/>
            </a:pPr>
            <a:r>
              <a:rPr lang="en" sz="2000">
                <a:solidFill>
                  <a:srgbClr val="FF9900"/>
                </a:solidFill>
              </a:rPr>
              <a:t>Kincade Fire, near IR camera and coincident FDCA and ABI data</a:t>
            </a:r>
            <a:endParaRPr sz="2000">
              <a:solidFill>
                <a:srgbClr val="FF9900"/>
              </a:solidFill>
              <a:latin typeface="Arial"/>
              <a:ea typeface="Arial"/>
              <a:cs typeface="Arial"/>
              <a:sym typeface="Arial"/>
            </a:endParaRPr>
          </a:p>
        </p:txBody>
      </p:sp>
      <p:sp>
        <p:nvSpPr>
          <p:cNvPr id="470" name="Google Shape;470;p71"/>
          <p:cNvSpPr txBox="1">
            <a:spLocks noGrp="1"/>
          </p:cNvSpPr>
          <p:nvPr>
            <p:ph type="sldNum" idx="12"/>
          </p:nvPr>
        </p:nvSpPr>
        <p:spPr>
          <a:xfrm>
            <a:off x="8153400" y="4816548"/>
            <a:ext cx="762000" cy="27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
              <a:t>15</a:t>
            </a:fld>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72"/>
          <p:cNvSpPr txBox="1">
            <a:spLocks noGrp="1"/>
          </p:cNvSpPr>
          <p:nvPr>
            <p:ph type="title"/>
          </p:nvPr>
        </p:nvSpPr>
        <p:spPr>
          <a:xfrm>
            <a:off x="0" y="0"/>
            <a:ext cx="9288000" cy="857400"/>
          </a:xfrm>
          <a:prstGeom prst="rect">
            <a:avLst/>
          </a:prstGeom>
          <a:noFill/>
          <a:ln>
            <a:noFill/>
          </a:ln>
        </p:spPr>
        <p:txBody>
          <a:bodyPr spcFirstLastPara="1" wrap="square" lIns="45700" tIns="45700" rIns="45700" bIns="45700" anchor="ctr" anchorCtr="0">
            <a:noAutofit/>
          </a:bodyPr>
          <a:lstStyle/>
          <a:p>
            <a:pPr marL="0" lvl="0" indent="0" algn="l" rtl="0">
              <a:spcBef>
                <a:spcPts val="0"/>
              </a:spcBef>
              <a:spcAft>
                <a:spcPts val="0"/>
              </a:spcAft>
              <a:buClr>
                <a:srgbClr val="00B0F0"/>
              </a:buClr>
              <a:buSzPts val="3600"/>
              <a:buFont typeface="Arial"/>
              <a:buNone/>
            </a:pPr>
            <a:r>
              <a:rPr lang="en" sz="2000">
                <a:solidFill>
                  <a:srgbClr val="00B0F0"/>
                </a:solidFill>
              </a:rPr>
              <a:t>GOES-R ABI Fire Detection FDCA example</a:t>
            </a:r>
            <a:endParaRPr sz="2000">
              <a:solidFill>
                <a:srgbClr val="00B0F0"/>
              </a:solidFill>
            </a:endParaRPr>
          </a:p>
          <a:p>
            <a:pPr marL="0" lvl="0" indent="0" algn="l" rtl="0">
              <a:spcBef>
                <a:spcPts val="0"/>
              </a:spcBef>
              <a:spcAft>
                <a:spcPts val="0"/>
              </a:spcAft>
              <a:buClr>
                <a:srgbClr val="00B0F0"/>
              </a:buClr>
              <a:buSzPts val="3600"/>
              <a:buFont typeface="Arial"/>
              <a:buNone/>
            </a:pPr>
            <a:r>
              <a:rPr lang="en" sz="2000">
                <a:solidFill>
                  <a:srgbClr val="00B0F0"/>
                </a:solidFill>
              </a:rPr>
              <a:t>Kincade Fire </a:t>
            </a:r>
            <a:endParaRPr sz="2000">
              <a:solidFill>
                <a:srgbClr val="00B0F0"/>
              </a:solidFill>
              <a:latin typeface="Arial"/>
              <a:ea typeface="Arial"/>
              <a:cs typeface="Arial"/>
              <a:sym typeface="Arial"/>
            </a:endParaRPr>
          </a:p>
        </p:txBody>
      </p:sp>
      <p:sp>
        <p:nvSpPr>
          <p:cNvPr id="476" name="Google Shape;476;p72"/>
          <p:cNvSpPr txBox="1">
            <a:spLocks noGrp="1"/>
          </p:cNvSpPr>
          <p:nvPr>
            <p:ph type="sldNum" idx="12"/>
          </p:nvPr>
        </p:nvSpPr>
        <p:spPr>
          <a:xfrm>
            <a:off x="8153400" y="4816548"/>
            <a:ext cx="762000" cy="27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
              <a:t>16</a:t>
            </a:fld>
            <a:endParaRPr/>
          </a:p>
        </p:txBody>
      </p:sp>
      <p:sp>
        <p:nvSpPr>
          <p:cNvPr id="477" name="Google Shape;477;p72"/>
          <p:cNvSpPr txBox="1">
            <a:spLocks noGrp="1"/>
          </p:cNvSpPr>
          <p:nvPr>
            <p:ph type="body" idx="1"/>
          </p:nvPr>
        </p:nvSpPr>
        <p:spPr>
          <a:xfrm>
            <a:off x="405975" y="960325"/>
            <a:ext cx="7467600" cy="3394500"/>
          </a:xfrm>
          <a:prstGeom prst="rect">
            <a:avLst/>
          </a:prstGeom>
          <a:noFill/>
          <a:ln>
            <a:noFill/>
          </a:ln>
        </p:spPr>
        <p:txBody>
          <a:bodyPr spcFirstLastPara="1" wrap="square" lIns="91425" tIns="45700" rIns="91425" bIns="45700" anchor="t" anchorCtr="0">
            <a:noAutofit/>
          </a:bodyPr>
          <a:lstStyle/>
          <a:p>
            <a:pPr marL="420624" lvl="0" indent="-406908" algn="l" rtl="0">
              <a:lnSpc>
                <a:spcPct val="100000"/>
              </a:lnSpc>
              <a:spcBef>
                <a:spcPts val="0"/>
              </a:spcBef>
              <a:spcAft>
                <a:spcPts val="0"/>
              </a:spcAft>
              <a:buSzPts val="1800"/>
              <a:buChar char="⬣"/>
            </a:pPr>
            <a:r>
              <a:rPr lang="en" sz="1800"/>
              <a:t>Key takeaways</a:t>
            </a:r>
            <a:endParaRPr sz="1800"/>
          </a:p>
          <a:p>
            <a:pPr marL="722376" lvl="1" indent="-274320" algn="l" rtl="0">
              <a:lnSpc>
                <a:spcPct val="100000"/>
              </a:lnSpc>
              <a:spcBef>
                <a:spcPts val="0"/>
              </a:spcBef>
              <a:spcAft>
                <a:spcPts val="0"/>
              </a:spcAft>
              <a:buSzPts val="1620"/>
              <a:buChar char="○"/>
            </a:pPr>
            <a:r>
              <a:rPr lang="en">
                <a:solidFill>
                  <a:schemeClr val="dk1"/>
                </a:solidFill>
              </a:rPr>
              <a:t>ABI is very sensitive to heat signatures, but finding fires early requires enhancements and/or band differencing</a:t>
            </a:r>
            <a:endParaRPr>
              <a:solidFill>
                <a:schemeClr val="dk1"/>
              </a:solidFill>
            </a:endParaRPr>
          </a:p>
          <a:p>
            <a:pPr marL="722376" lvl="1" indent="-274320" algn="l" rtl="0">
              <a:lnSpc>
                <a:spcPct val="100000"/>
              </a:lnSpc>
              <a:spcBef>
                <a:spcPts val="0"/>
              </a:spcBef>
              <a:spcAft>
                <a:spcPts val="0"/>
              </a:spcAft>
              <a:buSzPts val="1620"/>
              <a:buChar char="○"/>
            </a:pPr>
            <a:r>
              <a:rPr lang="en"/>
              <a:t>Large heat signatures appear in many bands</a:t>
            </a:r>
            <a:endParaRPr/>
          </a:p>
          <a:p>
            <a:pPr marL="722376" lvl="1" indent="-274320" algn="l" rtl="0">
              <a:lnSpc>
                <a:spcPct val="100000"/>
              </a:lnSpc>
              <a:spcBef>
                <a:spcPts val="0"/>
              </a:spcBef>
              <a:spcAft>
                <a:spcPts val="0"/>
              </a:spcAft>
              <a:buSzPts val="1620"/>
              <a:buChar char="○"/>
            </a:pPr>
            <a:r>
              <a:rPr lang="en"/>
              <a:t>The human eye is quicker than the FDCA, but the FDCA isn’t too slow, either</a:t>
            </a:r>
            <a:endParaRPr/>
          </a:p>
          <a:p>
            <a:pPr marL="722376" lvl="1" indent="-274320" algn="l" rtl="0">
              <a:lnSpc>
                <a:spcPct val="100000"/>
              </a:lnSpc>
              <a:spcBef>
                <a:spcPts val="0"/>
              </a:spcBef>
              <a:spcAft>
                <a:spcPts val="0"/>
              </a:spcAft>
              <a:buSzPts val="1620"/>
              <a:buChar char="○"/>
            </a:pPr>
            <a:r>
              <a:rPr lang="en"/>
              <a:t>Fire size and temperature from the FDCA are only available for some fires and do not mean what forecasters and the public might think they mean</a:t>
            </a:r>
            <a:endParaRPr/>
          </a:p>
          <a:p>
            <a:pPr marL="722376" lvl="1" indent="-274320" algn="l" rtl="0">
              <a:lnSpc>
                <a:spcPct val="100000"/>
              </a:lnSpc>
              <a:spcBef>
                <a:spcPts val="0"/>
              </a:spcBef>
              <a:spcAft>
                <a:spcPts val="0"/>
              </a:spcAft>
              <a:buSzPts val="1620"/>
              <a:buChar char="○"/>
            </a:pPr>
            <a:r>
              <a:rPr lang="en"/>
              <a:t>FRP is a good proxy for intensity</a:t>
            </a:r>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73"/>
          <p:cNvSpPr txBox="1">
            <a:spLocks noGrp="1"/>
          </p:cNvSpPr>
          <p:nvPr>
            <p:ph type="title"/>
          </p:nvPr>
        </p:nvSpPr>
        <p:spPr>
          <a:xfrm>
            <a:off x="2747282" y="1467190"/>
            <a:ext cx="5943600" cy="8187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594C9"/>
              </a:buClr>
              <a:buSzPts val="3200"/>
              <a:buFont typeface="Arial"/>
              <a:buNone/>
            </a:pPr>
            <a:r>
              <a:rPr lang="en"/>
              <a:t>Polar Imagery and Fire detection</a:t>
            </a:r>
            <a:endParaRPr sz="3200" b="0" i="0" u="none" strike="noStrike" cap="none">
              <a:solidFill>
                <a:srgbClr val="0594C9"/>
              </a:solidFill>
              <a:latin typeface="Arial"/>
              <a:ea typeface="Arial"/>
              <a:cs typeface="Arial"/>
              <a:sym typeface="Arial"/>
            </a:endParaRPr>
          </a:p>
        </p:txBody>
      </p:sp>
      <p:sp>
        <p:nvSpPr>
          <p:cNvPr id="3" name="Google Shape;539;p76"/>
          <p:cNvSpPr txBox="1"/>
          <p:nvPr/>
        </p:nvSpPr>
        <p:spPr>
          <a:xfrm>
            <a:off x="5689987" y="2375303"/>
            <a:ext cx="3000895" cy="230700"/>
          </a:xfrm>
          <a:prstGeom prst="rect">
            <a:avLst/>
          </a:prstGeom>
          <a:noFill/>
          <a:ln>
            <a:noFill/>
          </a:ln>
        </p:spPr>
        <p:txBody>
          <a:bodyPr spcFirstLastPara="1" wrap="square" lIns="68575" tIns="34275" rIns="68575" bIns="34275" anchor="t" anchorCtr="0">
            <a:noAutofit/>
          </a:bodyPr>
          <a:lstStyle/>
          <a:p>
            <a:pPr lvl="0" algn="r"/>
            <a:r>
              <a:rPr lang="en" sz="1100" b="1" i="1" dirty="0" smtClean="0">
                <a:latin typeface="Calibri"/>
                <a:ea typeface="Calibri"/>
                <a:cs typeface="Calibri"/>
                <a:sym typeface="Calibri"/>
              </a:rPr>
              <a:t>Presented by </a:t>
            </a:r>
            <a:r>
              <a:rPr lang="en-US" sz="1100" b="1" i="1" dirty="0" smtClean="0">
                <a:latin typeface="Calibri"/>
                <a:ea typeface="Calibri"/>
                <a:cs typeface="Calibri"/>
                <a:sym typeface="Calibri"/>
              </a:rPr>
              <a:t>William Straka (SSEC/CIMSS)</a:t>
            </a:r>
            <a:r>
              <a:rPr lang="en-US" sz="1100" b="1" i="1" dirty="0">
                <a:latin typeface="Calibri"/>
                <a:ea typeface="Calibri"/>
                <a:cs typeface="Calibri"/>
                <a:sym typeface="Calibri"/>
              </a:rPr>
              <a:t/>
            </a:r>
            <a:br>
              <a:rPr lang="en-US" sz="1100" b="1" i="1" dirty="0">
                <a:latin typeface="Calibri"/>
                <a:ea typeface="Calibri"/>
                <a:cs typeface="Calibri"/>
                <a:sym typeface="Calibri"/>
              </a:rPr>
            </a:br>
            <a:endParaRPr sz="11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graphicFrame>
        <p:nvGraphicFramePr>
          <p:cNvPr id="488" name="Google Shape;488;p74"/>
          <p:cNvGraphicFramePr/>
          <p:nvPr/>
        </p:nvGraphicFramePr>
        <p:xfrm>
          <a:off x="1657350" y="1155118"/>
          <a:ext cx="5029175" cy="3308625"/>
        </p:xfrm>
        <a:graphic>
          <a:graphicData uri="http://schemas.openxmlformats.org/drawingml/2006/table">
            <a:tbl>
              <a:tblPr>
                <a:noFill/>
                <a:tableStyleId>{6F33C05D-946D-4548-B7FE-98A164386AD1}</a:tableStyleId>
              </a:tblPr>
              <a:tblGrid>
                <a:gridCol w="691275">
                  <a:extLst>
                    <a:ext uri="{9D8B030D-6E8A-4147-A177-3AD203B41FA5}">
                      <a16:colId xmlns:a16="http://schemas.microsoft.com/office/drawing/2014/main" val="20000"/>
                    </a:ext>
                  </a:extLst>
                </a:gridCol>
                <a:gridCol w="691275">
                  <a:extLst>
                    <a:ext uri="{9D8B030D-6E8A-4147-A177-3AD203B41FA5}">
                      <a16:colId xmlns:a16="http://schemas.microsoft.com/office/drawing/2014/main" val="20001"/>
                    </a:ext>
                  </a:extLst>
                </a:gridCol>
                <a:gridCol w="691275">
                  <a:extLst>
                    <a:ext uri="{9D8B030D-6E8A-4147-A177-3AD203B41FA5}">
                      <a16:colId xmlns:a16="http://schemas.microsoft.com/office/drawing/2014/main" val="20002"/>
                    </a:ext>
                  </a:extLst>
                </a:gridCol>
                <a:gridCol w="952300">
                  <a:extLst>
                    <a:ext uri="{9D8B030D-6E8A-4147-A177-3AD203B41FA5}">
                      <a16:colId xmlns:a16="http://schemas.microsoft.com/office/drawing/2014/main" val="20003"/>
                    </a:ext>
                  </a:extLst>
                </a:gridCol>
                <a:gridCol w="984375">
                  <a:extLst>
                    <a:ext uri="{9D8B030D-6E8A-4147-A177-3AD203B41FA5}">
                      <a16:colId xmlns:a16="http://schemas.microsoft.com/office/drawing/2014/main" val="20004"/>
                    </a:ext>
                  </a:extLst>
                </a:gridCol>
                <a:gridCol w="1018675">
                  <a:extLst>
                    <a:ext uri="{9D8B030D-6E8A-4147-A177-3AD203B41FA5}">
                      <a16:colId xmlns:a16="http://schemas.microsoft.com/office/drawing/2014/main" val="20005"/>
                    </a:ext>
                  </a:extLst>
                </a:gridCol>
              </a:tblGrid>
              <a:tr h="514350">
                <a:tc>
                  <a:txBody>
                    <a:bodyPr/>
                    <a:lstStyle/>
                    <a:p>
                      <a:pPr marL="0" marR="0" lvl="0" indent="0" algn="ctr" rtl="0">
                        <a:spcBef>
                          <a:spcPts val="0"/>
                        </a:spcBef>
                        <a:spcAft>
                          <a:spcPts val="0"/>
                        </a:spcAft>
                        <a:buNone/>
                      </a:pPr>
                      <a:r>
                        <a:rPr lang="en" sz="700">
                          <a:solidFill>
                            <a:schemeClr val="dk1"/>
                          </a:solidFill>
                          <a:latin typeface="Times New Roman"/>
                          <a:ea typeface="Times New Roman"/>
                          <a:cs typeface="Times New Roman"/>
                          <a:sym typeface="Times New Roman"/>
                        </a:rPr>
                        <a:t>Fire detection Algorithms</a:t>
                      </a:r>
                      <a:endParaRPr sz="1100"/>
                    </a:p>
                    <a:p>
                      <a:pPr marL="0" marR="0" lvl="0" indent="0" algn="ctr" rtl="0">
                        <a:spcBef>
                          <a:spcPts val="0"/>
                        </a:spcBef>
                        <a:spcAft>
                          <a:spcPts val="0"/>
                        </a:spcAft>
                        <a:buNone/>
                      </a:pPr>
                      <a:endParaRPr sz="700">
                        <a:solidFill>
                          <a:schemeClr val="dk1"/>
                        </a:solidFill>
                        <a:latin typeface="Times New Roman"/>
                        <a:ea typeface="Times New Roman"/>
                        <a:cs typeface="Times New Roman"/>
                        <a:sym typeface="Times New Roman"/>
                      </a:endParaRPr>
                    </a:p>
                  </a:txBody>
                  <a:tcPr marL="57150" marR="57150" marT="0" marB="0" anchor="ctr">
                    <a:lnL w="1905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700"/>
                        <a:buFont typeface="Times New Roman"/>
                        <a:buNone/>
                      </a:pPr>
                      <a:r>
                        <a:rPr lang="en" sz="700">
                          <a:solidFill>
                            <a:schemeClr val="dk1"/>
                          </a:solidFill>
                          <a:latin typeface="Times New Roman"/>
                          <a:ea typeface="Times New Roman"/>
                          <a:cs typeface="Times New Roman"/>
                          <a:sym typeface="Times New Roman"/>
                        </a:rPr>
                        <a:t>Fire detection Imagery in AWIPS</a:t>
                      </a:r>
                      <a:endParaRPr sz="1100"/>
                    </a:p>
                    <a:p>
                      <a:pPr marL="0" marR="0" lvl="0" indent="0" algn="ctr" rtl="0">
                        <a:spcBef>
                          <a:spcPts val="0"/>
                        </a:spcBef>
                        <a:spcAft>
                          <a:spcPts val="0"/>
                        </a:spcAft>
                        <a:buNone/>
                      </a:pPr>
                      <a:endParaRPr sz="700">
                        <a:solidFill>
                          <a:schemeClr val="dk1"/>
                        </a:solidFill>
                        <a:latin typeface="Times New Roman"/>
                        <a:ea typeface="Times New Roman"/>
                        <a:cs typeface="Times New Roman"/>
                        <a:sym typeface="Times New Roman"/>
                      </a:endParaRPr>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700" b="1">
                          <a:solidFill>
                            <a:schemeClr val="dk1"/>
                          </a:solidFill>
                          <a:latin typeface="Times New Roman"/>
                          <a:ea typeface="Times New Roman"/>
                          <a:cs typeface="Times New Roman"/>
                          <a:sym typeface="Times New Roman"/>
                        </a:rPr>
                        <a:t>VIIRS Band</a:t>
                      </a:r>
                      <a:endParaRPr sz="700">
                        <a:solidFill>
                          <a:schemeClr val="dk1"/>
                        </a:solidFill>
                        <a:latin typeface="Times New Roman"/>
                        <a:ea typeface="Times New Roman"/>
                        <a:cs typeface="Times New Roman"/>
                        <a:sym typeface="Times New Roman"/>
                      </a:endParaRPr>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 sz="700" b="1">
                          <a:solidFill>
                            <a:schemeClr val="dk1"/>
                          </a:solidFill>
                          <a:latin typeface="Times New Roman"/>
                          <a:ea typeface="Times New Roman"/>
                          <a:cs typeface="Times New Roman"/>
                          <a:sym typeface="Times New Roman"/>
                        </a:rPr>
                        <a:t>Central Wavelength</a:t>
                      </a:r>
                      <a:endParaRPr sz="7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n" sz="700" b="1">
                          <a:solidFill>
                            <a:schemeClr val="dk1"/>
                          </a:solidFill>
                          <a:latin typeface="Times New Roman"/>
                          <a:ea typeface="Times New Roman"/>
                          <a:cs typeface="Times New Roman"/>
                          <a:sym typeface="Times New Roman"/>
                        </a:rPr>
                        <a:t>(μm)</a:t>
                      </a:r>
                      <a:endParaRPr sz="700">
                        <a:solidFill>
                          <a:schemeClr val="dk1"/>
                        </a:solidFill>
                        <a:latin typeface="Times New Roman"/>
                        <a:ea typeface="Times New Roman"/>
                        <a:cs typeface="Times New Roman"/>
                        <a:sym typeface="Times New Roman"/>
                      </a:endParaRPr>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 sz="700" b="1">
                          <a:solidFill>
                            <a:schemeClr val="dk1"/>
                          </a:solidFill>
                          <a:latin typeface="Times New Roman"/>
                          <a:ea typeface="Times New Roman"/>
                          <a:cs typeface="Times New Roman"/>
                          <a:sym typeface="Times New Roman"/>
                        </a:rPr>
                        <a:t>Band Explanation</a:t>
                      </a:r>
                      <a:endParaRPr sz="700">
                        <a:solidFill>
                          <a:schemeClr val="dk1"/>
                        </a:solidFill>
                        <a:latin typeface="Times New Roman"/>
                        <a:ea typeface="Times New Roman"/>
                        <a:cs typeface="Times New Roman"/>
                        <a:sym typeface="Times New Roman"/>
                      </a:endParaRPr>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 sz="700" b="1">
                          <a:solidFill>
                            <a:schemeClr val="dk1"/>
                          </a:solidFill>
                          <a:latin typeface="Times New Roman"/>
                          <a:ea typeface="Times New Roman"/>
                          <a:cs typeface="Times New Roman"/>
                          <a:sym typeface="Times New Roman"/>
                        </a:rPr>
                        <a:t>Spatial Resolution (m) @ nadir</a:t>
                      </a:r>
                      <a:endParaRPr sz="700">
                        <a:solidFill>
                          <a:schemeClr val="dk1"/>
                        </a:solidFill>
                        <a:latin typeface="Times New Roman"/>
                        <a:ea typeface="Times New Roman"/>
                        <a:cs typeface="Times New Roman"/>
                        <a:sym typeface="Times New Roman"/>
                      </a:endParaRPr>
                    </a:p>
                  </a:txBody>
                  <a:tcPr marL="57150" marR="57150" marT="0" marB="0" anchor="ctr">
                    <a:lnL w="1270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117475">
                <a:tc>
                  <a:txBody>
                    <a:bodyPr/>
                    <a:lstStyle/>
                    <a:p>
                      <a:pPr marL="0" marR="0" lvl="0" indent="0" algn="ctr" rtl="0">
                        <a:spcBef>
                          <a:spcPts val="0"/>
                        </a:spcBef>
                        <a:spcAft>
                          <a:spcPts val="0"/>
                        </a:spcAft>
                        <a:buNone/>
                      </a:pPr>
                      <a:endParaRPr sz="700" b="1">
                        <a:solidFill>
                          <a:schemeClr val="dk1"/>
                        </a:solidFill>
                        <a:latin typeface="Times New Roman"/>
                        <a:ea typeface="Times New Roman"/>
                        <a:cs typeface="Times New Roman"/>
                        <a:sym typeface="Times New Roman"/>
                      </a:endParaRPr>
                    </a:p>
                  </a:txBody>
                  <a:tcPr marL="57150" marR="57150" marT="0" marB="0" anchor="ctr">
                    <a:lnL w="1905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700" b="1">
                        <a:solidFill>
                          <a:schemeClr val="dk1"/>
                        </a:solidFill>
                        <a:latin typeface="Times New Roman"/>
                        <a:ea typeface="Times New Roman"/>
                        <a:cs typeface="Times New Roman"/>
                        <a:sym typeface="Times New Roman"/>
                      </a:endParaRPr>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700" b="1">
                          <a:solidFill>
                            <a:schemeClr val="dk1"/>
                          </a:solidFill>
                          <a:latin typeface="Times New Roman"/>
                          <a:ea typeface="Times New Roman"/>
                          <a:cs typeface="Times New Roman"/>
                          <a:sym typeface="Times New Roman"/>
                        </a:rPr>
                        <a:t>M1</a:t>
                      </a:r>
                      <a:endParaRPr sz="1100"/>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F8FE"/>
                    </a:solidFill>
                  </a:tcPr>
                </a:tc>
                <a:tc>
                  <a:txBody>
                    <a:bodyPr/>
                    <a:lstStyle/>
                    <a:p>
                      <a:pPr marL="0" marR="0" lvl="0" indent="0" algn="ctr" rtl="0">
                        <a:spcBef>
                          <a:spcPts val="0"/>
                        </a:spcBef>
                        <a:spcAft>
                          <a:spcPts val="0"/>
                        </a:spcAft>
                        <a:buNone/>
                      </a:pPr>
                      <a:r>
                        <a:rPr lang="en" sz="700">
                          <a:solidFill>
                            <a:schemeClr val="dk1"/>
                          </a:solidFill>
                          <a:latin typeface="Times New Roman"/>
                          <a:ea typeface="Times New Roman"/>
                          <a:cs typeface="Times New Roman"/>
                          <a:sym typeface="Times New Roman"/>
                        </a:rPr>
                        <a:t>0.412</a:t>
                      </a:r>
                      <a:endParaRPr sz="1100"/>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F8FE"/>
                    </a:solidFill>
                  </a:tcPr>
                </a:tc>
                <a:tc rowSpan="5">
                  <a:txBody>
                    <a:bodyPr/>
                    <a:lstStyle/>
                    <a:p>
                      <a:pPr marL="0" marR="0" lvl="0" indent="0" algn="ctr" rtl="0">
                        <a:spcBef>
                          <a:spcPts val="0"/>
                        </a:spcBef>
                        <a:spcAft>
                          <a:spcPts val="0"/>
                        </a:spcAft>
                        <a:buNone/>
                      </a:pPr>
                      <a:r>
                        <a:rPr lang="en" sz="700">
                          <a:solidFill>
                            <a:schemeClr val="dk1"/>
                          </a:solidFill>
                          <a:latin typeface="Times New Roman"/>
                          <a:ea typeface="Times New Roman"/>
                          <a:cs typeface="Times New Roman"/>
                          <a:sym typeface="Times New Roman"/>
                        </a:rPr>
                        <a:t>Visible/</a:t>
                      </a:r>
                      <a:endParaRPr sz="1100"/>
                    </a:p>
                    <a:p>
                      <a:pPr marL="0" marR="0" lvl="0" indent="0" algn="ctr" rtl="0">
                        <a:spcBef>
                          <a:spcPts val="0"/>
                        </a:spcBef>
                        <a:spcAft>
                          <a:spcPts val="0"/>
                        </a:spcAft>
                        <a:buNone/>
                      </a:pPr>
                      <a:r>
                        <a:rPr lang="en" sz="700">
                          <a:solidFill>
                            <a:schemeClr val="dk1"/>
                          </a:solidFill>
                          <a:latin typeface="Times New Roman"/>
                          <a:ea typeface="Times New Roman"/>
                          <a:cs typeface="Times New Roman"/>
                          <a:sym typeface="Times New Roman"/>
                        </a:rPr>
                        <a:t>Reflective</a:t>
                      </a:r>
                      <a:endParaRPr sz="1100"/>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F8FE"/>
                    </a:solidFill>
                  </a:tcPr>
                </a:tc>
                <a:tc rowSpan="16">
                  <a:txBody>
                    <a:bodyPr/>
                    <a:lstStyle/>
                    <a:p>
                      <a:pPr marL="0" marR="0" lvl="0" indent="0" algn="ctr" rtl="0">
                        <a:spcBef>
                          <a:spcPts val="0"/>
                        </a:spcBef>
                        <a:spcAft>
                          <a:spcPts val="0"/>
                        </a:spcAft>
                        <a:buNone/>
                      </a:pPr>
                      <a:r>
                        <a:rPr lang="en" sz="700">
                          <a:solidFill>
                            <a:schemeClr val="dk1"/>
                          </a:solidFill>
                          <a:latin typeface="Times New Roman"/>
                          <a:ea typeface="Times New Roman"/>
                          <a:cs typeface="Times New Roman"/>
                          <a:sym typeface="Times New Roman"/>
                        </a:rPr>
                        <a:t>750 m</a:t>
                      </a:r>
                      <a:endParaRPr sz="1100"/>
                    </a:p>
                  </a:txBody>
                  <a:tcPr marL="57150" marR="57150" marT="0" marB="0" anchor="ctr">
                    <a:lnL w="1270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F8FE"/>
                    </a:solidFill>
                  </a:tcPr>
                </a:tc>
                <a:extLst>
                  <a:ext uri="{0D108BD9-81ED-4DB2-BD59-A6C34878D82A}">
                    <a16:rowId xmlns:a16="http://schemas.microsoft.com/office/drawing/2014/main" val="10001"/>
                  </a:ext>
                </a:extLst>
              </a:tr>
              <a:tr h="117475">
                <a:tc>
                  <a:txBody>
                    <a:bodyPr/>
                    <a:lstStyle/>
                    <a:p>
                      <a:pPr marL="0" marR="0" lvl="0" indent="0" algn="ctr" rtl="0">
                        <a:spcBef>
                          <a:spcPts val="0"/>
                        </a:spcBef>
                        <a:spcAft>
                          <a:spcPts val="0"/>
                        </a:spcAft>
                        <a:buNone/>
                      </a:pPr>
                      <a:endParaRPr sz="700">
                        <a:solidFill>
                          <a:schemeClr val="dk1"/>
                        </a:solidFill>
                        <a:latin typeface="Times New Roman"/>
                        <a:ea typeface="Times New Roman"/>
                        <a:cs typeface="Times New Roman"/>
                        <a:sym typeface="Times New Roman"/>
                      </a:endParaRPr>
                    </a:p>
                  </a:txBody>
                  <a:tcPr marL="57150" marR="57150" marT="0" marB="0" anchor="ctr">
                    <a:lnL w="1905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700">
                        <a:solidFill>
                          <a:schemeClr val="dk1"/>
                        </a:solidFill>
                        <a:latin typeface="Times New Roman"/>
                        <a:ea typeface="Times New Roman"/>
                        <a:cs typeface="Times New Roman"/>
                        <a:sym typeface="Times New Roman"/>
                      </a:endParaRPr>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700" b="1">
                          <a:solidFill>
                            <a:schemeClr val="dk1"/>
                          </a:solidFill>
                          <a:latin typeface="Times New Roman"/>
                          <a:ea typeface="Times New Roman"/>
                          <a:cs typeface="Times New Roman"/>
                          <a:sym typeface="Times New Roman"/>
                        </a:rPr>
                        <a:t>M2</a:t>
                      </a:r>
                      <a:endParaRPr sz="700">
                        <a:solidFill>
                          <a:schemeClr val="dk1"/>
                        </a:solidFill>
                        <a:latin typeface="Times New Roman"/>
                        <a:ea typeface="Times New Roman"/>
                        <a:cs typeface="Times New Roman"/>
                        <a:sym typeface="Times New Roman"/>
                      </a:endParaRPr>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F8FE"/>
                    </a:solidFill>
                  </a:tcPr>
                </a:tc>
                <a:tc>
                  <a:txBody>
                    <a:bodyPr/>
                    <a:lstStyle/>
                    <a:p>
                      <a:pPr marL="0" marR="0" lvl="0" indent="0" algn="ctr" rtl="0">
                        <a:spcBef>
                          <a:spcPts val="0"/>
                        </a:spcBef>
                        <a:spcAft>
                          <a:spcPts val="0"/>
                        </a:spcAft>
                        <a:buNone/>
                      </a:pPr>
                      <a:r>
                        <a:rPr lang="en" sz="700">
                          <a:solidFill>
                            <a:schemeClr val="dk1"/>
                          </a:solidFill>
                          <a:latin typeface="Times New Roman"/>
                          <a:ea typeface="Times New Roman"/>
                          <a:cs typeface="Times New Roman"/>
                          <a:sym typeface="Times New Roman"/>
                        </a:rPr>
                        <a:t>0.445</a:t>
                      </a:r>
                      <a:endParaRPr sz="1100"/>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F8FE"/>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117475">
                <a:tc>
                  <a:txBody>
                    <a:bodyPr/>
                    <a:lstStyle/>
                    <a:p>
                      <a:pPr marL="0" marR="0" lvl="0" indent="0" algn="ctr" rtl="0">
                        <a:spcBef>
                          <a:spcPts val="0"/>
                        </a:spcBef>
                        <a:spcAft>
                          <a:spcPts val="0"/>
                        </a:spcAft>
                        <a:buNone/>
                      </a:pPr>
                      <a:endParaRPr sz="700">
                        <a:solidFill>
                          <a:schemeClr val="dk1"/>
                        </a:solidFill>
                        <a:latin typeface="Times New Roman"/>
                        <a:ea typeface="Times New Roman"/>
                        <a:cs typeface="Times New Roman"/>
                        <a:sym typeface="Times New Roman"/>
                      </a:endParaRPr>
                    </a:p>
                  </a:txBody>
                  <a:tcPr marL="57150" marR="57150" marT="0" marB="0" anchor="ctr">
                    <a:lnL w="1905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700">
                        <a:solidFill>
                          <a:schemeClr val="dk1"/>
                        </a:solidFill>
                        <a:latin typeface="Times New Roman"/>
                        <a:ea typeface="Times New Roman"/>
                        <a:cs typeface="Times New Roman"/>
                        <a:sym typeface="Times New Roman"/>
                      </a:endParaRPr>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700" b="1">
                          <a:solidFill>
                            <a:schemeClr val="dk1"/>
                          </a:solidFill>
                          <a:latin typeface="Times New Roman"/>
                          <a:ea typeface="Times New Roman"/>
                          <a:cs typeface="Times New Roman"/>
                          <a:sym typeface="Times New Roman"/>
                        </a:rPr>
                        <a:t>M3</a:t>
                      </a:r>
                      <a:endParaRPr sz="700">
                        <a:solidFill>
                          <a:schemeClr val="dk1"/>
                        </a:solidFill>
                        <a:latin typeface="Times New Roman"/>
                        <a:ea typeface="Times New Roman"/>
                        <a:cs typeface="Times New Roman"/>
                        <a:sym typeface="Times New Roman"/>
                      </a:endParaRPr>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F8FE"/>
                    </a:solidFill>
                  </a:tcPr>
                </a:tc>
                <a:tc>
                  <a:txBody>
                    <a:bodyPr/>
                    <a:lstStyle/>
                    <a:p>
                      <a:pPr marL="0" marR="0" lvl="0" indent="0" algn="ctr" rtl="0">
                        <a:spcBef>
                          <a:spcPts val="0"/>
                        </a:spcBef>
                        <a:spcAft>
                          <a:spcPts val="0"/>
                        </a:spcAft>
                        <a:buNone/>
                      </a:pPr>
                      <a:r>
                        <a:rPr lang="en" sz="700">
                          <a:solidFill>
                            <a:schemeClr val="dk1"/>
                          </a:solidFill>
                          <a:latin typeface="Times New Roman"/>
                          <a:ea typeface="Times New Roman"/>
                          <a:cs typeface="Times New Roman"/>
                          <a:sym typeface="Times New Roman"/>
                        </a:rPr>
                        <a:t>0.488</a:t>
                      </a:r>
                      <a:endParaRPr sz="1100"/>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F8FE"/>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117475">
                <a:tc>
                  <a:txBody>
                    <a:bodyPr/>
                    <a:lstStyle/>
                    <a:p>
                      <a:pPr marL="0" marR="0" lvl="0" indent="0" algn="ctr" rtl="0">
                        <a:spcBef>
                          <a:spcPts val="0"/>
                        </a:spcBef>
                        <a:spcAft>
                          <a:spcPts val="0"/>
                        </a:spcAft>
                        <a:buNone/>
                      </a:pPr>
                      <a:endParaRPr sz="700" b="1">
                        <a:solidFill>
                          <a:schemeClr val="dk1"/>
                        </a:solidFill>
                        <a:latin typeface="Times New Roman"/>
                        <a:ea typeface="Times New Roman"/>
                        <a:cs typeface="Times New Roman"/>
                        <a:sym typeface="Times New Roman"/>
                      </a:endParaRPr>
                    </a:p>
                  </a:txBody>
                  <a:tcPr marL="57150" marR="57150" marT="0" marB="0" anchor="ctr">
                    <a:lnL w="1905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700" b="1">
                        <a:solidFill>
                          <a:schemeClr val="dk1"/>
                        </a:solidFill>
                        <a:latin typeface="Times New Roman"/>
                        <a:ea typeface="Times New Roman"/>
                        <a:cs typeface="Times New Roman"/>
                        <a:sym typeface="Times New Roman"/>
                      </a:endParaRPr>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700" b="1">
                          <a:solidFill>
                            <a:schemeClr val="dk1"/>
                          </a:solidFill>
                          <a:latin typeface="Times New Roman"/>
                          <a:ea typeface="Times New Roman"/>
                          <a:cs typeface="Times New Roman"/>
                          <a:sym typeface="Times New Roman"/>
                        </a:rPr>
                        <a:t>M4</a:t>
                      </a:r>
                      <a:endParaRPr sz="1100"/>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F8FE"/>
                    </a:solidFill>
                  </a:tcPr>
                </a:tc>
                <a:tc>
                  <a:txBody>
                    <a:bodyPr/>
                    <a:lstStyle/>
                    <a:p>
                      <a:pPr marL="0" marR="0" lvl="0" indent="0" algn="ctr" rtl="0">
                        <a:spcBef>
                          <a:spcPts val="0"/>
                        </a:spcBef>
                        <a:spcAft>
                          <a:spcPts val="0"/>
                        </a:spcAft>
                        <a:buNone/>
                      </a:pPr>
                      <a:r>
                        <a:rPr lang="en" sz="700">
                          <a:solidFill>
                            <a:schemeClr val="dk1"/>
                          </a:solidFill>
                          <a:latin typeface="Times New Roman"/>
                          <a:ea typeface="Times New Roman"/>
                          <a:cs typeface="Times New Roman"/>
                          <a:sym typeface="Times New Roman"/>
                        </a:rPr>
                        <a:t>0.555</a:t>
                      </a:r>
                      <a:endParaRPr sz="1100"/>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F8FE"/>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117475">
                <a:tc>
                  <a:txBody>
                    <a:bodyPr/>
                    <a:lstStyle/>
                    <a:p>
                      <a:pPr marL="0" marR="0" lvl="0" indent="0" algn="ctr" rtl="0">
                        <a:spcBef>
                          <a:spcPts val="0"/>
                        </a:spcBef>
                        <a:spcAft>
                          <a:spcPts val="0"/>
                        </a:spcAft>
                        <a:buNone/>
                      </a:pPr>
                      <a:endParaRPr sz="700">
                        <a:solidFill>
                          <a:schemeClr val="dk1"/>
                        </a:solidFill>
                        <a:latin typeface="Times New Roman"/>
                        <a:ea typeface="Times New Roman"/>
                        <a:cs typeface="Times New Roman"/>
                        <a:sym typeface="Times New Roman"/>
                      </a:endParaRPr>
                    </a:p>
                  </a:txBody>
                  <a:tcPr marL="57150" marR="57150" marT="0" marB="0" anchor="ctr">
                    <a:lnL w="1905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700">
                        <a:solidFill>
                          <a:schemeClr val="dk1"/>
                        </a:solidFill>
                        <a:latin typeface="Times New Roman"/>
                        <a:ea typeface="Times New Roman"/>
                        <a:cs typeface="Times New Roman"/>
                        <a:sym typeface="Times New Roman"/>
                      </a:endParaRPr>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700" b="1">
                          <a:solidFill>
                            <a:schemeClr val="dk1"/>
                          </a:solidFill>
                          <a:latin typeface="Times New Roman"/>
                          <a:ea typeface="Times New Roman"/>
                          <a:cs typeface="Times New Roman"/>
                          <a:sym typeface="Times New Roman"/>
                        </a:rPr>
                        <a:t>M5 </a:t>
                      </a:r>
                      <a:endParaRPr sz="700">
                        <a:solidFill>
                          <a:schemeClr val="dk1"/>
                        </a:solidFill>
                        <a:latin typeface="Times New Roman"/>
                        <a:ea typeface="Times New Roman"/>
                        <a:cs typeface="Times New Roman"/>
                        <a:sym typeface="Times New Roman"/>
                      </a:endParaRPr>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F8FE"/>
                    </a:solidFill>
                  </a:tcPr>
                </a:tc>
                <a:tc>
                  <a:txBody>
                    <a:bodyPr/>
                    <a:lstStyle/>
                    <a:p>
                      <a:pPr marL="0" marR="0" lvl="0" indent="0" algn="ctr" rtl="0">
                        <a:spcBef>
                          <a:spcPts val="0"/>
                        </a:spcBef>
                        <a:spcAft>
                          <a:spcPts val="0"/>
                        </a:spcAft>
                        <a:buNone/>
                      </a:pPr>
                      <a:r>
                        <a:rPr lang="en" sz="700">
                          <a:solidFill>
                            <a:schemeClr val="dk1"/>
                          </a:solidFill>
                          <a:latin typeface="Times New Roman"/>
                          <a:ea typeface="Times New Roman"/>
                          <a:cs typeface="Times New Roman"/>
                          <a:sym typeface="Times New Roman"/>
                        </a:rPr>
                        <a:t>0.672</a:t>
                      </a:r>
                      <a:endParaRPr sz="1100"/>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F8FE"/>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5"/>
                  </a:ext>
                </a:extLst>
              </a:tr>
              <a:tr h="117475">
                <a:tc>
                  <a:txBody>
                    <a:bodyPr/>
                    <a:lstStyle/>
                    <a:p>
                      <a:pPr marL="0" marR="0" lvl="0" indent="0" algn="ctr" rtl="0">
                        <a:spcBef>
                          <a:spcPts val="0"/>
                        </a:spcBef>
                        <a:spcAft>
                          <a:spcPts val="0"/>
                        </a:spcAft>
                        <a:buNone/>
                      </a:pPr>
                      <a:endParaRPr sz="700">
                        <a:solidFill>
                          <a:schemeClr val="dk1"/>
                        </a:solidFill>
                        <a:latin typeface="Times New Roman"/>
                        <a:ea typeface="Times New Roman"/>
                        <a:cs typeface="Times New Roman"/>
                        <a:sym typeface="Times New Roman"/>
                      </a:endParaRPr>
                    </a:p>
                  </a:txBody>
                  <a:tcPr marL="57150" marR="57150" marT="0" marB="0" anchor="ctr">
                    <a:lnL w="1905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700">
                        <a:solidFill>
                          <a:schemeClr val="dk1"/>
                        </a:solidFill>
                        <a:latin typeface="Times New Roman"/>
                        <a:ea typeface="Times New Roman"/>
                        <a:cs typeface="Times New Roman"/>
                        <a:sym typeface="Times New Roman"/>
                      </a:endParaRPr>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700" b="1">
                          <a:solidFill>
                            <a:schemeClr val="dk1"/>
                          </a:solidFill>
                          <a:latin typeface="Times New Roman"/>
                          <a:ea typeface="Times New Roman"/>
                          <a:cs typeface="Times New Roman"/>
                          <a:sym typeface="Times New Roman"/>
                        </a:rPr>
                        <a:t>M6</a:t>
                      </a:r>
                      <a:endParaRPr sz="700">
                        <a:solidFill>
                          <a:schemeClr val="dk1"/>
                        </a:solidFill>
                        <a:latin typeface="Times New Roman"/>
                        <a:ea typeface="Times New Roman"/>
                        <a:cs typeface="Times New Roman"/>
                        <a:sym typeface="Times New Roman"/>
                      </a:endParaRPr>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F8FE"/>
                    </a:solidFill>
                  </a:tcPr>
                </a:tc>
                <a:tc>
                  <a:txBody>
                    <a:bodyPr/>
                    <a:lstStyle/>
                    <a:p>
                      <a:pPr marL="0" marR="0" lvl="0" indent="0" algn="ctr" rtl="0">
                        <a:spcBef>
                          <a:spcPts val="0"/>
                        </a:spcBef>
                        <a:spcAft>
                          <a:spcPts val="0"/>
                        </a:spcAft>
                        <a:buNone/>
                      </a:pPr>
                      <a:r>
                        <a:rPr lang="en" sz="700">
                          <a:solidFill>
                            <a:schemeClr val="dk1"/>
                          </a:solidFill>
                          <a:latin typeface="Times New Roman"/>
                          <a:ea typeface="Times New Roman"/>
                          <a:cs typeface="Times New Roman"/>
                          <a:sym typeface="Times New Roman"/>
                        </a:rPr>
                        <a:t>0.746</a:t>
                      </a:r>
                      <a:endParaRPr sz="1100"/>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F8FE"/>
                    </a:solidFill>
                  </a:tcPr>
                </a:tc>
                <a:tc rowSpan="2">
                  <a:txBody>
                    <a:bodyPr/>
                    <a:lstStyle/>
                    <a:p>
                      <a:pPr marL="0" marR="0" lvl="0" indent="0" algn="ctr" rtl="0">
                        <a:spcBef>
                          <a:spcPts val="0"/>
                        </a:spcBef>
                        <a:spcAft>
                          <a:spcPts val="0"/>
                        </a:spcAft>
                        <a:buNone/>
                      </a:pPr>
                      <a:r>
                        <a:rPr lang="en" sz="700">
                          <a:solidFill>
                            <a:schemeClr val="dk1"/>
                          </a:solidFill>
                          <a:latin typeface="Times New Roman"/>
                          <a:ea typeface="Times New Roman"/>
                          <a:cs typeface="Times New Roman"/>
                          <a:sym typeface="Times New Roman"/>
                        </a:rPr>
                        <a:t>Near IR</a:t>
                      </a:r>
                      <a:endParaRPr sz="1100"/>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F8FE"/>
                    </a:solidFill>
                  </a:tcPr>
                </a:tc>
                <a:tc vMerge="1">
                  <a:txBody>
                    <a:bodyPr/>
                    <a:lstStyle/>
                    <a:p>
                      <a:endParaRPr lang="en-US"/>
                    </a:p>
                  </a:txBody>
                  <a:tcPr/>
                </a:tc>
                <a:extLst>
                  <a:ext uri="{0D108BD9-81ED-4DB2-BD59-A6C34878D82A}">
                    <a16:rowId xmlns:a16="http://schemas.microsoft.com/office/drawing/2014/main" val="10006"/>
                  </a:ext>
                </a:extLst>
              </a:tr>
              <a:tr h="117475">
                <a:tc>
                  <a:txBody>
                    <a:bodyPr/>
                    <a:lstStyle/>
                    <a:p>
                      <a:pPr marL="0" marR="0" lvl="0" indent="0" algn="ctr" rtl="0">
                        <a:spcBef>
                          <a:spcPts val="0"/>
                        </a:spcBef>
                        <a:spcAft>
                          <a:spcPts val="0"/>
                        </a:spcAft>
                        <a:buNone/>
                      </a:pPr>
                      <a:endParaRPr sz="700">
                        <a:solidFill>
                          <a:schemeClr val="dk1"/>
                        </a:solidFill>
                        <a:latin typeface="Times New Roman"/>
                        <a:ea typeface="Times New Roman"/>
                        <a:cs typeface="Times New Roman"/>
                        <a:sym typeface="Times New Roman"/>
                      </a:endParaRPr>
                    </a:p>
                  </a:txBody>
                  <a:tcPr marL="57150" marR="57150" marT="0" marB="0" anchor="ctr">
                    <a:lnL w="1905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700">
                        <a:solidFill>
                          <a:schemeClr val="dk1"/>
                        </a:solidFill>
                        <a:latin typeface="Times New Roman"/>
                        <a:ea typeface="Times New Roman"/>
                        <a:cs typeface="Times New Roman"/>
                        <a:sym typeface="Times New Roman"/>
                      </a:endParaRPr>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700" b="1">
                          <a:solidFill>
                            <a:schemeClr val="dk1"/>
                          </a:solidFill>
                          <a:latin typeface="Times New Roman"/>
                          <a:ea typeface="Times New Roman"/>
                          <a:cs typeface="Times New Roman"/>
                          <a:sym typeface="Times New Roman"/>
                        </a:rPr>
                        <a:t>M7 </a:t>
                      </a:r>
                      <a:endParaRPr sz="700">
                        <a:solidFill>
                          <a:schemeClr val="dk1"/>
                        </a:solidFill>
                        <a:latin typeface="Times New Roman"/>
                        <a:ea typeface="Times New Roman"/>
                        <a:cs typeface="Times New Roman"/>
                        <a:sym typeface="Times New Roman"/>
                      </a:endParaRPr>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F8FE"/>
                    </a:solidFill>
                  </a:tcPr>
                </a:tc>
                <a:tc>
                  <a:txBody>
                    <a:bodyPr/>
                    <a:lstStyle/>
                    <a:p>
                      <a:pPr marL="0" marR="0" lvl="0" indent="0" algn="ctr" rtl="0">
                        <a:spcBef>
                          <a:spcPts val="0"/>
                        </a:spcBef>
                        <a:spcAft>
                          <a:spcPts val="0"/>
                        </a:spcAft>
                        <a:buNone/>
                      </a:pPr>
                      <a:r>
                        <a:rPr lang="en" sz="700">
                          <a:solidFill>
                            <a:schemeClr val="dk1"/>
                          </a:solidFill>
                          <a:latin typeface="Times New Roman"/>
                          <a:ea typeface="Times New Roman"/>
                          <a:cs typeface="Times New Roman"/>
                          <a:sym typeface="Times New Roman"/>
                        </a:rPr>
                        <a:t>0.865</a:t>
                      </a:r>
                      <a:endParaRPr sz="1100"/>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F8FE"/>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7"/>
                  </a:ext>
                </a:extLst>
              </a:tr>
              <a:tr h="117475">
                <a:tc>
                  <a:txBody>
                    <a:bodyPr/>
                    <a:lstStyle/>
                    <a:p>
                      <a:pPr marL="0" marR="0" lvl="0" indent="0" algn="ctr" rtl="0">
                        <a:spcBef>
                          <a:spcPts val="0"/>
                        </a:spcBef>
                        <a:spcAft>
                          <a:spcPts val="0"/>
                        </a:spcAft>
                        <a:buNone/>
                      </a:pPr>
                      <a:endParaRPr sz="700">
                        <a:solidFill>
                          <a:schemeClr val="dk1"/>
                        </a:solidFill>
                        <a:latin typeface="Times New Roman"/>
                        <a:ea typeface="Times New Roman"/>
                        <a:cs typeface="Times New Roman"/>
                        <a:sym typeface="Times New Roman"/>
                      </a:endParaRPr>
                    </a:p>
                  </a:txBody>
                  <a:tcPr marL="57150" marR="57150" marT="0" marB="0" anchor="ctr">
                    <a:lnL w="1905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700">
                        <a:solidFill>
                          <a:schemeClr val="dk1"/>
                        </a:solidFill>
                        <a:latin typeface="Times New Roman"/>
                        <a:ea typeface="Times New Roman"/>
                        <a:cs typeface="Times New Roman"/>
                        <a:sym typeface="Times New Roman"/>
                      </a:endParaRPr>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700" b="1">
                          <a:solidFill>
                            <a:schemeClr val="dk1"/>
                          </a:solidFill>
                          <a:latin typeface="Times New Roman"/>
                          <a:ea typeface="Times New Roman"/>
                          <a:cs typeface="Times New Roman"/>
                          <a:sym typeface="Times New Roman"/>
                        </a:rPr>
                        <a:t>M8</a:t>
                      </a:r>
                      <a:endParaRPr sz="700">
                        <a:solidFill>
                          <a:schemeClr val="dk1"/>
                        </a:solidFill>
                        <a:latin typeface="Times New Roman"/>
                        <a:ea typeface="Times New Roman"/>
                        <a:cs typeface="Times New Roman"/>
                        <a:sym typeface="Times New Roman"/>
                      </a:endParaRPr>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F8FE"/>
                    </a:solidFill>
                  </a:tcPr>
                </a:tc>
                <a:tc>
                  <a:txBody>
                    <a:bodyPr/>
                    <a:lstStyle/>
                    <a:p>
                      <a:pPr marL="0" marR="0" lvl="0" indent="0" algn="ctr" rtl="0">
                        <a:spcBef>
                          <a:spcPts val="0"/>
                        </a:spcBef>
                        <a:spcAft>
                          <a:spcPts val="0"/>
                        </a:spcAft>
                        <a:buNone/>
                      </a:pPr>
                      <a:r>
                        <a:rPr lang="en" sz="700">
                          <a:solidFill>
                            <a:schemeClr val="dk1"/>
                          </a:solidFill>
                          <a:latin typeface="Times New Roman"/>
                          <a:ea typeface="Times New Roman"/>
                          <a:cs typeface="Times New Roman"/>
                          <a:sym typeface="Times New Roman"/>
                        </a:rPr>
                        <a:t>1.240</a:t>
                      </a:r>
                      <a:endParaRPr sz="1100"/>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F8FE"/>
                    </a:solidFill>
                  </a:tcPr>
                </a:tc>
                <a:tc rowSpan="4">
                  <a:txBody>
                    <a:bodyPr/>
                    <a:lstStyle/>
                    <a:p>
                      <a:pPr marL="0" marR="0" lvl="0" indent="0" algn="ctr" rtl="0">
                        <a:spcBef>
                          <a:spcPts val="0"/>
                        </a:spcBef>
                        <a:spcAft>
                          <a:spcPts val="0"/>
                        </a:spcAft>
                        <a:buNone/>
                      </a:pPr>
                      <a:r>
                        <a:rPr lang="en" sz="700">
                          <a:solidFill>
                            <a:schemeClr val="dk1"/>
                          </a:solidFill>
                          <a:latin typeface="Times New Roman"/>
                          <a:ea typeface="Times New Roman"/>
                          <a:cs typeface="Times New Roman"/>
                          <a:sym typeface="Times New Roman"/>
                        </a:rPr>
                        <a:t>Shortwave IR</a:t>
                      </a:r>
                      <a:endParaRPr sz="1100"/>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F8FE"/>
                    </a:solidFill>
                  </a:tcPr>
                </a:tc>
                <a:tc vMerge="1">
                  <a:txBody>
                    <a:bodyPr/>
                    <a:lstStyle/>
                    <a:p>
                      <a:endParaRPr lang="en-US"/>
                    </a:p>
                  </a:txBody>
                  <a:tcPr/>
                </a:tc>
                <a:extLst>
                  <a:ext uri="{0D108BD9-81ED-4DB2-BD59-A6C34878D82A}">
                    <a16:rowId xmlns:a16="http://schemas.microsoft.com/office/drawing/2014/main" val="10008"/>
                  </a:ext>
                </a:extLst>
              </a:tr>
              <a:tr h="117475">
                <a:tc>
                  <a:txBody>
                    <a:bodyPr/>
                    <a:lstStyle/>
                    <a:p>
                      <a:pPr marL="0" marR="0" lvl="0" indent="0" algn="ctr" rtl="0">
                        <a:spcBef>
                          <a:spcPts val="0"/>
                        </a:spcBef>
                        <a:spcAft>
                          <a:spcPts val="0"/>
                        </a:spcAft>
                        <a:buNone/>
                      </a:pPr>
                      <a:endParaRPr sz="700" b="1">
                        <a:solidFill>
                          <a:schemeClr val="dk1"/>
                        </a:solidFill>
                        <a:latin typeface="Times New Roman"/>
                        <a:ea typeface="Times New Roman"/>
                        <a:cs typeface="Times New Roman"/>
                        <a:sym typeface="Times New Roman"/>
                      </a:endParaRPr>
                    </a:p>
                  </a:txBody>
                  <a:tcPr marL="57150" marR="57150" marT="0" marB="0" anchor="ctr">
                    <a:lnL w="1905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700" b="1">
                        <a:solidFill>
                          <a:schemeClr val="dk1"/>
                        </a:solidFill>
                        <a:latin typeface="Times New Roman"/>
                        <a:ea typeface="Times New Roman"/>
                        <a:cs typeface="Times New Roman"/>
                        <a:sym typeface="Times New Roman"/>
                      </a:endParaRPr>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700" b="1">
                          <a:solidFill>
                            <a:schemeClr val="dk1"/>
                          </a:solidFill>
                          <a:latin typeface="Times New Roman"/>
                          <a:ea typeface="Times New Roman"/>
                          <a:cs typeface="Times New Roman"/>
                          <a:sym typeface="Times New Roman"/>
                        </a:rPr>
                        <a:t>M9</a:t>
                      </a:r>
                      <a:endParaRPr sz="1100"/>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F8FE"/>
                    </a:solidFill>
                  </a:tcPr>
                </a:tc>
                <a:tc>
                  <a:txBody>
                    <a:bodyPr/>
                    <a:lstStyle/>
                    <a:p>
                      <a:pPr marL="0" marR="0" lvl="0" indent="0" algn="ctr" rtl="0">
                        <a:spcBef>
                          <a:spcPts val="0"/>
                        </a:spcBef>
                        <a:spcAft>
                          <a:spcPts val="0"/>
                        </a:spcAft>
                        <a:buNone/>
                      </a:pPr>
                      <a:r>
                        <a:rPr lang="en" sz="700">
                          <a:solidFill>
                            <a:schemeClr val="dk1"/>
                          </a:solidFill>
                          <a:latin typeface="Times New Roman"/>
                          <a:ea typeface="Times New Roman"/>
                          <a:cs typeface="Times New Roman"/>
                          <a:sym typeface="Times New Roman"/>
                        </a:rPr>
                        <a:t>1.378</a:t>
                      </a:r>
                      <a:endParaRPr sz="1100"/>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F8FE"/>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9"/>
                  </a:ext>
                </a:extLst>
              </a:tr>
              <a:tr h="117475">
                <a:tc>
                  <a:txBody>
                    <a:bodyPr/>
                    <a:lstStyle/>
                    <a:p>
                      <a:pPr marL="0" marR="0" lvl="0" indent="0" algn="ctr" rtl="0">
                        <a:spcBef>
                          <a:spcPts val="0"/>
                        </a:spcBef>
                        <a:spcAft>
                          <a:spcPts val="0"/>
                        </a:spcAft>
                        <a:buNone/>
                      </a:pPr>
                      <a:endParaRPr sz="700" b="1">
                        <a:solidFill>
                          <a:schemeClr val="dk1"/>
                        </a:solidFill>
                        <a:latin typeface="Times New Roman"/>
                        <a:ea typeface="Times New Roman"/>
                        <a:cs typeface="Times New Roman"/>
                        <a:sym typeface="Times New Roman"/>
                      </a:endParaRPr>
                    </a:p>
                  </a:txBody>
                  <a:tcPr marL="57150" marR="57150" marT="0" marB="0" anchor="ctr">
                    <a:lnL w="1905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700" b="1">
                        <a:solidFill>
                          <a:schemeClr val="dk1"/>
                        </a:solidFill>
                        <a:latin typeface="Times New Roman"/>
                        <a:ea typeface="Times New Roman"/>
                        <a:cs typeface="Times New Roman"/>
                        <a:sym typeface="Times New Roman"/>
                      </a:endParaRPr>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700" b="1">
                          <a:solidFill>
                            <a:schemeClr val="dk1"/>
                          </a:solidFill>
                          <a:latin typeface="Times New Roman"/>
                          <a:ea typeface="Times New Roman"/>
                          <a:cs typeface="Times New Roman"/>
                          <a:sym typeface="Times New Roman"/>
                        </a:rPr>
                        <a:t>M10 </a:t>
                      </a:r>
                      <a:endParaRPr sz="1100"/>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F8FE"/>
                    </a:solidFill>
                  </a:tcPr>
                </a:tc>
                <a:tc>
                  <a:txBody>
                    <a:bodyPr/>
                    <a:lstStyle/>
                    <a:p>
                      <a:pPr marL="0" marR="0" lvl="0" indent="0" algn="ctr" rtl="0">
                        <a:spcBef>
                          <a:spcPts val="0"/>
                        </a:spcBef>
                        <a:spcAft>
                          <a:spcPts val="0"/>
                        </a:spcAft>
                        <a:buNone/>
                      </a:pPr>
                      <a:r>
                        <a:rPr lang="en" sz="700">
                          <a:solidFill>
                            <a:schemeClr val="dk1"/>
                          </a:solidFill>
                          <a:latin typeface="Times New Roman"/>
                          <a:ea typeface="Times New Roman"/>
                          <a:cs typeface="Times New Roman"/>
                          <a:sym typeface="Times New Roman"/>
                        </a:rPr>
                        <a:t>1.61</a:t>
                      </a:r>
                      <a:endParaRPr sz="1100"/>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F8FE"/>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0"/>
                  </a:ext>
                </a:extLst>
              </a:tr>
              <a:tr h="117475">
                <a:tc>
                  <a:txBody>
                    <a:bodyPr/>
                    <a:lstStyle/>
                    <a:p>
                      <a:pPr marL="0" marR="0" lvl="0" indent="0" algn="ctr" rtl="0">
                        <a:spcBef>
                          <a:spcPts val="0"/>
                        </a:spcBef>
                        <a:spcAft>
                          <a:spcPts val="0"/>
                        </a:spcAft>
                        <a:buNone/>
                      </a:pPr>
                      <a:endParaRPr sz="700" b="1">
                        <a:solidFill>
                          <a:schemeClr val="dk1"/>
                        </a:solidFill>
                        <a:latin typeface="Times New Roman"/>
                        <a:ea typeface="Times New Roman"/>
                        <a:cs typeface="Times New Roman"/>
                        <a:sym typeface="Times New Roman"/>
                      </a:endParaRPr>
                    </a:p>
                  </a:txBody>
                  <a:tcPr marL="57150" marR="57150" marT="0" marB="0" anchor="ctr">
                    <a:lnL w="1905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700" b="1">
                        <a:solidFill>
                          <a:schemeClr val="dk1"/>
                        </a:solidFill>
                        <a:latin typeface="Times New Roman"/>
                        <a:ea typeface="Times New Roman"/>
                        <a:cs typeface="Times New Roman"/>
                        <a:sym typeface="Times New Roman"/>
                      </a:endParaRPr>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700" b="1">
                          <a:solidFill>
                            <a:schemeClr val="dk1"/>
                          </a:solidFill>
                          <a:latin typeface="Times New Roman"/>
                          <a:ea typeface="Times New Roman"/>
                          <a:cs typeface="Times New Roman"/>
                          <a:sym typeface="Times New Roman"/>
                        </a:rPr>
                        <a:t>M11</a:t>
                      </a:r>
                      <a:endParaRPr sz="1100"/>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F8FE"/>
                    </a:solidFill>
                  </a:tcPr>
                </a:tc>
                <a:tc>
                  <a:txBody>
                    <a:bodyPr/>
                    <a:lstStyle/>
                    <a:p>
                      <a:pPr marL="0" marR="0" lvl="0" indent="0" algn="ctr" rtl="0">
                        <a:spcBef>
                          <a:spcPts val="0"/>
                        </a:spcBef>
                        <a:spcAft>
                          <a:spcPts val="0"/>
                        </a:spcAft>
                        <a:buNone/>
                      </a:pPr>
                      <a:r>
                        <a:rPr lang="en" sz="700">
                          <a:solidFill>
                            <a:schemeClr val="dk1"/>
                          </a:solidFill>
                          <a:latin typeface="Times New Roman"/>
                          <a:ea typeface="Times New Roman"/>
                          <a:cs typeface="Times New Roman"/>
                          <a:sym typeface="Times New Roman"/>
                        </a:rPr>
                        <a:t>2.25</a:t>
                      </a:r>
                      <a:endParaRPr sz="1100"/>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F8FE"/>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1"/>
                  </a:ext>
                </a:extLst>
              </a:tr>
              <a:tr h="117475">
                <a:tc>
                  <a:txBody>
                    <a:bodyPr/>
                    <a:lstStyle/>
                    <a:p>
                      <a:pPr marL="0" marR="0" lvl="0" indent="0" algn="ctr" rtl="0">
                        <a:spcBef>
                          <a:spcPts val="0"/>
                        </a:spcBef>
                        <a:spcAft>
                          <a:spcPts val="0"/>
                        </a:spcAft>
                        <a:buNone/>
                      </a:pPr>
                      <a:endParaRPr sz="700" b="1">
                        <a:solidFill>
                          <a:schemeClr val="dk1"/>
                        </a:solidFill>
                        <a:latin typeface="Times New Roman"/>
                        <a:ea typeface="Times New Roman"/>
                        <a:cs typeface="Times New Roman"/>
                        <a:sym typeface="Times New Roman"/>
                      </a:endParaRPr>
                    </a:p>
                  </a:txBody>
                  <a:tcPr marL="57150" marR="57150" marT="0" marB="0" anchor="ctr">
                    <a:lnL w="1905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700" b="1">
                        <a:solidFill>
                          <a:schemeClr val="dk1"/>
                        </a:solidFill>
                        <a:latin typeface="Times New Roman"/>
                        <a:ea typeface="Times New Roman"/>
                        <a:cs typeface="Times New Roman"/>
                        <a:sym typeface="Times New Roman"/>
                      </a:endParaRPr>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700" b="1">
                          <a:solidFill>
                            <a:schemeClr val="dk1"/>
                          </a:solidFill>
                          <a:latin typeface="Times New Roman"/>
                          <a:ea typeface="Times New Roman"/>
                          <a:cs typeface="Times New Roman"/>
                          <a:sym typeface="Times New Roman"/>
                        </a:rPr>
                        <a:t>M12</a:t>
                      </a:r>
                      <a:endParaRPr sz="1100"/>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F8FE"/>
                    </a:solidFill>
                  </a:tcPr>
                </a:tc>
                <a:tc>
                  <a:txBody>
                    <a:bodyPr/>
                    <a:lstStyle/>
                    <a:p>
                      <a:pPr marL="0" marR="0" lvl="0" indent="0" algn="ctr" rtl="0">
                        <a:spcBef>
                          <a:spcPts val="0"/>
                        </a:spcBef>
                        <a:spcAft>
                          <a:spcPts val="0"/>
                        </a:spcAft>
                        <a:buNone/>
                      </a:pPr>
                      <a:r>
                        <a:rPr lang="en" sz="700">
                          <a:solidFill>
                            <a:schemeClr val="dk1"/>
                          </a:solidFill>
                          <a:latin typeface="Times New Roman"/>
                          <a:ea typeface="Times New Roman"/>
                          <a:cs typeface="Times New Roman"/>
                          <a:sym typeface="Times New Roman"/>
                        </a:rPr>
                        <a:t>3.7</a:t>
                      </a:r>
                      <a:endParaRPr sz="1100"/>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F8FE"/>
                    </a:solidFill>
                  </a:tcPr>
                </a:tc>
                <a:tc rowSpan="2">
                  <a:txBody>
                    <a:bodyPr/>
                    <a:lstStyle/>
                    <a:p>
                      <a:pPr marL="0" marR="0" lvl="0" indent="0" algn="ctr" rtl="0">
                        <a:spcBef>
                          <a:spcPts val="0"/>
                        </a:spcBef>
                        <a:spcAft>
                          <a:spcPts val="0"/>
                        </a:spcAft>
                        <a:buNone/>
                      </a:pPr>
                      <a:r>
                        <a:rPr lang="en" sz="700">
                          <a:solidFill>
                            <a:schemeClr val="dk1"/>
                          </a:solidFill>
                          <a:latin typeface="Times New Roman"/>
                          <a:ea typeface="Times New Roman"/>
                          <a:cs typeface="Times New Roman"/>
                          <a:sym typeface="Times New Roman"/>
                        </a:rPr>
                        <a:t>Medium-wave IR</a:t>
                      </a:r>
                      <a:endParaRPr sz="1100"/>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F8FE"/>
                    </a:solidFill>
                  </a:tcPr>
                </a:tc>
                <a:tc vMerge="1">
                  <a:txBody>
                    <a:bodyPr/>
                    <a:lstStyle/>
                    <a:p>
                      <a:endParaRPr lang="en-US"/>
                    </a:p>
                  </a:txBody>
                  <a:tcPr/>
                </a:tc>
                <a:extLst>
                  <a:ext uri="{0D108BD9-81ED-4DB2-BD59-A6C34878D82A}">
                    <a16:rowId xmlns:a16="http://schemas.microsoft.com/office/drawing/2014/main" val="10012"/>
                  </a:ext>
                </a:extLst>
              </a:tr>
              <a:tr h="117475">
                <a:tc>
                  <a:txBody>
                    <a:bodyPr/>
                    <a:lstStyle/>
                    <a:p>
                      <a:pPr marL="0" marR="0" lvl="0" indent="0" algn="ctr" rtl="0">
                        <a:spcBef>
                          <a:spcPts val="0"/>
                        </a:spcBef>
                        <a:spcAft>
                          <a:spcPts val="0"/>
                        </a:spcAft>
                        <a:buNone/>
                      </a:pPr>
                      <a:endParaRPr sz="700" b="1">
                        <a:solidFill>
                          <a:schemeClr val="dk1"/>
                        </a:solidFill>
                        <a:latin typeface="Times New Roman"/>
                        <a:ea typeface="Times New Roman"/>
                        <a:cs typeface="Times New Roman"/>
                        <a:sym typeface="Times New Roman"/>
                      </a:endParaRPr>
                    </a:p>
                  </a:txBody>
                  <a:tcPr marL="57150" marR="57150" marT="0" marB="0" anchor="ctr">
                    <a:lnL w="1905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700" b="1">
                        <a:solidFill>
                          <a:schemeClr val="dk1"/>
                        </a:solidFill>
                        <a:latin typeface="Times New Roman"/>
                        <a:ea typeface="Times New Roman"/>
                        <a:cs typeface="Times New Roman"/>
                        <a:sym typeface="Times New Roman"/>
                      </a:endParaRPr>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700" b="1">
                          <a:solidFill>
                            <a:schemeClr val="dk1"/>
                          </a:solidFill>
                          <a:latin typeface="Times New Roman"/>
                          <a:ea typeface="Times New Roman"/>
                          <a:cs typeface="Times New Roman"/>
                          <a:sym typeface="Times New Roman"/>
                        </a:rPr>
                        <a:t>M13</a:t>
                      </a:r>
                      <a:endParaRPr sz="1100"/>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F8FE"/>
                    </a:solidFill>
                  </a:tcPr>
                </a:tc>
                <a:tc>
                  <a:txBody>
                    <a:bodyPr/>
                    <a:lstStyle/>
                    <a:p>
                      <a:pPr marL="0" marR="0" lvl="0" indent="0" algn="ctr" rtl="0">
                        <a:spcBef>
                          <a:spcPts val="0"/>
                        </a:spcBef>
                        <a:spcAft>
                          <a:spcPts val="0"/>
                        </a:spcAft>
                        <a:buNone/>
                      </a:pPr>
                      <a:r>
                        <a:rPr lang="en" sz="700">
                          <a:solidFill>
                            <a:schemeClr val="dk1"/>
                          </a:solidFill>
                          <a:latin typeface="Times New Roman"/>
                          <a:ea typeface="Times New Roman"/>
                          <a:cs typeface="Times New Roman"/>
                          <a:sym typeface="Times New Roman"/>
                        </a:rPr>
                        <a:t>4.05</a:t>
                      </a:r>
                      <a:endParaRPr sz="1100"/>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F8FE"/>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3"/>
                  </a:ext>
                </a:extLst>
              </a:tr>
              <a:tr h="117475">
                <a:tc>
                  <a:txBody>
                    <a:bodyPr/>
                    <a:lstStyle/>
                    <a:p>
                      <a:pPr marL="0" marR="0" lvl="0" indent="0" algn="ctr" rtl="0">
                        <a:spcBef>
                          <a:spcPts val="0"/>
                        </a:spcBef>
                        <a:spcAft>
                          <a:spcPts val="0"/>
                        </a:spcAft>
                        <a:buNone/>
                      </a:pPr>
                      <a:endParaRPr sz="700" b="1">
                        <a:solidFill>
                          <a:schemeClr val="dk1"/>
                        </a:solidFill>
                        <a:latin typeface="Times New Roman"/>
                        <a:ea typeface="Times New Roman"/>
                        <a:cs typeface="Times New Roman"/>
                        <a:sym typeface="Times New Roman"/>
                      </a:endParaRPr>
                    </a:p>
                  </a:txBody>
                  <a:tcPr marL="57150" marR="57150" marT="0" marB="0" anchor="ctr">
                    <a:lnL w="1905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700" b="1">
                        <a:solidFill>
                          <a:schemeClr val="dk1"/>
                        </a:solidFill>
                        <a:latin typeface="Times New Roman"/>
                        <a:ea typeface="Times New Roman"/>
                        <a:cs typeface="Times New Roman"/>
                        <a:sym typeface="Times New Roman"/>
                      </a:endParaRPr>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700" b="1">
                          <a:solidFill>
                            <a:schemeClr val="dk1"/>
                          </a:solidFill>
                          <a:latin typeface="Times New Roman"/>
                          <a:ea typeface="Times New Roman"/>
                          <a:cs typeface="Times New Roman"/>
                          <a:sym typeface="Times New Roman"/>
                        </a:rPr>
                        <a:t>M14</a:t>
                      </a:r>
                      <a:endParaRPr sz="1100"/>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F8FE"/>
                    </a:solidFill>
                  </a:tcPr>
                </a:tc>
                <a:tc>
                  <a:txBody>
                    <a:bodyPr/>
                    <a:lstStyle/>
                    <a:p>
                      <a:pPr marL="0" marR="0" lvl="0" indent="0" algn="ctr" rtl="0">
                        <a:spcBef>
                          <a:spcPts val="0"/>
                        </a:spcBef>
                        <a:spcAft>
                          <a:spcPts val="0"/>
                        </a:spcAft>
                        <a:buNone/>
                      </a:pPr>
                      <a:r>
                        <a:rPr lang="en" sz="700">
                          <a:solidFill>
                            <a:schemeClr val="dk1"/>
                          </a:solidFill>
                          <a:latin typeface="Times New Roman"/>
                          <a:ea typeface="Times New Roman"/>
                          <a:cs typeface="Times New Roman"/>
                          <a:sym typeface="Times New Roman"/>
                        </a:rPr>
                        <a:t>8.55</a:t>
                      </a:r>
                      <a:endParaRPr sz="1100"/>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F8FE"/>
                    </a:solidFill>
                  </a:tcPr>
                </a:tc>
                <a:tc rowSpan="3">
                  <a:txBody>
                    <a:bodyPr/>
                    <a:lstStyle/>
                    <a:p>
                      <a:pPr marL="0" marR="0" lvl="0" indent="0" algn="ctr" rtl="0">
                        <a:spcBef>
                          <a:spcPts val="0"/>
                        </a:spcBef>
                        <a:spcAft>
                          <a:spcPts val="0"/>
                        </a:spcAft>
                        <a:buNone/>
                      </a:pPr>
                      <a:r>
                        <a:rPr lang="en" sz="700">
                          <a:solidFill>
                            <a:schemeClr val="dk1"/>
                          </a:solidFill>
                          <a:latin typeface="Times New Roman"/>
                          <a:ea typeface="Times New Roman"/>
                          <a:cs typeface="Times New Roman"/>
                          <a:sym typeface="Times New Roman"/>
                        </a:rPr>
                        <a:t>Longwave IR</a:t>
                      </a:r>
                      <a:endParaRPr sz="1100"/>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F8FE"/>
                    </a:solidFill>
                  </a:tcPr>
                </a:tc>
                <a:tc vMerge="1">
                  <a:txBody>
                    <a:bodyPr/>
                    <a:lstStyle/>
                    <a:p>
                      <a:endParaRPr lang="en-US"/>
                    </a:p>
                  </a:txBody>
                  <a:tcPr/>
                </a:tc>
                <a:extLst>
                  <a:ext uri="{0D108BD9-81ED-4DB2-BD59-A6C34878D82A}">
                    <a16:rowId xmlns:a16="http://schemas.microsoft.com/office/drawing/2014/main" val="10014"/>
                  </a:ext>
                </a:extLst>
              </a:tr>
              <a:tr h="117475">
                <a:tc>
                  <a:txBody>
                    <a:bodyPr/>
                    <a:lstStyle/>
                    <a:p>
                      <a:pPr marL="0" marR="0" lvl="0" indent="0" algn="ctr" rtl="0">
                        <a:spcBef>
                          <a:spcPts val="0"/>
                        </a:spcBef>
                        <a:spcAft>
                          <a:spcPts val="0"/>
                        </a:spcAft>
                        <a:buNone/>
                      </a:pPr>
                      <a:endParaRPr sz="700" b="1">
                        <a:solidFill>
                          <a:schemeClr val="dk1"/>
                        </a:solidFill>
                        <a:latin typeface="Times New Roman"/>
                        <a:ea typeface="Times New Roman"/>
                        <a:cs typeface="Times New Roman"/>
                        <a:sym typeface="Times New Roman"/>
                      </a:endParaRPr>
                    </a:p>
                  </a:txBody>
                  <a:tcPr marL="57150" marR="57150" marT="0" marB="0" anchor="ctr">
                    <a:lnL w="1905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700" b="1">
                        <a:solidFill>
                          <a:schemeClr val="dk1"/>
                        </a:solidFill>
                        <a:latin typeface="Times New Roman"/>
                        <a:ea typeface="Times New Roman"/>
                        <a:cs typeface="Times New Roman"/>
                        <a:sym typeface="Times New Roman"/>
                      </a:endParaRPr>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700" b="1">
                          <a:solidFill>
                            <a:schemeClr val="dk1"/>
                          </a:solidFill>
                          <a:latin typeface="Times New Roman"/>
                          <a:ea typeface="Times New Roman"/>
                          <a:cs typeface="Times New Roman"/>
                          <a:sym typeface="Times New Roman"/>
                        </a:rPr>
                        <a:t>M15</a:t>
                      </a:r>
                      <a:endParaRPr sz="1100"/>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F8FE"/>
                    </a:solidFill>
                  </a:tcPr>
                </a:tc>
                <a:tc>
                  <a:txBody>
                    <a:bodyPr/>
                    <a:lstStyle/>
                    <a:p>
                      <a:pPr marL="0" marR="0" lvl="0" indent="0" algn="ctr" rtl="0">
                        <a:spcBef>
                          <a:spcPts val="0"/>
                        </a:spcBef>
                        <a:spcAft>
                          <a:spcPts val="0"/>
                        </a:spcAft>
                        <a:buNone/>
                      </a:pPr>
                      <a:r>
                        <a:rPr lang="en" sz="700">
                          <a:solidFill>
                            <a:schemeClr val="dk1"/>
                          </a:solidFill>
                          <a:latin typeface="Times New Roman"/>
                          <a:ea typeface="Times New Roman"/>
                          <a:cs typeface="Times New Roman"/>
                          <a:sym typeface="Times New Roman"/>
                        </a:rPr>
                        <a:t>10.76</a:t>
                      </a:r>
                      <a:endParaRPr sz="1100"/>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F8FE"/>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5"/>
                  </a:ext>
                </a:extLst>
              </a:tr>
              <a:tr h="117475">
                <a:tc>
                  <a:txBody>
                    <a:bodyPr/>
                    <a:lstStyle/>
                    <a:p>
                      <a:pPr marL="0" marR="0" lvl="0" indent="0" algn="ctr" rtl="0">
                        <a:spcBef>
                          <a:spcPts val="0"/>
                        </a:spcBef>
                        <a:spcAft>
                          <a:spcPts val="0"/>
                        </a:spcAft>
                        <a:buNone/>
                      </a:pPr>
                      <a:endParaRPr sz="700" b="1">
                        <a:solidFill>
                          <a:schemeClr val="dk1"/>
                        </a:solidFill>
                        <a:latin typeface="Times New Roman"/>
                        <a:ea typeface="Times New Roman"/>
                        <a:cs typeface="Times New Roman"/>
                        <a:sym typeface="Times New Roman"/>
                      </a:endParaRPr>
                    </a:p>
                  </a:txBody>
                  <a:tcPr marL="57150" marR="57150" marT="0" marB="0" anchor="ctr">
                    <a:lnL w="1905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700" b="1">
                        <a:solidFill>
                          <a:schemeClr val="dk1"/>
                        </a:solidFill>
                        <a:latin typeface="Times New Roman"/>
                        <a:ea typeface="Times New Roman"/>
                        <a:cs typeface="Times New Roman"/>
                        <a:sym typeface="Times New Roman"/>
                      </a:endParaRPr>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700" b="1">
                          <a:solidFill>
                            <a:schemeClr val="dk1"/>
                          </a:solidFill>
                          <a:latin typeface="Times New Roman"/>
                          <a:ea typeface="Times New Roman"/>
                          <a:cs typeface="Times New Roman"/>
                          <a:sym typeface="Times New Roman"/>
                        </a:rPr>
                        <a:t>M16</a:t>
                      </a:r>
                      <a:endParaRPr sz="1100"/>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F8FE"/>
                    </a:solidFill>
                  </a:tcPr>
                </a:tc>
                <a:tc>
                  <a:txBody>
                    <a:bodyPr/>
                    <a:lstStyle/>
                    <a:p>
                      <a:pPr marL="0" marR="0" lvl="0" indent="0" algn="ctr" rtl="0">
                        <a:spcBef>
                          <a:spcPts val="0"/>
                        </a:spcBef>
                        <a:spcAft>
                          <a:spcPts val="0"/>
                        </a:spcAft>
                        <a:buNone/>
                      </a:pPr>
                      <a:r>
                        <a:rPr lang="en" sz="700">
                          <a:solidFill>
                            <a:schemeClr val="dk1"/>
                          </a:solidFill>
                          <a:latin typeface="Times New Roman"/>
                          <a:ea typeface="Times New Roman"/>
                          <a:cs typeface="Times New Roman"/>
                          <a:sym typeface="Times New Roman"/>
                        </a:rPr>
                        <a:t>12.01</a:t>
                      </a:r>
                      <a:endParaRPr sz="1100"/>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F8FE"/>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6"/>
                  </a:ext>
                </a:extLst>
              </a:tr>
              <a:tr h="208850">
                <a:tc>
                  <a:txBody>
                    <a:bodyPr/>
                    <a:lstStyle/>
                    <a:p>
                      <a:pPr marL="0" marR="0" lvl="0" indent="0" algn="ctr" rtl="0">
                        <a:spcBef>
                          <a:spcPts val="0"/>
                        </a:spcBef>
                        <a:spcAft>
                          <a:spcPts val="0"/>
                        </a:spcAft>
                        <a:buNone/>
                      </a:pPr>
                      <a:endParaRPr sz="700">
                        <a:solidFill>
                          <a:schemeClr val="dk1"/>
                        </a:solidFill>
                        <a:latin typeface="Times New Roman"/>
                        <a:ea typeface="Times New Roman"/>
                        <a:cs typeface="Times New Roman"/>
                        <a:sym typeface="Times New Roman"/>
                      </a:endParaRPr>
                    </a:p>
                  </a:txBody>
                  <a:tcPr marL="57150" marR="57150" marT="0" marB="0" anchor="ctr">
                    <a:lnL w="1905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700">
                        <a:solidFill>
                          <a:schemeClr val="dk1"/>
                        </a:solidFill>
                        <a:latin typeface="Times New Roman"/>
                        <a:ea typeface="Times New Roman"/>
                        <a:cs typeface="Times New Roman"/>
                        <a:sym typeface="Times New Roman"/>
                      </a:endParaRPr>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700" b="1">
                          <a:solidFill>
                            <a:schemeClr val="dk1"/>
                          </a:solidFill>
                          <a:latin typeface="Times New Roman"/>
                          <a:ea typeface="Times New Roman"/>
                          <a:cs typeface="Times New Roman"/>
                          <a:sym typeface="Times New Roman"/>
                        </a:rPr>
                        <a:t>DNB</a:t>
                      </a:r>
                      <a:endParaRPr sz="700">
                        <a:solidFill>
                          <a:schemeClr val="dk1"/>
                        </a:solidFill>
                        <a:latin typeface="Times New Roman"/>
                        <a:ea typeface="Times New Roman"/>
                        <a:cs typeface="Times New Roman"/>
                        <a:sym typeface="Times New Roman"/>
                      </a:endParaRPr>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E9532"/>
                    </a:solidFill>
                  </a:tcPr>
                </a:tc>
                <a:tc>
                  <a:txBody>
                    <a:bodyPr/>
                    <a:lstStyle/>
                    <a:p>
                      <a:pPr marL="0" marR="0" lvl="0" indent="0" algn="ctr" rtl="0">
                        <a:spcBef>
                          <a:spcPts val="0"/>
                        </a:spcBef>
                        <a:spcAft>
                          <a:spcPts val="0"/>
                        </a:spcAft>
                        <a:buNone/>
                      </a:pPr>
                      <a:r>
                        <a:rPr lang="en" sz="700">
                          <a:solidFill>
                            <a:schemeClr val="dk1"/>
                          </a:solidFill>
                          <a:latin typeface="Times New Roman"/>
                          <a:ea typeface="Times New Roman"/>
                          <a:cs typeface="Times New Roman"/>
                          <a:sym typeface="Times New Roman"/>
                        </a:rPr>
                        <a:t>0.7</a:t>
                      </a:r>
                      <a:endParaRPr sz="1100"/>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E9532"/>
                    </a:solidFill>
                  </a:tcPr>
                </a:tc>
                <a:tc>
                  <a:txBody>
                    <a:bodyPr/>
                    <a:lstStyle/>
                    <a:p>
                      <a:pPr marL="0" marR="0" lvl="0" indent="0" algn="ctr" rtl="0">
                        <a:spcBef>
                          <a:spcPts val="0"/>
                        </a:spcBef>
                        <a:spcAft>
                          <a:spcPts val="0"/>
                        </a:spcAft>
                        <a:buNone/>
                      </a:pPr>
                      <a:r>
                        <a:rPr lang="en" sz="700">
                          <a:solidFill>
                            <a:schemeClr val="dk1"/>
                          </a:solidFill>
                          <a:latin typeface="Times New Roman"/>
                          <a:ea typeface="Times New Roman"/>
                          <a:cs typeface="Times New Roman"/>
                          <a:sym typeface="Times New Roman"/>
                        </a:rPr>
                        <a:t>Visible / Reflective</a:t>
                      </a:r>
                      <a:endParaRPr sz="1100"/>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E9532"/>
                    </a:solidFill>
                  </a:tcPr>
                </a:tc>
                <a:tc>
                  <a:txBody>
                    <a:bodyPr/>
                    <a:lstStyle/>
                    <a:p>
                      <a:pPr marL="0" marR="0" lvl="0" indent="0" algn="ctr" rtl="0">
                        <a:spcBef>
                          <a:spcPts val="0"/>
                        </a:spcBef>
                        <a:spcAft>
                          <a:spcPts val="0"/>
                        </a:spcAft>
                        <a:buNone/>
                      </a:pPr>
                      <a:r>
                        <a:rPr lang="en" sz="700">
                          <a:solidFill>
                            <a:schemeClr val="dk1"/>
                          </a:solidFill>
                          <a:latin typeface="Times New Roman"/>
                          <a:ea typeface="Times New Roman"/>
                          <a:cs typeface="Times New Roman"/>
                          <a:sym typeface="Times New Roman"/>
                        </a:rPr>
                        <a:t>750 m across full scan</a:t>
                      </a:r>
                      <a:endParaRPr sz="1100"/>
                    </a:p>
                  </a:txBody>
                  <a:tcPr marL="57150" marR="57150" marT="0" marB="0" anchor="ctr">
                    <a:lnL w="1270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E9532"/>
                    </a:solidFill>
                  </a:tcPr>
                </a:tc>
                <a:extLst>
                  <a:ext uri="{0D108BD9-81ED-4DB2-BD59-A6C34878D82A}">
                    <a16:rowId xmlns:a16="http://schemas.microsoft.com/office/drawing/2014/main" val="10017"/>
                  </a:ext>
                </a:extLst>
              </a:tr>
              <a:tr h="208850">
                <a:tc>
                  <a:txBody>
                    <a:bodyPr/>
                    <a:lstStyle/>
                    <a:p>
                      <a:pPr marL="0" marR="0" lvl="0" indent="0" algn="ctr" rtl="0">
                        <a:spcBef>
                          <a:spcPts val="0"/>
                        </a:spcBef>
                        <a:spcAft>
                          <a:spcPts val="0"/>
                        </a:spcAft>
                        <a:buNone/>
                      </a:pPr>
                      <a:endParaRPr sz="700">
                        <a:solidFill>
                          <a:schemeClr val="dk1"/>
                        </a:solidFill>
                        <a:latin typeface="Times New Roman"/>
                        <a:ea typeface="Times New Roman"/>
                        <a:cs typeface="Times New Roman"/>
                        <a:sym typeface="Times New Roman"/>
                      </a:endParaRPr>
                    </a:p>
                  </a:txBody>
                  <a:tcPr marL="57150" marR="57150" marT="0" marB="0" anchor="ctr">
                    <a:lnL w="1905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700">
                        <a:solidFill>
                          <a:schemeClr val="dk1"/>
                        </a:solidFill>
                        <a:latin typeface="Times New Roman"/>
                        <a:ea typeface="Times New Roman"/>
                        <a:cs typeface="Times New Roman"/>
                        <a:sym typeface="Times New Roman"/>
                      </a:endParaRPr>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700" b="1">
                          <a:solidFill>
                            <a:schemeClr val="dk1"/>
                          </a:solidFill>
                          <a:latin typeface="Times New Roman"/>
                          <a:ea typeface="Times New Roman"/>
                          <a:cs typeface="Times New Roman"/>
                          <a:sym typeface="Times New Roman"/>
                        </a:rPr>
                        <a:t>I1</a:t>
                      </a:r>
                      <a:endParaRPr sz="700">
                        <a:solidFill>
                          <a:schemeClr val="dk1"/>
                        </a:solidFill>
                        <a:latin typeface="Times New Roman"/>
                        <a:ea typeface="Times New Roman"/>
                        <a:cs typeface="Times New Roman"/>
                        <a:sym typeface="Times New Roman"/>
                      </a:endParaRPr>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CE89C"/>
                    </a:solidFill>
                  </a:tcPr>
                </a:tc>
                <a:tc>
                  <a:txBody>
                    <a:bodyPr/>
                    <a:lstStyle/>
                    <a:p>
                      <a:pPr marL="0" marR="0" lvl="0" indent="0" algn="ctr" rtl="0">
                        <a:spcBef>
                          <a:spcPts val="0"/>
                        </a:spcBef>
                        <a:spcAft>
                          <a:spcPts val="0"/>
                        </a:spcAft>
                        <a:buNone/>
                      </a:pPr>
                      <a:r>
                        <a:rPr lang="en" sz="700">
                          <a:solidFill>
                            <a:schemeClr val="dk1"/>
                          </a:solidFill>
                          <a:latin typeface="Times New Roman"/>
                          <a:ea typeface="Times New Roman"/>
                          <a:cs typeface="Times New Roman"/>
                          <a:sym typeface="Times New Roman"/>
                        </a:rPr>
                        <a:t>0.64</a:t>
                      </a:r>
                      <a:endParaRPr sz="1100"/>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CE89C"/>
                    </a:solidFill>
                  </a:tcPr>
                </a:tc>
                <a:tc>
                  <a:txBody>
                    <a:bodyPr/>
                    <a:lstStyle/>
                    <a:p>
                      <a:pPr marL="0" marR="0" lvl="0" indent="0" algn="ctr" rtl="0">
                        <a:spcBef>
                          <a:spcPts val="0"/>
                        </a:spcBef>
                        <a:spcAft>
                          <a:spcPts val="0"/>
                        </a:spcAft>
                        <a:buNone/>
                      </a:pPr>
                      <a:r>
                        <a:rPr lang="en" sz="700">
                          <a:solidFill>
                            <a:schemeClr val="dk1"/>
                          </a:solidFill>
                          <a:latin typeface="Times New Roman"/>
                          <a:ea typeface="Times New Roman"/>
                          <a:cs typeface="Times New Roman"/>
                          <a:sym typeface="Times New Roman"/>
                        </a:rPr>
                        <a:t>Visible / Reflective</a:t>
                      </a:r>
                      <a:endParaRPr sz="1100"/>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CE89C"/>
                    </a:solidFill>
                  </a:tcPr>
                </a:tc>
                <a:tc rowSpan="5">
                  <a:txBody>
                    <a:bodyPr/>
                    <a:lstStyle/>
                    <a:p>
                      <a:pPr marL="0" marR="0" lvl="0" indent="0" algn="ctr" rtl="0">
                        <a:spcBef>
                          <a:spcPts val="0"/>
                        </a:spcBef>
                        <a:spcAft>
                          <a:spcPts val="0"/>
                        </a:spcAft>
                        <a:buNone/>
                      </a:pPr>
                      <a:r>
                        <a:rPr lang="en" sz="700">
                          <a:solidFill>
                            <a:schemeClr val="dk1"/>
                          </a:solidFill>
                          <a:latin typeface="Times New Roman"/>
                          <a:ea typeface="Times New Roman"/>
                          <a:cs typeface="Times New Roman"/>
                          <a:sym typeface="Times New Roman"/>
                        </a:rPr>
                        <a:t>375 m</a:t>
                      </a:r>
                      <a:endParaRPr sz="1100"/>
                    </a:p>
                  </a:txBody>
                  <a:tcPr marL="57150" marR="57150" marT="0" marB="0" anchor="ctr">
                    <a:lnL w="1270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CE89C"/>
                    </a:solidFill>
                  </a:tcPr>
                </a:tc>
                <a:extLst>
                  <a:ext uri="{0D108BD9-81ED-4DB2-BD59-A6C34878D82A}">
                    <a16:rowId xmlns:a16="http://schemas.microsoft.com/office/drawing/2014/main" val="10018"/>
                  </a:ext>
                </a:extLst>
              </a:tr>
              <a:tr h="117475">
                <a:tc>
                  <a:txBody>
                    <a:bodyPr/>
                    <a:lstStyle/>
                    <a:p>
                      <a:pPr marL="0" marR="0" lvl="0" indent="0" algn="ctr" rtl="0">
                        <a:spcBef>
                          <a:spcPts val="0"/>
                        </a:spcBef>
                        <a:spcAft>
                          <a:spcPts val="0"/>
                        </a:spcAft>
                        <a:buNone/>
                      </a:pPr>
                      <a:endParaRPr sz="700">
                        <a:solidFill>
                          <a:schemeClr val="dk1"/>
                        </a:solidFill>
                        <a:latin typeface="Times New Roman"/>
                        <a:ea typeface="Times New Roman"/>
                        <a:cs typeface="Times New Roman"/>
                        <a:sym typeface="Times New Roman"/>
                      </a:endParaRPr>
                    </a:p>
                  </a:txBody>
                  <a:tcPr marL="57150" marR="57150" marT="0" marB="0" anchor="ctr">
                    <a:lnL w="1905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700">
                        <a:solidFill>
                          <a:schemeClr val="dk1"/>
                        </a:solidFill>
                        <a:latin typeface="Times New Roman"/>
                        <a:ea typeface="Times New Roman"/>
                        <a:cs typeface="Times New Roman"/>
                        <a:sym typeface="Times New Roman"/>
                      </a:endParaRPr>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700" b="1">
                          <a:solidFill>
                            <a:schemeClr val="dk1"/>
                          </a:solidFill>
                          <a:latin typeface="Times New Roman"/>
                          <a:ea typeface="Times New Roman"/>
                          <a:cs typeface="Times New Roman"/>
                          <a:sym typeface="Times New Roman"/>
                        </a:rPr>
                        <a:t>I2 </a:t>
                      </a:r>
                      <a:endParaRPr sz="700">
                        <a:solidFill>
                          <a:schemeClr val="dk1"/>
                        </a:solidFill>
                        <a:latin typeface="Times New Roman"/>
                        <a:ea typeface="Times New Roman"/>
                        <a:cs typeface="Times New Roman"/>
                        <a:sym typeface="Times New Roman"/>
                      </a:endParaRPr>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CE89C"/>
                    </a:solidFill>
                  </a:tcPr>
                </a:tc>
                <a:tc>
                  <a:txBody>
                    <a:bodyPr/>
                    <a:lstStyle/>
                    <a:p>
                      <a:pPr marL="0" marR="0" lvl="0" indent="0" algn="ctr" rtl="0">
                        <a:spcBef>
                          <a:spcPts val="0"/>
                        </a:spcBef>
                        <a:spcAft>
                          <a:spcPts val="0"/>
                        </a:spcAft>
                        <a:buNone/>
                      </a:pPr>
                      <a:r>
                        <a:rPr lang="en" sz="700">
                          <a:solidFill>
                            <a:schemeClr val="dk1"/>
                          </a:solidFill>
                          <a:latin typeface="Times New Roman"/>
                          <a:ea typeface="Times New Roman"/>
                          <a:cs typeface="Times New Roman"/>
                          <a:sym typeface="Times New Roman"/>
                        </a:rPr>
                        <a:t>0.87</a:t>
                      </a:r>
                      <a:endParaRPr sz="1100"/>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CE89C"/>
                    </a:solidFill>
                  </a:tcPr>
                </a:tc>
                <a:tc>
                  <a:txBody>
                    <a:bodyPr/>
                    <a:lstStyle/>
                    <a:p>
                      <a:pPr marL="0" marR="0" lvl="0" indent="0" algn="ctr" rtl="0">
                        <a:spcBef>
                          <a:spcPts val="0"/>
                        </a:spcBef>
                        <a:spcAft>
                          <a:spcPts val="0"/>
                        </a:spcAft>
                        <a:buNone/>
                      </a:pPr>
                      <a:r>
                        <a:rPr lang="en" sz="700">
                          <a:solidFill>
                            <a:schemeClr val="dk1"/>
                          </a:solidFill>
                          <a:latin typeface="Times New Roman"/>
                          <a:ea typeface="Times New Roman"/>
                          <a:cs typeface="Times New Roman"/>
                          <a:sym typeface="Times New Roman"/>
                        </a:rPr>
                        <a:t>Near IR</a:t>
                      </a:r>
                      <a:endParaRPr sz="1100"/>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CE89C"/>
                    </a:solidFill>
                  </a:tcPr>
                </a:tc>
                <a:tc vMerge="1">
                  <a:txBody>
                    <a:bodyPr/>
                    <a:lstStyle/>
                    <a:p>
                      <a:endParaRPr lang="en-US"/>
                    </a:p>
                  </a:txBody>
                  <a:tcPr/>
                </a:tc>
                <a:extLst>
                  <a:ext uri="{0D108BD9-81ED-4DB2-BD59-A6C34878D82A}">
                    <a16:rowId xmlns:a16="http://schemas.microsoft.com/office/drawing/2014/main" val="10019"/>
                  </a:ext>
                </a:extLst>
              </a:tr>
              <a:tr h="117475">
                <a:tc>
                  <a:txBody>
                    <a:bodyPr/>
                    <a:lstStyle/>
                    <a:p>
                      <a:pPr marL="0" marR="0" lvl="0" indent="0" algn="ctr" rtl="0">
                        <a:spcBef>
                          <a:spcPts val="0"/>
                        </a:spcBef>
                        <a:spcAft>
                          <a:spcPts val="0"/>
                        </a:spcAft>
                        <a:buNone/>
                      </a:pPr>
                      <a:endParaRPr sz="700">
                        <a:solidFill>
                          <a:schemeClr val="dk1"/>
                        </a:solidFill>
                        <a:latin typeface="Times New Roman"/>
                        <a:ea typeface="Times New Roman"/>
                        <a:cs typeface="Times New Roman"/>
                        <a:sym typeface="Times New Roman"/>
                      </a:endParaRPr>
                    </a:p>
                  </a:txBody>
                  <a:tcPr marL="57150" marR="57150" marT="0" marB="0" anchor="ctr">
                    <a:lnL w="1905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700">
                        <a:solidFill>
                          <a:schemeClr val="dk1"/>
                        </a:solidFill>
                        <a:latin typeface="Times New Roman"/>
                        <a:ea typeface="Times New Roman"/>
                        <a:cs typeface="Times New Roman"/>
                        <a:sym typeface="Times New Roman"/>
                      </a:endParaRPr>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700" b="1">
                          <a:solidFill>
                            <a:schemeClr val="dk1"/>
                          </a:solidFill>
                          <a:latin typeface="Times New Roman"/>
                          <a:ea typeface="Times New Roman"/>
                          <a:cs typeface="Times New Roman"/>
                          <a:sym typeface="Times New Roman"/>
                        </a:rPr>
                        <a:t>I3 </a:t>
                      </a:r>
                      <a:endParaRPr sz="700">
                        <a:solidFill>
                          <a:schemeClr val="dk1"/>
                        </a:solidFill>
                        <a:latin typeface="Times New Roman"/>
                        <a:ea typeface="Times New Roman"/>
                        <a:cs typeface="Times New Roman"/>
                        <a:sym typeface="Times New Roman"/>
                      </a:endParaRPr>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CE89C"/>
                    </a:solidFill>
                  </a:tcPr>
                </a:tc>
                <a:tc>
                  <a:txBody>
                    <a:bodyPr/>
                    <a:lstStyle/>
                    <a:p>
                      <a:pPr marL="0" marR="0" lvl="0" indent="0" algn="ctr" rtl="0">
                        <a:spcBef>
                          <a:spcPts val="0"/>
                        </a:spcBef>
                        <a:spcAft>
                          <a:spcPts val="0"/>
                        </a:spcAft>
                        <a:buNone/>
                      </a:pPr>
                      <a:r>
                        <a:rPr lang="en" sz="700">
                          <a:solidFill>
                            <a:schemeClr val="dk1"/>
                          </a:solidFill>
                          <a:latin typeface="Times New Roman"/>
                          <a:ea typeface="Times New Roman"/>
                          <a:cs typeface="Times New Roman"/>
                          <a:sym typeface="Times New Roman"/>
                        </a:rPr>
                        <a:t>1.61</a:t>
                      </a:r>
                      <a:endParaRPr sz="1100"/>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CE89C"/>
                    </a:solidFill>
                  </a:tcPr>
                </a:tc>
                <a:tc>
                  <a:txBody>
                    <a:bodyPr/>
                    <a:lstStyle/>
                    <a:p>
                      <a:pPr marL="0" marR="0" lvl="0" indent="0" algn="ctr" rtl="0">
                        <a:spcBef>
                          <a:spcPts val="0"/>
                        </a:spcBef>
                        <a:spcAft>
                          <a:spcPts val="0"/>
                        </a:spcAft>
                        <a:buNone/>
                      </a:pPr>
                      <a:r>
                        <a:rPr lang="en" sz="700">
                          <a:solidFill>
                            <a:schemeClr val="dk1"/>
                          </a:solidFill>
                          <a:latin typeface="Times New Roman"/>
                          <a:ea typeface="Times New Roman"/>
                          <a:cs typeface="Times New Roman"/>
                          <a:sym typeface="Times New Roman"/>
                        </a:rPr>
                        <a:t>Shortwave IR</a:t>
                      </a:r>
                      <a:endParaRPr sz="1100"/>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CE89C"/>
                    </a:solidFill>
                  </a:tcPr>
                </a:tc>
                <a:tc vMerge="1">
                  <a:txBody>
                    <a:bodyPr/>
                    <a:lstStyle/>
                    <a:p>
                      <a:endParaRPr lang="en-US"/>
                    </a:p>
                  </a:txBody>
                  <a:tcPr/>
                </a:tc>
                <a:extLst>
                  <a:ext uri="{0D108BD9-81ED-4DB2-BD59-A6C34878D82A}">
                    <a16:rowId xmlns:a16="http://schemas.microsoft.com/office/drawing/2014/main" val="10020"/>
                  </a:ext>
                </a:extLst>
              </a:tr>
              <a:tr h="144550">
                <a:tc>
                  <a:txBody>
                    <a:bodyPr/>
                    <a:lstStyle/>
                    <a:p>
                      <a:pPr marL="0" marR="0" lvl="0" indent="0" algn="ctr" rtl="0">
                        <a:spcBef>
                          <a:spcPts val="0"/>
                        </a:spcBef>
                        <a:spcAft>
                          <a:spcPts val="0"/>
                        </a:spcAft>
                        <a:buNone/>
                      </a:pPr>
                      <a:endParaRPr sz="700">
                        <a:solidFill>
                          <a:schemeClr val="dk1"/>
                        </a:solidFill>
                        <a:latin typeface="Times New Roman"/>
                        <a:ea typeface="Times New Roman"/>
                        <a:cs typeface="Times New Roman"/>
                        <a:sym typeface="Times New Roman"/>
                      </a:endParaRPr>
                    </a:p>
                  </a:txBody>
                  <a:tcPr marL="57150" marR="57150" marT="0" marB="0" anchor="ctr">
                    <a:lnL w="1905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700">
                        <a:solidFill>
                          <a:schemeClr val="dk1"/>
                        </a:solidFill>
                        <a:latin typeface="Times New Roman"/>
                        <a:ea typeface="Times New Roman"/>
                        <a:cs typeface="Times New Roman"/>
                        <a:sym typeface="Times New Roman"/>
                      </a:endParaRPr>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700" b="1">
                          <a:solidFill>
                            <a:schemeClr val="dk1"/>
                          </a:solidFill>
                          <a:latin typeface="Times New Roman"/>
                          <a:ea typeface="Times New Roman"/>
                          <a:cs typeface="Times New Roman"/>
                          <a:sym typeface="Times New Roman"/>
                        </a:rPr>
                        <a:t>I4</a:t>
                      </a:r>
                      <a:endParaRPr sz="700">
                        <a:solidFill>
                          <a:schemeClr val="dk1"/>
                        </a:solidFill>
                        <a:latin typeface="Times New Roman"/>
                        <a:ea typeface="Times New Roman"/>
                        <a:cs typeface="Times New Roman"/>
                        <a:sym typeface="Times New Roman"/>
                      </a:endParaRPr>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CE89C"/>
                    </a:solidFill>
                  </a:tcPr>
                </a:tc>
                <a:tc>
                  <a:txBody>
                    <a:bodyPr/>
                    <a:lstStyle/>
                    <a:p>
                      <a:pPr marL="0" marR="0" lvl="0" indent="0" algn="ctr" rtl="0">
                        <a:spcBef>
                          <a:spcPts val="0"/>
                        </a:spcBef>
                        <a:spcAft>
                          <a:spcPts val="0"/>
                        </a:spcAft>
                        <a:buNone/>
                      </a:pPr>
                      <a:r>
                        <a:rPr lang="en" sz="700">
                          <a:solidFill>
                            <a:schemeClr val="dk1"/>
                          </a:solidFill>
                          <a:latin typeface="Times New Roman"/>
                          <a:ea typeface="Times New Roman"/>
                          <a:cs typeface="Times New Roman"/>
                          <a:sym typeface="Times New Roman"/>
                        </a:rPr>
                        <a:t>3.74</a:t>
                      </a:r>
                      <a:endParaRPr sz="1100"/>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CE89C"/>
                    </a:solidFill>
                  </a:tcPr>
                </a:tc>
                <a:tc>
                  <a:txBody>
                    <a:bodyPr/>
                    <a:lstStyle/>
                    <a:p>
                      <a:pPr marL="0" marR="0" lvl="0" indent="0" algn="ctr" rtl="0">
                        <a:spcBef>
                          <a:spcPts val="0"/>
                        </a:spcBef>
                        <a:spcAft>
                          <a:spcPts val="0"/>
                        </a:spcAft>
                        <a:buNone/>
                      </a:pPr>
                      <a:r>
                        <a:rPr lang="en" sz="700">
                          <a:solidFill>
                            <a:schemeClr val="dk1"/>
                          </a:solidFill>
                          <a:latin typeface="Times New Roman"/>
                          <a:ea typeface="Times New Roman"/>
                          <a:cs typeface="Times New Roman"/>
                          <a:sym typeface="Times New Roman"/>
                        </a:rPr>
                        <a:t>Medium-wave IR</a:t>
                      </a:r>
                      <a:endParaRPr sz="1100"/>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CE89C"/>
                    </a:solidFill>
                  </a:tcPr>
                </a:tc>
                <a:tc vMerge="1">
                  <a:txBody>
                    <a:bodyPr/>
                    <a:lstStyle/>
                    <a:p>
                      <a:endParaRPr lang="en-US"/>
                    </a:p>
                  </a:txBody>
                  <a:tcPr/>
                </a:tc>
                <a:extLst>
                  <a:ext uri="{0D108BD9-81ED-4DB2-BD59-A6C34878D82A}">
                    <a16:rowId xmlns:a16="http://schemas.microsoft.com/office/drawing/2014/main" val="10021"/>
                  </a:ext>
                </a:extLst>
              </a:tr>
              <a:tr h="117475">
                <a:tc>
                  <a:txBody>
                    <a:bodyPr/>
                    <a:lstStyle/>
                    <a:p>
                      <a:pPr marL="0" marR="0" lvl="0" indent="0" algn="ctr" rtl="0">
                        <a:spcBef>
                          <a:spcPts val="0"/>
                        </a:spcBef>
                        <a:spcAft>
                          <a:spcPts val="0"/>
                        </a:spcAft>
                        <a:buNone/>
                      </a:pPr>
                      <a:endParaRPr sz="700">
                        <a:solidFill>
                          <a:schemeClr val="dk1"/>
                        </a:solidFill>
                        <a:latin typeface="Times New Roman"/>
                        <a:ea typeface="Times New Roman"/>
                        <a:cs typeface="Times New Roman"/>
                        <a:sym typeface="Times New Roman"/>
                      </a:endParaRPr>
                    </a:p>
                  </a:txBody>
                  <a:tcPr marL="57150" marR="57150" marT="0" marB="0" anchor="ctr">
                    <a:lnL w="1905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700">
                        <a:solidFill>
                          <a:schemeClr val="dk1"/>
                        </a:solidFill>
                        <a:latin typeface="Times New Roman"/>
                        <a:ea typeface="Times New Roman"/>
                        <a:cs typeface="Times New Roman"/>
                        <a:sym typeface="Times New Roman"/>
                      </a:endParaRPr>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 sz="700" b="1">
                          <a:solidFill>
                            <a:schemeClr val="dk1"/>
                          </a:solidFill>
                          <a:latin typeface="Times New Roman"/>
                          <a:ea typeface="Times New Roman"/>
                          <a:cs typeface="Times New Roman"/>
                          <a:sym typeface="Times New Roman"/>
                        </a:rPr>
                        <a:t>I5</a:t>
                      </a:r>
                      <a:endParaRPr sz="700">
                        <a:solidFill>
                          <a:schemeClr val="dk1"/>
                        </a:solidFill>
                        <a:latin typeface="Times New Roman"/>
                        <a:ea typeface="Times New Roman"/>
                        <a:cs typeface="Times New Roman"/>
                        <a:sym typeface="Times New Roman"/>
                      </a:endParaRPr>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CE89C"/>
                    </a:solidFill>
                  </a:tcPr>
                </a:tc>
                <a:tc>
                  <a:txBody>
                    <a:bodyPr/>
                    <a:lstStyle/>
                    <a:p>
                      <a:pPr marL="0" marR="0" lvl="0" indent="0" algn="ctr" rtl="0">
                        <a:spcBef>
                          <a:spcPts val="0"/>
                        </a:spcBef>
                        <a:spcAft>
                          <a:spcPts val="0"/>
                        </a:spcAft>
                        <a:buNone/>
                      </a:pPr>
                      <a:r>
                        <a:rPr lang="en" sz="700">
                          <a:solidFill>
                            <a:schemeClr val="dk1"/>
                          </a:solidFill>
                          <a:latin typeface="Times New Roman"/>
                          <a:ea typeface="Times New Roman"/>
                          <a:cs typeface="Times New Roman"/>
                          <a:sym typeface="Times New Roman"/>
                        </a:rPr>
                        <a:t>11.45</a:t>
                      </a:r>
                      <a:endParaRPr sz="1100"/>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CE89C"/>
                    </a:solidFill>
                  </a:tcPr>
                </a:tc>
                <a:tc>
                  <a:txBody>
                    <a:bodyPr/>
                    <a:lstStyle/>
                    <a:p>
                      <a:pPr marL="0" marR="0" lvl="0" indent="0" algn="ctr" rtl="0">
                        <a:spcBef>
                          <a:spcPts val="0"/>
                        </a:spcBef>
                        <a:spcAft>
                          <a:spcPts val="0"/>
                        </a:spcAft>
                        <a:buNone/>
                      </a:pPr>
                      <a:r>
                        <a:rPr lang="en" sz="700">
                          <a:solidFill>
                            <a:schemeClr val="dk1"/>
                          </a:solidFill>
                          <a:latin typeface="Times New Roman"/>
                          <a:ea typeface="Times New Roman"/>
                          <a:cs typeface="Times New Roman"/>
                          <a:sym typeface="Times New Roman"/>
                        </a:rPr>
                        <a:t>Longwave IR</a:t>
                      </a:r>
                      <a:endParaRPr sz="1100"/>
                    </a:p>
                  </a:txBody>
                  <a:tcPr marL="57150" marR="5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CE89C"/>
                    </a:solidFill>
                  </a:tcPr>
                </a:tc>
                <a:tc vMerge="1">
                  <a:txBody>
                    <a:bodyPr/>
                    <a:lstStyle/>
                    <a:p>
                      <a:endParaRPr lang="en-US"/>
                    </a:p>
                  </a:txBody>
                  <a:tcPr/>
                </a:tc>
                <a:extLst>
                  <a:ext uri="{0D108BD9-81ED-4DB2-BD59-A6C34878D82A}">
                    <a16:rowId xmlns:a16="http://schemas.microsoft.com/office/drawing/2014/main" val="10022"/>
                  </a:ext>
                </a:extLst>
              </a:tr>
            </a:tbl>
          </a:graphicData>
        </a:graphic>
      </p:graphicFrame>
      <p:sp>
        <p:nvSpPr>
          <p:cNvPr id="489" name="Google Shape;489;p74"/>
          <p:cNvSpPr txBox="1"/>
          <p:nvPr/>
        </p:nvSpPr>
        <p:spPr>
          <a:xfrm>
            <a:off x="1486381" y="262524"/>
            <a:ext cx="6172200" cy="540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FF99"/>
              </a:buClr>
              <a:buSzPts val="3200"/>
              <a:buFont typeface="Times New Roman"/>
              <a:buNone/>
            </a:pPr>
            <a:r>
              <a:rPr lang="en" sz="3200" b="1" cap="none">
                <a:solidFill>
                  <a:srgbClr val="00B0F0"/>
                </a:solidFill>
                <a:latin typeface="Times New Roman"/>
                <a:ea typeface="Times New Roman"/>
                <a:cs typeface="Times New Roman"/>
                <a:sym typeface="Times New Roman"/>
              </a:rPr>
              <a:t>Key VIIRS Channels used for fire detection</a:t>
            </a:r>
            <a:endParaRPr>
              <a:solidFill>
                <a:srgbClr val="00B0F0"/>
              </a:solidFill>
            </a:endParaRPr>
          </a:p>
        </p:txBody>
      </p:sp>
      <p:sp>
        <p:nvSpPr>
          <p:cNvPr id="490" name="Google Shape;490;p74"/>
          <p:cNvSpPr/>
          <p:nvPr/>
        </p:nvSpPr>
        <p:spPr>
          <a:xfrm>
            <a:off x="2631382" y="3066096"/>
            <a:ext cx="160200" cy="120300"/>
          </a:xfrm>
          <a:prstGeom prst="star5">
            <a:avLst>
              <a:gd name="adj" fmla="val 19098"/>
              <a:gd name="hf" fmla="val 105146"/>
              <a:gd name="vf" fmla="val 110557"/>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00"/>
              </a:solidFill>
              <a:latin typeface="Arial Black"/>
              <a:ea typeface="Arial Black"/>
              <a:cs typeface="Arial Black"/>
              <a:sym typeface="Arial Black"/>
            </a:endParaRPr>
          </a:p>
        </p:txBody>
      </p:sp>
      <p:sp>
        <p:nvSpPr>
          <p:cNvPr id="491" name="Google Shape;491;p74"/>
          <p:cNvSpPr/>
          <p:nvPr/>
        </p:nvSpPr>
        <p:spPr>
          <a:xfrm>
            <a:off x="2631382" y="3301840"/>
            <a:ext cx="160200" cy="120300"/>
          </a:xfrm>
          <a:prstGeom prst="star5">
            <a:avLst>
              <a:gd name="adj" fmla="val 19098"/>
              <a:gd name="hf" fmla="val 105146"/>
              <a:gd name="vf" fmla="val 110557"/>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00"/>
              </a:solidFill>
              <a:latin typeface="Arial Black"/>
              <a:ea typeface="Arial Black"/>
              <a:cs typeface="Arial Black"/>
              <a:sym typeface="Arial Black"/>
            </a:endParaRPr>
          </a:p>
        </p:txBody>
      </p:sp>
      <p:sp>
        <p:nvSpPr>
          <p:cNvPr id="492" name="Google Shape;492;p74"/>
          <p:cNvSpPr/>
          <p:nvPr/>
        </p:nvSpPr>
        <p:spPr>
          <a:xfrm>
            <a:off x="2631382" y="3585127"/>
            <a:ext cx="160200" cy="120300"/>
          </a:xfrm>
          <a:prstGeom prst="star5">
            <a:avLst>
              <a:gd name="adj" fmla="val 19098"/>
              <a:gd name="hf" fmla="val 105146"/>
              <a:gd name="vf" fmla="val 110557"/>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00"/>
              </a:solidFill>
              <a:latin typeface="Arial Black"/>
              <a:ea typeface="Arial Black"/>
              <a:cs typeface="Arial Black"/>
              <a:sym typeface="Arial Black"/>
            </a:endParaRPr>
          </a:p>
        </p:txBody>
      </p:sp>
      <p:sp>
        <p:nvSpPr>
          <p:cNvPr id="493" name="Google Shape;493;p74"/>
          <p:cNvSpPr/>
          <p:nvPr/>
        </p:nvSpPr>
        <p:spPr>
          <a:xfrm>
            <a:off x="2631382" y="2837453"/>
            <a:ext cx="160200" cy="120300"/>
          </a:xfrm>
          <a:prstGeom prst="star5">
            <a:avLst>
              <a:gd name="adj" fmla="val 19098"/>
              <a:gd name="hf" fmla="val 105146"/>
              <a:gd name="vf" fmla="val 110557"/>
            </a:avLst>
          </a:pr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00"/>
              </a:solidFill>
              <a:latin typeface="Arial Black"/>
              <a:ea typeface="Arial Black"/>
              <a:cs typeface="Arial Black"/>
              <a:sym typeface="Arial Black"/>
            </a:endParaRPr>
          </a:p>
        </p:txBody>
      </p:sp>
      <p:sp>
        <p:nvSpPr>
          <p:cNvPr id="494" name="Google Shape;494;p74"/>
          <p:cNvSpPr/>
          <p:nvPr/>
        </p:nvSpPr>
        <p:spPr>
          <a:xfrm>
            <a:off x="2631382" y="2708866"/>
            <a:ext cx="160200" cy="120300"/>
          </a:xfrm>
          <a:prstGeom prst="star5">
            <a:avLst>
              <a:gd name="adj" fmla="val 19098"/>
              <a:gd name="hf" fmla="val 105146"/>
              <a:gd name="vf" fmla="val 110557"/>
            </a:avLst>
          </a:pr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00"/>
              </a:solidFill>
              <a:latin typeface="Arial Black"/>
              <a:ea typeface="Arial Black"/>
              <a:cs typeface="Arial Black"/>
              <a:sym typeface="Arial Black"/>
            </a:endParaRPr>
          </a:p>
        </p:txBody>
      </p:sp>
      <p:sp>
        <p:nvSpPr>
          <p:cNvPr id="495" name="Google Shape;495;p74"/>
          <p:cNvSpPr/>
          <p:nvPr/>
        </p:nvSpPr>
        <p:spPr>
          <a:xfrm>
            <a:off x="6743700" y="3900488"/>
            <a:ext cx="160200" cy="120300"/>
          </a:xfrm>
          <a:prstGeom prst="star5">
            <a:avLst>
              <a:gd name="adj" fmla="val 19098"/>
              <a:gd name="hf" fmla="val 105146"/>
              <a:gd name="vf" fmla="val 110557"/>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00"/>
              </a:solidFill>
              <a:latin typeface="Arial Black"/>
              <a:ea typeface="Arial Black"/>
              <a:cs typeface="Arial Black"/>
              <a:sym typeface="Arial Black"/>
            </a:endParaRPr>
          </a:p>
        </p:txBody>
      </p:sp>
      <p:sp>
        <p:nvSpPr>
          <p:cNvPr id="496" name="Google Shape;496;p74"/>
          <p:cNvSpPr/>
          <p:nvPr/>
        </p:nvSpPr>
        <p:spPr>
          <a:xfrm>
            <a:off x="6743700" y="3754733"/>
            <a:ext cx="160200" cy="120300"/>
          </a:xfrm>
          <a:prstGeom prst="star5">
            <a:avLst>
              <a:gd name="adj" fmla="val 19098"/>
              <a:gd name="hf" fmla="val 105146"/>
              <a:gd name="vf" fmla="val 110557"/>
            </a:avLst>
          </a:pr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00"/>
              </a:solidFill>
              <a:latin typeface="Arial Black"/>
              <a:ea typeface="Arial Black"/>
              <a:cs typeface="Arial Black"/>
              <a:sym typeface="Arial Black"/>
            </a:endParaRPr>
          </a:p>
        </p:txBody>
      </p:sp>
      <p:sp>
        <p:nvSpPr>
          <p:cNvPr id="497" name="Google Shape;497;p74"/>
          <p:cNvSpPr txBox="1"/>
          <p:nvPr/>
        </p:nvSpPr>
        <p:spPr>
          <a:xfrm>
            <a:off x="6853772" y="3729038"/>
            <a:ext cx="2347500" cy="3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rgbClr val="92D050"/>
                </a:solidFill>
                <a:latin typeface="Arial Black"/>
                <a:ea typeface="Arial Black"/>
                <a:cs typeface="Arial Black"/>
                <a:sym typeface="Arial Black"/>
              </a:rPr>
              <a:t>Only available during day</a:t>
            </a:r>
            <a:endParaRPr/>
          </a:p>
          <a:p>
            <a:pPr marL="0" marR="0" lvl="0" indent="0" algn="l" rtl="0">
              <a:spcBef>
                <a:spcPts val="0"/>
              </a:spcBef>
              <a:spcAft>
                <a:spcPts val="0"/>
              </a:spcAft>
              <a:buNone/>
            </a:pPr>
            <a:r>
              <a:rPr lang="en" sz="1200">
                <a:solidFill>
                  <a:srgbClr val="FFC000"/>
                </a:solidFill>
                <a:latin typeface="Arial Black"/>
                <a:ea typeface="Arial Black"/>
                <a:cs typeface="Arial Black"/>
                <a:sym typeface="Arial Black"/>
              </a:rPr>
              <a:t>Available Day/Night</a:t>
            </a:r>
            <a:endParaRPr/>
          </a:p>
        </p:txBody>
      </p:sp>
      <p:sp>
        <p:nvSpPr>
          <p:cNvPr id="498" name="Google Shape;498;p74"/>
          <p:cNvSpPr/>
          <p:nvPr/>
        </p:nvSpPr>
        <p:spPr>
          <a:xfrm>
            <a:off x="2631382" y="4200526"/>
            <a:ext cx="160200" cy="120300"/>
          </a:xfrm>
          <a:prstGeom prst="star5">
            <a:avLst>
              <a:gd name="adj" fmla="val 19098"/>
              <a:gd name="hf" fmla="val 105146"/>
              <a:gd name="vf" fmla="val 110557"/>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00"/>
              </a:solidFill>
              <a:latin typeface="Arial Black"/>
              <a:ea typeface="Arial Black"/>
              <a:cs typeface="Arial Black"/>
              <a:sym typeface="Arial Black"/>
            </a:endParaRPr>
          </a:p>
        </p:txBody>
      </p:sp>
      <p:sp>
        <p:nvSpPr>
          <p:cNvPr id="499" name="Google Shape;499;p74"/>
          <p:cNvSpPr/>
          <p:nvPr/>
        </p:nvSpPr>
        <p:spPr>
          <a:xfrm>
            <a:off x="2631382" y="4340911"/>
            <a:ext cx="160200" cy="120300"/>
          </a:xfrm>
          <a:prstGeom prst="star5">
            <a:avLst>
              <a:gd name="adj" fmla="val 19098"/>
              <a:gd name="hf" fmla="val 105146"/>
              <a:gd name="vf" fmla="val 110557"/>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00"/>
              </a:solidFill>
              <a:latin typeface="Arial Black"/>
              <a:ea typeface="Arial Black"/>
              <a:cs typeface="Arial Black"/>
              <a:sym typeface="Arial Black"/>
            </a:endParaRPr>
          </a:p>
        </p:txBody>
      </p:sp>
      <p:grpSp>
        <p:nvGrpSpPr>
          <p:cNvPr id="500" name="Google Shape;500;p74"/>
          <p:cNvGrpSpPr/>
          <p:nvPr/>
        </p:nvGrpSpPr>
        <p:grpSpPr>
          <a:xfrm>
            <a:off x="3071492" y="2743484"/>
            <a:ext cx="1573425" cy="1720789"/>
            <a:chOff x="3826933" y="3932060"/>
            <a:chExt cx="2097900" cy="2435998"/>
          </a:xfrm>
        </p:grpSpPr>
        <p:sp>
          <p:nvSpPr>
            <p:cNvPr id="501" name="Google Shape;501;p74"/>
            <p:cNvSpPr/>
            <p:nvPr/>
          </p:nvSpPr>
          <p:spPr>
            <a:xfrm>
              <a:off x="3826933" y="4053427"/>
              <a:ext cx="2097900" cy="180000"/>
            </a:xfrm>
            <a:prstGeom prst="roundRect">
              <a:avLst>
                <a:gd name="adj" fmla="val 16667"/>
              </a:avLst>
            </a:prstGeom>
            <a:solidFill>
              <a:schemeClr val="accent1">
                <a:alpha val="20000"/>
              </a:schemeClr>
            </a:solidFill>
            <a:ln w="25400" cap="flat" cmpd="sng">
              <a:solidFill>
                <a:srgbClr val="0A519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02" name="Google Shape;502;p74"/>
            <p:cNvSpPr/>
            <p:nvPr/>
          </p:nvSpPr>
          <p:spPr>
            <a:xfrm>
              <a:off x="3826933" y="3932060"/>
              <a:ext cx="2097900" cy="121500"/>
            </a:xfrm>
            <a:prstGeom prst="roundRect">
              <a:avLst>
                <a:gd name="adj" fmla="val 16667"/>
              </a:avLst>
            </a:prstGeom>
            <a:solidFill>
              <a:schemeClr val="accent1">
                <a:alpha val="20000"/>
              </a:schemeClr>
            </a:solidFill>
            <a:ln w="25400" cap="flat" cmpd="sng">
              <a:solidFill>
                <a:srgbClr val="0A519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03" name="Google Shape;503;p74"/>
            <p:cNvSpPr/>
            <p:nvPr/>
          </p:nvSpPr>
          <p:spPr>
            <a:xfrm>
              <a:off x="3826933" y="4413348"/>
              <a:ext cx="2097900" cy="141300"/>
            </a:xfrm>
            <a:prstGeom prst="roundRect">
              <a:avLst>
                <a:gd name="adj" fmla="val 16667"/>
              </a:avLst>
            </a:prstGeom>
            <a:solidFill>
              <a:schemeClr val="accent1">
                <a:alpha val="20000"/>
              </a:schemeClr>
            </a:solidFill>
            <a:ln w="25400" cap="flat" cmpd="sng">
              <a:solidFill>
                <a:srgbClr val="0A519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04" name="Google Shape;504;p74"/>
            <p:cNvSpPr/>
            <p:nvPr/>
          </p:nvSpPr>
          <p:spPr>
            <a:xfrm>
              <a:off x="3826933" y="4734627"/>
              <a:ext cx="2097900" cy="149400"/>
            </a:xfrm>
            <a:prstGeom prst="roundRect">
              <a:avLst>
                <a:gd name="adj" fmla="val 16667"/>
              </a:avLst>
            </a:prstGeom>
            <a:solidFill>
              <a:schemeClr val="accent1">
                <a:alpha val="20000"/>
              </a:schemeClr>
            </a:solidFill>
            <a:ln w="25400" cap="flat" cmpd="sng">
              <a:solidFill>
                <a:srgbClr val="0A519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05" name="Google Shape;505;p74"/>
            <p:cNvSpPr/>
            <p:nvPr/>
          </p:nvSpPr>
          <p:spPr>
            <a:xfrm>
              <a:off x="3826933" y="5114345"/>
              <a:ext cx="2097900" cy="213300"/>
            </a:xfrm>
            <a:prstGeom prst="roundRect">
              <a:avLst>
                <a:gd name="adj" fmla="val 16667"/>
              </a:avLst>
            </a:prstGeom>
            <a:solidFill>
              <a:schemeClr val="accent1">
                <a:alpha val="20000"/>
              </a:schemeClr>
            </a:solidFill>
            <a:ln w="25400" cap="flat" cmpd="sng">
              <a:solidFill>
                <a:srgbClr val="0A519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06" name="Google Shape;506;p74"/>
            <p:cNvSpPr/>
            <p:nvPr/>
          </p:nvSpPr>
          <p:spPr>
            <a:xfrm>
              <a:off x="3826933" y="6029471"/>
              <a:ext cx="2097900" cy="130500"/>
            </a:xfrm>
            <a:prstGeom prst="roundRect">
              <a:avLst>
                <a:gd name="adj" fmla="val 16667"/>
              </a:avLst>
            </a:prstGeom>
            <a:solidFill>
              <a:schemeClr val="accent1">
                <a:alpha val="20000"/>
              </a:schemeClr>
            </a:solidFill>
            <a:ln w="25400" cap="flat" cmpd="sng">
              <a:solidFill>
                <a:srgbClr val="0A519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07" name="Google Shape;507;p74"/>
            <p:cNvSpPr/>
            <p:nvPr/>
          </p:nvSpPr>
          <p:spPr>
            <a:xfrm>
              <a:off x="3826933" y="6194058"/>
              <a:ext cx="2097900" cy="174000"/>
            </a:xfrm>
            <a:prstGeom prst="roundRect">
              <a:avLst>
                <a:gd name="adj" fmla="val 16667"/>
              </a:avLst>
            </a:prstGeom>
            <a:solidFill>
              <a:schemeClr val="accent1">
                <a:alpha val="20000"/>
              </a:schemeClr>
            </a:solidFill>
            <a:ln w="25400" cap="flat" cmpd="sng">
              <a:solidFill>
                <a:srgbClr val="0A519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sp>
        <p:nvSpPr>
          <p:cNvPr id="508" name="Google Shape;508;p74"/>
          <p:cNvSpPr/>
          <p:nvPr/>
        </p:nvSpPr>
        <p:spPr>
          <a:xfrm>
            <a:off x="1908562" y="4319751"/>
            <a:ext cx="160200" cy="120300"/>
          </a:xfrm>
          <a:prstGeom prst="star5">
            <a:avLst>
              <a:gd name="adj" fmla="val 19098"/>
              <a:gd name="hf" fmla="val 105146"/>
              <a:gd name="vf" fmla="val 110557"/>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00"/>
              </a:solidFill>
              <a:latin typeface="Arial Black"/>
              <a:ea typeface="Arial Black"/>
              <a:cs typeface="Arial Black"/>
              <a:sym typeface="Arial Black"/>
            </a:endParaRPr>
          </a:p>
        </p:txBody>
      </p:sp>
      <p:sp>
        <p:nvSpPr>
          <p:cNvPr id="509" name="Google Shape;509;p74"/>
          <p:cNvSpPr/>
          <p:nvPr/>
        </p:nvSpPr>
        <p:spPr>
          <a:xfrm>
            <a:off x="1908562" y="4200526"/>
            <a:ext cx="160200" cy="120300"/>
          </a:xfrm>
          <a:prstGeom prst="star5">
            <a:avLst>
              <a:gd name="adj" fmla="val 19098"/>
              <a:gd name="hf" fmla="val 105146"/>
              <a:gd name="vf" fmla="val 110557"/>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00"/>
              </a:solidFill>
              <a:latin typeface="Arial Black"/>
              <a:ea typeface="Arial Black"/>
              <a:cs typeface="Arial Black"/>
              <a:sym typeface="Arial Black"/>
            </a:endParaRPr>
          </a:p>
        </p:txBody>
      </p:sp>
      <p:sp>
        <p:nvSpPr>
          <p:cNvPr id="510" name="Google Shape;510;p74"/>
          <p:cNvSpPr/>
          <p:nvPr/>
        </p:nvSpPr>
        <p:spPr>
          <a:xfrm>
            <a:off x="1908562" y="3585127"/>
            <a:ext cx="160200" cy="120300"/>
          </a:xfrm>
          <a:prstGeom prst="star5">
            <a:avLst>
              <a:gd name="adj" fmla="val 19098"/>
              <a:gd name="hf" fmla="val 105146"/>
              <a:gd name="vf" fmla="val 110557"/>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00"/>
              </a:solidFill>
              <a:latin typeface="Arial Black"/>
              <a:ea typeface="Arial Black"/>
              <a:cs typeface="Arial Black"/>
              <a:sym typeface="Arial Black"/>
            </a:endParaRPr>
          </a:p>
        </p:txBody>
      </p:sp>
      <p:sp>
        <p:nvSpPr>
          <p:cNvPr id="511" name="Google Shape;511;p74"/>
          <p:cNvSpPr/>
          <p:nvPr/>
        </p:nvSpPr>
        <p:spPr>
          <a:xfrm>
            <a:off x="1908562" y="3301840"/>
            <a:ext cx="160200" cy="120300"/>
          </a:xfrm>
          <a:prstGeom prst="star5">
            <a:avLst>
              <a:gd name="adj" fmla="val 19098"/>
              <a:gd name="hf" fmla="val 105146"/>
              <a:gd name="vf" fmla="val 110557"/>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00"/>
              </a:solidFill>
              <a:latin typeface="Arial Black"/>
              <a:ea typeface="Arial Black"/>
              <a:cs typeface="Arial Black"/>
              <a:sym typeface="Arial Black"/>
            </a:endParaRPr>
          </a:p>
        </p:txBody>
      </p:sp>
      <p:sp>
        <p:nvSpPr>
          <p:cNvPr id="512" name="Google Shape;512;p74"/>
          <p:cNvSpPr/>
          <p:nvPr/>
        </p:nvSpPr>
        <p:spPr>
          <a:xfrm>
            <a:off x="1908562" y="3066096"/>
            <a:ext cx="160200" cy="120300"/>
          </a:xfrm>
          <a:prstGeom prst="star5">
            <a:avLst>
              <a:gd name="adj" fmla="val 19098"/>
              <a:gd name="hf" fmla="val 105146"/>
              <a:gd name="vf" fmla="val 110557"/>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00"/>
              </a:solidFill>
              <a:latin typeface="Arial Black"/>
              <a:ea typeface="Arial Black"/>
              <a:cs typeface="Arial Black"/>
              <a:sym typeface="Arial Black"/>
            </a:endParaRPr>
          </a:p>
        </p:txBody>
      </p:sp>
      <p:sp>
        <p:nvSpPr>
          <p:cNvPr id="513" name="Google Shape;513;p74"/>
          <p:cNvSpPr/>
          <p:nvPr/>
        </p:nvSpPr>
        <p:spPr>
          <a:xfrm>
            <a:off x="1908562" y="2836668"/>
            <a:ext cx="160200" cy="120300"/>
          </a:xfrm>
          <a:prstGeom prst="star5">
            <a:avLst>
              <a:gd name="adj" fmla="val 19098"/>
              <a:gd name="hf" fmla="val 105146"/>
              <a:gd name="vf" fmla="val 110557"/>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00"/>
              </a:solidFill>
              <a:latin typeface="Arial Black"/>
              <a:ea typeface="Arial Black"/>
              <a:cs typeface="Arial Black"/>
              <a:sym typeface="Arial Black"/>
            </a:endParaRPr>
          </a:p>
        </p:txBody>
      </p:sp>
      <p:sp>
        <p:nvSpPr>
          <p:cNvPr id="514" name="Google Shape;514;p74"/>
          <p:cNvSpPr/>
          <p:nvPr/>
        </p:nvSpPr>
        <p:spPr>
          <a:xfrm>
            <a:off x="1908562" y="2716690"/>
            <a:ext cx="160200" cy="120300"/>
          </a:xfrm>
          <a:prstGeom prst="star5">
            <a:avLst>
              <a:gd name="adj" fmla="val 19098"/>
              <a:gd name="hf" fmla="val 105146"/>
              <a:gd name="vf" fmla="val 110557"/>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00"/>
              </a:solidFill>
              <a:latin typeface="Arial Black"/>
              <a:ea typeface="Arial Black"/>
              <a:cs typeface="Arial Black"/>
              <a:sym typeface="Arial Black"/>
            </a:endParaRPr>
          </a:p>
        </p:txBody>
      </p:sp>
      <p:sp>
        <p:nvSpPr>
          <p:cNvPr id="515" name="Google Shape;515;p74"/>
          <p:cNvSpPr/>
          <p:nvPr/>
        </p:nvSpPr>
        <p:spPr>
          <a:xfrm>
            <a:off x="1908562" y="2370070"/>
            <a:ext cx="160200" cy="120300"/>
          </a:xfrm>
          <a:prstGeom prst="star5">
            <a:avLst>
              <a:gd name="adj" fmla="val 19098"/>
              <a:gd name="hf" fmla="val 105146"/>
              <a:gd name="vf" fmla="val 110557"/>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00"/>
              </a:solidFill>
              <a:latin typeface="Arial Black"/>
              <a:ea typeface="Arial Black"/>
              <a:cs typeface="Arial Black"/>
              <a:sym typeface="Arial Black"/>
            </a:endParaRPr>
          </a:p>
        </p:txBody>
      </p:sp>
      <p:sp>
        <p:nvSpPr>
          <p:cNvPr id="516" name="Google Shape;516;p74"/>
          <p:cNvSpPr/>
          <p:nvPr/>
        </p:nvSpPr>
        <p:spPr>
          <a:xfrm>
            <a:off x="1908562" y="2504991"/>
            <a:ext cx="160200" cy="120300"/>
          </a:xfrm>
          <a:prstGeom prst="star5">
            <a:avLst>
              <a:gd name="adj" fmla="val 19098"/>
              <a:gd name="hf" fmla="val 105146"/>
              <a:gd name="vf" fmla="val 110557"/>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00"/>
              </a:solidFill>
              <a:latin typeface="Arial Black"/>
              <a:ea typeface="Arial Black"/>
              <a:cs typeface="Arial Black"/>
              <a:sym typeface="Arial Black"/>
            </a:endParaRPr>
          </a:p>
        </p:txBody>
      </p:sp>
      <p:sp>
        <p:nvSpPr>
          <p:cNvPr id="517" name="Google Shape;517;p74"/>
          <p:cNvSpPr/>
          <p:nvPr/>
        </p:nvSpPr>
        <p:spPr>
          <a:xfrm>
            <a:off x="1909248" y="2952624"/>
            <a:ext cx="160200" cy="120300"/>
          </a:xfrm>
          <a:prstGeom prst="star5">
            <a:avLst>
              <a:gd name="adj" fmla="val 19098"/>
              <a:gd name="hf" fmla="val 105146"/>
              <a:gd name="vf" fmla="val 110557"/>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00"/>
              </a:solidFill>
              <a:latin typeface="Arial Black"/>
              <a:ea typeface="Arial Black"/>
              <a:cs typeface="Arial Black"/>
              <a:sym typeface="Arial Bla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9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9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9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9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9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0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0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0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1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1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75"/>
          <p:cNvSpPr txBox="1">
            <a:spLocks noGrp="1"/>
          </p:cNvSpPr>
          <p:nvPr>
            <p:ph type="title"/>
          </p:nvPr>
        </p:nvSpPr>
        <p:spPr>
          <a:xfrm>
            <a:off x="1925955" y="216049"/>
            <a:ext cx="5292000" cy="642900"/>
          </a:xfrm>
          <a:prstGeom prst="rect">
            <a:avLst/>
          </a:prstGeom>
          <a:noFill/>
          <a:ln>
            <a:noFill/>
          </a:ln>
        </p:spPr>
        <p:txBody>
          <a:bodyPr spcFirstLastPara="1" wrap="square" lIns="91425" tIns="45700" rIns="182875" bIns="45700" anchor="ctr" anchorCtr="0">
            <a:noAutofit/>
          </a:bodyPr>
          <a:lstStyle/>
          <a:p>
            <a:pPr marL="0" lvl="0" indent="0" algn="ctr" rtl="0">
              <a:lnSpc>
                <a:spcPct val="90000"/>
              </a:lnSpc>
              <a:spcBef>
                <a:spcPts val="0"/>
              </a:spcBef>
              <a:spcAft>
                <a:spcPts val="0"/>
              </a:spcAft>
              <a:buNone/>
            </a:pPr>
            <a:r>
              <a:rPr lang="en" sz="3200">
                <a:solidFill>
                  <a:srgbClr val="00B0F0"/>
                </a:solidFill>
                <a:latin typeface="Times New Roman"/>
                <a:ea typeface="Times New Roman"/>
                <a:cs typeface="Times New Roman"/>
                <a:sym typeface="Times New Roman"/>
              </a:rPr>
              <a:t>The VIIRS Day/Night Band (DNB)</a:t>
            </a:r>
            <a:endParaRPr>
              <a:solidFill>
                <a:srgbClr val="00B0F0"/>
              </a:solidFill>
            </a:endParaRPr>
          </a:p>
        </p:txBody>
      </p:sp>
      <p:sp>
        <p:nvSpPr>
          <p:cNvPr id="524" name="Google Shape;524;p75"/>
          <p:cNvSpPr txBox="1"/>
          <p:nvPr/>
        </p:nvSpPr>
        <p:spPr>
          <a:xfrm>
            <a:off x="152400" y="1800226"/>
            <a:ext cx="3771900" cy="1800300"/>
          </a:xfrm>
          <a:prstGeom prst="rect">
            <a:avLst/>
          </a:prstGeom>
          <a:noFill/>
          <a:ln>
            <a:noFill/>
          </a:ln>
        </p:spPr>
        <p:txBody>
          <a:bodyPr spcFirstLastPara="1" wrap="square" lIns="91425" tIns="45700" rIns="91425" bIns="45700" anchor="t" anchorCtr="0">
            <a:noAutofit/>
          </a:bodyPr>
          <a:lstStyle/>
          <a:p>
            <a:pPr marL="176212" marR="0" lvl="0" indent="-80962" algn="l" rtl="0">
              <a:spcBef>
                <a:spcPts val="0"/>
              </a:spcBef>
              <a:spcAft>
                <a:spcPts val="0"/>
              </a:spcAft>
              <a:buClr>
                <a:srgbClr val="00B0F0"/>
              </a:buClr>
              <a:buSzPts val="1500"/>
              <a:buFont typeface="Arial"/>
              <a:buNone/>
            </a:pPr>
            <a:endParaRPr sz="1500">
              <a:solidFill>
                <a:schemeClr val="dk1"/>
              </a:solidFill>
              <a:latin typeface="Arial"/>
              <a:ea typeface="Arial"/>
              <a:cs typeface="Arial"/>
              <a:sym typeface="Arial"/>
            </a:endParaRPr>
          </a:p>
          <a:p>
            <a:pPr marL="176212" marR="0" lvl="0" indent="-176212" algn="l" rtl="0">
              <a:spcBef>
                <a:spcPts val="0"/>
              </a:spcBef>
              <a:spcAft>
                <a:spcPts val="0"/>
              </a:spcAft>
              <a:buClr>
                <a:srgbClr val="00B0F0"/>
              </a:buClr>
              <a:buSzPts val="1500"/>
              <a:buFont typeface="Arial"/>
              <a:buChar char="•"/>
            </a:pPr>
            <a:r>
              <a:rPr lang="en" sz="1500">
                <a:solidFill>
                  <a:schemeClr val="dk1"/>
                </a:solidFill>
                <a:latin typeface="Arial"/>
                <a:ea typeface="Arial"/>
                <a:cs typeface="Arial"/>
                <a:sym typeface="Arial"/>
              </a:rPr>
              <a:t>Part of the 22-band Visible Infrared Imaging Radiometer Suite (VIIRS)</a:t>
            </a:r>
            <a:endParaRPr/>
          </a:p>
          <a:p>
            <a:pPr marL="176212" marR="0" lvl="0" indent="-80962" algn="l" rtl="0">
              <a:spcBef>
                <a:spcPts val="0"/>
              </a:spcBef>
              <a:spcAft>
                <a:spcPts val="0"/>
              </a:spcAft>
              <a:buClr>
                <a:srgbClr val="00B0F0"/>
              </a:buClr>
              <a:buSzPts val="1500"/>
              <a:buFont typeface="Arial"/>
              <a:buNone/>
            </a:pPr>
            <a:endParaRPr sz="1500">
              <a:solidFill>
                <a:schemeClr val="dk1"/>
              </a:solidFill>
              <a:latin typeface="Arial"/>
              <a:ea typeface="Arial"/>
              <a:cs typeface="Arial"/>
              <a:sym typeface="Arial"/>
            </a:endParaRPr>
          </a:p>
          <a:p>
            <a:pPr marL="176212" marR="0" lvl="0" indent="-176212" algn="l" rtl="0">
              <a:spcBef>
                <a:spcPts val="0"/>
              </a:spcBef>
              <a:spcAft>
                <a:spcPts val="0"/>
              </a:spcAft>
              <a:buClr>
                <a:srgbClr val="00B0F0"/>
              </a:buClr>
              <a:buSzPts val="1500"/>
              <a:buFont typeface="Arial"/>
              <a:buChar char="•"/>
            </a:pPr>
            <a:r>
              <a:rPr lang="en" sz="1500">
                <a:solidFill>
                  <a:schemeClr val="dk1"/>
                </a:solidFill>
                <a:latin typeface="Arial"/>
                <a:ea typeface="Arial"/>
                <a:cs typeface="Arial"/>
                <a:sym typeface="Arial"/>
              </a:rPr>
              <a:t>3000 km swath (SNPP, slightly larger on NOAA-20 due to extended granule), 742 m resolution</a:t>
            </a:r>
            <a:endParaRPr/>
          </a:p>
          <a:p>
            <a:pPr marL="176212" marR="0" lvl="0" indent="-80962" algn="l" rtl="0">
              <a:spcBef>
                <a:spcPts val="0"/>
              </a:spcBef>
              <a:spcAft>
                <a:spcPts val="0"/>
              </a:spcAft>
              <a:buClr>
                <a:srgbClr val="00B0F0"/>
              </a:buClr>
              <a:buSzPts val="1500"/>
              <a:buFont typeface="Arial"/>
              <a:buNone/>
            </a:pPr>
            <a:endParaRPr sz="1500">
              <a:solidFill>
                <a:schemeClr val="dk1"/>
              </a:solidFill>
              <a:latin typeface="Arial"/>
              <a:ea typeface="Arial"/>
              <a:cs typeface="Arial"/>
              <a:sym typeface="Arial"/>
            </a:endParaRPr>
          </a:p>
          <a:p>
            <a:pPr marL="176212" marR="0" lvl="0" indent="-176212" algn="l" rtl="0">
              <a:spcBef>
                <a:spcPts val="0"/>
              </a:spcBef>
              <a:spcAft>
                <a:spcPts val="0"/>
              </a:spcAft>
              <a:buClr>
                <a:srgbClr val="00B0F0"/>
              </a:buClr>
              <a:buSzPts val="1500"/>
              <a:buFont typeface="Arial"/>
              <a:buChar char="•"/>
            </a:pPr>
            <a:r>
              <a:rPr lang="en" sz="1500">
                <a:solidFill>
                  <a:schemeClr val="dk1"/>
                </a:solidFill>
                <a:latin typeface="Arial"/>
                <a:ea typeface="Arial"/>
                <a:cs typeface="Arial"/>
                <a:sym typeface="Arial"/>
              </a:rPr>
              <a:t>Extremely sensitive (can see low-light features) and well calibrated</a:t>
            </a:r>
            <a:endParaRPr/>
          </a:p>
        </p:txBody>
      </p:sp>
      <p:sp>
        <p:nvSpPr>
          <p:cNvPr id="525" name="Google Shape;525;p75"/>
          <p:cNvSpPr txBox="1"/>
          <p:nvPr/>
        </p:nvSpPr>
        <p:spPr>
          <a:xfrm>
            <a:off x="4968273" y="3551998"/>
            <a:ext cx="2890500" cy="173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900" i="1">
                <a:solidFill>
                  <a:schemeClr val="dk1"/>
                </a:solidFill>
                <a:latin typeface="Arial"/>
                <a:ea typeface="Arial"/>
                <a:cs typeface="Arial"/>
                <a:sym typeface="Arial"/>
              </a:rPr>
              <a:t>At 275 kg, VIIRS is the largest sensor on Suomi NPP and NOAA-20</a:t>
            </a:r>
            <a:endParaRPr/>
          </a:p>
        </p:txBody>
      </p:sp>
      <p:sp>
        <p:nvSpPr>
          <p:cNvPr id="526" name="Google Shape;526;p75"/>
          <p:cNvSpPr txBox="1">
            <a:spLocks noGrp="1"/>
          </p:cNvSpPr>
          <p:nvPr>
            <p:ph type="sldNum" idx="4294967295"/>
          </p:nvPr>
        </p:nvSpPr>
        <p:spPr>
          <a:xfrm>
            <a:off x="7315200" y="4252318"/>
            <a:ext cx="571500" cy="2055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
                <a:solidFill>
                  <a:srgbClr val="BABABA"/>
                </a:solidFill>
                <a:latin typeface="Book Antiqua"/>
                <a:ea typeface="Book Antiqua"/>
                <a:cs typeface="Book Antiqua"/>
                <a:sym typeface="Book Antiqua"/>
              </a:rPr>
              <a:t>19</a:t>
            </a:fld>
            <a:endParaRPr>
              <a:solidFill>
                <a:srgbClr val="BABABA"/>
              </a:solidFill>
              <a:latin typeface="Book Antiqua"/>
              <a:ea typeface="Book Antiqua"/>
              <a:cs typeface="Book Antiqua"/>
              <a:sym typeface="Book Antiqua"/>
            </a:endParaRPr>
          </a:p>
        </p:txBody>
      </p:sp>
      <p:pic>
        <p:nvPicPr>
          <p:cNvPr id="527" name="Google Shape;527;p75" descr="http://www.jpss.noaa.gov/images/instruments.jpg"/>
          <p:cNvPicPr preferRelativeResize="0"/>
          <p:nvPr/>
        </p:nvPicPr>
        <p:blipFill rotWithShape="1">
          <a:blip r:embed="rId3">
            <a:alphaModFix/>
          </a:blip>
          <a:srcRect/>
          <a:stretch/>
        </p:blipFill>
        <p:spPr>
          <a:xfrm>
            <a:off x="4869285" y="1885951"/>
            <a:ext cx="2302991" cy="1642800"/>
          </a:xfrm>
          <a:prstGeom prst="rect">
            <a:avLst/>
          </a:prstGeom>
          <a:noFill/>
          <a:ln>
            <a:noFill/>
          </a:ln>
        </p:spPr>
      </p:pic>
      <p:pic>
        <p:nvPicPr>
          <p:cNvPr id="528" name="Google Shape;528;p75" descr="http://www.spxdaily.com/images-lg/art-jpss-1-satellite-lg.jpg"/>
          <p:cNvPicPr preferRelativeResize="0"/>
          <p:nvPr/>
        </p:nvPicPr>
        <p:blipFill rotWithShape="1">
          <a:blip r:embed="rId4">
            <a:alphaModFix/>
          </a:blip>
          <a:srcRect/>
          <a:stretch/>
        </p:blipFill>
        <p:spPr>
          <a:xfrm>
            <a:off x="358001" y="700547"/>
            <a:ext cx="1421300" cy="1184400"/>
          </a:xfrm>
          <a:prstGeom prst="rect">
            <a:avLst/>
          </a:prstGeom>
          <a:noFill/>
          <a:ln>
            <a:noFill/>
          </a:ln>
        </p:spPr>
      </p:pic>
      <p:sp>
        <p:nvSpPr>
          <p:cNvPr id="529" name="Google Shape;529;p75"/>
          <p:cNvSpPr txBox="1"/>
          <p:nvPr/>
        </p:nvSpPr>
        <p:spPr>
          <a:xfrm>
            <a:off x="5645618" y="1903319"/>
            <a:ext cx="7875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FFFFFF"/>
                </a:solidFill>
                <a:latin typeface="Arial"/>
                <a:ea typeface="Arial"/>
                <a:cs typeface="Arial"/>
                <a:sym typeface="Arial"/>
              </a:rPr>
              <a:t>VIIRS</a:t>
            </a:r>
            <a:endParaRPr/>
          </a:p>
        </p:txBody>
      </p:sp>
      <p:cxnSp>
        <p:nvCxnSpPr>
          <p:cNvPr id="530" name="Google Shape;530;p75"/>
          <p:cNvCxnSpPr/>
          <p:nvPr/>
        </p:nvCxnSpPr>
        <p:spPr>
          <a:xfrm>
            <a:off x="6482326" y="2059877"/>
            <a:ext cx="281400" cy="152100"/>
          </a:xfrm>
          <a:prstGeom prst="straightConnector1">
            <a:avLst/>
          </a:prstGeom>
          <a:noFill/>
          <a:ln w="31750" cap="flat" cmpd="sng">
            <a:solidFill>
              <a:schemeClr val="lt1"/>
            </a:solidFill>
            <a:prstDash val="solid"/>
            <a:round/>
            <a:headEnd type="none" w="sm" len="sm"/>
            <a:tailEnd type="stealth" w="med" len="med"/>
          </a:ln>
        </p:spPr>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58"/>
          <p:cNvSpPr txBox="1">
            <a:spLocks noGrp="1"/>
          </p:cNvSpPr>
          <p:nvPr>
            <p:ph type="title"/>
          </p:nvPr>
        </p:nvSpPr>
        <p:spPr>
          <a:xfrm>
            <a:off x="1295400" y="171450"/>
            <a:ext cx="7391400" cy="369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400"/>
              <a:buNone/>
            </a:pPr>
            <a:r>
              <a:rPr lang="en"/>
              <a:t>Outline:</a:t>
            </a:r>
            <a:endParaRPr/>
          </a:p>
        </p:txBody>
      </p:sp>
      <p:sp>
        <p:nvSpPr>
          <p:cNvPr id="346" name="Google Shape;346;p58"/>
          <p:cNvSpPr txBox="1">
            <a:spLocks noGrp="1"/>
          </p:cNvSpPr>
          <p:nvPr>
            <p:ph type="body" idx="1"/>
          </p:nvPr>
        </p:nvSpPr>
        <p:spPr>
          <a:xfrm>
            <a:off x="341600" y="603725"/>
            <a:ext cx="8229600" cy="4204800"/>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320"/>
              </a:spcBef>
              <a:spcAft>
                <a:spcPts val="0"/>
              </a:spcAft>
              <a:buClr>
                <a:srgbClr val="000000"/>
              </a:buClr>
              <a:buSzPts val="1800"/>
              <a:buFont typeface="Candara"/>
              <a:buChar char="•"/>
            </a:pPr>
            <a:r>
              <a:rPr lang="en" sz="1800" dirty="0">
                <a:solidFill>
                  <a:srgbClr val="000000"/>
                </a:solidFill>
                <a:latin typeface="Candara"/>
                <a:ea typeface="Candara"/>
                <a:cs typeface="Candara"/>
                <a:sym typeface="Candara"/>
              </a:rPr>
              <a:t>Introduction (Bill Sjoberg)</a:t>
            </a:r>
            <a:br>
              <a:rPr lang="en" sz="1800" dirty="0">
                <a:solidFill>
                  <a:srgbClr val="000000"/>
                </a:solidFill>
                <a:latin typeface="Candara"/>
                <a:ea typeface="Candara"/>
                <a:cs typeface="Candara"/>
                <a:sym typeface="Candara"/>
              </a:rPr>
            </a:br>
            <a:endParaRPr sz="1800" dirty="0">
              <a:solidFill>
                <a:srgbClr val="000000"/>
              </a:solidFill>
              <a:latin typeface="Candara"/>
              <a:ea typeface="Candara"/>
              <a:cs typeface="Candara"/>
              <a:sym typeface="Candara"/>
            </a:endParaRPr>
          </a:p>
          <a:p>
            <a:pPr marL="457200" lvl="0" indent="-342900" algn="l" rtl="0">
              <a:lnSpc>
                <a:spcPct val="100000"/>
              </a:lnSpc>
              <a:spcBef>
                <a:spcPts val="0"/>
              </a:spcBef>
              <a:spcAft>
                <a:spcPts val="0"/>
              </a:spcAft>
              <a:buClr>
                <a:srgbClr val="000000"/>
              </a:buClr>
              <a:buSzPts val="1800"/>
              <a:buFont typeface="Candara"/>
              <a:buChar char="•"/>
            </a:pPr>
            <a:r>
              <a:rPr lang="en" sz="1800" dirty="0">
                <a:solidFill>
                  <a:srgbClr val="000000"/>
                </a:solidFill>
                <a:latin typeface="Candara"/>
                <a:ea typeface="Candara"/>
                <a:cs typeface="Candara"/>
                <a:sym typeface="Candara"/>
              </a:rPr>
              <a:t>GOES Fire Detection(Chris Schmidt)</a:t>
            </a:r>
            <a:br>
              <a:rPr lang="en" sz="1800" dirty="0">
                <a:solidFill>
                  <a:srgbClr val="000000"/>
                </a:solidFill>
                <a:latin typeface="Candara"/>
                <a:ea typeface="Candara"/>
                <a:cs typeface="Candara"/>
                <a:sym typeface="Candara"/>
              </a:rPr>
            </a:br>
            <a:endParaRPr sz="1800" dirty="0">
              <a:solidFill>
                <a:srgbClr val="000000"/>
              </a:solidFill>
              <a:latin typeface="Candara"/>
              <a:ea typeface="Candara"/>
              <a:cs typeface="Candara"/>
              <a:sym typeface="Candara"/>
            </a:endParaRPr>
          </a:p>
          <a:p>
            <a:pPr marL="457200" lvl="0" indent="-342900" algn="l" rtl="0">
              <a:lnSpc>
                <a:spcPct val="100000"/>
              </a:lnSpc>
              <a:spcBef>
                <a:spcPts val="0"/>
              </a:spcBef>
              <a:spcAft>
                <a:spcPts val="0"/>
              </a:spcAft>
              <a:buClr>
                <a:srgbClr val="000000"/>
              </a:buClr>
              <a:buSzPts val="1800"/>
              <a:buFont typeface="Candara"/>
              <a:buChar char="•"/>
            </a:pPr>
            <a:r>
              <a:rPr lang="en" sz="1800" dirty="0">
                <a:solidFill>
                  <a:srgbClr val="000000"/>
                </a:solidFill>
                <a:latin typeface="Candara"/>
                <a:ea typeface="Candara"/>
                <a:cs typeface="Candara"/>
                <a:sym typeface="Candara"/>
              </a:rPr>
              <a:t>Polar Fire Detection (William Straka)</a:t>
            </a:r>
            <a:br>
              <a:rPr lang="en" sz="1800" dirty="0">
                <a:solidFill>
                  <a:srgbClr val="000000"/>
                </a:solidFill>
                <a:latin typeface="Candara"/>
                <a:ea typeface="Candara"/>
                <a:cs typeface="Candara"/>
                <a:sym typeface="Candara"/>
              </a:rPr>
            </a:br>
            <a:endParaRPr sz="1800" dirty="0">
              <a:solidFill>
                <a:srgbClr val="000000"/>
              </a:solidFill>
              <a:latin typeface="Candara"/>
              <a:ea typeface="Candara"/>
              <a:cs typeface="Candara"/>
              <a:sym typeface="Candara"/>
            </a:endParaRPr>
          </a:p>
          <a:p>
            <a:pPr marL="457200" lvl="0" indent="-342900" algn="l" rtl="0">
              <a:lnSpc>
                <a:spcPct val="100000"/>
              </a:lnSpc>
              <a:spcBef>
                <a:spcPts val="0"/>
              </a:spcBef>
              <a:spcAft>
                <a:spcPts val="0"/>
              </a:spcAft>
              <a:buClr>
                <a:srgbClr val="000000"/>
              </a:buClr>
              <a:buSzPts val="1800"/>
              <a:buFont typeface="Candara"/>
              <a:buChar char="•"/>
            </a:pPr>
            <a:r>
              <a:rPr lang="en" sz="1800" dirty="0">
                <a:solidFill>
                  <a:srgbClr val="000000"/>
                </a:solidFill>
                <a:latin typeface="Candara"/>
                <a:ea typeface="Candara"/>
                <a:cs typeface="Candara"/>
                <a:sym typeface="Candara"/>
              </a:rPr>
              <a:t>HRRR Smoke </a:t>
            </a:r>
            <a:r>
              <a:rPr lang="en" sz="1800" dirty="0" smtClean="0">
                <a:solidFill>
                  <a:srgbClr val="000000"/>
                </a:solidFill>
                <a:latin typeface="Candara"/>
                <a:ea typeface="Candara"/>
                <a:cs typeface="Candara"/>
                <a:sym typeface="Candara"/>
              </a:rPr>
              <a:t>Model (William Straka and Ravan Ahmadov)</a:t>
            </a:r>
            <a:br>
              <a:rPr lang="en" sz="1800" dirty="0" smtClean="0">
                <a:solidFill>
                  <a:srgbClr val="000000"/>
                </a:solidFill>
                <a:latin typeface="Candara"/>
                <a:ea typeface="Candara"/>
                <a:cs typeface="Candara"/>
                <a:sym typeface="Candara"/>
              </a:rPr>
            </a:br>
            <a:endParaRPr sz="1800" dirty="0">
              <a:solidFill>
                <a:srgbClr val="000000"/>
              </a:solidFill>
              <a:latin typeface="Candara"/>
              <a:ea typeface="Candara"/>
              <a:cs typeface="Candara"/>
              <a:sym typeface="Candara"/>
            </a:endParaRPr>
          </a:p>
          <a:p>
            <a:pPr lvl="0" indent="-342900">
              <a:spcBef>
                <a:spcPts val="0"/>
              </a:spcBef>
              <a:buClr>
                <a:srgbClr val="000000"/>
              </a:buClr>
              <a:buSzPts val="1800"/>
              <a:buFont typeface="Candara"/>
              <a:buChar char="•"/>
            </a:pPr>
            <a:r>
              <a:rPr lang="en" sz="1800" dirty="0">
                <a:solidFill>
                  <a:srgbClr val="000000"/>
                </a:solidFill>
                <a:latin typeface="Candara"/>
                <a:ea typeface="Candara"/>
                <a:cs typeface="Candara"/>
                <a:sym typeface="Candara"/>
              </a:rPr>
              <a:t>Into the Future - RGBs and NUCAPS (William </a:t>
            </a:r>
            <a:r>
              <a:rPr lang="en" sz="1800" dirty="0" smtClean="0">
                <a:solidFill>
                  <a:srgbClr val="000000"/>
                </a:solidFill>
                <a:latin typeface="Candara"/>
                <a:ea typeface="Candara"/>
                <a:cs typeface="Candara"/>
                <a:sym typeface="Candara"/>
              </a:rPr>
              <a:t>Straka, </a:t>
            </a:r>
            <a:r>
              <a:rPr lang="en-US" sz="1800" dirty="0">
                <a:solidFill>
                  <a:srgbClr val="000000"/>
                </a:solidFill>
                <a:latin typeface="Candara"/>
                <a:ea typeface="Candara"/>
                <a:cs typeface="Candara"/>
                <a:sym typeface="Candara"/>
              </a:rPr>
              <a:t>Emily Berndt (</a:t>
            </a:r>
            <a:r>
              <a:rPr lang="en-US" sz="1800" dirty="0" smtClean="0">
                <a:solidFill>
                  <a:srgbClr val="000000"/>
                </a:solidFill>
                <a:latin typeface="Candara"/>
                <a:ea typeface="Candara"/>
                <a:cs typeface="Candara"/>
                <a:sym typeface="Candara"/>
              </a:rPr>
              <a:t>NASA) and Rebekah </a:t>
            </a:r>
            <a:r>
              <a:rPr lang="en-US" sz="1800" dirty="0" err="1">
                <a:solidFill>
                  <a:srgbClr val="000000"/>
                </a:solidFill>
                <a:latin typeface="Candara"/>
                <a:ea typeface="Candara"/>
                <a:cs typeface="Candara"/>
                <a:sym typeface="Candara"/>
              </a:rPr>
              <a:t>Esmaili</a:t>
            </a:r>
            <a:r>
              <a:rPr lang="en-US" sz="1800" dirty="0">
                <a:solidFill>
                  <a:srgbClr val="000000"/>
                </a:solidFill>
                <a:latin typeface="Candara"/>
                <a:ea typeface="Candara"/>
                <a:cs typeface="Candara"/>
                <a:sym typeface="Candara"/>
              </a:rPr>
              <a:t> (STC</a:t>
            </a:r>
            <a:r>
              <a:rPr lang="en-US" sz="1800" dirty="0" smtClean="0">
                <a:solidFill>
                  <a:srgbClr val="000000"/>
                </a:solidFill>
                <a:latin typeface="Candara"/>
                <a:ea typeface="Candara"/>
                <a:cs typeface="Candara"/>
                <a:sym typeface="Candara"/>
              </a:rPr>
              <a:t>))</a:t>
            </a:r>
            <a:endParaRPr lang="en-US" sz="1800" dirty="0">
              <a:solidFill>
                <a:srgbClr val="000000"/>
              </a:solidFill>
              <a:latin typeface="Candara"/>
              <a:ea typeface="Candara"/>
              <a:cs typeface="Candara"/>
              <a:sym typeface="Candara"/>
            </a:endParaRPr>
          </a:p>
        </p:txBody>
      </p:sp>
      <p:sp>
        <p:nvSpPr>
          <p:cNvPr id="347" name="Google Shape;347;p58"/>
          <p:cNvSpPr txBox="1"/>
          <p:nvPr/>
        </p:nvSpPr>
        <p:spPr>
          <a:xfrm>
            <a:off x="341600" y="3490854"/>
            <a:ext cx="8440200" cy="1446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3200" b="0" i="0" u="none" strike="noStrike" cap="none" dirty="0">
                <a:solidFill>
                  <a:srgbClr val="000000"/>
                </a:solidFill>
                <a:sym typeface="Arial"/>
              </a:rPr>
              <a:t>Supporting the IMET Conference</a:t>
            </a:r>
            <a:endParaRPr sz="3200" dirty="0"/>
          </a:p>
          <a:p>
            <a:pPr marL="0" marR="0" lvl="0" indent="0" algn="ctr" rtl="0">
              <a:lnSpc>
                <a:spcPct val="100000"/>
              </a:lnSpc>
              <a:spcBef>
                <a:spcPts val="0"/>
              </a:spcBef>
              <a:spcAft>
                <a:spcPts val="0"/>
              </a:spcAft>
              <a:buNone/>
            </a:pPr>
            <a:r>
              <a:rPr lang="en" sz="3200" b="0" i="0" u="none" strike="noStrike" cap="none" dirty="0">
                <a:solidFill>
                  <a:srgbClr val="000000"/>
                </a:solidFill>
                <a:sym typeface="Arial"/>
              </a:rPr>
              <a:t> for the 5</a:t>
            </a:r>
            <a:r>
              <a:rPr lang="en" sz="3200" b="0" i="0" u="none" strike="noStrike" cap="none" baseline="30000" dirty="0">
                <a:solidFill>
                  <a:srgbClr val="000000"/>
                </a:solidFill>
                <a:sym typeface="Arial"/>
              </a:rPr>
              <a:t>th</a:t>
            </a:r>
            <a:r>
              <a:rPr lang="en" sz="3200" b="0" i="0" u="none" strike="noStrike" cap="none" dirty="0">
                <a:solidFill>
                  <a:srgbClr val="000000"/>
                </a:solidFill>
                <a:sym typeface="Arial"/>
              </a:rPr>
              <a:t> Year</a:t>
            </a:r>
            <a:endParaRPr sz="3200" b="0" i="0" u="none" strike="noStrike" cap="none" dirty="0">
              <a:solidFill>
                <a:srgbClr val="000000"/>
              </a:solidFil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7"/>
                                        </p:tgtEl>
                                        <p:attrNameLst>
                                          <p:attrName>style.visibility</p:attrName>
                                        </p:attrNameLst>
                                      </p:cBhvr>
                                      <p:to>
                                        <p:strVal val="visible"/>
                                      </p:to>
                                    </p:set>
                                    <p:animEffect transition="in" filter="fade">
                                      <p:cBhvr>
                                        <p:cTn id="7" dur="2000"/>
                                        <p:tgtEl>
                                          <p:spTgt spid="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76"/>
          <p:cNvSpPr txBox="1">
            <a:spLocks noGrp="1"/>
          </p:cNvSpPr>
          <p:nvPr>
            <p:ph type="body" idx="1"/>
          </p:nvPr>
        </p:nvSpPr>
        <p:spPr>
          <a:xfrm>
            <a:off x="254396" y="609500"/>
            <a:ext cx="8635200" cy="3223500"/>
          </a:xfrm>
          <a:prstGeom prst="rect">
            <a:avLst/>
          </a:prstGeom>
          <a:noFill/>
          <a:ln>
            <a:noFill/>
          </a:ln>
        </p:spPr>
        <p:txBody>
          <a:bodyPr spcFirstLastPara="1" wrap="square" lIns="91425" tIns="45700" rIns="91425" bIns="45700" anchor="t" anchorCtr="0">
            <a:noAutofit/>
          </a:bodyPr>
          <a:lstStyle/>
          <a:p>
            <a:pPr marL="342900" lvl="0" indent="-342900" algn="l" rtl="0">
              <a:lnSpc>
                <a:spcPct val="70000"/>
              </a:lnSpc>
              <a:spcBef>
                <a:spcPts val="0"/>
              </a:spcBef>
              <a:spcAft>
                <a:spcPts val="0"/>
              </a:spcAft>
              <a:buNone/>
            </a:pPr>
            <a:r>
              <a:rPr lang="en" sz="1600"/>
              <a:t>750m “M-band” product</a:t>
            </a:r>
            <a:endParaRPr sz="1600"/>
          </a:p>
          <a:p>
            <a:pPr marL="514350" lvl="1" indent="-285750" algn="l" rtl="0">
              <a:lnSpc>
                <a:spcPct val="80000"/>
              </a:lnSpc>
              <a:spcBef>
                <a:spcPts val="70"/>
              </a:spcBef>
              <a:spcAft>
                <a:spcPts val="0"/>
              </a:spcAft>
              <a:buClr>
                <a:srgbClr val="083763"/>
              </a:buClr>
              <a:buSzPts val="1400"/>
              <a:buFont typeface="Libre Franklin Medium"/>
              <a:buChar char="○"/>
            </a:pPr>
            <a:r>
              <a:rPr lang="en" sz="1400"/>
              <a:t>Current NOAA operational product</a:t>
            </a:r>
            <a:endParaRPr/>
          </a:p>
          <a:p>
            <a:pPr marL="514350" lvl="1" indent="-285750" algn="l" rtl="0">
              <a:lnSpc>
                <a:spcPct val="80000"/>
              </a:lnSpc>
              <a:spcBef>
                <a:spcPts val="70"/>
              </a:spcBef>
              <a:spcAft>
                <a:spcPts val="0"/>
              </a:spcAft>
              <a:buClr>
                <a:srgbClr val="083763"/>
              </a:buClr>
              <a:buSzPts val="1400"/>
              <a:buFont typeface="Libre Franklin Medium"/>
              <a:buChar char="○"/>
            </a:pPr>
            <a:r>
              <a:rPr lang="en" sz="1400"/>
              <a:t>MODIS heritage</a:t>
            </a:r>
            <a:endParaRPr/>
          </a:p>
          <a:p>
            <a:pPr marL="514350" lvl="1" indent="-285750" algn="l" rtl="0">
              <a:lnSpc>
                <a:spcPct val="80000"/>
              </a:lnSpc>
              <a:spcBef>
                <a:spcPts val="70"/>
              </a:spcBef>
              <a:spcAft>
                <a:spcPts val="0"/>
              </a:spcAft>
              <a:buClr>
                <a:srgbClr val="083763"/>
              </a:buClr>
              <a:buSzPts val="1400"/>
              <a:buFont typeface="Libre Franklin Medium"/>
              <a:buChar char="○"/>
            </a:pPr>
            <a:r>
              <a:rPr lang="en" sz="1400"/>
              <a:t>Primary band is VIIRS dedicated fire band (M13)</a:t>
            </a:r>
            <a:endParaRPr/>
          </a:p>
          <a:p>
            <a:pPr marL="514350" lvl="1" indent="-285750" algn="l" rtl="0">
              <a:lnSpc>
                <a:spcPct val="80000"/>
              </a:lnSpc>
              <a:spcBef>
                <a:spcPts val="70"/>
              </a:spcBef>
              <a:spcAft>
                <a:spcPts val="0"/>
              </a:spcAft>
              <a:buClr>
                <a:srgbClr val="083763"/>
              </a:buClr>
              <a:buSzPts val="1400"/>
              <a:buFont typeface="Libre Franklin Medium"/>
              <a:buChar char="○"/>
            </a:pPr>
            <a:r>
              <a:rPr lang="en" sz="1400"/>
              <a:t>Available in CSPP (Community Satellite Processing Package), JPSS direct broadcast processing system</a:t>
            </a:r>
            <a:endParaRPr sz="1400"/>
          </a:p>
          <a:p>
            <a:pPr marL="342900" lvl="0" indent="-342900" algn="l" rtl="0">
              <a:lnSpc>
                <a:spcPct val="70000"/>
              </a:lnSpc>
              <a:spcBef>
                <a:spcPts val="1470"/>
              </a:spcBef>
              <a:spcAft>
                <a:spcPts val="0"/>
              </a:spcAft>
              <a:buNone/>
            </a:pPr>
            <a:r>
              <a:rPr lang="en" sz="1600"/>
              <a:t>375m “I-band” product</a:t>
            </a:r>
            <a:endParaRPr sz="1600"/>
          </a:p>
          <a:p>
            <a:pPr marL="514350" lvl="1" indent="-285750" algn="l" rtl="0">
              <a:lnSpc>
                <a:spcPct val="80000"/>
              </a:lnSpc>
              <a:spcBef>
                <a:spcPts val="70"/>
              </a:spcBef>
              <a:spcAft>
                <a:spcPts val="0"/>
              </a:spcAft>
              <a:buClr>
                <a:srgbClr val="083763"/>
              </a:buClr>
              <a:buSzPts val="1400"/>
              <a:buFont typeface="Libre Franklin Medium"/>
              <a:buChar char="○"/>
            </a:pPr>
            <a:r>
              <a:rPr lang="en" sz="1400"/>
              <a:t>Currently in NOAA </a:t>
            </a:r>
            <a:r>
              <a:rPr lang="en"/>
              <a:t>experimental </a:t>
            </a:r>
            <a:r>
              <a:rPr lang="en" sz="1400"/>
              <a:t>production</a:t>
            </a:r>
            <a:endParaRPr/>
          </a:p>
          <a:p>
            <a:pPr marL="514350" lvl="1" indent="-285750" algn="l" rtl="0">
              <a:lnSpc>
                <a:spcPct val="80000"/>
              </a:lnSpc>
              <a:spcBef>
                <a:spcPts val="70"/>
              </a:spcBef>
              <a:spcAft>
                <a:spcPts val="0"/>
              </a:spcAft>
              <a:buClr>
                <a:srgbClr val="083763"/>
              </a:buClr>
              <a:buSzPts val="1400"/>
              <a:buFont typeface="Libre Franklin Medium"/>
              <a:buChar char="○"/>
            </a:pPr>
            <a:r>
              <a:rPr lang="en" sz="1400"/>
              <a:t>Primary band is I4 for detection; M13 is used for characterization due to low I4 saturation</a:t>
            </a:r>
            <a:endParaRPr/>
          </a:p>
          <a:p>
            <a:pPr marL="514350" lvl="1" indent="-285750" algn="l" rtl="0">
              <a:lnSpc>
                <a:spcPct val="80000"/>
              </a:lnSpc>
              <a:spcBef>
                <a:spcPts val="70"/>
              </a:spcBef>
              <a:spcAft>
                <a:spcPts val="0"/>
              </a:spcAft>
              <a:buClr>
                <a:srgbClr val="083763"/>
              </a:buClr>
              <a:buSzPts val="1400"/>
              <a:buFont typeface="Libre Franklin Medium"/>
              <a:buChar char="○"/>
            </a:pPr>
            <a:r>
              <a:rPr lang="en" sz="1400"/>
              <a:t>Much higher sensitivity than the 750m product</a:t>
            </a:r>
            <a:endParaRPr sz="1400"/>
          </a:p>
          <a:p>
            <a:pPr marL="514350" lvl="1" indent="-285750" algn="l" rtl="0">
              <a:lnSpc>
                <a:spcPct val="80000"/>
              </a:lnSpc>
              <a:spcBef>
                <a:spcPts val="70"/>
              </a:spcBef>
              <a:spcAft>
                <a:spcPts val="0"/>
              </a:spcAft>
              <a:buClr>
                <a:srgbClr val="083763"/>
              </a:buClr>
              <a:buSzPts val="1400"/>
              <a:buFont typeface="Libre Franklin Medium"/>
              <a:buChar char="○"/>
            </a:pPr>
            <a:r>
              <a:rPr lang="en"/>
              <a:t>Available in CSPP and RealEarth </a:t>
            </a:r>
            <a:endParaRPr/>
          </a:p>
          <a:p>
            <a:pPr marL="1005839" lvl="2" indent="-247776" algn="l" rtl="0">
              <a:lnSpc>
                <a:spcPct val="80000"/>
              </a:lnSpc>
              <a:spcBef>
                <a:spcPts val="70"/>
              </a:spcBef>
              <a:spcAft>
                <a:spcPts val="0"/>
              </a:spcAft>
              <a:buClr>
                <a:srgbClr val="083763"/>
              </a:buClr>
              <a:buSzPts val="1400"/>
              <a:buFont typeface="Libre Franklin Medium"/>
              <a:buChar char="■"/>
            </a:pPr>
            <a:r>
              <a:rPr lang="en" sz="1200"/>
              <a:t>(http://realearth.ssec.wisc.edu/?products=AFIMG-Points.100)</a:t>
            </a:r>
            <a:endParaRPr sz="1400"/>
          </a:p>
          <a:p>
            <a:pPr marL="342900" lvl="0" indent="-342900" algn="l" rtl="0">
              <a:lnSpc>
                <a:spcPct val="70000"/>
              </a:lnSpc>
              <a:spcBef>
                <a:spcPts val="1470"/>
              </a:spcBef>
              <a:spcAft>
                <a:spcPts val="0"/>
              </a:spcAft>
              <a:buNone/>
            </a:pPr>
            <a:r>
              <a:rPr lang="en" sz="1600"/>
              <a:t>Both algorithms </a:t>
            </a:r>
            <a:endParaRPr sz="1600"/>
          </a:p>
          <a:p>
            <a:pPr marL="514350" lvl="1" indent="-285750" algn="l" rtl="0">
              <a:lnSpc>
                <a:spcPct val="80000"/>
              </a:lnSpc>
              <a:spcBef>
                <a:spcPts val="70"/>
              </a:spcBef>
              <a:spcAft>
                <a:spcPts val="0"/>
              </a:spcAft>
              <a:buClr>
                <a:srgbClr val="083763"/>
              </a:buClr>
              <a:buSzPts val="1400"/>
              <a:buFont typeface="Libre Franklin Medium"/>
              <a:buChar char="○"/>
            </a:pPr>
            <a:r>
              <a:rPr lang="en" sz="1400"/>
              <a:t>Work at daytime and nighttime</a:t>
            </a:r>
            <a:endParaRPr/>
          </a:p>
          <a:p>
            <a:pPr marL="514350" lvl="1" indent="-285750" algn="l" rtl="0">
              <a:lnSpc>
                <a:spcPct val="80000"/>
              </a:lnSpc>
              <a:spcBef>
                <a:spcPts val="70"/>
              </a:spcBef>
              <a:spcAft>
                <a:spcPts val="0"/>
              </a:spcAft>
              <a:buClr>
                <a:srgbClr val="083763"/>
              </a:buClr>
              <a:buSzPts val="1400"/>
              <a:buFont typeface="Libre Franklin Medium"/>
              <a:buChar char="○"/>
            </a:pPr>
            <a:r>
              <a:rPr lang="en" sz="1400"/>
              <a:t>Process Suomi NPP and NOAA-20 (50 minutes apart on the 1:30 orbit)</a:t>
            </a:r>
            <a:endParaRPr/>
          </a:p>
          <a:p>
            <a:pPr marL="514350" lvl="1" indent="-285750" algn="l" rtl="0">
              <a:lnSpc>
                <a:spcPct val="80000"/>
              </a:lnSpc>
              <a:spcBef>
                <a:spcPts val="70"/>
              </a:spcBef>
              <a:spcAft>
                <a:spcPts val="0"/>
              </a:spcAft>
              <a:buClr>
                <a:srgbClr val="083763"/>
              </a:buClr>
              <a:buSzPts val="1400"/>
              <a:buFont typeface="Libre Franklin Medium"/>
              <a:buChar char="○"/>
            </a:pPr>
            <a:r>
              <a:rPr lang="en" sz="1400"/>
              <a:t>Provide fire radiative power (FRP)</a:t>
            </a:r>
            <a:endParaRPr/>
          </a:p>
          <a:p>
            <a:pPr marL="914400" lvl="2" indent="-224790" algn="l" rtl="0">
              <a:lnSpc>
                <a:spcPct val="80000"/>
              </a:lnSpc>
              <a:spcBef>
                <a:spcPts val="63"/>
              </a:spcBef>
              <a:spcAft>
                <a:spcPts val="0"/>
              </a:spcAft>
              <a:buClr>
                <a:srgbClr val="083763"/>
              </a:buClr>
              <a:buSzPts val="1200"/>
              <a:buFont typeface="Libre Franklin Medium"/>
              <a:buChar char="■"/>
            </a:pPr>
            <a:r>
              <a:rPr lang="en" sz="1200"/>
              <a:t>Used as input to HRRR model</a:t>
            </a:r>
            <a:endParaRPr sz="1200"/>
          </a:p>
          <a:p>
            <a:pPr marL="514350" lvl="1" indent="-285750" algn="l" rtl="0">
              <a:lnSpc>
                <a:spcPct val="80000"/>
              </a:lnSpc>
              <a:spcBef>
                <a:spcPts val="70"/>
              </a:spcBef>
              <a:spcAft>
                <a:spcPts val="0"/>
              </a:spcAft>
              <a:buClr>
                <a:srgbClr val="083763"/>
              </a:buClr>
              <a:buSzPts val="1400"/>
              <a:buFont typeface="Libre Franklin Medium"/>
              <a:buChar char="○"/>
            </a:pPr>
            <a:r>
              <a:rPr lang="en" sz="1400"/>
              <a:t>Provide full fire mask (fire detections, clear land, water, cloud, etc.)</a:t>
            </a:r>
            <a:endParaRPr sz="1400"/>
          </a:p>
          <a:p>
            <a:pPr marL="514350" lvl="1" indent="-299720" algn="l" rtl="0">
              <a:lnSpc>
                <a:spcPct val="80000"/>
              </a:lnSpc>
              <a:spcBef>
                <a:spcPts val="70"/>
              </a:spcBef>
              <a:spcAft>
                <a:spcPts val="0"/>
              </a:spcAft>
              <a:buSzPts val="1620"/>
              <a:buChar char="○"/>
            </a:pPr>
            <a:r>
              <a:rPr lang="en"/>
              <a:t>Contains persistent fire source flag (will be transitioned to CSPP in coming months)</a:t>
            </a:r>
            <a:endParaRPr/>
          </a:p>
          <a:p>
            <a:pPr marL="514350" lvl="1" indent="-299720" algn="l" rtl="0">
              <a:lnSpc>
                <a:spcPct val="80000"/>
              </a:lnSpc>
              <a:spcBef>
                <a:spcPts val="70"/>
              </a:spcBef>
              <a:spcAft>
                <a:spcPts val="0"/>
              </a:spcAft>
              <a:buSzPts val="1620"/>
              <a:buChar char="○"/>
            </a:pPr>
            <a:r>
              <a:rPr lang="en">
                <a:solidFill>
                  <a:schemeClr val="dk1"/>
                </a:solidFill>
              </a:rPr>
              <a:t>Current schedule is I-Band product to go into operations late 2020 </a:t>
            </a:r>
            <a:endParaRPr>
              <a:solidFill>
                <a:schemeClr val="dk1"/>
              </a:solidFill>
            </a:endParaRPr>
          </a:p>
          <a:p>
            <a:pPr marL="514350" lvl="1" indent="-299720" algn="l" rtl="0">
              <a:lnSpc>
                <a:spcPct val="80000"/>
              </a:lnSpc>
              <a:spcBef>
                <a:spcPts val="70"/>
              </a:spcBef>
              <a:spcAft>
                <a:spcPts val="0"/>
              </a:spcAft>
              <a:buSzPts val="1620"/>
              <a:buChar char="○"/>
            </a:pPr>
            <a:r>
              <a:rPr lang="en" b="1">
                <a:solidFill>
                  <a:schemeClr val="dk1"/>
                </a:solidFill>
              </a:rPr>
              <a:t>VIIRS product currently not in AWIPS</a:t>
            </a:r>
            <a:endParaRPr b="1"/>
          </a:p>
        </p:txBody>
      </p:sp>
      <p:sp>
        <p:nvSpPr>
          <p:cNvPr id="537" name="Google Shape;537;p76"/>
          <p:cNvSpPr txBox="1">
            <a:spLocks noGrp="1"/>
          </p:cNvSpPr>
          <p:nvPr>
            <p:ph type="sldNum" idx="4294967295"/>
          </p:nvPr>
        </p:nvSpPr>
        <p:spPr>
          <a:xfrm>
            <a:off x="7010400" y="4914900"/>
            <a:ext cx="2133600" cy="2286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
                <a:solidFill>
                  <a:srgbClr val="BABABA"/>
                </a:solidFill>
                <a:latin typeface="Book Antiqua"/>
                <a:ea typeface="Book Antiqua"/>
                <a:cs typeface="Book Antiqua"/>
                <a:sym typeface="Book Antiqua"/>
              </a:rPr>
              <a:t>20</a:t>
            </a:fld>
            <a:endParaRPr>
              <a:solidFill>
                <a:srgbClr val="BABABA"/>
              </a:solidFill>
              <a:latin typeface="Book Antiqua"/>
              <a:ea typeface="Book Antiqua"/>
              <a:cs typeface="Book Antiqua"/>
              <a:sym typeface="Book Antiqua"/>
            </a:endParaRPr>
          </a:p>
        </p:txBody>
      </p:sp>
      <p:sp>
        <p:nvSpPr>
          <p:cNvPr id="538" name="Google Shape;538;p76"/>
          <p:cNvSpPr txBox="1">
            <a:spLocks noGrp="1"/>
          </p:cNvSpPr>
          <p:nvPr>
            <p:ph type="title"/>
          </p:nvPr>
        </p:nvSpPr>
        <p:spPr>
          <a:xfrm>
            <a:off x="457200" y="-175022"/>
            <a:ext cx="7467600" cy="857400"/>
          </a:xfrm>
          <a:prstGeom prst="rect">
            <a:avLst/>
          </a:prstGeom>
          <a:noFill/>
          <a:ln>
            <a:noFill/>
          </a:ln>
        </p:spPr>
        <p:txBody>
          <a:bodyPr spcFirstLastPara="1" wrap="square" lIns="45700" tIns="45700" rIns="45700" bIns="45700" anchor="ctr" anchorCtr="0">
            <a:noAutofit/>
          </a:bodyPr>
          <a:lstStyle/>
          <a:p>
            <a:pPr marL="0" lvl="0" indent="0" algn="l" rtl="0">
              <a:spcBef>
                <a:spcPts val="0"/>
              </a:spcBef>
              <a:spcAft>
                <a:spcPts val="0"/>
              </a:spcAft>
              <a:buClr>
                <a:srgbClr val="00B0F0"/>
              </a:buClr>
              <a:buSzPts val="3600"/>
              <a:buFont typeface="Arial"/>
              <a:buNone/>
            </a:pPr>
            <a:r>
              <a:rPr lang="en" sz="3600">
                <a:solidFill>
                  <a:srgbClr val="00B0F0"/>
                </a:solidFill>
              </a:rPr>
              <a:t>VIIRS Active Fire</a:t>
            </a:r>
            <a:endParaRPr sz="3600">
              <a:solidFill>
                <a:srgbClr val="00B0F0"/>
              </a:solidFill>
              <a:latin typeface="Arial"/>
              <a:ea typeface="Arial"/>
              <a:cs typeface="Arial"/>
              <a:sym typeface="Arial"/>
            </a:endParaRPr>
          </a:p>
        </p:txBody>
      </p:sp>
      <p:sp>
        <p:nvSpPr>
          <p:cNvPr id="539" name="Google Shape;539;p76"/>
          <p:cNvSpPr txBox="1"/>
          <p:nvPr/>
        </p:nvSpPr>
        <p:spPr>
          <a:xfrm>
            <a:off x="457199" y="409575"/>
            <a:ext cx="2517900" cy="2307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100" b="1" i="1" dirty="0">
                <a:latin typeface="Calibri"/>
                <a:ea typeface="Calibri"/>
                <a:cs typeface="Calibri"/>
                <a:sym typeface="Calibri"/>
              </a:rPr>
              <a:t>Section prepared by Ivan Csiszar </a:t>
            </a:r>
            <a:endParaRPr sz="11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77"/>
          <p:cNvSpPr txBox="1">
            <a:spLocks noGrp="1"/>
          </p:cNvSpPr>
          <p:nvPr>
            <p:ph type="title"/>
          </p:nvPr>
        </p:nvSpPr>
        <p:spPr>
          <a:xfrm>
            <a:off x="0" y="-54700"/>
            <a:ext cx="9288000" cy="857400"/>
          </a:xfrm>
          <a:prstGeom prst="rect">
            <a:avLst/>
          </a:prstGeom>
          <a:noFill/>
          <a:ln>
            <a:noFill/>
          </a:ln>
        </p:spPr>
        <p:txBody>
          <a:bodyPr spcFirstLastPara="1" wrap="square" lIns="45700" tIns="45700" rIns="45700" bIns="45700" anchor="ctr" anchorCtr="0">
            <a:noAutofit/>
          </a:bodyPr>
          <a:lstStyle/>
          <a:p>
            <a:pPr marL="0" lvl="0" indent="0" algn="l" rtl="0">
              <a:spcBef>
                <a:spcPts val="0"/>
              </a:spcBef>
              <a:spcAft>
                <a:spcPts val="0"/>
              </a:spcAft>
              <a:buClr>
                <a:srgbClr val="00B0F0"/>
              </a:buClr>
              <a:buSzPts val="3600"/>
              <a:buFont typeface="Arial"/>
              <a:buNone/>
            </a:pPr>
            <a:r>
              <a:rPr lang="en" sz="3000">
                <a:solidFill>
                  <a:srgbClr val="00B0F0"/>
                </a:solidFill>
              </a:rPr>
              <a:t>VIIRS - Example: Australian Wildfires</a:t>
            </a:r>
            <a:endParaRPr sz="3000">
              <a:solidFill>
                <a:srgbClr val="00B0F0"/>
              </a:solidFill>
            </a:endParaRPr>
          </a:p>
        </p:txBody>
      </p:sp>
      <p:sp>
        <p:nvSpPr>
          <p:cNvPr id="545" name="Google Shape;545;p77"/>
          <p:cNvSpPr txBox="1">
            <a:spLocks noGrp="1"/>
          </p:cNvSpPr>
          <p:nvPr>
            <p:ph type="sldNum" idx="12"/>
          </p:nvPr>
        </p:nvSpPr>
        <p:spPr>
          <a:xfrm>
            <a:off x="8153400" y="4816548"/>
            <a:ext cx="762000" cy="27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
              <a:t>21</a:t>
            </a:fld>
            <a:endParaRPr/>
          </a:p>
        </p:txBody>
      </p:sp>
      <p:pic>
        <p:nvPicPr>
          <p:cNvPr id="546" name="Google Shape;546;p77"/>
          <p:cNvPicPr preferRelativeResize="0"/>
          <p:nvPr/>
        </p:nvPicPr>
        <p:blipFill>
          <a:blip r:embed="rId3">
            <a:alphaModFix/>
          </a:blip>
          <a:stretch>
            <a:fillRect/>
          </a:stretch>
        </p:blipFill>
        <p:spPr>
          <a:xfrm>
            <a:off x="4700888" y="878908"/>
            <a:ext cx="4443100" cy="3092883"/>
          </a:xfrm>
          <a:prstGeom prst="rect">
            <a:avLst/>
          </a:prstGeom>
          <a:noFill/>
          <a:ln>
            <a:noFill/>
          </a:ln>
        </p:spPr>
      </p:pic>
      <p:pic>
        <p:nvPicPr>
          <p:cNvPr id="547" name="Google Shape;547;p77"/>
          <p:cNvPicPr preferRelativeResize="0"/>
          <p:nvPr/>
        </p:nvPicPr>
        <p:blipFill>
          <a:blip r:embed="rId4">
            <a:alphaModFix/>
          </a:blip>
          <a:stretch>
            <a:fillRect/>
          </a:stretch>
        </p:blipFill>
        <p:spPr>
          <a:xfrm>
            <a:off x="70032" y="874250"/>
            <a:ext cx="4443086" cy="3092900"/>
          </a:xfrm>
          <a:prstGeom prst="rect">
            <a:avLst/>
          </a:prstGeom>
          <a:noFill/>
          <a:ln>
            <a:noFill/>
          </a:ln>
        </p:spPr>
      </p:pic>
      <p:pic>
        <p:nvPicPr>
          <p:cNvPr id="548" name="Google Shape;548;p77"/>
          <p:cNvPicPr preferRelativeResize="0"/>
          <p:nvPr/>
        </p:nvPicPr>
        <p:blipFill>
          <a:blip r:embed="rId5">
            <a:alphaModFix/>
          </a:blip>
          <a:stretch>
            <a:fillRect/>
          </a:stretch>
        </p:blipFill>
        <p:spPr>
          <a:xfrm>
            <a:off x="1137974" y="939375"/>
            <a:ext cx="5739452" cy="3995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78"/>
          <p:cNvSpPr txBox="1">
            <a:spLocks noGrp="1"/>
          </p:cNvSpPr>
          <p:nvPr>
            <p:ph type="title"/>
          </p:nvPr>
        </p:nvSpPr>
        <p:spPr>
          <a:xfrm>
            <a:off x="0" y="-54700"/>
            <a:ext cx="9288000" cy="857400"/>
          </a:xfrm>
          <a:prstGeom prst="rect">
            <a:avLst/>
          </a:prstGeom>
          <a:noFill/>
          <a:ln>
            <a:noFill/>
          </a:ln>
        </p:spPr>
        <p:txBody>
          <a:bodyPr spcFirstLastPara="1" wrap="square" lIns="45700" tIns="45700" rIns="45700" bIns="45700" anchor="ctr" anchorCtr="0">
            <a:noAutofit/>
          </a:bodyPr>
          <a:lstStyle/>
          <a:p>
            <a:pPr marL="0" lvl="0" indent="0" algn="l" rtl="0">
              <a:spcBef>
                <a:spcPts val="0"/>
              </a:spcBef>
              <a:spcAft>
                <a:spcPts val="0"/>
              </a:spcAft>
              <a:buClr>
                <a:srgbClr val="00B0F0"/>
              </a:buClr>
              <a:buSzPts val="3600"/>
              <a:buFont typeface="Arial"/>
              <a:buNone/>
            </a:pPr>
            <a:r>
              <a:rPr lang="en" sz="3000">
                <a:solidFill>
                  <a:srgbClr val="00B0F0"/>
                </a:solidFill>
              </a:rPr>
              <a:t>VIIRS Active Fire in Real Earth- Example </a:t>
            </a:r>
            <a:endParaRPr sz="3000">
              <a:solidFill>
                <a:srgbClr val="00B0F0"/>
              </a:solidFill>
            </a:endParaRPr>
          </a:p>
          <a:p>
            <a:pPr marL="0" lvl="0" indent="0" algn="l" rtl="0">
              <a:spcBef>
                <a:spcPts val="0"/>
              </a:spcBef>
              <a:spcAft>
                <a:spcPts val="0"/>
              </a:spcAft>
              <a:buClr>
                <a:srgbClr val="00B0F0"/>
              </a:buClr>
              <a:buSzPts val="3600"/>
              <a:buFont typeface="Arial"/>
              <a:buNone/>
            </a:pPr>
            <a:r>
              <a:rPr lang="en" sz="3000">
                <a:solidFill>
                  <a:srgbClr val="00B0F0"/>
                </a:solidFill>
              </a:rPr>
              <a:t>Southern California Wildfires (October 2019)</a:t>
            </a:r>
            <a:endParaRPr sz="3000">
              <a:solidFill>
                <a:srgbClr val="00B0F0"/>
              </a:solidFill>
            </a:endParaRPr>
          </a:p>
        </p:txBody>
      </p:sp>
      <p:sp>
        <p:nvSpPr>
          <p:cNvPr id="554" name="Google Shape;554;p78"/>
          <p:cNvSpPr txBox="1">
            <a:spLocks noGrp="1"/>
          </p:cNvSpPr>
          <p:nvPr>
            <p:ph type="sldNum" idx="12"/>
          </p:nvPr>
        </p:nvSpPr>
        <p:spPr>
          <a:xfrm>
            <a:off x="8153400" y="4816548"/>
            <a:ext cx="762000" cy="27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
              <a:t>22</a:t>
            </a:fld>
            <a:endParaRPr/>
          </a:p>
        </p:txBody>
      </p:sp>
      <p:pic>
        <p:nvPicPr>
          <p:cNvPr id="555" name="Google Shape;555;p78"/>
          <p:cNvPicPr preferRelativeResize="0"/>
          <p:nvPr/>
        </p:nvPicPr>
        <p:blipFill>
          <a:blip r:embed="rId3">
            <a:alphaModFix/>
          </a:blip>
          <a:stretch>
            <a:fillRect/>
          </a:stretch>
        </p:blipFill>
        <p:spPr>
          <a:xfrm>
            <a:off x="1033588" y="802700"/>
            <a:ext cx="7076822" cy="4036000"/>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79"/>
          <p:cNvSpPr txBox="1">
            <a:spLocks noGrp="1"/>
          </p:cNvSpPr>
          <p:nvPr>
            <p:ph type="title"/>
          </p:nvPr>
        </p:nvSpPr>
        <p:spPr>
          <a:xfrm>
            <a:off x="2747282" y="1467190"/>
            <a:ext cx="5943600" cy="8187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594C9"/>
              </a:buClr>
              <a:buSzPts val="3200"/>
              <a:buFont typeface="Arial"/>
              <a:buNone/>
            </a:pPr>
            <a:r>
              <a:rPr lang="en"/>
              <a:t>RAP/HRRR-Smoke model</a:t>
            </a:r>
            <a:endParaRPr sz="3200" b="0" i="0" u="none" strike="noStrike" cap="none">
              <a:solidFill>
                <a:srgbClr val="0594C9"/>
              </a:solidFill>
              <a:latin typeface="Arial"/>
              <a:ea typeface="Arial"/>
              <a:cs typeface="Arial"/>
              <a:sym typeface="Arial"/>
            </a:endParaRPr>
          </a:p>
        </p:txBody>
      </p:sp>
      <p:sp>
        <p:nvSpPr>
          <p:cNvPr id="3" name="Google Shape;539;p76"/>
          <p:cNvSpPr txBox="1"/>
          <p:nvPr/>
        </p:nvSpPr>
        <p:spPr>
          <a:xfrm>
            <a:off x="5719082" y="1876540"/>
            <a:ext cx="3000895" cy="230700"/>
          </a:xfrm>
          <a:prstGeom prst="rect">
            <a:avLst/>
          </a:prstGeom>
          <a:noFill/>
          <a:ln>
            <a:noFill/>
          </a:ln>
        </p:spPr>
        <p:txBody>
          <a:bodyPr spcFirstLastPara="1" wrap="square" lIns="68575" tIns="34275" rIns="68575" bIns="34275" anchor="t" anchorCtr="0">
            <a:noAutofit/>
          </a:bodyPr>
          <a:lstStyle/>
          <a:p>
            <a:pPr lvl="0" algn="r"/>
            <a:r>
              <a:rPr lang="en" sz="1100" b="1" i="1" dirty="0">
                <a:latin typeface="Calibri"/>
                <a:ea typeface="Calibri"/>
                <a:cs typeface="Calibri"/>
                <a:sym typeface="Calibri"/>
              </a:rPr>
              <a:t>Section prepared by </a:t>
            </a:r>
            <a:r>
              <a:rPr lang="en-US" sz="1100" b="1" i="1" dirty="0" err="1">
                <a:latin typeface="Calibri"/>
                <a:ea typeface="Calibri"/>
                <a:cs typeface="Calibri"/>
                <a:sym typeface="Calibri"/>
              </a:rPr>
              <a:t>Ravan</a:t>
            </a:r>
            <a:r>
              <a:rPr lang="en-US" sz="1100" b="1" i="1" dirty="0">
                <a:latin typeface="Calibri"/>
                <a:ea typeface="Calibri"/>
                <a:cs typeface="Calibri"/>
                <a:sym typeface="Calibri"/>
              </a:rPr>
              <a:t> </a:t>
            </a:r>
            <a:r>
              <a:rPr lang="en-US" sz="1100" b="1" i="1" dirty="0" err="1">
                <a:latin typeface="Calibri"/>
                <a:ea typeface="Calibri"/>
                <a:cs typeface="Calibri"/>
                <a:sym typeface="Calibri"/>
              </a:rPr>
              <a:t>Ahmadov</a:t>
            </a:r>
            <a:r>
              <a:rPr lang="en-US" sz="1100" b="1" i="1" dirty="0">
                <a:latin typeface="Calibri"/>
                <a:ea typeface="Calibri"/>
                <a:cs typeface="Calibri"/>
                <a:sym typeface="Calibri"/>
              </a:rPr>
              <a:t> (CIRES)</a:t>
            </a:r>
            <a:br>
              <a:rPr lang="en-US" sz="1100" b="1" i="1" dirty="0">
                <a:latin typeface="Calibri"/>
                <a:ea typeface="Calibri"/>
                <a:cs typeface="Calibri"/>
                <a:sym typeface="Calibri"/>
              </a:rPr>
            </a:br>
            <a:endParaRPr sz="11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80"/>
          <p:cNvSpPr/>
          <p:nvPr/>
        </p:nvSpPr>
        <p:spPr>
          <a:xfrm>
            <a:off x="0" y="613100"/>
            <a:ext cx="4850700" cy="4238700"/>
          </a:xfrm>
          <a:prstGeom prst="rect">
            <a:avLst/>
          </a:prstGeom>
          <a:solidFill>
            <a:schemeClr val="lt1"/>
          </a:solidFill>
          <a:ln>
            <a:noFill/>
          </a:ln>
        </p:spPr>
        <p:txBody>
          <a:bodyPr spcFirstLastPara="1" wrap="square" lIns="68575" tIns="34275" rIns="68575" bIns="34275" anchor="t" anchorCtr="0">
            <a:noAutofit/>
          </a:bodyPr>
          <a:lstStyle/>
          <a:p>
            <a:pPr marL="215900" marR="0" lvl="0" indent="-222250" algn="just" rtl="0">
              <a:lnSpc>
                <a:spcPct val="150000"/>
              </a:lnSpc>
              <a:spcBef>
                <a:spcPts val="0"/>
              </a:spcBef>
              <a:spcAft>
                <a:spcPts val="0"/>
              </a:spcAft>
              <a:buClr>
                <a:schemeClr val="accent2"/>
              </a:buClr>
              <a:buSzPts val="1100"/>
              <a:buFont typeface="Noto Sans Symbols"/>
              <a:buChar char="⮚"/>
            </a:pPr>
            <a:r>
              <a:rPr lang="en" sz="1100">
                <a:solidFill>
                  <a:schemeClr val="accent2"/>
                </a:solidFill>
                <a:latin typeface="Arial"/>
                <a:ea typeface="Arial"/>
                <a:cs typeface="Arial"/>
                <a:sym typeface="Arial"/>
              </a:rPr>
              <a:t>We take advantage of the existing NWP systems by adding a </a:t>
            </a:r>
            <a:r>
              <a:rPr lang="en" sz="1100" b="1">
                <a:solidFill>
                  <a:schemeClr val="accent2"/>
                </a:solidFill>
                <a:latin typeface="Arial"/>
                <a:ea typeface="Arial"/>
                <a:cs typeface="Arial"/>
                <a:sym typeface="Arial"/>
              </a:rPr>
              <a:t>single tracer (smoke)</a:t>
            </a:r>
            <a:r>
              <a:rPr lang="en" sz="1100">
                <a:solidFill>
                  <a:schemeClr val="accent2"/>
                </a:solidFill>
                <a:latin typeface="Arial"/>
                <a:ea typeface="Arial"/>
                <a:cs typeface="Arial"/>
                <a:sym typeface="Arial"/>
              </a:rPr>
              <a:t> to NOAA’s experimental RAP and HRRR weather forecasting models. </a:t>
            </a:r>
            <a:endParaRPr sz="1100"/>
          </a:p>
          <a:p>
            <a:pPr marL="215900" marR="0" lvl="0" indent="-222250" algn="just" rtl="0">
              <a:lnSpc>
                <a:spcPct val="150000"/>
              </a:lnSpc>
              <a:spcBef>
                <a:spcPts val="0"/>
              </a:spcBef>
              <a:spcAft>
                <a:spcPts val="0"/>
              </a:spcAft>
              <a:buClr>
                <a:schemeClr val="accent2"/>
              </a:buClr>
              <a:buSzPts val="1100"/>
              <a:buFont typeface="Noto Sans Symbols"/>
              <a:buChar char="⮚"/>
            </a:pPr>
            <a:r>
              <a:rPr lang="en" sz="1100">
                <a:solidFill>
                  <a:schemeClr val="accent2"/>
                </a:solidFill>
                <a:latin typeface="Arial"/>
                <a:ea typeface="Arial"/>
                <a:cs typeface="Arial"/>
                <a:sym typeface="Arial"/>
              </a:rPr>
              <a:t>RAP-Smoke enables forecasting smoke from all the fires in North America. It provides boundary conditions for smoke to HRRR-Smoke.   </a:t>
            </a:r>
            <a:endParaRPr sz="1100"/>
          </a:p>
          <a:p>
            <a:pPr marL="215900" marR="0" lvl="0" indent="-222250" algn="just" rtl="0">
              <a:lnSpc>
                <a:spcPct val="150000"/>
              </a:lnSpc>
              <a:spcBef>
                <a:spcPts val="0"/>
              </a:spcBef>
              <a:spcAft>
                <a:spcPts val="0"/>
              </a:spcAft>
              <a:buClr>
                <a:schemeClr val="accent2"/>
              </a:buClr>
              <a:buSzPts val="1100"/>
              <a:buFont typeface="Noto Sans Symbols"/>
              <a:buChar char="⮚"/>
            </a:pPr>
            <a:r>
              <a:rPr lang="en" sz="1100">
                <a:solidFill>
                  <a:schemeClr val="accent2"/>
                </a:solidFill>
                <a:latin typeface="Arial"/>
                <a:ea typeface="Arial"/>
                <a:cs typeface="Arial"/>
                <a:sym typeface="Arial"/>
              </a:rPr>
              <a:t>HRRR-Smoke is running on high spatial resolution (3km) to allow simulation of mesoscale flows and smoke dispersion over complex terrain.</a:t>
            </a:r>
            <a:endParaRPr sz="1100"/>
          </a:p>
          <a:p>
            <a:pPr marL="215900" marR="0" lvl="0" indent="-222250" algn="just" rtl="0">
              <a:lnSpc>
                <a:spcPct val="150000"/>
              </a:lnSpc>
              <a:spcBef>
                <a:spcPts val="0"/>
              </a:spcBef>
              <a:spcAft>
                <a:spcPts val="0"/>
              </a:spcAft>
              <a:buClr>
                <a:schemeClr val="accent2"/>
              </a:buClr>
              <a:buSzPts val="1100"/>
              <a:buFont typeface="Noto Sans Symbols"/>
              <a:buChar char="⮚"/>
            </a:pPr>
            <a:r>
              <a:rPr lang="en" sz="1100">
                <a:solidFill>
                  <a:schemeClr val="accent2"/>
                </a:solidFill>
                <a:latin typeface="Arial"/>
                <a:ea typeface="Arial"/>
                <a:cs typeface="Arial"/>
                <a:sym typeface="Arial"/>
              </a:rPr>
              <a:t>Full coupling between meteorology and smoke: feedback of smoke on predicted radiation, cloudiness, and precipitation. The coupling also helps to improve the visibility forecasting.</a:t>
            </a:r>
            <a:endParaRPr sz="1100"/>
          </a:p>
          <a:p>
            <a:pPr marL="215900" marR="0" lvl="0" indent="-222250" algn="just" rtl="0">
              <a:lnSpc>
                <a:spcPct val="150000"/>
              </a:lnSpc>
              <a:spcBef>
                <a:spcPts val="0"/>
              </a:spcBef>
              <a:spcAft>
                <a:spcPts val="0"/>
              </a:spcAft>
              <a:buClr>
                <a:schemeClr val="accent2"/>
              </a:buClr>
              <a:buSzPts val="1100"/>
              <a:buFont typeface="Noto Sans Symbols"/>
              <a:buChar char="⮚"/>
            </a:pPr>
            <a:r>
              <a:rPr lang="en" sz="1100">
                <a:solidFill>
                  <a:schemeClr val="accent2"/>
                </a:solidFill>
                <a:latin typeface="Arial"/>
                <a:ea typeface="Arial"/>
                <a:cs typeface="Arial"/>
                <a:sym typeface="Arial"/>
              </a:rPr>
              <a:t>Biomass burning emissions and inline plume rise parameterization based on the satellite FRP data. </a:t>
            </a:r>
            <a:endParaRPr sz="1100"/>
          </a:p>
          <a:p>
            <a:pPr marL="215900" marR="0" lvl="0" indent="-222250" algn="just" rtl="0">
              <a:lnSpc>
                <a:spcPct val="150000"/>
              </a:lnSpc>
              <a:spcBef>
                <a:spcPts val="0"/>
              </a:spcBef>
              <a:spcAft>
                <a:spcPts val="0"/>
              </a:spcAft>
              <a:buClr>
                <a:schemeClr val="accent2"/>
              </a:buClr>
              <a:buSzPts val="1100"/>
              <a:buFont typeface="Noto Sans Symbols"/>
              <a:buChar char="⮚"/>
            </a:pPr>
            <a:r>
              <a:rPr lang="en" sz="1100">
                <a:solidFill>
                  <a:schemeClr val="accent2"/>
                </a:solidFill>
                <a:latin typeface="Arial"/>
                <a:ea typeface="Arial"/>
                <a:cs typeface="Arial"/>
                <a:sym typeface="Arial"/>
              </a:rPr>
              <a:t>A rapidly updating data assimilation cycle for meteorology; </a:t>
            </a:r>
            <a:endParaRPr sz="1100"/>
          </a:p>
          <a:p>
            <a:pPr marL="215900" marR="0" lvl="0" indent="-222250" algn="just" rtl="0">
              <a:lnSpc>
                <a:spcPct val="150000"/>
              </a:lnSpc>
              <a:spcBef>
                <a:spcPts val="0"/>
              </a:spcBef>
              <a:spcAft>
                <a:spcPts val="0"/>
              </a:spcAft>
              <a:buClr>
                <a:schemeClr val="accent2"/>
              </a:buClr>
              <a:buSzPts val="1100"/>
              <a:buFont typeface="Noto Sans Symbols"/>
              <a:buChar char="⮚"/>
            </a:pPr>
            <a:r>
              <a:rPr lang="en" sz="1100" b="1">
                <a:solidFill>
                  <a:schemeClr val="accent2"/>
                </a:solidFill>
                <a:latin typeface="Arial"/>
                <a:ea typeface="Arial"/>
                <a:cs typeface="Arial"/>
                <a:sym typeface="Arial"/>
              </a:rPr>
              <a:t>The smoke forecasting capability is a part of the next update of NOAA’s operational RAP, HRRR-CONUS and HRRR-Alaska models. The update is planned for summer 2020!</a:t>
            </a:r>
            <a:endParaRPr sz="1100"/>
          </a:p>
          <a:p>
            <a:pPr marL="215900" marR="0" lvl="0" indent="-152400" algn="just" rtl="0">
              <a:lnSpc>
                <a:spcPct val="150000"/>
              </a:lnSpc>
              <a:spcBef>
                <a:spcPts val="0"/>
              </a:spcBef>
              <a:spcAft>
                <a:spcPts val="0"/>
              </a:spcAft>
              <a:buClr>
                <a:schemeClr val="lt1"/>
              </a:buClr>
              <a:buSzPts val="1100"/>
              <a:buFont typeface="Noto Sans Symbols"/>
              <a:buNone/>
            </a:pPr>
            <a:endParaRPr sz="1100">
              <a:solidFill>
                <a:schemeClr val="accent2"/>
              </a:solidFill>
              <a:latin typeface="Arial"/>
              <a:ea typeface="Arial"/>
              <a:cs typeface="Arial"/>
              <a:sym typeface="Arial"/>
            </a:endParaRPr>
          </a:p>
          <a:p>
            <a:pPr marL="215900" marR="0" lvl="0" indent="-152400" algn="just" rtl="0">
              <a:lnSpc>
                <a:spcPct val="150000"/>
              </a:lnSpc>
              <a:spcBef>
                <a:spcPts val="0"/>
              </a:spcBef>
              <a:spcAft>
                <a:spcPts val="0"/>
              </a:spcAft>
              <a:buClr>
                <a:schemeClr val="lt1"/>
              </a:buClr>
              <a:buSzPts val="1100"/>
              <a:buFont typeface="Noto Sans Symbols"/>
              <a:buNone/>
            </a:pPr>
            <a:endParaRPr sz="1100">
              <a:solidFill>
                <a:schemeClr val="accent2"/>
              </a:solidFill>
              <a:latin typeface="Arial"/>
              <a:ea typeface="Arial"/>
              <a:cs typeface="Arial"/>
              <a:sym typeface="Arial"/>
            </a:endParaRPr>
          </a:p>
        </p:txBody>
      </p:sp>
      <p:sp>
        <p:nvSpPr>
          <p:cNvPr id="567" name="Google Shape;567;p80"/>
          <p:cNvSpPr/>
          <p:nvPr/>
        </p:nvSpPr>
        <p:spPr>
          <a:xfrm>
            <a:off x="0" y="12470"/>
            <a:ext cx="9144000" cy="453600"/>
          </a:xfrm>
          <a:prstGeom prst="roundRect">
            <a:avLst>
              <a:gd name="adj" fmla="val 16667"/>
            </a:avLst>
          </a:prstGeom>
          <a:noFill/>
          <a:ln w="25400" cap="flat" cmpd="sng">
            <a:solidFill>
              <a:schemeClr val="lt1">
                <a:alpha val="60000"/>
              </a:schemeClr>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chemeClr val="dk1"/>
              </a:solidFill>
              <a:latin typeface="Century Gothic"/>
              <a:ea typeface="Century Gothic"/>
              <a:cs typeface="Century Gothic"/>
              <a:sym typeface="Century Gothic"/>
            </a:endParaRPr>
          </a:p>
        </p:txBody>
      </p:sp>
      <p:sp>
        <p:nvSpPr>
          <p:cNvPr id="568" name="Google Shape;568;p80"/>
          <p:cNvSpPr txBox="1"/>
          <p:nvPr/>
        </p:nvSpPr>
        <p:spPr>
          <a:xfrm>
            <a:off x="3376492" y="66185"/>
            <a:ext cx="2950500" cy="346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solidFill>
                  <a:schemeClr val="accent2"/>
                </a:solidFill>
                <a:latin typeface="Arial"/>
                <a:ea typeface="Arial"/>
                <a:cs typeface="Arial"/>
                <a:sym typeface="Arial"/>
              </a:rPr>
              <a:t>RAP/HRRR-Smoke models</a:t>
            </a:r>
            <a:endParaRPr sz="1100"/>
          </a:p>
        </p:txBody>
      </p:sp>
      <p:sp>
        <p:nvSpPr>
          <p:cNvPr id="569" name="Google Shape;569;p80"/>
          <p:cNvSpPr txBox="1"/>
          <p:nvPr/>
        </p:nvSpPr>
        <p:spPr>
          <a:xfrm>
            <a:off x="4851776" y="4049759"/>
            <a:ext cx="4193700" cy="715500"/>
          </a:xfrm>
          <a:prstGeom prst="rect">
            <a:avLst/>
          </a:prstGeom>
          <a:solidFill>
            <a:schemeClr val="lt1"/>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100">
                <a:solidFill>
                  <a:schemeClr val="accent2"/>
                </a:solidFill>
                <a:latin typeface="Century Gothic"/>
                <a:ea typeface="Century Gothic"/>
                <a:cs typeface="Century Gothic"/>
                <a:sym typeface="Century Gothic"/>
              </a:rPr>
              <a:t>Operational weather forecast models at NCEP: </a:t>
            </a:r>
            <a:endParaRPr sz="1100"/>
          </a:p>
          <a:p>
            <a:pPr marL="0" marR="0" lvl="0" indent="0" algn="ctr" rtl="0">
              <a:spcBef>
                <a:spcPts val="0"/>
              </a:spcBef>
              <a:spcAft>
                <a:spcPts val="0"/>
              </a:spcAft>
              <a:buNone/>
            </a:pPr>
            <a:r>
              <a:rPr lang="en" sz="1100">
                <a:solidFill>
                  <a:schemeClr val="accent2"/>
                </a:solidFill>
                <a:latin typeface="Century Gothic"/>
                <a:ea typeface="Century Gothic"/>
                <a:cs typeface="Century Gothic"/>
                <a:sym typeface="Century Gothic"/>
              </a:rPr>
              <a:t>RAP (white), 13km resolution </a:t>
            </a:r>
            <a:endParaRPr sz="1100"/>
          </a:p>
          <a:p>
            <a:pPr marL="0" marR="0" lvl="0" indent="0" algn="ctr" rtl="0">
              <a:spcBef>
                <a:spcPts val="0"/>
              </a:spcBef>
              <a:spcAft>
                <a:spcPts val="0"/>
              </a:spcAft>
              <a:buNone/>
            </a:pPr>
            <a:r>
              <a:rPr lang="en" sz="1100">
                <a:solidFill>
                  <a:schemeClr val="accent2"/>
                </a:solidFill>
                <a:latin typeface="Century Gothic"/>
                <a:ea typeface="Century Gothic"/>
                <a:cs typeface="Century Gothic"/>
                <a:sym typeface="Century Gothic"/>
              </a:rPr>
              <a:t>HRRR model domains (green), </a:t>
            </a:r>
            <a:r>
              <a:rPr lang="en" sz="1100" b="1">
                <a:solidFill>
                  <a:schemeClr val="accent2"/>
                </a:solidFill>
                <a:latin typeface="Century Gothic"/>
                <a:ea typeface="Century Gothic"/>
                <a:cs typeface="Century Gothic"/>
                <a:sym typeface="Century Gothic"/>
              </a:rPr>
              <a:t>3km</a:t>
            </a:r>
            <a:r>
              <a:rPr lang="en" sz="1100">
                <a:solidFill>
                  <a:schemeClr val="accent2"/>
                </a:solidFill>
                <a:latin typeface="Century Gothic"/>
                <a:ea typeface="Century Gothic"/>
                <a:cs typeface="Century Gothic"/>
                <a:sym typeface="Century Gothic"/>
              </a:rPr>
              <a:t> resolution</a:t>
            </a:r>
            <a:endParaRPr sz="1100">
              <a:solidFill>
                <a:schemeClr val="accent2"/>
              </a:solidFill>
              <a:latin typeface="Century Gothic"/>
              <a:ea typeface="Century Gothic"/>
              <a:cs typeface="Century Gothic"/>
              <a:sym typeface="Century Gothic"/>
            </a:endParaRPr>
          </a:p>
          <a:p>
            <a:pPr marL="0" marR="0" lvl="0" indent="0" algn="ctr" rtl="0">
              <a:spcBef>
                <a:spcPts val="0"/>
              </a:spcBef>
              <a:spcAft>
                <a:spcPts val="0"/>
              </a:spcAft>
              <a:buNone/>
            </a:pPr>
            <a:r>
              <a:rPr lang="en" sz="1100">
                <a:solidFill>
                  <a:schemeClr val="accent2"/>
                </a:solidFill>
                <a:latin typeface="Century Gothic"/>
                <a:ea typeface="Century Gothic"/>
                <a:cs typeface="Century Gothic"/>
                <a:sym typeface="Century Gothic"/>
              </a:rPr>
              <a:t>(https://rapidrefresh.noaa.gov/)</a:t>
            </a:r>
            <a:endParaRPr sz="1100"/>
          </a:p>
        </p:txBody>
      </p:sp>
      <p:cxnSp>
        <p:nvCxnSpPr>
          <p:cNvPr id="570" name="Google Shape;570;p80"/>
          <p:cNvCxnSpPr/>
          <p:nvPr/>
        </p:nvCxnSpPr>
        <p:spPr>
          <a:xfrm>
            <a:off x="0" y="486516"/>
            <a:ext cx="9144000" cy="0"/>
          </a:xfrm>
          <a:prstGeom prst="straightConnector1">
            <a:avLst/>
          </a:prstGeom>
          <a:noFill/>
          <a:ln w="19050" cap="flat" cmpd="sng">
            <a:solidFill>
              <a:schemeClr val="accent2">
                <a:alpha val="60000"/>
              </a:schemeClr>
            </a:solidFill>
            <a:prstDash val="solid"/>
            <a:round/>
            <a:headEnd type="none" w="sm" len="sm"/>
            <a:tailEnd type="none" w="sm" len="sm"/>
          </a:ln>
        </p:spPr>
      </p:cxnSp>
      <p:pic>
        <p:nvPicPr>
          <p:cNvPr id="571" name="Google Shape;571;p80"/>
          <p:cNvPicPr preferRelativeResize="0"/>
          <p:nvPr/>
        </p:nvPicPr>
        <p:blipFill rotWithShape="1">
          <a:blip r:embed="rId3">
            <a:alphaModFix/>
          </a:blip>
          <a:srcRect l="6568" t="4997"/>
          <a:stretch/>
        </p:blipFill>
        <p:spPr>
          <a:xfrm>
            <a:off x="4801868" y="539028"/>
            <a:ext cx="4293377" cy="3512120"/>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81"/>
          <p:cNvSpPr/>
          <p:nvPr/>
        </p:nvSpPr>
        <p:spPr>
          <a:xfrm>
            <a:off x="-72200" y="564899"/>
            <a:ext cx="9090600" cy="3660000"/>
          </a:xfrm>
          <a:prstGeom prst="rect">
            <a:avLst/>
          </a:prstGeom>
          <a:noFill/>
          <a:ln>
            <a:noFill/>
          </a:ln>
        </p:spPr>
        <p:txBody>
          <a:bodyPr spcFirstLastPara="1" wrap="square" lIns="68575" tIns="34275" rIns="68575" bIns="34275" anchor="t" anchorCtr="0">
            <a:noAutofit/>
          </a:bodyPr>
          <a:lstStyle/>
          <a:p>
            <a:pPr marL="304800" marR="0" lvl="1" indent="-215900" algn="l" rtl="0">
              <a:lnSpc>
                <a:spcPct val="150000"/>
              </a:lnSpc>
              <a:spcBef>
                <a:spcPts val="0"/>
              </a:spcBef>
              <a:spcAft>
                <a:spcPts val="0"/>
              </a:spcAft>
              <a:buSzPts val="1200"/>
              <a:buFont typeface="Noto Sans Symbols"/>
              <a:buChar char="⮚"/>
            </a:pPr>
            <a:r>
              <a:rPr lang="en" sz="1200" b="0" i="0" u="none" strike="noStrike" cap="none">
                <a:latin typeface="Arial"/>
                <a:ea typeface="Arial"/>
                <a:cs typeface="Arial"/>
                <a:sym typeface="Arial"/>
              </a:rPr>
              <a:t>Fire detections in the model could be missing due to cloudiness, or infrequent overpass times by the polar orbiting satellites. If smoke over a fire is too dense, then satellite detections will be missed  (it happened during the Camp fire).</a:t>
            </a:r>
            <a:endParaRPr sz="1200"/>
          </a:p>
          <a:p>
            <a:pPr marL="304800" marR="0" lvl="1" indent="-177800" algn="l" rtl="0">
              <a:lnSpc>
                <a:spcPct val="150000"/>
              </a:lnSpc>
              <a:spcBef>
                <a:spcPts val="0"/>
              </a:spcBef>
              <a:spcAft>
                <a:spcPts val="0"/>
              </a:spcAft>
              <a:buClr>
                <a:schemeClr val="lt1"/>
              </a:buClr>
              <a:buSzPts val="600"/>
              <a:buFont typeface="Noto Sans Symbols"/>
              <a:buNone/>
            </a:pPr>
            <a:endParaRPr sz="1200" b="0" i="0" u="none" strike="noStrike" cap="none">
              <a:latin typeface="Arial"/>
              <a:ea typeface="Arial"/>
              <a:cs typeface="Arial"/>
              <a:sym typeface="Arial"/>
            </a:endParaRPr>
          </a:p>
          <a:p>
            <a:pPr marL="304800" marR="0" lvl="1" indent="-215900" algn="l" rtl="0">
              <a:lnSpc>
                <a:spcPct val="150000"/>
              </a:lnSpc>
              <a:spcBef>
                <a:spcPts val="0"/>
              </a:spcBef>
              <a:spcAft>
                <a:spcPts val="0"/>
              </a:spcAft>
              <a:buSzPts val="1200"/>
              <a:buFont typeface="Noto Sans Symbols"/>
              <a:buChar char="⮚"/>
            </a:pPr>
            <a:r>
              <a:rPr lang="en" sz="1200" b="0" i="0" u="none" strike="noStrike" cap="none">
                <a:latin typeface="Arial"/>
                <a:ea typeface="Arial"/>
                <a:cs typeface="Arial"/>
                <a:sym typeface="Arial"/>
              </a:rPr>
              <a:t>A simple diurnal cycle is applied for the emissions, and fire behavior is not simulated by the model. HRRR-Smoke assumes persistence in forecasting fire emissions. Also, it is hard to forecast the duration of fires (e.g. wildfires vs. controlled burns in forested areas, uncertainties due to fire suppression activities).</a:t>
            </a:r>
            <a:endParaRPr sz="1200" b="1" i="0" u="none" strike="noStrike" cap="none">
              <a:latin typeface="Arial"/>
              <a:ea typeface="Arial"/>
              <a:cs typeface="Arial"/>
              <a:sym typeface="Arial"/>
            </a:endParaRPr>
          </a:p>
          <a:p>
            <a:pPr marL="304800" marR="0" lvl="1" indent="-177800" algn="l" rtl="0">
              <a:lnSpc>
                <a:spcPct val="150000"/>
              </a:lnSpc>
              <a:spcBef>
                <a:spcPts val="0"/>
              </a:spcBef>
              <a:spcAft>
                <a:spcPts val="0"/>
              </a:spcAft>
              <a:buClr>
                <a:schemeClr val="lt1"/>
              </a:buClr>
              <a:buSzPts val="600"/>
              <a:buFont typeface="Noto Sans Symbols"/>
              <a:buNone/>
            </a:pPr>
            <a:endParaRPr sz="1200" b="1" i="0" u="none" strike="noStrike" cap="none">
              <a:latin typeface="Arial"/>
              <a:ea typeface="Arial"/>
              <a:cs typeface="Arial"/>
              <a:sym typeface="Arial"/>
            </a:endParaRPr>
          </a:p>
          <a:p>
            <a:pPr marL="304800" marR="0" lvl="1" indent="-215900" algn="l" rtl="0">
              <a:lnSpc>
                <a:spcPct val="150000"/>
              </a:lnSpc>
              <a:spcBef>
                <a:spcPts val="0"/>
              </a:spcBef>
              <a:spcAft>
                <a:spcPts val="0"/>
              </a:spcAft>
              <a:buSzPts val="1200"/>
              <a:buFont typeface="Noto Sans Symbols"/>
              <a:buChar char="⮚"/>
            </a:pPr>
            <a:r>
              <a:rPr lang="en" sz="1200" b="0" i="0" u="none" strike="noStrike" cap="none">
                <a:latin typeface="Arial"/>
                <a:ea typeface="Arial"/>
                <a:cs typeface="Arial"/>
                <a:sym typeface="Arial"/>
              </a:rPr>
              <a:t>Inaccuracies in weather forecasting by HRRR will also affect smoke forecasts. For example, a slight bias in forecasted wind speed/direction can have profound impact on modeled smoke concentrations!</a:t>
            </a:r>
            <a:endParaRPr sz="1200"/>
          </a:p>
          <a:p>
            <a:pPr marL="304800" marR="0" lvl="1" indent="-177800" algn="l" rtl="0">
              <a:lnSpc>
                <a:spcPct val="150000"/>
              </a:lnSpc>
              <a:spcBef>
                <a:spcPts val="0"/>
              </a:spcBef>
              <a:spcAft>
                <a:spcPts val="0"/>
              </a:spcAft>
              <a:buClr>
                <a:schemeClr val="lt1"/>
              </a:buClr>
              <a:buSzPts val="600"/>
              <a:buFont typeface="Noto Sans Symbols"/>
              <a:buNone/>
            </a:pPr>
            <a:endParaRPr sz="1200" b="0" i="0" u="none" strike="noStrike" cap="none">
              <a:latin typeface="Arial"/>
              <a:ea typeface="Arial"/>
              <a:cs typeface="Arial"/>
              <a:sym typeface="Arial"/>
            </a:endParaRPr>
          </a:p>
          <a:p>
            <a:pPr marL="304800" marR="0" lvl="1" indent="-215900" algn="l" rtl="0">
              <a:lnSpc>
                <a:spcPct val="150000"/>
              </a:lnSpc>
              <a:spcBef>
                <a:spcPts val="0"/>
              </a:spcBef>
              <a:spcAft>
                <a:spcPts val="0"/>
              </a:spcAft>
              <a:buSzPts val="1200"/>
              <a:buFont typeface="Noto Sans Symbols"/>
              <a:buChar char="⮚"/>
            </a:pPr>
            <a:r>
              <a:rPr lang="en" sz="1200" b="0" i="0" u="none" strike="noStrike" cap="none">
                <a:latin typeface="Arial"/>
                <a:ea typeface="Arial"/>
                <a:cs typeface="Arial"/>
                <a:sym typeface="Arial"/>
              </a:rPr>
              <a:t>HRRR-Smoke does NOT include anthropogenic pollution, dust, or chemistry of the aerosols. Therefore, the smoke from the model output is </a:t>
            </a:r>
            <a:r>
              <a:rPr lang="en" sz="1200" b="0" i="1" u="none" strike="noStrike" cap="none">
                <a:latin typeface="Arial"/>
                <a:ea typeface="Arial"/>
                <a:cs typeface="Arial"/>
                <a:sym typeface="Arial"/>
              </a:rPr>
              <a:t>not exactly the same as PM</a:t>
            </a:r>
            <a:r>
              <a:rPr lang="en" sz="1200" b="0" i="1" u="none" strike="noStrike" cap="none" baseline="-25000">
                <a:latin typeface="Arial"/>
                <a:ea typeface="Arial"/>
                <a:cs typeface="Arial"/>
                <a:sym typeface="Arial"/>
              </a:rPr>
              <a:t>2.5</a:t>
            </a:r>
            <a:r>
              <a:rPr lang="en" sz="1200" b="0" i="0" u="none" strike="noStrike" cap="none">
                <a:latin typeface="Arial"/>
                <a:ea typeface="Arial"/>
                <a:cs typeface="Arial"/>
                <a:sym typeface="Arial"/>
              </a:rPr>
              <a:t> measured by the ground stations.</a:t>
            </a:r>
            <a:endParaRPr sz="1200"/>
          </a:p>
          <a:p>
            <a:pPr marL="88900" marR="0" lvl="1" indent="0" algn="l" rtl="0">
              <a:lnSpc>
                <a:spcPct val="150000"/>
              </a:lnSpc>
              <a:spcBef>
                <a:spcPts val="0"/>
              </a:spcBef>
              <a:spcAft>
                <a:spcPts val="0"/>
              </a:spcAft>
              <a:buNone/>
            </a:pPr>
            <a:endParaRPr sz="1200" b="1" i="0" u="none" strike="noStrike" cap="none">
              <a:latin typeface="Arial"/>
              <a:ea typeface="Arial"/>
              <a:cs typeface="Arial"/>
              <a:sym typeface="Arial"/>
            </a:endParaRPr>
          </a:p>
          <a:p>
            <a:pPr marL="88900" marR="0" lvl="1" indent="0" algn="l" rtl="0">
              <a:lnSpc>
                <a:spcPct val="150000"/>
              </a:lnSpc>
              <a:spcBef>
                <a:spcPts val="0"/>
              </a:spcBef>
              <a:spcAft>
                <a:spcPts val="0"/>
              </a:spcAft>
              <a:buNone/>
            </a:pPr>
            <a:r>
              <a:rPr lang="en" sz="1200" b="1" i="0" u="none" strike="noStrike" cap="none">
                <a:latin typeface="Arial"/>
                <a:ea typeface="Arial"/>
                <a:cs typeface="Arial"/>
                <a:sym typeface="Arial"/>
              </a:rPr>
              <a:t>The local NWS forecasters play a critical role in interpreting the model forecasts.</a:t>
            </a:r>
            <a:endParaRPr sz="1200"/>
          </a:p>
        </p:txBody>
      </p:sp>
      <p:sp>
        <p:nvSpPr>
          <p:cNvPr id="577" name="Google Shape;577;p81"/>
          <p:cNvSpPr txBox="1"/>
          <p:nvPr/>
        </p:nvSpPr>
        <p:spPr>
          <a:xfrm>
            <a:off x="344426" y="57750"/>
            <a:ext cx="7766100" cy="4845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a:solidFill>
                  <a:schemeClr val="accent2"/>
                </a:solidFill>
                <a:latin typeface="Arial"/>
                <a:ea typeface="Arial"/>
                <a:cs typeface="Arial"/>
                <a:sym typeface="Arial"/>
              </a:rPr>
              <a:t>The limitations of the input data and model that need to be considered in utilizing </a:t>
            </a:r>
            <a:endParaRPr sz="1100"/>
          </a:p>
          <a:p>
            <a:pPr marL="0" marR="0" lvl="0" indent="0" algn="ctr" rtl="0">
              <a:spcBef>
                <a:spcPts val="0"/>
              </a:spcBef>
              <a:spcAft>
                <a:spcPts val="0"/>
              </a:spcAft>
              <a:buNone/>
            </a:pPr>
            <a:r>
              <a:rPr lang="en" sz="1400">
                <a:solidFill>
                  <a:schemeClr val="accent2"/>
                </a:solidFill>
                <a:latin typeface="Arial"/>
                <a:ea typeface="Arial"/>
                <a:cs typeface="Arial"/>
                <a:sym typeface="Arial"/>
              </a:rPr>
              <a:t>the experimental RAP/HRRR-Smoke forecast products</a:t>
            </a:r>
            <a:endParaRPr sz="1100"/>
          </a:p>
        </p:txBody>
      </p:sp>
      <p:cxnSp>
        <p:nvCxnSpPr>
          <p:cNvPr id="578" name="Google Shape;578;p81"/>
          <p:cNvCxnSpPr/>
          <p:nvPr/>
        </p:nvCxnSpPr>
        <p:spPr>
          <a:xfrm>
            <a:off x="0" y="553698"/>
            <a:ext cx="9144000" cy="0"/>
          </a:xfrm>
          <a:prstGeom prst="straightConnector1">
            <a:avLst/>
          </a:prstGeom>
          <a:noFill/>
          <a:ln w="19050" cap="flat" cmpd="sng">
            <a:solidFill>
              <a:schemeClr val="accent2">
                <a:alpha val="60000"/>
              </a:schemeClr>
            </a:solidFill>
            <a:prstDash val="solid"/>
            <a:round/>
            <a:headEnd type="none" w="sm" len="sm"/>
            <a:tailEnd type="none" w="sm" len="sm"/>
          </a:ln>
        </p:spPr>
      </p:cxnSp>
      <p:sp>
        <p:nvSpPr>
          <p:cNvPr id="579" name="Google Shape;579;p81"/>
          <p:cNvSpPr/>
          <p:nvPr/>
        </p:nvSpPr>
        <p:spPr>
          <a:xfrm>
            <a:off x="4386714" y="4453637"/>
            <a:ext cx="4572000" cy="5541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100" i="1">
                <a:solidFill>
                  <a:schemeClr val="accent2"/>
                </a:solidFill>
                <a:latin typeface="Century Gothic"/>
                <a:ea typeface="Century Gothic"/>
                <a:cs typeface="Century Gothic"/>
                <a:sym typeface="Century Gothic"/>
              </a:rPr>
              <a:t>For questions or feedback please contact:</a:t>
            </a:r>
            <a:endParaRPr sz="1100"/>
          </a:p>
          <a:p>
            <a:pPr marL="0" marR="0" lvl="0" indent="0" algn="r" rtl="0">
              <a:spcBef>
                <a:spcPts val="0"/>
              </a:spcBef>
              <a:spcAft>
                <a:spcPts val="0"/>
              </a:spcAft>
              <a:buNone/>
            </a:pPr>
            <a:r>
              <a:rPr lang="en" sz="1100" i="1" u="sng">
                <a:solidFill>
                  <a:schemeClr val="accent2"/>
                </a:solidFill>
                <a:latin typeface="Century Gothic"/>
                <a:ea typeface="Century Gothic"/>
                <a:cs typeface="Century Gothic"/>
                <a:sym typeface="Century Gothic"/>
                <a:hlinkClick r:id="rId3"/>
              </a:rPr>
              <a:t>Ravan.Ahmadov@noaa.gov</a:t>
            </a:r>
            <a:endParaRPr sz="1100" i="1">
              <a:solidFill>
                <a:schemeClr val="accent2"/>
              </a:solidFill>
              <a:latin typeface="Century Gothic"/>
              <a:ea typeface="Century Gothic"/>
              <a:cs typeface="Century Gothic"/>
              <a:sym typeface="Century Gothic"/>
            </a:endParaRPr>
          </a:p>
          <a:p>
            <a:pPr marL="0" marR="0" lvl="0" indent="0" algn="r" rtl="0">
              <a:spcBef>
                <a:spcPts val="0"/>
              </a:spcBef>
              <a:spcAft>
                <a:spcPts val="0"/>
              </a:spcAft>
              <a:buNone/>
            </a:pPr>
            <a:r>
              <a:rPr lang="en" sz="1100" i="1" u="sng">
                <a:solidFill>
                  <a:schemeClr val="accent2"/>
                </a:solidFill>
                <a:latin typeface="Century Gothic"/>
                <a:ea typeface="Century Gothic"/>
                <a:cs typeface="Century Gothic"/>
                <a:sym typeface="Century Gothic"/>
                <a:hlinkClick r:id="rId4"/>
              </a:rPr>
              <a:t>Eric.James@noaa.gov</a:t>
            </a:r>
            <a:r>
              <a:rPr lang="en" sz="1100" i="1">
                <a:solidFill>
                  <a:schemeClr val="accent2"/>
                </a:solidFill>
                <a:latin typeface="Century Gothic"/>
                <a:ea typeface="Century Gothic"/>
                <a:cs typeface="Century Gothic"/>
                <a:sym typeface="Century Gothic"/>
              </a:rPr>
              <a:t> </a:t>
            </a:r>
            <a:endParaRPr sz="110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82"/>
          <p:cNvSpPr txBox="1"/>
          <p:nvPr/>
        </p:nvSpPr>
        <p:spPr>
          <a:xfrm>
            <a:off x="987675" y="89800"/>
            <a:ext cx="6843000" cy="3003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solidFill>
                  <a:schemeClr val="accent2"/>
                </a:solidFill>
                <a:latin typeface="Arial"/>
                <a:ea typeface="Arial"/>
                <a:cs typeface="Arial"/>
                <a:sym typeface="Arial"/>
              </a:rPr>
              <a:t>Different ways and tools to visualize the HRRR-Smoke forecasts</a:t>
            </a:r>
            <a:endParaRPr sz="1800"/>
          </a:p>
        </p:txBody>
      </p:sp>
      <p:sp>
        <p:nvSpPr>
          <p:cNvPr id="585" name="Google Shape;585;p82"/>
          <p:cNvSpPr/>
          <p:nvPr/>
        </p:nvSpPr>
        <p:spPr>
          <a:xfrm>
            <a:off x="139211" y="542359"/>
            <a:ext cx="8865600" cy="3458700"/>
          </a:xfrm>
          <a:prstGeom prst="rect">
            <a:avLst/>
          </a:prstGeom>
          <a:noFill/>
          <a:ln>
            <a:noFill/>
          </a:ln>
        </p:spPr>
        <p:txBody>
          <a:bodyPr spcFirstLastPara="1" wrap="square" lIns="68575" tIns="34275" rIns="68575" bIns="34275" anchor="t" anchorCtr="0">
            <a:noAutofit/>
          </a:bodyPr>
          <a:lstStyle/>
          <a:p>
            <a:pPr marL="342900" marR="0" lvl="0" indent="-241300" algn="l" rtl="0">
              <a:lnSpc>
                <a:spcPct val="150000"/>
              </a:lnSpc>
              <a:spcBef>
                <a:spcPts val="0"/>
              </a:spcBef>
              <a:spcAft>
                <a:spcPts val="0"/>
              </a:spcAft>
              <a:buClr>
                <a:schemeClr val="accent2"/>
              </a:buClr>
              <a:buSzPts val="1200"/>
              <a:buFont typeface="Arial Black"/>
              <a:buChar char="⮚"/>
            </a:pPr>
            <a:r>
              <a:rPr lang="en" sz="1200">
                <a:solidFill>
                  <a:schemeClr val="accent2"/>
                </a:solidFill>
                <a:latin typeface="Arial Black"/>
                <a:ea typeface="Arial Black"/>
                <a:cs typeface="Arial Black"/>
                <a:sym typeface="Arial Black"/>
              </a:rPr>
              <a:t>Web-based tool (zoomable map) by ESRL/GSD: </a:t>
            </a:r>
            <a:r>
              <a:rPr lang="en" sz="1200" u="sng">
                <a:solidFill>
                  <a:srgbClr val="3C78D8"/>
                </a:solidFill>
                <a:latin typeface="Arial Black"/>
                <a:ea typeface="Arial Black"/>
                <a:cs typeface="Arial Black"/>
                <a:sym typeface="Arial Black"/>
                <a:hlinkClick r:id="rId3"/>
              </a:rPr>
              <a:t>https://hwp-viz.gsd.esrl.noaa.gov/smoke/index.html</a:t>
            </a:r>
            <a:r>
              <a:rPr lang="en" sz="1200">
                <a:solidFill>
                  <a:schemeClr val="accent2"/>
                </a:solidFill>
                <a:latin typeface="Arial Black"/>
                <a:ea typeface="Arial Black"/>
                <a:cs typeface="Arial Black"/>
                <a:sym typeface="Arial Black"/>
              </a:rPr>
              <a:t> </a:t>
            </a:r>
            <a:br>
              <a:rPr lang="en" sz="1200">
                <a:solidFill>
                  <a:schemeClr val="accent2"/>
                </a:solidFill>
                <a:latin typeface="Arial Black"/>
                <a:ea typeface="Arial Black"/>
                <a:cs typeface="Arial Black"/>
                <a:sym typeface="Arial Black"/>
              </a:rPr>
            </a:br>
            <a:endParaRPr sz="1200">
              <a:latin typeface="Arial Black"/>
              <a:ea typeface="Arial Black"/>
              <a:cs typeface="Arial Black"/>
              <a:sym typeface="Arial Black"/>
            </a:endParaRPr>
          </a:p>
          <a:p>
            <a:pPr marL="342900" marR="0" lvl="0" indent="-241300" algn="l" rtl="0">
              <a:lnSpc>
                <a:spcPct val="150000"/>
              </a:lnSpc>
              <a:spcBef>
                <a:spcPts val="0"/>
              </a:spcBef>
              <a:spcAft>
                <a:spcPts val="0"/>
              </a:spcAft>
              <a:buClr>
                <a:schemeClr val="accent2"/>
              </a:buClr>
              <a:buSzPts val="1200"/>
              <a:buFont typeface="Arial Black"/>
              <a:buChar char="⮚"/>
            </a:pPr>
            <a:r>
              <a:rPr lang="en" sz="1200">
                <a:solidFill>
                  <a:schemeClr val="accent2"/>
                </a:solidFill>
                <a:latin typeface="Arial Black"/>
                <a:ea typeface="Arial Black"/>
                <a:cs typeface="Arial Black"/>
                <a:sym typeface="Arial Black"/>
              </a:rPr>
              <a:t>WAVE - interactive zooming capability, available to all NOAA staff, </a:t>
            </a:r>
            <a:r>
              <a:rPr lang="en" sz="1200" i="1">
                <a:solidFill>
                  <a:schemeClr val="accent2"/>
                </a:solidFill>
                <a:latin typeface="Arial Black"/>
                <a:ea typeface="Arial Black"/>
                <a:cs typeface="Arial Black"/>
                <a:sym typeface="Arial Black"/>
              </a:rPr>
              <a:t>the talks by Bill Rasch (NWS) and Jebb Stewart (ESRL/GSD) at the IMET conference;</a:t>
            </a:r>
            <a:br>
              <a:rPr lang="en" sz="1200" i="1">
                <a:solidFill>
                  <a:schemeClr val="accent2"/>
                </a:solidFill>
                <a:latin typeface="Arial Black"/>
                <a:ea typeface="Arial Black"/>
                <a:cs typeface="Arial Black"/>
                <a:sym typeface="Arial Black"/>
              </a:rPr>
            </a:br>
            <a:endParaRPr sz="1200">
              <a:latin typeface="Arial Black"/>
              <a:ea typeface="Arial Black"/>
              <a:cs typeface="Arial Black"/>
              <a:sym typeface="Arial Black"/>
            </a:endParaRPr>
          </a:p>
          <a:p>
            <a:pPr marL="342900" marR="0" lvl="0" indent="-241300" algn="l" rtl="0">
              <a:lnSpc>
                <a:spcPct val="150000"/>
              </a:lnSpc>
              <a:spcBef>
                <a:spcPts val="0"/>
              </a:spcBef>
              <a:spcAft>
                <a:spcPts val="0"/>
              </a:spcAft>
              <a:buClr>
                <a:schemeClr val="accent2"/>
              </a:buClr>
              <a:buSzPts val="1200"/>
              <a:buFont typeface="Noto Sans Symbols"/>
              <a:buChar char="⮚"/>
            </a:pPr>
            <a:r>
              <a:rPr lang="en" sz="1200">
                <a:solidFill>
                  <a:schemeClr val="accent2"/>
                </a:solidFill>
                <a:latin typeface="Arial Black"/>
                <a:ea typeface="Arial Black"/>
                <a:cs typeface="Arial Black"/>
                <a:sym typeface="Arial Black"/>
              </a:rPr>
              <a:t>NOAA/ESRL/GSD’s version of WAVE</a:t>
            </a:r>
            <a:r>
              <a:rPr lang="en" sz="1200">
                <a:latin typeface="Arial Black"/>
                <a:ea typeface="Arial Black"/>
                <a:cs typeface="Arial Black"/>
                <a:sym typeface="Arial Black"/>
              </a:rPr>
              <a:t> </a:t>
            </a:r>
            <a:r>
              <a:rPr lang="en" sz="1200" u="sng">
                <a:solidFill>
                  <a:srgbClr val="3C78D8"/>
                </a:solidFill>
                <a:latin typeface="Arial Black"/>
                <a:ea typeface="Arial Black"/>
                <a:cs typeface="Arial Black"/>
                <a:sym typeface="Arial Black"/>
                <a:hlinkClick r:id="rId4"/>
              </a:rPr>
              <a:t>https://hwp-viz.gsd.esrl.noaa.gov/wave/</a:t>
            </a:r>
            <a:r>
              <a:rPr lang="en" sz="1200">
                <a:solidFill>
                  <a:srgbClr val="3C78D8"/>
                </a:solidFill>
                <a:latin typeface="Arial Black"/>
                <a:ea typeface="Arial Black"/>
                <a:cs typeface="Arial Black"/>
                <a:sym typeface="Arial Black"/>
              </a:rPr>
              <a:t>  </a:t>
            </a:r>
            <a:br>
              <a:rPr lang="en" sz="1200">
                <a:solidFill>
                  <a:srgbClr val="3C78D8"/>
                </a:solidFill>
                <a:latin typeface="Arial Black"/>
                <a:ea typeface="Arial Black"/>
                <a:cs typeface="Arial Black"/>
                <a:sym typeface="Arial Black"/>
              </a:rPr>
            </a:br>
            <a:endParaRPr sz="1200">
              <a:solidFill>
                <a:srgbClr val="3C78D8"/>
              </a:solidFill>
              <a:latin typeface="Arial Black"/>
              <a:ea typeface="Arial Black"/>
              <a:cs typeface="Arial Black"/>
              <a:sym typeface="Arial Black"/>
            </a:endParaRPr>
          </a:p>
          <a:p>
            <a:pPr marL="342900" marR="0" lvl="0" indent="-241300" algn="l" rtl="0">
              <a:lnSpc>
                <a:spcPct val="150000"/>
              </a:lnSpc>
              <a:spcBef>
                <a:spcPts val="0"/>
              </a:spcBef>
              <a:spcAft>
                <a:spcPts val="0"/>
              </a:spcAft>
              <a:buClr>
                <a:schemeClr val="accent2"/>
              </a:buClr>
              <a:buSzPts val="1200"/>
              <a:buFont typeface="Arial Black"/>
              <a:buChar char="⮚"/>
            </a:pPr>
            <a:r>
              <a:rPr lang="en" sz="1200">
                <a:solidFill>
                  <a:schemeClr val="accent2"/>
                </a:solidFill>
                <a:latin typeface="Arial Black"/>
                <a:ea typeface="Arial Black"/>
                <a:cs typeface="Arial Black"/>
                <a:sym typeface="Arial Black"/>
              </a:rPr>
              <a:t>AWIPS2 (M.Loefelbein, NWS)</a:t>
            </a:r>
            <a:br>
              <a:rPr lang="en" sz="1200">
                <a:solidFill>
                  <a:schemeClr val="accent2"/>
                </a:solidFill>
                <a:latin typeface="Arial Black"/>
                <a:ea typeface="Arial Black"/>
                <a:cs typeface="Arial Black"/>
                <a:sym typeface="Arial Black"/>
              </a:rPr>
            </a:br>
            <a:endParaRPr sz="1200">
              <a:latin typeface="Arial Black"/>
              <a:ea typeface="Arial Black"/>
              <a:cs typeface="Arial Black"/>
              <a:sym typeface="Arial Black"/>
            </a:endParaRPr>
          </a:p>
          <a:p>
            <a:pPr marL="342900" marR="0" lvl="0" indent="-241300" algn="l" rtl="0">
              <a:lnSpc>
                <a:spcPct val="150000"/>
              </a:lnSpc>
              <a:spcBef>
                <a:spcPts val="0"/>
              </a:spcBef>
              <a:spcAft>
                <a:spcPts val="0"/>
              </a:spcAft>
              <a:buClr>
                <a:schemeClr val="accent2"/>
              </a:buClr>
              <a:buSzPts val="1200"/>
              <a:buFont typeface="Arial Black"/>
              <a:buChar char="⮚"/>
            </a:pPr>
            <a:r>
              <a:rPr lang="en" sz="1200">
                <a:solidFill>
                  <a:schemeClr val="accent2"/>
                </a:solidFill>
                <a:latin typeface="Arial Black"/>
                <a:ea typeface="Arial Black"/>
                <a:cs typeface="Arial Black"/>
                <a:sym typeface="Arial Black"/>
              </a:rPr>
              <a:t>RealEarth (</a:t>
            </a:r>
            <a:r>
              <a:rPr lang="en" sz="1200" u="sng">
                <a:solidFill>
                  <a:srgbClr val="1155CC"/>
                </a:solidFill>
                <a:latin typeface="Arial Black"/>
                <a:ea typeface="Arial Black"/>
                <a:cs typeface="Arial Black"/>
                <a:sym typeface="Arial Black"/>
                <a:hlinkClick r:id="rId5"/>
              </a:rPr>
              <a:t>https://realearth.ssec.wisc.edu/</a:t>
            </a:r>
            <a:r>
              <a:rPr lang="en" sz="1200">
                <a:solidFill>
                  <a:schemeClr val="accent2"/>
                </a:solidFill>
                <a:latin typeface="Arial Black"/>
                <a:ea typeface="Arial Black"/>
                <a:cs typeface="Arial Black"/>
                <a:sym typeface="Arial Black"/>
              </a:rPr>
              <a:t>); You can overlay locations and reports for large wildfires over the HRRR-Smoke forecast fields.</a:t>
            </a:r>
            <a:br>
              <a:rPr lang="en" sz="1200">
                <a:solidFill>
                  <a:schemeClr val="accent2"/>
                </a:solidFill>
                <a:latin typeface="Arial Black"/>
                <a:ea typeface="Arial Black"/>
                <a:cs typeface="Arial Black"/>
                <a:sym typeface="Arial Black"/>
              </a:rPr>
            </a:br>
            <a:endParaRPr sz="1200">
              <a:latin typeface="Arial Black"/>
              <a:ea typeface="Arial Black"/>
              <a:cs typeface="Arial Black"/>
              <a:sym typeface="Arial Black"/>
            </a:endParaRPr>
          </a:p>
          <a:p>
            <a:pPr marL="342900" marR="0" lvl="0" indent="-241300" algn="l" rtl="0">
              <a:lnSpc>
                <a:spcPct val="150000"/>
              </a:lnSpc>
              <a:spcBef>
                <a:spcPts val="0"/>
              </a:spcBef>
              <a:spcAft>
                <a:spcPts val="0"/>
              </a:spcAft>
              <a:buClr>
                <a:schemeClr val="accent2"/>
              </a:buClr>
              <a:buSzPts val="1200"/>
              <a:buFont typeface="Arial Black"/>
              <a:buChar char="⮚"/>
            </a:pPr>
            <a:r>
              <a:rPr lang="en" sz="1200">
                <a:solidFill>
                  <a:schemeClr val="accent2"/>
                </a:solidFill>
                <a:latin typeface="Arial Black"/>
                <a:ea typeface="Arial Black"/>
                <a:cs typeface="Arial Black"/>
                <a:sym typeface="Arial Black"/>
              </a:rPr>
              <a:t>GeoCollaborate (</a:t>
            </a:r>
            <a:r>
              <a:rPr lang="en" sz="1200" u="sng">
                <a:solidFill>
                  <a:srgbClr val="1155CC"/>
                </a:solidFill>
                <a:latin typeface="Arial Black"/>
                <a:ea typeface="Arial Black"/>
                <a:cs typeface="Arial Black"/>
                <a:sym typeface="Arial Black"/>
                <a:hlinkClick r:id="rId6"/>
              </a:rPr>
              <a:t>https://fs.geocollaborate.com/dashboard/</a:t>
            </a:r>
            <a:r>
              <a:rPr lang="en" sz="1200">
                <a:solidFill>
                  <a:schemeClr val="accent2"/>
                </a:solidFill>
                <a:latin typeface="Arial Black"/>
                <a:ea typeface="Arial Black"/>
                <a:cs typeface="Arial Black"/>
                <a:sym typeface="Arial Black"/>
              </a:rPr>
              <a:t>) </a:t>
            </a:r>
            <a:br>
              <a:rPr lang="en" sz="1200">
                <a:solidFill>
                  <a:schemeClr val="accent2"/>
                </a:solidFill>
                <a:latin typeface="Arial Black"/>
                <a:ea typeface="Arial Black"/>
                <a:cs typeface="Arial Black"/>
                <a:sym typeface="Arial Black"/>
              </a:rPr>
            </a:br>
            <a:endParaRPr sz="1200">
              <a:latin typeface="Arial Black"/>
              <a:ea typeface="Arial Black"/>
              <a:cs typeface="Arial Black"/>
              <a:sym typeface="Arial Black"/>
            </a:endParaRPr>
          </a:p>
          <a:p>
            <a:pPr marL="342900" marR="0" lvl="0" indent="-241300" algn="l" rtl="0">
              <a:lnSpc>
                <a:spcPct val="150000"/>
              </a:lnSpc>
              <a:spcBef>
                <a:spcPts val="0"/>
              </a:spcBef>
              <a:spcAft>
                <a:spcPts val="0"/>
              </a:spcAft>
              <a:buClr>
                <a:schemeClr val="accent2"/>
              </a:buClr>
              <a:buSzPts val="1200"/>
              <a:buFont typeface="Arial Black"/>
              <a:buChar char="⮚"/>
            </a:pPr>
            <a:r>
              <a:rPr lang="en" sz="1200">
                <a:solidFill>
                  <a:schemeClr val="accent2"/>
                </a:solidFill>
                <a:latin typeface="Arial Black"/>
                <a:ea typeface="Arial Black"/>
                <a:cs typeface="Arial Black"/>
                <a:sym typeface="Arial Black"/>
              </a:rPr>
              <a:t>Several apps provided by the private sector</a:t>
            </a:r>
            <a:endParaRPr sz="1200">
              <a:latin typeface="Arial Black"/>
              <a:ea typeface="Arial Black"/>
              <a:cs typeface="Arial Black"/>
              <a:sym typeface="Arial Black"/>
            </a:endParaRPr>
          </a:p>
          <a:p>
            <a:pPr marL="88900" marR="0" lvl="0" indent="0" algn="l" rtl="0">
              <a:lnSpc>
                <a:spcPct val="150000"/>
              </a:lnSpc>
              <a:spcBef>
                <a:spcPts val="0"/>
              </a:spcBef>
              <a:spcAft>
                <a:spcPts val="0"/>
              </a:spcAft>
              <a:buNone/>
            </a:pPr>
            <a:endParaRPr sz="1200">
              <a:solidFill>
                <a:schemeClr val="accent2"/>
              </a:solidFill>
              <a:latin typeface="Arial Black"/>
              <a:ea typeface="Arial Black"/>
              <a:cs typeface="Arial Black"/>
              <a:sym typeface="Arial Black"/>
            </a:endParaRPr>
          </a:p>
          <a:p>
            <a:pPr marL="0" marR="0" lvl="0" indent="0" algn="l" rtl="0">
              <a:lnSpc>
                <a:spcPct val="150000"/>
              </a:lnSpc>
              <a:spcBef>
                <a:spcPts val="0"/>
              </a:spcBef>
              <a:spcAft>
                <a:spcPts val="0"/>
              </a:spcAft>
              <a:buNone/>
            </a:pPr>
            <a:endParaRPr sz="1200">
              <a:solidFill>
                <a:schemeClr val="accent2"/>
              </a:solidFill>
              <a:latin typeface="Arial Black"/>
              <a:ea typeface="Arial Black"/>
              <a:cs typeface="Arial Black"/>
              <a:sym typeface="Arial Black"/>
            </a:endParaRPr>
          </a:p>
        </p:txBody>
      </p:sp>
      <p:cxnSp>
        <p:nvCxnSpPr>
          <p:cNvPr id="586" name="Google Shape;586;p82"/>
          <p:cNvCxnSpPr/>
          <p:nvPr/>
        </p:nvCxnSpPr>
        <p:spPr>
          <a:xfrm>
            <a:off x="0" y="466148"/>
            <a:ext cx="9144000" cy="0"/>
          </a:xfrm>
          <a:prstGeom prst="straightConnector1">
            <a:avLst/>
          </a:prstGeom>
          <a:noFill/>
          <a:ln w="19050" cap="flat" cmpd="sng">
            <a:solidFill>
              <a:schemeClr val="accent2">
                <a:alpha val="60000"/>
              </a:schemeClr>
            </a:solidFill>
            <a:prstDash val="solid"/>
            <a:round/>
            <a:headEnd type="none" w="sm" len="sm"/>
            <a:tailEnd type="none" w="sm" len="sm"/>
          </a:ln>
        </p:spPr>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83"/>
          <p:cNvSpPr txBox="1">
            <a:spLocks noGrp="1"/>
          </p:cNvSpPr>
          <p:nvPr>
            <p:ph type="sldNum" idx="12"/>
          </p:nvPr>
        </p:nvSpPr>
        <p:spPr>
          <a:xfrm>
            <a:off x="8287316" y="4641056"/>
            <a:ext cx="856500" cy="502500"/>
          </a:xfrm>
          <a:prstGeom prst="rect">
            <a:avLst/>
          </a:prstGeom>
          <a:noFill/>
          <a:ln>
            <a:noFill/>
          </a:ln>
        </p:spPr>
        <p:txBody>
          <a:bodyPr spcFirstLastPara="1" wrap="square" lIns="68575" tIns="34275" rIns="68575" bIns="34275" anchor="b" anchorCtr="0">
            <a:noAutofit/>
          </a:bodyPr>
          <a:lstStyle/>
          <a:p>
            <a:pPr marL="0" lvl="0" indent="0" algn="r" rtl="0">
              <a:spcBef>
                <a:spcPts val="0"/>
              </a:spcBef>
              <a:spcAft>
                <a:spcPts val="0"/>
              </a:spcAft>
              <a:buClr>
                <a:srgbClr val="000000"/>
              </a:buClr>
              <a:buFont typeface="Arial"/>
              <a:buNone/>
            </a:pPr>
            <a:fld id="{00000000-1234-1234-1234-123412341234}" type="slidenum">
              <a:rPr lang="en"/>
              <a:t>27</a:t>
            </a:fld>
            <a:endParaRPr/>
          </a:p>
        </p:txBody>
      </p:sp>
      <p:sp>
        <p:nvSpPr>
          <p:cNvPr id="593" name="Google Shape;593;p83"/>
          <p:cNvSpPr/>
          <p:nvPr/>
        </p:nvSpPr>
        <p:spPr>
          <a:xfrm>
            <a:off x="0" y="12470"/>
            <a:ext cx="9144000" cy="453600"/>
          </a:xfrm>
          <a:prstGeom prst="roundRect">
            <a:avLst>
              <a:gd name="adj" fmla="val 16667"/>
            </a:avLst>
          </a:prstGeom>
          <a:noFill/>
          <a:ln w="25400" cap="flat" cmpd="sng">
            <a:solidFill>
              <a:schemeClr val="lt1">
                <a:alpha val="60000"/>
              </a:schemeClr>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chemeClr val="dk1"/>
              </a:solidFill>
              <a:latin typeface="Century Gothic"/>
              <a:ea typeface="Century Gothic"/>
              <a:cs typeface="Century Gothic"/>
              <a:sym typeface="Century Gothic"/>
            </a:endParaRPr>
          </a:p>
        </p:txBody>
      </p:sp>
      <p:cxnSp>
        <p:nvCxnSpPr>
          <p:cNvPr id="594" name="Google Shape;594;p83"/>
          <p:cNvCxnSpPr/>
          <p:nvPr/>
        </p:nvCxnSpPr>
        <p:spPr>
          <a:xfrm>
            <a:off x="0" y="4929686"/>
            <a:ext cx="9144000" cy="0"/>
          </a:xfrm>
          <a:prstGeom prst="straightConnector1">
            <a:avLst/>
          </a:prstGeom>
          <a:noFill/>
          <a:ln w="12700" cap="flat" cmpd="sng">
            <a:solidFill>
              <a:schemeClr val="lt1">
                <a:alpha val="60000"/>
              </a:schemeClr>
            </a:solidFill>
            <a:prstDash val="solid"/>
            <a:round/>
            <a:headEnd type="none" w="sm" len="sm"/>
            <a:tailEnd type="none" w="sm" len="sm"/>
          </a:ln>
        </p:spPr>
      </p:cxnSp>
      <p:sp>
        <p:nvSpPr>
          <p:cNvPr id="595" name="Google Shape;595;p83"/>
          <p:cNvSpPr/>
          <p:nvPr/>
        </p:nvSpPr>
        <p:spPr>
          <a:xfrm>
            <a:off x="8569" y="381559"/>
            <a:ext cx="8968500" cy="524100"/>
          </a:xfrm>
          <a:prstGeom prst="rect">
            <a:avLst/>
          </a:prstGeom>
          <a:noFill/>
          <a:ln>
            <a:noFill/>
          </a:ln>
        </p:spPr>
        <p:txBody>
          <a:bodyPr spcFirstLastPara="1" wrap="square" lIns="68575" tIns="34275" rIns="68575" bIns="34275" anchor="t" anchorCtr="0">
            <a:noAutofit/>
          </a:bodyPr>
          <a:lstStyle/>
          <a:p>
            <a:pPr marL="0" marR="0" lvl="0" indent="0" algn="l" rtl="0">
              <a:lnSpc>
                <a:spcPct val="150000"/>
              </a:lnSpc>
              <a:spcBef>
                <a:spcPts val="0"/>
              </a:spcBef>
              <a:spcAft>
                <a:spcPts val="0"/>
              </a:spcAft>
              <a:buNone/>
            </a:pPr>
            <a:r>
              <a:rPr lang="en" sz="1100">
                <a:solidFill>
                  <a:schemeClr val="accent2"/>
                </a:solidFill>
                <a:latin typeface="Arial"/>
                <a:ea typeface="Arial"/>
                <a:cs typeface="Arial"/>
                <a:sym typeface="Arial"/>
              </a:rPr>
              <a:t>This plot shows simulated vertically integrated fire emitted fine particulate matter (PM2.5 or fire smoke) concentrations for the same forecast date/time as in previous slide. </a:t>
            </a:r>
            <a:endParaRPr sz="1100"/>
          </a:p>
        </p:txBody>
      </p:sp>
      <p:cxnSp>
        <p:nvCxnSpPr>
          <p:cNvPr id="596" name="Google Shape;596;p83"/>
          <p:cNvCxnSpPr/>
          <p:nvPr/>
        </p:nvCxnSpPr>
        <p:spPr>
          <a:xfrm>
            <a:off x="0" y="403981"/>
            <a:ext cx="9144000" cy="0"/>
          </a:xfrm>
          <a:prstGeom prst="straightConnector1">
            <a:avLst/>
          </a:prstGeom>
          <a:noFill/>
          <a:ln w="19050" cap="flat" cmpd="sng">
            <a:solidFill>
              <a:schemeClr val="accent2">
                <a:alpha val="60000"/>
              </a:schemeClr>
            </a:solidFill>
            <a:prstDash val="solid"/>
            <a:round/>
            <a:headEnd type="none" w="sm" len="sm"/>
            <a:tailEnd type="none" w="sm" len="sm"/>
          </a:ln>
        </p:spPr>
      </p:cxnSp>
      <p:pic>
        <p:nvPicPr>
          <p:cNvPr id="597" name="Google Shape;597;p83" descr="https://rapidrefresh.noaa.gov/hrrr/HRRRsmoke/for_web/hrrr_smoke/2018081900/full/trc1_int_f24.png"/>
          <p:cNvPicPr preferRelativeResize="0"/>
          <p:nvPr/>
        </p:nvPicPr>
        <p:blipFill rotWithShape="1">
          <a:blip r:embed="rId3">
            <a:alphaModFix/>
          </a:blip>
          <a:srcRect/>
          <a:stretch/>
        </p:blipFill>
        <p:spPr>
          <a:xfrm>
            <a:off x="1254870" y="972773"/>
            <a:ext cx="5852568" cy="4062844"/>
          </a:xfrm>
          <a:prstGeom prst="rect">
            <a:avLst/>
          </a:prstGeom>
          <a:noFill/>
          <a:ln>
            <a:noFill/>
          </a:ln>
        </p:spPr>
      </p:pic>
      <p:sp>
        <p:nvSpPr>
          <p:cNvPr id="598" name="Google Shape;598;p83"/>
          <p:cNvSpPr txBox="1"/>
          <p:nvPr/>
        </p:nvSpPr>
        <p:spPr>
          <a:xfrm>
            <a:off x="911502" y="58184"/>
            <a:ext cx="7804200" cy="3003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a:solidFill>
                  <a:schemeClr val="accent2"/>
                </a:solidFill>
                <a:latin typeface="Arial"/>
                <a:ea typeface="Arial"/>
                <a:cs typeface="Arial"/>
                <a:sym typeface="Arial"/>
              </a:rPr>
              <a:t>Experimental smoke forecast for August 19, 2018 </a:t>
            </a:r>
            <a:r>
              <a:rPr lang="en" sz="1200" b="1">
                <a:solidFill>
                  <a:schemeClr val="accent2"/>
                </a:solidFill>
                <a:latin typeface="Century Gothic"/>
                <a:ea typeface="Century Gothic"/>
                <a:cs typeface="Century Gothic"/>
                <a:sym typeface="Century Gothic"/>
              </a:rPr>
              <a:t>(rapidrefresh.noaa.gov/hrrr/HRRRsmoke/)</a:t>
            </a:r>
            <a:endParaRPr sz="1100"/>
          </a:p>
        </p:txBody>
      </p:sp>
      <p:grpSp>
        <p:nvGrpSpPr>
          <p:cNvPr id="599" name="Google Shape;599;p83"/>
          <p:cNvGrpSpPr/>
          <p:nvPr/>
        </p:nvGrpSpPr>
        <p:grpSpPr>
          <a:xfrm>
            <a:off x="2036629" y="949856"/>
            <a:ext cx="6712855" cy="4108677"/>
            <a:chOff x="2715506" y="1266475"/>
            <a:chExt cx="8950473" cy="5478237"/>
          </a:xfrm>
        </p:grpSpPr>
        <p:grpSp>
          <p:nvGrpSpPr>
            <p:cNvPr id="600" name="Google Shape;600;p83"/>
            <p:cNvGrpSpPr/>
            <p:nvPr/>
          </p:nvGrpSpPr>
          <p:grpSpPr>
            <a:xfrm>
              <a:off x="2715506" y="1266475"/>
              <a:ext cx="8950473" cy="5478237"/>
              <a:chOff x="3237962" y="1440873"/>
              <a:chExt cx="8950473" cy="5478237"/>
            </a:xfrm>
          </p:grpSpPr>
          <p:grpSp>
            <p:nvGrpSpPr>
              <p:cNvPr id="601" name="Google Shape;601;p83"/>
              <p:cNvGrpSpPr/>
              <p:nvPr/>
            </p:nvGrpSpPr>
            <p:grpSpPr>
              <a:xfrm>
                <a:off x="6764727" y="1440873"/>
                <a:ext cx="5423707" cy="5478237"/>
                <a:chOff x="6764727" y="1440873"/>
                <a:chExt cx="5423707" cy="5478237"/>
              </a:xfrm>
            </p:grpSpPr>
            <p:pic>
              <p:nvPicPr>
                <p:cNvPr id="602" name="Google Shape;602;p83" descr="https://rapidrefresh.noaa.gov/hrrr/HRRRsmoke/for_web/hrrr_smoke/2018081900/htxs/smoke_NS1_f24.png"/>
                <p:cNvPicPr preferRelativeResize="0"/>
                <p:nvPr/>
              </p:nvPicPr>
              <p:blipFill rotWithShape="1">
                <a:blip r:embed="rId4">
                  <a:alphaModFix/>
                </a:blip>
                <a:srcRect/>
                <a:stretch/>
              </p:blipFill>
              <p:spPr>
                <a:xfrm>
                  <a:off x="6764727" y="1440873"/>
                  <a:ext cx="5423707" cy="5478237"/>
                </a:xfrm>
                <a:prstGeom prst="rect">
                  <a:avLst/>
                </a:prstGeom>
                <a:noFill/>
                <a:ln>
                  <a:noFill/>
                </a:ln>
              </p:spPr>
            </p:pic>
            <p:sp>
              <p:nvSpPr>
                <p:cNvPr id="603" name="Google Shape;603;p83"/>
                <p:cNvSpPr txBox="1"/>
                <p:nvPr/>
              </p:nvSpPr>
              <p:spPr>
                <a:xfrm>
                  <a:off x="8012770" y="2044928"/>
                  <a:ext cx="3480300" cy="3693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rgbClr val="0F486F"/>
                      </a:solidFill>
                      <a:latin typeface="Century Gothic"/>
                      <a:ea typeface="Century Gothic"/>
                      <a:cs typeface="Century Gothic"/>
                      <a:sym typeface="Century Gothic"/>
                    </a:rPr>
                    <a:t>South-north vertical x-section </a:t>
                  </a:r>
                  <a:endParaRPr sz="1100"/>
                </a:p>
              </p:txBody>
            </p:sp>
          </p:grpSp>
          <p:cxnSp>
            <p:nvCxnSpPr>
              <p:cNvPr id="604" name="Google Shape;604;p83"/>
              <p:cNvCxnSpPr/>
              <p:nvPr/>
            </p:nvCxnSpPr>
            <p:spPr>
              <a:xfrm flipH="1">
                <a:off x="3237962" y="2989463"/>
                <a:ext cx="3523200" cy="623100"/>
              </a:xfrm>
              <a:prstGeom prst="straightConnector1">
                <a:avLst/>
              </a:prstGeom>
              <a:noFill/>
              <a:ln w="25400" cap="flat" cmpd="sng">
                <a:solidFill>
                  <a:schemeClr val="accent1">
                    <a:alpha val="60000"/>
                  </a:schemeClr>
                </a:solidFill>
                <a:prstDash val="solid"/>
                <a:round/>
                <a:headEnd type="none" w="sm" len="sm"/>
                <a:tailEnd type="triangle" w="med" len="med"/>
              </a:ln>
            </p:spPr>
          </p:cxnSp>
        </p:grpSp>
        <p:sp>
          <p:nvSpPr>
            <p:cNvPr id="605" name="Google Shape;605;p83"/>
            <p:cNvSpPr txBox="1"/>
            <p:nvPr/>
          </p:nvSpPr>
          <p:spPr>
            <a:xfrm>
              <a:off x="7078286" y="2942560"/>
              <a:ext cx="2661300" cy="3387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200">
                  <a:solidFill>
                    <a:schemeClr val="dk1"/>
                  </a:solidFill>
                  <a:latin typeface="Century Gothic"/>
                  <a:ea typeface="Century Gothic"/>
                  <a:cs typeface="Century Gothic"/>
                  <a:sym typeface="Century Gothic"/>
                </a:rPr>
                <a:t>Mendocino Complex fire</a:t>
              </a:r>
              <a:endParaRPr sz="1100"/>
            </a:p>
          </p:txBody>
        </p:sp>
        <p:cxnSp>
          <p:nvCxnSpPr>
            <p:cNvPr id="606" name="Google Shape;606;p83"/>
            <p:cNvCxnSpPr/>
            <p:nvPr/>
          </p:nvCxnSpPr>
          <p:spPr>
            <a:xfrm flipH="1">
              <a:off x="7802820" y="3299460"/>
              <a:ext cx="129600" cy="579000"/>
            </a:xfrm>
            <a:prstGeom prst="straightConnector1">
              <a:avLst/>
            </a:prstGeom>
            <a:noFill/>
            <a:ln w="19050" cap="flat" cmpd="sng">
              <a:solidFill>
                <a:schemeClr val="dk1">
                  <a:alpha val="60000"/>
                </a:schemeClr>
              </a:solidFill>
              <a:prstDash val="solid"/>
              <a:round/>
              <a:headEnd type="none" w="sm" len="sm"/>
              <a:tailEnd type="triangle"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84"/>
          <p:cNvSpPr txBox="1">
            <a:spLocks noGrp="1"/>
          </p:cNvSpPr>
          <p:nvPr>
            <p:ph type="sldNum" idx="12"/>
          </p:nvPr>
        </p:nvSpPr>
        <p:spPr>
          <a:xfrm>
            <a:off x="8287316" y="4641056"/>
            <a:ext cx="856500" cy="502500"/>
          </a:xfrm>
          <a:prstGeom prst="rect">
            <a:avLst/>
          </a:prstGeom>
          <a:noFill/>
          <a:ln>
            <a:noFill/>
          </a:ln>
        </p:spPr>
        <p:txBody>
          <a:bodyPr spcFirstLastPara="1" wrap="square" lIns="68575" tIns="34275" rIns="68575" bIns="34275" anchor="b" anchorCtr="0">
            <a:noAutofit/>
          </a:bodyPr>
          <a:lstStyle/>
          <a:p>
            <a:pPr marL="0" lvl="0" indent="0" algn="r" rtl="0">
              <a:spcBef>
                <a:spcPts val="0"/>
              </a:spcBef>
              <a:spcAft>
                <a:spcPts val="0"/>
              </a:spcAft>
              <a:buClr>
                <a:srgbClr val="000000"/>
              </a:buClr>
              <a:buFont typeface="Arial"/>
              <a:buNone/>
            </a:pPr>
            <a:fld id="{00000000-1234-1234-1234-123412341234}" type="slidenum">
              <a:rPr lang="en"/>
              <a:t>28</a:t>
            </a:fld>
            <a:endParaRPr/>
          </a:p>
        </p:txBody>
      </p:sp>
      <p:sp>
        <p:nvSpPr>
          <p:cNvPr id="613" name="Google Shape;613;p84"/>
          <p:cNvSpPr/>
          <p:nvPr/>
        </p:nvSpPr>
        <p:spPr>
          <a:xfrm>
            <a:off x="0" y="12470"/>
            <a:ext cx="9144000" cy="453600"/>
          </a:xfrm>
          <a:prstGeom prst="roundRect">
            <a:avLst>
              <a:gd name="adj" fmla="val 16667"/>
            </a:avLst>
          </a:prstGeom>
          <a:noFill/>
          <a:ln w="25400" cap="flat" cmpd="sng">
            <a:solidFill>
              <a:schemeClr val="lt1">
                <a:alpha val="60000"/>
              </a:schemeClr>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100">
              <a:solidFill>
                <a:schemeClr val="dk1"/>
              </a:solidFill>
              <a:latin typeface="Century Gothic"/>
              <a:ea typeface="Century Gothic"/>
              <a:cs typeface="Century Gothic"/>
              <a:sym typeface="Century Gothic"/>
            </a:endParaRPr>
          </a:p>
        </p:txBody>
      </p:sp>
      <p:cxnSp>
        <p:nvCxnSpPr>
          <p:cNvPr id="614" name="Google Shape;614;p84"/>
          <p:cNvCxnSpPr/>
          <p:nvPr/>
        </p:nvCxnSpPr>
        <p:spPr>
          <a:xfrm>
            <a:off x="0" y="4929686"/>
            <a:ext cx="9144000" cy="0"/>
          </a:xfrm>
          <a:prstGeom prst="straightConnector1">
            <a:avLst/>
          </a:prstGeom>
          <a:noFill/>
          <a:ln w="12700" cap="flat" cmpd="sng">
            <a:solidFill>
              <a:schemeClr val="lt1">
                <a:alpha val="60000"/>
              </a:schemeClr>
            </a:solidFill>
            <a:prstDash val="solid"/>
            <a:round/>
            <a:headEnd type="none" w="sm" len="sm"/>
            <a:tailEnd type="none" w="sm" len="sm"/>
          </a:ln>
        </p:spPr>
      </p:cxnSp>
      <p:sp>
        <p:nvSpPr>
          <p:cNvPr id="615" name="Google Shape;615;p84"/>
          <p:cNvSpPr txBox="1"/>
          <p:nvPr/>
        </p:nvSpPr>
        <p:spPr>
          <a:xfrm>
            <a:off x="4336839" y="89268"/>
            <a:ext cx="470400" cy="3003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a:solidFill>
                  <a:schemeClr val="accent2"/>
                </a:solidFill>
                <a:latin typeface="Century Gothic"/>
                <a:ea typeface="Century Gothic"/>
                <a:cs typeface="Century Gothic"/>
                <a:sym typeface="Century Gothic"/>
              </a:rPr>
              <a:t>title</a:t>
            </a:r>
            <a:endParaRPr sz="1200">
              <a:solidFill>
                <a:schemeClr val="accent2"/>
              </a:solidFill>
              <a:latin typeface="Century Gothic"/>
              <a:ea typeface="Century Gothic"/>
              <a:cs typeface="Century Gothic"/>
              <a:sym typeface="Century Gothic"/>
            </a:endParaRPr>
          </a:p>
        </p:txBody>
      </p:sp>
      <p:pic>
        <p:nvPicPr>
          <p:cNvPr id="616" name="Google Shape;616;p84"/>
          <p:cNvPicPr preferRelativeResize="0"/>
          <p:nvPr/>
        </p:nvPicPr>
        <p:blipFill rotWithShape="1">
          <a:blip r:embed="rId3">
            <a:alphaModFix/>
          </a:blip>
          <a:srcRect/>
          <a:stretch/>
        </p:blipFill>
        <p:spPr>
          <a:xfrm>
            <a:off x="0" y="12470"/>
            <a:ext cx="5143500" cy="5143500"/>
          </a:xfrm>
          <a:prstGeom prst="rect">
            <a:avLst/>
          </a:prstGeom>
          <a:noFill/>
          <a:ln>
            <a:noFill/>
          </a:ln>
        </p:spPr>
      </p:pic>
      <p:pic>
        <p:nvPicPr>
          <p:cNvPr id="617" name="Google Shape;617;p84"/>
          <p:cNvPicPr preferRelativeResize="0"/>
          <p:nvPr/>
        </p:nvPicPr>
        <p:blipFill rotWithShape="1">
          <a:blip r:embed="rId4">
            <a:alphaModFix/>
          </a:blip>
          <a:srcRect/>
          <a:stretch/>
        </p:blipFill>
        <p:spPr>
          <a:xfrm>
            <a:off x="5143500" y="731907"/>
            <a:ext cx="4000500" cy="3748869"/>
          </a:xfrm>
          <a:prstGeom prst="rect">
            <a:avLst/>
          </a:prstGeom>
          <a:noFill/>
          <a:ln>
            <a:noFill/>
          </a:ln>
        </p:spPr>
      </p:pic>
      <p:sp>
        <p:nvSpPr>
          <p:cNvPr id="618" name="Google Shape;618;p84"/>
          <p:cNvSpPr txBox="1"/>
          <p:nvPr/>
        </p:nvSpPr>
        <p:spPr>
          <a:xfrm>
            <a:off x="5673162" y="319139"/>
            <a:ext cx="3085200" cy="4386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200">
                <a:solidFill>
                  <a:schemeClr val="accent2"/>
                </a:solidFill>
                <a:latin typeface="Century Gothic"/>
                <a:ea typeface="Century Gothic"/>
                <a:cs typeface="Century Gothic"/>
                <a:sym typeface="Century Gothic"/>
              </a:rPr>
              <a:t>PM2.5 concentrations (AirNow network)</a:t>
            </a:r>
            <a:endParaRPr sz="1100"/>
          </a:p>
          <a:p>
            <a:pPr marL="0" marR="0" lvl="0" indent="0" algn="l" rtl="0">
              <a:spcBef>
                <a:spcPts val="0"/>
              </a:spcBef>
              <a:spcAft>
                <a:spcPts val="0"/>
              </a:spcAft>
              <a:buNone/>
            </a:pPr>
            <a:r>
              <a:rPr lang="en" sz="1200">
                <a:solidFill>
                  <a:schemeClr val="accent2"/>
                </a:solidFill>
                <a:latin typeface="Century Gothic"/>
                <a:ea typeface="Century Gothic"/>
                <a:cs typeface="Century Gothic"/>
                <a:sym typeface="Century Gothic"/>
              </a:rPr>
              <a:t>            8pm PDT, August 19, 2018 </a:t>
            </a:r>
            <a:endParaRPr sz="1100"/>
          </a:p>
        </p:txBody>
      </p:sp>
      <p:pic>
        <p:nvPicPr>
          <p:cNvPr id="619" name="Google Shape;619;p84"/>
          <p:cNvPicPr preferRelativeResize="0"/>
          <p:nvPr/>
        </p:nvPicPr>
        <p:blipFill rotWithShape="1">
          <a:blip r:embed="rId5">
            <a:alphaModFix/>
          </a:blip>
          <a:srcRect/>
          <a:stretch/>
        </p:blipFill>
        <p:spPr>
          <a:xfrm>
            <a:off x="8171613" y="3979235"/>
            <a:ext cx="972387" cy="1151795"/>
          </a:xfrm>
          <a:prstGeom prst="rect">
            <a:avLst/>
          </a:prstGeom>
          <a:noFill/>
          <a:ln>
            <a:noFill/>
          </a:ln>
        </p:spPr>
      </p:pic>
      <p:sp>
        <p:nvSpPr>
          <p:cNvPr id="620" name="Google Shape;620;p84"/>
          <p:cNvSpPr/>
          <p:nvPr/>
        </p:nvSpPr>
        <p:spPr>
          <a:xfrm>
            <a:off x="5481608" y="4555133"/>
            <a:ext cx="2455200" cy="2076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900">
                <a:solidFill>
                  <a:schemeClr val="dk1"/>
                </a:solidFill>
                <a:latin typeface="Century Gothic"/>
                <a:ea typeface="Century Gothic"/>
                <a:cs typeface="Century Gothic"/>
                <a:sym typeface="Century Gothic"/>
              </a:rPr>
              <a:t>https://www.airnowtech.org/navigator/#</a:t>
            </a:r>
            <a:endParaRPr sz="1100"/>
          </a:p>
        </p:txBody>
      </p:sp>
      <p:grpSp>
        <p:nvGrpSpPr>
          <p:cNvPr id="621" name="Google Shape;621;p84"/>
          <p:cNvGrpSpPr/>
          <p:nvPr/>
        </p:nvGrpSpPr>
        <p:grpSpPr>
          <a:xfrm>
            <a:off x="-195547" y="1566071"/>
            <a:ext cx="7790610" cy="2649262"/>
            <a:chOff x="526020" y="2245953"/>
            <a:chExt cx="10647274" cy="3790075"/>
          </a:xfrm>
        </p:grpSpPr>
        <p:grpSp>
          <p:nvGrpSpPr>
            <p:cNvPr id="622" name="Google Shape;622;p84"/>
            <p:cNvGrpSpPr/>
            <p:nvPr/>
          </p:nvGrpSpPr>
          <p:grpSpPr>
            <a:xfrm>
              <a:off x="526020" y="2740454"/>
              <a:ext cx="10647274" cy="3295574"/>
              <a:chOff x="206325" y="2455344"/>
              <a:chExt cx="12192001" cy="3295574"/>
            </a:xfrm>
          </p:grpSpPr>
          <p:pic>
            <p:nvPicPr>
              <p:cNvPr id="623" name="Google Shape;623;p84"/>
              <p:cNvPicPr preferRelativeResize="0"/>
              <p:nvPr/>
            </p:nvPicPr>
            <p:blipFill rotWithShape="1">
              <a:blip r:embed="rId6">
                <a:alphaModFix/>
              </a:blip>
              <a:srcRect/>
              <a:stretch/>
            </p:blipFill>
            <p:spPr>
              <a:xfrm>
                <a:off x="206325" y="2455344"/>
                <a:ext cx="12192001" cy="3295574"/>
              </a:xfrm>
              <a:prstGeom prst="rect">
                <a:avLst/>
              </a:prstGeom>
              <a:noFill/>
              <a:ln>
                <a:noFill/>
              </a:ln>
            </p:spPr>
          </p:pic>
          <p:sp>
            <p:nvSpPr>
              <p:cNvPr id="624" name="Google Shape;624;p84"/>
              <p:cNvSpPr txBox="1"/>
              <p:nvPr/>
            </p:nvSpPr>
            <p:spPr>
              <a:xfrm>
                <a:off x="7452042" y="5121770"/>
                <a:ext cx="1978500" cy="3693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chemeClr val="accent2"/>
                    </a:solidFill>
                    <a:latin typeface="Century Gothic"/>
                    <a:ea typeface="Century Gothic"/>
                    <a:cs typeface="Century Gothic"/>
                    <a:sym typeface="Century Gothic"/>
                  </a:rPr>
                  <a:t>Newsweek.com</a:t>
                </a:r>
                <a:endParaRPr sz="1400">
                  <a:solidFill>
                    <a:schemeClr val="accent2"/>
                  </a:solidFill>
                  <a:latin typeface="Century Gothic"/>
                  <a:ea typeface="Century Gothic"/>
                  <a:cs typeface="Century Gothic"/>
                  <a:sym typeface="Century Gothic"/>
                </a:endParaRPr>
              </a:p>
            </p:txBody>
          </p:sp>
        </p:grpSp>
        <p:cxnSp>
          <p:nvCxnSpPr>
            <p:cNvPr id="625" name="Google Shape;625;p84"/>
            <p:cNvCxnSpPr/>
            <p:nvPr/>
          </p:nvCxnSpPr>
          <p:spPr>
            <a:xfrm rot="10800000">
              <a:off x="3061064" y="2245953"/>
              <a:ext cx="2276400" cy="1266900"/>
            </a:xfrm>
            <a:prstGeom prst="straightConnector1">
              <a:avLst/>
            </a:prstGeom>
            <a:noFill/>
            <a:ln w="25400" cap="flat" cmpd="sng">
              <a:solidFill>
                <a:schemeClr val="dk1">
                  <a:alpha val="60000"/>
                </a:schemeClr>
              </a:solidFill>
              <a:prstDash val="solid"/>
              <a:round/>
              <a:headEnd type="none" w="sm" len="sm"/>
              <a:tailEnd type="triangle"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85"/>
          <p:cNvSpPr txBox="1">
            <a:spLocks noGrp="1"/>
          </p:cNvSpPr>
          <p:nvPr>
            <p:ph type="title"/>
          </p:nvPr>
        </p:nvSpPr>
        <p:spPr>
          <a:xfrm>
            <a:off x="2002130" y="66815"/>
            <a:ext cx="5505600" cy="3171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accent2"/>
              </a:buClr>
              <a:buSzPts val="1600"/>
              <a:buFont typeface="Arial"/>
              <a:buNone/>
            </a:pPr>
            <a:r>
              <a:rPr lang="en" sz="1600" cap="none">
                <a:solidFill>
                  <a:schemeClr val="accent2"/>
                </a:solidFill>
                <a:latin typeface="Arial"/>
                <a:ea typeface="Arial"/>
                <a:cs typeface="Arial"/>
                <a:sym typeface="Arial"/>
              </a:rPr>
              <a:t>Surface visibility forecasts by HRRR-Smoke</a:t>
            </a:r>
            <a:endParaRPr/>
          </a:p>
        </p:txBody>
      </p:sp>
      <p:pic>
        <p:nvPicPr>
          <p:cNvPr id="631" name="Google Shape;631;p85" descr="https://rapidrefresh.noaa.gov/hrrr/HRRRsmoke/for_web/hrrr_smoke/2018081506/t1/vis_t1sfc_f10.png"/>
          <p:cNvPicPr preferRelativeResize="0"/>
          <p:nvPr/>
        </p:nvPicPr>
        <p:blipFill rotWithShape="1">
          <a:blip r:embed="rId3">
            <a:alphaModFix/>
          </a:blip>
          <a:srcRect/>
          <a:stretch/>
        </p:blipFill>
        <p:spPr>
          <a:xfrm>
            <a:off x="4754854" y="651515"/>
            <a:ext cx="3872346" cy="3407729"/>
          </a:xfrm>
          <a:prstGeom prst="rect">
            <a:avLst/>
          </a:prstGeom>
          <a:noFill/>
          <a:ln>
            <a:noFill/>
          </a:ln>
        </p:spPr>
      </p:pic>
      <p:pic>
        <p:nvPicPr>
          <p:cNvPr id="632" name="Google Shape;632;p85" descr="https://rapidrefresh.noaa.gov/hrrr/HRRR/for_web/hrrr_jet/2018081506/t1/vis_t1sfc_f10.png"/>
          <p:cNvPicPr preferRelativeResize="0"/>
          <p:nvPr/>
        </p:nvPicPr>
        <p:blipFill rotWithShape="1">
          <a:blip r:embed="rId4">
            <a:alphaModFix/>
          </a:blip>
          <a:srcRect/>
          <a:stretch/>
        </p:blipFill>
        <p:spPr>
          <a:xfrm>
            <a:off x="498764" y="651515"/>
            <a:ext cx="3896801" cy="3407729"/>
          </a:xfrm>
          <a:prstGeom prst="rect">
            <a:avLst/>
          </a:prstGeom>
          <a:noFill/>
          <a:ln>
            <a:noFill/>
          </a:ln>
        </p:spPr>
      </p:pic>
      <p:sp>
        <p:nvSpPr>
          <p:cNvPr id="633" name="Google Shape;633;p85"/>
          <p:cNvSpPr txBox="1"/>
          <p:nvPr/>
        </p:nvSpPr>
        <p:spPr>
          <a:xfrm>
            <a:off x="1560324" y="4675250"/>
            <a:ext cx="6015000" cy="276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a:latin typeface="Century Gothic"/>
                <a:ea typeface="Century Gothic"/>
                <a:cs typeface="Century Gothic"/>
                <a:sym typeface="Century Gothic"/>
              </a:rPr>
              <a:t>Visibility is an important forecast product (traffic, aviation…)</a:t>
            </a:r>
            <a:endParaRPr/>
          </a:p>
        </p:txBody>
      </p:sp>
      <p:sp>
        <p:nvSpPr>
          <p:cNvPr id="634" name="Google Shape;634;p85"/>
          <p:cNvSpPr txBox="1"/>
          <p:nvPr/>
        </p:nvSpPr>
        <p:spPr>
          <a:xfrm>
            <a:off x="900545" y="4120172"/>
            <a:ext cx="2884500" cy="254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200">
                <a:latin typeface="Century Gothic"/>
                <a:ea typeface="Century Gothic"/>
                <a:cs typeface="Century Gothic"/>
                <a:sym typeface="Century Gothic"/>
              </a:rPr>
              <a:t>Experimental NWP model w/o smoke</a:t>
            </a:r>
            <a:endParaRPr sz="1100"/>
          </a:p>
        </p:txBody>
      </p:sp>
      <p:sp>
        <p:nvSpPr>
          <p:cNvPr id="635" name="Google Shape;635;p85"/>
          <p:cNvSpPr txBox="1"/>
          <p:nvPr/>
        </p:nvSpPr>
        <p:spPr>
          <a:xfrm>
            <a:off x="5316814" y="4081618"/>
            <a:ext cx="2892900" cy="254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200">
                <a:latin typeface="Century Gothic"/>
                <a:ea typeface="Century Gothic"/>
                <a:cs typeface="Century Gothic"/>
                <a:sym typeface="Century Gothic"/>
              </a:rPr>
              <a:t>Experimental NWP model with smoke</a:t>
            </a:r>
            <a:endParaRPr sz="1100"/>
          </a:p>
        </p:txBody>
      </p:sp>
      <p:grpSp>
        <p:nvGrpSpPr>
          <p:cNvPr id="636" name="Google Shape;636;p85"/>
          <p:cNvGrpSpPr/>
          <p:nvPr/>
        </p:nvGrpSpPr>
        <p:grpSpPr>
          <a:xfrm>
            <a:off x="5067001" y="1374052"/>
            <a:ext cx="3048621" cy="2158835"/>
            <a:chOff x="6756002" y="1832070"/>
            <a:chExt cx="4064827" cy="2878446"/>
          </a:xfrm>
        </p:grpSpPr>
        <p:grpSp>
          <p:nvGrpSpPr>
            <p:cNvPr id="637" name="Google Shape;637;p85"/>
            <p:cNvGrpSpPr/>
            <p:nvPr/>
          </p:nvGrpSpPr>
          <p:grpSpPr>
            <a:xfrm>
              <a:off x="6756002" y="2495265"/>
              <a:ext cx="3337158" cy="2215252"/>
              <a:chOff x="6756002" y="2495265"/>
              <a:chExt cx="3337158" cy="2215252"/>
            </a:xfrm>
          </p:grpSpPr>
          <p:sp>
            <p:nvSpPr>
              <p:cNvPr id="638" name="Google Shape;638;p85"/>
              <p:cNvSpPr/>
              <p:nvPr/>
            </p:nvSpPr>
            <p:spPr>
              <a:xfrm rot="1226878">
                <a:off x="7852030" y="2680760"/>
                <a:ext cx="1209938" cy="821209"/>
              </a:xfrm>
              <a:prstGeom prst="ellipse">
                <a:avLst/>
              </a:prstGeom>
              <a:noFill/>
              <a:ln w="15875" cap="rnd"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Gothic"/>
                  <a:ea typeface="Century Gothic"/>
                  <a:cs typeface="Century Gothic"/>
                  <a:sym typeface="Century Gothic"/>
                </a:endParaRPr>
              </a:p>
            </p:txBody>
          </p:sp>
          <p:sp>
            <p:nvSpPr>
              <p:cNvPr id="639" name="Google Shape;639;p85"/>
              <p:cNvSpPr/>
              <p:nvPr/>
            </p:nvSpPr>
            <p:spPr>
              <a:xfrm>
                <a:off x="9017659" y="3134008"/>
                <a:ext cx="1075500" cy="1029900"/>
              </a:xfrm>
              <a:prstGeom prst="ellipse">
                <a:avLst/>
              </a:prstGeom>
              <a:noFill/>
              <a:ln w="15875" cap="rnd"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Gothic"/>
                  <a:ea typeface="Century Gothic"/>
                  <a:cs typeface="Century Gothic"/>
                  <a:sym typeface="Century Gothic"/>
                </a:endParaRPr>
              </a:p>
            </p:txBody>
          </p:sp>
          <p:sp>
            <p:nvSpPr>
              <p:cNvPr id="640" name="Google Shape;640;p85"/>
              <p:cNvSpPr/>
              <p:nvPr/>
            </p:nvSpPr>
            <p:spPr>
              <a:xfrm rot="-2990064">
                <a:off x="6744276" y="3852848"/>
                <a:ext cx="1155351" cy="506037"/>
              </a:xfrm>
              <a:prstGeom prst="ellipse">
                <a:avLst/>
              </a:prstGeom>
              <a:noFill/>
              <a:ln w="15875" cap="rnd"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Gothic"/>
                  <a:ea typeface="Century Gothic"/>
                  <a:cs typeface="Century Gothic"/>
                  <a:sym typeface="Century Gothic"/>
                </a:endParaRPr>
              </a:p>
            </p:txBody>
          </p:sp>
        </p:grpSp>
        <p:sp>
          <p:nvSpPr>
            <p:cNvPr id="641" name="Google Shape;641;p85"/>
            <p:cNvSpPr txBox="1"/>
            <p:nvPr/>
          </p:nvSpPr>
          <p:spPr>
            <a:xfrm>
              <a:off x="7513629" y="1832070"/>
              <a:ext cx="3307200" cy="33870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200">
                  <a:solidFill>
                    <a:schemeClr val="accent2"/>
                  </a:solidFill>
                  <a:latin typeface="Century Gothic"/>
                  <a:ea typeface="Century Gothic"/>
                  <a:cs typeface="Century Gothic"/>
                  <a:sym typeface="Century Gothic"/>
                </a:rPr>
                <a:t>Reduced visibility due to smoke</a:t>
              </a:r>
              <a:endParaRPr sz="1100"/>
            </a:p>
          </p:txBody>
        </p:sp>
        <p:cxnSp>
          <p:nvCxnSpPr>
            <p:cNvPr id="642" name="Google Shape;642;p85"/>
            <p:cNvCxnSpPr/>
            <p:nvPr/>
          </p:nvCxnSpPr>
          <p:spPr>
            <a:xfrm>
              <a:off x="7746683" y="2153120"/>
              <a:ext cx="436800" cy="460800"/>
            </a:xfrm>
            <a:prstGeom prst="straightConnector1">
              <a:avLst/>
            </a:prstGeom>
            <a:noFill/>
            <a:ln w="9525" cap="rnd" cmpd="sng">
              <a:solidFill>
                <a:schemeClr val="dk1">
                  <a:alpha val="60000"/>
                </a:schemeClr>
              </a:solidFill>
              <a:prstDash val="solid"/>
              <a:round/>
              <a:headEnd type="none" w="sm" len="sm"/>
              <a:tailEnd type="triangle" w="med" len="med"/>
            </a:ln>
          </p:spPr>
        </p:cxnSp>
      </p:grpSp>
      <p:cxnSp>
        <p:nvCxnSpPr>
          <p:cNvPr id="643" name="Google Shape;643;p85"/>
          <p:cNvCxnSpPr/>
          <p:nvPr/>
        </p:nvCxnSpPr>
        <p:spPr>
          <a:xfrm>
            <a:off x="0" y="459596"/>
            <a:ext cx="9144000" cy="0"/>
          </a:xfrm>
          <a:prstGeom prst="straightConnector1">
            <a:avLst/>
          </a:prstGeom>
          <a:noFill/>
          <a:ln w="19050" cap="flat" cmpd="sng">
            <a:solidFill>
              <a:schemeClr val="accent2">
                <a:alpha val="60000"/>
              </a:schemeClr>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36"/>
                                        </p:tgtEl>
                                        <p:attrNameLst>
                                          <p:attrName>style.visibility</p:attrName>
                                        </p:attrNameLst>
                                      </p:cBhvr>
                                      <p:to>
                                        <p:strVal val="visible"/>
                                      </p:to>
                                    </p:set>
                                    <p:anim calcmode="lin" valueType="num">
                                      <p:cBhvr additive="base">
                                        <p:cTn id="7" dur="500"/>
                                        <p:tgtEl>
                                          <p:spTgt spid="6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59"/>
          <p:cNvSpPr txBox="1">
            <a:spLocks noGrp="1"/>
          </p:cNvSpPr>
          <p:nvPr>
            <p:ph type="title"/>
          </p:nvPr>
        </p:nvSpPr>
        <p:spPr>
          <a:xfrm>
            <a:off x="2747282" y="1467190"/>
            <a:ext cx="5943600" cy="8187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594C9"/>
              </a:buClr>
              <a:buSzPts val="3200"/>
              <a:buFont typeface="Arial"/>
              <a:buNone/>
            </a:pPr>
            <a:r>
              <a:rPr lang="en" dirty="0"/>
              <a:t>Overview</a:t>
            </a:r>
            <a:endParaRPr sz="3200" b="0" i="0" u="none" strike="noStrike" cap="none" dirty="0">
              <a:solidFill>
                <a:srgbClr val="0594C9"/>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86"/>
          <p:cNvSpPr txBox="1">
            <a:spLocks noGrp="1"/>
          </p:cNvSpPr>
          <p:nvPr>
            <p:ph type="title"/>
          </p:nvPr>
        </p:nvSpPr>
        <p:spPr>
          <a:xfrm>
            <a:off x="2747282" y="1467190"/>
            <a:ext cx="5943600" cy="8187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594C9"/>
              </a:buClr>
              <a:buSzPts val="3200"/>
              <a:buFont typeface="Arial"/>
              <a:buNone/>
            </a:pPr>
            <a:r>
              <a:rPr lang="en"/>
              <a:t>New and Future Products</a:t>
            </a:r>
            <a:endParaRPr sz="3200" b="0" i="0" u="none" strike="noStrike" cap="none">
              <a:solidFill>
                <a:srgbClr val="0594C9"/>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87"/>
          <p:cNvSpPr txBox="1">
            <a:spLocks noGrp="1"/>
          </p:cNvSpPr>
          <p:nvPr>
            <p:ph type="title"/>
          </p:nvPr>
        </p:nvSpPr>
        <p:spPr>
          <a:xfrm>
            <a:off x="2747282" y="1467190"/>
            <a:ext cx="5943600" cy="8187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594C9"/>
              </a:buClr>
              <a:buSzPts val="3200"/>
              <a:buFont typeface="Arial"/>
              <a:buNone/>
            </a:pPr>
            <a:r>
              <a:rPr lang="en"/>
              <a:t>RGBs</a:t>
            </a:r>
            <a:endParaRPr sz="3200" b="0" i="0" u="none" strike="noStrike" cap="none">
              <a:solidFill>
                <a:srgbClr val="0594C9"/>
              </a:solidFill>
              <a:latin typeface="Arial"/>
              <a:ea typeface="Arial"/>
              <a:cs typeface="Arial"/>
              <a:sym typeface="Arial"/>
            </a:endParaRPr>
          </a:p>
        </p:txBody>
      </p:sp>
      <p:sp>
        <p:nvSpPr>
          <p:cNvPr id="3" name="Google Shape;539;p76"/>
          <p:cNvSpPr txBox="1"/>
          <p:nvPr/>
        </p:nvSpPr>
        <p:spPr>
          <a:xfrm>
            <a:off x="5818908" y="1959667"/>
            <a:ext cx="3000895" cy="230700"/>
          </a:xfrm>
          <a:prstGeom prst="rect">
            <a:avLst/>
          </a:prstGeom>
          <a:noFill/>
          <a:ln>
            <a:noFill/>
          </a:ln>
        </p:spPr>
        <p:txBody>
          <a:bodyPr spcFirstLastPara="1" wrap="square" lIns="68575" tIns="34275" rIns="68575" bIns="34275" anchor="t" anchorCtr="0">
            <a:noAutofit/>
          </a:bodyPr>
          <a:lstStyle/>
          <a:p>
            <a:pPr lvl="0" algn="r"/>
            <a:r>
              <a:rPr lang="en" sz="1100" b="1" i="1" dirty="0" smtClean="0">
                <a:latin typeface="Calibri"/>
                <a:ea typeface="Calibri"/>
                <a:cs typeface="Calibri"/>
                <a:sym typeface="Calibri"/>
              </a:rPr>
              <a:t>Presented by </a:t>
            </a:r>
            <a:r>
              <a:rPr lang="en-US" sz="1100" b="1" i="1" dirty="0" smtClean="0">
                <a:latin typeface="Calibri"/>
                <a:ea typeface="Calibri"/>
                <a:cs typeface="Calibri"/>
                <a:sym typeface="Calibri"/>
              </a:rPr>
              <a:t>William Straka (SSEC/CIMSS)</a:t>
            </a:r>
            <a:r>
              <a:rPr lang="en-US" sz="1100" b="1" i="1" dirty="0">
                <a:latin typeface="Calibri"/>
                <a:ea typeface="Calibri"/>
                <a:cs typeface="Calibri"/>
                <a:sym typeface="Calibri"/>
              </a:rPr>
              <a:t/>
            </a:r>
            <a:br>
              <a:rPr lang="en-US" sz="1100" b="1" i="1" dirty="0">
                <a:latin typeface="Calibri"/>
                <a:ea typeface="Calibri"/>
                <a:cs typeface="Calibri"/>
                <a:sym typeface="Calibri"/>
              </a:rPr>
            </a:br>
            <a:endParaRPr sz="11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grpSp>
        <p:nvGrpSpPr>
          <p:cNvPr id="658" name="Google Shape;658;p88"/>
          <p:cNvGrpSpPr/>
          <p:nvPr/>
        </p:nvGrpSpPr>
        <p:grpSpPr>
          <a:xfrm>
            <a:off x="842773" y="1021270"/>
            <a:ext cx="7166993" cy="1644969"/>
            <a:chOff x="842773" y="1021270"/>
            <a:chExt cx="7166993" cy="1644969"/>
          </a:xfrm>
        </p:grpSpPr>
        <p:sp>
          <p:nvSpPr>
            <p:cNvPr id="659" name="Google Shape;659;p88"/>
            <p:cNvSpPr txBox="1"/>
            <p:nvPr/>
          </p:nvSpPr>
          <p:spPr>
            <a:xfrm>
              <a:off x="3933281" y="2277768"/>
              <a:ext cx="11850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900" b="0" i="0" u="none" strike="noStrike" cap="none">
                  <a:solidFill>
                    <a:schemeClr val="dk1"/>
                  </a:solidFill>
                  <a:latin typeface="Arial Black"/>
                  <a:ea typeface="Arial Black"/>
                  <a:cs typeface="Arial Black"/>
                  <a:sym typeface="Arial Black"/>
                </a:rPr>
                <a:t>8 November 2018, 1447UTC</a:t>
              </a:r>
              <a:endParaRPr/>
            </a:p>
          </p:txBody>
        </p:sp>
        <p:pic>
          <p:nvPicPr>
            <p:cNvPr id="660" name="Google Shape;660;p88"/>
            <p:cNvPicPr preferRelativeResize="0"/>
            <p:nvPr/>
          </p:nvPicPr>
          <p:blipFill rotWithShape="1">
            <a:blip r:embed="rId3">
              <a:alphaModFix/>
            </a:blip>
            <a:srcRect/>
            <a:stretch/>
          </p:blipFill>
          <p:spPr>
            <a:xfrm>
              <a:off x="5918074" y="1097470"/>
              <a:ext cx="2091692" cy="1568769"/>
            </a:xfrm>
            <a:prstGeom prst="rect">
              <a:avLst/>
            </a:prstGeom>
            <a:noFill/>
            <a:ln>
              <a:noFill/>
            </a:ln>
          </p:spPr>
        </p:pic>
        <p:pic>
          <p:nvPicPr>
            <p:cNvPr id="661" name="Google Shape;661;p88"/>
            <p:cNvPicPr preferRelativeResize="0"/>
            <p:nvPr/>
          </p:nvPicPr>
          <p:blipFill rotWithShape="1">
            <a:blip r:embed="rId4">
              <a:alphaModFix/>
            </a:blip>
            <a:srcRect/>
            <a:stretch/>
          </p:blipFill>
          <p:spPr>
            <a:xfrm>
              <a:off x="842773" y="1021270"/>
              <a:ext cx="2091692" cy="1568769"/>
            </a:xfrm>
            <a:prstGeom prst="rect">
              <a:avLst/>
            </a:prstGeom>
            <a:noFill/>
            <a:ln>
              <a:noFill/>
            </a:ln>
          </p:spPr>
        </p:pic>
      </p:grpSp>
      <p:grpSp>
        <p:nvGrpSpPr>
          <p:cNvPr id="662" name="Google Shape;662;p88"/>
          <p:cNvGrpSpPr/>
          <p:nvPr/>
        </p:nvGrpSpPr>
        <p:grpSpPr>
          <a:xfrm>
            <a:off x="842773" y="1021270"/>
            <a:ext cx="7166990" cy="1644967"/>
            <a:chOff x="842773" y="1021270"/>
            <a:chExt cx="7166990" cy="1644967"/>
          </a:xfrm>
        </p:grpSpPr>
        <p:pic>
          <p:nvPicPr>
            <p:cNvPr id="663" name="Google Shape;663;p88"/>
            <p:cNvPicPr preferRelativeResize="0"/>
            <p:nvPr/>
          </p:nvPicPr>
          <p:blipFill rotWithShape="1">
            <a:blip r:embed="rId5">
              <a:alphaModFix/>
            </a:blip>
            <a:srcRect/>
            <a:stretch/>
          </p:blipFill>
          <p:spPr>
            <a:xfrm>
              <a:off x="842773" y="1021270"/>
              <a:ext cx="2091689" cy="1568767"/>
            </a:xfrm>
            <a:prstGeom prst="rect">
              <a:avLst/>
            </a:prstGeom>
            <a:noFill/>
            <a:ln>
              <a:noFill/>
            </a:ln>
          </p:spPr>
        </p:pic>
        <p:pic>
          <p:nvPicPr>
            <p:cNvPr id="664" name="Google Shape;664;p88"/>
            <p:cNvPicPr preferRelativeResize="0"/>
            <p:nvPr/>
          </p:nvPicPr>
          <p:blipFill rotWithShape="1">
            <a:blip r:embed="rId6">
              <a:alphaModFix/>
            </a:blip>
            <a:srcRect/>
            <a:stretch/>
          </p:blipFill>
          <p:spPr>
            <a:xfrm>
              <a:off x="5918074" y="1097470"/>
              <a:ext cx="2091689" cy="1568767"/>
            </a:xfrm>
            <a:prstGeom prst="rect">
              <a:avLst/>
            </a:prstGeom>
            <a:noFill/>
            <a:ln>
              <a:noFill/>
            </a:ln>
          </p:spPr>
        </p:pic>
        <p:sp>
          <p:nvSpPr>
            <p:cNvPr id="665" name="Google Shape;665;p88"/>
            <p:cNvSpPr txBox="1"/>
            <p:nvPr/>
          </p:nvSpPr>
          <p:spPr>
            <a:xfrm>
              <a:off x="3890381" y="2263268"/>
              <a:ext cx="11850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900">
                  <a:solidFill>
                    <a:schemeClr val="dk1"/>
                  </a:solidFill>
                  <a:latin typeface="Arial Black"/>
                  <a:ea typeface="Arial Black"/>
                  <a:cs typeface="Arial Black"/>
                  <a:sym typeface="Arial Black"/>
                </a:rPr>
                <a:t>8 November 2018, 1452UTC</a:t>
              </a:r>
              <a:endParaRPr/>
            </a:p>
          </p:txBody>
        </p:sp>
      </p:grpSp>
      <p:grpSp>
        <p:nvGrpSpPr>
          <p:cNvPr id="666" name="Google Shape;666;p88"/>
          <p:cNvGrpSpPr/>
          <p:nvPr/>
        </p:nvGrpSpPr>
        <p:grpSpPr>
          <a:xfrm>
            <a:off x="842773" y="1021271"/>
            <a:ext cx="7172705" cy="1646681"/>
            <a:chOff x="842773" y="1021271"/>
            <a:chExt cx="7172705" cy="1646681"/>
          </a:xfrm>
        </p:grpSpPr>
        <p:sp>
          <p:nvSpPr>
            <p:cNvPr id="667" name="Google Shape;667;p88"/>
            <p:cNvSpPr txBox="1"/>
            <p:nvPr/>
          </p:nvSpPr>
          <p:spPr>
            <a:xfrm>
              <a:off x="3890381" y="2308005"/>
              <a:ext cx="11850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900">
                  <a:solidFill>
                    <a:schemeClr val="dk1"/>
                  </a:solidFill>
                  <a:latin typeface="Arial Black"/>
                  <a:ea typeface="Arial Black"/>
                  <a:cs typeface="Arial Black"/>
                  <a:sym typeface="Arial Black"/>
                </a:rPr>
                <a:t>8 November 2018, 1832UTC</a:t>
              </a:r>
              <a:endParaRPr/>
            </a:p>
          </p:txBody>
        </p:sp>
        <p:pic>
          <p:nvPicPr>
            <p:cNvPr id="668" name="Google Shape;668;p88"/>
            <p:cNvPicPr preferRelativeResize="0"/>
            <p:nvPr/>
          </p:nvPicPr>
          <p:blipFill rotWithShape="1">
            <a:blip r:embed="rId7">
              <a:alphaModFix/>
            </a:blip>
            <a:srcRect/>
            <a:stretch/>
          </p:blipFill>
          <p:spPr>
            <a:xfrm>
              <a:off x="842773" y="1021271"/>
              <a:ext cx="2093975" cy="1570481"/>
            </a:xfrm>
            <a:prstGeom prst="rect">
              <a:avLst/>
            </a:prstGeom>
            <a:noFill/>
            <a:ln>
              <a:noFill/>
            </a:ln>
          </p:spPr>
        </p:pic>
        <p:pic>
          <p:nvPicPr>
            <p:cNvPr id="669" name="Google Shape;669;p88"/>
            <p:cNvPicPr preferRelativeResize="0"/>
            <p:nvPr/>
          </p:nvPicPr>
          <p:blipFill rotWithShape="1">
            <a:blip r:embed="rId8">
              <a:alphaModFix/>
            </a:blip>
            <a:srcRect/>
            <a:stretch/>
          </p:blipFill>
          <p:spPr>
            <a:xfrm>
              <a:off x="5921503" y="1097471"/>
              <a:ext cx="2093975" cy="1570481"/>
            </a:xfrm>
            <a:prstGeom prst="rect">
              <a:avLst/>
            </a:prstGeom>
            <a:noFill/>
            <a:ln>
              <a:noFill/>
            </a:ln>
          </p:spPr>
        </p:pic>
      </p:grpSp>
      <p:sp>
        <p:nvSpPr>
          <p:cNvPr id="670" name="Google Shape;670;p88"/>
          <p:cNvSpPr txBox="1"/>
          <p:nvPr/>
        </p:nvSpPr>
        <p:spPr>
          <a:xfrm>
            <a:off x="5751069" y="2941861"/>
            <a:ext cx="3145200" cy="1515300"/>
          </a:xfrm>
          <a:prstGeom prst="rect">
            <a:avLst/>
          </a:prstGeom>
          <a:noFill/>
          <a:ln>
            <a:noFill/>
          </a:ln>
        </p:spPr>
        <p:txBody>
          <a:bodyPr spcFirstLastPara="1" wrap="square" lIns="91425" tIns="45700" rIns="91425" bIns="45700" anchor="t" anchorCtr="0">
            <a:noAutofit/>
          </a:bodyPr>
          <a:lstStyle/>
          <a:p>
            <a:pPr marL="128587" marR="0" lvl="0" indent="-128587" algn="l" rtl="0">
              <a:spcBef>
                <a:spcPts val="0"/>
              </a:spcBef>
              <a:spcAft>
                <a:spcPts val="0"/>
              </a:spcAft>
              <a:buClr>
                <a:schemeClr val="lt1"/>
              </a:buClr>
              <a:buSzPts val="1013"/>
              <a:buFont typeface="Arial"/>
              <a:buChar char="•"/>
            </a:pPr>
            <a:r>
              <a:rPr lang="en" sz="1013" b="0" i="0" u="none" strike="noStrike" cap="none">
                <a:solidFill>
                  <a:schemeClr val="dk1"/>
                </a:solidFill>
                <a:latin typeface="Arial Black"/>
                <a:ea typeface="Arial Black"/>
                <a:cs typeface="Arial Black"/>
                <a:sym typeface="Arial Black"/>
              </a:rPr>
              <a:t>Fires show up </a:t>
            </a:r>
            <a:r>
              <a:rPr lang="en" sz="1013" b="0" i="0" u="none" strike="noStrike" cap="none">
                <a:solidFill>
                  <a:srgbClr val="FF0000"/>
                </a:solidFill>
                <a:latin typeface="Arial Black"/>
                <a:ea typeface="Arial Black"/>
                <a:cs typeface="Arial Black"/>
                <a:sym typeface="Arial Black"/>
              </a:rPr>
              <a:t>red</a:t>
            </a:r>
            <a:endParaRPr/>
          </a:p>
          <a:p>
            <a:pPr marL="127694" marR="0" lvl="0" indent="-89594" algn="l" rtl="0">
              <a:spcBef>
                <a:spcPts val="0"/>
              </a:spcBef>
              <a:spcAft>
                <a:spcPts val="0"/>
              </a:spcAft>
              <a:buClr>
                <a:schemeClr val="lt1"/>
              </a:buClr>
              <a:buSzPts val="600"/>
              <a:buFont typeface="Arial"/>
              <a:buNone/>
            </a:pPr>
            <a:endParaRPr sz="600" b="0" i="0" u="none" strike="noStrike" cap="none">
              <a:solidFill>
                <a:schemeClr val="dk1"/>
              </a:solidFill>
              <a:latin typeface="Arial Black"/>
              <a:ea typeface="Arial Black"/>
              <a:cs typeface="Arial Black"/>
              <a:sym typeface="Arial Black"/>
            </a:endParaRPr>
          </a:p>
          <a:p>
            <a:pPr marL="128587" marR="0" lvl="0" indent="-128587" algn="l" rtl="0">
              <a:spcBef>
                <a:spcPts val="0"/>
              </a:spcBef>
              <a:spcAft>
                <a:spcPts val="0"/>
              </a:spcAft>
              <a:buClr>
                <a:schemeClr val="lt1"/>
              </a:buClr>
              <a:buSzPts val="1013"/>
              <a:buFont typeface="Arial"/>
              <a:buChar char="•"/>
            </a:pPr>
            <a:r>
              <a:rPr lang="en" sz="1013" b="0" i="0" u="none" strike="noStrike" cap="none">
                <a:solidFill>
                  <a:schemeClr val="dk1"/>
                </a:solidFill>
                <a:latin typeface="Arial Black"/>
                <a:ea typeface="Arial Black"/>
                <a:cs typeface="Arial Black"/>
                <a:sym typeface="Arial Black"/>
              </a:rPr>
              <a:t>Moderate sensitivity to smoke, which appears </a:t>
            </a:r>
            <a:r>
              <a:rPr lang="en" sz="1013" b="0" i="0" u="none" strike="noStrike" cap="none">
                <a:solidFill>
                  <a:srgbClr val="1ECAF8"/>
                </a:solidFill>
                <a:latin typeface="Arial Black"/>
                <a:ea typeface="Arial Black"/>
                <a:cs typeface="Arial Black"/>
                <a:sym typeface="Arial Black"/>
              </a:rPr>
              <a:t>blue</a:t>
            </a:r>
            <a:r>
              <a:rPr lang="en" sz="1013" b="0" i="0" u="none" strike="noStrike" cap="none">
                <a:solidFill>
                  <a:schemeClr val="dk1"/>
                </a:solidFill>
                <a:latin typeface="Arial Black"/>
                <a:ea typeface="Arial Black"/>
                <a:cs typeface="Arial Black"/>
                <a:sym typeface="Arial Black"/>
              </a:rPr>
              <a:t> or </a:t>
            </a:r>
            <a:r>
              <a:rPr lang="en" sz="1013" b="0" i="0" u="none" strike="noStrike" cap="none">
                <a:solidFill>
                  <a:srgbClr val="00B0F0"/>
                </a:solidFill>
                <a:latin typeface="Arial Black"/>
                <a:ea typeface="Arial Black"/>
                <a:cs typeface="Arial Black"/>
                <a:sym typeface="Arial Black"/>
              </a:rPr>
              <a:t>cyan</a:t>
            </a:r>
            <a:endParaRPr sz="1013" b="0" i="0" u="none" strike="noStrike" cap="none">
              <a:solidFill>
                <a:srgbClr val="00B0F0"/>
              </a:solidFill>
              <a:latin typeface="Arial Black"/>
              <a:ea typeface="Arial Black"/>
              <a:cs typeface="Arial Black"/>
              <a:sym typeface="Arial Black"/>
            </a:endParaRPr>
          </a:p>
          <a:p>
            <a:pPr marL="127694" marR="0" lvl="0" indent="-89594" algn="l" rtl="0">
              <a:spcBef>
                <a:spcPts val="0"/>
              </a:spcBef>
              <a:spcAft>
                <a:spcPts val="0"/>
              </a:spcAft>
              <a:buClr>
                <a:schemeClr val="lt1"/>
              </a:buClr>
              <a:buSzPts val="600"/>
              <a:buFont typeface="Arial"/>
              <a:buNone/>
            </a:pPr>
            <a:endParaRPr sz="600" b="0" i="0" u="none" strike="noStrike" cap="none">
              <a:solidFill>
                <a:schemeClr val="dk1"/>
              </a:solidFill>
              <a:latin typeface="Arial Black"/>
              <a:ea typeface="Arial Black"/>
              <a:cs typeface="Arial Black"/>
              <a:sym typeface="Arial Black"/>
            </a:endParaRPr>
          </a:p>
          <a:p>
            <a:pPr marL="126801" marR="0" lvl="0" indent="-126801" algn="l" rtl="0">
              <a:spcBef>
                <a:spcPts val="0"/>
              </a:spcBef>
              <a:spcAft>
                <a:spcPts val="0"/>
              </a:spcAft>
              <a:buClr>
                <a:schemeClr val="lt1"/>
              </a:buClr>
              <a:buSzPts val="1013"/>
              <a:buFont typeface="Arial"/>
              <a:buChar char="•"/>
            </a:pPr>
            <a:r>
              <a:rPr lang="en" sz="1013" b="0" i="0" u="none" strike="noStrike" cap="none">
                <a:solidFill>
                  <a:schemeClr val="dk1"/>
                </a:solidFill>
                <a:latin typeface="Arial Black"/>
                <a:ea typeface="Arial Black"/>
                <a:cs typeface="Arial Black"/>
                <a:sym typeface="Arial Black"/>
              </a:rPr>
              <a:t>Near IR vegetation band shows vegetation health in </a:t>
            </a:r>
            <a:r>
              <a:rPr lang="en" sz="1013" b="0" i="0" u="none" strike="noStrike" cap="none">
                <a:solidFill>
                  <a:srgbClr val="92D050"/>
                </a:solidFill>
                <a:latin typeface="Arial Black"/>
                <a:ea typeface="Arial Black"/>
                <a:cs typeface="Arial Black"/>
                <a:sym typeface="Arial Black"/>
              </a:rPr>
              <a:t>green</a:t>
            </a:r>
            <a:endParaRPr sz="1013" b="0" i="0" u="none" strike="noStrike" cap="none">
              <a:solidFill>
                <a:srgbClr val="92D050"/>
              </a:solidFill>
              <a:latin typeface="Arial Black"/>
              <a:ea typeface="Arial Black"/>
              <a:cs typeface="Arial Black"/>
              <a:sym typeface="Arial Black"/>
            </a:endParaRPr>
          </a:p>
          <a:p>
            <a:pPr marL="126801" marR="0" lvl="0" indent="-88701" algn="l" rtl="0">
              <a:spcBef>
                <a:spcPts val="0"/>
              </a:spcBef>
              <a:spcAft>
                <a:spcPts val="0"/>
              </a:spcAft>
              <a:buClr>
                <a:schemeClr val="lt1"/>
              </a:buClr>
              <a:buSzPts val="600"/>
              <a:buFont typeface="Arial"/>
              <a:buNone/>
            </a:pPr>
            <a:endParaRPr sz="600" b="0" i="0" u="none" strike="noStrike" cap="none">
              <a:solidFill>
                <a:schemeClr val="dk1"/>
              </a:solidFill>
              <a:latin typeface="Arial Black"/>
              <a:ea typeface="Arial Black"/>
              <a:cs typeface="Arial Black"/>
              <a:sym typeface="Arial Black"/>
            </a:endParaRPr>
          </a:p>
          <a:p>
            <a:pPr marL="128587" marR="0" lvl="0" indent="-128587" algn="l" rtl="0">
              <a:spcBef>
                <a:spcPts val="0"/>
              </a:spcBef>
              <a:spcAft>
                <a:spcPts val="0"/>
              </a:spcAft>
              <a:buClr>
                <a:schemeClr val="dk1"/>
              </a:buClr>
              <a:buSzPts val="1013"/>
              <a:buFont typeface="Arial"/>
              <a:buChar char="•"/>
            </a:pPr>
            <a:r>
              <a:rPr lang="en" sz="1013" b="0" i="0" u="none" strike="noStrike" cap="none">
                <a:solidFill>
                  <a:schemeClr val="dk1"/>
                </a:solidFill>
                <a:latin typeface="Arial Black"/>
                <a:ea typeface="Arial Black"/>
                <a:cs typeface="Arial Black"/>
                <a:sym typeface="Arial Black"/>
              </a:rPr>
              <a:t>Lose the ability to discriminate </a:t>
            </a:r>
            <a:r>
              <a:rPr lang="en" sz="1013" b="0" i="0" u="none" strike="noStrike" cap="none">
                <a:solidFill>
                  <a:srgbClr val="00B0F0"/>
                </a:solidFill>
                <a:latin typeface="Arial Black"/>
                <a:ea typeface="Arial Black"/>
                <a:cs typeface="Arial Black"/>
                <a:sym typeface="Arial Black"/>
              </a:rPr>
              <a:t>Cloud Phase, Snow, Ice, Salt Flats, </a:t>
            </a:r>
            <a:r>
              <a:rPr lang="en" sz="1013" b="0" i="0" u="none" strike="noStrike" cap="none">
                <a:solidFill>
                  <a:schemeClr val="dk1"/>
                </a:solidFill>
                <a:latin typeface="Arial Black"/>
                <a:ea typeface="Arial Black"/>
                <a:cs typeface="Arial Black"/>
                <a:sym typeface="Arial Black"/>
              </a:rPr>
              <a:t>although thin cirrus can appear </a:t>
            </a:r>
            <a:r>
              <a:rPr lang="en" sz="1013" b="0" i="0" u="none" strike="noStrike" cap="none">
                <a:solidFill>
                  <a:srgbClr val="FF6699"/>
                </a:solidFill>
                <a:latin typeface="Arial Black"/>
                <a:ea typeface="Arial Black"/>
                <a:cs typeface="Arial Black"/>
                <a:sym typeface="Arial Black"/>
              </a:rPr>
              <a:t>pink</a:t>
            </a:r>
            <a:endParaRPr/>
          </a:p>
          <a:p>
            <a:pPr marL="128587" marR="0" lvl="0" indent="-90487" algn="l" rtl="0">
              <a:spcBef>
                <a:spcPts val="0"/>
              </a:spcBef>
              <a:spcAft>
                <a:spcPts val="0"/>
              </a:spcAft>
              <a:buClr>
                <a:schemeClr val="lt1"/>
              </a:buClr>
              <a:buSzPts val="600"/>
              <a:buFont typeface="Arial"/>
              <a:buNone/>
            </a:pPr>
            <a:endParaRPr sz="600" b="0" i="0" u="none" strike="noStrike" cap="none">
              <a:solidFill>
                <a:schemeClr val="dk1"/>
              </a:solidFill>
              <a:latin typeface="Arial Black"/>
              <a:ea typeface="Arial Black"/>
              <a:cs typeface="Arial Black"/>
              <a:sym typeface="Arial Black"/>
            </a:endParaRPr>
          </a:p>
          <a:p>
            <a:pPr marL="127694" marR="0" lvl="0" indent="-127694" algn="l" rtl="0">
              <a:spcBef>
                <a:spcPts val="0"/>
              </a:spcBef>
              <a:spcAft>
                <a:spcPts val="0"/>
              </a:spcAft>
              <a:buClr>
                <a:schemeClr val="lt1"/>
              </a:buClr>
              <a:buSzPts val="1013"/>
              <a:buFont typeface="Arial"/>
              <a:buChar char="•"/>
            </a:pPr>
            <a:r>
              <a:rPr lang="en" sz="1013" b="0" i="0" u="none" strike="noStrike" cap="none">
                <a:solidFill>
                  <a:schemeClr val="dk1"/>
                </a:solidFill>
                <a:latin typeface="Arial Black"/>
                <a:ea typeface="Arial Black"/>
                <a:cs typeface="Arial Black"/>
                <a:sym typeface="Arial Black"/>
              </a:rPr>
              <a:t>Not good for individuals that are red-green colorblind </a:t>
            </a:r>
            <a:endParaRPr/>
          </a:p>
        </p:txBody>
      </p:sp>
      <p:sp>
        <p:nvSpPr>
          <p:cNvPr id="671" name="Google Shape;671;p88"/>
          <p:cNvSpPr txBox="1"/>
          <p:nvPr/>
        </p:nvSpPr>
        <p:spPr>
          <a:xfrm>
            <a:off x="5614371" y="442664"/>
            <a:ext cx="3107100" cy="4995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70000"/>
              </a:lnSpc>
              <a:spcBef>
                <a:spcPts val="0"/>
              </a:spcBef>
              <a:spcAft>
                <a:spcPts val="0"/>
              </a:spcAft>
              <a:buClr>
                <a:schemeClr val="dk1"/>
              </a:buClr>
              <a:buSzPts val="1620"/>
              <a:buFont typeface="Libre Franklin Medium"/>
              <a:buNone/>
            </a:pPr>
            <a:r>
              <a:rPr lang="en" sz="1620" b="0" i="0" u="none" strike="noStrike" cap="none">
                <a:solidFill>
                  <a:schemeClr val="dk1"/>
                </a:solidFill>
                <a:latin typeface="Libre Franklin Medium"/>
                <a:ea typeface="Libre Franklin Medium"/>
                <a:cs typeface="Libre Franklin Medium"/>
                <a:sym typeface="Libre Franklin Medium"/>
              </a:rPr>
              <a:t>CIRA Natural Fire Color RGB</a:t>
            </a:r>
            <a:endParaRPr/>
          </a:p>
          <a:p>
            <a:pPr marL="0" marR="0" lvl="0" indent="0" algn="l" rtl="0">
              <a:lnSpc>
                <a:spcPct val="70000"/>
              </a:lnSpc>
              <a:spcBef>
                <a:spcPts val="0"/>
              </a:spcBef>
              <a:spcAft>
                <a:spcPts val="0"/>
              </a:spcAft>
              <a:buClr>
                <a:schemeClr val="dk1"/>
              </a:buClr>
              <a:buSzPts val="1620"/>
              <a:buFont typeface="Libre Franklin Medium"/>
              <a:buNone/>
            </a:pPr>
            <a:r>
              <a:rPr lang="en" sz="1620" b="0" i="0" u="none" strike="noStrike" cap="none">
                <a:solidFill>
                  <a:schemeClr val="dk1"/>
                </a:solidFill>
                <a:latin typeface="Libre Franklin Medium"/>
                <a:ea typeface="Libre Franklin Medium"/>
                <a:cs typeface="Libre Franklin Medium"/>
                <a:sym typeface="Libre Franklin Medium"/>
              </a:rPr>
              <a:t>(Day Land Cloud Fire RGB in AWIPS)</a:t>
            </a:r>
            <a:endParaRPr/>
          </a:p>
        </p:txBody>
      </p:sp>
      <p:sp>
        <p:nvSpPr>
          <p:cNvPr id="672" name="Google Shape;672;p88"/>
          <p:cNvSpPr txBox="1"/>
          <p:nvPr/>
        </p:nvSpPr>
        <p:spPr>
          <a:xfrm>
            <a:off x="484764" y="2941860"/>
            <a:ext cx="3100800" cy="1484700"/>
          </a:xfrm>
          <a:prstGeom prst="rect">
            <a:avLst/>
          </a:prstGeom>
          <a:noFill/>
          <a:ln>
            <a:noFill/>
          </a:ln>
        </p:spPr>
        <p:txBody>
          <a:bodyPr spcFirstLastPara="1" wrap="square" lIns="91425" tIns="45700" rIns="91425" bIns="45700" anchor="t" anchorCtr="0">
            <a:noAutofit/>
          </a:bodyPr>
          <a:lstStyle/>
          <a:p>
            <a:pPr marL="128587" marR="0" lvl="0" indent="-128587" algn="l" rtl="0">
              <a:spcBef>
                <a:spcPts val="0"/>
              </a:spcBef>
              <a:spcAft>
                <a:spcPts val="0"/>
              </a:spcAft>
              <a:buClr>
                <a:schemeClr val="lt1"/>
              </a:buClr>
              <a:buSzPts val="1013"/>
              <a:buFont typeface="Arial"/>
              <a:buChar char="•"/>
            </a:pPr>
            <a:r>
              <a:rPr lang="en" sz="1013" b="0" i="0" u="none" strike="noStrike" cap="none">
                <a:solidFill>
                  <a:schemeClr val="dk1"/>
                </a:solidFill>
                <a:latin typeface="Arial Black"/>
                <a:ea typeface="Arial Black"/>
                <a:cs typeface="Arial Black"/>
                <a:sym typeface="Arial Black"/>
              </a:rPr>
              <a:t>Small/non-intense fires appear red</a:t>
            </a:r>
            <a:endParaRPr/>
          </a:p>
          <a:p>
            <a:pPr marL="127694" marR="0" lvl="0" indent="-89594" algn="l" rtl="0">
              <a:spcBef>
                <a:spcPts val="0"/>
              </a:spcBef>
              <a:spcAft>
                <a:spcPts val="0"/>
              </a:spcAft>
              <a:buClr>
                <a:schemeClr val="lt1"/>
              </a:buClr>
              <a:buSzPts val="600"/>
              <a:buFont typeface="Arial"/>
              <a:buNone/>
            </a:pPr>
            <a:endParaRPr sz="600" b="0" i="0" u="none" strike="noStrike" cap="none">
              <a:solidFill>
                <a:schemeClr val="dk1"/>
              </a:solidFill>
              <a:latin typeface="Arial Black"/>
              <a:ea typeface="Arial Black"/>
              <a:cs typeface="Arial Black"/>
              <a:sym typeface="Arial Black"/>
            </a:endParaRPr>
          </a:p>
          <a:p>
            <a:pPr marL="128587" marR="0" lvl="0" indent="-128587" algn="l" rtl="0">
              <a:spcBef>
                <a:spcPts val="0"/>
              </a:spcBef>
              <a:spcAft>
                <a:spcPts val="0"/>
              </a:spcAft>
              <a:buClr>
                <a:schemeClr val="lt1"/>
              </a:buClr>
              <a:buSzPts val="1013"/>
              <a:buFont typeface="Arial"/>
              <a:buChar char="•"/>
            </a:pPr>
            <a:r>
              <a:rPr lang="en" sz="1013" b="0" i="0" u="none" strike="noStrike" cap="none">
                <a:solidFill>
                  <a:schemeClr val="dk1"/>
                </a:solidFill>
                <a:latin typeface="Arial Black"/>
                <a:ea typeface="Arial Black"/>
                <a:cs typeface="Arial Black"/>
                <a:sym typeface="Arial Black"/>
              </a:rPr>
              <a:t>Moderately intense/large fires appear orange to yellow</a:t>
            </a:r>
            <a:endParaRPr/>
          </a:p>
          <a:p>
            <a:pPr marL="127694" marR="0" lvl="0" indent="-89594" algn="l" rtl="0">
              <a:spcBef>
                <a:spcPts val="0"/>
              </a:spcBef>
              <a:spcAft>
                <a:spcPts val="0"/>
              </a:spcAft>
              <a:buClr>
                <a:schemeClr val="lt1"/>
              </a:buClr>
              <a:buSzPts val="600"/>
              <a:buFont typeface="Arial"/>
              <a:buNone/>
            </a:pPr>
            <a:endParaRPr sz="600" b="0" i="0" u="none" strike="noStrike" cap="none">
              <a:solidFill>
                <a:schemeClr val="dk1"/>
              </a:solidFill>
              <a:latin typeface="Arial Black"/>
              <a:ea typeface="Arial Black"/>
              <a:cs typeface="Arial Black"/>
              <a:sym typeface="Arial Black"/>
            </a:endParaRPr>
          </a:p>
          <a:p>
            <a:pPr marL="126801" marR="0" lvl="0" indent="-126801" algn="l" rtl="0">
              <a:spcBef>
                <a:spcPts val="0"/>
              </a:spcBef>
              <a:spcAft>
                <a:spcPts val="0"/>
              </a:spcAft>
              <a:buClr>
                <a:schemeClr val="lt1"/>
              </a:buClr>
              <a:buSzPts val="1013"/>
              <a:buFont typeface="Arial"/>
              <a:buChar char="•"/>
            </a:pPr>
            <a:r>
              <a:rPr lang="en" sz="1013" b="0" i="0" u="none" strike="noStrike" cap="none">
                <a:solidFill>
                  <a:schemeClr val="dk1"/>
                </a:solidFill>
                <a:latin typeface="Arial Black"/>
                <a:ea typeface="Arial Black"/>
                <a:cs typeface="Arial Black"/>
                <a:sym typeface="Arial Black"/>
              </a:rPr>
              <a:t>Very intense fires show up in all three bands and appear white</a:t>
            </a:r>
            <a:endParaRPr/>
          </a:p>
          <a:p>
            <a:pPr marL="126801" marR="0" lvl="0" indent="-88701" algn="l" rtl="0">
              <a:spcBef>
                <a:spcPts val="0"/>
              </a:spcBef>
              <a:spcAft>
                <a:spcPts val="0"/>
              </a:spcAft>
              <a:buClr>
                <a:schemeClr val="lt1"/>
              </a:buClr>
              <a:buSzPts val="600"/>
              <a:buFont typeface="Arial"/>
              <a:buNone/>
            </a:pPr>
            <a:endParaRPr sz="600" b="0" i="0" u="none" strike="noStrike" cap="none">
              <a:solidFill>
                <a:schemeClr val="dk1"/>
              </a:solidFill>
              <a:latin typeface="Arial Black"/>
              <a:ea typeface="Arial Black"/>
              <a:cs typeface="Arial Black"/>
              <a:sym typeface="Arial Black"/>
            </a:endParaRPr>
          </a:p>
          <a:p>
            <a:pPr marL="128587" marR="0" lvl="0" indent="-128587" algn="l" rtl="0">
              <a:spcBef>
                <a:spcPts val="0"/>
              </a:spcBef>
              <a:spcAft>
                <a:spcPts val="0"/>
              </a:spcAft>
              <a:buClr>
                <a:schemeClr val="dk1"/>
              </a:buClr>
              <a:buSzPts val="1050"/>
              <a:buFont typeface="Arial"/>
              <a:buChar char="•"/>
            </a:pPr>
            <a:r>
              <a:rPr lang="en" sz="1050" b="0" i="0" u="none" strike="noStrike" cap="none">
                <a:solidFill>
                  <a:schemeClr val="dk1"/>
                </a:solidFill>
                <a:latin typeface="Arial Black"/>
                <a:ea typeface="Arial Black"/>
                <a:cs typeface="Arial Black"/>
                <a:sym typeface="Arial Black"/>
              </a:rPr>
              <a:t>Liquid clouds are </a:t>
            </a:r>
            <a:r>
              <a:rPr lang="en" sz="1050" b="0" i="0" u="none" strike="noStrike" cap="none">
                <a:solidFill>
                  <a:srgbClr val="00B0F0"/>
                </a:solidFill>
                <a:latin typeface="Arial Black"/>
                <a:ea typeface="Arial Black"/>
                <a:cs typeface="Arial Black"/>
                <a:sym typeface="Arial Black"/>
              </a:rPr>
              <a:t>blue</a:t>
            </a:r>
            <a:r>
              <a:rPr lang="en" sz="1050" b="0" i="0" u="none" strike="noStrike" cap="none">
                <a:solidFill>
                  <a:schemeClr val="dk1"/>
                </a:solidFill>
                <a:latin typeface="Arial Black"/>
                <a:ea typeface="Arial Black"/>
                <a:cs typeface="Arial Black"/>
                <a:sym typeface="Arial Black"/>
              </a:rPr>
              <a:t>, ice clouds are </a:t>
            </a:r>
            <a:r>
              <a:rPr lang="en" sz="1050" b="0" i="0" u="none" strike="noStrike" cap="none">
                <a:solidFill>
                  <a:srgbClr val="008000"/>
                </a:solidFill>
                <a:latin typeface="Arial Black"/>
                <a:ea typeface="Arial Black"/>
                <a:cs typeface="Arial Black"/>
                <a:sym typeface="Arial Black"/>
              </a:rPr>
              <a:t>dark green</a:t>
            </a:r>
            <a:endParaRPr/>
          </a:p>
          <a:p>
            <a:pPr marL="128587" marR="0" lvl="0" indent="-90487" algn="l" rtl="0">
              <a:spcBef>
                <a:spcPts val="0"/>
              </a:spcBef>
              <a:spcAft>
                <a:spcPts val="0"/>
              </a:spcAft>
              <a:buClr>
                <a:schemeClr val="lt1"/>
              </a:buClr>
              <a:buSzPts val="600"/>
              <a:buFont typeface="Arial"/>
              <a:buNone/>
            </a:pPr>
            <a:endParaRPr sz="600" b="0" i="0" u="none" strike="noStrike" cap="none">
              <a:solidFill>
                <a:schemeClr val="dk1"/>
              </a:solidFill>
              <a:latin typeface="Arial Black"/>
              <a:ea typeface="Arial Black"/>
              <a:cs typeface="Arial Black"/>
              <a:sym typeface="Arial Black"/>
            </a:endParaRPr>
          </a:p>
          <a:p>
            <a:pPr marL="128587" marR="0" lvl="0" indent="-128587" algn="l" rtl="0">
              <a:spcBef>
                <a:spcPts val="0"/>
              </a:spcBef>
              <a:spcAft>
                <a:spcPts val="0"/>
              </a:spcAft>
              <a:buClr>
                <a:schemeClr val="dk1"/>
              </a:buClr>
              <a:buSzPts val="1050"/>
              <a:buFont typeface="Arial"/>
              <a:buChar char="•"/>
            </a:pPr>
            <a:r>
              <a:rPr lang="en" sz="1050" b="0" i="0" u="none" strike="noStrike" cap="none">
                <a:solidFill>
                  <a:schemeClr val="dk1"/>
                </a:solidFill>
                <a:latin typeface="Arial Black"/>
                <a:ea typeface="Arial Black"/>
                <a:cs typeface="Arial Black"/>
                <a:sym typeface="Arial Black"/>
              </a:rPr>
              <a:t>Snow and Ice appear black</a:t>
            </a:r>
            <a:endParaRPr/>
          </a:p>
          <a:p>
            <a:pPr marL="128587" marR="0" lvl="0" indent="-90487" algn="l" rtl="0">
              <a:spcBef>
                <a:spcPts val="0"/>
              </a:spcBef>
              <a:spcAft>
                <a:spcPts val="0"/>
              </a:spcAft>
              <a:buClr>
                <a:schemeClr val="lt1"/>
              </a:buClr>
              <a:buSzPts val="600"/>
              <a:buFont typeface="Arial"/>
              <a:buNone/>
            </a:pPr>
            <a:endParaRPr sz="600" b="0" i="0" u="none" strike="noStrike" cap="none">
              <a:solidFill>
                <a:schemeClr val="dk1"/>
              </a:solidFill>
              <a:latin typeface="Arial Black"/>
              <a:ea typeface="Arial Black"/>
              <a:cs typeface="Arial Black"/>
              <a:sym typeface="Arial Black"/>
            </a:endParaRPr>
          </a:p>
          <a:p>
            <a:pPr marL="128587" marR="0" lvl="0" indent="-128587" algn="l" rtl="0">
              <a:spcBef>
                <a:spcPts val="0"/>
              </a:spcBef>
              <a:spcAft>
                <a:spcPts val="0"/>
              </a:spcAft>
              <a:buClr>
                <a:schemeClr val="dk1"/>
              </a:buClr>
              <a:buSzPts val="1050"/>
              <a:buFont typeface="Arial"/>
              <a:buChar char="•"/>
            </a:pPr>
            <a:r>
              <a:rPr lang="en" sz="1050" b="0" i="0" u="none" strike="noStrike" cap="none">
                <a:solidFill>
                  <a:schemeClr val="dk1"/>
                </a:solidFill>
                <a:latin typeface="Arial Black"/>
                <a:ea typeface="Arial Black"/>
                <a:cs typeface="Arial Black"/>
                <a:sym typeface="Arial Black"/>
              </a:rPr>
              <a:t>Little to no sensitivity to smoke</a:t>
            </a:r>
            <a:endParaRPr sz="1013" b="0" i="0" u="none" strike="noStrike" cap="none">
              <a:solidFill>
                <a:schemeClr val="dk1"/>
              </a:solidFill>
              <a:latin typeface="Arial Black"/>
              <a:ea typeface="Arial Black"/>
              <a:cs typeface="Arial Black"/>
              <a:sym typeface="Arial Black"/>
            </a:endParaRPr>
          </a:p>
        </p:txBody>
      </p:sp>
      <p:sp>
        <p:nvSpPr>
          <p:cNvPr id="673" name="Google Shape;673;p88"/>
          <p:cNvSpPr txBox="1"/>
          <p:nvPr/>
        </p:nvSpPr>
        <p:spPr>
          <a:xfrm>
            <a:off x="972564" y="442664"/>
            <a:ext cx="3138300" cy="4314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1"/>
              </a:buClr>
              <a:buSzPts val="1754"/>
              <a:buFont typeface="Libre Franklin Medium"/>
              <a:buNone/>
            </a:pPr>
            <a:r>
              <a:rPr lang="en" sz="1754" b="0" i="0" u="none" strike="noStrike" cap="none">
                <a:solidFill>
                  <a:schemeClr val="dk1"/>
                </a:solidFill>
                <a:latin typeface="Libre Franklin Medium"/>
                <a:ea typeface="Libre Franklin Medium"/>
                <a:cs typeface="Libre Franklin Medium"/>
                <a:sym typeface="Libre Franklin Medium"/>
              </a:rPr>
              <a:t>CIRA Fire Temperature RGB</a:t>
            </a:r>
            <a:endParaRPr/>
          </a:p>
          <a:p>
            <a:pPr marL="0" marR="0" lvl="0" indent="0" algn="l" rtl="0">
              <a:lnSpc>
                <a:spcPct val="80000"/>
              </a:lnSpc>
              <a:spcBef>
                <a:spcPts val="0"/>
              </a:spcBef>
              <a:spcAft>
                <a:spcPts val="0"/>
              </a:spcAft>
              <a:buClr>
                <a:schemeClr val="dk1"/>
              </a:buClr>
              <a:buSzPts val="1754"/>
              <a:buFont typeface="Libre Franklin Medium"/>
              <a:buNone/>
            </a:pPr>
            <a:r>
              <a:rPr lang="en" sz="1754" b="0" i="0" u="none" strike="noStrike" cap="none">
                <a:solidFill>
                  <a:schemeClr val="dk1"/>
                </a:solidFill>
                <a:latin typeface="Libre Franklin Medium"/>
                <a:ea typeface="Libre Franklin Medium"/>
                <a:cs typeface="Libre Franklin Medium"/>
                <a:sym typeface="Libre Franklin Medium"/>
              </a:rPr>
              <a:t>(in AWIPS)</a:t>
            </a:r>
            <a:endParaRPr/>
          </a:p>
        </p:txBody>
      </p:sp>
      <p:sp>
        <p:nvSpPr>
          <p:cNvPr id="674" name="Google Shape;674;p88"/>
          <p:cNvSpPr txBox="1"/>
          <p:nvPr/>
        </p:nvSpPr>
        <p:spPr>
          <a:xfrm>
            <a:off x="531375" y="2742438"/>
            <a:ext cx="3143100" cy="190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050" b="0" i="0" u="sng" strike="noStrike" cap="none">
                <a:solidFill>
                  <a:schemeClr val="dk1"/>
                </a:solidFill>
                <a:latin typeface="Arial Black"/>
                <a:ea typeface="Arial Black"/>
                <a:cs typeface="Arial Black"/>
                <a:sym typeface="Arial Black"/>
              </a:rPr>
              <a:t>Qualitative information on fire intensity</a:t>
            </a:r>
            <a:endParaRPr/>
          </a:p>
        </p:txBody>
      </p:sp>
      <p:sp>
        <p:nvSpPr>
          <p:cNvPr id="675" name="Google Shape;675;p88"/>
          <p:cNvSpPr txBox="1"/>
          <p:nvPr/>
        </p:nvSpPr>
        <p:spPr>
          <a:xfrm>
            <a:off x="5168425" y="2748254"/>
            <a:ext cx="4210800" cy="190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050" b="0" i="0" u="sng" strike="noStrike" cap="none">
                <a:solidFill>
                  <a:schemeClr val="dk1"/>
                </a:solidFill>
                <a:latin typeface="Arial Black"/>
                <a:ea typeface="Arial Black"/>
                <a:cs typeface="Arial Black"/>
                <a:sym typeface="Arial Black"/>
              </a:rPr>
              <a:t>Fire mask with smoke and vegetation health signal</a:t>
            </a:r>
            <a:endParaRPr/>
          </a:p>
        </p:txBody>
      </p:sp>
      <p:sp>
        <p:nvSpPr>
          <p:cNvPr id="676" name="Google Shape;676;p88"/>
          <p:cNvSpPr txBox="1"/>
          <p:nvPr/>
        </p:nvSpPr>
        <p:spPr>
          <a:xfrm>
            <a:off x="3890381" y="1066296"/>
            <a:ext cx="1185000" cy="484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900" b="1">
                <a:solidFill>
                  <a:schemeClr val="dk1"/>
                </a:solidFill>
                <a:latin typeface="Arial Black"/>
                <a:ea typeface="Arial Black"/>
                <a:cs typeface="Arial Black"/>
                <a:sym typeface="Arial Black"/>
              </a:rPr>
              <a:t>See Backup slides for animated image</a:t>
            </a:r>
            <a:endParaRPr/>
          </a:p>
        </p:txBody>
      </p:sp>
      <p:sp>
        <p:nvSpPr>
          <p:cNvPr id="677" name="Google Shape;677;p88"/>
          <p:cNvSpPr txBox="1"/>
          <p:nvPr/>
        </p:nvSpPr>
        <p:spPr>
          <a:xfrm>
            <a:off x="865391" y="1031975"/>
            <a:ext cx="1843200" cy="155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750">
                <a:solidFill>
                  <a:srgbClr val="0070C0"/>
                </a:solidFill>
                <a:latin typeface="Arial Black"/>
                <a:ea typeface="Arial Black"/>
                <a:cs typeface="Arial Black"/>
                <a:sym typeface="Arial Black"/>
              </a:rPr>
              <a:t>Band 5 (1.6 µm) BLUE</a:t>
            </a:r>
            <a:endParaRPr/>
          </a:p>
        </p:txBody>
      </p:sp>
      <p:sp>
        <p:nvSpPr>
          <p:cNvPr id="678" name="Google Shape;678;p88"/>
          <p:cNvSpPr txBox="1"/>
          <p:nvPr/>
        </p:nvSpPr>
        <p:spPr>
          <a:xfrm>
            <a:off x="865391" y="1104781"/>
            <a:ext cx="1928700" cy="155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750">
                <a:solidFill>
                  <a:srgbClr val="00B050"/>
                </a:solidFill>
                <a:latin typeface="Arial Black"/>
                <a:ea typeface="Arial Black"/>
                <a:cs typeface="Arial Black"/>
                <a:sym typeface="Arial Black"/>
              </a:rPr>
              <a:t>Band 6 (2.3 µm) GREEN</a:t>
            </a:r>
            <a:endParaRPr/>
          </a:p>
        </p:txBody>
      </p:sp>
      <p:sp>
        <p:nvSpPr>
          <p:cNvPr id="679" name="Google Shape;679;p88"/>
          <p:cNvSpPr txBox="1"/>
          <p:nvPr/>
        </p:nvSpPr>
        <p:spPr>
          <a:xfrm>
            <a:off x="865391" y="1182584"/>
            <a:ext cx="1928700" cy="155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750">
                <a:solidFill>
                  <a:srgbClr val="FF0000"/>
                </a:solidFill>
                <a:latin typeface="Arial Black"/>
                <a:ea typeface="Arial Black"/>
                <a:cs typeface="Arial Black"/>
                <a:sym typeface="Arial Black"/>
              </a:rPr>
              <a:t>Band 7 (3.9 µm) RED</a:t>
            </a:r>
            <a:endParaRPr/>
          </a:p>
        </p:txBody>
      </p:sp>
      <p:sp>
        <p:nvSpPr>
          <p:cNvPr id="680" name="Google Shape;680;p88"/>
          <p:cNvSpPr txBox="1"/>
          <p:nvPr/>
        </p:nvSpPr>
        <p:spPr>
          <a:xfrm>
            <a:off x="5916018" y="1096064"/>
            <a:ext cx="1843200" cy="155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750">
                <a:solidFill>
                  <a:srgbClr val="0070C0"/>
                </a:solidFill>
                <a:latin typeface="Arial Black"/>
                <a:ea typeface="Arial Black"/>
                <a:cs typeface="Arial Black"/>
                <a:sym typeface="Arial Black"/>
              </a:rPr>
              <a:t>Band 2 (0.64 µm) BLUE</a:t>
            </a:r>
            <a:endParaRPr/>
          </a:p>
        </p:txBody>
      </p:sp>
      <p:sp>
        <p:nvSpPr>
          <p:cNvPr id="681" name="Google Shape;681;p88"/>
          <p:cNvSpPr txBox="1"/>
          <p:nvPr/>
        </p:nvSpPr>
        <p:spPr>
          <a:xfrm>
            <a:off x="5916018" y="1168872"/>
            <a:ext cx="1928700" cy="155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750">
                <a:solidFill>
                  <a:srgbClr val="00B050"/>
                </a:solidFill>
                <a:latin typeface="Arial Black"/>
                <a:ea typeface="Arial Black"/>
                <a:cs typeface="Arial Black"/>
                <a:sym typeface="Arial Black"/>
              </a:rPr>
              <a:t>Band 3 (0.86 µm) GREEN</a:t>
            </a:r>
            <a:endParaRPr/>
          </a:p>
        </p:txBody>
      </p:sp>
      <p:sp>
        <p:nvSpPr>
          <p:cNvPr id="682" name="Google Shape;682;p88"/>
          <p:cNvSpPr txBox="1"/>
          <p:nvPr/>
        </p:nvSpPr>
        <p:spPr>
          <a:xfrm>
            <a:off x="5916018" y="1246674"/>
            <a:ext cx="1928700" cy="155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750">
                <a:solidFill>
                  <a:srgbClr val="FF0000"/>
                </a:solidFill>
                <a:latin typeface="Arial Black"/>
                <a:ea typeface="Arial Black"/>
                <a:cs typeface="Arial Black"/>
                <a:sym typeface="Arial Black"/>
              </a:rPr>
              <a:t>Band 7 (3.9 µm) RED</a:t>
            </a:r>
            <a:endParaRPr/>
          </a:p>
        </p:txBody>
      </p:sp>
      <p:sp>
        <p:nvSpPr>
          <p:cNvPr id="683" name="Google Shape;683;p88"/>
          <p:cNvSpPr txBox="1">
            <a:spLocks noGrp="1"/>
          </p:cNvSpPr>
          <p:nvPr>
            <p:ph type="title"/>
          </p:nvPr>
        </p:nvSpPr>
        <p:spPr>
          <a:xfrm>
            <a:off x="0" y="-130900"/>
            <a:ext cx="9288000" cy="857400"/>
          </a:xfrm>
          <a:prstGeom prst="rect">
            <a:avLst/>
          </a:prstGeom>
          <a:noFill/>
          <a:ln>
            <a:noFill/>
          </a:ln>
        </p:spPr>
        <p:txBody>
          <a:bodyPr spcFirstLastPara="1" wrap="square" lIns="45700" tIns="45700" rIns="45700" bIns="45700" anchor="ctr" anchorCtr="0">
            <a:noAutofit/>
          </a:bodyPr>
          <a:lstStyle/>
          <a:p>
            <a:pPr marL="0" lvl="0" indent="0" algn="l" rtl="0">
              <a:spcBef>
                <a:spcPts val="0"/>
              </a:spcBef>
              <a:spcAft>
                <a:spcPts val="0"/>
              </a:spcAft>
              <a:buClr>
                <a:srgbClr val="00B0F0"/>
              </a:buClr>
              <a:buSzPts val="3600"/>
              <a:buFont typeface="Arial"/>
              <a:buNone/>
            </a:pPr>
            <a:r>
              <a:rPr lang="en" sz="3000">
                <a:solidFill>
                  <a:srgbClr val="00B0F0"/>
                </a:solidFill>
              </a:rPr>
              <a:t>RGBs </a:t>
            </a:r>
            <a:endParaRPr sz="3000">
              <a:solidFill>
                <a:srgbClr val="00B0F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5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62"/>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6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pic>
        <p:nvPicPr>
          <p:cNvPr id="689" name="Google Shape;689;p89"/>
          <p:cNvPicPr preferRelativeResize="0"/>
          <p:nvPr/>
        </p:nvPicPr>
        <p:blipFill rotWithShape="1">
          <a:blip r:embed="rId3">
            <a:alphaModFix/>
          </a:blip>
          <a:srcRect/>
          <a:stretch/>
        </p:blipFill>
        <p:spPr>
          <a:xfrm>
            <a:off x="895534" y="704813"/>
            <a:ext cx="2052820" cy="1539114"/>
          </a:xfrm>
          <a:prstGeom prst="rect">
            <a:avLst/>
          </a:prstGeom>
          <a:noFill/>
          <a:ln>
            <a:noFill/>
          </a:ln>
        </p:spPr>
      </p:pic>
      <p:pic>
        <p:nvPicPr>
          <p:cNvPr id="690" name="Google Shape;690;p89"/>
          <p:cNvPicPr preferRelativeResize="0"/>
          <p:nvPr/>
        </p:nvPicPr>
        <p:blipFill rotWithShape="1">
          <a:blip r:embed="rId4">
            <a:alphaModFix/>
          </a:blip>
          <a:srcRect/>
          <a:stretch/>
        </p:blipFill>
        <p:spPr>
          <a:xfrm>
            <a:off x="5536096" y="704813"/>
            <a:ext cx="2052822" cy="1539114"/>
          </a:xfrm>
          <a:prstGeom prst="rect">
            <a:avLst/>
          </a:prstGeom>
          <a:noFill/>
          <a:ln>
            <a:noFill/>
          </a:ln>
        </p:spPr>
      </p:pic>
      <p:sp>
        <p:nvSpPr>
          <p:cNvPr id="691" name="Google Shape;691;p89"/>
          <p:cNvSpPr txBox="1"/>
          <p:nvPr/>
        </p:nvSpPr>
        <p:spPr>
          <a:xfrm>
            <a:off x="1485897" y="42566"/>
            <a:ext cx="6172200" cy="4713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FFFF99"/>
              </a:buClr>
              <a:buSzPts val="3300"/>
              <a:buFont typeface="Libre Franklin Medium"/>
              <a:buNone/>
            </a:pPr>
            <a:r>
              <a:rPr lang="en" sz="3300">
                <a:solidFill>
                  <a:srgbClr val="00FFFF"/>
                </a:solidFill>
                <a:latin typeface="Libre Franklin Medium"/>
                <a:ea typeface="Libre Franklin Medium"/>
                <a:cs typeface="Libre Franklin Medium"/>
                <a:sym typeface="Libre Franklin Medium"/>
              </a:rPr>
              <a:t>VIIRS Fire and Smoke Imagery</a:t>
            </a:r>
            <a:endParaRPr>
              <a:solidFill>
                <a:srgbClr val="00FFFF"/>
              </a:solidFill>
            </a:endParaRPr>
          </a:p>
        </p:txBody>
      </p:sp>
      <p:sp>
        <p:nvSpPr>
          <p:cNvPr id="692" name="Google Shape;692;p89"/>
          <p:cNvSpPr txBox="1"/>
          <p:nvPr/>
        </p:nvSpPr>
        <p:spPr>
          <a:xfrm>
            <a:off x="3048086" y="674977"/>
            <a:ext cx="1311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900">
                <a:solidFill>
                  <a:schemeClr val="dk1"/>
                </a:solidFill>
                <a:latin typeface="Arial Black"/>
                <a:ea typeface="Arial Black"/>
                <a:cs typeface="Arial Black"/>
                <a:sym typeface="Arial Black"/>
              </a:rPr>
              <a:t>Fire Temperature RGB</a:t>
            </a:r>
            <a:endParaRPr/>
          </a:p>
        </p:txBody>
      </p:sp>
      <p:sp>
        <p:nvSpPr>
          <p:cNvPr id="693" name="Google Shape;693;p89"/>
          <p:cNvSpPr txBox="1"/>
          <p:nvPr/>
        </p:nvSpPr>
        <p:spPr>
          <a:xfrm>
            <a:off x="5704731" y="674976"/>
            <a:ext cx="24507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900">
                <a:solidFill>
                  <a:schemeClr val="dk1"/>
                </a:solidFill>
                <a:latin typeface="Arial Black"/>
                <a:ea typeface="Arial Black"/>
                <a:cs typeface="Arial Black"/>
                <a:sym typeface="Arial Black"/>
              </a:rPr>
              <a:t>Natural Fire Color/Day Land Cloud Fire RGB</a:t>
            </a:r>
            <a:endParaRPr/>
          </a:p>
        </p:txBody>
      </p:sp>
      <p:sp>
        <p:nvSpPr>
          <p:cNvPr id="694" name="Google Shape;694;p89"/>
          <p:cNvSpPr txBox="1"/>
          <p:nvPr/>
        </p:nvSpPr>
        <p:spPr>
          <a:xfrm>
            <a:off x="2326339" y="2083390"/>
            <a:ext cx="1311300" cy="173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900">
                <a:solidFill>
                  <a:schemeClr val="lt1"/>
                </a:solidFill>
                <a:latin typeface="Arial Black"/>
                <a:ea typeface="Arial Black"/>
                <a:cs typeface="Arial Black"/>
                <a:sym typeface="Arial Black"/>
              </a:rPr>
              <a:t>750 m resolution</a:t>
            </a:r>
            <a:endParaRPr/>
          </a:p>
        </p:txBody>
      </p:sp>
      <p:sp>
        <p:nvSpPr>
          <p:cNvPr id="695" name="Google Shape;695;p89"/>
          <p:cNvSpPr txBox="1"/>
          <p:nvPr/>
        </p:nvSpPr>
        <p:spPr>
          <a:xfrm>
            <a:off x="6962509" y="2083390"/>
            <a:ext cx="1311300" cy="173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900">
                <a:solidFill>
                  <a:schemeClr val="lt1"/>
                </a:solidFill>
                <a:latin typeface="Arial Black"/>
                <a:ea typeface="Arial Black"/>
                <a:cs typeface="Arial Black"/>
                <a:sym typeface="Arial Black"/>
              </a:rPr>
              <a:t>375 m resolution</a:t>
            </a:r>
            <a:endParaRPr/>
          </a:p>
        </p:txBody>
      </p:sp>
      <p:sp>
        <p:nvSpPr>
          <p:cNvPr id="696" name="Google Shape;696;p89"/>
          <p:cNvSpPr txBox="1"/>
          <p:nvPr/>
        </p:nvSpPr>
        <p:spPr>
          <a:xfrm>
            <a:off x="1968982" y="2586470"/>
            <a:ext cx="5405400" cy="1770600"/>
          </a:xfrm>
          <a:prstGeom prst="rect">
            <a:avLst/>
          </a:prstGeom>
          <a:noFill/>
          <a:ln>
            <a:noFill/>
          </a:ln>
        </p:spPr>
        <p:txBody>
          <a:bodyPr spcFirstLastPara="1" wrap="square" lIns="91425" tIns="45700" rIns="91425" bIns="45700" anchor="t" anchorCtr="0">
            <a:noAutofit/>
          </a:bodyPr>
          <a:lstStyle/>
          <a:p>
            <a:pPr marL="128587" marR="0" lvl="0" indent="-128587" algn="l" rtl="0">
              <a:spcBef>
                <a:spcPts val="0"/>
              </a:spcBef>
              <a:spcAft>
                <a:spcPts val="0"/>
              </a:spcAft>
              <a:buClr>
                <a:schemeClr val="lt1"/>
              </a:buClr>
              <a:buSzPts val="1013"/>
              <a:buFont typeface="Arial"/>
              <a:buChar char="•"/>
            </a:pPr>
            <a:r>
              <a:rPr lang="en" sz="1013">
                <a:solidFill>
                  <a:schemeClr val="dk1"/>
                </a:solidFill>
                <a:latin typeface="Arial Black"/>
                <a:ea typeface="Arial Black"/>
                <a:cs typeface="Arial Black"/>
                <a:sym typeface="Arial Black"/>
              </a:rPr>
              <a:t>VIIRS provides fire-related imagery at higher spatial resolution than GOES-16/17</a:t>
            </a:r>
            <a:endParaRPr/>
          </a:p>
          <a:p>
            <a:pPr marL="127694" marR="0" lvl="0" indent="-89594" algn="l" rtl="0">
              <a:spcBef>
                <a:spcPts val="0"/>
              </a:spcBef>
              <a:spcAft>
                <a:spcPts val="0"/>
              </a:spcAft>
              <a:buClr>
                <a:schemeClr val="lt1"/>
              </a:buClr>
              <a:buSzPts val="600"/>
              <a:buFont typeface="Arial"/>
              <a:buNone/>
            </a:pPr>
            <a:endParaRPr sz="600">
              <a:solidFill>
                <a:schemeClr val="dk1"/>
              </a:solidFill>
              <a:latin typeface="Arial Black"/>
              <a:ea typeface="Arial Black"/>
              <a:cs typeface="Arial Black"/>
              <a:sym typeface="Arial Black"/>
            </a:endParaRPr>
          </a:p>
          <a:p>
            <a:pPr marL="128587" marR="0" lvl="0" indent="-128587" algn="l" rtl="0">
              <a:spcBef>
                <a:spcPts val="0"/>
              </a:spcBef>
              <a:spcAft>
                <a:spcPts val="0"/>
              </a:spcAft>
              <a:buClr>
                <a:schemeClr val="lt1"/>
              </a:buClr>
              <a:buSzPts val="1013"/>
              <a:buFont typeface="Arial"/>
              <a:buChar char="•"/>
            </a:pPr>
            <a:r>
              <a:rPr lang="en" sz="1013">
                <a:solidFill>
                  <a:schemeClr val="dk1"/>
                </a:solidFill>
                <a:latin typeface="Arial Black"/>
                <a:ea typeface="Arial Black"/>
                <a:cs typeface="Arial Black"/>
                <a:sym typeface="Arial Black"/>
              </a:rPr>
              <a:t>3000 km-wide swath and two satellites (S-NPP and NOAA-20) provide full global coverage twice per day (~1:30 AM/PM) with ~50 min. separation</a:t>
            </a:r>
            <a:endParaRPr/>
          </a:p>
          <a:p>
            <a:pPr marL="128587" marR="0" lvl="0" indent="-90487" algn="l" rtl="0">
              <a:spcBef>
                <a:spcPts val="0"/>
              </a:spcBef>
              <a:spcAft>
                <a:spcPts val="0"/>
              </a:spcAft>
              <a:buClr>
                <a:schemeClr val="lt1"/>
              </a:buClr>
              <a:buSzPts val="600"/>
              <a:buFont typeface="Arial"/>
              <a:buNone/>
            </a:pPr>
            <a:endParaRPr sz="600">
              <a:solidFill>
                <a:schemeClr val="dk1"/>
              </a:solidFill>
              <a:latin typeface="Arial Black"/>
              <a:ea typeface="Arial Black"/>
              <a:cs typeface="Arial Black"/>
              <a:sym typeface="Arial Black"/>
            </a:endParaRPr>
          </a:p>
          <a:p>
            <a:pPr marL="126801" marR="0" lvl="0" indent="-126801" algn="l" rtl="0">
              <a:spcBef>
                <a:spcPts val="0"/>
              </a:spcBef>
              <a:spcAft>
                <a:spcPts val="0"/>
              </a:spcAft>
              <a:buClr>
                <a:schemeClr val="lt1"/>
              </a:buClr>
              <a:buSzPts val="1013"/>
              <a:buFont typeface="Arial"/>
              <a:buChar char="•"/>
            </a:pPr>
            <a:r>
              <a:rPr lang="en" sz="1013">
                <a:solidFill>
                  <a:schemeClr val="dk1"/>
                </a:solidFill>
                <a:latin typeface="Arial Black"/>
                <a:ea typeface="Arial Black"/>
                <a:cs typeface="Arial Black"/>
                <a:sym typeface="Arial Black"/>
              </a:rPr>
              <a:t>GINA/U. Alaska-Fairbanks has been providing these RGBs to Alaska Fire Service, Alaska National Weather Service offices</a:t>
            </a:r>
            <a:endParaRPr/>
          </a:p>
          <a:p>
            <a:pPr marL="126801" marR="0" lvl="0" indent="-88701" algn="l" rtl="0">
              <a:spcBef>
                <a:spcPts val="0"/>
              </a:spcBef>
              <a:spcAft>
                <a:spcPts val="0"/>
              </a:spcAft>
              <a:buClr>
                <a:schemeClr val="lt1"/>
              </a:buClr>
              <a:buSzPts val="600"/>
              <a:buFont typeface="Arial"/>
              <a:buNone/>
            </a:pPr>
            <a:endParaRPr sz="600">
              <a:solidFill>
                <a:schemeClr val="dk1"/>
              </a:solidFill>
              <a:latin typeface="Arial Black"/>
              <a:ea typeface="Arial Black"/>
              <a:cs typeface="Arial Black"/>
              <a:sym typeface="Arial Black"/>
            </a:endParaRPr>
          </a:p>
          <a:p>
            <a:pPr marL="128587" marR="0" lvl="0" indent="-128587" algn="l" rtl="0">
              <a:spcBef>
                <a:spcPts val="0"/>
              </a:spcBef>
              <a:spcAft>
                <a:spcPts val="0"/>
              </a:spcAft>
              <a:buClr>
                <a:schemeClr val="dk1"/>
              </a:buClr>
              <a:buSzPts val="1050"/>
              <a:buFont typeface="Arial"/>
              <a:buChar char="•"/>
            </a:pPr>
            <a:r>
              <a:rPr lang="en" sz="1050">
                <a:solidFill>
                  <a:schemeClr val="dk1"/>
                </a:solidFill>
                <a:latin typeface="Arial Black"/>
                <a:ea typeface="Arial Black"/>
                <a:cs typeface="Arial Black"/>
                <a:sym typeface="Arial Black"/>
              </a:rPr>
              <a:t>CIRA is currently working on making these products available to users throughout CONUS</a:t>
            </a:r>
            <a:endParaRPr/>
          </a:p>
          <a:p>
            <a:pPr marL="585787" marR="0" lvl="1" indent="-128587" algn="l" rtl="0">
              <a:spcBef>
                <a:spcPts val="0"/>
              </a:spcBef>
              <a:spcAft>
                <a:spcPts val="0"/>
              </a:spcAft>
              <a:buClr>
                <a:schemeClr val="dk1"/>
              </a:buClr>
              <a:buSzPts val="1050"/>
              <a:buFont typeface="Arial"/>
              <a:buChar char="•"/>
            </a:pPr>
            <a:r>
              <a:rPr lang="en" sz="1050" b="0" i="0" u="none" strike="noStrike" cap="none">
                <a:solidFill>
                  <a:schemeClr val="dk1"/>
                </a:solidFill>
                <a:latin typeface="Arial Black"/>
                <a:ea typeface="Arial Black"/>
                <a:cs typeface="Arial Black"/>
                <a:sym typeface="Arial Black"/>
              </a:rPr>
              <a:t>GeoTIFFs to be made available on the web</a:t>
            </a:r>
            <a:endParaRPr/>
          </a:p>
          <a:p>
            <a:pPr marL="585787" marR="0" lvl="1" indent="-128587" algn="l" rtl="0">
              <a:spcBef>
                <a:spcPts val="0"/>
              </a:spcBef>
              <a:spcAft>
                <a:spcPts val="0"/>
              </a:spcAft>
              <a:buClr>
                <a:schemeClr val="dk1"/>
              </a:buClr>
              <a:buSzPts val="1050"/>
              <a:buFont typeface="Arial"/>
              <a:buChar char="•"/>
            </a:pPr>
            <a:r>
              <a:rPr lang="en" sz="1050" b="0" i="0" u="none" strike="noStrike" cap="none">
                <a:solidFill>
                  <a:schemeClr val="dk1"/>
                </a:solidFill>
                <a:latin typeface="Arial Black"/>
                <a:ea typeface="Arial Black"/>
                <a:cs typeface="Arial Black"/>
                <a:sym typeface="Arial Black"/>
              </a:rPr>
              <a:t>“On the fly” RGB capability within AWIPS</a:t>
            </a:r>
            <a:endParaRPr/>
          </a:p>
          <a:p>
            <a:pPr marL="585787" marR="0" lvl="1" indent="-128587" algn="l" rtl="0">
              <a:spcBef>
                <a:spcPts val="0"/>
              </a:spcBef>
              <a:spcAft>
                <a:spcPts val="0"/>
              </a:spcAft>
              <a:buClr>
                <a:schemeClr val="dk1"/>
              </a:buClr>
              <a:buSzPts val="1050"/>
              <a:buFont typeface="Arial"/>
              <a:buChar char="•"/>
            </a:pPr>
            <a:r>
              <a:rPr lang="en" sz="1050" b="0" i="0" u="none" strike="noStrike" cap="none">
                <a:solidFill>
                  <a:schemeClr val="dk1"/>
                </a:solidFill>
                <a:latin typeface="Arial Black"/>
                <a:ea typeface="Arial Black"/>
                <a:cs typeface="Arial Black"/>
                <a:sym typeface="Arial Black"/>
              </a:rPr>
              <a:t>Polar SLIDER: http://rammb-slider.cira.colostate.edu/?sat=jpss </a:t>
            </a:r>
            <a:endParaRPr/>
          </a:p>
          <a:p>
            <a:pPr marL="128587" marR="0" lvl="0" indent="-90487" algn="l" rtl="0">
              <a:spcBef>
                <a:spcPts val="0"/>
              </a:spcBef>
              <a:spcAft>
                <a:spcPts val="0"/>
              </a:spcAft>
              <a:buClr>
                <a:schemeClr val="lt1"/>
              </a:buClr>
              <a:buSzPts val="600"/>
              <a:buFont typeface="Arial"/>
              <a:buNone/>
            </a:pPr>
            <a:endParaRPr sz="600">
              <a:solidFill>
                <a:schemeClr val="dk1"/>
              </a:solidFill>
              <a:latin typeface="Arial Black"/>
              <a:ea typeface="Arial Black"/>
              <a:cs typeface="Arial Black"/>
              <a:sym typeface="Arial Black"/>
            </a:endParaRPr>
          </a:p>
        </p:txBody>
      </p:sp>
      <p:sp>
        <p:nvSpPr>
          <p:cNvPr id="697" name="Google Shape;697;p89"/>
          <p:cNvSpPr txBox="1"/>
          <p:nvPr/>
        </p:nvSpPr>
        <p:spPr>
          <a:xfrm>
            <a:off x="2503322" y="2342001"/>
            <a:ext cx="3429000" cy="164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825">
                <a:solidFill>
                  <a:schemeClr val="dk1"/>
                </a:solidFill>
                <a:latin typeface="Arial Black"/>
                <a:ea typeface="Arial Black"/>
                <a:cs typeface="Arial Black"/>
                <a:sym typeface="Arial Black"/>
              </a:rPr>
              <a:t>Camp Fire 20:40 UTC 8 November 2018</a:t>
            </a:r>
            <a:endParaRPr/>
          </a:p>
        </p:txBody>
      </p:sp>
      <p:sp>
        <p:nvSpPr>
          <p:cNvPr id="698" name="Google Shape;698;p89"/>
          <p:cNvSpPr txBox="1"/>
          <p:nvPr/>
        </p:nvSpPr>
        <p:spPr>
          <a:xfrm>
            <a:off x="887565" y="2006432"/>
            <a:ext cx="1843200" cy="138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600">
                <a:solidFill>
                  <a:srgbClr val="0070C0"/>
                </a:solidFill>
                <a:latin typeface="Arial Black"/>
                <a:ea typeface="Arial Black"/>
                <a:cs typeface="Arial Black"/>
                <a:sym typeface="Arial Black"/>
              </a:rPr>
              <a:t>M-10 (1.6 µm) BLUE</a:t>
            </a:r>
            <a:endParaRPr/>
          </a:p>
        </p:txBody>
      </p:sp>
      <p:sp>
        <p:nvSpPr>
          <p:cNvPr id="699" name="Google Shape;699;p89"/>
          <p:cNvSpPr txBox="1"/>
          <p:nvPr/>
        </p:nvSpPr>
        <p:spPr>
          <a:xfrm>
            <a:off x="887565" y="2066590"/>
            <a:ext cx="1928700" cy="138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600">
                <a:solidFill>
                  <a:srgbClr val="00B050"/>
                </a:solidFill>
                <a:latin typeface="Arial Black"/>
                <a:ea typeface="Arial Black"/>
                <a:cs typeface="Arial Black"/>
                <a:sym typeface="Arial Black"/>
              </a:rPr>
              <a:t>M-11 (2.3 µm) GREEN</a:t>
            </a:r>
            <a:endParaRPr/>
          </a:p>
        </p:txBody>
      </p:sp>
      <p:sp>
        <p:nvSpPr>
          <p:cNvPr id="700" name="Google Shape;700;p89"/>
          <p:cNvSpPr txBox="1"/>
          <p:nvPr/>
        </p:nvSpPr>
        <p:spPr>
          <a:xfrm>
            <a:off x="887565" y="2123313"/>
            <a:ext cx="1928700" cy="138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600">
                <a:solidFill>
                  <a:srgbClr val="FF0000"/>
                </a:solidFill>
                <a:latin typeface="Arial Black"/>
                <a:ea typeface="Arial Black"/>
                <a:cs typeface="Arial Black"/>
                <a:sym typeface="Arial Black"/>
              </a:rPr>
              <a:t>M-13 (3.9 µm) RED</a:t>
            </a:r>
            <a:endParaRPr/>
          </a:p>
        </p:txBody>
      </p:sp>
      <p:sp>
        <p:nvSpPr>
          <p:cNvPr id="701" name="Google Shape;701;p89"/>
          <p:cNvSpPr txBox="1"/>
          <p:nvPr/>
        </p:nvSpPr>
        <p:spPr>
          <a:xfrm>
            <a:off x="5531168" y="2005647"/>
            <a:ext cx="1843200" cy="138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600">
                <a:solidFill>
                  <a:srgbClr val="0070C0"/>
                </a:solidFill>
                <a:latin typeface="Arial Black"/>
                <a:ea typeface="Arial Black"/>
                <a:cs typeface="Arial Black"/>
                <a:sym typeface="Arial Black"/>
              </a:rPr>
              <a:t>I-1 (1.6 µm) BLUE</a:t>
            </a:r>
            <a:endParaRPr/>
          </a:p>
        </p:txBody>
      </p:sp>
      <p:sp>
        <p:nvSpPr>
          <p:cNvPr id="702" name="Google Shape;702;p89"/>
          <p:cNvSpPr txBox="1"/>
          <p:nvPr/>
        </p:nvSpPr>
        <p:spPr>
          <a:xfrm>
            <a:off x="5531168" y="2122529"/>
            <a:ext cx="1928700" cy="138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600">
                <a:solidFill>
                  <a:srgbClr val="FF0000"/>
                </a:solidFill>
                <a:latin typeface="Arial Black"/>
                <a:ea typeface="Arial Black"/>
                <a:cs typeface="Arial Black"/>
                <a:sym typeface="Arial Black"/>
              </a:rPr>
              <a:t>I-4 (3.9 µm) RED</a:t>
            </a:r>
            <a:endParaRPr/>
          </a:p>
        </p:txBody>
      </p:sp>
      <p:sp>
        <p:nvSpPr>
          <p:cNvPr id="703" name="Google Shape;703;p89"/>
          <p:cNvSpPr txBox="1"/>
          <p:nvPr/>
        </p:nvSpPr>
        <p:spPr>
          <a:xfrm>
            <a:off x="5531877" y="2063047"/>
            <a:ext cx="1928700" cy="138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600">
                <a:solidFill>
                  <a:srgbClr val="00B050"/>
                </a:solidFill>
                <a:latin typeface="Arial Black"/>
                <a:ea typeface="Arial Black"/>
                <a:cs typeface="Arial Black"/>
                <a:sym typeface="Arial Black"/>
              </a:rPr>
              <a:t>I-2 (2.3 µm) GREEN</a:t>
            </a:r>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90"/>
          <p:cNvSpPr txBox="1">
            <a:spLocks noGrp="1"/>
          </p:cNvSpPr>
          <p:nvPr>
            <p:ph type="title"/>
          </p:nvPr>
        </p:nvSpPr>
        <p:spPr>
          <a:xfrm>
            <a:off x="2747282" y="1467190"/>
            <a:ext cx="5943600" cy="8187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594C9"/>
              </a:buClr>
              <a:buSzPts val="3200"/>
              <a:buFont typeface="Arial"/>
              <a:buNone/>
            </a:pPr>
            <a:r>
              <a:rPr lang="en"/>
              <a:t>NUCAPS</a:t>
            </a:r>
            <a:endParaRPr sz="3200" b="0" i="0" u="none" strike="noStrike" cap="none">
              <a:solidFill>
                <a:srgbClr val="0594C9"/>
              </a:solidFill>
              <a:latin typeface="Arial"/>
              <a:ea typeface="Arial"/>
              <a:cs typeface="Arial"/>
              <a:sym typeface="Arial"/>
            </a:endParaRPr>
          </a:p>
        </p:txBody>
      </p:sp>
      <p:pic>
        <p:nvPicPr>
          <p:cNvPr id="709" name="Google Shape;709;p90"/>
          <p:cNvPicPr preferRelativeResize="0"/>
          <p:nvPr/>
        </p:nvPicPr>
        <p:blipFill>
          <a:blip r:embed="rId3">
            <a:alphaModFix/>
          </a:blip>
          <a:stretch>
            <a:fillRect/>
          </a:stretch>
        </p:blipFill>
        <p:spPr>
          <a:xfrm>
            <a:off x="3248901" y="2716506"/>
            <a:ext cx="2907550" cy="1830220"/>
          </a:xfrm>
          <a:prstGeom prst="rect">
            <a:avLst/>
          </a:prstGeom>
          <a:noFill/>
          <a:ln>
            <a:noFill/>
          </a:ln>
        </p:spPr>
      </p:pic>
      <p:pic>
        <p:nvPicPr>
          <p:cNvPr id="710" name="Google Shape;710;p90"/>
          <p:cNvPicPr preferRelativeResize="0"/>
          <p:nvPr/>
        </p:nvPicPr>
        <p:blipFill>
          <a:blip r:embed="rId4">
            <a:alphaModFix/>
          </a:blip>
          <a:stretch>
            <a:fillRect/>
          </a:stretch>
        </p:blipFill>
        <p:spPr>
          <a:xfrm>
            <a:off x="200475" y="2285900"/>
            <a:ext cx="2907548" cy="1930076"/>
          </a:xfrm>
          <a:prstGeom prst="rect">
            <a:avLst/>
          </a:prstGeom>
          <a:noFill/>
          <a:ln>
            <a:noFill/>
          </a:ln>
        </p:spPr>
      </p:pic>
      <p:pic>
        <p:nvPicPr>
          <p:cNvPr id="711" name="Google Shape;711;p90"/>
          <p:cNvPicPr preferRelativeResize="0"/>
          <p:nvPr/>
        </p:nvPicPr>
        <p:blipFill>
          <a:blip r:embed="rId5">
            <a:alphaModFix/>
          </a:blip>
          <a:stretch>
            <a:fillRect/>
          </a:stretch>
        </p:blipFill>
        <p:spPr>
          <a:xfrm>
            <a:off x="6297326" y="3110001"/>
            <a:ext cx="2757050" cy="1830224"/>
          </a:xfrm>
          <a:prstGeom prst="rect">
            <a:avLst/>
          </a:prstGeom>
          <a:noFill/>
          <a:ln>
            <a:noFill/>
          </a:ln>
        </p:spPr>
      </p:pic>
      <p:sp>
        <p:nvSpPr>
          <p:cNvPr id="712" name="Google Shape;712;p90"/>
          <p:cNvSpPr txBox="1"/>
          <p:nvPr/>
        </p:nvSpPr>
        <p:spPr>
          <a:xfrm>
            <a:off x="309150" y="2346900"/>
            <a:ext cx="1728600" cy="44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NUCAPS Locations</a:t>
            </a:r>
            <a:endParaRPr>
              <a:solidFill>
                <a:srgbClr val="FFFFFF"/>
              </a:solidFill>
            </a:endParaRPr>
          </a:p>
        </p:txBody>
      </p:sp>
      <p:sp>
        <p:nvSpPr>
          <p:cNvPr id="713" name="Google Shape;713;p90"/>
          <p:cNvSpPr txBox="1"/>
          <p:nvPr/>
        </p:nvSpPr>
        <p:spPr>
          <a:xfrm>
            <a:off x="4981250" y="2871500"/>
            <a:ext cx="1117800" cy="44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NUCAPS </a:t>
            </a:r>
            <a:endParaRPr>
              <a:solidFill>
                <a:srgbClr val="FFFFFF"/>
              </a:solidFill>
            </a:endParaRPr>
          </a:p>
          <a:p>
            <a:pPr marL="0" lvl="0" indent="0" algn="l" rtl="0">
              <a:spcBef>
                <a:spcPts val="0"/>
              </a:spcBef>
              <a:spcAft>
                <a:spcPts val="0"/>
              </a:spcAft>
              <a:buNone/>
            </a:pPr>
            <a:r>
              <a:rPr lang="en">
                <a:solidFill>
                  <a:srgbClr val="FFFFFF"/>
                </a:solidFill>
              </a:rPr>
              <a:t>Skew-T</a:t>
            </a:r>
            <a:endParaRPr>
              <a:solidFill>
                <a:srgbClr val="FFFFFF"/>
              </a:solidFill>
            </a:endParaRPr>
          </a:p>
        </p:txBody>
      </p:sp>
      <p:sp>
        <p:nvSpPr>
          <p:cNvPr id="714" name="Google Shape;714;p90"/>
          <p:cNvSpPr txBox="1"/>
          <p:nvPr/>
        </p:nvSpPr>
        <p:spPr>
          <a:xfrm>
            <a:off x="6297325" y="3206588"/>
            <a:ext cx="1728600" cy="44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Gridded</a:t>
            </a:r>
            <a:endParaRPr>
              <a:solidFill>
                <a:srgbClr val="FFFFFF"/>
              </a:solidFill>
            </a:endParaRPr>
          </a:p>
          <a:p>
            <a:pPr marL="0" lvl="0" indent="0" algn="l" rtl="0">
              <a:spcBef>
                <a:spcPts val="0"/>
              </a:spcBef>
              <a:spcAft>
                <a:spcPts val="0"/>
              </a:spcAft>
              <a:buNone/>
            </a:pPr>
            <a:r>
              <a:rPr lang="en">
                <a:solidFill>
                  <a:srgbClr val="FFFFFF"/>
                </a:solidFill>
              </a:rPr>
              <a:t>NUCAPS</a:t>
            </a:r>
            <a:endParaRPr>
              <a:solidFill>
                <a:srgbClr val="FFFFFF"/>
              </a:solidFill>
            </a:endParaRPr>
          </a:p>
        </p:txBody>
      </p:sp>
      <p:sp>
        <p:nvSpPr>
          <p:cNvPr id="10" name="Google Shape;539;p76"/>
          <p:cNvSpPr txBox="1"/>
          <p:nvPr/>
        </p:nvSpPr>
        <p:spPr>
          <a:xfrm>
            <a:off x="5818908" y="1959667"/>
            <a:ext cx="3000895" cy="230700"/>
          </a:xfrm>
          <a:prstGeom prst="rect">
            <a:avLst/>
          </a:prstGeom>
          <a:noFill/>
          <a:ln>
            <a:noFill/>
          </a:ln>
        </p:spPr>
        <p:txBody>
          <a:bodyPr spcFirstLastPara="1" wrap="square" lIns="68575" tIns="34275" rIns="68575" bIns="34275" anchor="t" anchorCtr="0">
            <a:noAutofit/>
          </a:bodyPr>
          <a:lstStyle/>
          <a:p>
            <a:pPr lvl="0" algn="r"/>
            <a:r>
              <a:rPr lang="en" sz="1100" b="1" i="1" dirty="0" smtClean="0">
                <a:latin typeface="Calibri"/>
                <a:ea typeface="Calibri"/>
                <a:cs typeface="Calibri"/>
                <a:sym typeface="Calibri"/>
              </a:rPr>
              <a:t>Presented by </a:t>
            </a:r>
            <a:r>
              <a:rPr lang="en-US" sz="1100" b="1" i="1" dirty="0">
                <a:latin typeface="Calibri"/>
                <a:ea typeface="Calibri"/>
                <a:cs typeface="Calibri"/>
                <a:sym typeface="Calibri"/>
              </a:rPr>
              <a:t>Emily Berndt (NASA) and </a:t>
            </a:r>
            <a:endParaRPr lang="en-US" sz="1100" b="1" i="1" dirty="0" smtClean="0">
              <a:latin typeface="Calibri"/>
              <a:ea typeface="Calibri"/>
              <a:cs typeface="Calibri"/>
              <a:sym typeface="Calibri"/>
            </a:endParaRPr>
          </a:p>
          <a:p>
            <a:pPr lvl="0" algn="r"/>
            <a:r>
              <a:rPr lang="en-US" sz="1100" b="1" i="1" dirty="0" smtClean="0">
                <a:latin typeface="Calibri"/>
                <a:ea typeface="Calibri"/>
                <a:cs typeface="Calibri"/>
                <a:sym typeface="Calibri"/>
              </a:rPr>
              <a:t>Rebekah </a:t>
            </a:r>
            <a:r>
              <a:rPr lang="en-US" sz="1100" b="1" i="1" dirty="0" err="1">
                <a:latin typeface="Calibri"/>
                <a:ea typeface="Calibri"/>
                <a:cs typeface="Calibri"/>
                <a:sym typeface="Calibri"/>
              </a:rPr>
              <a:t>Esmaili</a:t>
            </a:r>
            <a:r>
              <a:rPr lang="en-US" sz="1100" b="1" i="1" dirty="0">
                <a:latin typeface="Calibri"/>
                <a:ea typeface="Calibri"/>
                <a:cs typeface="Calibri"/>
                <a:sym typeface="Calibri"/>
              </a:rPr>
              <a:t> (STC)</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91"/>
          <p:cNvSpPr txBox="1">
            <a:spLocks noGrp="1"/>
          </p:cNvSpPr>
          <p:nvPr>
            <p:ph type="title"/>
          </p:nvPr>
        </p:nvSpPr>
        <p:spPr>
          <a:xfrm>
            <a:off x="457200" y="-152397"/>
            <a:ext cx="7467600" cy="857400"/>
          </a:xfrm>
          <a:prstGeom prst="rect">
            <a:avLst/>
          </a:prstGeom>
        </p:spPr>
        <p:txBody>
          <a:bodyPr spcFirstLastPara="1" wrap="square" lIns="45700" tIns="45700" rIns="45700" bIns="45700" anchor="ctr" anchorCtr="0">
            <a:noAutofit/>
          </a:bodyPr>
          <a:lstStyle/>
          <a:p>
            <a:pPr marL="0" lvl="0" indent="0" algn="l" rtl="0">
              <a:lnSpc>
                <a:spcPct val="90000"/>
              </a:lnSpc>
              <a:spcBef>
                <a:spcPts val="0"/>
              </a:spcBef>
              <a:spcAft>
                <a:spcPts val="0"/>
              </a:spcAft>
              <a:buClr>
                <a:schemeClr val="dk1"/>
              </a:buClr>
              <a:buSzPts val="1100"/>
              <a:buFont typeface="Arial"/>
              <a:buNone/>
            </a:pPr>
            <a:r>
              <a:rPr lang="en" sz="2700" dirty="0">
                <a:solidFill>
                  <a:srgbClr val="0594C9"/>
                </a:solidFill>
              </a:rPr>
              <a:t>NUCAPS Summary</a:t>
            </a:r>
            <a:endParaRPr dirty="0"/>
          </a:p>
        </p:txBody>
      </p:sp>
      <p:sp>
        <p:nvSpPr>
          <p:cNvPr id="720" name="Google Shape;720;p91"/>
          <p:cNvSpPr txBox="1">
            <a:spLocks noGrp="1"/>
          </p:cNvSpPr>
          <p:nvPr>
            <p:ph type="body" idx="1"/>
          </p:nvPr>
        </p:nvSpPr>
        <p:spPr>
          <a:xfrm>
            <a:off x="445050" y="631725"/>
            <a:ext cx="8253900" cy="33945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rgbClr val="313537"/>
              </a:buClr>
              <a:buSzPts val="1200"/>
              <a:buFont typeface="Arial"/>
              <a:buNone/>
            </a:pPr>
            <a:r>
              <a:rPr lang="en">
                <a:highlight>
                  <a:srgbClr val="FFFFFF"/>
                </a:highlight>
              </a:rPr>
              <a:t>NUCAPS vertical soundings are used to assess the presence of moist or dry layers, especially between radiosonde observations. </a:t>
            </a:r>
            <a:endParaRPr>
              <a:highlight>
                <a:srgbClr val="FFFFFF"/>
              </a:highlight>
            </a:endParaRPr>
          </a:p>
          <a:p>
            <a:pPr marL="0" lvl="0" indent="0" algn="l" rtl="0">
              <a:lnSpc>
                <a:spcPct val="115000"/>
              </a:lnSpc>
              <a:spcBef>
                <a:spcPts val="0"/>
              </a:spcBef>
              <a:spcAft>
                <a:spcPts val="0"/>
              </a:spcAft>
              <a:buClr>
                <a:srgbClr val="313537"/>
              </a:buClr>
              <a:buSzPts val="1200"/>
              <a:buFont typeface="Arial"/>
              <a:buNone/>
            </a:pPr>
            <a:endParaRPr>
              <a:highlight>
                <a:srgbClr val="FFFFFF"/>
              </a:highlight>
            </a:endParaRPr>
          </a:p>
          <a:p>
            <a:pPr marL="0" lvl="0" indent="0" algn="l" rtl="0">
              <a:lnSpc>
                <a:spcPct val="115000"/>
              </a:lnSpc>
              <a:spcBef>
                <a:spcPts val="0"/>
              </a:spcBef>
              <a:spcAft>
                <a:spcPts val="0"/>
              </a:spcAft>
              <a:buClr>
                <a:srgbClr val="313537"/>
              </a:buClr>
              <a:buSzPts val="1200"/>
              <a:buFont typeface="Arial"/>
              <a:buNone/>
            </a:pPr>
            <a:r>
              <a:rPr lang="en">
                <a:highlight>
                  <a:srgbClr val="FFFFFF"/>
                </a:highlight>
              </a:rPr>
              <a:t>NUCAPS plan view fields (i.e. Gridded NUCAPS) are used to assess the context of warm, dry conditions favorable for increased wildfire risk. </a:t>
            </a:r>
            <a:endParaRPr>
              <a:highlight>
                <a:srgbClr val="FFFFFF"/>
              </a:highlight>
            </a:endParaRPr>
          </a:p>
          <a:p>
            <a:pPr marL="0" lvl="0" indent="0" algn="l" rtl="0">
              <a:lnSpc>
                <a:spcPct val="115000"/>
              </a:lnSpc>
              <a:spcBef>
                <a:spcPts val="0"/>
              </a:spcBef>
              <a:spcAft>
                <a:spcPts val="0"/>
              </a:spcAft>
              <a:buClr>
                <a:srgbClr val="313537"/>
              </a:buClr>
              <a:buSzPts val="1200"/>
              <a:buFont typeface="Arial"/>
              <a:buNone/>
            </a:pPr>
            <a:endParaRPr>
              <a:highlight>
                <a:srgbClr val="FFFFFF"/>
              </a:highlight>
            </a:endParaRPr>
          </a:p>
          <a:p>
            <a:pPr marL="0" lvl="0" indent="0" algn="l" rtl="0">
              <a:lnSpc>
                <a:spcPct val="115000"/>
              </a:lnSpc>
              <a:spcBef>
                <a:spcPts val="0"/>
              </a:spcBef>
              <a:spcAft>
                <a:spcPts val="0"/>
              </a:spcAft>
              <a:buClr>
                <a:srgbClr val="313537"/>
              </a:buClr>
              <a:buSzPts val="1200"/>
              <a:buFont typeface="Arial"/>
              <a:buNone/>
            </a:pPr>
            <a:r>
              <a:rPr lang="en">
                <a:highlight>
                  <a:srgbClr val="FFFFFF"/>
                </a:highlight>
              </a:rPr>
              <a:t>NUCAPS excels at identifying spatial gradients for the analysis of features such as a Low-Level Thermal Trough. </a:t>
            </a:r>
            <a:endParaRPr>
              <a:highlight>
                <a:srgbClr val="FFFFFF"/>
              </a:highlight>
            </a:endParaRPr>
          </a:p>
          <a:p>
            <a:pPr marL="0" lvl="0" indent="0" algn="l" rtl="0">
              <a:lnSpc>
                <a:spcPct val="115000"/>
              </a:lnSpc>
              <a:spcBef>
                <a:spcPts val="0"/>
              </a:spcBef>
              <a:spcAft>
                <a:spcPts val="0"/>
              </a:spcAft>
              <a:buClr>
                <a:srgbClr val="313537"/>
              </a:buClr>
              <a:buSzPts val="1200"/>
              <a:buFont typeface="Arial"/>
              <a:buNone/>
            </a:pPr>
            <a:endParaRPr>
              <a:highlight>
                <a:srgbClr val="FFFFFF"/>
              </a:highlight>
            </a:endParaRPr>
          </a:p>
          <a:p>
            <a:pPr marL="0" lvl="0" indent="0" algn="l" rtl="0">
              <a:lnSpc>
                <a:spcPct val="115000"/>
              </a:lnSpc>
              <a:spcBef>
                <a:spcPts val="0"/>
              </a:spcBef>
              <a:spcAft>
                <a:spcPts val="0"/>
              </a:spcAft>
              <a:buClr>
                <a:srgbClr val="313537"/>
              </a:buClr>
              <a:buSzPts val="1200"/>
              <a:buFont typeface="Arial"/>
              <a:buNone/>
            </a:pPr>
            <a:r>
              <a:rPr lang="en">
                <a:highlight>
                  <a:srgbClr val="FFFFFF"/>
                </a:highlight>
              </a:rPr>
              <a:t>Derived fields from NUCAPS such as the Haines Index and Total Precipitable Water add value to the verification of model forecasts.</a:t>
            </a:r>
            <a:endParaRPr>
              <a:highlight>
                <a:srgbClr val="FFFFFF"/>
              </a:highlight>
            </a:endParaRPr>
          </a:p>
          <a:p>
            <a:pPr marL="0" lvl="0" indent="0" algn="l" rtl="0">
              <a:lnSpc>
                <a:spcPct val="115000"/>
              </a:lnSpc>
              <a:spcBef>
                <a:spcPts val="0"/>
              </a:spcBef>
              <a:spcAft>
                <a:spcPts val="0"/>
              </a:spcAft>
              <a:buClr>
                <a:srgbClr val="313537"/>
              </a:buClr>
              <a:buSzPts val="1200"/>
              <a:buFont typeface="Arial"/>
              <a:buNone/>
            </a:pPr>
            <a:endParaRPr>
              <a:highlight>
                <a:srgbClr val="FFFFFF"/>
              </a:highlight>
            </a:endParaRPr>
          </a:p>
          <a:p>
            <a:pPr marL="0" lvl="0" indent="0" algn="l" rtl="0">
              <a:spcBef>
                <a:spcPts val="360"/>
              </a:spcBef>
              <a:spcAft>
                <a:spcPts val="0"/>
              </a:spcAft>
              <a:buNone/>
            </a:pPr>
            <a:r>
              <a:rPr lang="en"/>
              <a:t>Suggested Analysis Fields: Vertical Soundings, Plan-view temperature, relative humidity, TPW, Haines Index, Lapse Rates</a:t>
            </a:r>
            <a:endParaRPr/>
          </a:p>
          <a:p>
            <a:pPr marL="0" lvl="0" indent="0" algn="l" rtl="0">
              <a:spcBef>
                <a:spcPts val="360"/>
              </a:spcBef>
              <a:spcAft>
                <a:spcPts val="0"/>
              </a:spcAft>
              <a:buNone/>
            </a:pPr>
            <a:endParaRPr/>
          </a:p>
          <a:p>
            <a:pPr marL="0" lvl="0" indent="0" algn="l" rtl="0">
              <a:spcBef>
                <a:spcPts val="360"/>
              </a:spcBef>
              <a:spcAft>
                <a:spcPts val="0"/>
              </a:spcAft>
              <a:buNone/>
            </a:pPr>
            <a:r>
              <a:rPr lang="en"/>
              <a:t>NUCAPS trace gases, especially CO, can be used to monitor thick smoke at 500 mb and above both day/night</a:t>
            </a:r>
            <a:endParaRPr/>
          </a:p>
        </p:txBody>
      </p:sp>
      <p:sp>
        <p:nvSpPr>
          <p:cNvPr id="721" name="Google Shape;721;p91"/>
          <p:cNvSpPr txBox="1"/>
          <p:nvPr/>
        </p:nvSpPr>
        <p:spPr>
          <a:xfrm>
            <a:off x="457200" y="409575"/>
            <a:ext cx="3422700" cy="2307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100" b="1" i="1" dirty="0">
                <a:latin typeface="Calibri"/>
                <a:ea typeface="Calibri"/>
                <a:cs typeface="Calibri"/>
                <a:sym typeface="Calibri"/>
              </a:rPr>
              <a:t>Section prepared by Emily Berndt and Rebekah Esmaili</a:t>
            </a:r>
            <a:endParaRPr sz="11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92"/>
          <p:cNvSpPr txBox="1">
            <a:spLocks noGrp="1"/>
          </p:cNvSpPr>
          <p:nvPr>
            <p:ph type="title"/>
          </p:nvPr>
        </p:nvSpPr>
        <p:spPr>
          <a:xfrm>
            <a:off x="1381533" y="244040"/>
            <a:ext cx="6381000" cy="433800"/>
          </a:xfrm>
          <a:prstGeom prst="rect">
            <a:avLst/>
          </a:prstGeom>
          <a:noFill/>
          <a:ln>
            <a:noFill/>
          </a:ln>
        </p:spPr>
        <p:txBody>
          <a:bodyPr spcFirstLastPara="1" wrap="square" lIns="91425" tIns="45700" rIns="182875" bIns="45700" anchor="ctr" anchorCtr="0">
            <a:noAutofit/>
          </a:bodyPr>
          <a:lstStyle/>
          <a:p>
            <a:pPr marL="0" lvl="0" indent="0" algn="ctr" rtl="0">
              <a:lnSpc>
                <a:spcPct val="90000"/>
              </a:lnSpc>
              <a:spcBef>
                <a:spcPts val="0"/>
              </a:spcBef>
              <a:spcAft>
                <a:spcPts val="0"/>
              </a:spcAft>
              <a:buNone/>
            </a:pPr>
            <a:r>
              <a:rPr lang="en" sz="2700">
                <a:solidFill>
                  <a:srgbClr val="0594C9"/>
                </a:solidFill>
              </a:rPr>
              <a:t>How to interpret NUCAPS relative to other sources</a:t>
            </a:r>
            <a:endParaRPr>
              <a:solidFill>
                <a:srgbClr val="0594C9"/>
              </a:solidFill>
            </a:endParaRPr>
          </a:p>
        </p:txBody>
      </p:sp>
      <p:sp>
        <p:nvSpPr>
          <p:cNvPr id="727" name="Google Shape;727;p92"/>
          <p:cNvSpPr txBox="1">
            <a:spLocks noGrp="1"/>
          </p:cNvSpPr>
          <p:nvPr>
            <p:ph type="sldNum" idx="4294967295"/>
          </p:nvPr>
        </p:nvSpPr>
        <p:spPr>
          <a:xfrm>
            <a:off x="7010400" y="4914900"/>
            <a:ext cx="2133600" cy="2286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
              <a:t>36</a:t>
            </a:fld>
            <a:endParaRPr/>
          </a:p>
        </p:txBody>
      </p:sp>
      <p:sp>
        <p:nvSpPr>
          <p:cNvPr id="728" name="Google Shape;728;p92"/>
          <p:cNvSpPr txBox="1"/>
          <p:nvPr/>
        </p:nvSpPr>
        <p:spPr>
          <a:xfrm>
            <a:off x="0" y="4014930"/>
            <a:ext cx="9144000" cy="6924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800" b="1">
                <a:solidFill>
                  <a:srgbClr val="FFC000"/>
                </a:solidFill>
                <a:latin typeface="Arial Black"/>
                <a:ea typeface="Arial Black"/>
                <a:cs typeface="Arial Black"/>
                <a:sym typeface="Arial Black"/>
              </a:rPr>
              <a:t>NUCAPS soundings provide environmental context for radiosondes. </a:t>
            </a:r>
            <a:endParaRPr/>
          </a:p>
          <a:p>
            <a:pPr marL="0" marR="0" lvl="0" indent="0" algn="ctr" rtl="0">
              <a:spcBef>
                <a:spcPts val="0"/>
              </a:spcBef>
              <a:spcAft>
                <a:spcPts val="0"/>
              </a:spcAft>
              <a:buNone/>
            </a:pPr>
            <a:r>
              <a:rPr lang="en" sz="1800" b="1">
                <a:solidFill>
                  <a:srgbClr val="FFC000"/>
                </a:solidFill>
                <a:latin typeface="Arial Black"/>
                <a:ea typeface="Arial Black"/>
                <a:cs typeface="Arial Black"/>
                <a:sym typeface="Arial Black"/>
              </a:rPr>
              <a:t>High vertical resolution NUCAPS observations verify GOES LAP products.</a:t>
            </a:r>
            <a:endParaRPr/>
          </a:p>
        </p:txBody>
      </p:sp>
      <p:pic>
        <p:nvPicPr>
          <p:cNvPr id="729" name="Google Shape;729;p92"/>
          <p:cNvPicPr preferRelativeResize="0"/>
          <p:nvPr/>
        </p:nvPicPr>
        <p:blipFill rotWithShape="1">
          <a:blip r:embed="rId3">
            <a:alphaModFix/>
          </a:blip>
          <a:srcRect/>
          <a:stretch/>
        </p:blipFill>
        <p:spPr>
          <a:xfrm>
            <a:off x="83127" y="4638922"/>
            <a:ext cx="649676" cy="259870"/>
          </a:xfrm>
          <a:prstGeom prst="rect">
            <a:avLst/>
          </a:prstGeom>
          <a:noFill/>
          <a:ln>
            <a:noFill/>
          </a:ln>
        </p:spPr>
      </p:pic>
      <p:graphicFrame>
        <p:nvGraphicFramePr>
          <p:cNvPr id="730" name="Google Shape;730;p92"/>
          <p:cNvGraphicFramePr/>
          <p:nvPr>
            <p:extLst>
              <p:ext uri="{D42A27DB-BD31-4B8C-83A1-F6EECF244321}">
                <p14:modId xmlns:p14="http://schemas.microsoft.com/office/powerpoint/2010/main" val="3275055508"/>
              </p:ext>
            </p:extLst>
          </p:nvPr>
        </p:nvGraphicFramePr>
        <p:xfrm>
          <a:off x="207818" y="1051680"/>
          <a:ext cx="8728375" cy="2771915"/>
        </p:xfrm>
        <a:graphic>
          <a:graphicData uri="http://schemas.openxmlformats.org/drawingml/2006/table">
            <a:tbl>
              <a:tblPr firstRow="1" bandRow="1">
                <a:noFill/>
                <a:tableStyleId>{429C16FC-5DAD-4171-9843-A1951CCEB031}</a:tableStyleId>
              </a:tblPr>
              <a:tblGrid>
                <a:gridCol w="2550675">
                  <a:extLst>
                    <a:ext uri="{9D8B030D-6E8A-4147-A177-3AD203B41FA5}">
                      <a16:colId xmlns:a16="http://schemas.microsoft.com/office/drawing/2014/main" val="20000"/>
                    </a:ext>
                  </a:extLst>
                </a:gridCol>
                <a:gridCol w="3491350">
                  <a:extLst>
                    <a:ext uri="{9D8B030D-6E8A-4147-A177-3AD203B41FA5}">
                      <a16:colId xmlns:a16="http://schemas.microsoft.com/office/drawing/2014/main" val="20001"/>
                    </a:ext>
                  </a:extLst>
                </a:gridCol>
                <a:gridCol w="2686350">
                  <a:extLst>
                    <a:ext uri="{9D8B030D-6E8A-4147-A177-3AD203B41FA5}">
                      <a16:colId xmlns:a16="http://schemas.microsoft.com/office/drawing/2014/main" val="20002"/>
                    </a:ext>
                  </a:extLst>
                </a:gridCol>
              </a:tblGrid>
              <a:tr h="291475">
                <a:tc>
                  <a:txBody>
                    <a:bodyPr/>
                    <a:lstStyle/>
                    <a:p>
                      <a:pPr marL="0" marR="0" lvl="0" indent="0" algn="ctr" rtl="0">
                        <a:spcBef>
                          <a:spcPts val="0"/>
                        </a:spcBef>
                        <a:spcAft>
                          <a:spcPts val="0"/>
                        </a:spcAft>
                        <a:buNone/>
                      </a:pPr>
                      <a:r>
                        <a:rPr lang="en" sz="1600" b="1" dirty="0">
                          <a:solidFill>
                            <a:schemeClr val="dk1"/>
                          </a:solidFill>
                        </a:rPr>
                        <a:t>RADIOSONDES</a:t>
                      </a:r>
                      <a:endParaRPr sz="1100" dirty="0"/>
                    </a:p>
                  </a:txBody>
                  <a:tcPr marL="68575" marR="68575" marT="25725" marB="257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 sz="1600" b="1">
                          <a:solidFill>
                            <a:schemeClr val="dk1"/>
                          </a:solidFill>
                        </a:rPr>
                        <a:t>NUCAPS</a:t>
                      </a:r>
                      <a:endParaRPr sz="1100"/>
                    </a:p>
                  </a:txBody>
                  <a:tcPr marL="68575" marR="68575" marT="25725" marB="257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6"/>
                    </a:solidFill>
                  </a:tcPr>
                </a:tc>
                <a:tc>
                  <a:txBody>
                    <a:bodyPr/>
                    <a:lstStyle/>
                    <a:p>
                      <a:pPr marL="0" marR="0" lvl="0" indent="0" algn="ctr" rtl="0">
                        <a:spcBef>
                          <a:spcPts val="0"/>
                        </a:spcBef>
                        <a:spcAft>
                          <a:spcPts val="0"/>
                        </a:spcAft>
                        <a:buNone/>
                      </a:pPr>
                      <a:r>
                        <a:rPr lang="en" sz="1600" b="1">
                          <a:solidFill>
                            <a:schemeClr val="dk1"/>
                          </a:solidFill>
                        </a:rPr>
                        <a:t>GOES LAP</a:t>
                      </a:r>
                      <a:endParaRPr sz="1100"/>
                    </a:p>
                  </a:txBody>
                  <a:tcPr marL="68575" marR="68575" marT="25725" marB="257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488625">
                <a:tc>
                  <a:txBody>
                    <a:bodyPr/>
                    <a:lstStyle/>
                    <a:p>
                      <a:pPr marL="215900" marR="0" lvl="0" indent="-215900" algn="l" rtl="0">
                        <a:spcBef>
                          <a:spcPts val="0"/>
                        </a:spcBef>
                        <a:spcAft>
                          <a:spcPts val="0"/>
                        </a:spcAft>
                        <a:buClr>
                          <a:schemeClr val="dk1"/>
                        </a:buClr>
                        <a:buSzPts val="1000"/>
                        <a:buFont typeface="Arial"/>
                        <a:buChar char="—"/>
                      </a:pPr>
                      <a:r>
                        <a:rPr lang="en" sz="1000" dirty="0">
                          <a:solidFill>
                            <a:schemeClr val="dk1"/>
                          </a:solidFill>
                        </a:rPr>
                        <a:t>Point-source measurement</a:t>
                      </a:r>
                      <a:endParaRPr sz="1100" dirty="0"/>
                    </a:p>
                  </a:txBody>
                  <a:tcPr marL="68575" marR="68575" marT="25725" marB="25725">
                    <a:lnL w="28575"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215900" marR="0" lvl="0" indent="-215900" algn="l" rtl="0">
                        <a:lnSpc>
                          <a:spcPct val="100000"/>
                        </a:lnSpc>
                        <a:spcBef>
                          <a:spcPts val="0"/>
                        </a:spcBef>
                        <a:spcAft>
                          <a:spcPts val="0"/>
                        </a:spcAft>
                        <a:buClr>
                          <a:schemeClr val="dk1"/>
                        </a:buClr>
                        <a:buSzPts val="1000"/>
                        <a:buFont typeface="Arial"/>
                        <a:buChar char="—"/>
                      </a:pPr>
                      <a:r>
                        <a:rPr lang="en" sz="1000">
                          <a:solidFill>
                            <a:schemeClr val="dk1"/>
                          </a:solidFill>
                        </a:rPr>
                        <a:t>Averaged columnar measurement that can be interpreted as a stack of many thick layers</a:t>
                      </a:r>
                      <a:endParaRPr sz="1100"/>
                    </a:p>
                  </a:txBody>
                  <a:tcPr marL="68575" marR="68575" marT="25725" marB="2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215900" marR="0" lvl="0" indent="-215900" algn="l" rtl="0">
                        <a:lnSpc>
                          <a:spcPct val="100000"/>
                        </a:lnSpc>
                        <a:spcBef>
                          <a:spcPts val="0"/>
                        </a:spcBef>
                        <a:spcAft>
                          <a:spcPts val="0"/>
                        </a:spcAft>
                        <a:buClr>
                          <a:schemeClr val="dk1"/>
                        </a:buClr>
                        <a:buSzPts val="1000"/>
                        <a:buFont typeface="Arial"/>
                        <a:buChar char="—"/>
                      </a:pPr>
                      <a:r>
                        <a:rPr lang="en" sz="1000">
                          <a:solidFill>
                            <a:schemeClr val="dk1"/>
                          </a:solidFill>
                        </a:rPr>
                        <a:t>Averaged columnar measurement that can be interpreted as a stack of only 1-2 layers</a:t>
                      </a:r>
                      <a:endParaRPr sz="1100"/>
                    </a:p>
                  </a:txBody>
                  <a:tcPr marL="68575" marR="68575" marT="25725" marB="25725">
                    <a:lnL w="12700"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343000">
                <a:tc>
                  <a:txBody>
                    <a:bodyPr/>
                    <a:lstStyle/>
                    <a:p>
                      <a:pPr marL="215900" marR="0" lvl="0" indent="-215900" algn="l" rtl="0">
                        <a:spcBef>
                          <a:spcPts val="0"/>
                        </a:spcBef>
                        <a:spcAft>
                          <a:spcPts val="0"/>
                        </a:spcAft>
                        <a:buClr>
                          <a:schemeClr val="dk1"/>
                        </a:buClr>
                        <a:buSzPts val="1000"/>
                        <a:buFont typeface="Arial"/>
                        <a:buChar char="—"/>
                      </a:pPr>
                      <a:r>
                        <a:rPr lang="en" sz="1000" dirty="0">
                          <a:solidFill>
                            <a:schemeClr val="dk1"/>
                          </a:solidFill>
                        </a:rPr>
                        <a:t>Launched from specific Lat/Lon</a:t>
                      </a:r>
                      <a:endParaRPr sz="1100" dirty="0"/>
                    </a:p>
                  </a:txBody>
                  <a:tcPr marL="68575" marR="68575" marT="25725" marB="257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215900" marR="0" lvl="0" indent="-215900" algn="l" rtl="0">
                        <a:spcBef>
                          <a:spcPts val="0"/>
                        </a:spcBef>
                        <a:spcAft>
                          <a:spcPts val="0"/>
                        </a:spcAft>
                        <a:buClr>
                          <a:schemeClr val="dk1"/>
                        </a:buClr>
                        <a:buSzPts val="1000"/>
                        <a:buFont typeface="Arial"/>
                        <a:buChar char="—"/>
                      </a:pPr>
                      <a:r>
                        <a:rPr lang="en" sz="1000">
                          <a:solidFill>
                            <a:schemeClr val="dk1"/>
                          </a:solidFill>
                        </a:rPr>
                        <a:t>Represents 50km (nadir) to 150km (edge of scan)</a:t>
                      </a:r>
                      <a:endParaRPr sz="1100"/>
                    </a:p>
                  </a:txBody>
                  <a:tcPr marL="68575" marR="68575" marT="25725" marB="257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215900" marR="0" lvl="0" indent="-215900" algn="l" rtl="0">
                        <a:spcBef>
                          <a:spcPts val="0"/>
                        </a:spcBef>
                        <a:spcAft>
                          <a:spcPts val="0"/>
                        </a:spcAft>
                        <a:buClr>
                          <a:schemeClr val="dk1"/>
                        </a:buClr>
                        <a:buSzPts val="1000"/>
                        <a:buFont typeface="Arial"/>
                        <a:buChar char="—"/>
                      </a:pPr>
                      <a:r>
                        <a:rPr lang="en" sz="1000">
                          <a:solidFill>
                            <a:schemeClr val="dk1"/>
                          </a:solidFill>
                        </a:rPr>
                        <a:t>10 km resolution</a:t>
                      </a:r>
                      <a:endParaRPr sz="1100"/>
                    </a:p>
                  </a:txBody>
                  <a:tcPr marL="68575" marR="68575" marT="25725" marB="257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343000">
                <a:tc>
                  <a:txBody>
                    <a:bodyPr/>
                    <a:lstStyle/>
                    <a:p>
                      <a:pPr marL="215900" marR="0" lvl="0" indent="-215900" algn="l" rtl="0">
                        <a:lnSpc>
                          <a:spcPct val="100000"/>
                        </a:lnSpc>
                        <a:spcBef>
                          <a:spcPts val="0"/>
                        </a:spcBef>
                        <a:spcAft>
                          <a:spcPts val="0"/>
                        </a:spcAft>
                        <a:buClr>
                          <a:schemeClr val="dk1"/>
                        </a:buClr>
                        <a:buSzPts val="1000"/>
                        <a:buFont typeface="Arial"/>
                        <a:buChar char="—"/>
                      </a:pPr>
                      <a:r>
                        <a:rPr lang="en" sz="1000" b="0" i="0" u="none" strike="noStrike" cap="none" dirty="0">
                          <a:solidFill>
                            <a:schemeClr val="dk1"/>
                          </a:solidFill>
                          <a:latin typeface="Libre Franklin"/>
                          <a:ea typeface="Libre Franklin"/>
                          <a:cs typeface="Libre Franklin"/>
                          <a:sym typeface="Libre Franklin"/>
                        </a:rPr>
                        <a:t>Detailed vertical structure</a:t>
                      </a:r>
                      <a:endParaRPr sz="1100" dirty="0"/>
                    </a:p>
                  </a:txBody>
                  <a:tcPr marL="68575" marR="68575" marT="25725" marB="25725">
                    <a:lnL w="28575"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215900" marR="0" lvl="0" indent="-215900" algn="l" rtl="0">
                        <a:lnSpc>
                          <a:spcPct val="100000"/>
                        </a:lnSpc>
                        <a:spcBef>
                          <a:spcPts val="0"/>
                        </a:spcBef>
                        <a:spcAft>
                          <a:spcPts val="0"/>
                        </a:spcAft>
                        <a:buClr>
                          <a:schemeClr val="dk1"/>
                        </a:buClr>
                        <a:buSzPts val="1000"/>
                        <a:buFont typeface="Arial"/>
                        <a:buChar char="—"/>
                      </a:pPr>
                      <a:r>
                        <a:rPr lang="en" sz="1000" b="0" i="0" u="none" strike="noStrike" cap="none">
                          <a:solidFill>
                            <a:schemeClr val="dk1"/>
                          </a:solidFill>
                          <a:latin typeface="Libre Franklin"/>
                          <a:ea typeface="Libre Franklin"/>
                          <a:cs typeface="Libre Franklin"/>
                          <a:sym typeface="Libre Franklin"/>
                        </a:rPr>
                        <a:t>High vertical structure with details smoothed out (i.e smoother than radi</a:t>
                      </a:r>
                      <a:r>
                        <a:rPr lang="en" sz="1000">
                          <a:solidFill>
                            <a:schemeClr val="dk1"/>
                          </a:solidFill>
                          <a:latin typeface="Libre Franklin"/>
                          <a:ea typeface="Libre Franklin"/>
                          <a:cs typeface="Libre Franklin"/>
                          <a:sym typeface="Libre Franklin"/>
                        </a:rPr>
                        <a:t>osondes), but more structured than GOES LAP products</a:t>
                      </a:r>
                      <a:endParaRPr sz="1100"/>
                    </a:p>
                  </a:txBody>
                  <a:tcPr marL="68575" marR="68575" marT="25725" marB="2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215900" marR="0" lvl="0" indent="-215900" algn="l" rtl="0">
                        <a:lnSpc>
                          <a:spcPct val="100000"/>
                        </a:lnSpc>
                        <a:spcBef>
                          <a:spcPts val="0"/>
                        </a:spcBef>
                        <a:spcAft>
                          <a:spcPts val="0"/>
                        </a:spcAft>
                        <a:buClr>
                          <a:schemeClr val="dk1"/>
                        </a:buClr>
                        <a:buSzPts val="1000"/>
                        <a:buFont typeface="Arial"/>
                        <a:buChar char="—"/>
                      </a:pPr>
                      <a:r>
                        <a:rPr lang="en" sz="1000" b="0" i="0" u="none" strike="noStrike" cap="none">
                          <a:solidFill>
                            <a:schemeClr val="dk1"/>
                          </a:solidFill>
                          <a:latin typeface="Libre Franklin"/>
                          <a:ea typeface="Libre Franklin"/>
                          <a:cs typeface="Libre Franklin"/>
                          <a:sym typeface="Libre Franklin"/>
                        </a:rPr>
                        <a:t>Very smooth vertical structure</a:t>
                      </a:r>
                      <a:endParaRPr sz="1100"/>
                    </a:p>
                  </a:txBody>
                  <a:tcPr marL="68575" marR="68575" marT="25725" marB="25725">
                    <a:lnL w="12700"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343000">
                <a:tc>
                  <a:txBody>
                    <a:bodyPr/>
                    <a:lstStyle/>
                    <a:p>
                      <a:pPr marL="215900" marR="0" lvl="0" indent="-215900" algn="l" rtl="0">
                        <a:lnSpc>
                          <a:spcPct val="100000"/>
                        </a:lnSpc>
                        <a:spcBef>
                          <a:spcPts val="0"/>
                        </a:spcBef>
                        <a:spcAft>
                          <a:spcPts val="0"/>
                        </a:spcAft>
                        <a:buClr>
                          <a:schemeClr val="dk1"/>
                        </a:buClr>
                        <a:buSzPts val="1000"/>
                        <a:buFont typeface="Arial"/>
                        <a:buChar char="—"/>
                      </a:pPr>
                      <a:r>
                        <a:rPr lang="en" sz="1000" b="0" i="0" u="none" strike="noStrike" cap="none">
                          <a:solidFill>
                            <a:schemeClr val="dk1"/>
                          </a:solidFill>
                          <a:latin typeface="Libre Franklin"/>
                          <a:ea typeface="Libre Franklin"/>
                          <a:cs typeface="Libre Franklin"/>
                          <a:sym typeface="Libre Franklin"/>
                        </a:rPr>
                        <a:t>Model independent</a:t>
                      </a:r>
                      <a:endParaRPr sz="1100"/>
                    </a:p>
                  </a:txBody>
                  <a:tcPr marL="68575" marR="68575" marT="25725" marB="257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215900" marR="0" lvl="0" indent="-215900" algn="l" rtl="0">
                        <a:spcBef>
                          <a:spcPts val="0"/>
                        </a:spcBef>
                        <a:spcAft>
                          <a:spcPts val="0"/>
                        </a:spcAft>
                        <a:buClr>
                          <a:schemeClr val="dk1"/>
                        </a:buClr>
                        <a:buSzPts val="1000"/>
                        <a:buFont typeface="Arial"/>
                        <a:buChar char="—"/>
                      </a:pPr>
                      <a:r>
                        <a:rPr lang="en" sz="1000">
                          <a:solidFill>
                            <a:schemeClr val="dk1"/>
                          </a:solidFill>
                        </a:rPr>
                        <a:t>Model independent;</a:t>
                      </a:r>
                      <a:endParaRPr sz="1100"/>
                    </a:p>
                    <a:p>
                      <a:pPr marL="0" marR="0" lvl="0" indent="0" algn="l" rtl="0">
                        <a:spcBef>
                          <a:spcPts val="0"/>
                        </a:spcBef>
                        <a:spcAft>
                          <a:spcPts val="0"/>
                        </a:spcAft>
                        <a:buClr>
                          <a:schemeClr val="dk1"/>
                        </a:buClr>
                        <a:buSzPts val="1000"/>
                        <a:buFont typeface="Arial"/>
                        <a:buNone/>
                      </a:pPr>
                      <a:r>
                        <a:rPr lang="en" sz="1000">
                          <a:solidFill>
                            <a:schemeClr val="dk1"/>
                          </a:solidFill>
                        </a:rPr>
                        <a:t>     statistical regression as first guess</a:t>
                      </a:r>
                      <a:endParaRPr sz="1100"/>
                    </a:p>
                  </a:txBody>
                  <a:tcPr marL="68575" marR="68575" marT="25725" marB="257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215900" marR="0" lvl="0" indent="-215900" algn="l" rtl="0">
                        <a:spcBef>
                          <a:spcPts val="0"/>
                        </a:spcBef>
                        <a:spcAft>
                          <a:spcPts val="0"/>
                        </a:spcAft>
                        <a:buClr>
                          <a:schemeClr val="dk1"/>
                        </a:buClr>
                        <a:buSzPts val="1000"/>
                        <a:buFont typeface="Arial"/>
                        <a:buChar char="—"/>
                      </a:pPr>
                      <a:r>
                        <a:rPr lang="en" sz="1000">
                          <a:solidFill>
                            <a:schemeClr val="dk1"/>
                          </a:solidFill>
                        </a:rPr>
                        <a:t>Model dependent;</a:t>
                      </a:r>
                      <a:endParaRPr sz="1100"/>
                    </a:p>
                    <a:p>
                      <a:pPr marL="0" marR="0" lvl="0" indent="0" algn="l" rtl="0">
                        <a:spcBef>
                          <a:spcPts val="0"/>
                        </a:spcBef>
                        <a:spcAft>
                          <a:spcPts val="0"/>
                        </a:spcAft>
                        <a:buClr>
                          <a:schemeClr val="dk1"/>
                        </a:buClr>
                        <a:buSzPts val="1000"/>
                        <a:buFont typeface="Arial"/>
                        <a:buNone/>
                      </a:pPr>
                      <a:r>
                        <a:rPr lang="en" sz="1000">
                          <a:solidFill>
                            <a:schemeClr val="dk1"/>
                          </a:solidFill>
                        </a:rPr>
                        <a:t>     GFS as first guess</a:t>
                      </a:r>
                      <a:endParaRPr sz="1100"/>
                    </a:p>
                  </a:txBody>
                  <a:tcPr marL="68575" marR="68575" marT="25725" marB="257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r h="780100">
                <a:tc>
                  <a:txBody>
                    <a:bodyPr/>
                    <a:lstStyle/>
                    <a:p>
                      <a:pPr marL="215900" marR="0" lvl="0" indent="-215900" algn="l" rtl="0">
                        <a:spcBef>
                          <a:spcPts val="0"/>
                        </a:spcBef>
                        <a:spcAft>
                          <a:spcPts val="0"/>
                        </a:spcAft>
                        <a:buClr>
                          <a:schemeClr val="dk1"/>
                        </a:buClr>
                        <a:buSzPts val="1000"/>
                        <a:buFont typeface="Arial"/>
                        <a:buChar char="—"/>
                      </a:pPr>
                      <a:r>
                        <a:rPr lang="en" sz="1000">
                          <a:solidFill>
                            <a:schemeClr val="dk1"/>
                          </a:solidFill>
                        </a:rPr>
                        <a:t>Single sounding observations at 1200 and 0000 UTC</a:t>
                      </a:r>
                      <a:endParaRPr sz="1100"/>
                    </a:p>
                  </a:txBody>
                  <a:tcPr marL="68575" marR="68575" marT="25725" marB="257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215900" marR="0" lvl="0" indent="-215900" algn="l" rtl="0">
                        <a:lnSpc>
                          <a:spcPct val="100000"/>
                        </a:lnSpc>
                        <a:spcBef>
                          <a:spcPts val="0"/>
                        </a:spcBef>
                        <a:spcAft>
                          <a:spcPts val="0"/>
                        </a:spcAft>
                        <a:buClr>
                          <a:schemeClr val="dk1"/>
                        </a:buClr>
                        <a:buSzPts val="1000"/>
                        <a:buFont typeface="Arial"/>
                        <a:buChar char="—"/>
                      </a:pPr>
                      <a:r>
                        <a:rPr lang="en" sz="1000" b="0" i="0" u="none" strike="noStrike" cap="none">
                          <a:solidFill>
                            <a:schemeClr val="dk1"/>
                          </a:solidFill>
                          <a:latin typeface="Libre Franklin"/>
                          <a:ea typeface="Libre Franklin"/>
                          <a:cs typeface="Libre Franklin"/>
                          <a:sym typeface="Libre Franklin"/>
                        </a:rPr>
                        <a:t>Spatially dense swath of sounding observations at overpass times…</a:t>
                      </a:r>
                      <a:endParaRPr sz="1100"/>
                    </a:p>
                    <a:p>
                      <a:pPr marL="12700" marR="0" lvl="0" indent="0" algn="ctr" rtl="0">
                        <a:lnSpc>
                          <a:spcPct val="100000"/>
                        </a:lnSpc>
                        <a:spcBef>
                          <a:spcPts val="0"/>
                        </a:spcBef>
                        <a:spcAft>
                          <a:spcPts val="0"/>
                        </a:spcAft>
                        <a:buClr>
                          <a:schemeClr val="dk1"/>
                        </a:buClr>
                        <a:buSzPts val="1000"/>
                        <a:buFont typeface="Arial"/>
                        <a:buNone/>
                      </a:pPr>
                      <a:r>
                        <a:rPr lang="en" sz="1000" b="0" i="0" u="none" strike="noStrike" cap="none">
                          <a:solidFill>
                            <a:schemeClr val="dk1"/>
                          </a:solidFill>
                          <a:latin typeface="Libre Franklin"/>
                          <a:ea typeface="Libre Franklin"/>
                          <a:cs typeface="Libre Franklin"/>
                          <a:sym typeface="Libre Franklin"/>
                        </a:rPr>
                        <a:t>   SNPP – 1:30am/pm, NOAA-20 – 50mins after SNPP </a:t>
                      </a:r>
                      <a:endParaRPr sz="1000">
                        <a:solidFill>
                          <a:schemeClr val="dk1"/>
                        </a:solidFill>
                      </a:endParaRPr>
                    </a:p>
                  </a:txBody>
                  <a:tcPr marL="68575" marR="68575" marT="25725" marB="257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215900" marR="0" lvl="0" indent="-215900" algn="l" rtl="0">
                        <a:lnSpc>
                          <a:spcPct val="100000"/>
                        </a:lnSpc>
                        <a:spcBef>
                          <a:spcPts val="0"/>
                        </a:spcBef>
                        <a:spcAft>
                          <a:spcPts val="0"/>
                        </a:spcAft>
                        <a:buClr>
                          <a:schemeClr val="dk1"/>
                        </a:buClr>
                        <a:buSzPts val="1000"/>
                        <a:buFont typeface="Arial"/>
                        <a:buChar char="—"/>
                      </a:pPr>
                      <a:r>
                        <a:rPr lang="en" sz="1000" dirty="0">
                          <a:solidFill>
                            <a:schemeClr val="dk1"/>
                          </a:solidFill>
                        </a:rPr>
                        <a:t>High temporal frequency products (30 mins)</a:t>
                      </a:r>
                      <a:endParaRPr sz="1100" dirty="0"/>
                    </a:p>
                  </a:txBody>
                  <a:tcPr marL="68575" marR="68575" marT="25725" marB="257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93"/>
          <p:cNvSpPr txBox="1">
            <a:spLocks noGrp="1"/>
          </p:cNvSpPr>
          <p:nvPr>
            <p:ph type="title"/>
          </p:nvPr>
        </p:nvSpPr>
        <p:spPr>
          <a:xfrm>
            <a:off x="457200" y="14779"/>
            <a:ext cx="7467600" cy="857400"/>
          </a:xfrm>
          <a:prstGeom prst="rect">
            <a:avLst/>
          </a:prstGeom>
        </p:spPr>
        <p:txBody>
          <a:bodyPr spcFirstLastPara="1" wrap="square" lIns="45700" tIns="45700" rIns="45700" bIns="45700" anchor="ctr" anchorCtr="0">
            <a:noAutofit/>
          </a:bodyPr>
          <a:lstStyle/>
          <a:p>
            <a:pPr marL="0" lvl="0" indent="0" algn="l" rtl="0">
              <a:spcBef>
                <a:spcPts val="0"/>
              </a:spcBef>
              <a:spcAft>
                <a:spcPts val="0"/>
              </a:spcAft>
              <a:buClr>
                <a:schemeClr val="dk1"/>
              </a:buClr>
              <a:buSzPts val="1100"/>
              <a:buFont typeface="Arial"/>
              <a:buNone/>
            </a:pPr>
            <a:r>
              <a:rPr lang="en" sz="2800" dirty="0">
                <a:solidFill>
                  <a:srgbClr val="00B0F0"/>
                </a:solidFill>
                <a:latin typeface="Arial Black"/>
                <a:ea typeface="Arial Black"/>
                <a:cs typeface="Arial Black"/>
                <a:sym typeface="Arial Black"/>
              </a:rPr>
              <a:t>NUCAPS in AWIPS-II </a:t>
            </a:r>
            <a:endParaRPr dirty="0"/>
          </a:p>
        </p:txBody>
      </p:sp>
      <p:sp>
        <p:nvSpPr>
          <p:cNvPr id="736" name="Google Shape;736;p93"/>
          <p:cNvSpPr txBox="1">
            <a:spLocks noGrp="1"/>
          </p:cNvSpPr>
          <p:nvPr>
            <p:ph type="body" idx="1"/>
          </p:nvPr>
        </p:nvSpPr>
        <p:spPr>
          <a:xfrm>
            <a:off x="457200" y="1200150"/>
            <a:ext cx="7467600" cy="33945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pic>
        <p:nvPicPr>
          <p:cNvPr id="737" name="Google Shape;737;p93"/>
          <p:cNvPicPr preferRelativeResize="0"/>
          <p:nvPr/>
        </p:nvPicPr>
        <p:blipFill>
          <a:blip r:embed="rId3">
            <a:alphaModFix/>
          </a:blip>
          <a:stretch>
            <a:fillRect/>
          </a:stretch>
        </p:blipFill>
        <p:spPr>
          <a:xfrm>
            <a:off x="138100" y="899913"/>
            <a:ext cx="2178425" cy="3994974"/>
          </a:xfrm>
          <a:prstGeom prst="rect">
            <a:avLst/>
          </a:prstGeom>
          <a:noFill/>
          <a:ln>
            <a:noFill/>
          </a:ln>
        </p:spPr>
      </p:pic>
      <p:pic>
        <p:nvPicPr>
          <p:cNvPr id="738" name="Google Shape;738;p93"/>
          <p:cNvPicPr preferRelativeResize="0"/>
          <p:nvPr/>
        </p:nvPicPr>
        <p:blipFill rotWithShape="1">
          <a:blip r:embed="rId4">
            <a:alphaModFix/>
          </a:blip>
          <a:srcRect l="3420" r="4370"/>
          <a:stretch/>
        </p:blipFill>
        <p:spPr>
          <a:xfrm>
            <a:off x="2388500" y="827750"/>
            <a:ext cx="1807175" cy="2088575"/>
          </a:xfrm>
          <a:prstGeom prst="rect">
            <a:avLst/>
          </a:prstGeom>
          <a:noFill/>
          <a:ln>
            <a:noFill/>
          </a:ln>
        </p:spPr>
      </p:pic>
      <p:pic>
        <p:nvPicPr>
          <p:cNvPr id="739" name="Google Shape;739;p93"/>
          <p:cNvPicPr preferRelativeResize="0"/>
          <p:nvPr/>
        </p:nvPicPr>
        <p:blipFill>
          <a:blip r:embed="rId5">
            <a:alphaModFix/>
          </a:blip>
          <a:stretch>
            <a:fillRect/>
          </a:stretch>
        </p:blipFill>
        <p:spPr>
          <a:xfrm>
            <a:off x="5076000" y="510350"/>
            <a:ext cx="1562225" cy="1562225"/>
          </a:xfrm>
          <a:prstGeom prst="rect">
            <a:avLst/>
          </a:prstGeom>
          <a:noFill/>
          <a:ln>
            <a:noFill/>
          </a:ln>
        </p:spPr>
      </p:pic>
      <p:pic>
        <p:nvPicPr>
          <p:cNvPr id="740" name="Google Shape;740;p93"/>
          <p:cNvPicPr preferRelativeResize="0"/>
          <p:nvPr/>
        </p:nvPicPr>
        <p:blipFill>
          <a:blip r:embed="rId6">
            <a:alphaModFix/>
          </a:blip>
          <a:stretch>
            <a:fillRect/>
          </a:stretch>
        </p:blipFill>
        <p:spPr>
          <a:xfrm>
            <a:off x="6770700" y="108800"/>
            <a:ext cx="2178425" cy="1430914"/>
          </a:xfrm>
          <a:prstGeom prst="rect">
            <a:avLst/>
          </a:prstGeom>
          <a:noFill/>
          <a:ln>
            <a:noFill/>
          </a:ln>
        </p:spPr>
      </p:pic>
      <p:pic>
        <p:nvPicPr>
          <p:cNvPr id="741" name="Google Shape;741;p93"/>
          <p:cNvPicPr preferRelativeResize="0"/>
          <p:nvPr/>
        </p:nvPicPr>
        <p:blipFill>
          <a:blip r:embed="rId7">
            <a:alphaModFix/>
          </a:blip>
          <a:stretch>
            <a:fillRect/>
          </a:stretch>
        </p:blipFill>
        <p:spPr>
          <a:xfrm>
            <a:off x="2991250" y="2992600"/>
            <a:ext cx="3399726" cy="1902725"/>
          </a:xfrm>
          <a:prstGeom prst="rect">
            <a:avLst/>
          </a:prstGeom>
          <a:noFill/>
          <a:ln>
            <a:noFill/>
          </a:ln>
        </p:spPr>
      </p:pic>
      <p:pic>
        <p:nvPicPr>
          <p:cNvPr id="742" name="Google Shape;742;p93"/>
          <p:cNvPicPr preferRelativeResize="0"/>
          <p:nvPr/>
        </p:nvPicPr>
        <p:blipFill>
          <a:blip r:embed="rId8">
            <a:alphaModFix/>
          </a:blip>
          <a:stretch>
            <a:fillRect/>
          </a:stretch>
        </p:blipFill>
        <p:spPr>
          <a:xfrm>
            <a:off x="6332749" y="2274775"/>
            <a:ext cx="2542975" cy="1753175"/>
          </a:xfrm>
          <a:prstGeom prst="rect">
            <a:avLst/>
          </a:prstGeom>
          <a:noFill/>
          <a:ln>
            <a:noFill/>
          </a:ln>
        </p:spPr>
      </p:pic>
      <p:sp>
        <p:nvSpPr>
          <p:cNvPr id="743" name="Google Shape;743;p93"/>
          <p:cNvSpPr/>
          <p:nvPr/>
        </p:nvSpPr>
        <p:spPr>
          <a:xfrm>
            <a:off x="139025" y="922550"/>
            <a:ext cx="2178300" cy="202200"/>
          </a:xfrm>
          <a:prstGeom prst="ellipse">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93"/>
          <p:cNvSpPr/>
          <p:nvPr/>
        </p:nvSpPr>
        <p:spPr>
          <a:xfrm>
            <a:off x="63950" y="4392450"/>
            <a:ext cx="2178300" cy="202200"/>
          </a:xfrm>
          <a:prstGeom prst="ellipse">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93"/>
          <p:cNvSpPr/>
          <p:nvPr/>
        </p:nvSpPr>
        <p:spPr>
          <a:xfrm>
            <a:off x="2202938" y="2369550"/>
            <a:ext cx="2178300" cy="202200"/>
          </a:xfrm>
          <a:prstGeom prst="ellipse">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93"/>
          <p:cNvSpPr/>
          <p:nvPr/>
        </p:nvSpPr>
        <p:spPr>
          <a:xfrm rot="-1920451">
            <a:off x="4171419" y="1926709"/>
            <a:ext cx="1705939" cy="126278"/>
          </a:xfrm>
          <a:prstGeom prst="rightArrow">
            <a:avLst>
              <a:gd name="adj1" fmla="val 50000"/>
              <a:gd name="adj2" fmla="val 50000"/>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93"/>
          <p:cNvSpPr/>
          <p:nvPr/>
        </p:nvSpPr>
        <p:spPr>
          <a:xfrm rot="-1920870">
            <a:off x="6466444" y="1155206"/>
            <a:ext cx="799609" cy="130602"/>
          </a:xfrm>
          <a:prstGeom prst="rightArrow">
            <a:avLst>
              <a:gd name="adj1" fmla="val 50000"/>
              <a:gd name="adj2" fmla="val 50000"/>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93"/>
          <p:cNvSpPr/>
          <p:nvPr/>
        </p:nvSpPr>
        <p:spPr>
          <a:xfrm>
            <a:off x="2202925" y="2642938"/>
            <a:ext cx="2178300" cy="202200"/>
          </a:xfrm>
          <a:prstGeom prst="ellipse">
            <a:avLst/>
          </a:prstGeom>
          <a:noFill/>
          <a:ln w="28575"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93"/>
          <p:cNvSpPr/>
          <p:nvPr/>
        </p:nvSpPr>
        <p:spPr>
          <a:xfrm rot="2312231">
            <a:off x="2851002" y="2985773"/>
            <a:ext cx="569161" cy="151801"/>
          </a:xfrm>
          <a:prstGeom prst="rightArrow">
            <a:avLst>
              <a:gd name="adj1" fmla="val 50000"/>
              <a:gd name="adj2" fmla="val 50000"/>
            </a:avLst>
          </a:prstGeom>
          <a:noFill/>
          <a:ln w="28575"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93"/>
          <p:cNvSpPr/>
          <p:nvPr/>
        </p:nvSpPr>
        <p:spPr>
          <a:xfrm rot="-1163989">
            <a:off x="6251228" y="3669031"/>
            <a:ext cx="569006" cy="151716"/>
          </a:xfrm>
          <a:prstGeom prst="rightArrow">
            <a:avLst>
              <a:gd name="adj1" fmla="val 50000"/>
              <a:gd name="adj2" fmla="val 50000"/>
            </a:avLst>
          </a:prstGeom>
          <a:noFill/>
          <a:ln w="28575"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94"/>
          <p:cNvSpPr txBox="1">
            <a:spLocks noGrp="1"/>
          </p:cNvSpPr>
          <p:nvPr>
            <p:ph type="title"/>
          </p:nvPr>
        </p:nvSpPr>
        <p:spPr>
          <a:xfrm>
            <a:off x="0" y="0"/>
            <a:ext cx="9144000" cy="857400"/>
          </a:xfrm>
          <a:prstGeom prst="rect">
            <a:avLst/>
          </a:prstGeom>
        </p:spPr>
        <p:txBody>
          <a:bodyPr spcFirstLastPara="1" wrap="square" lIns="45700" tIns="45700" rIns="45700" bIns="45700" anchor="ctr" anchorCtr="0">
            <a:noAutofit/>
          </a:bodyPr>
          <a:lstStyle/>
          <a:p>
            <a:pPr marL="0" lvl="0" indent="0" algn="ctr" rtl="0">
              <a:lnSpc>
                <a:spcPct val="90000"/>
              </a:lnSpc>
              <a:spcBef>
                <a:spcPts val="0"/>
              </a:spcBef>
              <a:spcAft>
                <a:spcPts val="0"/>
              </a:spcAft>
              <a:buClr>
                <a:schemeClr val="dk1"/>
              </a:buClr>
              <a:buFont typeface="Arial"/>
              <a:buNone/>
            </a:pPr>
            <a:r>
              <a:rPr lang="en" sz="2700">
                <a:solidFill>
                  <a:srgbClr val="0594C9"/>
                </a:solidFill>
              </a:rPr>
              <a:t>Fire Weather Example: Taixsalda Hill Fire in Alaska</a:t>
            </a:r>
            <a:endParaRPr>
              <a:solidFill>
                <a:schemeClr val="dk1"/>
              </a:solidFill>
            </a:endParaRPr>
          </a:p>
        </p:txBody>
      </p:sp>
      <p:sp>
        <p:nvSpPr>
          <p:cNvPr id="756" name="Google Shape;756;p94"/>
          <p:cNvSpPr txBox="1">
            <a:spLocks noGrp="1"/>
          </p:cNvSpPr>
          <p:nvPr>
            <p:ph type="body" idx="1"/>
          </p:nvPr>
        </p:nvSpPr>
        <p:spPr>
          <a:xfrm>
            <a:off x="457200" y="1200150"/>
            <a:ext cx="7467600" cy="33945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pic>
        <p:nvPicPr>
          <p:cNvPr id="757" name="Google Shape;757;p94"/>
          <p:cNvPicPr preferRelativeResize="0"/>
          <p:nvPr/>
        </p:nvPicPr>
        <p:blipFill rotWithShape="1">
          <a:blip r:embed="rId3">
            <a:alphaModFix/>
          </a:blip>
          <a:srcRect t="12671" b="16617"/>
          <a:stretch/>
        </p:blipFill>
        <p:spPr>
          <a:xfrm>
            <a:off x="0" y="859350"/>
            <a:ext cx="6179776" cy="2458001"/>
          </a:xfrm>
          <a:prstGeom prst="rect">
            <a:avLst/>
          </a:prstGeom>
          <a:noFill/>
          <a:ln>
            <a:noFill/>
          </a:ln>
        </p:spPr>
      </p:pic>
      <p:pic>
        <p:nvPicPr>
          <p:cNvPr id="758" name="Google Shape;758;p94"/>
          <p:cNvPicPr preferRelativeResize="0"/>
          <p:nvPr/>
        </p:nvPicPr>
        <p:blipFill>
          <a:blip r:embed="rId4">
            <a:alphaModFix/>
          </a:blip>
          <a:stretch>
            <a:fillRect/>
          </a:stretch>
        </p:blipFill>
        <p:spPr>
          <a:xfrm>
            <a:off x="5545324" y="1014038"/>
            <a:ext cx="3592076" cy="2174625"/>
          </a:xfrm>
          <a:prstGeom prst="rect">
            <a:avLst/>
          </a:prstGeom>
          <a:noFill/>
          <a:ln>
            <a:noFill/>
          </a:ln>
        </p:spPr>
      </p:pic>
      <p:sp>
        <p:nvSpPr>
          <p:cNvPr id="759" name="Google Shape;759;p94"/>
          <p:cNvSpPr txBox="1"/>
          <p:nvPr/>
        </p:nvSpPr>
        <p:spPr>
          <a:xfrm>
            <a:off x="82800" y="3413000"/>
            <a:ext cx="9061200" cy="1243800"/>
          </a:xfrm>
          <a:prstGeom prst="rect">
            <a:avLst/>
          </a:prstGeom>
          <a:noFill/>
          <a:ln>
            <a:noFill/>
          </a:ln>
        </p:spPr>
        <p:txBody>
          <a:bodyPr spcFirstLastPara="1" wrap="square" lIns="91425" tIns="91425" rIns="91425" bIns="91425" anchor="t" anchorCtr="0">
            <a:noAutofit/>
          </a:bodyPr>
          <a:lstStyle/>
          <a:p>
            <a:pPr marL="457200" lvl="0" indent="-311150" algn="l" rtl="0">
              <a:spcBef>
                <a:spcPts val="0"/>
              </a:spcBef>
              <a:spcAft>
                <a:spcPts val="0"/>
              </a:spcAft>
              <a:buClr>
                <a:srgbClr val="313537"/>
              </a:buClr>
              <a:buSzPts val="1300"/>
              <a:buFont typeface="Merriweather"/>
              <a:buChar char="●"/>
            </a:pPr>
            <a:r>
              <a:rPr lang="en" sz="1300">
                <a:solidFill>
                  <a:srgbClr val="313537"/>
                </a:solidFill>
                <a:highlight>
                  <a:srgbClr val="FFFFFF"/>
                </a:highlight>
                <a:latin typeface="Merriweather"/>
                <a:ea typeface="Merriweather"/>
                <a:cs typeface="Merriweather"/>
                <a:sym typeface="Merriweather"/>
              </a:rPr>
              <a:t>The 1200 UTC Fairbanks Radiosonde indicates dry conditions just above the surface and significantly drier air at mid-levels.  </a:t>
            </a:r>
            <a:endParaRPr sz="1300">
              <a:solidFill>
                <a:srgbClr val="313537"/>
              </a:solidFill>
              <a:highlight>
                <a:srgbClr val="FFFFFF"/>
              </a:highlight>
              <a:latin typeface="Merriweather"/>
              <a:ea typeface="Merriweather"/>
              <a:cs typeface="Merriweather"/>
              <a:sym typeface="Merriweather"/>
            </a:endParaRPr>
          </a:p>
          <a:p>
            <a:pPr marL="457200" lvl="0" indent="-311150" algn="l" rtl="0">
              <a:spcBef>
                <a:spcPts val="0"/>
              </a:spcBef>
              <a:spcAft>
                <a:spcPts val="0"/>
              </a:spcAft>
              <a:buClr>
                <a:srgbClr val="313537"/>
              </a:buClr>
              <a:buSzPts val="1300"/>
              <a:buFont typeface="Merriweather"/>
              <a:buChar char="●"/>
            </a:pPr>
            <a:r>
              <a:rPr lang="en" sz="1300">
                <a:solidFill>
                  <a:srgbClr val="313537"/>
                </a:solidFill>
                <a:highlight>
                  <a:srgbClr val="FFFFFF"/>
                </a:highlight>
                <a:latin typeface="Merriweather"/>
                <a:ea typeface="Merriweather"/>
                <a:cs typeface="Merriweather"/>
                <a:sym typeface="Merriweather"/>
              </a:rPr>
              <a:t>By 0000 UTC, the near-surface layer was much warmer and drier.  </a:t>
            </a:r>
            <a:endParaRPr sz="1300">
              <a:solidFill>
                <a:srgbClr val="313537"/>
              </a:solidFill>
              <a:highlight>
                <a:srgbClr val="FFFFFF"/>
              </a:highlight>
              <a:latin typeface="Merriweather"/>
              <a:ea typeface="Merriweather"/>
              <a:cs typeface="Merriweather"/>
              <a:sym typeface="Merriweather"/>
            </a:endParaRPr>
          </a:p>
          <a:p>
            <a:pPr marL="457200" lvl="0" indent="-311150" algn="l" rtl="0">
              <a:spcBef>
                <a:spcPts val="0"/>
              </a:spcBef>
              <a:spcAft>
                <a:spcPts val="0"/>
              </a:spcAft>
              <a:buClr>
                <a:srgbClr val="313537"/>
              </a:buClr>
              <a:buSzPts val="1300"/>
              <a:buFont typeface="Merriweather"/>
              <a:buChar char="●"/>
            </a:pPr>
            <a:r>
              <a:rPr lang="en" sz="1300">
                <a:solidFill>
                  <a:srgbClr val="313537"/>
                </a:solidFill>
                <a:highlight>
                  <a:srgbClr val="FFFFFF"/>
                </a:highlight>
                <a:latin typeface="Merriweather"/>
                <a:ea typeface="Merriweather"/>
                <a:cs typeface="Merriweather"/>
                <a:sym typeface="Merriweather"/>
              </a:rPr>
              <a:t>A NUCAPS Sounding near Northway, AK, about 250 miles away from Fairbanks, indicates drier air throughout the atmospheric column. Either 700 mb conditions are drier at Northway or NUCAPS has missed the fine detail of the moisture signature. Analysis of plan view fields can help assess the spatial gradients rather than interrogating individual soundings.</a:t>
            </a:r>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95"/>
          <p:cNvSpPr txBox="1">
            <a:spLocks noGrp="1"/>
          </p:cNvSpPr>
          <p:nvPr>
            <p:ph type="title"/>
          </p:nvPr>
        </p:nvSpPr>
        <p:spPr>
          <a:xfrm>
            <a:off x="0" y="53575"/>
            <a:ext cx="9144000" cy="857400"/>
          </a:xfrm>
          <a:prstGeom prst="rect">
            <a:avLst/>
          </a:prstGeom>
        </p:spPr>
        <p:txBody>
          <a:bodyPr spcFirstLastPara="1" wrap="square" lIns="45700" tIns="45700" rIns="45700" bIns="45700" anchor="ctr" anchorCtr="0">
            <a:noAutofit/>
          </a:bodyPr>
          <a:lstStyle/>
          <a:p>
            <a:pPr marL="0" lvl="0" indent="0" algn="ctr" rtl="0">
              <a:lnSpc>
                <a:spcPct val="90000"/>
              </a:lnSpc>
              <a:spcBef>
                <a:spcPts val="0"/>
              </a:spcBef>
              <a:spcAft>
                <a:spcPts val="0"/>
              </a:spcAft>
              <a:buClr>
                <a:schemeClr val="dk1"/>
              </a:buClr>
              <a:buSzPts val="1100"/>
              <a:buFont typeface="Arial"/>
              <a:buNone/>
            </a:pPr>
            <a:r>
              <a:rPr lang="en" sz="2700">
                <a:solidFill>
                  <a:srgbClr val="0594C9"/>
                </a:solidFill>
              </a:rPr>
              <a:t>Fire Weather Example: Taixsalda Hill Fire in Alaska</a:t>
            </a:r>
            <a:endParaRPr/>
          </a:p>
        </p:txBody>
      </p:sp>
      <p:sp>
        <p:nvSpPr>
          <p:cNvPr id="765" name="Google Shape;765;p95"/>
          <p:cNvSpPr txBox="1">
            <a:spLocks noGrp="1"/>
          </p:cNvSpPr>
          <p:nvPr>
            <p:ph type="body" idx="1"/>
          </p:nvPr>
        </p:nvSpPr>
        <p:spPr>
          <a:xfrm>
            <a:off x="0" y="1010600"/>
            <a:ext cx="3245700" cy="3394500"/>
          </a:xfrm>
          <a:prstGeom prst="rect">
            <a:avLst/>
          </a:prstGeom>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r>
              <a:rPr lang="en" sz="2600">
                <a:solidFill>
                  <a:schemeClr val="dk1"/>
                </a:solidFill>
              </a:rPr>
              <a:t>•</a:t>
            </a:r>
            <a:r>
              <a:rPr lang="en" sz="1800">
                <a:solidFill>
                  <a:schemeClr val="dk1"/>
                </a:solidFill>
                <a:latin typeface="Calibri"/>
                <a:ea typeface="Calibri"/>
                <a:cs typeface="Calibri"/>
                <a:sym typeface="Calibri"/>
              </a:rPr>
              <a:t>Gridded NUCAPS 850 mb temperatures compared to GFS, indicate a region of higher temperatures in southern AK and near Northway </a:t>
            </a:r>
            <a:endParaRPr sz="1800">
              <a:solidFill>
                <a:schemeClr val="dk1"/>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1100"/>
              <a:buFont typeface="Arial"/>
              <a:buNone/>
            </a:pPr>
            <a:r>
              <a:rPr lang="en" sz="1800">
                <a:solidFill>
                  <a:schemeClr val="dk1"/>
                </a:solidFill>
              </a:rPr>
              <a:t>•</a:t>
            </a:r>
            <a:r>
              <a:rPr lang="en" sz="1800">
                <a:solidFill>
                  <a:schemeClr val="dk1"/>
                </a:solidFill>
                <a:latin typeface="Calibri"/>
                <a:ea typeface="Calibri"/>
                <a:cs typeface="Calibri"/>
                <a:sym typeface="Calibri"/>
              </a:rPr>
              <a:t>The AWIPS-derived Haines Index indicates a moderate potential for fire growth</a:t>
            </a:r>
            <a:endParaRPr sz="1800">
              <a:solidFill>
                <a:schemeClr val="dk1"/>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1100"/>
              <a:buFont typeface="Arial"/>
              <a:buNone/>
            </a:pPr>
            <a:r>
              <a:rPr lang="en" sz="1800">
                <a:solidFill>
                  <a:schemeClr val="dk1"/>
                </a:solidFill>
              </a:rPr>
              <a:t>•</a:t>
            </a:r>
            <a:r>
              <a:rPr lang="en" sz="1800">
                <a:solidFill>
                  <a:schemeClr val="dk1"/>
                </a:solidFill>
                <a:latin typeface="Calibri"/>
                <a:ea typeface="Calibri"/>
                <a:cs typeface="Calibri"/>
                <a:sym typeface="Calibri"/>
              </a:rPr>
              <a:t>The Gridded NUCAP spatial pattern for temperature and Haines Index match the GFS analysis</a:t>
            </a:r>
            <a:endParaRPr sz="1800">
              <a:solidFill>
                <a:schemeClr val="dk1"/>
              </a:solidFill>
              <a:latin typeface="Calibri"/>
              <a:ea typeface="Calibri"/>
              <a:cs typeface="Calibri"/>
              <a:sym typeface="Calibri"/>
            </a:endParaRPr>
          </a:p>
          <a:p>
            <a:pPr marL="0" lvl="0" indent="0" algn="l" rtl="0">
              <a:spcBef>
                <a:spcPts val="360"/>
              </a:spcBef>
              <a:spcAft>
                <a:spcPts val="0"/>
              </a:spcAft>
              <a:buNone/>
            </a:pPr>
            <a:endParaRPr sz="1800"/>
          </a:p>
        </p:txBody>
      </p:sp>
      <p:pic>
        <p:nvPicPr>
          <p:cNvPr id="766" name="Google Shape;766;p95"/>
          <p:cNvPicPr preferRelativeResize="0"/>
          <p:nvPr/>
        </p:nvPicPr>
        <p:blipFill>
          <a:blip r:embed="rId3">
            <a:alphaModFix/>
          </a:blip>
          <a:stretch>
            <a:fillRect/>
          </a:stretch>
        </p:blipFill>
        <p:spPr>
          <a:xfrm>
            <a:off x="3117498" y="1062500"/>
            <a:ext cx="5841025" cy="3532159"/>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60"/>
          <p:cNvSpPr txBox="1">
            <a:spLocks noGrp="1"/>
          </p:cNvSpPr>
          <p:nvPr>
            <p:ph type="title"/>
          </p:nvPr>
        </p:nvSpPr>
        <p:spPr>
          <a:xfrm>
            <a:off x="685800" y="57150"/>
            <a:ext cx="6925500" cy="36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Who we are</a:t>
            </a:r>
            <a:endParaRPr/>
          </a:p>
        </p:txBody>
      </p:sp>
      <p:sp>
        <p:nvSpPr>
          <p:cNvPr id="358" name="Google Shape;358;p60"/>
          <p:cNvSpPr txBox="1"/>
          <p:nvPr/>
        </p:nvSpPr>
        <p:spPr>
          <a:xfrm>
            <a:off x="188575" y="487698"/>
            <a:ext cx="8628300" cy="4408200"/>
          </a:xfrm>
          <a:prstGeom prst="rect">
            <a:avLst/>
          </a:prstGeom>
          <a:noFill/>
          <a:ln>
            <a:noFill/>
          </a:ln>
        </p:spPr>
        <p:txBody>
          <a:bodyPr spcFirstLastPara="1" wrap="square" lIns="91425" tIns="45700" rIns="91425" bIns="45700" anchor="t" anchorCtr="0">
            <a:noAutofit/>
          </a:bodyPr>
          <a:lstStyle/>
          <a:p>
            <a:pPr marL="342900" lvl="0" indent="-342900">
              <a:buClr>
                <a:srgbClr val="083763"/>
              </a:buClr>
              <a:buSzPts val="2040"/>
              <a:buChar char="•"/>
            </a:pPr>
            <a:r>
              <a:rPr lang="en" sz="2040" b="1" dirty="0">
                <a:solidFill>
                  <a:srgbClr val="083763"/>
                </a:solidFill>
              </a:rPr>
              <a:t>Bill Sjoberg </a:t>
            </a:r>
            <a:r>
              <a:rPr lang="en" sz="2040" b="1" dirty="0" smtClean="0">
                <a:solidFill>
                  <a:srgbClr val="083763"/>
                </a:solidFill>
              </a:rPr>
              <a:t>(GST/JPSS) * - </a:t>
            </a:r>
            <a:r>
              <a:rPr lang="en-US" sz="2040" b="1" dirty="0">
                <a:solidFill>
                  <a:srgbClr val="083763"/>
                </a:solidFill>
              </a:rPr>
              <a:t>bill.sjoberg@noaa.gov</a:t>
            </a:r>
            <a:endParaRPr sz="2800" dirty="0">
              <a:solidFill>
                <a:srgbClr val="083763"/>
              </a:solidFill>
              <a:latin typeface="Libre Franklin Medium"/>
              <a:ea typeface="Libre Franklin Medium"/>
              <a:cs typeface="Libre Franklin Medium"/>
              <a:sym typeface="Libre Franklin Medium"/>
            </a:endParaRPr>
          </a:p>
          <a:p>
            <a:pPr marL="0" lvl="0" indent="0" algn="l" rtl="0">
              <a:spcBef>
                <a:spcPts val="85"/>
              </a:spcBef>
              <a:spcAft>
                <a:spcPts val="0"/>
              </a:spcAft>
              <a:buNone/>
            </a:pPr>
            <a:endParaRPr sz="1700" dirty="0">
              <a:solidFill>
                <a:srgbClr val="083763"/>
              </a:solidFill>
            </a:endParaRPr>
          </a:p>
          <a:p>
            <a:pPr marL="342900" lvl="0" indent="-342900">
              <a:spcBef>
                <a:spcPts val="1530"/>
              </a:spcBef>
              <a:buClr>
                <a:srgbClr val="083763"/>
              </a:buClr>
              <a:buSzPts val="2040"/>
              <a:buChar char="•"/>
            </a:pPr>
            <a:r>
              <a:rPr lang="en" sz="2040" b="1" dirty="0">
                <a:solidFill>
                  <a:srgbClr val="083763"/>
                </a:solidFill>
              </a:rPr>
              <a:t>Chris Schmidt (</a:t>
            </a:r>
            <a:r>
              <a:rPr lang="en" sz="2040" b="1" dirty="0" smtClean="0">
                <a:solidFill>
                  <a:srgbClr val="083763"/>
                </a:solidFill>
              </a:rPr>
              <a:t>CIMSS) * - </a:t>
            </a:r>
            <a:r>
              <a:rPr lang="en-US" sz="2040" b="1" dirty="0">
                <a:solidFill>
                  <a:srgbClr val="083763"/>
                </a:solidFill>
              </a:rPr>
              <a:t>chrissch@ssec.wisc.edu</a:t>
            </a:r>
            <a:r>
              <a:rPr lang="en" sz="2040" b="1" dirty="0" smtClean="0">
                <a:solidFill>
                  <a:srgbClr val="083763"/>
                </a:solidFill>
              </a:rPr>
              <a:t/>
            </a:r>
            <a:br>
              <a:rPr lang="en" sz="2040" b="1" dirty="0" smtClean="0">
                <a:solidFill>
                  <a:srgbClr val="083763"/>
                </a:solidFill>
              </a:rPr>
            </a:br>
            <a:endParaRPr lang="en" sz="2800" dirty="0">
              <a:solidFill>
                <a:srgbClr val="083763"/>
              </a:solidFill>
              <a:latin typeface="Libre Franklin Medium"/>
              <a:cs typeface="Libre Franklin Medium"/>
              <a:sym typeface="Libre Franklin Medium"/>
            </a:endParaRPr>
          </a:p>
          <a:p>
            <a:pPr marL="342900" lvl="0" indent="-342900" algn="l" rtl="0">
              <a:spcBef>
                <a:spcPts val="1530"/>
              </a:spcBef>
              <a:spcAft>
                <a:spcPts val="0"/>
              </a:spcAft>
              <a:buClr>
                <a:srgbClr val="083763"/>
              </a:buClr>
              <a:buSzPts val="2040"/>
              <a:buChar char="•"/>
            </a:pPr>
            <a:r>
              <a:rPr lang="en" sz="2040" b="1" dirty="0" smtClean="0">
                <a:solidFill>
                  <a:srgbClr val="083763"/>
                </a:solidFill>
              </a:rPr>
              <a:t>William </a:t>
            </a:r>
            <a:r>
              <a:rPr lang="en" sz="2040" b="1" dirty="0">
                <a:solidFill>
                  <a:srgbClr val="083763"/>
                </a:solidFill>
              </a:rPr>
              <a:t>Straka (CIMSS) </a:t>
            </a:r>
            <a:r>
              <a:rPr lang="en" sz="2040" b="1" dirty="0" smtClean="0">
                <a:solidFill>
                  <a:srgbClr val="083763"/>
                </a:solidFill>
              </a:rPr>
              <a:t>* - william.straka@ssec.wisc.edu</a:t>
            </a:r>
            <a:endParaRPr sz="2800" dirty="0">
              <a:solidFill>
                <a:srgbClr val="083763"/>
              </a:solidFill>
              <a:latin typeface="Libre Franklin Medium"/>
              <a:ea typeface="Libre Franklin Medium"/>
              <a:cs typeface="Libre Franklin Medium"/>
              <a:sym typeface="Libre Franklin Medium"/>
            </a:endParaRPr>
          </a:p>
          <a:p>
            <a:pPr marL="0" lvl="0" indent="0" algn="l" rtl="0">
              <a:spcBef>
                <a:spcPts val="85"/>
              </a:spcBef>
              <a:spcAft>
                <a:spcPts val="0"/>
              </a:spcAft>
              <a:buNone/>
            </a:pPr>
            <a:endParaRPr sz="1800" dirty="0">
              <a:solidFill>
                <a:srgbClr val="083763"/>
              </a:solidFill>
              <a:latin typeface="Libre Franklin Medium"/>
              <a:ea typeface="Libre Franklin Medium"/>
              <a:cs typeface="Libre Franklin Medium"/>
              <a:sym typeface="Libre Franklin Medium"/>
            </a:endParaRPr>
          </a:p>
          <a:p>
            <a:pPr marL="0" lvl="0" indent="0" algn="l" rtl="0">
              <a:spcBef>
                <a:spcPts val="1530"/>
              </a:spcBef>
              <a:spcAft>
                <a:spcPts val="0"/>
              </a:spcAft>
              <a:buNone/>
            </a:pPr>
            <a:r>
              <a:rPr lang="en" sz="2040" b="1" dirty="0">
                <a:solidFill>
                  <a:srgbClr val="083763"/>
                </a:solidFill>
              </a:rPr>
              <a:t>With contributions from </a:t>
            </a:r>
            <a:endParaRPr sz="2040" b="1" dirty="0">
              <a:solidFill>
                <a:srgbClr val="083763"/>
              </a:solidFill>
            </a:endParaRPr>
          </a:p>
          <a:p>
            <a:pPr lvl="0">
              <a:spcBef>
                <a:spcPts val="1530"/>
              </a:spcBef>
            </a:pPr>
            <a:r>
              <a:rPr lang="en" sz="1600" b="1" dirty="0">
                <a:solidFill>
                  <a:srgbClr val="083763"/>
                </a:solidFill>
              </a:rPr>
              <a:t>Ravan Ahmadov (CIRES</a:t>
            </a:r>
            <a:r>
              <a:rPr lang="en" sz="1600" b="1" dirty="0" smtClean="0">
                <a:solidFill>
                  <a:srgbClr val="083763"/>
                </a:solidFill>
              </a:rPr>
              <a:t>) - </a:t>
            </a:r>
            <a:r>
              <a:rPr lang="en-US" sz="1600" b="1" dirty="0">
                <a:solidFill>
                  <a:srgbClr val="083763"/>
                </a:solidFill>
              </a:rPr>
              <a:t>ravan.ahmadov@noaa.gov</a:t>
            </a:r>
            <a:r>
              <a:rPr lang="en" sz="1600" b="1" dirty="0">
                <a:solidFill>
                  <a:srgbClr val="083763"/>
                </a:solidFill>
              </a:rPr>
              <a:t/>
            </a:r>
            <a:br>
              <a:rPr lang="en" sz="1600" b="1" dirty="0">
                <a:solidFill>
                  <a:srgbClr val="083763"/>
                </a:solidFill>
              </a:rPr>
            </a:br>
            <a:r>
              <a:rPr lang="en" sz="1600" b="1" dirty="0">
                <a:solidFill>
                  <a:srgbClr val="083763"/>
                </a:solidFill>
              </a:rPr>
              <a:t>Emily Berndt (NASA</a:t>
            </a:r>
            <a:r>
              <a:rPr lang="en" sz="1600" b="1" dirty="0" smtClean="0">
                <a:solidFill>
                  <a:srgbClr val="083763"/>
                </a:solidFill>
              </a:rPr>
              <a:t>) - </a:t>
            </a:r>
            <a:r>
              <a:rPr lang="en-US" sz="1600" b="1" dirty="0">
                <a:solidFill>
                  <a:srgbClr val="083763"/>
                </a:solidFill>
              </a:rPr>
              <a:t>emily.b.berndt@nasa.gov</a:t>
            </a:r>
            <a:r>
              <a:rPr lang="en" sz="1600" b="1" dirty="0">
                <a:solidFill>
                  <a:srgbClr val="083763"/>
                </a:solidFill>
              </a:rPr>
              <a:t/>
            </a:r>
            <a:br>
              <a:rPr lang="en" sz="1600" b="1" dirty="0">
                <a:solidFill>
                  <a:srgbClr val="083763"/>
                </a:solidFill>
              </a:rPr>
            </a:br>
            <a:r>
              <a:rPr lang="en" sz="1600" b="1" dirty="0">
                <a:solidFill>
                  <a:srgbClr val="083763"/>
                </a:solidFill>
              </a:rPr>
              <a:t>Rebekah Esmaili (STC</a:t>
            </a:r>
            <a:r>
              <a:rPr lang="en" sz="1600" b="1" dirty="0" smtClean="0">
                <a:solidFill>
                  <a:srgbClr val="083763"/>
                </a:solidFill>
              </a:rPr>
              <a:t>) - </a:t>
            </a:r>
            <a:r>
              <a:rPr lang="en-US" sz="1600" b="1" dirty="0">
                <a:solidFill>
                  <a:srgbClr val="083763"/>
                </a:solidFill>
              </a:rPr>
              <a:t>rebekah@stcnet.com</a:t>
            </a:r>
            <a:endParaRPr sz="1600" b="1" dirty="0">
              <a:solidFill>
                <a:srgbClr val="083763"/>
              </a:solidFill>
            </a:endParaRPr>
          </a:p>
          <a:p>
            <a:pPr marL="0" lvl="0" indent="0" algn="l" rtl="0">
              <a:spcBef>
                <a:spcPts val="1530"/>
              </a:spcBef>
              <a:spcAft>
                <a:spcPts val="0"/>
              </a:spcAft>
              <a:buClr>
                <a:schemeClr val="dk1"/>
              </a:buClr>
              <a:buSzPts val="1100"/>
              <a:buFont typeface="Arial"/>
              <a:buNone/>
            </a:pPr>
            <a:r>
              <a:rPr lang="en-US" sz="1800" b="1" dirty="0" smtClean="0">
                <a:solidFill>
                  <a:srgbClr val="083763"/>
                </a:solidFill>
              </a:rPr>
              <a:t>* Will be at in person IMET training</a:t>
            </a:r>
            <a:endParaRPr sz="1800" b="1" dirty="0">
              <a:solidFill>
                <a:srgbClr val="083763"/>
              </a:solidFill>
            </a:endParaRPr>
          </a:p>
          <a:p>
            <a:pPr marL="0" lvl="0" indent="0" algn="l" rtl="0">
              <a:spcBef>
                <a:spcPts val="1530"/>
              </a:spcBef>
              <a:spcAft>
                <a:spcPts val="0"/>
              </a:spcAft>
              <a:buNone/>
            </a:pPr>
            <a:endParaRPr sz="1800" b="1" dirty="0">
              <a:solidFill>
                <a:srgbClr val="083763"/>
              </a:solidFill>
            </a:endParaRPr>
          </a:p>
          <a:p>
            <a:pPr marL="0" lvl="0" indent="0" algn="l" rtl="0">
              <a:spcBef>
                <a:spcPts val="85"/>
              </a:spcBef>
              <a:spcAft>
                <a:spcPts val="0"/>
              </a:spcAft>
              <a:buNone/>
            </a:pPr>
            <a:endParaRPr sz="1700" dirty="0">
              <a:solidFill>
                <a:srgbClr val="083763"/>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96"/>
          <p:cNvSpPr txBox="1">
            <a:spLocks noGrp="1"/>
          </p:cNvSpPr>
          <p:nvPr>
            <p:ph type="title"/>
          </p:nvPr>
        </p:nvSpPr>
        <p:spPr>
          <a:xfrm>
            <a:off x="0" y="53575"/>
            <a:ext cx="9144000" cy="857400"/>
          </a:xfrm>
          <a:prstGeom prst="rect">
            <a:avLst/>
          </a:prstGeom>
        </p:spPr>
        <p:txBody>
          <a:bodyPr spcFirstLastPara="1" wrap="square" lIns="45700" tIns="45700" rIns="45700" bIns="45700" anchor="ctr" anchorCtr="0">
            <a:noAutofit/>
          </a:bodyPr>
          <a:lstStyle/>
          <a:p>
            <a:pPr marL="0" lvl="0" indent="0" algn="ctr" rtl="0">
              <a:lnSpc>
                <a:spcPct val="90000"/>
              </a:lnSpc>
              <a:spcBef>
                <a:spcPts val="0"/>
              </a:spcBef>
              <a:spcAft>
                <a:spcPts val="0"/>
              </a:spcAft>
              <a:buNone/>
            </a:pPr>
            <a:r>
              <a:rPr lang="en" sz="2700">
                <a:solidFill>
                  <a:srgbClr val="0594C9"/>
                </a:solidFill>
              </a:rPr>
              <a:t>Fire Weather Example: Taixsalda Hill Fire in Alaska</a:t>
            </a:r>
            <a:endParaRPr/>
          </a:p>
        </p:txBody>
      </p:sp>
      <p:sp>
        <p:nvSpPr>
          <p:cNvPr id="772" name="Google Shape;772;p96"/>
          <p:cNvSpPr txBox="1">
            <a:spLocks noGrp="1"/>
          </p:cNvSpPr>
          <p:nvPr>
            <p:ph type="body" idx="1"/>
          </p:nvPr>
        </p:nvSpPr>
        <p:spPr>
          <a:xfrm>
            <a:off x="0" y="975600"/>
            <a:ext cx="3398100" cy="3394500"/>
          </a:xfrm>
          <a:prstGeom prst="rect">
            <a:avLst/>
          </a:prstGeom>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r>
              <a:rPr lang="en" sz="1800">
                <a:solidFill>
                  <a:schemeClr val="dk1"/>
                </a:solidFill>
              </a:rPr>
              <a:t>•</a:t>
            </a:r>
            <a:r>
              <a:rPr lang="en" sz="1800">
                <a:solidFill>
                  <a:schemeClr val="dk1"/>
                </a:solidFill>
                <a:latin typeface="Calibri"/>
                <a:ea typeface="Calibri"/>
                <a:cs typeface="Calibri"/>
                <a:sym typeface="Calibri"/>
              </a:rPr>
              <a:t>Assessing Gridded NUCAPS fields over a layer can be valuable. </a:t>
            </a:r>
            <a:endParaRPr sz="1800">
              <a:solidFill>
                <a:schemeClr val="dk1"/>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1100"/>
              <a:buFont typeface="Arial"/>
              <a:buNone/>
            </a:pPr>
            <a:r>
              <a:rPr lang="en" sz="1800">
                <a:solidFill>
                  <a:schemeClr val="dk1"/>
                </a:solidFill>
              </a:rPr>
              <a:t>•</a:t>
            </a:r>
            <a:r>
              <a:rPr lang="en" sz="1800">
                <a:solidFill>
                  <a:schemeClr val="dk1"/>
                </a:solidFill>
                <a:latin typeface="Calibri"/>
                <a:ea typeface="Calibri"/>
                <a:cs typeface="Calibri"/>
                <a:sym typeface="Calibri"/>
              </a:rPr>
              <a:t>Warmer 700-500 mb temperatures and lower precipitable water values were present over southern Alaska</a:t>
            </a:r>
            <a:endParaRPr sz="1800">
              <a:solidFill>
                <a:schemeClr val="dk1"/>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1100"/>
              <a:buFont typeface="Arial"/>
              <a:buNone/>
            </a:pPr>
            <a:r>
              <a:rPr lang="en" sz="1800">
                <a:solidFill>
                  <a:schemeClr val="dk1"/>
                </a:solidFill>
              </a:rPr>
              <a:t>•</a:t>
            </a:r>
            <a:r>
              <a:rPr lang="en" sz="1800">
                <a:solidFill>
                  <a:schemeClr val="dk1"/>
                </a:solidFill>
                <a:latin typeface="Calibri"/>
                <a:ea typeface="Calibri"/>
                <a:cs typeface="Calibri"/>
                <a:sym typeface="Calibri"/>
              </a:rPr>
              <a:t>The warmer, drier air persisted into 23 July as the fire began</a:t>
            </a:r>
            <a:endParaRPr sz="1800">
              <a:solidFill>
                <a:schemeClr val="dk1"/>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1100"/>
              <a:buFont typeface="Arial"/>
              <a:buNone/>
            </a:pPr>
            <a:r>
              <a:rPr lang="en" sz="1800">
                <a:solidFill>
                  <a:schemeClr val="dk1"/>
                </a:solidFill>
              </a:rPr>
              <a:t>•</a:t>
            </a:r>
            <a:r>
              <a:rPr lang="en" sz="1800">
                <a:solidFill>
                  <a:schemeClr val="dk1"/>
                </a:solidFill>
                <a:latin typeface="Calibri"/>
                <a:ea typeface="Calibri"/>
                <a:cs typeface="Calibri"/>
                <a:sym typeface="Calibri"/>
              </a:rPr>
              <a:t>Compared to the GFS analysis, Gridded NUCAPS captured the spatial gradients in relative humidity</a:t>
            </a:r>
            <a:endParaRPr sz="1800">
              <a:solidFill>
                <a:schemeClr val="dk1"/>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1100"/>
              <a:buFont typeface="Arial"/>
              <a:buNone/>
            </a:pPr>
            <a:endParaRPr sz="1800">
              <a:solidFill>
                <a:schemeClr val="dk1"/>
              </a:solidFill>
              <a:latin typeface="Calibri"/>
              <a:ea typeface="Calibri"/>
              <a:cs typeface="Calibri"/>
              <a:sym typeface="Calibri"/>
            </a:endParaRPr>
          </a:p>
          <a:p>
            <a:pPr marL="0" lvl="0" indent="0" algn="l" rtl="0">
              <a:spcBef>
                <a:spcPts val="360"/>
              </a:spcBef>
              <a:spcAft>
                <a:spcPts val="0"/>
              </a:spcAft>
              <a:buNone/>
            </a:pPr>
            <a:endParaRPr sz="1800"/>
          </a:p>
        </p:txBody>
      </p:sp>
      <p:pic>
        <p:nvPicPr>
          <p:cNvPr id="773" name="Google Shape;773;p96"/>
          <p:cNvPicPr preferRelativeResize="0"/>
          <p:nvPr/>
        </p:nvPicPr>
        <p:blipFill>
          <a:blip r:embed="rId3">
            <a:alphaModFix/>
          </a:blip>
          <a:stretch>
            <a:fillRect/>
          </a:stretch>
        </p:blipFill>
        <p:spPr>
          <a:xfrm>
            <a:off x="3398100" y="1215775"/>
            <a:ext cx="5593501" cy="3424700"/>
          </a:xfrm>
          <a:prstGeom prst="rect">
            <a:avLst/>
          </a:prstGeom>
          <a:noFill/>
          <a:ln>
            <a:noFill/>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97"/>
          <p:cNvSpPr txBox="1">
            <a:spLocks noGrp="1"/>
          </p:cNvSpPr>
          <p:nvPr>
            <p:ph type="title"/>
          </p:nvPr>
        </p:nvSpPr>
        <p:spPr>
          <a:xfrm>
            <a:off x="0" y="-54700"/>
            <a:ext cx="9288000" cy="857400"/>
          </a:xfrm>
          <a:prstGeom prst="rect">
            <a:avLst/>
          </a:prstGeom>
          <a:noFill/>
          <a:ln>
            <a:noFill/>
          </a:ln>
        </p:spPr>
        <p:txBody>
          <a:bodyPr spcFirstLastPara="1" wrap="square" lIns="45700" tIns="45700" rIns="45700" bIns="45700" anchor="ctr" anchorCtr="0">
            <a:noAutofit/>
          </a:bodyPr>
          <a:lstStyle/>
          <a:p>
            <a:pPr marL="0" lvl="0" indent="0" algn="l" rtl="0">
              <a:spcBef>
                <a:spcPts val="0"/>
              </a:spcBef>
              <a:spcAft>
                <a:spcPts val="0"/>
              </a:spcAft>
              <a:buClr>
                <a:srgbClr val="00B0F0"/>
              </a:buClr>
              <a:buSzPts val="3600"/>
              <a:buFont typeface="Arial"/>
              <a:buNone/>
            </a:pPr>
            <a:r>
              <a:rPr lang="en" sz="3000">
                <a:solidFill>
                  <a:srgbClr val="00B0F0"/>
                </a:solidFill>
              </a:rPr>
              <a:t>Gridded NUCAPS Example - Australia (CO)</a:t>
            </a:r>
            <a:endParaRPr sz="3000">
              <a:solidFill>
                <a:srgbClr val="00B0F0"/>
              </a:solidFill>
              <a:latin typeface="Arial"/>
              <a:ea typeface="Arial"/>
              <a:cs typeface="Arial"/>
              <a:sym typeface="Arial"/>
            </a:endParaRPr>
          </a:p>
        </p:txBody>
      </p:sp>
      <p:pic>
        <p:nvPicPr>
          <p:cNvPr id="779" name="Google Shape;779;p97"/>
          <p:cNvPicPr preferRelativeResize="0"/>
          <p:nvPr/>
        </p:nvPicPr>
        <p:blipFill>
          <a:blip r:embed="rId3">
            <a:alphaModFix/>
          </a:blip>
          <a:stretch>
            <a:fillRect/>
          </a:stretch>
        </p:blipFill>
        <p:spPr>
          <a:xfrm>
            <a:off x="-6275" y="1126575"/>
            <a:ext cx="4502074" cy="3133950"/>
          </a:xfrm>
          <a:prstGeom prst="rect">
            <a:avLst/>
          </a:prstGeom>
          <a:noFill/>
          <a:ln>
            <a:noFill/>
          </a:ln>
        </p:spPr>
      </p:pic>
      <p:pic>
        <p:nvPicPr>
          <p:cNvPr id="780" name="Google Shape;780;p97"/>
          <p:cNvPicPr preferRelativeResize="0"/>
          <p:nvPr/>
        </p:nvPicPr>
        <p:blipFill>
          <a:blip r:embed="rId4">
            <a:alphaModFix/>
          </a:blip>
          <a:stretch>
            <a:fillRect/>
          </a:stretch>
        </p:blipFill>
        <p:spPr>
          <a:xfrm>
            <a:off x="4565725" y="1128488"/>
            <a:ext cx="4502074" cy="3133938"/>
          </a:xfrm>
          <a:prstGeom prst="rect">
            <a:avLst/>
          </a:prstGeom>
          <a:noFill/>
          <a:ln>
            <a:noFill/>
          </a:ln>
        </p:spPr>
      </p:pic>
      <p:sp>
        <p:nvSpPr>
          <p:cNvPr id="781" name="Google Shape;781;p97"/>
          <p:cNvSpPr txBox="1"/>
          <p:nvPr/>
        </p:nvSpPr>
        <p:spPr>
          <a:xfrm>
            <a:off x="107550" y="610400"/>
            <a:ext cx="8928900" cy="51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rgbClr val="313537"/>
                </a:solidFill>
                <a:highlight>
                  <a:srgbClr val="FFFFFF"/>
                </a:highlight>
                <a:latin typeface="Merriweather"/>
                <a:ea typeface="Merriweather"/>
                <a:cs typeface="Merriweather"/>
                <a:sym typeface="Merriweather"/>
              </a:rPr>
              <a:t>Note that CO and Methane retrievals peak and have the most skill at about 500 mb.  Therefore if the smoke is below ~500 mb, there may not be a trace gas signal in the NUCAPS retrieval.  </a:t>
            </a:r>
            <a:endParaRPr/>
          </a:p>
        </p:txBody>
      </p:sp>
      <p:sp>
        <p:nvSpPr>
          <p:cNvPr id="782" name="Google Shape;782;p97"/>
          <p:cNvSpPr txBox="1"/>
          <p:nvPr/>
        </p:nvSpPr>
        <p:spPr>
          <a:xfrm>
            <a:off x="499325" y="4262425"/>
            <a:ext cx="7898400" cy="719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2400"/>
              </a:spcAft>
              <a:buNone/>
            </a:pPr>
            <a:r>
              <a:rPr lang="en" sz="1150">
                <a:solidFill>
                  <a:srgbClr val="313537"/>
                </a:solidFill>
              </a:rPr>
              <a:t>Additional examples and caveats of using NUCAPS trace gas retrievals are discussed in the 2020 AMS presentation:  </a:t>
            </a:r>
            <a:r>
              <a:rPr lang="en" sz="1150" u="sng">
                <a:solidFill>
                  <a:schemeClr val="hlink"/>
                </a:solidFill>
                <a:hlinkClick r:id="rId5"/>
              </a:rPr>
              <a:t>Monitoring Atmospheric Composition and Long-Range Smoke Transport with NUCAPS Satellite Soundings in Field Campaigns and Operations</a:t>
            </a:r>
            <a:endParaRPr sz="1150" u="sng">
              <a:solidFill>
                <a:schemeClr val="hlink"/>
              </a:solidFill>
            </a:endParaRPr>
          </a:p>
        </p:txBody>
      </p:sp>
      <p:sp>
        <p:nvSpPr>
          <p:cNvPr id="783" name="Google Shape;783;p97"/>
          <p:cNvSpPr txBox="1"/>
          <p:nvPr/>
        </p:nvSpPr>
        <p:spPr>
          <a:xfrm>
            <a:off x="4572000" y="1268075"/>
            <a:ext cx="3000000" cy="30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6"/>
              </a:rPr>
              <a:t>Real-time trace gas visualization</a:t>
            </a:r>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98"/>
          <p:cNvSpPr txBox="1">
            <a:spLocks noGrp="1"/>
          </p:cNvSpPr>
          <p:nvPr>
            <p:ph type="body" idx="1"/>
          </p:nvPr>
        </p:nvSpPr>
        <p:spPr>
          <a:xfrm>
            <a:off x="628650" y="998721"/>
            <a:ext cx="7886700" cy="29994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1350"/>
              </a:spcBef>
              <a:spcAft>
                <a:spcPts val="0"/>
              </a:spcAft>
              <a:buNone/>
            </a:pPr>
            <a:r>
              <a:rPr lang="en" sz="1800"/>
              <a:t>Please refer to list of training links</a:t>
            </a:r>
            <a:endParaRPr sz="1800"/>
          </a:p>
          <a:p>
            <a:pPr marL="342900" lvl="0" indent="-342900" algn="l" rtl="0">
              <a:lnSpc>
                <a:spcPct val="90000"/>
              </a:lnSpc>
              <a:spcBef>
                <a:spcPts val="1350"/>
              </a:spcBef>
              <a:spcAft>
                <a:spcPts val="0"/>
              </a:spcAft>
              <a:buNone/>
            </a:pPr>
            <a:r>
              <a:rPr lang="en" sz="1800"/>
              <a:t>https://docs.google.com/document/d/1ZErpljgI8Gl36cXX8sA2-jG3Ux4oKMJfoxWsQQvNq2M/edit#</a:t>
            </a:r>
            <a:endParaRPr sz="1800"/>
          </a:p>
        </p:txBody>
      </p:sp>
      <p:sp>
        <p:nvSpPr>
          <p:cNvPr id="789" name="Google Shape;789;p98"/>
          <p:cNvSpPr txBox="1"/>
          <p:nvPr/>
        </p:nvSpPr>
        <p:spPr>
          <a:xfrm>
            <a:off x="1143000" y="-33836"/>
            <a:ext cx="6858000" cy="642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3217">
                <a:solidFill>
                  <a:srgbClr val="00B0F0"/>
                </a:solidFill>
                <a:latin typeface="Times New Roman"/>
                <a:ea typeface="Times New Roman"/>
                <a:cs typeface="Times New Roman"/>
                <a:sym typeface="Times New Roman"/>
              </a:rPr>
              <a:t>Resources </a:t>
            </a:r>
            <a:endParaRPr>
              <a:solidFill>
                <a:srgbClr val="00B0F0"/>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99"/>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Clr>
                <a:srgbClr val="0594C9"/>
              </a:buClr>
              <a:buSzPts val="3200"/>
              <a:buFont typeface="Arial"/>
              <a:buNone/>
            </a:pPr>
            <a:r>
              <a:rPr lang="en-US" dirty="0" smtClean="0"/>
              <a:t>Thank you very much!</a:t>
            </a:r>
            <a:br>
              <a:rPr lang="en-US" dirty="0" smtClean="0"/>
            </a:br>
            <a:r>
              <a:rPr lang="en-US" dirty="0" smtClean="0"/>
              <a:t>Questions</a:t>
            </a:r>
            <a:endParaRPr dirty="0"/>
          </a:p>
          <a:p>
            <a:pPr marL="0" marR="0" lvl="0" indent="0" algn="ctr" rtl="0">
              <a:spcBef>
                <a:spcPts val="0"/>
              </a:spcBef>
              <a:spcAft>
                <a:spcPts val="0"/>
              </a:spcAft>
              <a:buClr>
                <a:srgbClr val="0594C9"/>
              </a:buClr>
              <a:buSzPts val="3200"/>
              <a:buFont typeface="Arial"/>
              <a:buNone/>
            </a:pPr>
            <a:endParaRPr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99"/>
          <p:cNvSpPr txBox="1">
            <a:spLocks noGrp="1"/>
          </p:cNvSpPr>
          <p:nvPr>
            <p:ph type="title"/>
          </p:nvPr>
        </p:nvSpPr>
        <p:spPr>
          <a:xfrm>
            <a:off x="2747282" y="1467190"/>
            <a:ext cx="5943600" cy="8187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594C9"/>
              </a:buClr>
              <a:buSzPts val="3200"/>
              <a:buFont typeface="Arial"/>
              <a:buNone/>
            </a:pPr>
            <a:r>
              <a:rPr lang="en"/>
              <a:t>Extra slides</a:t>
            </a:r>
            <a:endParaRPr/>
          </a:p>
          <a:p>
            <a:pPr marL="0" marR="0" lvl="0" indent="0" algn="ctr" rtl="0">
              <a:spcBef>
                <a:spcPts val="0"/>
              </a:spcBef>
              <a:spcAft>
                <a:spcPts val="0"/>
              </a:spcAft>
              <a:buClr>
                <a:srgbClr val="0594C9"/>
              </a:buClr>
              <a:buSzPts val="3200"/>
              <a:buFont typeface="Arial"/>
              <a:buNone/>
            </a:pPr>
            <a:endParaRPr/>
          </a:p>
        </p:txBody>
      </p:sp>
    </p:spTree>
    <p:extLst>
      <p:ext uri="{BB962C8B-B14F-4D97-AF65-F5344CB8AC3E}">
        <p14:creationId xmlns:p14="http://schemas.microsoft.com/office/powerpoint/2010/main" val="733628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00"/>
          <p:cNvSpPr txBox="1">
            <a:spLocks noGrp="1"/>
          </p:cNvSpPr>
          <p:nvPr>
            <p:ph type="sldNum" idx="4294967295"/>
          </p:nvPr>
        </p:nvSpPr>
        <p:spPr>
          <a:xfrm>
            <a:off x="7010400" y="4914900"/>
            <a:ext cx="2133600" cy="2286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
              <a:t>45</a:t>
            </a:fld>
            <a:endParaRPr/>
          </a:p>
        </p:txBody>
      </p:sp>
      <p:pic>
        <p:nvPicPr>
          <p:cNvPr id="801" name="Google Shape;801;p100"/>
          <p:cNvPicPr preferRelativeResize="0"/>
          <p:nvPr/>
        </p:nvPicPr>
        <p:blipFill>
          <a:blip r:embed="rId3">
            <a:alphaModFix/>
          </a:blip>
          <a:stretch>
            <a:fillRect/>
          </a:stretch>
        </p:blipFill>
        <p:spPr>
          <a:xfrm>
            <a:off x="510725" y="646200"/>
            <a:ext cx="8006423" cy="4207899"/>
          </a:xfrm>
          <a:prstGeom prst="rect">
            <a:avLst/>
          </a:prstGeom>
          <a:noFill/>
          <a:ln>
            <a:noFill/>
          </a:ln>
        </p:spPr>
      </p:pic>
      <p:sp>
        <p:nvSpPr>
          <p:cNvPr id="802" name="Google Shape;802;p100"/>
          <p:cNvSpPr txBox="1">
            <a:spLocks noGrp="1"/>
          </p:cNvSpPr>
          <p:nvPr>
            <p:ph type="title"/>
          </p:nvPr>
        </p:nvSpPr>
        <p:spPr>
          <a:xfrm>
            <a:off x="0" y="-98825"/>
            <a:ext cx="9144000" cy="857400"/>
          </a:xfrm>
          <a:prstGeom prst="rect">
            <a:avLst/>
          </a:prstGeom>
        </p:spPr>
        <p:txBody>
          <a:bodyPr spcFirstLastPara="1" wrap="square" lIns="45700" tIns="45700" rIns="45700" bIns="45700" anchor="ctr" anchorCtr="0">
            <a:noAutofit/>
          </a:bodyPr>
          <a:lstStyle/>
          <a:p>
            <a:pPr marL="0" lvl="0" indent="0" algn="ctr" rtl="0">
              <a:lnSpc>
                <a:spcPct val="90000"/>
              </a:lnSpc>
              <a:spcBef>
                <a:spcPts val="0"/>
              </a:spcBef>
              <a:spcAft>
                <a:spcPts val="0"/>
              </a:spcAft>
              <a:buNone/>
            </a:pPr>
            <a:r>
              <a:rPr lang="en" sz="2700">
                <a:solidFill>
                  <a:srgbClr val="0594C9"/>
                </a:solidFill>
              </a:rPr>
              <a:t>HRRR in AWIPS Example</a:t>
            </a:r>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61"/>
          <p:cNvSpPr txBox="1">
            <a:spLocks noGrp="1"/>
          </p:cNvSpPr>
          <p:nvPr>
            <p:ph type="title"/>
          </p:nvPr>
        </p:nvSpPr>
        <p:spPr>
          <a:xfrm>
            <a:off x="990600" y="57150"/>
            <a:ext cx="6925500" cy="3699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200"/>
              <a:buNone/>
            </a:pPr>
            <a:r>
              <a:rPr lang="en" sz="3000"/>
              <a:t>Proving Ground/Risk Reduction Overview</a:t>
            </a:r>
            <a:endParaRPr sz="3000"/>
          </a:p>
        </p:txBody>
      </p:sp>
      <p:sp>
        <p:nvSpPr>
          <p:cNvPr id="364" name="Google Shape;364;p61"/>
          <p:cNvSpPr txBox="1"/>
          <p:nvPr/>
        </p:nvSpPr>
        <p:spPr>
          <a:xfrm>
            <a:off x="188575" y="640098"/>
            <a:ext cx="8628300" cy="4345800"/>
          </a:xfrm>
          <a:prstGeom prst="rect">
            <a:avLst/>
          </a:prstGeom>
          <a:noFill/>
          <a:ln>
            <a:noFill/>
          </a:ln>
        </p:spPr>
        <p:txBody>
          <a:bodyPr spcFirstLastPara="1" wrap="square" lIns="91425" tIns="45700" rIns="91425" bIns="45700" anchor="t" anchorCtr="0">
            <a:noAutofit/>
          </a:bodyPr>
          <a:lstStyle/>
          <a:p>
            <a:pPr marL="342900" marR="0" lvl="0" indent="-327660" algn="l" rtl="0">
              <a:lnSpc>
                <a:spcPct val="100000"/>
              </a:lnSpc>
              <a:spcBef>
                <a:spcPts val="0"/>
              </a:spcBef>
              <a:spcAft>
                <a:spcPts val="0"/>
              </a:spcAft>
              <a:buClr>
                <a:srgbClr val="083763"/>
              </a:buClr>
              <a:buSzPts val="1800"/>
              <a:buFont typeface="Arial"/>
              <a:buChar char="•"/>
            </a:pPr>
            <a:r>
              <a:rPr lang="en" sz="1800" b="0" i="0" u="none" strike="noStrike" cap="none">
                <a:solidFill>
                  <a:srgbClr val="083763"/>
                </a:solidFill>
                <a:latin typeface="Arial"/>
                <a:ea typeface="Arial"/>
                <a:cs typeface="Arial"/>
                <a:sym typeface="Arial"/>
              </a:rPr>
              <a:t>Proving Ground – Using satellite data and capabilities the way they were meant to be used.</a:t>
            </a:r>
            <a:endParaRPr sz="1800" b="0" i="0" u="none" strike="noStrike" cap="none">
              <a:solidFill>
                <a:srgbClr val="083763"/>
              </a:solidFill>
              <a:latin typeface="Libre Franklin Medium"/>
              <a:ea typeface="Libre Franklin Medium"/>
              <a:cs typeface="Libre Franklin Medium"/>
              <a:sym typeface="Libre Franklin Medium"/>
            </a:endParaRPr>
          </a:p>
          <a:p>
            <a:pPr marL="342900" marR="0" lvl="0" indent="-327660" algn="l" rtl="0">
              <a:lnSpc>
                <a:spcPct val="100000"/>
              </a:lnSpc>
              <a:spcBef>
                <a:spcPts val="1530"/>
              </a:spcBef>
              <a:spcAft>
                <a:spcPts val="0"/>
              </a:spcAft>
              <a:buClr>
                <a:srgbClr val="083763"/>
              </a:buClr>
              <a:buSzPts val="1800"/>
              <a:buFont typeface="Arial"/>
              <a:buChar char="•"/>
            </a:pPr>
            <a:r>
              <a:rPr lang="en" sz="1800" b="0" i="0" u="none" strike="noStrike" cap="none">
                <a:solidFill>
                  <a:srgbClr val="083763"/>
                </a:solidFill>
                <a:latin typeface="Arial"/>
                <a:ea typeface="Arial"/>
                <a:cs typeface="Arial"/>
                <a:sym typeface="Arial"/>
              </a:rPr>
              <a:t>Risk Reduction – Consider new ways to use current capabilities or identify and evaluate new capabilities.</a:t>
            </a:r>
            <a:endParaRPr sz="1800"/>
          </a:p>
          <a:p>
            <a:pPr marL="342900" marR="0" lvl="0" indent="-327660" algn="l" rtl="0">
              <a:lnSpc>
                <a:spcPct val="100000"/>
              </a:lnSpc>
              <a:spcBef>
                <a:spcPts val="1530"/>
              </a:spcBef>
              <a:spcAft>
                <a:spcPts val="0"/>
              </a:spcAft>
              <a:buClr>
                <a:srgbClr val="083763"/>
              </a:buClr>
              <a:buSzPts val="1800"/>
              <a:buFont typeface="Arial"/>
              <a:buChar char="•"/>
            </a:pPr>
            <a:r>
              <a:rPr lang="en" sz="1800" b="0" i="0" u="none" strike="noStrike" cap="none">
                <a:solidFill>
                  <a:srgbClr val="083763"/>
                </a:solidFill>
                <a:latin typeface="Libre Franklin Medium"/>
                <a:ea typeface="Libre Franklin Medium"/>
                <a:cs typeface="Libre Franklin Medium"/>
                <a:sym typeface="Libre Franklin Medium"/>
              </a:rPr>
              <a:t>Establish and maintain forums where developers and users closely collaborate.</a:t>
            </a:r>
            <a:endParaRPr sz="1800"/>
          </a:p>
          <a:p>
            <a:pPr marL="342900" marR="0" lvl="0" indent="-327660" algn="l" rtl="0">
              <a:lnSpc>
                <a:spcPct val="100000"/>
              </a:lnSpc>
              <a:spcBef>
                <a:spcPts val="1530"/>
              </a:spcBef>
              <a:spcAft>
                <a:spcPts val="0"/>
              </a:spcAft>
              <a:buClr>
                <a:srgbClr val="083763"/>
              </a:buClr>
              <a:buSzPts val="1800"/>
              <a:buFont typeface="Arial"/>
              <a:buChar char="•"/>
            </a:pPr>
            <a:r>
              <a:rPr lang="en" sz="1800" b="0" i="0" u="none" strike="noStrike" cap="none">
                <a:solidFill>
                  <a:srgbClr val="083763"/>
                </a:solidFill>
                <a:latin typeface="Libre Franklin Medium"/>
                <a:ea typeface="Libre Franklin Medium"/>
                <a:cs typeface="Libre Franklin Medium"/>
                <a:sym typeface="Libre Franklin Medium"/>
              </a:rPr>
              <a:t>Use Call for Proposals (CFPs) to fund thorough operational evaluations and encourage study of leading-edge technologies.</a:t>
            </a:r>
            <a:endParaRPr sz="1800"/>
          </a:p>
          <a:p>
            <a:pPr marL="342900" marR="0" lvl="0" indent="-327660" algn="l" rtl="0">
              <a:lnSpc>
                <a:spcPct val="100000"/>
              </a:lnSpc>
              <a:spcBef>
                <a:spcPts val="1530"/>
              </a:spcBef>
              <a:spcAft>
                <a:spcPts val="0"/>
              </a:spcAft>
              <a:buClr>
                <a:srgbClr val="083763"/>
              </a:buClr>
              <a:buSzPts val="1800"/>
              <a:buFont typeface="Arial"/>
              <a:buChar char="•"/>
            </a:pPr>
            <a:r>
              <a:rPr lang="en" sz="1800" b="0" i="0" u="none" strike="noStrike" cap="none">
                <a:solidFill>
                  <a:srgbClr val="083763"/>
                </a:solidFill>
                <a:latin typeface="Libre Franklin Medium"/>
                <a:ea typeface="Libre Franklin Medium"/>
                <a:cs typeface="Libre Franklin Medium"/>
                <a:sym typeface="Libre Franklin Medium"/>
              </a:rPr>
              <a:t>Three CFPs completed and work has begun on a fourth.</a:t>
            </a:r>
            <a:endParaRPr sz="1800"/>
          </a:p>
          <a:p>
            <a:pPr marL="342900" marR="0" lvl="0" indent="-327660" algn="l" rtl="0">
              <a:lnSpc>
                <a:spcPct val="100000"/>
              </a:lnSpc>
              <a:spcBef>
                <a:spcPts val="1530"/>
              </a:spcBef>
              <a:spcAft>
                <a:spcPts val="0"/>
              </a:spcAft>
              <a:buClr>
                <a:srgbClr val="083763"/>
              </a:buClr>
              <a:buSzPts val="1800"/>
              <a:buFont typeface="Arial"/>
              <a:buChar char="•"/>
            </a:pPr>
            <a:r>
              <a:rPr lang="en" sz="1800" b="0" i="0" u="none" strike="noStrike" cap="none">
                <a:solidFill>
                  <a:srgbClr val="083763"/>
                </a:solidFill>
                <a:latin typeface="Libre Franklin Medium"/>
                <a:ea typeface="Libre Franklin Medium"/>
                <a:cs typeface="Libre Franklin Medium"/>
                <a:sym typeface="Libre Franklin Medium"/>
              </a:rPr>
              <a:t>Initiatives have looked for opportunities to interact with satellite data/product users.  The IMET Conference is </a:t>
            </a:r>
            <a:r>
              <a:rPr lang="en" sz="1800" b="1" i="0" u="none" strike="noStrike" cap="none">
                <a:solidFill>
                  <a:srgbClr val="FF0000"/>
                </a:solidFill>
                <a:latin typeface="Libre Franklin Medium"/>
                <a:ea typeface="Libre Franklin Medium"/>
                <a:cs typeface="Libre Franklin Medium"/>
                <a:sym typeface="Libre Franklin Medium"/>
              </a:rPr>
              <a:t>PERFECT!!</a:t>
            </a:r>
            <a:endParaRPr sz="1800"/>
          </a:p>
          <a:p>
            <a:pPr marL="342900" marR="0" lvl="0" indent="-213359" algn="l" rtl="0">
              <a:lnSpc>
                <a:spcPct val="100000"/>
              </a:lnSpc>
              <a:spcBef>
                <a:spcPts val="1530"/>
              </a:spcBef>
              <a:spcAft>
                <a:spcPts val="0"/>
              </a:spcAft>
              <a:buClr>
                <a:srgbClr val="083763"/>
              </a:buClr>
              <a:buSzPts val="2040"/>
              <a:buFont typeface="Arial"/>
              <a:buNone/>
            </a:pPr>
            <a:endParaRPr sz="1800" b="0" i="0" u="none" strike="noStrike" cap="none">
              <a:solidFill>
                <a:srgbClr val="083763"/>
              </a:solidFill>
              <a:latin typeface="Libre Franklin Medium"/>
              <a:ea typeface="Libre Franklin Medium"/>
              <a:cs typeface="Libre Franklin Medium"/>
              <a:sym typeface="Libre Franklin Medium"/>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62"/>
          <p:cNvSpPr txBox="1">
            <a:spLocks noGrp="1"/>
          </p:cNvSpPr>
          <p:nvPr>
            <p:ph type="title"/>
          </p:nvPr>
        </p:nvSpPr>
        <p:spPr>
          <a:xfrm>
            <a:off x="990600" y="57150"/>
            <a:ext cx="6925500" cy="36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a:t>PGRR Partners</a:t>
            </a:r>
            <a:endParaRPr sz="3000"/>
          </a:p>
        </p:txBody>
      </p:sp>
      <p:pic>
        <p:nvPicPr>
          <p:cNvPr id="370" name="Google Shape;370;p62"/>
          <p:cNvPicPr preferRelativeResize="0"/>
          <p:nvPr/>
        </p:nvPicPr>
        <p:blipFill rotWithShape="1">
          <a:blip r:embed="rId3">
            <a:alphaModFix/>
          </a:blip>
          <a:srcRect/>
          <a:stretch/>
        </p:blipFill>
        <p:spPr>
          <a:xfrm>
            <a:off x="1164883" y="697173"/>
            <a:ext cx="6115626" cy="3865727"/>
          </a:xfrm>
          <a:prstGeom prst="rect">
            <a:avLst/>
          </a:prstGeom>
          <a:noFill/>
          <a:ln>
            <a:noFill/>
          </a:ln>
        </p:spPr>
      </p:pic>
      <p:sp>
        <p:nvSpPr>
          <p:cNvPr id="371" name="Google Shape;371;p62"/>
          <p:cNvSpPr txBox="1"/>
          <p:nvPr/>
        </p:nvSpPr>
        <p:spPr>
          <a:xfrm>
            <a:off x="4989749" y="1596425"/>
            <a:ext cx="883500" cy="299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300" b="1" i="0" u="none" strike="noStrike" cap="none">
                <a:solidFill>
                  <a:srgbClr val="000000"/>
                </a:solidFill>
                <a:latin typeface="Times New Roman"/>
                <a:ea typeface="Times New Roman"/>
                <a:cs typeface="Times New Roman"/>
                <a:sym typeface="Times New Roman"/>
              </a:rPr>
              <a:t>CIMSS</a:t>
            </a:r>
            <a:endParaRPr sz="1300" b="1">
              <a:latin typeface="Times New Roman"/>
              <a:ea typeface="Times New Roman"/>
              <a:cs typeface="Times New Roman"/>
              <a:sym typeface="Times New Roman"/>
            </a:endParaRPr>
          </a:p>
        </p:txBody>
      </p:sp>
      <p:sp>
        <p:nvSpPr>
          <p:cNvPr id="372" name="Google Shape;372;p62"/>
          <p:cNvSpPr txBox="1"/>
          <p:nvPr/>
        </p:nvSpPr>
        <p:spPr>
          <a:xfrm>
            <a:off x="3099187" y="4562900"/>
            <a:ext cx="1392300" cy="299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b="1">
                <a:solidFill>
                  <a:srgbClr val="000000"/>
                </a:solidFill>
                <a:latin typeface="Times New Roman"/>
                <a:ea typeface="Times New Roman"/>
                <a:cs typeface="Times New Roman"/>
                <a:sym typeface="Times New Roman"/>
              </a:rPr>
              <a:t>NWS Pacific</a:t>
            </a:r>
            <a:endParaRPr b="1">
              <a:latin typeface="Times New Roman"/>
              <a:ea typeface="Times New Roman"/>
              <a:cs typeface="Times New Roman"/>
              <a:sym typeface="Times New Roman"/>
            </a:endParaRPr>
          </a:p>
        </p:txBody>
      </p:sp>
      <p:sp>
        <p:nvSpPr>
          <p:cNvPr id="373" name="Google Shape;373;p62"/>
          <p:cNvSpPr txBox="1"/>
          <p:nvPr/>
        </p:nvSpPr>
        <p:spPr>
          <a:xfrm>
            <a:off x="4989749" y="3164825"/>
            <a:ext cx="8835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300" b="1">
                <a:solidFill>
                  <a:srgbClr val="000000"/>
                </a:solidFill>
                <a:latin typeface="Times New Roman"/>
                <a:ea typeface="Times New Roman"/>
                <a:cs typeface="Times New Roman"/>
                <a:sym typeface="Times New Roman"/>
              </a:rPr>
              <a:t>SPoRT</a:t>
            </a:r>
            <a:endParaRPr sz="1300" b="1">
              <a:solidFill>
                <a:srgbClr val="000000"/>
              </a:solidFill>
              <a:latin typeface="Times New Roman"/>
              <a:ea typeface="Times New Roman"/>
              <a:cs typeface="Times New Roman"/>
              <a:sym typeface="Times New Roman"/>
            </a:endParaRPr>
          </a:p>
          <a:p>
            <a:pPr marL="0" marR="0" lvl="0" indent="0" algn="l" rtl="0">
              <a:spcBef>
                <a:spcPts val="0"/>
              </a:spcBef>
              <a:spcAft>
                <a:spcPts val="0"/>
              </a:spcAft>
              <a:buNone/>
            </a:pPr>
            <a:r>
              <a:rPr lang="en" sz="1300" b="1">
                <a:solidFill>
                  <a:srgbClr val="000000"/>
                </a:solidFill>
                <a:latin typeface="Times New Roman"/>
                <a:ea typeface="Times New Roman"/>
                <a:cs typeface="Times New Roman"/>
                <a:sym typeface="Times New Roman"/>
              </a:rPr>
              <a:t>UAH</a:t>
            </a:r>
            <a:endParaRPr sz="1300" b="1">
              <a:latin typeface="Times New Roman"/>
              <a:ea typeface="Times New Roman"/>
              <a:cs typeface="Times New Roman"/>
              <a:sym typeface="Times New Roman"/>
            </a:endParaRPr>
          </a:p>
        </p:txBody>
      </p:sp>
      <p:sp>
        <p:nvSpPr>
          <p:cNvPr id="374" name="Google Shape;374;p62"/>
          <p:cNvSpPr txBox="1"/>
          <p:nvPr/>
        </p:nvSpPr>
        <p:spPr>
          <a:xfrm>
            <a:off x="3077321" y="2166242"/>
            <a:ext cx="897000" cy="747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100" b="1" dirty="0">
                <a:solidFill>
                  <a:srgbClr val="000000"/>
                </a:solidFill>
                <a:latin typeface="Times New Roman"/>
                <a:ea typeface="Times New Roman"/>
                <a:cs typeface="Times New Roman"/>
                <a:sym typeface="Times New Roman"/>
              </a:rPr>
              <a:t>CIRA</a:t>
            </a:r>
            <a:endParaRPr sz="1100" b="1" dirty="0">
              <a:latin typeface="Times New Roman"/>
              <a:ea typeface="Times New Roman"/>
              <a:cs typeface="Times New Roman"/>
              <a:sym typeface="Times New Roman"/>
            </a:endParaRPr>
          </a:p>
          <a:p>
            <a:pPr marL="0" marR="0" lvl="0" indent="0" algn="l" rtl="0">
              <a:spcBef>
                <a:spcPts val="0"/>
              </a:spcBef>
              <a:spcAft>
                <a:spcPts val="0"/>
              </a:spcAft>
              <a:buNone/>
            </a:pPr>
            <a:r>
              <a:rPr lang="en" sz="1100" b="1" dirty="0" smtClean="0">
                <a:solidFill>
                  <a:srgbClr val="000000"/>
                </a:solidFill>
                <a:latin typeface="Times New Roman"/>
                <a:ea typeface="Times New Roman"/>
                <a:cs typeface="Times New Roman"/>
                <a:sym typeface="Times New Roman"/>
              </a:rPr>
              <a:t>COMET</a:t>
            </a:r>
            <a:br>
              <a:rPr lang="en" sz="1100" b="1" dirty="0" smtClean="0">
                <a:solidFill>
                  <a:srgbClr val="000000"/>
                </a:solidFill>
                <a:latin typeface="Times New Roman"/>
                <a:ea typeface="Times New Roman"/>
                <a:cs typeface="Times New Roman"/>
                <a:sym typeface="Times New Roman"/>
              </a:rPr>
            </a:br>
            <a:r>
              <a:rPr lang="en" sz="1100" b="1" dirty="0" smtClean="0">
                <a:solidFill>
                  <a:srgbClr val="000000"/>
                </a:solidFill>
                <a:latin typeface="Times New Roman"/>
                <a:ea typeface="Times New Roman"/>
                <a:cs typeface="Times New Roman"/>
                <a:sym typeface="Times New Roman"/>
              </a:rPr>
              <a:t>CIRES</a:t>
            </a:r>
            <a:endParaRPr sz="1100" b="1" dirty="0">
              <a:latin typeface="Times New Roman"/>
              <a:ea typeface="Times New Roman"/>
              <a:cs typeface="Times New Roman"/>
              <a:sym typeface="Times New Roman"/>
            </a:endParaRPr>
          </a:p>
          <a:p>
            <a:pPr marL="0" marR="0" lvl="0" indent="0" algn="l" rtl="0">
              <a:spcBef>
                <a:spcPts val="0"/>
              </a:spcBef>
              <a:spcAft>
                <a:spcPts val="0"/>
              </a:spcAft>
              <a:buNone/>
            </a:pPr>
            <a:r>
              <a:rPr lang="en" sz="1100" b="1" dirty="0">
                <a:solidFill>
                  <a:srgbClr val="000000"/>
                </a:solidFill>
                <a:latin typeface="Times New Roman"/>
                <a:ea typeface="Times New Roman"/>
                <a:cs typeface="Times New Roman"/>
                <a:sym typeface="Times New Roman"/>
              </a:rPr>
              <a:t>NGDC</a:t>
            </a:r>
            <a:endParaRPr sz="1100" b="1" dirty="0">
              <a:latin typeface="Times New Roman"/>
              <a:ea typeface="Times New Roman"/>
              <a:cs typeface="Times New Roman"/>
              <a:sym typeface="Times New Roman"/>
            </a:endParaRPr>
          </a:p>
        </p:txBody>
      </p:sp>
      <p:sp>
        <p:nvSpPr>
          <p:cNvPr id="375" name="Google Shape;375;p62"/>
          <p:cNvSpPr txBox="1"/>
          <p:nvPr/>
        </p:nvSpPr>
        <p:spPr>
          <a:xfrm>
            <a:off x="1411649" y="4196339"/>
            <a:ext cx="990600" cy="747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b="1">
                <a:solidFill>
                  <a:srgbClr val="000000"/>
                </a:solidFill>
                <a:latin typeface="Times New Roman"/>
                <a:ea typeface="Times New Roman"/>
                <a:cs typeface="Times New Roman"/>
                <a:sym typeface="Times New Roman"/>
              </a:rPr>
              <a:t>NWS AK</a:t>
            </a:r>
            <a:endParaRPr b="1">
              <a:latin typeface="Times New Roman"/>
              <a:ea typeface="Times New Roman"/>
              <a:cs typeface="Times New Roman"/>
              <a:sym typeface="Times New Roman"/>
            </a:endParaRPr>
          </a:p>
          <a:p>
            <a:pPr marL="0" marR="0" lvl="0" indent="0" algn="l" rtl="0">
              <a:spcBef>
                <a:spcPts val="0"/>
              </a:spcBef>
              <a:spcAft>
                <a:spcPts val="0"/>
              </a:spcAft>
              <a:buNone/>
            </a:pPr>
            <a:r>
              <a:rPr lang="en" b="1">
                <a:solidFill>
                  <a:srgbClr val="000000"/>
                </a:solidFill>
                <a:latin typeface="Times New Roman"/>
                <a:ea typeface="Times New Roman"/>
                <a:cs typeface="Times New Roman"/>
                <a:sym typeface="Times New Roman"/>
              </a:rPr>
              <a:t>GINA</a:t>
            </a:r>
            <a:endParaRPr b="1">
              <a:latin typeface="Times New Roman"/>
              <a:ea typeface="Times New Roman"/>
              <a:cs typeface="Times New Roman"/>
              <a:sym typeface="Times New Roman"/>
            </a:endParaRPr>
          </a:p>
          <a:p>
            <a:pPr marL="0" marR="0" lvl="0" indent="0" algn="l" rtl="0">
              <a:spcBef>
                <a:spcPts val="0"/>
              </a:spcBef>
              <a:spcAft>
                <a:spcPts val="0"/>
              </a:spcAft>
              <a:buNone/>
            </a:pPr>
            <a:r>
              <a:rPr lang="en" b="1">
                <a:solidFill>
                  <a:srgbClr val="000000"/>
                </a:solidFill>
                <a:latin typeface="Times New Roman"/>
                <a:ea typeface="Times New Roman"/>
                <a:cs typeface="Times New Roman"/>
                <a:sym typeface="Times New Roman"/>
              </a:rPr>
              <a:t>APRFC</a:t>
            </a:r>
            <a:endParaRPr b="1">
              <a:latin typeface="Times New Roman"/>
              <a:ea typeface="Times New Roman"/>
              <a:cs typeface="Times New Roman"/>
              <a:sym typeface="Times New Roman"/>
            </a:endParaRPr>
          </a:p>
        </p:txBody>
      </p:sp>
      <p:sp>
        <p:nvSpPr>
          <p:cNvPr id="376" name="Google Shape;376;p62"/>
          <p:cNvSpPr txBox="1"/>
          <p:nvPr/>
        </p:nvSpPr>
        <p:spPr>
          <a:xfrm>
            <a:off x="6051200" y="1596425"/>
            <a:ext cx="852000" cy="299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300" b="1">
                <a:solidFill>
                  <a:srgbClr val="000000"/>
                </a:solidFill>
                <a:latin typeface="Times New Roman"/>
                <a:ea typeface="Times New Roman"/>
                <a:cs typeface="Times New Roman"/>
                <a:sym typeface="Times New Roman"/>
              </a:rPr>
              <a:t>CCNY</a:t>
            </a:r>
            <a:endParaRPr sz="1300" b="1">
              <a:latin typeface="Times New Roman"/>
              <a:ea typeface="Times New Roman"/>
              <a:cs typeface="Times New Roman"/>
              <a:sym typeface="Times New Roman"/>
            </a:endParaRPr>
          </a:p>
        </p:txBody>
      </p:sp>
      <p:sp>
        <p:nvSpPr>
          <p:cNvPr id="377" name="Google Shape;377;p62"/>
          <p:cNvSpPr txBox="1"/>
          <p:nvPr/>
        </p:nvSpPr>
        <p:spPr>
          <a:xfrm>
            <a:off x="6442348" y="2061775"/>
            <a:ext cx="990600" cy="1569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a:solidFill>
                  <a:srgbClr val="000000"/>
                </a:solidFill>
                <a:latin typeface="Times New Roman"/>
                <a:ea typeface="Times New Roman"/>
                <a:cs typeface="Times New Roman"/>
                <a:sym typeface="Times New Roman"/>
              </a:rPr>
              <a:t>STaR</a:t>
            </a:r>
            <a:endParaRPr sz="1200" b="1">
              <a:solidFill>
                <a:srgbClr val="000000"/>
              </a:solidFill>
              <a:latin typeface="Times New Roman"/>
              <a:ea typeface="Times New Roman"/>
              <a:cs typeface="Times New Roman"/>
              <a:sym typeface="Times New Roman"/>
            </a:endParaRPr>
          </a:p>
          <a:p>
            <a:pPr marL="0" marR="0" lvl="0" indent="0" algn="l" rtl="0">
              <a:spcBef>
                <a:spcPts val="0"/>
              </a:spcBef>
              <a:spcAft>
                <a:spcPts val="0"/>
              </a:spcAft>
              <a:buNone/>
            </a:pPr>
            <a:r>
              <a:rPr lang="en" sz="1200" b="1">
                <a:solidFill>
                  <a:srgbClr val="000000"/>
                </a:solidFill>
                <a:latin typeface="Times New Roman"/>
                <a:ea typeface="Times New Roman"/>
                <a:cs typeface="Times New Roman"/>
                <a:sym typeface="Times New Roman"/>
              </a:rPr>
              <a:t>NCEP</a:t>
            </a:r>
            <a:endParaRPr sz="1200" b="1">
              <a:latin typeface="Times New Roman"/>
              <a:ea typeface="Times New Roman"/>
              <a:cs typeface="Times New Roman"/>
              <a:sym typeface="Times New Roman"/>
            </a:endParaRPr>
          </a:p>
          <a:p>
            <a:pPr marL="0" marR="0" lvl="0" indent="0" algn="l" rtl="0">
              <a:spcBef>
                <a:spcPts val="0"/>
              </a:spcBef>
              <a:spcAft>
                <a:spcPts val="0"/>
              </a:spcAft>
              <a:buNone/>
            </a:pPr>
            <a:r>
              <a:rPr lang="en" sz="1200" b="1">
                <a:solidFill>
                  <a:srgbClr val="000000"/>
                </a:solidFill>
                <a:latin typeface="Times New Roman"/>
                <a:ea typeface="Times New Roman"/>
                <a:cs typeface="Times New Roman"/>
                <a:sym typeface="Times New Roman"/>
              </a:rPr>
              <a:t>GMU</a:t>
            </a:r>
            <a:endParaRPr sz="1200" b="1">
              <a:latin typeface="Times New Roman"/>
              <a:ea typeface="Times New Roman"/>
              <a:cs typeface="Times New Roman"/>
              <a:sym typeface="Times New Roman"/>
            </a:endParaRPr>
          </a:p>
          <a:p>
            <a:pPr marL="0" marR="0" lvl="0" indent="0" algn="l" rtl="0">
              <a:spcBef>
                <a:spcPts val="0"/>
              </a:spcBef>
              <a:spcAft>
                <a:spcPts val="0"/>
              </a:spcAft>
              <a:buNone/>
            </a:pPr>
            <a:r>
              <a:rPr lang="en" sz="1200" b="1">
                <a:solidFill>
                  <a:srgbClr val="000000"/>
                </a:solidFill>
                <a:latin typeface="Times New Roman"/>
                <a:ea typeface="Times New Roman"/>
                <a:cs typeface="Times New Roman"/>
                <a:sym typeface="Times New Roman"/>
              </a:rPr>
              <a:t>Howard</a:t>
            </a:r>
            <a:endParaRPr sz="1200" b="1">
              <a:latin typeface="Times New Roman"/>
              <a:ea typeface="Times New Roman"/>
              <a:cs typeface="Times New Roman"/>
              <a:sym typeface="Times New Roman"/>
            </a:endParaRPr>
          </a:p>
          <a:p>
            <a:pPr marL="0" marR="0" lvl="0" indent="0" algn="l" rtl="0">
              <a:spcBef>
                <a:spcPts val="0"/>
              </a:spcBef>
              <a:spcAft>
                <a:spcPts val="0"/>
              </a:spcAft>
              <a:buNone/>
            </a:pPr>
            <a:r>
              <a:rPr lang="en" sz="1200" b="1">
                <a:solidFill>
                  <a:srgbClr val="000000"/>
                </a:solidFill>
                <a:latin typeface="Times New Roman"/>
                <a:ea typeface="Times New Roman"/>
                <a:cs typeface="Times New Roman"/>
                <a:sym typeface="Times New Roman"/>
              </a:rPr>
              <a:t>JCSDA</a:t>
            </a:r>
            <a:endParaRPr sz="1200" b="1">
              <a:latin typeface="Times New Roman"/>
              <a:ea typeface="Times New Roman"/>
              <a:cs typeface="Times New Roman"/>
              <a:sym typeface="Times New Roman"/>
            </a:endParaRPr>
          </a:p>
          <a:p>
            <a:pPr marL="0" marR="0" lvl="0" indent="0" algn="l" rtl="0">
              <a:spcBef>
                <a:spcPts val="0"/>
              </a:spcBef>
              <a:spcAft>
                <a:spcPts val="0"/>
              </a:spcAft>
              <a:buNone/>
            </a:pPr>
            <a:r>
              <a:rPr lang="en" sz="1200" b="1">
                <a:solidFill>
                  <a:srgbClr val="000000"/>
                </a:solidFill>
                <a:latin typeface="Times New Roman"/>
                <a:ea typeface="Times New Roman"/>
                <a:cs typeface="Times New Roman"/>
                <a:sym typeface="Times New Roman"/>
              </a:rPr>
              <a:t>CICS</a:t>
            </a:r>
            <a:endParaRPr sz="1200" b="1">
              <a:latin typeface="Times New Roman"/>
              <a:ea typeface="Times New Roman"/>
              <a:cs typeface="Times New Roman"/>
              <a:sym typeface="Times New Roman"/>
            </a:endParaRPr>
          </a:p>
          <a:p>
            <a:pPr marL="0" marR="0" lvl="0" indent="0" algn="l" rtl="0">
              <a:spcBef>
                <a:spcPts val="0"/>
              </a:spcBef>
              <a:spcAft>
                <a:spcPts val="0"/>
              </a:spcAft>
              <a:buNone/>
            </a:pPr>
            <a:r>
              <a:rPr lang="en" sz="1200" b="1">
                <a:solidFill>
                  <a:srgbClr val="000000"/>
                </a:solidFill>
                <a:latin typeface="Times New Roman"/>
                <a:ea typeface="Times New Roman"/>
                <a:cs typeface="Times New Roman"/>
                <a:sym typeface="Times New Roman"/>
              </a:rPr>
              <a:t>NESDIS</a:t>
            </a:r>
            <a:endParaRPr sz="1200" b="1">
              <a:latin typeface="Times New Roman"/>
              <a:ea typeface="Times New Roman"/>
              <a:cs typeface="Times New Roman"/>
              <a:sym typeface="Times New Roman"/>
            </a:endParaRPr>
          </a:p>
          <a:p>
            <a:pPr marL="0" marR="0" lvl="0" indent="0" algn="l" rtl="0">
              <a:spcBef>
                <a:spcPts val="0"/>
              </a:spcBef>
              <a:spcAft>
                <a:spcPts val="0"/>
              </a:spcAft>
              <a:buNone/>
            </a:pPr>
            <a:r>
              <a:rPr lang="en" sz="1200" b="1">
                <a:solidFill>
                  <a:srgbClr val="000000"/>
                </a:solidFill>
                <a:latin typeface="Times New Roman"/>
                <a:ea typeface="Times New Roman"/>
                <a:cs typeface="Times New Roman"/>
                <a:sym typeface="Times New Roman"/>
              </a:rPr>
              <a:t>NIC</a:t>
            </a:r>
            <a:endParaRPr sz="1200" b="1">
              <a:latin typeface="Times New Roman"/>
              <a:ea typeface="Times New Roman"/>
              <a:cs typeface="Times New Roman"/>
              <a:sym typeface="Times New Roman"/>
            </a:endParaRPr>
          </a:p>
          <a:p>
            <a:pPr marL="0" marR="0" lvl="0" indent="0" algn="l" rtl="0">
              <a:spcBef>
                <a:spcPts val="0"/>
              </a:spcBef>
              <a:spcAft>
                <a:spcPts val="0"/>
              </a:spcAft>
              <a:buNone/>
            </a:pPr>
            <a:r>
              <a:rPr lang="en" sz="1200" b="1">
                <a:solidFill>
                  <a:srgbClr val="000000"/>
                </a:solidFill>
                <a:latin typeface="Times New Roman"/>
                <a:ea typeface="Times New Roman"/>
                <a:cs typeface="Times New Roman"/>
                <a:sym typeface="Times New Roman"/>
              </a:rPr>
              <a:t>OAR</a:t>
            </a:r>
            <a:endParaRPr sz="1200" b="1">
              <a:latin typeface="Times New Roman"/>
              <a:ea typeface="Times New Roman"/>
              <a:cs typeface="Times New Roman"/>
              <a:sym typeface="Times New Roman"/>
            </a:endParaRPr>
          </a:p>
          <a:p>
            <a:pPr marL="0" marR="0" lvl="0" indent="0" algn="l" rtl="0">
              <a:spcBef>
                <a:spcPts val="0"/>
              </a:spcBef>
              <a:spcAft>
                <a:spcPts val="0"/>
              </a:spcAft>
              <a:buNone/>
            </a:pPr>
            <a:r>
              <a:rPr lang="en" sz="1200" b="1">
                <a:solidFill>
                  <a:srgbClr val="000000"/>
                </a:solidFill>
                <a:latin typeface="Times New Roman"/>
                <a:ea typeface="Times New Roman"/>
                <a:cs typeface="Times New Roman"/>
                <a:sym typeface="Times New Roman"/>
              </a:rPr>
              <a:t>UMD</a:t>
            </a:r>
            <a:endParaRPr sz="1200" b="1">
              <a:latin typeface="Times New Roman"/>
              <a:ea typeface="Times New Roman"/>
              <a:cs typeface="Times New Roman"/>
              <a:sym typeface="Times New Roman"/>
            </a:endParaRPr>
          </a:p>
        </p:txBody>
      </p:sp>
      <p:sp>
        <p:nvSpPr>
          <p:cNvPr id="378" name="Google Shape;378;p62"/>
          <p:cNvSpPr txBox="1"/>
          <p:nvPr/>
        </p:nvSpPr>
        <p:spPr>
          <a:xfrm>
            <a:off x="942675" y="2278375"/>
            <a:ext cx="10866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300" b="1">
                <a:solidFill>
                  <a:srgbClr val="000000"/>
                </a:solidFill>
                <a:latin typeface="Times New Roman"/>
                <a:ea typeface="Times New Roman"/>
                <a:cs typeface="Times New Roman"/>
                <a:sym typeface="Times New Roman"/>
              </a:rPr>
              <a:t>NRL</a:t>
            </a:r>
            <a:endParaRPr sz="1300" b="1">
              <a:latin typeface="Times New Roman"/>
              <a:ea typeface="Times New Roman"/>
              <a:cs typeface="Times New Roman"/>
              <a:sym typeface="Times New Roman"/>
            </a:endParaRPr>
          </a:p>
          <a:p>
            <a:pPr marL="0" marR="0" lvl="0" indent="0" algn="l" rtl="0">
              <a:spcBef>
                <a:spcPts val="0"/>
              </a:spcBef>
              <a:spcAft>
                <a:spcPts val="0"/>
              </a:spcAft>
              <a:buNone/>
            </a:pPr>
            <a:r>
              <a:rPr lang="en" sz="1300" b="1">
                <a:solidFill>
                  <a:srgbClr val="000000"/>
                </a:solidFill>
                <a:latin typeface="Times New Roman"/>
                <a:ea typeface="Times New Roman"/>
                <a:cs typeface="Times New Roman"/>
                <a:sym typeface="Times New Roman"/>
              </a:rPr>
              <a:t>NEXSAT</a:t>
            </a:r>
            <a:endParaRPr sz="1300" b="1">
              <a:latin typeface="Times New Roman"/>
              <a:ea typeface="Times New Roman"/>
              <a:cs typeface="Times New Roman"/>
              <a:sym typeface="Times New Roman"/>
            </a:endParaRPr>
          </a:p>
        </p:txBody>
      </p:sp>
      <p:sp>
        <p:nvSpPr>
          <p:cNvPr id="379" name="Google Shape;379;p62"/>
          <p:cNvSpPr txBox="1"/>
          <p:nvPr/>
        </p:nvSpPr>
        <p:spPr>
          <a:xfrm>
            <a:off x="6384076" y="4049725"/>
            <a:ext cx="8520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300" b="1">
                <a:solidFill>
                  <a:srgbClr val="000000"/>
                </a:solidFill>
                <a:latin typeface="Times New Roman"/>
                <a:ea typeface="Times New Roman"/>
                <a:cs typeface="Times New Roman"/>
                <a:sym typeface="Times New Roman"/>
              </a:rPr>
              <a:t>NHC</a:t>
            </a:r>
            <a:endParaRPr sz="1300" b="1">
              <a:latin typeface="Times New Roman"/>
              <a:ea typeface="Times New Roman"/>
              <a:cs typeface="Times New Roman"/>
              <a:sym typeface="Times New Roman"/>
            </a:endParaRPr>
          </a:p>
          <a:p>
            <a:pPr marL="0" marR="0" lvl="0" indent="0" algn="l" rtl="0">
              <a:spcBef>
                <a:spcPts val="0"/>
              </a:spcBef>
              <a:spcAft>
                <a:spcPts val="0"/>
              </a:spcAft>
              <a:buNone/>
            </a:pPr>
            <a:r>
              <a:rPr lang="en" sz="1300" b="1">
                <a:solidFill>
                  <a:srgbClr val="000000"/>
                </a:solidFill>
                <a:latin typeface="Times New Roman"/>
                <a:ea typeface="Times New Roman"/>
                <a:cs typeface="Times New Roman"/>
                <a:sym typeface="Times New Roman"/>
              </a:rPr>
              <a:t>AOML</a:t>
            </a:r>
            <a:endParaRPr sz="1300" b="1">
              <a:latin typeface="Times New Roman"/>
              <a:ea typeface="Times New Roman"/>
              <a:cs typeface="Times New Roman"/>
              <a:sym typeface="Times New Roman"/>
            </a:endParaRPr>
          </a:p>
        </p:txBody>
      </p:sp>
      <p:sp>
        <p:nvSpPr>
          <p:cNvPr id="380" name="Google Shape;380;p62"/>
          <p:cNvSpPr txBox="1"/>
          <p:nvPr/>
        </p:nvSpPr>
        <p:spPr>
          <a:xfrm>
            <a:off x="4486050" y="2362750"/>
            <a:ext cx="675900" cy="299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300" b="1">
                <a:solidFill>
                  <a:srgbClr val="000000"/>
                </a:solidFill>
                <a:latin typeface="Times New Roman"/>
                <a:ea typeface="Times New Roman"/>
                <a:cs typeface="Times New Roman"/>
                <a:sym typeface="Times New Roman"/>
              </a:rPr>
              <a:t>AWC</a:t>
            </a:r>
            <a:endParaRPr sz="1300" b="1">
              <a:latin typeface="Times New Roman"/>
              <a:ea typeface="Times New Roman"/>
              <a:cs typeface="Times New Roman"/>
              <a:sym typeface="Times New Roman"/>
            </a:endParaRPr>
          </a:p>
        </p:txBody>
      </p:sp>
      <p:sp>
        <p:nvSpPr>
          <p:cNvPr id="381" name="Google Shape;381;p62"/>
          <p:cNvSpPr txBox="1"/>
          <p:nvPr/>
        </p:nvSpPr>
        <p:spPr>
          <a:xfrm>
            <a:off x="4051249" y="2878725"/>
            <a:ext cx="609000" cy="299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300" b="1">
                <a:solidFill>
                  <a:srgbClr val="000000"/>
                </a:solidFill>
                <a:latin typeface="Times New Roman"/>
                <a:ea typeface="Times New Roman"/>
                <a:cs typeface="Times New Roman"/>
                <a:sym typeface="Times New Roman"/>
              </a:rPr>
              <a:t>SPC</a:t>
            </a:r>
            <a:endParaRPr sz="1300" b="1">
              <a:latin typeface="Times New Roman"/>
              <a:ea typeface="Times New Roman"/>
              <a:cs typeface="Times New Roman"/>
              <a:sym typeface="Times New Roman"/>
            </a:endParaRPr>
          </a:p>
        </p:txBody>
      </p:sp>
      <p:sp>
        <p:nvSpPr>
          <p:cNvPr id="382" name="Google Shape;382;p62"/>
          <p:cNvSpPr txBox="1"/>
          <p:nvPr/>
        </p:nvSpPr>
        <p:spPr>
          <a:xfrm>
            <a:off x="2245099" y="1465125"/>
            <a:ext cx="900900" cy="299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300" b="1">
                <a:solidFill>
                  <a:srgbClr val="000000"/>
                </a:solidFill>
                <a:latin typeface="Times New Roman"/>
                <a:ea typeface="Times New Roman"/>
                <a:cs typeface="Times New Roman"/>
                <a:sym typeface="Times New Roman"/>
              </a:rPr>
              <a:t>IMETS</a:t>
            </a:r>
            <a:endParaRPr sz="1300" b="1">
              <a:latin typeface="Times New Roman"/>
              <a:ea typeface="Times New Roman"/>
              <a:cs typeface="Times New Roman"/>
              <a:sym typeface="Times New Roman"/>
            </a:endParaRPr>
          </a:p>
        </p:txBody>
      </p:sp>
      <p:sp>
        <p:nvSpPr>
          <p:cNvPr id="383" name="Google Shape;383;p62"/>
          <p:cNvSpPr txBox="1"/>
          <p:nvPr/>
        </p:nvSpPr>
        <p:spPr>
          <a:xfrm>
            <a:off x="4222696" y="1410613"/>
            <a:ext cx="862500" cy="299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300" b="1">
                <a:solidFill>
                  <a:srgbClr val="000000"/>
                </a:solidFill>
                <a:latin typeface="Times New Roman"/>
                <a:ea typeface="Times New Roman"/>
                <a:cs typeface="Times New Roman"/>
                <a:sym typeface="Times New Roman"/>
              </a:rPr>
              <a:t>NCFRC</a:t>
            </a:r>
            <a:endParaRPr sz="1300" b="1">
              <a:latin typeface="Times New Roman"/>
              <a:ea typeface="Times New Roman"/>
              <a:cs typeface="Times New Roman"/>
              <a:sym typeface="Times New Roman"/>
            </a:endParaRPr>
          </a:p>
        </p:txBody>
      </p:sp>
      <p:sp>
        <p:nvSpPr>
          <p:cNvPr id="384" name="Google Shape;384;p62"/>
          <p:cNvSpPr txBox="1"/>
          <p:nvPr/>
        </p:nvSpPr>
        <p:spPr>
          <a:xfrm>
            <a:off x="6725801" y="1465117"/>
            <a:ext cx="852000" cy="299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300" b="1">
                <a:solidFill>
                  <a:srgbClr val="000000"/>
                </a:solidFill>
                <a:latin typeface="Times New Roman"/>
                <a:ea typeface="Times New Roman"/>
                <a:cs typeface="Times New Roman"/>
                <a:sym typeface="Times New Roman"/>
              </a:rPr>
              <a:t>NEFRC</a:t>
            </a:r>
            <a:endParaRPr sz="1300" b="1">
              <a:latin typeface="Times New Roman"/>
              <a:ea typeface="Times New Roman"/>
              <a:cs typeface="Times New Roman"/>
              <a:sym typeface="Times New Roman"/>
            </a:endParaRPr>
          </a:p>
        </p:txBody>
      </p:sp>
      <p:sp>
        <p:nvSpPr>
          <p:cNvPr id="385" name="Google Shape;385;p62"/>
          <p:cNvSpPr txBox="1"/>
          <p:nvPr/>
        </p:nvSpPr>
        <p:spPr>
          <a:xfrm>
            <a:off x="3294815" y="1465117"/>
            <a:ext cx="883500" cy="299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300" b="1">
                <a:solidFill>
                  <a:srgbClr val="000000"/>
                </a:solidFill>
                <a:latin typeface="Times New Roman"/>
                <a:ea typeface="Times New Roman"/>
                <a:cs typeface="Times New Roman"/>
                <a:sym typeface="Times New Roman"/>
              </a:rPr>
              <a:t>MBFRC</a:t>
            </a:r>
            <a:endParaRPr sz="1300" b="1">
              <a:latin typeface="Times New Roman"/>
              <a:ea typeface="Times New Roman"/>
              <a:cs typeface="Times New Roman"/>
              <a:sym typeface="Times New Roman"/>
            </a:endParaRPr>
          </a:p>
        </p:txBody>
      </p:sp>
      <p:sp>
        <p:nvSpPr>
          <p:cNvPr id="386" name="Google Shape;386;p62"/>
          <p:cNvSpPr txBox="1"/>
          <p:nvPr/>
        </p:nvSpPr>
        <p:spPr>
          <a:xfrm>
            <a:off x="3622457" y="3183057"/>
            <a:ext cx="900900" cy="299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300" b="1">
                <a:solidFill>
                  <a:srgbClr val="000000"/>
                </a:solidFill>
                <a:latin typeface="Times New Roman"/>
                <a:ea typeface="Times New Roman"/>
                <a:cs typeface="Times New Roman"/>
                <a:sym typeface="Times New Roman"/>
              </a:rPr>
              <a:t>WGFRC</a:t>
            </a:r>
            <a:endParaRPr sz="1300" b="1">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63"/>
          <p:cNvSpPr txBox="1">
            <a:spLocks noGrp="1"/>
          </p:cNvSpPr>
          <p:nvPr>
            <p:ph type="title"/>
          </p:nvPr>
        </p:nvSpPr>
        <p:spPr>
          <a:xfrm>
            <a:off x="990600" y="57150"/>
            <a:ext cx="6925500" cy="36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a:t>How the Proving Ground works</a:t>
            </a:r>
            <a:endParaRPr sz="3000"/>
          </a:p>
        </p:txBody>
      </p:sp>
      <p:sp>
        <p:nvSpPr>
          <p:cNvPr id="392" name="Google Shape;392;p63"/>
          <p:cNvSpPr/>
          <p:nvPr/>
        </p:nvSpPr>
        <p:spPr>
          <a:xfrm>
            <a:off x="3514604" y="567636"/>
            <a:ext cx="1602300" cy="1041600"/>
          </a:xfrm>
          <a:prstGeom prst="roundRect">
            <a:avLst>
              <a:gd name="adj" fmla="val 16667"/>
            </a:avLst>
          </a:prstGeom>
          <a:solidFill>
            <a:srgbClr val="009DD9"/>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3"/>
          <p:cNvSpPr txBox="1"/>
          <p:nvPr/>
        </p:nvSpPr>
        <p:spPr>
          <a:xfrm>
            <a:off x="3474851" y="618463"/>
            <a:ext cx="1668600" cy="9399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en" sz="2000">
                <a:solidFill>
                  <a:srgbClr val="FFFFFF"/>
                </a:solidFill>
                <a:latin typeface="Arial Black"/>
                <a:ea typeface="Arial Black"/>
                <a:cs typeface="Arial Black"/>
                <a:sym typeface="Arial Black"/>
              </a:rPr>
              <a:t>Clear Objectives</a:t>
            </a:r>
            <a:endParaRPr/>
          </a:p>
        </p:txBody>
      </p:sp>
      <p:sp>
        <p:nvSpPr>
          <p:cNvPr id="394" name="Google Shape;394;p63"/>
          <p:cNvSpPr/>
          <p:nvPr/>
        </p:nvSpPr>
        <p:spPr>
          <a:xfrm>
            <a:off x="2235683" y="783578"/>
            <a:ext cx="4160100" cy="4160100"/>
          </a:xfrm>
          <a:custGeom>
            <a:avLst/>
            <a:gdLst/>
            <a:ahLst/>
            <a:cxnLst/>
            <a:rect l="l" t="t" r="r" b="b"/>
            <a:pathLst>
              <a:path w="120000" h="120000" extrusionOk="0">
                <a:moveTo>
                  <a:pt x="89296" y="7638"/>
                </a:moveTo>
                <a:lnTo>
                  <a:pt x="89296" y="7638"/>
                </a:lnTo>
                <a:cubicBezTo>
                  <a:pt x="95462" y="11088"/>
                  <a:pt x="100970" y="15599"/>
                  <a:pt x="105566" y="20965"/>
                </a:cubicBezTo>
              </a:path>
            </a:pathLst>
          </a:custGeom>
          <a:noFill/>
          <a:ln w="9525" cap="flat" cmpd="sng">
            <a:solidFill>
              <a:srgbClr val="009D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3"/>
          <p:cNvSpPr/>
          <p:nvPr/>
        </p:nvSpPr>
        <p:spPr>
          <a:xfrm>
            <a:off x="5403450" y="1700125"/>
            <a:ext cx="1781100" cy="1041600"/>
          </a:xfrm>
          <a:prstGeom prst="roundRect">
            <a:avLst>
              <a:gd name="adj" fmla="val 16667"/>
            </a:avLst>
          </a:prstGeom>
          <a:solidFill>
            <a:srgbClr val="7030A0"/>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3"/>
          <p:cNvSpPr txBox="1"/>
          <p:nvPr/>
        </p:nvSpPr>
        <p:spPr>
          <a:xfrm>
            <a:off x="5377500" y="1725625"/>
            <a:ext cx="1833000" cy="9399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en" sz="2000">
                <a:solidFill>
                  <a:srgbClr val="FFFFFF"/>
                </a:solidFill>
                <a:latin typeface="Arial Black"/>
                <a:ea typeface="Arial Black"/>
                <a:cs typeface="Arial Black"/>
                <a:sym typeface="Arial Black"/>
              </a:rPr>
              <a:t>Frequent Interaction</a:t>
            </a:r>
            <a:endParaRPr/>
          </a:p>
        </p:txBody>
      </p:sp>
      <p:sp>
        <p:nvSpPr>
          <p:cNvPr id="397" name="Google Shape;397;p63"/>
          <p:cNvSpPr/>
          <p:nvPr/>
        </p:nvSpPr>
        <p:spPr>
          <a:xfrm>
            <a:off x="2235683" y="783578"/>
            <a:ext cx="4160100" cy="4160100"/>
          </a:xfrm>
          <a:custGeom>
            <a:avLst/>
            <a:gdLst/>
            <a:ahLst/>
            <a:cxnLst/>
            <a:rect l="l" t="t" r="r" b="b"/>
            <a:pathLst>
              <a:path w="120000" h="120000" extrusionOk="0">
                <a:moveTo>
                  <a:pt x="119856" y="64155"/>
                </a:moveTo>
                <a:lnTo>
                  <a:pt x="119856" y="64155"/>
                </a:lnTo>
                <a:cubicBezTo>
                  <a:pt x="119307" y="72071"/>
                  <a:pt x="117192" y="79800"/>
                  <a:pt x="113635" y="86893"/>
                </a:cubicBezTo>
              </a:path>
            </a:pathLst>
          </a:custGeom>
          <a:noFill/>
          <a:ln w="9525" cap="flat" cmpd="sng">
            <a:solidFill>
              <a:srgbClr val="08D0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3"/>
          <p:cNvSpPr/>
          <p:nvPr/>
        </p:nvSpPr>
        <p:spPr>
          <a:xfrm>
            <a:off x="4737234" y="4025705"/>
            <a:ext cx="1602300" cy="1041600"/>
          </a:xfrm>
          <a:prstGeom prst="roundRect">
            <a:avLst>
              <a:gd name="adj" fmla="val 16667"/>
            </a:avLst>
          </a:prstGeom>
          <a:solidFill>
            <a:srgbClr val="FF6699"/>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63"/>
          <p:cNvSpPr txBox="1"/>
          <p:nvPr/>
        </p:nvSpPr>
        <p:spPr>
          <a:xfrm>
            <a:off x="4788075" y="4076546"/>
            <a:ext cx="1500600" cy="9399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en" sz="2000">
                <a:solidFill>
                  <a:srgbClr val="FFFFFF"/>
                </a:solidFill>
                <a:latin typeface="Arial Black"/>
                <a:ea typeface="Arial Black"/>
                <a:cs typeface="Arial Black"/>
                <a:sym typeface="Arial Black"/>
              </a:rPr>
              <a:t>Working Groups</a:t>
            </a:r>
            <a:endParaRPr/>
          </a:p>
        </p:txBody>
      </p:sp>
      <p:sp>
        <p:nvSpPr>
          <p:cNvPr id="400" name="Google Shape;400;p63"/>
          <p:cNvSpPr/>
          <p:nvPr/>
        </p:nvSpPr>
        <p:spPr>
          <a:xfrm>
            <a:off x="2235683" y="783578"/>
            <a:ext cx="4160100" cy="4160100"/>
          </a:xfrm>
          <a:custGeom>
            <a:avLst/>
            <a:gdLst/>
            <a:ahLst/>
            <a:cxnLst/>
            <a:rect l="l" t="t" r="r" b="b"/>
            <a:pathLst>
              <a:path w="120000" h="120000" extrusionOk="0">
                <a:moveTo>
                  <a:pt x="67361" y="119547"/>
                </a:moveTo>
                <a:cubicBezTo>
                  <a:pt x="62472" y="120151"/>
                  <a:pt x="57528" y="120151"/>
                  <a:pt x="52639" y="119547"/>
                </a:cubicBezTo>
              </a:path>
            </a:pathLst>
          </a:custGeom>
          <a:noFill/>
          <a:ln w="9525" cap="flat" cmpd="sng">
            <a:solidFill>
              <a:srgbClr val="0DCF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3"/>
          <p:cNvSpPr/>
          <p:nvPr/>
        </p:nvSpPr>
        <p:spPr>
          <a:xfrm>
            <a:off x="2291973" y="4025705"/>
            <a:ext cx="1602300" cy="1041600"/>
          </a:xfrm>
          <a:prstGeom prst="roundRect">
            <a:avLst>
              <a:gd name="adj" fmla="val 16667"/>
            </a:avLst>
          </a:prstGeom>
          <a:solidFill>
            <a:srgbClr val="008000"/>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3"/>
          <p:cNvSpPr txBox="1"/>
          <p:nvPr/>
        </p:nvSpPr>
        <p:spPr>
          <a:xfrm>
            <a:off x="2258812" y="4076550"/>
            <a:ext cx="1668600" cy="9399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en" sz="2000">
                <a:solidFill>
                  <a:srgbClr val="FFFFFF"/>
                </a:solidFill>
                <a:latin typeface="Arial Black"/>
                <a:ea typeface="Arial Black"/>
                <a:cs typeface="Arial Black"/>
                <a:sym typeface="Arial Black"/>
              </a:rPr>
              <a:t>Key Milestones</a:t>
            </a:r>
            <a:endParaRPr/>
          </a:p>
        </p:txBody>
      </p:sp>
      <p:sp>
        <p:nvSpPr>
          <p:cNvPr id="403" name="Google Shape;403;p63"/>
          <p:cNvSpPr/>
          <p:nvPr/>
        </p:nvSpPr>
        <p:spPr>
          <a:xfrm>
            <a:off x="2235683" y="783578"/>
            <a:ext cx="4160100" cy="4160100"/>
          </a:xfrm>
          <a:custGeom>
            <a:avLst/>
            <a:gdLst/>
            <a:ahLst/>
            <a:cxnLst/>
            <a:rect l="l" t="t" r="r" b="b"/>
            <a:pathLst>
              <a:path w="120000" h="120000" extrusionOk="0">
                <a:moveTo>
                  <a:pt x="6365" y="86893"/>
                </a:moveTo>
                <a:cubicBezTo>
                  <a:pt x="2808" y="79799"/>
                  <a:pt x="694" y="72071"/>
                  <a:pt x="144" y="64155"/>
                </a:cubicBezTo>
              </a:path>
            </a:pathLst>
          </a:custGeom>
          <a:noFill/>
          <a:ln w="9525" cap="flat" cmpd="sng">
            <a:solidFill>
              <a:srgbClr val="7CCA6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3"/>
          <p:cNvSpPr/>
          <p:nvPr/>
        </p:nvSpPr>
        <p:spPr>
          <a:xfrm>
            <a:off x="1536346" y="1700124"/>
            <a:ext cx="1602300" cy="1041600"/>
          </a:xfrm>
          <a:prstGeom prst="roundRect">
            <a:avLst>
              <a:gd name="adj" fmla="val 16667"/>
            </a:avLst>
          </a:prstGeom>
          <a:solidFill>
            <a:srgbClr val="FF0000"/>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3"/>
          <p:cNvSpPr txBox="1"/>
          <p:nvPr/>
        </p:nvSpPr>
        <p:spPr>
          <a:xfrm>
            <a:off x="1421025" y="1750975"/>
            <a:ext cx="1833000" cy="9399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en" sz="2000">
                <a:solidFill>
                  <a:srgbClr val="FFFFFF"/>
                </a:solidFill>
                <a:latin typeface="Arial Black"/>
                <a:ea typeface="Arial Black"/>
                <a:cs typeface="Arial Black"/>
                <a:sym typeface="Arial Black"/>
              </a:rPr>
              <a:t>Transition to Operations</a:t>
            </a:r>
            <a:endParaRPr/>
          </a:p>
        </p:txBody>
      </p:sp>
      <p:sp>
        <p:nvSpPr>
          <p:cNvPr id="406" name="Google Shape;406;p63"/>
          <p:cNvSpPr/>
          <p:nvPr/>
        </p:nvSpPr>
        <p:spPr>
          <a:xfrm>
            <a:off x="2235683" y="783578"/>
            <a:ext cx="4160100" cy="4160100"/>
          </a:xfrm>
          <a:custGeom>
            <a:avLst/>
            <a:gdLst/>
            <a:ahLst/>
            <a:cxnLst/>
            <a:rect l="l" t="t" r="r" b="b"/>
            <a:pathLst>
              <a:path w="120000" h="120000" extrusionOk="0">
                <a:moveTo>
                  <a:pt x="14434" y="20965"/>
                </a:moveTo>
                <a:lnTo>
                  <a:pt x="14434" y="20965"/>
                </a:lnTo>
                <a:cubicBezTo>
                  <a:pt x="19031" y="15599"/>
                  <a:pt x="24539" y="11088"/>
                  <a:pt x="30704" y="7638"/>
                </a:cubicBezTo>
              </a:path>
            </a:pathLst>
          </a:custGeom>
          <a:noFill/>
          <a:ln w="9525" cap="flat" cmpd="sng">
            <a:solidFill>
              <a:srgbClr val="A3C1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64"/>
          <p:cNvSpPr txBox="1">
            <a:spLocks noGrp="1"/>
          </p:cNvSpPr>
          <p:nvPr>
            <p:ph type="title"/>
          </p:nvPr>
        </p:nvSpPr>
        <p:spPr>
          <a:xfrm>
            <a:off x="1023731" y="327877"/>
            <a:ext cx="6925500" cy="369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2060"/>
              </a:buClr>
              <a:buSzPts val="3200"/>
              <a:buFont typeface="Calibri"/>
              <a:buNone/>
            </a:pPr>
            <a:r>
              <a:rPr lang="en">
                <a:latin typeface="Times New Roman"/>
                <a:ea typeface="Times New Roman"/>
                <a:cs typeface="Times New Roman"/>
                <a:sym typeface="Times New Roman"/>
              </a:rPr>
              <a:t>Keys to Initiative Success</a:t>
            </a:r>
            <a:r>
              <a:rPr lang="en" sz="1800">
                <a:latin typeface="Times New Roman"/>
                <a:ea typeface="Times New Roman"/>
                <a:cs typeface="Times New Roman"/>
                <a:sym typeface="Times New Roman"/>
              </a:rPr>
              <a:t/>
            </a:r>
            <a:br>
              <a:rPr lang="en" sz="1800">
                <a:latin typeface="Times New Roman"/>
                <a:ea typeface="Times New Roman"/>
                <a:cs typeface="Times New Roman"/>
                <a:sym typeface="Times New Roman"/>
              </a:rPr>
            </a:br>
            <a:r>
              <a:rPr lang="en" sz="1800">
                <a:latin typeface="Times New Roman"/>
                <a:ea typeface="Times New Roman"/>
                <a:cs typeface="Times New Roman"/>
                <a:sym typeface="Times New Roman"/>
              </a:rPr>
              <a:t>Where PGRR Initiatives and </a:t>
            </a:r>
            <a:br>
              <a:rPr lang="en" sz="1800">
                <a:latin typeface="Times New Roman"/>
                <a:ea typeface="Times New Roman"/>
                <a:cs typeface="Times New Roman"/>
                <a:sym typeface="Times New Roman"/>
              </a:rPr>
            </a:br>
            <a:r>
              <a:rPr lang="en" sz="1800">
                <a:latin typeface="Times New Roman"/>
                <a:ea typeface="Times New Roman"/>
                <a:cs typeface="Times New Roman"/>
                <a:sym typeface="Times New Roman"/>
              </a:rPr>
              <a:t>Operational Applications Meet</a:t>
            </a:r>
            <a:endParaRPr sz="1800"/>
          </a:p>
        </p:txBody>
      </p:sp>
      <p:grpSp>
        <p:nvGrpSpPr>
          <p:cNvPr id="412" name="Google Shape;412;p64"/>
          <p:cNvGrpSpPr/>
          <p:nvPr/>
        </p:nvGrpSpPr>
        <p:grpSpPr>
          <a:xfrm>
            <a:off x="2714624" y="1228216"/>
            <a:ext cx="3714900" cy="3714900"/>
            <a:chOff x="828674" y="0"/>
            <a:chExt cx="3714900" cy="3714900"/>
          </a:xfrm>
        </p:grpSpPr>
        <p:sp>
          <p:nvSpPr>
            <p:cNvPr id="413" name="Google Shape;413;p64"/>
            <p:cNvSpPr/>
            <p:nvPr/>
          </p:nvSpPr>
          <p:spPr>
            <a:xfrm>
              <a:off x="828674" y="0"/>
              <a:ext cx="3714900" cy="3714900"/>
            </a:xfrm>
            <a:prstGeom prst="ellipse">
              <a:avLst/>
            </a:prstGeom>
            <a:solidFill>
              <a:srgbClr val="FF000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4"/>
            <p:cNvSpPr txBox="1"/>
            <p:nvPr/>
          </p:nvSpPr>
          <p:spPr>
            <a:xfrm>
              <a:off x="2166727" y="185737"/>
              <a:ext cx="1038600" cy="557100"/>
            </a:xfrm>
            <a:prstGeom prst="rect">
              <a:avLst/>
            </a:prstGeom>
            <a:noFill/>
            <a:ln>
              <a:noFill/>
            </a:ln>
          </p:spPr>
          <p:txBody>
            <a:bodyPr spcFirstLastPara="1" wrap="square" lIns="56875" tIns="56875" rIns="56875" bIns="56875" anchor="ctr" anchorCtr="0">
              <a:noAutofit/>
            </a:bodyPr>
            <a:lstStyle/>
            <a:p>
              <a:pPr marL="0" marR="0" lvl="0" indent="0" algn="ctr" rtl="0">
                <a:lnSpc>
                  <a:spcPct val="90000"/>
                </a:lnSpc>
                <a:spcBef>
                  <a:spcPts val="0"/>
                </a:spcBef>
                <a:spcAft>
                  <a:spcPts val="0"/>
                </a:spcAft>
                <a:buNone/>
              </a:pPr>
              <a:r>
                <a:rPr lang="en" sz="800" b="1" i="0" u="none" strike="noStrike" cap="none">
                  <a:solidFill>
                    <a:schemeClr val="lt1"/>
                  </a:solidFill>
                  <a:latin typeface="Arial"/>
                  <a:ea typeface="Arial"/>
                  <a:cs typeface="Arial"/>
                  <a:sym typeface="Arial"/>
                </a:rPr>
                <a:t>Responding to Events with Focused Support</a:t>
              </a:r>
              <a:endParaRPr sz="800" b="1" i="0" u="none" strike="noStrike" cap="none">
                <a:solidFill>
                  <a:schemeClr val="lt1"/>
                </a:solidFill>
                <a:latin typeface="Arial"/>
                <a:ea typeface="Arial"/>
                <a:cs typeface="Arial"/>
                <a:sym typeface="Arial"/>
              </a:endParaRPr>
            </a:p>
          </p:txBody>
        </p:sp>
        <p:sp>
          <p:nvSpPr>
            <p:cNvPr id="415" name="Google Shape;415;p64"/>
            <p:cNvSpPr/>
            <p:nvPr/>
          </p:nvSpPr>
          <p:spPr>
            <a:xfrm>
              <a:off x="1200149" y="742949"/>
              <a:ext cx="2971800" cy="2971800"/>
            </a:xfrm>
            <a:prstGeom prst="ellipse">
              <a:avLst/>
            </a:prstGeom>
            <a:solidFill>
              <a:srgbClr val="00B05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4"/>
            <p:cNvSpPr txBox="1"/>
            <p:nvPr/>
          </p:nvSpPr>
          <p:spPr>
            <a:xfrm>
              <a:off x="2166727" y="921257"/>
              <a:ext cx="1038600" cy="534900"/>
            </a:xfrm>
            <a:prstGeom prst="rect">
              <a:avLst/>
            </a:prstGeom>
            <a:noFill/>
            <a:ln>
              <a:noFill/>
            </a:ln>
          </p:spPr>
          <p:txBody>
            <a:bodyPr spcFirstLastPara="1" wrap="square" lIns="56875" tIns="56875" rIns="56875" bIns="56875" anchor="ctr" anchorCtr="0">
              <a:noAutofit/>
            </a:bodyPr>
            <a:lstStyle/>
            <a:p>
              <a:pPr marL="0" marR="0" lvl="0" indent="0" algn="ctr" rtl="0">
                <a:lnSpc>
                  <a:spcPct val="90000"/>
                </a:lnSpc>
                <a:spcBef>
                  <a:spcPts val="0"/>
                </a:spcBef>
                <a:spcAft>
                  <a:spcPts val="0"/>
                </a:spcAft>
                <a:buNone/>
              </a:pPr>
              <a:r>
                <a:rPr lang="en" sz="800" b="1" i="0" u="none" strike="noStrike" cap="none">
                  <a:solidFill>
                    <a:schemeClr val="lt1"/>
                  </a:solidFill>
                  <a:latin typeface="Arial"/>
                  <a:ea typeface="Arial"/>
                  <a:cs typeface="Arial"/>
                  <a:sym typeface="Arial"/>
                </a:rPr>
                <a:t>Tracking </a:t>
              </a:r>
              <a:endParaRPr/>
            </a:p>
            <a:p>
              <a:pPr marL="0" marR="0" lvl="0" indent="0" algn="ctr" rtl="0">
                <a:lnSpc>
                  <a:spcPct val="90000"/>
                </a:lnSpc>
                <a:spcBef>
                  <a:spcPts val="280"/>
                </a:spcBef>
                <a:spcAft>
                  <a:spcPts val="0"/>
                </a:spcAft>
                <a:buNone/>
              </a:pPr>
              <a:r>
                <a:rPr lang="en" sz="800" b="1" i="0" u="none" strike="noStrike" cap="none">
                  <a:solidFill>
                    <a:schemeClr val="lt1"/>
                  </a:solidFill>
                  <a:latin typeface="Arial"/>
                  <a:ea typeface="Arial"/>
                  <a:cs typeface="Arial"/>
                  <a:sym typeface="Arial"/>
                </a:rPr>
                <a:t>Real World Events</a:t>
              </a:r>
              <a:endParaRPr sz="800" b="1" i="0" u="none" strike="noStrike" cap="none">
                <a:solidFill>
                  <a:schemeClr val="lt1"/>
                </a:solidFill>
                <a:latin typeface="Arial"/>
                <a:ea typeface="Arial"/>
                <a:cs typeface="Arial"/>
                <a:sym typeface="Arial"/>
              </a:endParaRPr>
            </a:p>
          </p:txBody>
        </p:sp>
        <p:sp>
          <p:nvSpPr>
            <p:cNvPr id="417" name="Google Shape;417;p64"/>
            <p:cNvSpPr/>
            <p:nvPr/>
          </p:nvSpPr>
          <p:spPr>
            <a:xfrm>
              <a:off x="1571624" y="1485899"/>
              <a:ext cx="2229000" cy="2229000"/>
            </a:xfrm>
            <a:prstGeom prst="ellipse">
              <a:avLst/>
            </a:prstGeom>
            <a:solidFill>
              <a:srgbClr val="9933F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4"/>
            <p:cNvSpPr txBox="1"/>
            <p:nvPr/>
          </p:nvSpPr>
          <p:spPr>
            <a:xfrm>
              <a:off x="2166727" y="1653063"/>
              <a:ext cx="1038600" cy="501600"/>
            </a:xfrm>
            <a:prstGeom prst="rect">
              <a:avLst/>
            </a:prstGeom>
            <a:noFill/>
            <a:ln>
              <a:noFill/>
            </a:ln>
          </p:spPr>
          <p:txBody>
            <a:bodyPr spcFirstLastPara="1" wrap="square" lIns="56875" tIns="56875" rIns="56875" bIns="56875" anchor="ctr" anchorCtr="0">
              <a:noAutofit/>
            </a:bodyPr>
            <a:lstStyle/>
            <a:p>
              <a:pPr marL="0" marR="0" lvl="0" indent="0" algn="ctr" rtl="0">
                <a:lnSpc>
                  <a:spcPct val="90000"/>
                </a:lnSpc>
                <a:spcBef>
                  <a:spcPts val="0"/>
                </a:spcBef>
                <a:spcAft>
                  <a:spcPts val="0"/>
                </a:spcAft>
                <a:buNone/>
              </a:pPr>
              <a:r>
                <a:rPr lang="en" sz="800" b="1" i="0" u="none" strike="noStrike" cap="none">
                  <a:solidFill>
                    <a:schemeClr val="lt1"/>
                  </a:solidFill>
                  <a:latin typeface="Arial"/>
                  <a:ea typeface="Arial"/>
                  <a:cs typeface="Arial"/>
                  <a:sym typeface="Arial"/>
                </a:rPr>
                <a:t>Focusing Satellite Capabilities</a:t>
              </a:r>
              <a:endParaRPr sz="800" b="1" i="0" u="none" strike="noStrike" cap="none">
                <a:solidFill>
                  <a:schemeClr val="lt1"/>
                </a:solidFill>
                <a:latin typeface="Arial"/>
                <a:ea typeface="Arial"/>
                <a:cs typeface="Arial"/>
                <a:sym typeface="Arial"/>
              </a:endParaRPr>
            </a:p>
          </p:txBody>
        </p:sp>
        <p:sp>
          <p:nvSpPr>
            <p:cNvPr id="419" name="Google Shape;419;p64"/>
            <p:cNvSpPr/>
            <p:nvPr/>
          </p:nvSpPr>
          <p:spPr>
            <a:xfrm>
              <a:off x="1943099" y="2228849"/>
              <a:ext cx="1485900" cy="1485900"/>
            </a:xfrm>
            <a:prstGeom prst="ellipse">
              <a:avLst/>
            </a:prstGeom>
            <a:solidFill>
              <a:srgbClr val="00B0F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4"/>
            <p:cNvSpPr txBox="1"/>
            <p:nvPr/>
          </p:nvSpPr>
          <p:spPr>
            <a:xfrm>
              <a:off x="2160705" y="2600324"/>
              <a:ext cx="1050600" cy="742800"/>
            </a:xfrm>
            <a:prstGeom prst="rect">
              <a:avLst/>
            </a:prstGeom>
            <a:noFill/>
            <a:ln>
              <a:noFill/>
            </a:ln>
          </p:spPr>
          <p:txBody>
            <a:bodyPr spcFirstLastPara="1" wrap="square" lIns="56875" tIns="56875" rIns="56875" bIns="56875" anchor="ctr" anchorCtr="0">
              <a:noAutofit/>
            </a:bodyPr>
            <a:lstStyle/>
            <a:p>
              <a:pPr marL="0" marR="0" lvl="0" indent="0" algn="ctr" rtl="0">
                <a:lnSpc>
                  <a:spcPct val="90000"/>
                </a:lnSpc>
                <a:spcBef>
                  <a:spcPts val="0"/>
                </a:spcBef>
                <a:spcAft>
                  <a:spcPts val="0"/>
                </a:spcAft>
                <a:buNone/>
              </a:pPr>
              <a:r>
                <a:rPr lang="en" sz="800" b="1" i="0" u="none" strike="noStrike" cap="none">
                  <a:solidFill>
                    <a:schemeClr val="lt1"/>
                  </a:solidFill>
                  <a:latin typeface="Arial"/>
                  <a:ea typeface="Arial"/>
                  <a:cs typeface="Arial"/>
                  <a:sym typeface="Arial"/>
                </a:rPr>
                <a:t>Establishing</a:t>
              </a:r>
              <a:endParaRPr/>
            </a:p>
            <a:p>
              <a:pPr marL="0" marR="0" lvl="0" indent="0" algn="ctr" rtl="0">
                <a:lnSpc>
                  <a:spcPct val="90000"/>
                </a:lnSpc>
                <a:spcBef>
                  <a:spcPts val="280"/>
                </a:spcBef>
                <a:spcAft>
                  <a:spcPts val="0"/>
                </a:spcAft>
                <a:buNone/>
              </a:pPr>
              <a:r>
                <a:rPr lang="en" sz="800" b="1" i="0" u="none" strike="noStrike" cap="none">
                  <a:solidFill>
                    <a:schemeClr val="lt1"/>
                  </a:solidFill>
                  <a:latin typeface="Arial"/>
                  <a:ea typeface="Arial"/>
                  <a:cs typeface="Arial"/>
                  <a:sym typeface="Arial"/>
                </a:rPr>
                <a:t>Developer-User Familiarity</a:t>
              </a:r>
              <a:endParaRPr sz="800" b="1" i="0" u="none" strike="noStrike" cap="none">
                <a:solidFill>
                  <a:schemeClr val="lt1"/>
                </a:solidFill>
                <a:latin typeface="Arial"/>
                <a:ea typeface="Arial"/>
                <a:cs typeface="Arial"/>
                <a:sym typeface="Arial"/>
              </a:endParaRPr>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65"/>
          <p:cNvSpPr txBox="1">
            <a:spLocks noGrp="1"/>
          </p:cNvSpPr>
          <p:nvPr>
            <p:ph type="title"/>
          </p:nvPr>
        </p:nvSpPr>
        <p:spPr>
          <a:xfrm>
            <a:off x="1099250" y="149650"/>
            <a:ext cx="7391400" cy="36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2060"/>
              </a:buClr>
              <a:buSzPts val="3200"/>
              <a:buFont typeface="Calibri"/>
              <a:buNone/>
            </a:pPr>
            <a:r>
              <a:rPr lang="en">
                <a:solidFill>
                  <a:schemeClr val="dk1"/>
                </a:solidFill>
                <a:latin typeface="Times New Roman"/>
                <a:ea typeface="Times New Roman"/>
                <a:cs typeface="Times New Roman"/>
                <a:sym typeface="Times New Roman"/>
              </a:rPr>
              <a:t>PGRR Initiatives</a:t>
            </a:r>
            <a:endParaRPr/>
          </a:p>
        </p:txBody>
      </p:sp>
      <p:graphicFrame>
        <p:nvGraphicFramePr>
          <p:cNvPr id="426" name="Google Shape;426;p65"/>
          <p:cNvGraphicFramePr/>
          <p:nvPr/>
        </p:nvGraphicFramePr>
        <p:xfrm>
          <a:off x="1388080" y="882925"/>
          <a:ext cx="6813750" cy="3377675"/>
        </p:xfrm>
        <a:graphic>
          <a:graphicData uri="http://schemas.openxmlformats.org/drawingml/2006/table">
            <a:tbl>
              <a:tblPr>
                <a:noFill/>
                <a:tableStyleId>{6F33C05D-946D-4548-B7FE-98A164386AD1}</a:tableStyleId>
              </a:tblPr>
              <a:tblGrid>
                <a:gridCol w="5181050">
                  <a:extLst>
                    <a:ext uri="{9D8B030D-6E8A-4147-A177-3AD203B41FA5}">
                      <a16:colId xmlns:a16="http://schemas.microsoft.com/office/drawing/2014/main" val="20000"/>
                    </a:ext>
                  </a:extLst>
                </a:gridCol>
                <a:gridCol w="1632700">
                  <a:extLst>
                    <a:ext uri="{9D8B030D-6E8A-4147-A177-3AD203B41FA5}">
                      <a16:colId xmlns:a16="http://schemas.microsoft.com/office/drawing/2014/main" val="20001"/>
                    </a:ext>
                  </a:extLst>
                </a:gridCol>
              </a:tblGrid>
              <a:tr h="263350">
                <a:tc>
                  <a:txBody>
                    <a:bodyPr/>
                    <a:lstStyle/>
                    <a:p>
                      <a:pPr marL="0" marR="0" lvl="0" indent="0" algn="ctr" rtl="0">
                        <a:lnSpc>
                          <a:spcPct val="100000"/>
                        </a:lnSpc>
                        <a:spcBef>
                          <a:spcPts val="0"/>
                        </a:spcBef>
                        <a:spcAft>
                          <a:spcPts val="0"/>
                        </a:spcAft>
                        <a:buClr>
                          <a:schemeClr val="dk1"/>
                        </a:buClr>
                        <a:buSzPts val="1200"/>
                        <a:buFont typeface="Arial"/>
                        <a:buNone/>
                      </a:pPr>
                      <a:r>
                        <a:rPr lang="en" sz="1200" b="1" u="none" strike="noStrike" cap="none">
                          <a:solidFill>
                            <a:schemeClr val="dk1"/>
                          </a:solidFill>
                          <a:latin typeface="Times New Roman"/>
                          <a:ea typeface="Times New Roman"/>
                          <a:cs typeface="Times New Roman"/>
                          <a:sym typeface="Times New Roman"/>
                        </a:rPr>
                        <a:t>Initiative</a:t>
                      </a:r>
                      <a:endParaRPr b="1"/>
                    </a:p>
                  </a:txBody>
                  <a:tcPr marL="38575" marR="38575" marT="19300" marB="19300" anchor="ctr"/>
                </a:tc>
                <a:tc>
                  <a:txBody>
                    <a:bodyPr/>
                    <a:lstStyle/>
                    <a:p>
                      <a:pPr marL="0" marR="0" lvl="0" indent="0" algn="ctr" rtl="0">
                        <a:lnSpc>
                          <a:spcPct val="100000"/>
                        </a:lnSpc>
                        <a:spcBef>
                          <a:spcPts val="0"/>
                        </a:spcBef>
                        <a:spcAft>
                          <a:spcPts val="0"/>
                        </a:spcAft>
                        <a:buNone/>
                      </a:pPr>
                      <a:r>
                        <a:rPr lang="en" sz="1200" b="1" u="none" strike="noStrike" cap="none">
                          <a:solidFill>
                            <a:schemeClr val="dk1"/>
                          </a:solidFill>
                          <a:latin typeface="Times New Roman"/>
                          <a:ea typeface="Times New Roman"/>
                          <a:cs typeface="Times New Roman"/>
                          <a:sym typeface="Times New Roman"/>
                        </a:rPr>
                        <a:t>Start Date</a:t>
                      </a:r>
                      <a:endParaRPr b="1"/>
                    </a:p>
                  </a:txBody>
                  <a:tcPr marL="38575" marR="38575" marT="19300" marB="19300" anchor="ctr"/>
                </a:tc>
                <a:extLst>
                  <a:ext uri="{0D108BD9-81ED-4DB2-BD59-A6C34878D82A}">
                    <a16:rowId xmlns:a16="http://schemas.microsoft.com/office/drawing/2014/main" val="10000"/>
                  </a:ext>
                </a:extLst>
              </a:tr>
              <a:tr h="263350">
                <a:tc>
                  <a:txBody>
                    <a:bodyPr/>
                    <a:lstStyle/>
                    <a:p>
                      <a:pPr marL="0" marR="0" lvl="0" indent="0" algn="l" rtl="0">
                        <a:lnSpc>
                          <a:spcPct val="100000"/>
                        </a:lnSpc>
                        <a:spcBef>
                          <a:spcPts val="0"/>
                        </a:spcBef>
                        <a:spcAft>
                          <a:spcPts val="0"/>
                        </a:spcAft>
                        <a:buClr>
                          <a:schemeClr val="dk1"/>
                        </a:buClr>
                        <a:buSzPts val="1200"/>
                        <a:buFont typeface="Arial"/>
                        <a:buNone/>
                      </a:pPr>
                      <a:r>
                        <a:rPr lang="en" sz="1200" u="none" strike="noStrike" cap="none">
                          <a:solidFill>
                            <a:schemeClr val="dk1"/>
                          </a:solidFill>
                          <a:latin typeface="Times New Roman"/>
                          <a:ea typeface="Times New Roman"/>
                          <a:cs typeface="Times New Roman"/>
                          <a:sym typeface="Times New Roman"/>
                        </a:rPr>
                        <a:t>River Ice and  Flooding</a:t>
                      </a:r>
                      <a:endParaRPr/>
                    </a:p>
                  </a:txBody>
                  <a:tcPr marL="38575" marR="38575" marT="19300" marB="19300"/>
                </a:tc>
                <a:tc>
                  <a:txBody>
                    <a:bodyPr/>
                    <a:lstStyle/>
                    <a:p>
                      <a:pPr marL="0" marR="0" lvl="0" indent="0" algn="ctr" rtl="0">
                        <a:lnSpc>
                          <a:spcPct val="100000"/>
                        </a:lnSpc>
                        <a:spcBef>
                          <a:spcPts val="0"/>
                        </a:spcBef>
                        <a:spcAft>
                          <a:spcPts val="0"/>
                        </a:spcAft>
                        <a:buNone/>
                      </a:pPr>
                      <a:r>
                        <a:rPr lang="en" sz="1200" u="none" strike="noStrike" cap="none">
                          <a:solidFill>
                            <a:schemeClr val="dk1"/>
                          </a:solidFill>
                          <a:latin typeface="Times New Roman"/>
                          <a:ea typeface="Times New Roman"/>
                          <a:cs typeface="Times New Roman"/>
                          <a:sym typeface="Times New Roman"/>
                        </a:rPr>
                        <a:t>November 2013</a:t>
                      </a:r>
                      <a:endParaRPr/>
                    </a:p>
                  </a:txBody>
                  <a:tcPr marL="38575" marR="38575" marT="19300" marB="19300" anchor="ctr"/>
                </a:tc>
                <a:extLst>
                  <a:ext uri="{0D108BD9-81ED-4DB2-BD59-A6C34878D82A}">
                    <a16:rowId xmlns:a16="http://schemas.microsoft.com/office/drawing/2014/main" val="10001"/>
                  </a:ext>
                </a:extLst>
              </a:tr>
              <a:tr h="263350">
                <a:tc>
                  <a:txBody>
                    <a:bodyPr/>
                    <a:lstStyle/>
                    <a:p>
                      <a:pPr marL="0" marR="0" lvl="0" indent="0" algn="l" rtl="0">
                        <a:lnSpc>
                          <a:spcPct val="100000"/>
                        </a:lnSpc>
                        <a:spcBef>
                          <a:spcPts val="0"/>
                        </a:spcBef>
                        <a:spcAft>
                          <a:spcPts val="0"/>
                        </a:spcAft>
                        <a:buClr>
                          <a:schemeClr val="dk1"/>
                        </a:buClr>
                        <a:buSzPts val="1200"/>
                        <a:buFont typeface="Arial"/>
                        <a:buNone/>
                      </a:pPr>
                      <a:r>
                        <a:rPr lang="en" sz="1200" b="1" u="none" strike="noStrike" cap="none">
                          <a:solidFill>
                            <a:srgbClr val="FF0000"/>
                          </a:solidFill>
                          <a:latin typeface="Times New Roman"/>
                          <a:ea typeface="Times New Roman"/>
                          <a:cs typeface="Times New Roman"/>
                          <a:sym typeface="Times New Roman"/>
                        </a:rPr>
                        <a:t>Fire and Smoke</a:t>
                      </a:r>
                      <a:endParaRPr b="1">
                        <a:solidFill>
                          <a:srgbClr val="FF0000"/>
                        </a:solidFill>
                      </a:endParaRPr>
                    </a:p>
                  </a:txBody>
                  <a:tcPr marL="38575" marR="38575" marT="19300" marB="19300"/>
                </a:tc>
                <a:tc>
                  <a:txBody>
                    <a:bodyPr/>
                    <a:lstStyle/>
                    <a:p>
                      <a:pPr marL="0" marR="0" lvl="0" indent="0" algn="ctr" rtl="0">
                        <a:lnSpc>
                          <a:spcPct val="100000"/>
                        </a:lnSpc>
                        <a:spcBef>
                          <a:spcPts val="0"/>
                        </a:spcBef>
                        <a:spcAft>
                          <a:spcPts val="0"/>
                        </a:spcAft>
                        <a:buNone/>
                      </a:pPr>
                      <a:r>
                        <a:rPr lang="en" sz="1200" b="1" u="none" strike="noStrike" cap="none">
                          <a:solidFill>
                            <a:srgbClr val="FF0000"/>
                          </a:solidFill>
                          <a:latin typeface="Times New Roman"/>
                          <a:ea typeface="Times New Roman"/>
                          <a:cs typeface="Times New Roman"/>
                          <a:sym typeface="Times New Roman"/>
                        </a:rPr>
                        <a:t>May 2014</a:t>
                      </a:r>
                      <a:endParaRPr b="1">
                        <a:solidFill>
                          <a:srgbClr val="FF0000"/>
                        </a:solidFill>
                      </a:endParaRPr>
                    </a:p>
                  </a:txBody>
                  <a:tcPr marL="38575" marR="38575" marT="19300" marB="19300" anchor="ctr"/>
                </a:tc>
                <a:extLst>
                  <a:ext uri="{0D108BD9-81ED-4DB2-BD59-A6C34878D82A}">
                    <a16:rowId xmlns:a16="http://schemas.microsoft.com/office/drawing/2014/main" val="10002"/>
                  </a:ext>
                </a:extLst>
              </a:tr>
              <a:tr h="480825">
                <a:tc>
                  <a:txBody>
                    <a:bodyPr/>
                    <a:lstStyle/>
                    <a:p>
                      <a:pPr marL="0" marR="0" lvl="0" indent="0" algn="l" rtl="0">
                        <a:lnSpc>
                          <a:spcPct val="100000"/>
                        </a:lnSpc>
                        <a:spcBef>
                          <a:spcPts val="0"/>
                        </a:spcBef>
                        <a:spcAft>
                          <a:spcPts val="0"/>
                        </a:spcAft>
                        <a:buClr>
                          <a:schemeClr val="dk1"/>
                        </a:buClr>
                        <a:buSzPts val="1200"/>
                        <a:buFont typeface="Arial"/>
                        <a:buNone/>
                      </a:pPr>
                      <a:r>
                        <a:rPr lang="en" sz="1200" u="none" strike="noStrike" cap="none">
                          <a:solidFill>
                            <a:schemeClr val="dk1"/>
                          </a:solidFill>
                          <a:latin typeface="Times New Roman"/>
                          <a:ea typeface="Times New Roman"/>
                          <a:cs typeface="Times New Roman"/>
                          <a:sym typeface="Times New Roman"/>
                        </a:rPr>
                        <a:t>Sounding Applications (NOAA Unique CrIS/ATMS Processing System (NUCAPS)) </a:t>
                      </a:r>
                      <a:endParaRPr/>
                    </a:p>
                  </a:txBody>
                  <a:tcPr marL="38575" marR="38575" marT="19300" marB="19300"/>
                </a:tc>
                <a:tc>
                  <a:txBody>
                    <a:bodyPr/>
                    <a:lstStyle/>
                    <a:p>
                      <a:pPr marL="0" marR="0" lvl="0" indent="0" algn="ctr" rtl="0">
                        <a:lnSpc>
                          <a:spcPct val="100000"/>
                        </a:lnSpc>
                        <a:spcBef>
                          <a:spcPts val="0"/>
                        </a:spcBef>
                        <a:spcAft>
                          <a:spcPts val="0"/>
                        </a:spcAft>
                        <a:buNone/>
                      </a:pPr>
                      <a:r>
                        <a:rPr lang="en" sz="1200" u="none" strike="noStrike" cap="none">
                          <a:solidFill>
                            <a:schemeClr val="dk1"/>
                          </a:solidFill>
                          <a:latin typeface="Times New Roman"/>
                          <a:ea typeface="Times New Roman"/>
                          <a:cs typeface="Times New Roman"/>
                          <a:sym typeface="Times New Roman"/>
                        </a:rPr>
                        <a:t>July 2014</a:t>
                      </a:r>
                      <a:endParaRPr/>
                    </a:p>
                  </a:txBody>
                  <a:tcPr marL="38575" marR="38575" marT="19300" marB="19300" anchor="ctr"/>
                </a:tc>
                <a:extLst>
                  <a:ext uri="{0D108BD9-81ED-4DB2-BD59-A6C34878D82A}">
                    <a16:rowId xmlns:a16="http://schemas.microsoft.com/office/drawing/2014/main" val="10003"/>
                  </a:ext>
                </a:extLst>
              </a:tr>
              <a:tr h="263350">
                <a:tc>
                  <a:txBody>
                    <a:bodyPr/>
                    <a:lstStyle/>
                    <a:p>
                      <a:pPr marL="0" marR="0" lvl="0" indent="0" algn="l" rtl="0">
                        <a:lnSpc>
                          <a:spcPct val="100000"/>
                        </a:lnSpc>
                        <a:spcBef>
                          <a:spcPts val="0"/>
                        </a:spcBef>
                        <a:spcAft>
                          <a:spcPts val="0"/>
                        </a:spcAft>
                        <a:buClr>
                          <a:schemeClr val="dk1"/>
                        </a:buClr>
                        <a:buSzPts val="1200"/>
                        <a:buFont typeface="Arial"/>
                        <a:buNone/>
                      </a:pPr>
                      <a:r>
                        <a:rPr lang="en" sz="1200" u="none" strike="noStrike" cap="none">
                          <a:solidFill>
                            <a:schemeClr val="dk1"/>
                          </a:solidFill>
                          <a:latin typeface="Times New Roman"/>
                          <a:ea typeface="Times New Roman"/>
                          <a:cs typeface="Times New Roman"/>
                          <a:sym typeface="Times New Roman"/>
                        </a:rPr>
                        <a:t>Hydrology</a:t>
                      </a:r>
                      <a:endParaRPr/>
                    </a:p>
                  </a:txBody>
                  <a:tcPr marL="38575" marR="38575" marT="19300" marB="19300"/>
                </a:tc>
                <a:tc>
                  <a:txBody>
                    <a:bodyPr/>
                    <a:lstStyle/>
                    <a:p>
                      <a:pPr marL="0" marR="0" lvl="0" indent="0" algn="ctr" rtl="0">
                        <a:lnSpc>
                          <a:spcPct val="100000"/>
                        </a:lnSpc>
                        <a:spcBef>
                          <a:spcPts val="0"/>
                        </a:spcBef>
                        <a:spcAft>
                          <a:spcPts val="0"/>
                        </a:spcAft>
                        <a:buNone/>
                      </a:pPr>
                      <a:r>
                        <a:rPr lang="en" sz="1200" u="none" strike="noStrike" cap="none">
                          <a:solidFill>
                            <a:schemeClr val="dk1"/>
                          </a:solidFill>
                          <a:latin typeface="Times New Roman"/>
                          <a:ea typeface="Times New Roman"/>
                          <a:cs typeface="Times New Roman"/>
                          <a:sym typeface="Times New Roman"/>
                        </a:rPr>
                        <a:t>July 2015</a:t>
                      </a:r>
                      <a:endParaRPr/>
                    </a:p>
                  </a:txBody>
                  <a:tcPr marL="38575" marR="38575" marT="19300" marB="19300" anchor="ctr"/>
                </a:tc>
                <a:extLst>
                  <a:ext uri="{0D108BD9-81ED-4DB2-BD59-A6C34878D82A}">
                    <a16:rowId xmlns:a16="http://schemas.microsoft.com/office/drawing/2014/main" val="10004"/>
                  </a:ext>
                </a:extLst>
              </a:tr>
              <a:tr h="263350">
                <a:tc>
                  <a:txBody>
                    <a:bodyPr/>
                    <a:lstStyle/>
                    <a:p>
                      <a:pPr marL="0" marR="0" lvl="0" indent="0" algn="l" rtl="0">
                        <a:lnSpc>
                          <a:spcPct val="100000"/>
                        </a:lnSpc>
                        <a:spcBef>
                          <a:spcPts val="0"/>
                        </a:spcBef>
                        <a:spcAft>
                          <a:spcPts val="0"/>
                        </a:spcAft>
                        <a:buClr>
                          <a:schemeClr val="dk1"/>
                        </a:buClr>
                        <a:buSzPts val="1200"/>
                        <a:buFont typeface="Arial"/>
                        <a:buNone/>
                      </a:pPr>
                      <a:r>
                        <a:rPr lang="en" sz="1200" b="0" i="0" u="none" strike="noStrike" cap="none">
                          <a:solidFill>
                            <a:schemeClr val="dk1"/>
                          </a:solidFill>
                          <a:latin typeface="Times New Roman"/>
                          <a:ea typeface="Times New Roman"/>
                          <a:cs typeface="Times New Roman"/>
                          <a:sym typeface="Times New Roman"/>
                        </a:rPr>
                        <a:t>NWP Impact Studies and Critical Weather Applications</a:t>
                      </a:r>
                      <a:endParaRPr sz="1200" b="0" u="none" strike="noStrike" cap="none">
                        <a:solidFill>
                          <a:schemeClr val="dk1"/>
                        </a:solidFill>
                        <a:latin typeface="Times New Roman"/>
                        <a:ea typeface="Times New Roman"/>
                        <a:cs typeface="Times New Roman"/>
                        <a:sym typeface="Times New Roman"/>
                      </a:endParaRPr>
                    </a:p>
                  </a:txBody>
                  <a:tcPr marL="38575" marR="38575" marT="19300" marB="19300"/>
                </a:tc>
                <a:tc>
                  <a:txBody>
                    <a:bodyPr/>
                    <a:lstStyle/>
                    <a:p>
                      <a:pPr marL="0" marR="0" lvl="0" indent="0" algn="ctr" rtl="0">
                        <a:lnSpc>
                          <a:spcPct val="100000"/>
                        </a:lnSpc>
                        <a:spcBef>
                          <a:spcPts val="0"/>
                        </a:spcBef>
                        <a:spcAft>
                          <a:spcPts val="0"/>
                        </a:spcAft>
                        <a:buNone/>
                      </a:pPr>
                      <a:r>
                        <a:rPr lang="en" sz="1200" u="none" strike="noStrike" cap="none">
                          <a:solidFill>
                            <a:schemeClr val="dk1"/>
                          </a:solidFill>
                          <a:latin typeface="Times New Roman"/>
                          <a:ea typeface="Times New Roman"/>
                          <a:cs typeface="Times New Roman"/>
                          <a:sym typeface="Times New Roman"/>
                        </a:rPr>
                        <a:t>October 2015</a:t>
                      </a:r>
                      <a:endParaRPr/>
                    </a:p>
                  </a:txBody>
                  <a:tcPr marL="38575" marR="38575" marT="19300" marB="19300" anchor="ctr"/>
                </a:tc>
                <a:extLst>
                  <a:ext uri="{0D108BD9-81ED-4DB2-BD59-A6C34878D82A}">
                    <a16:rowId xmlns:a16="http://schemas.microsoft.com/office/drawing/2014/main" val="10005"/>
                  </a:ext>
                </a:extLst>
              </a:tr>
              <a:tr h="263350">
                <a:tc>
                  <a:txBody>
                    <a:bodyPr/>
                    <a:lstStyle/>
                    <a:p>
                      <a:pPr marL="0" marR="0" lvl="0" indent="0" algn="l" rtl="0">
                        <a:lnSpc>
                          <a:spcPct val="100000"/>
                        </a:lnSpc>
                        <a:spcBef>
                          <a:spcPts val="0"/>
                        </a:spcBef>
                        <a:spcAft>
                          <a:spcPts val="0"/>
                        </a:spcAft>
                        <a:buClr>
                          <a:schemeClr val="dk1"/>
                        </a:buClr>
                        <a:buSzPts val="1200"/>
                        <a:buFont typeface="Arial"/>
                        <a:buNone/>
                      </a:pPr>
                      <a:r>
                        <a:rPr lang="en" sz="1200" u="none" strike="noStrike" cap="none">
                          <a:solidFill>
                            <a:schemeClr val="dk1"/>
                          </a:solidFill>
                          <a:latin typeface="Times New Roman"/>
                          <a:ea typeface="Times New Roman"/>
                          <a:cs typeface="Times New Roman"/>
                          <a:sym typeface="Times New Roman"/>
                        </a:rPr>
                        <a:t>Oceans and Coasts</a:t>
                      </a:r>
                      <a:endParaRPr/>
                    </a:p>
                  </a:txBody>
                  <a:tcPr marL="38575" marR="38575" marT="19300" marB="19300"/>
                </a:tc>
                <a:tc>
                  <a:txBody>
                    <a:bodyPr/>
                    <a:lstStyle/>
                    <a:p>
                      <a:pPr marL="0" marR="0" lvl="0" indent="0" algn="ctr" rtl="0">
                        <a:lnSpc>
                          <a:spcPct val="100000"/>
                        </a:lnSpc>
                        <a:spcBef>
                          <a:spcPts val="0"/>
                        </a:spcBef>
                        <a:spcAft>
                          <a:spcPts val="0"/>
                        </a:spcAft>
                        <a:buNone/>
                      </a:pPr>
                      <a:r>
                        <a:rPr lang="en" sz="1200" u="none" strike="noStrike" cap="none">
                          <a:solidFill>
                            <a:schemeClr val="dk1"/>
                          </a:solidFill>
                          <a:latin typeface="Times New Roman"/>
                          <a:ea typeface="Times New Roman"/>
                          <a:cs typeface="Times New Roman"/>
                          <a:sym typeface="Times New Roman"/>
                        </a:rPr>
                        <a:t>March 2016</a:t>
                      </a:r>
                      <a:endParaRPr/>
                    </a:p>
                  </a:txBody>
                  <a:tcPr marL="38575" marR="38575" marT="19300" marB="19300" anchor="ctr"/>
                </a:tc>
                <a:extLst>
                  <a:ext uri="{0D108BD9-81ED-4DB2-BD59-A6C34878D82A}">
                    <a16:rowId xmlns:a16="http://schemas.microsoft.com/office/drawing/2014/main" val="10006"/>
                  </a:ext>
                </a:extLst>
              </a:tr>
              <a:tr h="263350">
                <a:tc>
                  <a:txBody>
                    <a:bodyPr/>
                    <a:lstStyle/>
                    <a:p>
                      <a:pPr marL="0" marR="0" lvl="0" indent="0" algn="l" rtl="0">
                        <a:lnSpc>
                          <a:spcPct val="100000"/>
                        </a:lnSpc>
                        <a:spcBef>
                          <a:spcPts val="0"/>
                        </a:spcBef>
                        <a:spcAft>
                          <a:spcPts val="0"/>
                        </a:spcAft>
                        <a:buClr>
                          <a:schemeClr val="dk1"/>
                        </a:buClr>
                        <a:buSzPts val="1200"/>
                        <a:buFont typeface="Arial"/>
                        <a:buNone/>
                      </a:pPr>
                      <a:r>
                        <a:rPr lang="en" sz="1200" u="none" strike="noStrike" cap="none">
                          <a:solidFill>
                            <a:schemeClr val="dk1"/>
                          </a:solidFill>
                          <a:latin typeface="Times New Roman"/>
                          <a:ea typeface="Times New Roman"/>
                          <a:cs typeface="Times New Roman"/>
                          <a:sym typeface="Times New Roman"/>
                        </a:rPr>
                        <a:t>Arctic Initiative</a:t>
                      </a:r>
                      <a:endParaRPr/>
                    </a:p>
                  </a:txBody>
                  <a:tcPr marL="38575" marR="38575" marT="19300" marB="19300"/>
                </a:tc>
                <a:tc>
                  <a:txBody>
                    <a:bodyPr/>
                    <a:lstStyle/>
                    <a:p>
                      <a:pPr marL="0" marR="0" lvl="0" indent="0" algn="ctr" rtl="0">
                        <a:lnSpc>
                          <a:spcPct val="100000"/>
                        </a:lnSpc>
                        <a:spcBef>
                          <a:spcPts val="0"/>
                        </a:spcBef>
                        <a:spcAft>
                          <a:spcPts val="0"/>
                        </a:spcAft>
                        <a:buNone/>
                      </a:pPr>
                      <a:r>
                        <a:rPr lang="en" sz="1200" u="none" strike="noStrike" cap="none">
                          <a:solidFill>
                            <a:schemeClr val="dk1"/>
                          </a:solidFill>
                          <a:latin typeface="Times New Roman"/>
                          <a:ea typeface="Times New Roman"/>
                          <a:cs typeface="Times New Roman"/>
                          <a:sym typeface="Times New Roman"/>
                        </a:rPr>
                        <a:t>June 2016</a:t>
                      </a:r>
                      <a:endParaRPr/>
                    </a:p>
                  </a:txBody>
                  <a:tcPr marL="38575" marR="38575" marT="19300" marB="19300" anchor="ctr"/>
                </a:tc>
                <a:extLst>
                  <a:ext uri="{0D108BD9-81ED-4DB2-BD59-A6C34878D82A}">
                    <a16:rowId xmlns:a16="http://schemas.microsoft.com/office/drawing/2014/main" val="10007"/>
                  </a:ext>
                </a:extLst>
              </a:tr>
              <a:tr h="263350">
                <a:tc>
                  <a:txBody>
                    <a:bodyPr/>
                    <a:lstStyle/>
                    <a:p>
                      <a:pPr marL="0" marR="0" lvl="0" indent="0" algn="l" rtl="0">
                        <a:lnSpc>
                          <a:spcPct val="100000"/>
                        </a:lnSpc>
                        <a:spcBef>
                          <a:spcPts val="0"/>
                        </a:spcBef>
                        <a:spcAft>
                          <a:spcPts val="0"/>
                        </a:spcAft>
                        <a:buClr>
                          <a:schemeClr val="dk1"/>
                        </a:buClr>
                        <a:buSzPts val="1200"/>
                        <a:buFont typeface="Arial"/>
                        <a:buNone/>
                      </a:pPr>
                      <a:r>
                        <a:rPr lang="en" sz="1200" u="none" strike="noStrike" cap="none">
                          <a:solidFill>
                            <a:schemeClr val="dk1"/>
                          </a:solidFill>
                          <a:latin typeface="Times New Roman"/>
                          <a:ea typeface="Times New Roman"/>
                          <a:cs typeface="Times New Roman"/>
                          <a:sym typeface="Times New Roman"/>
                        </a:rPr>
                        <a:t>Hurricanes and Tropical Storms Initiative</a:t>
                      </a:r>
                      <a:endParaRPr/>
                    </a:p>
                  </a:txBody>
                  <a:tcPr marL="38575" marR="38575" marT="19300" marB="19300"/>
                </a:tc>
                <a:tc>
                  <a:txBody>
                    <a:bodyPr/>
                    <a:lstStyle/>
                    <a:p>
                      <a:pPr marL="0" marR="0" lvl="0" indent="0" algn="ctr" rtl="0">
                        <a:lnSpc>
                          <a:spcPct val="100000"/>
                        </a:lnSpc>
                        <a:spcBef>
                          <a:spcPts val="0"/>
                        </a:spcBef>
                        <a:spcAft>
                          <a:spcPts val="0"/>
                        </a:spcAft>
                        <a:buNone/>
                      </a:pPr>
                      <a:r>
                        <a:rPr lang="en" sz="1200" u="none" strike="noStrike" cap="none">
                          <a:solidFill>
                            <a:schemeClr val="dk1"/>
                          </a:solidFill>
                          <a:latin typeface="Times New Roman"/>
                          <a:ea typeface="Times New Roman"/>
                          <a:cs typeface="Times New Roman"/>
                          <a:sym typeface="Times New Roman"/>
                        </a:rPr>
                        <a:t>August 2018</a:t>
                      </a:r>
                      <a:endParaRPr/>
                    </a:p>
                  </a:txBody>
                  <a:tcPr marL="38575" marR="38575" marT="19300" marB="19300" anchor="ctr"/>
                </a:tc>
                <a:extLst>
                  <a:ext uri="{0D108BD9-81ED-4DB2-BD59-A6C34878D82A}">
                    <a16:rowId xmlns:a16="http://schemas.microsoft.com/office/drawing/2014/main" val="10008"/>
                  </a:ext>
                </a:extLst>
              </a:tr>
              <a:tr h="263350">
                <a:tc>
                  <a:txBody>
                    <a:bodyPr/>
                    <a:lstStyle/>
                    <a:p>
                      <a:pPr marL="0" marR="0" lvl="0" indent="0" algn="l" rtl="0">
                        <a:lnSpc>
                          <a:spcPct val="100000"/>
                        </a:lnSpc>
                        <a:spcBef>
                          <a:spcPts val="0"/>
                        </a:spcBef>
                        <a:spcAft>
                          <a:spcPts val="0"/>
                        </a:spcAft>
                        <a:buClr>
                          <a:schemeClr val="dk1"/>
                        </a:buClr>
                        <a:buSzPts val="1200"/>
                        <a:buFont typeface="Arial"/>
                        <a:buNone/>
                      </a:pPr>
                      <a:r>
                        <a:rPr lang="en" sz="1200" u="none" strike="noStrike" cap="none">
                          <a:solidFill>
                            <a:schemeClr val="dk1"/>
                          </a:solidFill>
                          <a:latin typeface="Times New Roman"/>
                          <a:ea typeface="Times New Roman"/>
                          <a:cs typeface="Times New Roman"/>
                          <a:sym typeface="Times New Roman"/>
                        </a:rPr>
                        <a:t>Aviation Initiative</a:t>
                      </a:r>
                      <a:endParaRPr/>
                    </a:p>
                  </a:txBody>
                  <a:tcPr marL="38575" marR="38575" marT="19300" marB="19300"/>
                </a:tc>
                <a:tc>
                  <a:txBody>
                    <a:bodyPr/>
                    <a:lstStyle/>
                    <a:p>
                      <a:pPr marL="0" marR="0" lvl="0" indent="0" algn="ctr" rtl="0">
                        <a:lnSpc>
                          <a:spcPct val="100000"/>
                        </a:lnSpc>
                        <a:spcBef>
                          <a:spcPts val="0"/>
                        </a:spcBef>
                        <a:spcAft>
                          <a:spcPts val="0"/>
                        </a:spcAft>
                        <a:buNone/>
                      </a:pPr>
                      <a:r>
                        <a:rPr lang="en" sz="1200" u="none" strike="noStrike" cap="none">
                          <a:solidFill>
                            <a:schemeClr val="dk1"/>
                          </a:solidFill>
                          <a:latin typeface="Times New Roman"/>
                          <a:ea typeface="Times New Roman"/>
                          <a:cs typeface="Times New Roman"/>
                          <a:sym typeface="Times New Roman"/>
                        </a:rPr>
                        <a:t>August 2018</a:t>
                      </a:r>
                      <a:endParaRPr/>
                    </a:p>
                  </a:txBody>
                  <a:tcPr marL="38575" marR="38575" marT="19300" marB="19300" anchor="ctr"/>
                </a:tc>
                <a:extLst>
                  <a:ext uri="{0D108BD9-81ED-4DB2-BD59-A6C34878D82A}">
                    <a16:rowId xmlns:a16="http://schemas.microsoft.com/office/drawing/2014/main" val="10009"/>
                  </a:ext>
                </a:extLst>
              </a:tr>
              <a:tr h="263350">
                <a:tc>
                  <a:txBody>
                    <a:bodyPr/>
                    <a:lstStyle/>
                    <a:p>
                      <a:pPr marL="0" marR="0" lvl="0" indent="0" algn="l" rtl="0">
                        <a:lnSpc>
                          <a:spcPct val="100000"/>
                        </a:lnSpc>
                        <a:spcBef>
                          <a:spcPts val="0"/>
                        </a:spcBef>
                        <a:spcAft>
                          <a:spcPts val="0"/>
                        </a:spcAft>
                        <a:buClr>
                          <a:schemeClr val="dk1"/>
                        </a:buClr>
                        <a:buSzPts val="1200"/>
                        <a:buFont typeface="Arial"/>
                        <a:buNone/>
                      </a:pPr>
                      <a:r>
                        <a:rPr lang="en" sz="1200" u="none" strike="noStrike" cap="none">
                          <a:solidFill>
                            <a:schemeClr val="dk1"/>
                          </a:solidFill>
                          <a:latin typeface="Times New Roman"/>
                          <a:ea typeface="Times New Roman"/>
                          <a:cs typeface="Times New Roman"/>
                          <a:sym typeface="Times New Roman"/>
                        </a:rPr>
                        <a:t>Volcano Hazards Initiative</a:t>
                      </a:r>
                      <a:endParaRPr/>
                    </a:p>
                  </a:txBody>
                  <a:tcPr marL="38575" marR="38575" marT="19300" marB="19300"/>
                </a:tc>
                <a:tc>
                  <a:txBody>
                    <a:bodyPr/>
                    <a:lstStyle/>
                    <a:p>
                      <a:pPr marL="0" marR="0" lvl="0" indent="0" algn="ctr" rtl="0">
                        <a:lnSpc>
                          <a:spcPct val="100000"/>
                        </a:lnSpc>
                        <a:spcBef>
                          <a:spcPts val="0"/>
                        </a:spcBef>
                        <a:spcAft>
                          <a:spcPts val="0"/>
                        </a:spcAft>
                        <a:buNone/>
                      </a:pPr>
                      <a:r>
                        <a:rPr lang="en" sz="1200" u="none" strike="noStrike" cap="none">
                          <a:solidFill>
                            <a:schemeClr val="dk1"/>
                          </a:solidFill>
                          <a:latin typeface="Times New Roman"/>
                          <a:ea typeface="Times New Roman"/>
                          <a:cs typeface="Times New Roman"/>
                          <a:sym typeface="Times New Roman"/>
                        </a:rPr>
                        <a:t>August 2018</a:t>
                      </a:r>
                      <a:endParaRPr/>
                    </a:p>
                  </a:txBody>
                  <a:tcPr marL="38575" marR="38575" marT="19300" marB="19300" anchor="ctr"/>
                </a:tc>
                <a:extLst>
                  <a:ext uri="{0D108BD9-81ED-4DB2-BD59-A6C34878D82A}">
                    <a16:rowId xmlns:a16="http://schemas.microsoft.com/office/drawing/2014/main" val="10010"/>
                  </a:ext>
                </a:extLst>
              </a:tr>
              <a:tr h="263350">
                <a:tc>
                  <a:txBody>
                    <a:bodyPr/>
                    <a:lstStyle/>
                    <a:p>
                      <a:pPr marL="0" marR="0" lvl="0" indent="0" algn="l" rtl="0">
                        <a:lnSpc>
                          <a:spcPct val="100000"/>
                        </a:lnSpc>
                        <a:spcBef>
                          <a:spcPts val="0"/>
                        </a:spcBef>
                        <a:spcAft>
                          <a:spcPts val="0"/>
                        </a:spcAft>
                        <a:buClr>
                          <a:schemeClr val="dk1"/>
                        </a:buClr>
                        <a:buSzPts val="1200"/>
                        <a:buFont typeface="Arial"/>
                        <a:buNone/>
                      </a:pPr>
                      <a:r>
                        <a:rPr lang="en" sz="1200" u="none" strike="noStrike" cap="none">
                          <a:solidFill>
                            <a:schemeClr val="dk1"/>
                          </a:solidFill>
                          <a:latin typeface="Times New Roman"/>
                          <a:ea typeface="Times New Roman"/>
                          <a:cs typeface="Times New Roman"/>
                          <a:sym typeface="Times New Roman"/>
                        </a:rPr>
                        <a:t>Training Initiative</a:t>
                      </a:r>
                      <a:endParaRPr/>
                    </a:p>
                  </a:txBody>
                  <a:tcPr marL="38575" marR="38575" marT="19300" marB="19300"/>
                </a:tc>
                <a:tc>
                  <a:txBody>
                    <a:bodyPr/>
                    <a:lstStyle/>
                    <a:p>
                      <a:pPr marL="0" marR="0" lvl="0" indent="0" algn="ctr" rtl="0">
                        <a:lnSpc>
                          <a:spcPct val="100000"/>
                        </a:lnSpc>
                        <a:spcBef>
                          <a:spcPts val="0"/>
                        </a:spcBef>
                        <a:spcAft>
                          <a:spcPts val="0"/>
                        </a:spcAft>
                        <a:buNone/>
                      </a:pPr>
                      <a:r>
                        <a:rPr lang="en" sz="1200" u="none" strike="noStrike" cap="none">
                          <a:solidFill>
                            <a:schemeClr val="dk1"/>
                          </a:solidFill>
                          <a:latin typeface="Times New Roman"/>
                          <a:ea typeface="Times New Roman"/>
                          <a:cs typeface="Times New Roman"/>
                          <a:sym typeface="Times New Roman"/>
                        </a:rPr>
                        <a:t>February 2019</a:t>
                      </a:r>
                      <a:endParaRPr/>
                    </a:p>
                  </a:txBody>
                  <a:tcPr marL="38575" marR="38575" marT="19300" marB="19300" anchor="ctr"/>
                </a:tc>
                <a:extLst>
                  <a:ext uri="{0D108BD9-81ED-4DB2-BD59-A6C34878D82A}">
                    <a16:rowId xmlns:a16="http://schemas.microsoft.com/office/drawing/2014/main" val="10011"/>
                  </a:ext>
                </a:extLst>
              </a:tr>
            </a:tbl>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JPSS_Powerpoint_Custom_Template_v1-ARIAL">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JPSS_Powerpoint_Custom_Template_v1-ARIAL">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TotalTime>
  <Words>3160</Words>
  <Application>Microsoft Office PowerPoint</Application>
  <PresentationFormat>On-screen Show (16:9)</PresentationFormat>
  <Paragraphs>460</Paragraphs>
  <Slides>45</Slides>
  <Notes>45</Notes>
  <HiddenSlides>0</HiddenSlides>
  <MMClips>2</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45</vt:i4>
      </vt:variant>
    </vt:vector>
  </HeadingPairs>
  <TitlesOfParts>
    <vt:vector size="64" baseType="lpstr">
      <vt:lpstr>Libre Franklin Medium</vt:lpstr>
      <vt:lpstr>Candara</vt:lpstr>
      <vt:lpstr>Noto Sans Symbols</vt:lpstr>
      <vt:lpstr>Questrial</vt:lpstr>
      <vt:lpstr>Century Gothic</vt:lpstr>
      <vt:lpstr>Calibri</vt:lpstr>
      <vt:lpstr>Libre Franklin Black</vt:lpstr>
      <vt:lpstr>Arial Black</vt:lpstr>
      <vt:lpstr>Libre Franklin</vt:lpstr>
      <vt:lpstr>Merriweather</vt:lpstr>
      <vt:lpstr>Times New Roman</vt:lpstr>
      <vt:lpstr>Book Antiqua</vt:lpstr>
      <vt:lpstr>Arimo</vt:lpstr>
      <vt:lpstr>Georgia</vt:lpstr>
      <vt:lpstr>Arial</vt:lpstr>
      <vt:lpstr>Simple Light</vt:lpstr>
      <vt:lpstr>Office Theme</vt:lpstr>
      <vt:lpstr>JPSS_Powerpoint_Custom_Template_v1-ARIAL</vt:lpstr>
      <vt:lpstr>JPSS_Powerpoint_Custom_Template_v1-ARIAL</vt:lpstr>
      <vt:lpstr>PowerPoint Presentation</vt:lpstr>
      <vt:lpstr>Outline:</vt:lpstr>
      <vt:lpstr>Overview</vt:lpstr>
      <vt:lpstr>Who we are</vt:lpstr>
      <vt:lpstr>Proving Ground/Risk Reduction Overview</vt:lpstr>
      <vt:lpstr>PGRR Partners</vt:lpstr>
      <vt:lpstr>How the Proving Ground works</vt:lpstr>
      <vt:lpstr>Keys to Initiative Success Where PGRR Initiatives and  Operational Applications Meet</vt:lpstr>
      <vt:lpstr>PGRR Initiatives</vt:lpstr>
      <vt:lpstr>ABI Fire detection</vt:lpstr>
      <vt:lpstr>GOES-R </vt:lpstr>
      <vt:lpstr>GOES-R ABI Fire Detection and Characterization Algorithm (FDCA) Brief overview</vt:lpstr>
      <vt:lpstr>GOES-R ABI Fire Detection Imagery example Kincade Fire, 24 October 2019, AWIPS view</vt:lpstr>
      <vt:lpstr>GOES-R ABI Fire Detection and Characterization Algorithm (FDCA)  Kincade Fire, near IR camera and coincident FDCA and ABI data</vt:lpstr>
      <vt:lpstr>GOES-R ABI Fire Detection and Characterization Algorithm (FDCA)  Kincade Fire, near IR camera and coincident FDCA and ABI data</vt:lpstr>
      <vt:lpstr>GOES-R ABI Fire Detection FDCA example Kincade Fire </vt:lpstr>
      <vt:lpstr>Polar Imagery and Fire detection</vt:lpstr>
      <vt:lpstr>PowerPoint Presentation</vt:lpstr>
      <vt:lpstr>The VIIRS Day/Night Band (DNB)</vt:lpstr>
      <vt:lpstr>VIIRS Active Fire</vt:lpstr>
      <vt:lpstr>VIIRS - Example: Australian Wildfires</vt:lpstr>
      <vt:lpstr>VIIRS Active Fire in Real Earth- Example  Southern California Wildfires (October 2019)</vt:lpstr>
      <vt:lpstr>RAP/HRRR-Smoke model</vt:lpstr>
      <vt:lpstr>PowerPoint Presentation</vt:lpstr>
      <vt:lpstr>PowerPoint Presentation</vt:lpstr>
      <vt:lpstr>PowerPoint Presentation</vt:lpstr>
      <vt:lpstr>PowerPoint Presentation</vt:lpstr>
      <vt:lpstr>PowerPoint Presentation</vt:lpstr>
      <vt:lpstr>Surface visibility forecasts by HRRR-Smoke</vt:lpstr>
      <vt:lpstr>New and Future Products</vt:lpstr>
      <vt:lpstr>RGBs</vt:lpstr>
      <vt:lpstr>RGBs </vt:lpstr>
      <vt:lpstr>PowerPoint Presentation</vt:lpstr>
      <vt:lpstr>NUCAPS</vt:lpstr>
      <vt:lpstr>NUCAPS Summary</vt:lpstr>
      <vt:lpstr>How to interpret NUCAPS relative to other sources</vt:lpstr>
      <vt:lpstr>NUCAPS in AWIPS-II </vt:lpstr>
      <vt:lpstr>Fire Weather Example: Taixsalda Hill Fire in Alaska</vt:lpstr>
      <vt:lpstr>Fire Weather Example: Taixsalda Hill Fire in Alaska</vt:lpstr>
      <vt:lpstr>Fire Weather Example: Taixsalda Hill Fire in Alaska</vt:lpstr>
      <vt:lpstr>Gridded NUCAPS Example - Australia (CO)</vt:lpstr>
      <vt:lpstr>PowerPoint Presentation</vt:lpstr>
      <vt:lpstr>Thank you very much! Questions </vt:lpstr>
      <vt:lpstr>Extra slides </vt:lpstr>
      <vt:lpstr>HRRR in AWIPS Example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William Straka</cp:lastModifiedBy>
  <cp:revision>6</cp:revision>
  <dcterms:modified xsi:type="dcterms:W3CDTF">2020-03-10T14:54:15Z</dcterms:modified>
</cp:coreProperties>
</file>