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7" r:id="rId2"/>
    <p:sldId id="267" r:id="rId3"/>
    <p:sldId id="258" r:id="rId4"/>
    <p:sldId id="268" r:id="rId5"/>
    <p:sldId id="266" r:id="rId6"/>
    <p:sldId id="260" r:id="rId7"/>
    <p:sldId id="261" r:id="rId8"/>
    <p:sldId id="262" r:id="rId9"/>
    <p:sldId id="263" r:id="rId10"/>
    <p:sldId id="269" r:id="rId11"/>
    <p:sldId id="264" r:id="rId12"/>
    <p:sldId id="265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01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408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EB6BD7-88AB-4110-AC3E-1356F126A75E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20FB5-F03E-480E-9436-A493B3C63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433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ABI fixed grid is the projection associated with the data in the ABI Level 1b Radiances products, and all the ABI Level 2+ products except for the Derived Motion Winds, Hurricane Intensity, Downward Shortwave Radiation: Surface, and Reflected Shortwave Radiation: Top-Of-Atmosphere products.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20FB5-F03E-480E-9436-A493B3C6329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067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0E0D3-D86D-4AC6-8DDF-2FBD2C1F8067}" type="datetime1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92774-8E7C-4BD2-91C8-26923706A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147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FA01E-5AAB-4129-8B24-FE942B2A4153}" type="datetime1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92774-8E7C-4BD2-91C8-26923706A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665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EEEE5-EB49-42C1-AF50-17E531E81A9A}" type="datetime1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92774-8E7C-4BD2-91C8-26923706A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656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5253C-120F-41A5-BD68-D00358094DCC}" type="datetime1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92774-8E7C-4BD2-91C8-26923706A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332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9C873-25F9-4D8C-AC09-208472C3D456}" type="datetime1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92774-8E7C-4BD2-91C8-26923706A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583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BD581-12F3-485B-BC08-F2A98AA6F127}" type="datetime1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92774-8E7C-4BD2-91C8-26923706A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534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29532-8761-42D2-BE98-70811A35C9C9}" type="datetime1">
              <a:rPr lang="en-US" smtClean="0"/>
              <a:t>3/10/2021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92774-8E7C-4BD2-91C8-26923706A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057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E9BC5-BAAD-471E-92E1-84A765C07FBF}" type="datetime1">
              <a:rPr lang="en-US" smtClean="0"/>
              <a:t>3/10/2021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92774-8E7C-4BD2-91C8-26923706A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621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BAEB5-652F-4B38-B290-EDC420E7C3D0}" type="datetime1">
              <a:rPr lang="en-US" smtClean="0"/>
              <a:t>3/10/2021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92774-8E7C-4BD2-91C8-26923706A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017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AF36-C97D-4213-B34B-063C050BC2AB}" type="datetime1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92774-8E7C-4BD2-91C8-26923706A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903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4DB63-4A3F-44C1-8FD2-C57DEDD097DC}" type="datetime1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92774-8E7C-4BD2-91C8-26923706A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823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B03CF-BF00-4584-B117-ADCD55D654A4}" type="datetime1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92774-8E7C-4BD2-91C8-26923706A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462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hyperlink" Target="https://www.goes-r.gov/resources/docs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akersportal.com/blog/2018/11/25/goes-r-satellite-latitude-and-longitude-grid-projection-algorithm" TargetMode="External"/><Relationship Id="rId5" Type="http://schemas.openxmlformats.org/officeDocument/2006/relationships/hyperlink" Target="https://www.goes-r.gov/products/docs/PUG-L2+-vol5.pdf" TargetMode="External"/><Relationship Id="rId4" Type="http://schemas.openxmlformats.org/officeDocument/2006/relationships/hyperlink" Target="https://www.goes-r.gov/users/docs/PUG-L1b-vol3.pdf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noaa-goes17.s3.amazonaws.com/index.html" TargetMode="External"/><Relationship Id="rId3" Type="http://schemas.openxmlformats.org/officeDocument/2006/relationships/hyperlink" Target="https://www.star.nesdis.noaa.gov/smcd/spb/aq/AerosolWatch/docs/CLASS-Tutorial_Feb2020.pptx" TargetMode="External"/><Relationship Id="rId7" Type="http://schemas.openxmlformats.org/officeDocument/2006/relationships/hyperlink" Target="https://noaa-goes16.s3.amazonaws.com/index.html" TargetMode="External"/><Relationship Id="rId2" Type="http://schemas.openxmlformats.org/officeDocument/2006/relationships/hyperlink" Target="https://www.avl.class.noaa.gov/saa/products/welcom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egistry.opendata.aws/noaa-goes/" TargetMode="External"/><Relationship Id="rId5" Type="http://schemas.openxmlformats.org/officeDocument/2006/relationships/hyperlink" Target="https://www.noaa.gov/organization/information-technology/big-data-program" TargetMode="External"/><Relationship Id="rId4" Type="http://schemas.openxmlformats.org/officeDocument/2006/relationships/hyperlink" Target="https://youtu.be/HkQcs7W1CD8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tar.nesdis.noaa.gov/smcd/spb/aq/AerosolWatch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rammb.cira.colostate.edu/training/visit/links_and_tutorials/2021_AMS_Satellite_Short_Course.asp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goes-r.gov/users/abiScanModeInfo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ospo.noaa.gov/Operations/GOES/schedules.html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www.ncdc.noaa.gov/data-access/satellite-data/goes-r-series-satellite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tar.nesdis.noaa.gov/GOES/conus.php?sat=G16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dc.noaa.gov/data-access/satellite-data/goes-r-series-satellite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data.ucar.edu/software/netcdf/docs/netcdf_data_model.htm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1882" y="430200"/>
            <a:ext cx="10928215" cy="2212770"/>
          </a:xfrm>
        </p:spPr>
        <p:txBody>
          <a:bodyPr anchor="ctr">
            <a:normAutofit/>
          </a:bodyPr>
          <a:lstStyle/>
          <a:p>
            <a:r>
              <a:rPr lang="en-US" sz="4800" b="1" dirty="0" smtClean="0">
                <a:solidFill>
                  <a:srgbClr val="000099"/>
                </a:solidFill>
                <a:latin typeface="+mn-lt"/>
              </a:rPr>
              <a:t>Understanding GOES-16 and -17 </a:t>
            </a:r>
            <a:br>
              <a:rPr lang="en-US" sz="4800" b="1" dirty="0" smtClean="0">
                <a:solidFill>
                  <a:srgbClr val="000099"/>
                </a:solidFill>
                <a:latin typeface="+mn-lt"/>
              </a:rPr>
            </a:br>
            <a:r>
              <a:rPr lang="en-US" sz="4800" b="1" dirty="0" smtClean="0">
                <a:solidFill>
                  <a:srgbClr val="000099"/>
                </a:solidFill>
                <a:latin typeface="+mn-lt"/>
              </a:rPr>
              <a:t>Advanced Baseline Imager (ABI) Data Files</a:t>
            </a:r>
            <a:endParaRPr lang="en-US" sz="4800" b="1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04" y="2610814"/>
            <a:ext cx="11800573" cy="812169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200" b="1" dirty="0" smtClean="0"/>
              <a:t>Dr. Amy Huff, IMSG at NOAA/NESDIS/STAR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78135" y="4851221"/>
            <a:ext cx="11385311" cy="16907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GOES-R/JPSS Hands-On Training to Process, Display, and Analyze Satellite Data Products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2021 AMS Sponsored Short Course Virtual Sessions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March 18, 2021</a:t>
            </a:r>
          </a:p>
        </p:txBody>
      </p:sp>
      <p:pic>
        <p:nvPicPr>
          <p:cNvPr id="12" name="Picture 11" descr="http://www.goes-r.gov/images/Logo/Color/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5989" y="3737490"/>
            <a:ext cx="1429981" cy="914400"/>
          </a:xfrm>
          <a:prstGeom prst="rect">
            <a:avLst/>
          </a:prstGeom>
          <a:noFill/>
        </p:spPr>
      </p:pic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4734389" y="3604383"/>
            <a:ext cx="1219200" cy="1246837"/>
            <a:chOff x="3211" y="144"/>
            <a:chExt cx="768" cy="768"/>
          </a:xfrm>
        </p:grpSpPr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3221" y="154"/>
              <a:ext cx="748" cy="748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pic>
          <p:nvPicPr>
            <p:cNvPr id="18" name="Picture 17" descr="noaalogo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11" y="144"/>
              <a:ext cx="768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3355527" y="3629386"/>
            <a:ext cx="1226462" cy="1194198"/>
            <a:chOff x="1008" y="240"/>
            <a:chExt cx="816" cy="792"/>
          </a:xfrm>
        </p:grpSpPr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042" y="262"/>
              <a:ext cx="748" cy="748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08" y="240"/>
              <a:ext cx="816" cy="7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pic>
        <p:nvPicPr>
          <p:cNvPr id="19" name="Picture 18" descr="http://www.jpss.noaa.gov/jpss-logo-variations/logo/web/emblem_500px_whit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88370" y="3574260"/>
            <a:ext cx="1216152" cy="12161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890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5744"/>
            <a:ext cx="10515600" cy="734905"/>
          </a:xfrm>
        </p:spPr>
        <p:txBody>
          <a:bodyPr>
            <a:normAutofit/>
          </a:bodyPr>
          <a:lstStyle/>
          <a:p>
            <a:pPr algn="ctr"/>
            <a:r>
              <a:rPr lang="en-US" sz="3200" b="1" u="sng" dirty="0" smtClean="0">
                <a:latin typeface="+mn-lt"/>
              </a:rPr>
              <a:t>Example: Variables for ABI L2 AOD Data File</a:t>
            </a:r>
            <a:endParaRPr lang="en-US" sz="3200" b="1" u="sng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75987" y="2475067"/>
            <a:ext cx="11602740" cy="373002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This is an excerpt of the list of variables in an ABI L2 aerosol optical depth (AODC) data file</a:t>
            </a:r>
          </a:p>
          <a:p>
            <a:r>
              <a:rPr lang="en-US" sz="2400" dirty="0" smtClean="0"/>
              <a:t>We’ll have a chance to look at the full list of variables in </a:t>
            </a:r>
            <a:r>
              <a:rPr lang="en-US" sz="2400" b="1" dirty="0" smtClean="0"/>
              <a:t>Hands-On Exercise 6</a:t>
            </a:r>
          </a:p>
          <a:p>
            <a:r>
              <a:rPr lang="en-US" sz="2400" dirty="0" smtClean="0"/>
              <a:t>Key data variables are bolded:</a:t>
            </a:r>
          </a:p>
          <a:p>
            <a:pPr lvl="1"/>
            <a:r>
              <a:rPr lang="en-US" sz="2000" b="1" dirty="0" smtClean="0"/>
              <a:t>AOD</a:t>
            </a:r>
            <a:r>
              <a:rPr lang="en-US" sz="2000" dirty="0" smtClean="0"/>
              <a:t> (aerosol optical depth, a quantitative measure of amount of aerosols in atmospheric column)</a:t>
            </a:r>
          </a:p>
          <a:p>
            <a:pPr lvl="1"/>
            <a:r>
              <a:rPr lang="en-US" sz="2000" b="1" dirty="0" smtClean="0"/>
              <a:t>DQF</a:t>
            </a:r>
            <a:r>
              <a:rPr lang="en-US" sz="2000" dirty="0" smtClean="0"/>
              <a:t> (data quality flags, used to select high, medium, or low quality AOD data)</a:t>
            </a:r>
          </a:p>
          <a:p>
            <a:pPr lvl="1"/>
            <a:r>
              <a:rPr lang="en-US" sz="2000" b="1" dirty="0" smtClean="0"/>
              <a:t>y</a:t>
            </a:r>
            <a:r>
              <a:rPr lang="en-US" sz="2000" dirty="0" smtClean="0"/>
              <a:t> (GOES fixed grid projection y-coordinate in radians)</a:t>
            </a:r>
          </a:p>
          <a:p>
            <a:pPr lvl="1"/>
            <a:r>
              <a:rPr lang="en-US" sz="2000" b="1" dirty="0" smtClean="0"/>
              <a:t>x</a:t>
            </a:r>
            <a:r>
              <a:rPr lang="en-US" sz="2000" dirty="0" smtClean="0"/>
              <a:t> (GOES fixed grid projection x-coordinate in radians)</a:t>
            </a:r>
          </a:p>
          <a:p>
            <a:r>
              <a:rPr lang="en-US" sz="2400" dirty="0" smtClean="0"/>
              <a:t>Notice that each variable name is preceded by its </a:t>
            </a:r>
            <a:r>
              <a:rPr lang="en-US" sz="2400" b="1" dirty="0" smtClean="0"/>
              <a:t>data type </a:t>
            </a:r>
            <a:r>
              <a:rPr lang="en-US" sz="2400" dirty="0" smtClean="0"/>
              <a:t>and followed by its </a:t>
            </a:r>
            <a:r>
              <a:rPr lang="en-US" sz="2400" b="1" dirty="0" smtClean="0"/>
              <a:t>dimensions</a:t>
            </a:r>
            <a:r>
              <a:rPr lang="en-US" sz="2400" dirty="0" smtClean="0"/>
              <a:t> in parentheses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92774-8E7C-4BD2-91C8-26923706A58B}" type="slidenum">
              <a:rPr lang="en-US" smtClean="0"/>
              <a:t>10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05667" y="1175657"/>
            <a:ext cx="9343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variables(dimensions): </a:t>
            </a:r>
            <a:r>
              <a:rPr lang="en-US" sz="2400" b="1" dirty="0" smtClean="0"/>
              <a:t>uint16 AOD(</a:t>
            </a:r>
            <a:r>
              <a:rPr lang="en-US" sz="2400" b="1" dirty="0" err="1" smtClean="0"/>
              <a:t>y,x</a:t>
            </a:r>
            <a:r>
              <a:rPr lang="en-US" sz="2400" b="1" dirty="0" smtClean="0"/>
              <a:t>)</a:t>
            </a:r>
            <a:r>
              <a:rPr lang="en-US" sz="2400" dirty="0" smtClean="0"/>
              <a:t>, </a:t>
            </a:r>
            <a:r>
              <a:rPr lang="en-US" sz="2400" b="1" dirty="0" smtClean="0"/>
              <a:t>uint8 DQF(</a:t>
            </a:r>
            <a:r>
              <a:rPr lang="en-US" sz="2400" b="1" dirty="0" err="1" smtClean="0"/>
              <a:t>y,x</a:t>
            </a:r>
            <a:r>
              <a:rPr lang="en-US" sz="2400" b="1" dirty="0" smtClean="0"/>
              <a:t>)</a:t>
            </a:r>
            <a:r>
              <a:rPr lang="en-US" sz="2400" dirty="0" smtClean="0"/>
              <a:t>, uint16 AE1(</a:t>
            </a:r>
            <a:r>
              <a:rPr lang="en-US" sz="2400" dirty="0" err="1" smtClean="0"/>
              <a:t>y,x</a:t>
            </a:r>
            <a:r>
              <a:rPr lang="en-US" sz="2400" dirty="0" smtClean="0"/>
              <a:t>), uint16 AE2(</a:t>
            </a:r>
            <a:r>
              <a:rPr lang="en-US" sz="2400" dirty="0" err="1" smtClean="0"/>
              <a:t>y,x</a:t>
            </a:r>
            <a:r>
              <a:rPr lang="en-US" sz="2400" dirty="0" smtClean="0"/>
              <a:t>), uint8 AE_DQF(</a:t>
            </a:r>
            <a:r>
              <a:rPr lang="en-US" sz="2400" dirty="0" err="1" smtClean="0"/>
              <a:t>y,x</a:t>
            </a:r>
            <a:r>
              <a:rPr lang="en-US" sz="2400" dirty="0" smtClean="0"/>
              <a:t>), float64 t(), </a:t>
            </a:r>
            <a:r>
              <a:rPr lang="en-US" sz="2400" b="1" dirty="0" smtClean="0"/>
              <a:t>int16 y(y)</a:t>
            </a:r>
            <a:r>
              <a:rPr lang="en-US" sz="2400" dirty="0" smtClean="0"/>
              <a:t>, </a:t>
            </a:r>
            <a:r>
              <a:rPr lang="en-US" sz="2400" b="1" dirty="0" smtClean="0"/>
              <a:t>int16 x(x)</a:t>
            </a:r>
            <a:r>
              <a:rPr lang="en-US" sz="2400" dirty="0" smtClean="0"/>
              <a:t>, 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4142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sed on the GOES-R product definition source ( here , Page 20)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24"/>
          <a:stretch/>
        </p:blipFill>
        <p:spPr bwMode="auto">
          <a:xfrm>
            <a:off x="254794" y="509391"/>
            <a:ext cx="5815014" cy="361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5746"/>
            <a:ext cx="4800600" cy="714280"/>
          </a:xfrm>
        </p:spPr>
        <p:txBody>
          <a:bodyPr>
            <a:normAutofit/>
          </a:bodyPr>
          <a:lstStyle/>
          <a:p>
            <a:pPr algn="ctr"/>
            <a:r>
              <a:rPr lang="en-US" sz="3200" b="1" u="sng" dirty="0" smtClean="0">
                <a:latin typeface="+mn-lt"/>
              </a:rPr>
              <a:t>GOES ABI Fixed Grid</a:t>
            </a:r>
            <a:endParaRPr lang="en-US" sz="3200" b="1" u="sng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1" y="165746"/>
            <a:ext cx="6416040" cy="655572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To save file space, ABI L1b and most L2 data files do NOT include latitude and longitude as variables</a:t>
            </a:r>
          </a:p>
          <a:p>
            <a:r>
              <a:rPr lang="en-US" sz="2000" dirty="0" smtClean="0"/>
              <a:t>Instead, the files contain information on the </a:t>
            </a:r>
            <a:r>
              <a:rPr lang="en-US" sz="2000" b="1" dirty="0" smtClean="0"/>
              <a:t>GOES ABI fixed grid</a:t>
            </a:r>
            <a:r>
              <a:rPr lang="en-US" sz="2000" dirty="0" smtClean="0"/>
              <a:t>, which is </a:t>
            </a:r>
            <a:r>
              <a:rPr lang="en-US" sz="2000" dirty="0"/>
              <a:t>a projection based on the viewing perspective of </a:t>
            </a:r>
            <a:r>
              <a:rPr lang="en-US" sz="2000" dirty="0" smtClean="0"/>
              <a:t>the GOES-16 or GOES-17 satellite</a:t>
            </a:r>
          </a:p>
          <a:p>
            <a:r>
              <a:rPr lang="en-US" sz="2000" dirty="0" smtClean="0"/>
              <a:t>If we want to plot ABI data on a map projection, we need to use the GOES fixed grid information to </a:t>
            </a:r>
            <a:r>
              <a:rPr lang="en-US" sz="2000" b="1" dirty="0" smtClean="0"/>
              <a:t>calculate latitude and longitude in units of degrees</a:t>
            </a:r>
            <a:r>
              <a:rPr lang="en-US" sz="2000" dirty="0" smtClean="0"/>
              <a:t>!</a:t>
            </a:r>
          </a:p>
          <a:p>
            <a:pPr lvl="1"/>
            <a:r>
              <a:rPr lang="en-US" sz="1800" dirty="0"/>
              <a:t>We will do </a:t>
            </a:r>
            <a:r>
              <a:rPr lang="en-US" sz="1800" dirty="0" smtClean="0"/>
              <a:t>this calculation </a:t>
            </a:r>
            <a:r>
              <a:rPr lang="en-US" sz="1800" dirty="0"/>
              <a:t>in </a:t>
            </a:r>
            <a:r>
              <a:rPr lang="en-US" sz="1800" b="1" dirty="0"/>
              <a:t>Hands-On Exercise 7</a:t>
            </a:r>
            <a:endParaRPr lang="en-US" sz="1800" b="1" dirty="0" smtClean="0"/>
          </a:p>
          <a:p>
            <a:pPr lvl="1"/>
            <a:r>
              <a:rPr lang="en-US" sz="1800" dirty="0" smtClean="0"/>
              <a:t>ABI data files contain all the necessary information:</a:t>
            </a:r>
          </a:p>
          <a:p>
            <a:pPr lvl="2"/>
            <a:r>
              <a:rPr lang="en-US" sz="1600" dirty="0" smtClean="0"/>
              <a:t>“x</a:t>
            </a:r>
            <a:r>
              <a:rPr lang="en-US" sz="1600" dirty="0"/>
              <a:t>” </a:t>
            </a:r>
            <a:r>
              <a:rPr lang="en-US" sz="1600" dirty="0" smtClean="0"/>
              <a:t>(fixed grid </a:t>
            </a:r>
            <a:r>
              <a:rPr lang="en-US" sz="1600" dirty="0"/>
              <a:t>E/W scan angle in radians)</a:t>
            </a:r>
            <a:endParaRPr lang="en-US" sz="1600" dirty="0" smtClean="0"/>
          </a:p>
          <a:p>
            <a:pPr lvl="2"/>
            <a:r>
              <a:rPr lang="en-US" sz="1600" dirty="0" smtClean="0"/>
              <a:t>“</a:t>
            </a:r>
            <a:r>
              <a:rPr lang="en-US" sz="1600" dirty="0"/>
              <a:t>y” </a:t>
            </a:r>
            <a:r>
              <a:rPr lang="en-US" sz="1600" dirty="0" smtClean="0"/>
              <a:t>(fixed grid N/S scan angle in radians)</a:t>
            </a:r>
          </a:p>
          <a:p>
            <a:pPr lvl="2"/>
            <a:r>
              <a:rPr lang="en-US" sz="1600" dirty="0" smtClean="0"/>
              <a:t>Several constants (e.g., </a:t>
            </a:r>
            <a:r>
              <a:rPr lang="en-US" sz="1600" i="1" dirty="0" smtClean="0"/>
              <a:t>H</a:t>
            </a:r>
            <a:r>
              <a:rPr lang="en-US" sz="1600" dirty="0" smtClean="0"/>
              <a:t>, </a:t>
            </a:r>
            <a:r>
              <a:rPr lang="en-US" sz="1600" i="1" dirty="0" smtClean="0">
                <a:latin typeface="Symbol" panose="05050102010706020507" pitchFamily="18" charset="2"/>
              </a:rPr>
              <a:t>l</a:t>
            </a:r>
            <a:r>
              <a:rPr lang="en-US" sz="1600" i="1" baseline="-25000" dirty="0" smtClean="0"/>
              <a:t>0</a:t>
            </a:r>
            <a:r>
              <a:rPr lang="en-US" sz="1600" dirty="0" smtClean="0"/>
              <a:t>)</a:t>
            </a:r>
          </a:p>
          <a:p>
            <a:r>
              <a:rPr lang="en-US" sz="2000" dirty="0" smtClean="0"/>
              <a:t>Details about the fixed grid and examples of the calculation of latitude and longitude are given in the GOES-R Product User Guides (PUG):</a:t>
            </a:r>
          </a:p>
          <a:p>
            <a:pPr lvl="1"/>
            <a:r>
              <a:rPr lang="en-US" sz="1800" dirty="0" smtClean="0">
                <a:hlinkClick r:id="rId4"/>
              </a:rPr>
              <a:t>Volume 3, L1b products</a:t>
            </a:r>
            <a:r>
              <a:rPr lang="en-US" sz="1800" dirty="0" smtClean="0"/>
              <a:t>: Section 5.1.2</a:t>
            </a:r>
          </a:p>
          <a:p>
            <a:pPr lvl="1"/>
            <a:r>
              <a:rPr lang="en-US" sz="1800" dirty="0" smtClean="0">
                <a:hlinkClick r:id="rId5"/>
              </a:rPr>
              <a:t>Volume 5, L2 products</a:t>
            </a:r>
            <a:r>
              <a:rPr lang="en-US" sz="1800" dirty="0" smtClean="0"/>
              <a:t>: Section 4.2</a:t>
            </a:r>
          </a:p>
          <a:p>
            <a:r>
              <a:rPr lang="en-US" sz="2000" dirty="0" smtClean="0"/>
              <a:t>This </a:t>
            </a:r>
            <a:r>
              <a:rPr lang="en-US" sz="2000" dirty="0" smtClean="0">
                <a:hlinkClick r:id="rId6"/>
              </a:rPr>
              <a:t>blog</a:t>
            </a:r>
            <a:r>
              <a:rPr lang="en-US" sz="2000" dirty="0" smtClean="0"/>
              <a:t> by Joshua </a:t>
            </a:r>
            <a:r>
              <a:rPr lang="en-US" sz="2000" dirty="0" err="1" smtClean="0"/>
              <a:t>Hrisko</a:t>
            </a:r>
            <a:r>
              <a:rPr lang="en-US" sz="2000" dirty="0" smtClean="0"/>
              <a:t> also has a nice summary of the theory and math behind the calculation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92774-8E7C-4BD2-91C8-26923706A58B}" type="slidenum">
              <a:rPr lang="en-US" smtClean="0"/>
              <a:t>11</a:t>
            </a:fld>
            <a:endParaRPr lang="en-US"/>
          </a:p>
        </p:txBody>
      </p:sp>
      <p:pic>
        <p:nvPicPr>
          <p:cNvPr id="1028" name="Picture 4" descr="Based on the GOES-R product definition source ( here , Page 20)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95" r="67953" b="38222"/>
          <a:stretch/>
        </p:blipFill>
        <p:spPr bwMode="auto">
          <a:xfrm>
            <a:off x="166290" y="3866839"/>
            <a:ext cx="3444241" cy="120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2122" y="4961659"/>
            <a:ext cx="4602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will calculate </a:t>
            </a:r>
            <a:r>
              <a:rPr lang="en-US" i="1" dirty="0">
                <a:latin typeface="Symbol" panose="05050102010706020507" pitchFamily="18" charset="2"/>
              </a:rPr>
              <a:t>f</a:t>
            </a:r>
            <a:r>
              <a:rPr lang="en-US" dirty="0" smtClean="0"/>
              <a:t> (latitude) and </a:t>
            </a:r>
            <a:r>
              <a:rPr lang="en-US" i="1" dirty="0" smtClean="0">
                <a:latin typeface="Symbol" panose="05050102010706020507" pitchFamily="18" charset="2"/>
              </a:rPr>
              <a:t>l</a:t>
            </a:r>
            <a:r>
              <a:rPr lang="en-US" dirty="0" smtClean="0"/>
              <a:t> (longitude) for point </a:t>
            </a:r>
            <a:r>
              <a:rPr lang="en-US" i="1" dirty="0" smtClean="0"/>
              <a:t>P</a:t>
            </a:r>
            <a:r>
              <a:rPr lang="en-US" dirty="0" smtClean="0"/>
              <a:t> given information about the fixed grid (constants) and “x” and “y” variables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47760" y="6277302"/>
            <a:ext cx="2885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Image courtesy of </a:t>
            </a:r>
            <a:r>
              <a:rPr lang="en-US" sz="1400" dirty="0" smtClean="0">
                <a:hlinkClick r:id="rId6"/>
              </a:rPr>
              <a:t>Joshua </a:t>
            </a:r>
            <a:r>
              <a:rPr lang="en-US" sz="1400" dirty="0" err="1" smtClean="0">
                <a:hlinkClick r:id="rId6"/>
              </a:rPr>
              <a:t>Hrisko</a:t>
            </a:r>
            <a:r>
              <a:rPr lang="en-US" sz="1400" dirty="0" smtClean="0"/>
              <a:t>, based on diagram in </a:t>
            </a:r>
            <a:r>
              <a:rPr lang="en-US" sz="1400" dirty="0" smtClean="0">
                <a:hlinkClick r:id="rId7"/>
              </a:rPr>
              <a:t>GOES-R PUG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3351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8870"/>
            <a:ext cx="10515600" cy="783032"/>
          </a:xfrm>
        </p:spPr>
        <p:txBody>
          <a:bodyPr>
            <a:normAutofit/>
          </a:bodyPr>
          <a:lstStyle/>
          <a:p>
            <a:pPr algn="ctr"/>
            <a:r>
              <a:rPr lang="en-US" sz="3200" b="1" u="sng" dirty="0" smtClean="0">
                <a:latin typeface="+mn-lt"/>
              </a:rPr>
              <a:t>ABI Data File Access</a:t>
            </a:r>
            <a:endParaRPr lang="en-US" sz="3200" b="1" u="sng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41902"/>
            <a:ext cx="10701229" cy="569707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primary archive to access ABI data files is NOAA’s </a:t>
            </a:r>
            <a:r>
              <a:rPr lang="en-US" sz="2400" dirty="0" smtClean="0">
                <a:hlinkClick r:id="rId2"/>
              </a:rPr>
              <a:t>Comprehensive Large Array-Data Stewardship System (CLASS)</a:t>
            </a:r>
            <a:endParaRPr lang="en-US" sz="2400" dirty="0" smtClean="0"/>
          </a:p>
          <a:p>
            <a:pPr lvl="1"/>
            <a:r>
              <a:rPr lang="en-US" sz="2000" dirty="0" smtClean="0"/>
              <a:t>Registration (free!) is required to order data</a:t>
            </a:r>
          </a:p>
          <a:p>
            <a:pPr lvl="1"/>
            <a:r>
              <a:rPr lang="en-US" sz="2000" dirty="0" smtClean="0"/>
              <a:t>Tutorials from our group on how to register, search for and order data:</a:t>
            </a:r>
          </a:p>
          <a:p>
            <a:pPr lvl="2"/>
            <a:r>
              <a:rPr lang="en-US" dirty="0" smtClean="0">
                <a:hlinkClick r:id="rId3"/>
              </a:rPr>
              <a:t>Slide tutorial</a:t>
            </a:r>
            <a:endParaRPr lang="en-US" dirty="0" smtClean="0"/>
          </a:p>
          <a:p>
            <a:pPr lvl="2"/>
            <a:r>
              <a:rPr lang="en-US" dirty="0" smtClean="0">
                <a:hlinkClick r:id="rId4"/>
              </a:rPr>
              <a:t>Video tutorial on YouTube</a:t>
            </a:r>
            <a:endParaRPr lang="en-US" dirty="0" smtClean="0"/>
          </a:p>
          <a:p>
            <a:r>
              <a:rPr lang="en-US" sz="2400" dirty="0" smtClean="0">
                <a:hlinkClick r:id="rId5"/>
              </a:rPr>
              <a:t>NOAA’s Big Data Program</a:t>
            </a:r>
            <a:r>
              <a:rPr lang="en-US" sz="2400" dirty="0" smtClean="0"/>
              <a:t> is providing a new, easier way to access ABI data files in the “cloud”!</a:t>
            </a:r>
          </a:p>
          <a:p>
            <a:r>
              <a:rPr lang="en-US" sz="2400" dirty="0" smtClean="0"/>
              <a:t>We will access ABI data files using the </a:t>
            </a:r>
            <a:r>
              <a:rPr lang="en-US" sz="2400" dirty="0" smtClean="0">
                <a:hlinkClick r:id="rId6"/>
              </a:rPr>
              <a:t>Amazon Web Services (AWS) open data registry of GOES-16 and GOES-17 data</a:t>
            </a:r>
            <a:r>
              <a:rPr lang="en-US" sz="2400" dirty="0" smtClean="0"/>
              <a:t> with Python in </a:t>
            </a:r>
            <a:r>
              <a:rPr lang="en-US" sz="2400" b="1" dirty="0" smtClean="0"/>
              <a:t>Hands-On Exercise 5</a:t>
            </a:r>
          </a:p>
          <a:p>
            <a:pPr lvl="1"/>
            <a:r>
              <a:rPr lang="en-US" sz="2000" dirty="0" smtClean="0"/>
              <a:t>GOES-16 “</a:t>
            </a:r>
            <a:r>
              <a:rPr lang="en-US" sz="2000" dirty="0"/>
              <a:t>bucket”: </a:t>
            </a:r>
            <a:r>
              <a:rPr lang="en-US" sz="2000" dirty="0">
                <a:hlinkClick r:id="rId7"/>
              </a:rPr>
              <a:t>https://</a:t>
            </a:r>
            <a:r>
              <a:rPr lang="en-US" sz="2000" dirty="0" smtClean="0">
                <a:hlinkClick r:id="rId7"/>
              </a:rPr>
              <a:t>noaa-goes16.s3.amazonaws.com/index.html</a:t>
            </a:r>
            <a:r>
              <a:rPr lang="en-US" sz="2000" dirty="0" smtClean="0"/>
              <a:t> </a:t>
            </a:r>
          </a:p>
          <a:p>
            <a:pPr lvl="1"/>
            <a:r>
              <a:rPr lang="en-US" sz="2000" dirty="0" smtClean="0"/>
              <a:t>GOES-17 “</a:t>
            </a:r>
            <a:r>
              <a:rPr lang="en-US" sz="2000" dirty="0"/>
              <a:t>bucket”: </a:t>
            </a:r>
            <a:r>
              <a:rPr lang="en-US" sz="2000" dirty="0">
                <a:hlinkClick r:id="rId8"/>
              </a:rPr>
              <a:t>https://</a:t>
            </a:r>
            <a:r>
              <a:rPr lang="en-US" sz="2000" dirty="0" smtClean="0">
                <a:hlinkClick r:id="rId8"/>
              </a:rPr>
              <a:t>noaa-goes17.s3.amazonaws.com/index.html</a:t>
            </a:r>
            <a:r>
              <a:rPr lang="en-US" sz="2000" dirty="0" smtClean="0"/>
              <a:t> </a:t>
            </a:r>
          </a:p>
          <a:p>
            <a:pPr lvl="2"/>
            <a:r>
              <a:rPr lang="en-US" sz="1800" dirty="0" smtClean="0"/>
              <a:t>Search manually:</a:t>
            </a:r>
          </a:p>
          <a:p>
            <a:pPr lvl="3"/>
            <a:r>
              <a:rPr lang="en-US" dirty="0" smtClean="0"/>
              <a:t>Click on data product abbreviation (see slides 4, 6-7)</a:t>
            </a:r>
          </a:p>
          <a:p>
            <a:pPr lvl="3"/>
            <a:r>
              <a:rPr lang="en-US" dirty="0" smtClean="0"/>
              <a:t>Then click on year, Julian day, hour of interest</a:t>
            </a:r>
          </a:p>
          <a:p>
            <a:pPr lvl="3"/>
            <a:r>
              <a:rPr lang="en-US" dirty="0" smtClean="0"/>
              <a:t>List of data files – click on individual file name to download 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92774-8E7C-4BD2-91C8-26923706A58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7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424" y="3239192"/>
            <a:ext cx="4526968" cy="34822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344" y="129664"/>
            <a:ext cx="3871978" cy="27329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500" y="323875"/>
            <a:ext cx="6648880" cy="796781"/>
          </a:xfrm>
        </p:spPr>
        <p:txBody>
          <a:bodyPr>
            <a:normAutofit/>
          </a:bodyPr>
          <a:lstStyle/>
          <a:p>
            <a:pPr algn="ctr"/>
            <a:r>
              <a:rPr lang="en-US" sz="3200" b="1" u="sng" dirty="0" smtClean="0">
                <a:latin typeface="+mn-lt"/>
              </a:rPr>
              <a:t>Hands-On with Python</a:t>
            </a:r>
            <a:endParaRPr lang="en-US" sz="3200" b="1" u="sng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03159"/>
            <a:ext cx="7357024" cy="491575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We will use Python to get hands-on with ABI data files!</a:t>
            </a:r>
          </a:p>
          <a:p>
            <a:r>
              <a:rPr lang="en-US" sz="2400" dirty="0" smtClean="0"/>
              <a:t>Case study example: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GOES-17 </a:t>
            </a:r>
            <a:r>
              <a:rPr lang="en-US" sz="2400" dirty="0" smtClean="0"/>
              <a:t>ABI </a:t>
            </a:r>
            <a:r>
              <a:rPr lang="en-US" sz="2400" dirty="0" smtClean="0"/>
              <a:t>data, </a:t>
            </a:r>
            <a:r>
              <a:rPr lang="en-US" sz="2400" dirty="0" smtClean="0"/>
              <a:t>December 3, 2020, </a:t>
            </a:r>
            <a:r>
              <a:rPr lang="en-US" sz="2400" dirty="0" smtClean="0"/>
              <a:t>20:00-20:30 </a:t>
            </a:r>
            <a:r>
              <a:rPr lang="en-US" sz="2400" dirty="0" smtClean="0"/>
              <a:t>UTC</a:t>
            </a:r>
          </a:p>
          <a:p>
            <a:pPr lvl="1"/>
            <a:r>
              <a:rPr lang="en-US" sz="2000" dirty="0" smtClean="0"/>
              <a:t>Smoke from Airport and Bond wildfires, near Los Angeles</a:t>
            </a:r>
          </a:p>
          <a:p>
            <a:pPr lvl="1"/>
            <a:r>
              <a:rPr lang="en-US" sz="2000" dirty="0" smtClean="0"/>
              <a:t>We will work with L2 aerosol optical depth CONUS view (AODC) data files, as an example of ABI data files</a:t>
            </a:r>
          </a:p>
          <a:p>
            <a:r>
              <a:rPr lang="en-US" sz="2400" b="1" dirty="0" smtClean="0"/>
              <a:t>Hands-on Exercise 5</a:t>
            </a:r>
            <a:r>
              <a:rPr lang="en-US" sz="2400" dirty="0" smtClean="0"/>
              <a:t>: Download ABI data files from AWS</a:t>
            </a:r>
          </a:p>
          <a:p>
            <a:r>
              <a:rPr lang="en-US" sz="2400" b="1" dirty="0" smtClean="0"/>
              <a:t>Hands-on Exercise 6</a:t>
            </a:r>
            <a:r>
              <a:rPr lang="en-US" sz="2400" dirty="0" smtClean="0"/>
              <a:t>: Open, explore, and read the metadata of an ABI data file</a:t>
            </a:r>
          </a:p>
          <a:p>
            <a:r>
              <a:rPr lang="en-US" sz="2400" b="1" dirty="0" smtClean="0"/>
              <a:t>Hands-on Exercise 7</a:t>
            </a:r>
            <a:r>
              <a:rPr lang="en-US" sz="2400" dirty="0" smtClean="0"/>
              <a:t>: Process and visualize ABI data</a:t>
            </a:r>
          </a:p>
          <a:p>
            <a:r>
              <a:rPr lang="en-US" sz="2400" b="1" dirty="0" smtClean="0"/>
              <a:t>BONUS</a:t>
            </a:r>
            <a:r>
              <a:rPr lang="en-US" sz="2400" dirty="0" smtClean="0"/>
              <a:t>: Create an animation of multiple graphics files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92774-8E7C-4BD2-91C8-26923706A58B}" type="slidenum">
              <a:rPr lang="en-US" smtClean="0"/>
              <a:t>13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497498" y="62265"/>
            <a:ext cx="14847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GOES-17 ABI </a:t>
            </a:r>
            <a:r>
              <a:rPr lang="en-US" sz="1100" dirty="0" err="1" smtClean="0">
                <a:solidFill>
                  <a:schemeClr val="bg1"/>
                </a:solidFill>
              </a:rPr>
              <a:t>GeoColor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65512" y="2862580"/>
            <a:ext cx="34937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GeoColor</a:t>
            </a:r>
            <a:r>
              <a:rPr lang="en-US" sz="1200" dirty="0" smtClean="0"/>
              <a:t> animation from the </a:t>
            </a:r>
            <a:r>
              <a:rPr lang="en-US" sz="1200" dirty="0" err="1" smtClean="0">
                <a:hlinkClick r:id="rId4"/>
              </a:rPr>
              <a:t>AerosolWatch</a:t>
            </a:r>
            <a:r>
              <a:rPr lang="en-US" sz="1200" dirty="0" smtClean="0">
                <a:hlinkClick r:id="rId4"/>
              </a:rPr>
              <a:t> website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16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767" y="454134"/>
            <a:ext cx="10518917" cy="32177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1370"/>
            <a:ext cx="10515600" cy="645528"/>
          </a:xfrm>
        </p:spPr>
        <p:txBody>
          <a:bodyPr>
            <a:normAutofit/>
          </a:bodyPr>
          <a:lstStyle/>
          <a:p>
            <a:pPr algn="ctr"/>
            <a:r>
              <a:rPr lang="en-US" sz="3200" b="1" u="sng" dirty="0" smtClean="0">
                <a:latin typeface="+mn-lt"/>
              </a:rPr>
              <a:t>Logistics for Python Hands-On Exercises</a:t>
            </a:r>
            <a:endParaRPr lang="en-US" sz="3200" b="1" u="sng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011" y="3785399"/>
            <a:ext cx="11048427" cy="2825941"/>
          </a:xfrm>
        </p:spPr>
        <p:txBody>
          <a:bodyPr>
            <a:normAutofit/>
          </a:bodyPr>
          <a:lstStyle/>
          <a:p>
            <a:r>
              <a:rPr lang="en-US" sz="1800" dirty="0" smtClean="0"/>
              <a:t>Attendees who want to participate in the Python hands-on exercises should have downloaded the 4 provided code files and uploaded them into a folder on </a:t>
            </a:r>
            <a:r>
              <a:rPr lang="en-US" sz="1800" dirty="0" err="1" smtClean="0"/>
              <a:t>Jupyter</a:t>
            </a:r>
            <a:r>
              <a:rPr lang="en-US" sz="1800" dirty="0" smtClean="0"/>
              <a:t> Notebook, as shown above</a:t>
            </a:r>
          </a:p>
          <a:p>
            <a:r>
              <a:rPr lang="en-US" sz="1800" dirty="0" smtClean="0"/>
              <a:t>If you don’t have Anaconda/</a:t>
            </a:r>
            <a:r>
              <a:rPr lang="en-US" sz="1800" dirty="0" err="1" smtClean="0"/>
              <a:t>Jupyter</a:t>
            </a:r>
            <a:r>
              <a:rPr lang="en-US" sz="1800" dirty="0" smtClean="0"/>
              <a:t> Notebook on your computer, you can just follow along as I go through the files and demonstrate the code</a:t>
            </a:r>
          </a:p>
          <a:p>
            <a:r>
              <a:rPr lang="en-US" sz="1800" dirty="0" smtClean="0"/>
              <a:t>Full annotation and explanation of the code is provided via the links on the </a:t>
            </a:r>
            <a:r>
              <a:rPr lang="en-US" sz="1800" dirty="0" smtClean="0">
                <a:hlinkClick r:id="rId3"/>
              </a:rPr>
              <a:t>Short Course Training website</a:t>
            </a:r>
            <a:endParaRPr lang="en-US" sz="1800" b="1" dirty="0" smtClean="0">
              <a:solidFill>
                <a:srgbClr val="FF0000"/>
              </a:solidFill>
            </a:endParaRPr>
          </a:p>
          <a:p>
            <a:pPr lvl="1"/>
            <a:r>
              <a:rPr lang="en-US" sz="1600" dirty="0" smtClean="0"/>
              <a:t>Note that “Exercise-6” returns information about the ABI file and metadata in a step-by-step fashion, and is best utilized in </a:t>
            </a:r>
            <a:r>
              <a:rPr lang="en-US" sz="1600" dirty="0" err="1" smtClean="0"/>
              <a:t>Jupyter</a:t>
            </a:r>
            <a:r>
              <a:rPr lang="en-US" sz="1600" dirty="0" smtClean="0"/>
              <a:t> Notebook</a:t>
            </a:r>
          </a:p>
          <a:p>
            <a:pPr lvl="1"/>
            <a:r>
              <a:rPr lang="en-US" sz="1600" dirty="0" smtClean="0"/>
              <a:t>The other 3 code files (“Exercise-5,” “Exercise-7,” “BONUS”) are more traditional “programs” and can be used in </a:t>
            </a:r>
            <a:r>
              <a:rPr lang="en-US" sz="1600" dirty="0" err="1" smtClean="0"/>
              <a:t>Jupyter</a:t>
            </a:r>
            <a:r>
              <a:rPr lang="en-US" sz="1600" dirty="0" smtClean="0"/>
              <a:t> Notebook or converted to .</a:t>
            </a:r>
            <a:r>
              <a:rPr lang="en-US" sz="1600" dirty="0" err="1" smtClean="0"/>
              <a:t>py</a:t>
            </a:r>
            <a:r>
              <a:rPr lang="en-US" sz="1600" dirty="0" smtClean="0"/>
              <a:t> files and run in </a:t>
            </a:r>
            <a:r>
              <a:rPr lang="en-US" sz="1600" dirty="0" err="1" smtClean="0"/>
              <a:t>Spyder</a:t>
            </a:r>
            <a:r>
              <a:rPr lang="en-US" sz="1600" dirty="0" smtClean="0"/>
              <a:t> or other Python IDEs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92774-8E7C-4BD2-91C8-26923706A58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97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3564"/>
            <a:ext cx="10515600" cy="686779"/>
          </a:xfrm>
        </p:spPr>
        <p:txBody>
          <a:bodyPr>
            <a:normAutofit/>
          </a:bodyPr>
          <a:lstStyle/>
          <a:p>
            <a:pPr algn="ctr"/>
            <a:r>
              <a:rPr lang="en-US" sz="3200" b="1" u="sng" dirty="0" smtClean="0">
                <a:latin typeface="+mn-lt"/>
              </a:rPr>
              <a:t>ABI Data File Classification </a:t>
            </a:r>
            <a:endParaRPr lang="en-US" sz="3200" b="1" u="sng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118" y="771127"/>
            <a:ext cx="8934121" cy="595034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ABI data are classified by the following characteristics:</a:t>
            </a:r>
          </a:p>
          <a:p>
            <a:pPr lvl="1"/>
            <a:r>
              <a:rPr lang="en-US" sz="2000" dirty="0" smtClean="0"/>
              <a:t>Data processing level</a:t>
            </a:r>
          </a:p>
          <a:p>
            <a:pPr lvl="2"/>
            <a:r>
              <a:rPr lang="en-US" sz="1600" b="1" dirty="0" smtClean="0"/>
              <a:t>Level 1b (L1b) </a:t>
            </a:r>
            <a:r>
              <a:rPr lang="en-US" sz="1600" dirty="0" smtClean="0"/>
              <a:t>– channel 1-16 radiances</a:t>
            </a:r>
          </a:p>
          <a:p>
            <a:pPr lvl="2"/>
            <a:r>
              <a:rPr lang="en-US" sz="1600" b="1" dirty="0" smtClean="0"/>
              <a:t>Level 2 (L2) </a:t>
            </a:r>
            <a:r>
              <a:rPr lang="en-US" sz="1600" dirty="0" smtClean="0"/>
              <a:t>– products derived from radiances</a:t>
            </a:r>
          </a:p>
          <a:p>
            <a:pPr lvl="1"/>
            <a:r>
              <a:rPr lang="en-US" sz="2000" dirty="0" smtClean="0"/>
              <a:t>Product name (see slides 4,  6-7)</a:t>
            </a:r>
          </a:p>
          <a:p>
            <a:pPr lvl="1"/>
            <a:r>
              <a:rPr lang="en-US" sz="2000" dirty="0" smtClean="0"/>
              <a:t>Scan sector</a:t>
            </a:r>
          </a:p>
          <a:p>
            <a:pPr lvl="2"/>
            <a:r>
              <a:rPr lang="en-US" sz="1600" b="1" dirty="0" smtClean="0"/>
              <a:t>Full Disk (F)</a:t>
            </a:r>
            <a:r>
              <a:rPr lang="en-US" sz="1600" dirty="0" smtClean="0"/>
              <a:t> – full hemispheric disk (GOES-16 centered 75.2 °W, </a:t>
            </a:r>
            <a:br>
              <a:rPr lang="en-US" sz="1600" dirty="0" smtClean="0"/>
            </a:br>
            <a:r>
              <a:rPr lang="en-US" sz="1600" dirty="0" smtClean="0"/>
              <a:t>GOES-17 centered 137.2 </a:t>
            </a:r>
            <a:r>
              <a:rPr lang="en-US" sz="1600" dirty="0"/>
              <a:t>° </a:t>
            </a:r>
            <a:r>
              <a:rPr lang="en-US" sz="1600" dirty="0" smtClean="0"/>
              <a:t>W)</a:t>
            </a:r>
          </a:p>
          <a:p>
            <a:pPr lvl="2"/>
            <a:r>
              <a:rPr lang="en-US" sz="1600" b="1" dirty="0" smtClean="0"/>
              <a:t>CONUS (C)</a:t>
            </a:r>
            <a:r>
              <a:rPr lang="en-US" sz="1600" dirty="0" smtClean="0"/>
              <a:t> – subset of full disk covering CONUS (GOES-16) or </a:t>
            </a:r>
            <a:br>
              <a:rPr lang="en-US" sz="1600" dirty="0" smtClean="0"/>
            </a:br>
            <a:r>
              <a:rPr lang="en-US" sz="1600" dirty="0" smtClean="0"/>
              <a:t>PACUS (GOES-17) (3000 x 5000 km)</a:t>
            </a:r>
          </a:p>
          <a:p>
            <a:pPr lvl="2"/>
            <a:r>
              <a:rPr lang="en-US" sz="1600" b="1" dirty="0" smtClean="0"/>
              <a:t>Mesoscale (M)</a:t>
            </a:r>
            <a:r>
              <a:rPr lang="en-US" sz="1600" dirty="0" smtClean="0"/>
              <a:t> – two zoom-in regions adjusted based on current </a:t>
            </a:r>
            <a:br>
              <a:rPr lang="en-US" sz="1600" dirty="0" smtClean="0"/>
            </a:br>
            <a:r>
              <a:rPr lang="en-US" sz="1600" dirty="0" smtClean="0"/>
              <a:t>hazards (1000 x 1000 km)</a:t>
            </a:r>
          </a:p>
          <a:p>
            <a:pPr lvl="1"/>
            <a:r>
              <a:rPr lang="en-US" sz="2000" dirty="0" smtClean="0">
                <a:hlinkClick r:id="rId2"/>
              </a:rPr>
              <a:t>Scan mode</a:t>
            </a:r>
            <a:endParaRPr lang="en-US" sz="2000" dirty="0" smtClean="0"/>
          </a:p>
          <a:p>
            <a:pPr lvl="2"/>
            <a:r>
              <a:rPr lang="en-US" sz="1600" b="1" dirty="0" smtClean="0"/>
              <a:t>M6</a:t>
            </a:r>
            <a:r>
              <a:rPr lang="en-US" sz="1600" dirty="0" smtClean="0"/>
              <a:t> – flex mode; default since 4/2/19 (</a:t>
            </a:r>
            <a:r>
              <a:rPr lang="en-US" sz="1600" b="1" dirty="0" smtClean="0"/>
              <a:t>F</a:t>
            </a:r>
            <a:r>
              <a:rPr lang="en-US" sz="1600" dirty="0" smtClean="0"/>
              <a:t> every 10 min, </a:t>
            </a:r>
            <a:r>
              <a:rPr lang="en-US" sz="1600" b="1" dirty="0" smtClean="0"/>
              <a:t>C</a:t>
            </a:r>
            <a:r>
              <a:rPr lang="en-US" sz="1600" dirty="0" smtClean="0"/>
              <a:t> every 5 min, 2-</a:t>
            </a:r>
            <a:r>
              <a:rPr lang="en-US" sz="1600" b="1" dirty="0" smtClean="0"/>
              <a:t>M</a:t>
            </a:r>
            <a:r>
              <a:rPr lang="en-US" sz="1600" dirty="0" smtClean="0"/>
              <a:t> every 1 min)</a:t>
            </a:r>
          </a:p>
          <a:p>
            <a:pPr lvl="2"/>
            <a:r>
              <a:rPr lang="en-US" sz="1600" b="1" dirty="0" smtClean="0"/>
              <a:t>M3</a:t>
            </a:r>
            <a:r>
              <a:rPr lang="en-US" sz="1600" dirty="0" smtClean="0"/>
              <a:t> – previous flex mode (</a:t>
            </a:r>
            <a:r>
              <a:rPr lang="en-US" sz="1600" b="1" dirty="0" smtClean="0"/>
              <a:t>F</a:t>
            </a:r>
            <a:r>
              <a:rPr lang="en-US" sz="1600" dirty="0" smtClean="0"/>
              <a:t> every 15 min, </a:t>
            </a:r>
            <a:r>
              <a:rPr lang="en-US" sz="1600" b="1" dirty="0" smtClean="0"/>
              <a:t>C</a:t>
            </a:r>
            <a:r>
              <a:rPr lang="en-US" sz="1600" dirty="0" smtClean="0"/>
              <a:t> every 5 min, 2-</a:t>
            </a:r>
            <a:r>
              <a:rPr lang="en-US" sz="1600" b="1" dirty="0" smtClean="0"/>
              <a:t>M</a:t>
            </a:r>
            <a:r>
              <a:rPr lang="en-US" sz="1600" dirty="0" smtClean="0"/>
              <a:t> every 1 min)</a:t>
            </a:r>
          </a:p>
          <a:p>
            <a:pPr lvl="2"/>
            <a:r>
              <a:rPr lang="en-US" sz="1600" b="1" dirty="0" smtClean="0"/>
              <a:t>M3G</a:t>
            </a:r>
            <a:r>
              <a:rPr lang="en-US" sz="1600" dirty="0" smtClean="0"/>
              <a:t> – GOES-17 cooling mode (</a:t>
            </a:r>
            <a:r>
              <a:rPr lang="en-US" sz="1600" b="1" dirty="0" smtClean="0"/>
              <a:t>F</a:t>
            </a:r>
            <a:r>
              <a:rPr lang="en-US" sz="1600" dirty="0" smtClean="0"/>
              <a:t> every 15 min, 2-</a:t>
            </a:r>
            <a:r>
              <a:rPr lang="en-US" sz="1600" b="1" dirty="0" smtClean="0"/>
              <a:t>M</a:t>
            </a:r>
            <a:r>
              <a:rPr lang="en-US" sz="1600" dirty="0" smtClean="0"/>
              <a:t> every 2 min, no </a:t>
            </a:r>
            <a:r>
              <a:rPr lang="en-US" sz="1600" b="1" dirty="0" smtClean="0"/>
              <a:t>C</a:t>
            </a:r>
            <a:r>
              <a:rPr lang="en-US" sz="1600" dirty="0" smtClean="0"/>
              <a:t>)</a:t>
            </a:r>
          </a:p>
          <a:p>
            <a:pPr lvl="2"/>
            <a:r>
              <a:rPr lang="en-US" sz="1600" b="1" dirty="0" smtClean="0"/>
              <a:t>M4</a:t>
            </a:r>
            <a:r>
              <a:rPr lang="en-US" sz="1600" dirty="0" smtClean="0"/>
              <a:t> – continuous full disk </a:t>
            </a:r>
            <a:r>
              <a:rPr lang="en-US" sz="1600" dirty="0"/>
              <a:t>(</a:t>
            </a:r>
            <a:r>
              <a:rPr lang="en-US" sz="1600" b="1" dirty="0" smtClean="0"/>
              <a:t>F</a:t>
            </a:r>
            <a:r>
              <a:rPr lang="en-US" sz="1600" dirty="0" smtClean="0"/>
              <a:t> every 5 min; no </a:t>
            </a:r>
            <a:r>
              <a:rPr lang="en-US" sz="1600" b="1" dirty="0" smtClean="0"/>
              <a:t>C</a:t>
            </a:r>
            <a:r>
              <a:rPr lang="en-US" sz="1600" dirty="0" smtClean="0"/>
              <a:t> or </a:t>
            </a:r>
            <a:r>
              <a:rPr lang="en-US" sz="1600" b="1" dirty="0" smtClean="0"/>
              <a:t>M</a:t>
            </a:r>
            <a:r>
              <a:rPr lang="en-US" sz="1600" dirty="0" smtClean="0"/>
              <a:t>)</a:t>
            </a:r>
          </a:p>
          <a:p>
            <a:pPr lvl="1"/>
            <a:r>
              <a:rPr lang="en-US" sz="2000" dirty="0" smtClean="0"/>
              <a:t>Satellite:</a:t>
            </a:r>
          </a:p>
          <a:p>
            <a:pPr lvl="2"/>
            <a:r>
              <a:rPr lang="en-US" sz="1600" b="1" dirty="0" smtClean="0"/>
              <a:t>GOES-16 </a:t>
            </a:r>
            <a:r>
              <a:rPr lang="en-US" sz="1600" dirty="0" smtClean="0"/>
              <a:t>– current GOES-East</a:t>
            </a:r>
          </a:p>
          <a:p>
            <a:pPr lvl="2"/>
            <a:r>
              <a:rPr lang="en-US" sz="1600" b="1" dirty="0" smtClean="0"/>
              <a:t>GOES-17</a:t>
            </a:r>
            <a:r>
              <a:rPr lang="en-US" sz="1600" dirty="0" smtClean="0"/>
              <a:t> – current GOES-West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92774-8E7C-4BD2-91C8-26923706A58B}" type="slidenum">
              <a:rPr lang="en-US" smtClean="0"/>
              <a:t>2</a:t>
            </a:fld>
            <a:endParaRPr lang="en-US"/>
          </a:p>
        </p:txBody>
      </p:sp>
      <p:pic>
        <p:nvPicPr>
          <p:cNvPr id="8" name="Picture 4" descr="Depiction of GOES-East Imager CONUS Sector - Instrument View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2" b="2912"/>
          <a:stretch/>
        </p:blipFill>
        <p:spPr bwMode="auto">
          <a:xfrm>
            <a:off x="8612386" y="931143"/>
            <a:ext cx="3518986" cy="211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epiction of GOES-West Imager CONUS Sector - Instrument View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" t="23142" r="47050" b="14332"/>
          <a:stretch/>
        </p:blipFill>
        <p:spPr bwMode="auto">
          <a:xfrm>
            <a:off x="8610600" y="3591460"/>
            <a:ext cx="3520772" cy="221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188675" y="2980528"/>
            <a:ext cx="2364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GOES-16 CONUS sector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188675" y="5678214"/>
            <a:ext cx="2298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GOES-17 PACUS sector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993813" y="6220372"/>
            <a:ext cx="24931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Figures courtesy of </a:t>
            </a:r>
            <a:r>
              <a:rPr lang="en-US" sz="1400" dirty="0" smtClean="0">
                <a:hlinkClick r:id="rId5"/>
              </a:rPr>
              <a:t>NOAA OSPO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2818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35" y="206997"/>
            <a:ext cx="11364686" cy="741780"/>
          </a:xfrm>
        </p:spPr>
        <p:txBody>
          <a:bodyPr>
            <a:normAutofit/>
          </a:bodyPr>
          <a:lstStyle/>
          <a:p>
            <a:pPr algn="ctr"/>
            <a:r>
              <a:rPr lang="en-US" sz="3200" b="1" u="sng" dirty="0" smtClean="0">
                <a:latin typeface="+mn-lt"/>
              </a:rPr>
              <a:t>Decoding ABI L1b Data File Names (Channel 1-16 Radiances) </a:t>
            </a:r>
            <a:endParaRPr lang="en-US" sz="3200" b="1" u="sng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135" y="4283349"/>
            <a:ext cx="6517678" cy="2479484"/>
          </a:xfrm>
        </p:spPr>
        <p:txBody>
          <a:bodyPr>
            <a:normAutofit/>
          </a:bodyPr>
          <a:lstStyle/>
          <a:p>
            <a:r>
              <a:rPr lang="en-US" sz="1800" dirty="0" smtClean="0"/>
              <a:t>System Environment: </a:t>
            </a:r>
            <a:r>
              <a:rPr lang="en-US" sz="1800" b="1" u="sng" dirty="0" smtClean="0"/>
              <a:t>O</a:t>
            </a:r>
            <a:r>
              <a:rPr lang="en-US" sz="1800" dirty="0" smtClean="0"/>
              <a:t>perational system using </a:t>
            </a:r>
            <a:r>
              <a:rPr lang="en-US" sz="1800" b="1" u="sng" dirty="0" smtClean="0"/>
              <a:t>R</a:t>
            </a:r>
            <a:r>
              <a:rPr lang="en-US" sz="1800" dirty="0" smtClean="0"/>
              <a:t>eal-time data</a:t>
            </a:r>
          </a:p>
          <a:p>
            <a:r>
              <a:rPr lang="en-US" sz="1800" dirty="0" smtClean="0"/>
              <a:t>Sensor: </a:t>
            </a:r>
            <a:r>
              <a:rPr lang="en-US" sz="1800" b="1" u="sng" dirty="0" smtClean="0"/>
              <a:t>A</a:t>
            </a:r>
            <a:r>
              <a:rPr lang="en-US" sz="1800" dirty="0" smtClean="0"/>
              <a:t>dvanced </a:t>
            </a:r>
            <a:r>
              <a:rPr lang="en-US" sz="1800" b="1" u="sng" dirty="0" smtClean="0"/>
              <a:t>B</a:t>
            </a:r>
            <a:r>
              <a:rPr lang="en-US" sz="1800" dirty="0" smtClean="0"/>
              <a:t>aseline </a:t>
            </a:r>
            <a:r>
              <a:rPr lang="en-US" sz="1800" b="1" u="sng" dirty="0" smtClean="0"/>
              <a:t>I</a:t>
            </a:r>
            <a:r>
              <a:rPr lang="en-US" sz="1800" dirty="0" smtClean="0"/>
              <a:t>mager</a:t>
            </a:r>
          </a:p>
          <a:p>
            <a:r>
              <a:rPr lang="en-US" sz="1800" dirty="0" smtClean="0"/>
              <a:t>Data Processing Level: </a:t>
            </a:r>
            <a:r>
              <a:rPr lang="en-US" sz="1800" b="1" u="sng" dirty="0" smtClean="0"/>
              <a:t>L</a:t>
            </a:r>
            <a:r>
              <a:rPr lang="en-US" sz="1800" dirty="0" smtClean="0"/>
              <a:t>evel</a:t>
            </a:r>
            <a:r>
              <a:rPr lang="en-US" sz="1800" b="1" dirty="0" smtClean="0"/>
              <a:t> </a:t>
            </a:r>
            <a:r>
              <a:rPr lang="en-US" sz="1800" b="1" u="sng" dirty="0" smtClean="0"/>
              <a:t>1b</a:t>
            </a:r>
          </a:p>
          <a:p>
            <a:r>
              <a:rPr lang="en-US" sz="1800" dirty="0" smtClean="0"/>
              <a:t>Product Name: </a:t>
            </a:r>
            <a:r>
              <a:rPr lang="en-US" sz="1800" b="1" u="sng" dirty="0" err="1" smtClean="0"/>
              <a:t>RadC</a:t>
            </a:r>
            <a:r>
              <a:rPr lang="en-US" sz="1800" dirty="0" smtClean="0"/>
              <a:t>; also </a:t>
            </a:r>
            <a:r>
              <a:rPr lang="en-US" sz="1800" b="1" dirty="0" err="1" smtClean="0"/>
              <a:t>RadF</a:t>
            </a:r>
            <a:r>
              <a:rPr lang="en-US" sz="1800" dirty="0" smtClean="0"/>
              <a:t>, </a:t>
            </a:r>
            <a:r>
              <a:rPr lang="en-US" sz="1800" b="1" dirty="0" err="1" smtClean="0"/>
              <a:t>RadM</a:t>
            </a:r>
            <a:endParaRPr lang="en-US" sz="1800" b="1" dirty="0" smtClean="0"/>
          </a:p>
          <a:p>
            <a:r>
              <a:rPr lang="en-US" sz="1800" dirty="0" smtClean="0"/>
              <a:t>Scan Mode: </a:t>
            </a:r>
            <a:r>
              <a:rPr lang="en-US" sz="1800" b="1" u="sng" dirty="0" smtClean="0"/>
              <a:t>M</a:t>
            </a:r>
            <a:r>
              <a:rPr lang="en-US" sz="1800" dirty="0" smtClean="0"/>
              <a:t>ode </a:t>
            </a:r>
            <a:r>
              <a:rPr lang="en-US" sz="1800" b="1" u="sng" dirty="0" smtClean="0"/>
              <a:t>6</a:t>
            </a:r>
            <a:r>
              <a:rPr lang="en-US" sz="1800" dirty="0" smtClean="0"/>
              <a:t> (current “flex mode”); also </a:t>
            </a:r>
            <a:r>
              <a:rPr lang="en-US" sz="1800" b="1" dirty="0" smtClean="0"/>
              <a:t>M3</a:t>
            </a:r>
            <a:r>
              <a:rPr lang="en-US" sz="1800" dirty="0" smtClean="0"/>
              <a:t>, </a:t>
            </a:r>
            <a:r>
              <a:rPr lang="en-US" sz="1800" b="1" dirty="0" smtClean="0"/>
              <a:t>M4</a:t>
            </a:r>
            <a:endParaRPr lang="en-US" sz="1800" dirty="0" smtClean="0"/>
          </a:p>
          <a:p>
            <a:r>
              <a:rPr lang="en-US" sz="1800" dirty="0" smtClean="0"/>
              <a:t>Channel Number: </a:t>
            </a:r>
            <a:r>
              <a:rPr lang="en-US" sz="1800" b="1" u="sng" dirty="0" smtClean="0"/>
              <a:t>C</a:t>
            </a:r>
            <a:r>
              <a:rPr lang="en-US" sz="1800" dirty="0" smtClean="0"/>
              <a:t>hannel </a:t>
            </a:r>
            <a:r>
              <a:rPr lang="en-US" sz="1800" b="1" u="sng" dirty="0" smtClean="0"/>
              <a:t>01</a:t>
            </a:r>
            <a:r>
              <a:rPr lang="en-US" sz="1800" dirty="0" smtClean="0"/>
              <a:t>; also </a:t>
            </a:r>
            <a:r>
              <a:rPr lang="en-US" sz="1800" b="1" dirty="0" smtClean="0"/>
              <a:t>02, 03, 04, 05, 06, 07, 08,</a:t>
            </a:r>
            <a:br>
              <a:rPr lang="en-US" sz="1800" b="1" dirty="0" smtClean="0"/>
            </a:br>
            <a:r>
              <a:rPr lang="en-US" sz="1800" b="1" dirty="0" smtClean="0"/>
              <a:t>09, 10, 11, 12, 13, 14, 15, 16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92774-8E7C-4BD2-91C8-26923706A58B}" type="slidenum">
              <a:rPr lang="en-US" smtClean="0"/>
              <a:t>3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895813" y="4281729"/>
            <a:ext cx="4984512" cy="25069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Satellite: </a:t>
            </a:r>
            <a:r>
              <a:rPr lang="en-US" sz="1800" b="1" u="sng" dirty="0"/>
              <a:t>G</a:t>
            </a:r>
            <a:r>
              <a:rPr lang="en-US" sz="1800" dirty="0"/>
              <a:t>OES-</a:t>
            </a:r>
            <a:r>
              <a:rPr lang="en-US" sz="1800" b="1" u="sng" dirty="0"/>
              <a:t>16</a:t>
            </a:r>
            <a:r>
              <a:rPr lang="en-US" sz="1800" dirty="0"/>
              <a:t>; also </a:t>
            </a:r>
            <a:r>
              <a:rPr lang="en-US" sz="1800" b="1" dirty="0" smtClean="0"/>
              <a:t>G17</a:t>
            </a:r>
            <a:endParaRPr lang="en-US" sz="1800" dirty="0" smtClean="0"/>
          </a:p>
          <a:p>
            <a:r>
              <a:rPr lang="en-US" sz="1800" dirty="0" smtClean="0"/>
              <a:t>Observation </a:t>
            </a:r>
            <a:r>
              <a:rPr lang="en-US" sz="1800" b="1" u="sng" dirty="0" smtClean="0"/>
              <a:t>s</a:t>
            </a:r>
            <a:r>
              <a:rPr lang="en-US" sz="1800" dirty="0" smtClean="0"/>
              <a:t>tart/</a:t>
            </a:r>
            <a:r>
              <a:rPr lang="en-US" sz="1800" b="1" u="sng" dirty="0" smtClean="0"/>
              <a:t>e</a:t>
            </a:r>
            <a:r>
              <a:rPr lang="en-US" sz="1800" dirty="0" smtClean="0"/>
              <a:t>nd, file </a:t>
            </a:r>
            <a:r>
              <a:rPr lang="en-US" sz="1800" b="1" u="sng" dirty="0" smtClean="0"/>
              <a:t>c</a:t>
            </a:r>
            <a:r>
              <a:rPr lang="en-US" sz="1800" dirty="0" smtClean="0"/>
              <a:t>reation </a:t>
            </a:r>
            <a:r>
              <a:rPr lang="en-US" sz="1800" dirty="0"/>
              <a:t>t</a:t>
            </a:r>
            <a:r>
              <a:rPr lang="en-US" sz="1800" dirty="0" smtClean="0"/>
              <a:t>ime:</a:t>
            </a:r>
          </a:p>
          <a:p>
            <a:pPr lvl="1"/>
            <a:r>
              <a:rPr lang="en-US" sz="1600" dirty="0" smtClean="0"/>
              <a:t>YYYY (4-digit year, e.g. </a:t>
            </a:r>
            <a:r>
              <a:rPr lang="en-US" sz="1600" b="1" dirty="0" smtClean="0"/>
              <a:t>2021</a:t>
            </a:r>
            <a:r>
              <a:rPr lang="en-US" sz="1600" dirty="0" smtClean="0"/>
              <a:t>)</a:t>
            </a:r>
          </a:p>
          <a:p>
            <a:pPr lvl="1"/>
            <a:r>
              <a:rPr lang="en-US" sz="1600" dirty="0" smtClean="0"/>
              <a:t>DDD (3-digit Julian day, e.g. </a:t>
            </a:r>
            <a:r>
              <a:rPr lang="en-US" sz="1600" b="1" dirty="0" smtClean="0"/>
              <a:t>054</a:t>
            </a:r>
            <a:r>
              <a:rPr lang="en-US" sz="1600" dirty="0" smtClean="0"/>
              <a:t>)</a:t>
            </a:r>
          </a:p>
          <a:p>
            <a:pPr lvl="1"/>
            <a:r>
              <a:rPr lang="en-US" sz="1600" dirty="0" smtClean="0"/>
              <a:t>HHMM (4-digit hour/minutes in UTC, e.g. </a:t>
            </a:r>
            <a:r>
              <a:rPr lang="en-US" sz="1600" b="1" dirty="0" smtClean="0"/>
              <a:t>1501</a:t>
            </a:r>
            <a:r>
              <a:rPr lang="en-US" sz="1600" dirty="0" smtClean="0"/>
              <a:t>)</a:t>
            </a:r>
          </a:p>
          <a:p>
            <a:pPr lvl="1"/>
            <a:r>
              <a:rPr lang="en-US" sz="1600" dirty="0" smtClean="0"/>
              <a:t>SSS (3-digit seconds to tenth of second)</a:t>
            </a:r>
          </a:p>
          <a:p>
            <a:r>
              <a:rPr lang="en-US" sz="1800" b="1" dirty="0" smtClean="0"/>
              <a:t>.</a:t>
            </a:r>
            <a:r>
              <a:rPr lang="en-US" sz="1800" b="1" dirty="0" err="1" smtClean="0"/>
              <a:t>nc</a:t>
            </a:r>
            <a:r>
              <a:rPr lang="en-US" sz="1800" b="1" dirty="0" smtClean="0"/>
              <a:t> </a:t>
            </a:r>
            <a:r>
              <a:rPr lang="en-US" sz="1800" dirty="0" smtClean="0"/>
              <a:t>extension: indicates Network Common Data Format (</a:t>
            </a:r>
            <a:r>
              <a:rPr lang="en-US" sz="1800" dirty="0" err="1" smtClean="0"/>
              <a:t>netCDF</a:t>
            </a:r>
            <a:r>
              <a:rPr lang="en-US" sz="1800" dirty="0" smtClean="0"/>
              <a:t>) version 4 file</a:t>
            </a: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81" y="861522"/>
            <a:ext cx="10058400" cy="346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24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9498"/>
            <a:ext cx="10515600" cy="721155"/>
          </a:xfrm>
        </p:spPr>
        <p:txBody>
          <a:bodyPr>
            <a:normAutofit/>
          </a:bodyPr>
          <a:lstStyle/>
          <a:p>
            <a:pPr algn="ctr"/>
            <a:r>
              <a:rPr lang="en-US" sz="3200" b="1" u="sng" dirty="0" smtClean="0">
                <a:latin typeface="+mn-lt"/>
              </a:rPr>
              <a:t>ABI L1b Product Names (Channel 1-16 Radiances)</a:t>
            </a:r>
            <a:endParaRPr lang="en-US" sz="3200" b="1" u="sng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8854" y="1322080"/>
            <a:ext cx="2001253" cy="184050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Radiances:</a:t>
            </a:r>
          </a:p>
          <a:p>
            <a:pPr lvl="1"/>
            <a:r>
              <a:rPr lang="en-US" sz="2000" dirty="0" err="1" smtClean="0"/>
              <a:t>RadF</a:t>
            </a:r>
            <a:endParaRPr lang="en-US" sz="2000" dirty="0" smtClean="0"/>
          </a:p>
          <a:p>
            <a:pPr lvl="1"/>
            <a:r>
              <a:rPr lang="en-US" sz="2000" dirty="0" err="1" smtClean="0"/>
              <a:t>RadC</a:t>
            </a:r>
            <a:endParaRPr lang="en-US" sz="2000" dirty="0" smtClean="0"/>
          </a:p>
          <a:p>
            <a:pPr lvl="1"/>
            <a:r>
              <a:rPr lang="en-US" sz="2000" dirty="0" err="1" smtClean="0"/>
              <a:t>RadM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92774-8E7C-4BD2-91C8-26923706A58B}" type="slidenum">
              <a:rPr lang="en-US" smtClean="0"/>
              <a:t>4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904957" y="4181901"/>
            <a:ext cx="2125007" cy="1360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F = Full Disk</a:t>
            </a:r>
          </a:p>
          <a:p>
            <a:r>
              <a:rPr lang="en-US" sz="2000" dirty="0" smtClean="0"/>
              <a:t>C =  CONUS</a:t>
            </a:r>
          </a:p>
          <a:p>
            <a:r>
              <a:rPr lang="en-US" sz="2000" dirty="0" smtClean="0"/>
              <a:t>M = Mesoscale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59431" y="3474014"/>
            <a:ext cx="17737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Scan Sector Abbreviations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73800" y="3474014"/>
            <a:ext cx="2172560" cy="196115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40484" y="6156295"/>
            <a:ext cx="8841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hlinkClick r:id="rId2"/>
              </a:rPr>
              <a:t>Link to detailed information on ABI L1b and L2 products, including “read me” docs</a:t>
            </a:r>
            <a:endParaRPr lang="en-US" sz="2000" b="1" i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140" y="1322080"/>
            <a:ext cx="6797040" cy="407822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444633" y="5431082"/>
            <a:ext cx="59899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Example: “</a:t>
            </a:r>
            <a:r>
              <a:rPr lang="en-US" sz="1600" dirty="0" err="1" smtClean="0"/>
              <a:t>RadC</a:t>
            </a:r>
            <a:r>
              <a:rPr lang="en-US" sz="1600" dirty="0" smtClean="0"/>
              <a:t>” Channel 2 from </a:t>
            </a:r>
            <a:r>
              <a:rPr lang="en-US" sz="1600" dirty="0" smtClean="0">
                <a:hlinkClick r:id="rId4"/>
              </a:rPr>
              <a:t>NOAA's GOES Image Viewer website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315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6997"/>
            <a:ext cx="10515600" cy="741780"/>
          </a:xfrm>
        </p:spPr>
        <p:txBody>
          <a:bodyPr>
            <a:normAutofit/>
          </a:bodyPr>
          <a:lstStyle/>
          <a:p>
            <a:pPr algn="ctr"/>
            <a:r>
              <a:rPr lang="en-US" sz="3200" b="1" u="sng" dirty="0" smtClean="0">
                <a:latin typeface="+mn-lt"/>
              </a:rPr>
              <a:t>Decoding ABI L2 Data File Names (Derived Products)</a:t>
            </a:r>
            <a:endParaRPr lang="en-US" sz="3200" b="1" u="sng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10" y="4512994"/>
            <a:ext cx="6352674" cy="2345006"/>
          </a:xfrm>
        </p:spPr>
        <p:txBody>
          <a:bodyPr>
            <a:normAutofit/>
          </a:bodyPr>
          <a:lstStyle/>
          <a:p>
            <a:r>
              <a:rPr lang="en-US" sz="1800" dirty="0" smtClean="0"/>
              <a:t>System Environment: </a:t>
            </a:r>
            <a:r>
              <a:rPr lang="en-US" sz="1800" b="1" u="sng" dirty="0" smtClean="0"/>
              <a:t>O</a:t>
            </a:r>
            <a:r>
              <a:rPr lang="en-US" sz="1800" dirty="0" smtClean="0"/>
              <a:t>perational system using </a:t>
            </a:r>
            <a:r>
              <a:rPr lang="en-US" sz="1800" b="1" u="sng" dirty="0" smtClean="0"/>
              <a:t>R</a:t>
            </a:r>
            <a:r>
              <a:rPr lang="en-US" sz="1800" dirty="0" smtClean="0"/>
              <a:t>eal-time data</a:t>
            </a:r>
          </a:p>
          <a:p>
            <a:r>
              <a:rPr lang="en-US" sz="1800" dirty="0" smtClean="0"/>
              <a:t>Sensor: </a:t>
            </a:r>
            <a:r>
              <a:rPr lang="en-US" sz="1800" b="1" u="sng" dirty="0" smtClean="0"/>
              <a:t>A</a:t>
            </a:r>
            <a:r>
              <a:rPr lang="en-US" sz="1800" dirty="0" smtClean="0"/>
              <a:t>dvanced </a:t>
            </a:r>
            <a:r>
              <a:rPr lang="en-US" sz="1800" b="1" u="sng" dirty="0" smtClean="0"/>
              <a:t>B</a:t>
            </a:r>
            <a:r>
              <a:rPr lang="en-US" sz="1800" dirty="0" smtClean="0"/>
              <a:t>aseline </a:t>
            </a:r>
            <a:r>
              <a:rPr lang="en-US" sz="1800" b="1" u="sng" dirty="0" smtClean="0"/>
              <a:t>I</a:t>
            </a:r>
            <a:r>
              <a:rPr lang="en-US" sz="1800" dirty="0" smtClean="0"/>
              <a:t>mager</a:t>
            </a:r>
          </a:p>
          <a:p>
            <a:r>
              <a:rPr lang="en-US" sz="1800" dirty="0" smtClean="0"/>
              <a:t>Data Processing Level: </a:t>
            </a:r>
            <a:r>
              <a:rPr lang="en-US" sz="1800" b="1" u="sng" dirty="0" smtClean="0"/>
              <a:t>L</a:t>
            </a:r>
            <a:r>
              <a:rPr lang="en-US" sz="1800" dirty="0" smtClean="0"/>
              <a:t>evel</a:t>
            </a:r>
            <a:r>
              <a:rPr lang="en-US" sz="1800" b="1" dirty="0" smtClean="0"/>
              <a:t> </a:t>
            </a:r>
            <a:r>
              <a:rPr lang="en-US" sz="1800" b="1" u="sng" dirty="0" smtClean="0"/>
              <a:t>2</a:t>
            </a:r>
          </a:p>
          <a:p>
            <a:r>
              <a:rPr lang="en-US" sz="1800" dirty="0" smtClean="0"/>
              <a:t>Product Name: see list on Slides 6-7 (e.g., </a:t>
            </a:r>
            <a:r>
              <a:rPr lang="en-US" sz="1800" b="1" dirty="0" smtClean="0"/>
              <a:t>AODC</a:t>
            </a:r>
            <a:r>
              <a:rPr lang="en-US" sz="1800" dirty="0" smtClean="0"/>
              <a:t>)</a:t>
            </a:r>
          </a:p>
          <a:p>
            <a:r>
              <a:rPr lang="en-US" sz="1800" dirty="0" smtClean="0"/>
              <a:t>Scan Mode: </a:t>
            </a:r>
            <a:r>
              <a:rPr lang="en-US" sz="1800" b="1" u="sng" dirty="0" smtClean="0"/>
              <a:t>M</a:t>
            </a:r>
            <a:r>
              <a:rPr lang="en-US" sz="1800" dirty="0" smtClean="0"/>
              <a:t>ode </a:t>
            </a:r>
            <a:r>
              <a:rPr lang="en-US" sz="1800" b="1" u="sng" dirty="0" smtClean="0"/>
              <a:t>6</a:t>
            </a:r>
            <a:r>
              <a:rPr lang="en-US" sz="1800" dirty="0" smtClean="0"/>
              <a:t> (current “flex mode”); also </a:t>
            </a:r>
            <a:r>
              <a:rPr lang="en-US" sz="1800" b="1" dirty="0" smtClean="0"/>
              <a:t>M3</a:t>
            </a:r>
            <a:r>
              <a:rPr lang="en-US" sz="1800" dirty="0" smtClean="0"/>
              <a:t>, </a:t>
            </a:r>
            <a:r>
              <a:rPr lang="en-US" sz="1800" b="1" dirty="0" smtClean="0"/>
              <a:t>M4</a:t>
            </a:r>
          </a:p>
          <a:p>
            <a:r>
              <a:rPr lang="en-US" sz="1800" dirty="0" smtClean="0"/>
              <a:t>Satellite: </a:t>
            </a:r>
            <a:r>
              <a:rPr lang="en-US" sz="1800" b="1" u="sng" dirty="0" smtClean="0"/>
              <a:t>G</a:t>
            </a:r>
            <a:r>
              <a:rPr lang="en-US" sz="1800" dirty="0" smtClean="0"/>
              <a:t>OES-</a:t>
            </a:r>
            <a:r>
              <a:rPr lang="en-US" sz="1800" b="1" u="sng" dirty="0" smtClean="0"/>
              <a:t>16</a:t>
            </a:r>
            <a:r>
              <a:rPr lang="en-US" sz="1800" dirty="0" smtClean="0"/>
              <a:t>; also </a:t>
            </a:r>
            <a:r>
              <a:rPr lang="en-US" sz="1800" b="1" dirty="0" smtClean="0"/>
              <a:t>G17</a:t>
            </a:r>
            <a:endParaRPr lang="en-US" sz="1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92774-8E7C-4BD2-91C8-26923706A58B}" type="slidenum">
              <a:rPr lang="en-US" smtClean="0"/>
              <a:t>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948777"/>
            <a:ext cx="10058400" cy="338278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6861437" y="4512994"/>
            <a:ext cx="5183892" cy="2149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Observation </a:t>
            </a:r>
            <a:r>
              <a:rPr lang="en-US" sz="1800" b="1" u="sng" dirty="0" smtClean="0"/>
              <a:t>s</a:t>
            </a:r>
            <a:r>
              <a:rPr lang="en-US" sz="1800" dirty="0" smtClean="0"/>
              <a:t>tart/</a:t>
            </a:r>
            <a:r>
              <a:rPr lang="en-US" sz="1800" b="1" u="sng" dirty="0" smtClean="0"/>
              <a:t>e</a:t>
            </a:r>
            <a:r>
              <a:rPr lang="en-US" sz="1800" dirty="0" smtClean="0"/>
              <a:t>nd, </a:t>
            </a:r>
            <a:r>
              <a:rPr lang="en-US" sz="1800" dirty="0"/>
              <a:t>f</a:t>
            </a:r>
            <a:r>
              <a:rPr lang="en-US" sz="1800" dirty="0" smtClean="0"/>
              <a:t>ile </a:t>
            </a:r>
            <a:r>
              <a:rPr lang="en-US" sz="1800" b="1" u="sng" dirty="0" smtClean="0"/>
              <a:t>c</a:t>
            </a:r>
            <a:r>
              <a:rPr lang="en-US" sz="1800" dirty="0" smtClean="0"/>
              <a:t>reation </a:t>
            </a:r>
            <a:r>
              <a:rPr lang="en-US" sz="1800" dirty="0"/>
              <a:t>t</a:t>
            </a:r>
            <a:r>
              <a:rPr lang="en-US" sz="1800" dirty="0" smtClean="0"/>
              <a:t>ime:</a:t>
            </a:r>
          </a:p>
          <a:p>
            <a:pPr lvl="1"/>
            <a:r>
              <a:rPr lang="en-US" sz="1600" dirty="0" smtClean="0"/>
              <a:t>YYYY (4-digit year. e.g. </a:t>
            </a:r>
            <a:r>
              <a:rPr lang="en-US" sz="1600" b="1" dirty="0" smtClean="0"/>
              <a:t>2020</a:t>
            </a:r>
            <a:r>
              <a:rPr lang="en-US" sz="1600" dirty="0" smtClean="0"/>
              <a:t>)</a:t>
            </a:r>
          </a:p>
          <a:p>
            <a:pPr lvl="1"/>
            <a:r>
              <a:rPr lang="en-US" sz="1600" dirty="0" smtClean="0"/>
              <a:t>DDD (3-digit Julian day, e.g. </a:t>
            </a:r>
            <a:r>
              <a:rPr lang="en-US" sz="1600" b="1" dirty="0" smtClean="0"/>
              <a:t>260</a:t>
            </a:r>
            <a:r>
              <a:rPr lang="en-US" sz="1600" dirty="0" smtClean="0"/>
              <a:t>)</a:t>
            </a:r>
          </a:p>
          <a:p>
            <a:pPr lvl="1"/>
            <a:r>
              <a:rPr lang="en-US" sz="1600" dirty="0" smtClean="0"/>
              <a:t>HHMM (4-digit hour/minutes in UTC, e.g. </a:t>
            </a:r>
            <a:r>
              <a:rPr lang="en-US" sz="1600" b="1" dirty="0" smtClean="0"/>
              <a:t>1501</a:t>
            </a:r>
            <a:r>
              <a:rPr lang="en-US" sz="1600" dirty="0" smtClean="0"/>
              <a:t>)</a:t>
            </a:r>
          </a:p>
          <a:p>
            <a:pPr lvl="1"/>
            <a:r>
              <a:rPr lang="en-US" sz="1600" dirty="0" smtClean="0"/>
              <a:t>SSS (3-digit seconds to tenth of second)</a:t>
            </a:r>
          </a:p>
          <a:p>
            <a:r>
              <a:rPr lang="en-US" sz="1800" b="1" dirty="0" smtClean="0"/>
              <a:t>.</a:t>
            </a:r>
            <a:r>
              <a:rPr lang="en-US" sz="1800" b="1" dirty="0" err="1" smtClean="0"/>
              <a:t>nc</a:t>
            </a:r>
            <a:r>
              <a:rPr lang="en-US" sz="1800" b="1" dirty="0" smtClean="0"/>
              <a:t> </a:t>
            </a:r>
            <a:r>
              <a:rPr lang="en-US" sz="1800" dirty="0" smtClean="0"/>
              <a:t>extension: indicates </a:t>
            </a:r>
            <a:r>
              <a:rPr lang="en-US" sz="1800" dirty="0"/>
              <a:t>Network Common Data Format (</a:t>
            </a:r>
            <a:r>
              <a:rPr lang="en-US" sz="1800" dirty="0" err="1"/>
              <a:t>netCDF</a:t>
            </a:r>
            <a:r>
              <a:rPr lang="en-US" sz="1800" dirty="0"/>
              <a:t>) version 4 </a:t>
            </a:r>
            <a:r>
              <a:rPr lang="en-US" sz="1800" dirty="0" smtClean="0"/>
              <a:t>file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2552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92774-8E7C-4BD2-91C8-26923706A58B}" type="slidenum">
              <a:rPr lang="en-US" smtClean="0"/>
              <a:t>6</a:t>
            </a:fld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71969" y="832602"/>
            <a:ext cx="4625483" cy="552374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Aerosol Detection:</a:t>
            </a:r>
          </a:p>
          <a:p>
            <a:pPr lvl="1"/>
            <a:r>
              <a:rPr lang="en-US" sz="1600" dirty="0" smtClean="0"/>
              <a:t>ADPF</a:t>
            </a:r>
          </a:p>
          <a:p>
            <a:pPr lvl="1"/>
            <a:r>
              <a:rPr lang="en-US" sz="1600" dirty="0" smtClean="0"/>
              <a:t>ADPC</a:t>
            </a:r>
          </a:p>
          <a:p>
            <a:pPr lvl="1"/>
            <a:r>
              <a:rPr lang="en-US" sz="1600" dirty="0" smtClean="0"/>
              <a:t>ADPM</a:t>
            </a:r>
          </a:p>
          <a:p>
            <a:r>
              <a:rPr lang="en-US" sz="2000" dirty="0" smtClean="0"/>
              <a:t>Aerosol Optical Depth:</a:t>
            </a:r>
          </a:p>
          <a:p>
            <a:pPr lvl="1"/>
            <a:r>
              <a:rPr lang="en-US" sz="1600" dirty="0" smtClean="0"/>
              <a:t>AODF</a:t>
            </a:r>
          </a:p>
          <a:p>
            <a:pPr lvl="1"/>
            <a:r>
              <a:rPr lang="en-US" sz="1600" dirty="0" smtClean="0"/>
              <a:t>AODC</a:t>
            </a:r>
          </a:p>
          <a:p>
            <a:r>
              <a:rPr lang="en-US" sz="2000" dirty="0" smtClean="0"/>
              <a:t>Clear Sky Masks:</a:t>
            </a:r>
          </a:p>
          <a:p>
            <a:pPr lvl="1"/>
            <a:r>
              <a:rPr lang="en-US" sz="1600" dirty="0" smtClean="0"/>
              <a:t>ACMF</a:t>
            </a:r>
          </a:p>
          <a:p>
            <a:pPr lvl="1"/>
            <a:r>
              <a:rPr lang="en-US" sz="1600" dirty="0" smtClean="0"/>
              <a:t>ACMC</a:t>
            </a:r>
          </a:p>
          <a:p>
            <a:pPr lvl="1"/>
            <a:r>
              <a:rPr lang="en-US" sz="1600" dirty="0" smtClean="0"/>
              <a:t>ACMM</a:t>
            </a:r>
          </a:p>
          <a:p>
            <a:r>
              <a:rPr lang="en-US" sz="2000" dirty="0" smtClean="0"/>
              <a:t>Cloud and Moisture Imagery:</a:t>
            </a:r>
          </a:p>
          <a:p>
            <a:pPr lvl="1"/>
            <a:r>
              <a:rPr lang="en-US" sz="1600" dirty="0" smtClean="0"/>
              <a:t>CMIPF</a:t>
            </a:r>
          </a:p>
          <a:p>
            <a:pPr lvl="1"/>
            <a:r>
              <a:rPr lang="en-US" sz="1600" dirty="0" smtClean="0"/>
              <a:t>CMIPC</a:t>
            </a:r>
          </a:p>
          <a:p>
            <a:pPr lvl="1"/>
            <a:r>
              <a:rPr lang="en-US" sz="1600" dirty="0" smtClean="0"/>
              <a:t>CMIPM</a:t>
            </a:r>
          </a:p>
          <a:p>
            <a:r>
              <a:rPr lang="en-US" sz="2000" dirty="0" smtClean="0"/>
              <a:t>Cloud and Moisture Imagery Multiband:</a:t>
            </a:r>
          </a:p>
          <a:p>
            <a:pPr lvl="1"/>
            <a:r>
              <a:rPr lang="en-US" sz="1600" dirty="0" smtClean="0"/>
              <a:t>MCMIPF</a:t>
            </a:r>
          </a:p>
          <a:p>
            <a:pPr lvl="1"/>
            <a:r>
              <a:rPr lang="en-US" sz="1600" dirty="0" smtClean="0"/>
              <a:t>MCMIPC</a:t>
            </a:r>
          </a:p>
          <a:p>
            <a:pPr lvl="1"/>
            <a:r>
              <a:rPr lang="en-US" sz="1600" dirty="0" smtClean="0"/>
              <a:t>MCMIPM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487125" y="826906"/>
            <a:ext cx="3670150" cy="5712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Cloud Optical Depth:</a:t>
            </a:r>
          </a:p>
          <a:p>
            <a:pPr lvl="1"/>
            <a:r>
              <a:rPr lang="en-US" sz="1600" dirty="0" smtClean="0"/>
              <a:t>CODF</a:t>
            </a:r>
          </a:p>
          <a:p>
            <a:pPr lvl="1"/>
            <a:r>
              <a:rPr lang="en-US" sz="1600" dirty="0" smtClean="0"/>
              <a:t>CODC</a:t>
            </a:r>
          </a:p>
          <a:p>
            <a:r>
              <a:rPr lang="en-US" sz="2000" dirty="0" smtClean="0"/>
              <a:t>Cloud Particle Size Distribution:</a:t>
            </a:r>
          </a:p>
          <a:p>
            <a:pPr lvl="1"/>
            <a:r>
              <a:rPr lang="en-US" sz="1600" dirty="0" smtClean="0"/>
              <a:t>CPSF</a:t>
            </a:r>
          </a:p>
          <a:p>
            <a:pPr lvl="1"/>
            <a:r>
              <a:rPr lang="en-US" sz="1600" dirty="0" smtClean="0"/>
              <a:t>CPSC</a:t>
            </a:r>
          </a:p>
          <a:p>
            <a:pPr lvl="1"/>
            <a:r>
              <a:rPr lang="en-US" sz="1600" dirty="0" smtClean="0"/>
              <a:t>CPSM</a:t>
            </a:r>
          </a:p>
          <a:p>
            <a:r>
              <a:rPr lang="en-US" sz="2000" dirty="0" smtClean="0"/>
              <a:t>Cloud Top Height:</a:t>
            </a:r>
          </a:p>
          <a:p>
            <a:pPr lvl="1"/>
            <a:r>
              <a:rPr lang="en-US" sz="1600" dirty="0" smtClean="0"/>
              <a:t>ACHAF</a:t>
            </a:r>
          </a:p>
          <a:p>
            <a:pPr lvl="1"/>
            <a:r>
              <a:rPr lang="en-US" sz="1600" dirty="0" smtClean="0"/>
              <a:t>ACHAC</a:t>
            </a:r>
          </a:p>
          <a:p>
            <a:pPr lvl="1"/>
            <a:r>
              <a:rPr lang="en-US" sz="1600" dirty="0" smtClean="0"/>
              <a:t>ACHAM</a:t>
            </a:r>
          </a:p>
          <a:p>
            <a:r>
              <a:rPr lang="en-US" sz="2000" dirty="0" smtClean="0"/>
              <a:t>Cloud Top Phase:</a:t>
            </a:r>
          </a:p>
          <a:p>
            <a:pPr lvl="1"/>
            <a:r>
              <a:rPr lang="en-US" sz="1600" dirty="0" smtClean="0"/>
              <a:t>ACTPF</a:t>
            </a:r>
          </a:p>
          <a:p>
            <a:pPr lvl="1"/>
            <a:r>
              <a:rPr lang="en-US" sz="1600" dirty="0" smtClean="0"/>
              <a:t>ACTPC</a:t>
            </a:r>
          </a:p>
          <a:p>
            <a:pPr lvl="1"/>
            <a:r>
              <a:rPr lang="en-US" sz="1600" dirty="0" smtClean="0"/>
              <a:t>ACTPM</a:t>
            </a:r>
          </a:p>
          <a:p>
            <a:r>
              <a:rPr lang="en-US" sz="2000" dirty="0" smtClean="0"/>
              <a:t>Cloud Top Pressure:</a:t>
            </a:r>
          </a:p>
          <a:p>
            <a:pPr lvl="1"/>
            <a:r>
              <a:rPr lang="en-US" sz="1600" dirty="0" smtClean="0"/>
              <a:t>CTPF</a:t>
            </a:r>
          </a:p>
          <a:p>
            <a:pPr lvl="1"/>
            <a:r>
              <a:rPr lang="en-US" sz="1600" dirty="0" smtClean="0"/>
              <a:t>CTPC</a:t>
            </a:r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9736621" y="3305684"/>
            <a:ext cx="2125007" cy="1360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F = Full Disk</a:t>
            </a:r>
          </a:p>
          <a:p>
            <a:r>
              <a:rPr lang="en-US" sz="2000" dirty="0" smtClean="0"/>
              <a:t>C =  CONUS</a:t>
            </a:r>
          </a:p>
          <a:p>
            <a:r>
              <a:rPr lang="en-US" sz="2000" dirty="0" smtClean="0"/>
              <a:t>M = Mesoscale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791095" y="2597797"/>
            <a:ext cx="17737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Scan Sector Abbreviations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605464" y="2597797"/>
            <a:ext cx="2172560" cy="196115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78137" y="156794"/>
            <a:ext cx="11103428" cy="643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u="sng" dirty="0" smtClean="0">
                <a:latin typeface="+mn-lt"/>
              </a:rPr>
              <a:t>ABI L2 Product Names (Derived Products)</a:t>
            </a:r>
            <a:endParaRPr lang="en-US" sz="3200" b="1" u="sng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85482" y="6414624"/>
            <a:ext cx="8841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hlinkClick r:id="rId2"/>
              </a:rPr>
              <a:t>Link to detailed information on ABI L1b and L2 products, including “read me” docs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405833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3246"/>
            <a:ext cx="10515600" cy="755530"/>
          </a:xfrm>
        </p:spPr>
        <p:txBody>
          <a:bodyPr>
            <a:normAutofit/>
          </a:bodyPr>
          <a:lstStyle/>
          <a:p>
            <a:pPr algn="ctr"/>
            <a:r>
              <a:rPr lang="en-US" sz="3200" b="1" u="sng" dirty="0" smtClean="0">
                <a:latin typeface="+mn-lt"/>
              </a:rPr>
              <a:t>ABI L2 Product Names, continued</a:t>
            </a:r>
            <a:endParaRPr lang="en-US" sz="3200" b="1" u="sng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431" y="948772"/>
            <a:ext cx="3830054" cy="569953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Cloud Top Temperature:</a:t>
            </a:r>
          </a:p>
          <a:p>
            <a:pPr lvl="1"/>
            <a:r>
              <a:rPr lang="en-US" sz="1600" dirty="0" smtClean="0"/>
              <a:t>ACHTF</a:t>
            </a:r>
          </a:p>
          <a:p>
            <a:pPr lvl="1"/>
            <a:r>
              <a:rPr lang="en-US" sz="1600" dirty="0" smtClean="0"/>
              <a:t>ACHTM</a:t>
            </a:r>
          </a:p>
          <a:p>
            <a:r>
              <a:rPr lang="en-US" sz="2000" dirty="0" smtClean="0"/>
              <a:t>Derived Motion Winds:</a:t>
            </a:r>
          </a:p>
          <a:p>
            <a:pPr lvl="1"/>
            <a:r>
              <a:rPr lang="en-US" sz="1600" dirty="0" smtClean="0"/>
              <a:t>DMWF</a:t>
            </a:r>
          </a:p>
          <a:p>
            <a:pPr lvl="1"/>
            <a:r>
              <a:rPr lang="en-US" sz="1600" dirty="0" smtClean="0"/>
              <a:t>DMWC</a:t>
            </a:r>
          </a:p>
          <a:p>
            <a:pPr lvl="1"/>
            <a:r>
              <a:rPr lang="en-US" sz="1600" dirty="0" smtClean="0"/>
              <a:t>DMWM</a:t>
            </a:r>
          </a:p>
          <a:p>
            <a:r>
              <a:rPr lang="en-US" sz="2000" dirty="0" smtClean="0"/>
              <a:t>Derived Stability Indices:</a:t>
            </a:r>
          </a:p>
          <a:p>
            <a:pPr lvl="1"/>
            <a:r>
              <a:rPr lang="en-US" sz="1600" dirty="0" smtClean="0"/>
              <a:t>DSIF</a:t>
            </a:r>
          </a:p>
          <a:p>
            <a:pPr lvl="1"/>
            <a:r>
              <a:rPr lang="en-US" sz="1600" dirty="0" smtClean="0"/>
              <a:t>DSIC</a:t>
            </a:r>
          </a:p>
          <a:p>
            <a:pPr lvl="1"/>
            <a:r>
              <a:rPr lang="en-US" sz="1600" dirty="0" smtClean="0"/>
              <a:t>DSIM</a:t>
            </a:r>
          </a:p>
          <a:p>
            <a:r>
              <a:rPr lang="en-US" sz="2000" dirty="0" smtClean="0"/>
              <a:t>Downward Shortwave Radiation:</a:t>
            </a:r>
          </a:p>
          <a:p>
            <a:pPr lvl="1"/>
            <a:r>
              <a:rPr lang="en-US" sz="1600" dirty="0" smtClean="0"/>
              <a:t>DSRF</a:t>
            </a:r>
          </a:p>
          <a:p>
            <a:pPr lvl="1"/>
            <a:r>
              <a:rPr lang="en-US" sz="1600" dirty="0" smtClean="0"/>
              <a:t>DSRC</a:t>
            </a:r>
          </a:p>
          <a:p>
            <a:pPr lvl="1"/>
            <a:r>
              <a:rPr lang="en-US" sz="1600" dirty="0" smtClean="0"/>
              <a:t>DSRM</a:t>
            </a:r>
          </a:p>
          <a:p>
            <a:r>
              <a:rPr lang="en-US" sz="2000" dirty="0" smtClean="0"/>
              <a:t>Fire/Hot Spot Characterization:</a:t>
            </a:r>
          </a:p>
          <a:p>
            <a:pPr lvl="1"/>
            <a:r>
              <a:rPr lang="en-US" sz="1600" dirty="0" smtClean="0"/>
              <a:t>FDCF</a:t>
            </a:r>
          </a:p>
          <a:p>
            <a:pPr lvl="1"/>
            <a:r>
              <a:rPr lang="en-US" sz="1600" dirty="0" smtClean="0"/>
              <a:t>FDCC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92774-8E7C-4BD2-91C8-26923706A58B}" type="slidenum">
              <a:rPr lang="en-US" smtClean="0"/>
              <a:t>7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094174" y="948775"/>
            <a:ext cx="4179541" cy="5500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Land Surface Temperature (Skin):</a:t>
            </a:r>
          </a:p>
          <a:p>
            <a:pPr lvl="1"/>
            <a:r>
              <a:rPr lang="en-US" sz="1600" dirty="0" smtClean="0"/>
              <a:t>LSTF</a:t>
            </a:r>
          </a:p>
          <a:p>
            <a:pPr lvl="1"/>
            <a:r>
              <a:rPr lang="en-US" sz="1600" dirty="0" smtClean="0"/>
              <a:t>LSTC</a:t>
            </a:r>
          </a:p>
          <a:p>
            <a:pPr lvl="1"/>
            <a:r>
              <a:rPr lang="en-US" sz="1600" dirty="0" smtClean="0"/>
              <a:t>LSTM</a:t>
            </a:r>
          </a:p>
          <a:p>
            <a:r>
              <a:rPr lang="en-US" sz="2000" dirty="0" smtClean="0"/>
              <a:t>Legacy Vertical Moisture Profile:</a:t>
            </a:r>
          </a:p>
          <a:p>
            <a:pPr lvl="1"/>
            <a:r>
              <a:rPr lang="en-US" sz="1600" dirty="0" smtClean="0"/>
              <a:t>LVMPF</a:t>
            </a:r>
          </a:p>
          <a:p>
            <a:pPr lvl="1"/>
            <a:r>
              <a:rPr lang="en-US" sz="1600" dirty="0" smtClean="0"/>
              <a:t>LVMPC</a:t>
            </a:r>
          </a:p>
          <a:p>
            <a:pPr lvl="1"/>
            <a:r>
              <a:rPr lang="en-US" sz="1600" dirty="0" smtClean="0"/>
              <a:t>LVMPM</a:t>
            </a:r>
          </a:p>
          <a:p>
            <a:r>
              <a:rPr lang="en-US" sz="2000" dirty="0" smtClean="0"/>
              <a:t>Legacy Vertical Temperature Profile:</a:t>
            </a:r>
          </a:p>
          <a:p>
            <a:pPr lvl="1"/>
            <a:r>
              <a:rPr lang="en-US" sz="1600" dirty="0" smtClean="0"/>
              <a:t>LVTPF</a:t>
            </a:r>
          </a:p>
          <a:p>
            <a:pPr lvl="1"/>
            <a:r>
              <a:rPr lang="en-US" sz="1600" dirty="0" smtClean="0"/>
              <a:t>LVTPC</a:t>
            </a:r>
          </a:p>
          <a:p>
            <a:pPr lvl="1"/>
            <a:r>
              <a:rPr lang="en-US" sz="1600" dirty="0" smtClean="0"/>
              <a:t>LVTPM</a:t>
            </a:r>
          </a:p>
          <a:p>
            <a:r>
              <a:rPr lang="en-US" sz="2000" dirty="0" smtClean="0"/>
              <a:t>Rainfall Rate/QPE:</a:t>
            </a:r>
          </a:p>
          <a:p>
            <a:pPr lvl="1"/>
            <a:r>
              <a:rPr lang="en-US" sz="1600" dirty="0" smtClean="0"/>
              <a:t>RRQPEF</a:t>
            </a:r>
          </a:p>
          <a:p>
            <a:r>
              <a:rPr lang="en-US" sz="2000" dirty="0" smtClean="0"/>
              <a:t>Reflected Shortwave Radiation:</a:t>
            </a:r>
          </a:p>
          <a:p>
            <a:pPr lvl="1"/>
            <a:r>
              <a:rPr lang="en-US" sz="1600" dirty="0" smtClean="0"/>
              <a:t>RSRF</a:t>
            </a:r>
          </a:p>
          <a:p>
            <a:pPr lvl="1"/>
            <a:r>
              <a:rPr lang="en-US" sz="1600" dirty="0" smtClean="0"/>
              <a:t>RSRC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610600" y="948775"/>
            <a:ext cx="3416969" cy="2949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Sea Surface Temperature:</a:t>
            </a:r>
          </a:p>
          <a:p>
            <a:pPr lvl="1"/>
            <a:r>
              <a:rPr lang="en-US" sz="1600" dirty="0" smtClean="0"/>
              <a:t>SSTF</a:t>
            </a:r>
          </a:p>
          <a:p>
            <a:r>
              <a:rPr lang="en-US" sz="2000" dirty="0" smtClean="0"/>
              <a:t>Total </a:t>
            </a:r>
            <a:r>
              <a:rPr lang="en-US" sz="2000" dirty="0" err="1" smtClean="0"/>
              <a:t>Precipitable</a:t>
            </a:r>
            <a:r>
              <a:rPr lang="en-US" sz="2000" dirty="0" smtClean="0"/>
              <a:t> Water:</a:t>
            </a:r>
          </a:p>
          <a:p>
            <a:pPr lvl="1"/>
            <a:r>
              <a:rPr lang="en-US" sz="1600" dirty="0" smtClean="0"/>
              <a:t>TPWF</a:t>
            </a:r>
          </a:p>
          <a:p>
            <a:pPr lvl="1"/>
            <a:r>
              <a:rPr lang="en-US" sz="1600" dirty="0" smtClean="0"/>
              <a:t>TPWC</a:t>
            </a:r>
          </a:p>
          <a:p>
            <a:pPr lvl="1"/>
            <a:r>
              <a:rPr lang="en-US" sz="1600" dirty="0" smtClean="0"/>
              <a:t>TPWM</a:t>
            </a:r>
          </a:p>
          <a:p>
            <a:r>
              <a:rPr lang="en-US" sz="2000" dirty="0" smtClean="0"/>
              <a:t>Volcanic Ash (Detection and Height):</a:t>
            </a:r>
          </a:p>
          <a:p>
            <a:pPr lvl="1"/>
            <a:r>
              <a:rPr lang="en-US" sz="1600" dirty="0" smtClean="0"/>
              <a:t>VAAF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185779" y="4872529"/>
            <a:ext cx="2125007" cy="1360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F = Full Disk</a:t>
            </a:r>
          </a:p>
          <a:p>
            <a:r>
              <a:rPr lang="en-US" sz="2000" dirty="0" smtClean="0"/>
              <a:t>C =  CONUS</a:t>
            </a:r>
          </a:p>
          <a:p>
            <a:r>
              <a:rPr lang="en-US" sz="2000" dirty="0" smtClean="0"/>
              <a:t>M = Mesoscale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16499" y="4164643"/>
            <a:ext cx="1959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Scan Sector Abbreviations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47747" y="4164643"/>
            <a:ext cx="2263040" cy="198177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9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392" y="758420"/>
            <a:ext cx="7764957" cy="59161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539"/>
            <a:ext cx="10515600" cy="755530"/>
          </a:xfrm>
        </p:spPr>
        <p:txBody>
          <a:bodyPr>
            <a:normAutofit/>
          </a:bodyPr>
          <a:lstStyle/>
          <a:p>
            <a:pPr algn="ctr"/>
            <a:r>
              <a:rPr lang="en-US" sz="3200" b="1" u="sng" dirty="0" smtClean="0">
                <a:latin typeface="+mn-lt"/>
              </a:rPr>
              <a:t>Structure and Content of </a:t>
            </a:r>
            <a:r>
              <a:rPr lang="en-US" sz="3200" b="1" u="sng" dirty="0" err="1" smtClean="0">
                <a:latin typeface="+mn-lt"/>
              </a:rPr>
              <a:t>netCDF</a:t>
            </a:r>
            <a:r>
              <a:rPr lang="en-US" sz="3200" b="1" u="sng" dirty="0" smtClean="0">
                <a:latin typeface="+mn-lt"/>
              </a:rPr>
              <a:t> Files</a:t>
            </a:r>
            <a:endParaRPr lang="en-US" sz="3200" b="1" u="sng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92774-8E7C-4BD2-91C8-26923706A58B}" type="slidenum">
              <a:rPr lang="en-US" smtClean="0"/>
              <a:t>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232698" y="894086"/>
            <a:ext cx="4881384" cy="5644826"/>
          </a:xfrm>
        </p:spPr>
        <p:txBody>
          <a:bodyPr>
            <a:normAutofit lnSpcReduction="10000"/>
          </a:bodyPr>
          <a:lstStyle/>
          <a:p>
            <a:r>
              <a:rPr lang="en-US" sz="2000" dirty="0" err="1" smtClean="0"/>
              <a:t>netCDF</a:t>
            </a:r>
            <a:r>
              <a:rPr lang="en-US" sz="2000" dirty="0" smtClean="0"/>
              <a:t> </a:t>
            </a:r>
            <a:r>
              <a:rPr lang="en-US" sz="2000" dirty="0"/>
              <a:t>is a set of software libraries and </a:t>
            </a:r>
            <a:r>
              <a:rPr lang="en-US" sz="2000" dirty="0" smtClean="0"/>
              <a:t>data </a:t>
            </a:r>
            <a:r>
              <a:rPr lang="en-US" sz="2000" dirty="0"/>
              <a:t>formats </a:t>
            </a:r>
            <a:r>
              <a:rPr lang="en-US" sz="2000" dirty="0" smtClean="0"/>
              <a:t>for creation</a:t>
            </a:r>
            <a:r>
              <a:rPr lang="en-US" sz="2000" dirty="0"/>
              <a:t>, access, and sharing of array-oriented scientific data</a:t>
            </a:r>
          </a:p>
          <a:p>
            <a:r>
              <a:rPr lang="en-US" sz="2000" dirty="0" err="1" smtClean="0"/>
              <a:t>netCDF</a:t>
            </a:r>
            <a:r>
              <a:rPr lang="en-US" sz="2000" dirty="0" smtClean="0"/>
              <a:t> files have a common organizational structure:</a:t>
            </a:r>
          </a:p>
          <a:p>
            <a:pPr lvl="1"/>
            <a:r>
              <a:rPr lang="en-US" sz="1800" b="1" dirty="0" smtClean="0"/>
              <a:t>Top-level group </a:t>
            </a:r>
            <a:r>
              <a:rPr lang="en-US" sz="1800" dirty="0" smtClean="0"/>
              <a:t>(“root group”)</a:t>
            </a:r>
          </a:p>
          <a:p>
            <a:pPr lvl="1"/>
            <a:r>
              <a:rPr lang="en-US" sz="1800" dirty="0" smtClean="0"/>
              <a:t>Contents organized by optional </a:t>
            </a:r>
            <a:r>
              <a:rPr lang="en-US" sz="1800" b="1" dirty="0" smtClean="0"/>
              <a:t>sub-groups</a:t>
            </a:r>
          </a:p>
          <a:p>
            <a:pPr lvl="1"/>
            <a:r>
              <a:rPr lang="en-US" sz="1800" dirty="0" smtClean="0"/>
              <a:t>Data organized as </a:t>
            </a:r>
            <a:r>
              <a:rPr lang="en-US" sz="1800" b="1" dirty="0" smtClean="0"/>
              <a:t>variables</a:t>
            </a:r>
          </a:p>
          <a:p>
            <a:pPr lvl="1"/>
            <a:r>
              <a:rPr lang="en-US" sz="1800" dirty="0" smtClean="0"/>
              <a:t>Groups and variables have</a:t>
            </a:r>
          </a:p>
          <a:p>
            <a:pPr lvl="2"/>
            <a:r>
              <a:rPr lang="en-US" sz="1600" b="1" dirty="0" smtClean="0"/>
              <a:t>Attributes</a:t>
            </a:r>
            <a:r>
              <a:rPr lang="en-US" sz="1600" dirty="0" smtClean="0"/>
              <a:t> (descriptive information)</a:t>
            </a:r>
          </a:p>
          <a:p>
            <a:pPr lvl="2"/>
            <a:r>
              <a:rPr lang="en-US" sz="1600" b="1" dirty="0" smtClean="0"/>
              <a:t>Dimensions</a:t>
            </a:r>
            <a:endParaRPr lang="en-US" sz="1800" dirty="0" smtClean="0"/>
          </a:p>
          <a:p>
            <a:pPr lvl="1"/>
            <a:r>
              <a:rPr lang="en-US" sz="1800" dirty="0" smtClean="0"/>
              <a:t>Attributes and variables have </a:t>
            </a:r>
            <a:r>
              <a:rPr lang="en-US" sz="1800" b="1" dirty="0" smtClean="0"/>
              <a:t>data types</a:t>
            </a:r>
          </a:p>
          <a:p>
            <a:pPr lvl="1"/>
            <a:r>
              <a:rPr lang="en-US" sz="1800" dirty="0" smtClean="0"/>
              <a:t>Common data types you may encounter in satellite files:</a:t>
            </a:r>
          </a:p>
          <a:p>
            <a:pPr lvl="2"/>
            <a:r>
              <a:rPr lang="en-US" sz="1600" dirty="0" smtClean="0"/>
              <a:t>String (</a:t>
            </a:r>
            <a:r>
              <a:rPr lang="en-US" sz="1600" dirty="0" err="1" smtClean="0"/>
              <a:t>str</a:t>
            </a:r>
            <a:r>
              <a:rPr lang="en-US" sz="1600" dirty="0" smtClean="0"/>
              <a:t>)</a:t>
            </a:r>
          </a:p>
          <a:p>
            <a:pPr lvl="2"/>
            <a:r>
              <a:rPr lang="en-US" sz="1600" dirty="0" smtClean="0"/>
              <a:t>Integer (</a:t>
            </a:r>
            <a:r>
              <a:rPr lang="en-US" sz="1600" dirty="0" err="1" smtClean="0"/>
              <a:t>int</a:t>
            </a:r>
            <a:r>
              <a:rPr lang="en-US" sz="1600" dirty="0" smtClean="0"/>
              <a:t>)</a:t>
            </a:r>
          </a:p>
          <a:p>
            <a:pPr lvl="2"/>
            <a:r>
              <a:rPr lang="en-US" sz="1600" dirty="0" smtClean="0"/>
              <a:t>Unsigned integer (</a:t>
            </a:r>
            <a:r>
              <a:rPr lang="en-US" sz="1600" dirty="0" err="1" smtClean="0"/>
              <a:t>uint</a:t>
            </a:r>
            <a:r>
              <a:rPr lang="en-US" sz="1600" dirty="0" smtClean="0"/>
              <a:t>)</a:t>
            </a:r>
          </a:p>
          <a:p>
            <a:pPr lvl="2"/>
            <a:r>
              <a:rPr lang="en-US" sz="1600" dirty="0" smtClean="0"/>
              <a:t>Floating point number (float)</a:t>
            </a:r>
          </a:p>
          <a:p>
            <a:r>
              <a:rPr lang="en-US" sz="2000" dirty="0" smtClean="0"/>
              <a:t>In an ABI data file, the data we want to work with (e.g., radiances) are </a:t>
            </a:r>
            <a:r>
              <a:rPr lang="en-US" sz="2000" b="1" dirty="0" smtClean="0"/>
              <a:t>variables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50746" y="6473792"/>
            <a:ext cx="21010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Image courtesy of </a:t>
            </a:r>
            <a:r>
              <a:rPr lang="en-US" sz="1400" dirty="0" err="1" smtClean="0">
                <a:hlinkClick r:id="rId3"/>
              </a:rPr>
              <a:t>Unidata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7700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5744"/>
            <a:ext cx="10515600" cy="734905"/>
          </a:xfrm>
        </p:spPr>
        <p:txBody>
          <a:bodyPr>
            <a:normAutofit/>
          </a:bodyPr>
          <a:lstStyle/>
          <a:p>
            <a:pPr algn="ctr"/>
            <a:r>
              <a:rPr lang="en-US" sz="3200" b="1" u="sng" dirty="0" smtClean="0">
                <a:latin typeface="+mn-lt"/>
              </a:rPr>
              <a:t>Example: Variables for L1b Data File</a:t>
            </a:r>
            <a:endParaRPr lang="en-US" sz="3200" b="1" u="sng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2323811"/>
            <a:ext cx="10413334" cy="373002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This is an excerpt of the list of variables in an ABI L1b radiances (</a:t>
            </a:r>
            <a:r>
              <a:rPr lang="en-US" sz="2400" dirty="0" err="1" smtClean="0"/>
              <a:t>RadC</a:t>
            </a:r>
            <a:r>
              <a:rPr lang="en-US" sz="2400" dirty="0" smtClean="0"/>
              <a:t>) data file</a:t>
            </a:r>
          </a:p>
          <a:p>
            <a:r>
              <a:rPr lang="en-US" sz="2400" dirty="0" smtClean="0"/>
              <a:t>Key data variables are bolded:</a:t>
            </a:r>
          </a:p>
          <a:p>
            <a:pPr lvl="1"/>
            <a:r>
              <a:rPr lang="en-US" sz="2000" b="1" dirty="0" smtClean="0"/>
              <a:t>Rad</a:t>
            </a:r>
            <a:r>
              <a:rPr lang="en-US" sz="2000" dirty="0" smtClean="0"/>
              <a:t> (ABI radiance)</a:t>
            </a:r>
          </a:p>
          <a:p>
            <a:pPr lvl="1"/>
            <a:r>
              <a:rPr lang="en-US" sz="2000" b="1" dirty="0" smtClean="0"/>
              <a:t>y</a:t>
            </a:r>
            <a:r>
              <a:rPr lang="en-US" sz="2000" dirty="0" smtClean="0"/>
              <a:t> (GOES fixed grid projection y-coordinate in radians)</a:t>
            </a:r>
          </a:p>
          <a:p>
            <a:pPr lvl="1"/>
            <a:r>
              <a:rPr lang="en-US" sz="2000" b="1" dirty="0" smtClean="0"/>
              <a:t>x</a:t>
            </a:r>
            <a:r>
              <a:rPr lang="en-US" sz="2000" dirty="0" smtClean="0"/>
              <a:t> (GOES fixed grid projection x-coordinate in radians)</a:t>
            </a:r>
          </a:p>
          <a:p>
            <a:r>
              <a:rPr lang="en-US" sz="2400" dirty="0" smtClean="0"/>
              <a:t>Notice that each variable name is preceded by its </a:t>
            </a:r>
            <a:r>
              <a:rPr lang="en-US" sz="2400" b="1" dirty="0" smtClean="0"/>
              <a:t>data type </a:t>
            </a:r>
            <a:r>
              <a:rPr lang="en-US" sz="2400" dirty="0" smtClean="0"/>
              <a:t>and followed by its </a:t>
            </a:r>
            <a:r>
              <a:rPr lang="en-US" sz="2400" b="1" dirty="0" smtClean="0"/>
              <a:t>dimensions</a:t>
            </a:r>
            <a:r>
              <a:rPr lang="en-US" sz="2400" dirty="0" smtClean="0"/>
              <a:t> in parentheses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92774-8E7C-4BD2-91C8-26923706A58B}" type="slidenum">
              <a:rPr lang="en-US" smtClean="0"/>
              <a:t>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59467" y="1161907"/>
            <a:ext cx="11416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variables(dimensions): </a:t>
            </a:r>
            <a:r>
              <a:rPr lang="fr-FR" sz="2400" b="1" dirty="0"/>
              <a:t>int16 Rad(y, x)</a:t>
            </a:r>
            <a:r>
              <a:rPr lang="fr-FR" sz="2400" dirty="0"/>
              <a:t>, int8 DQF(y, x), float64 t(), </a:t>
            </a:r>
            <a:r>
              <a:rPr lang="fr-FR" sz="2400" b="1" dirty="0"/>
              <a:t>int16 y(y)</a:t>
            </a:r>
            <a:r>
              <a:rPr lang="fr-FR" sz="2400" dirty="0"/>
              <a:t>, </a:t>
            </a:r>
            <a:r>
              <a:rPr lang="fr-FR" sz="2400" b="1" dirty="0"/>
              <a:t>int16 x(x)</a:t>
            </a:r>
            <a:r>
              <a:rPr lang="fr-FR" sz="2400" dirty="0"/>
              <a:t>,</a:t>
            </a:r>
            <a:r>
              <a:rPr lang="en-US" sz="2400" dirty="0" smtClean="0"/>
              <a:t>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0623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1841</TotalTime>
  <Words>1907</Words>
  <Application>Microsoft Office PowerPoint</Application>
  <PresentationFormat>Widescreen</PresentationFormat>
  <Paragraphs>251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Symbol</vt:lpstr>
      <vt:lpstr>Office Theme</vt:lpstr>
      <vt:lpstr>Understanding GOES-16 and -17  Advanced Baseline Imager (ABI) Data Files</vt:lpstr>
      <vt:lpstr>ABI Data File Classification </vt:lpstr>
      <vt:lpstr>Decoding ABI L1b Data File Names (Channel 1-16 Radiances) </vt:lpstr>
      <vt:lpstr>ABI L1b Product Names (Channel 1-16 Radiances)</vt:lpstr>
      <vt:lpstr>Decoding ABI L2 Data File Names (Derived Products)</vt:lpstr>
      <vt:lpstr>PowerPoint Presentation</vt:lpstr>
      <vt:lpstr>ABI L2 Product Names, continued</vt:lpstr>
      <vt:lpstr>Structure and Content of netCDF Files</vt:lpstr>
      <vt:lpstr>Example: Variables for L1b Data File</vt:lpstr>
      <vt:lpstr>Example: Variables for ABI L2 AOD Data File</vt:lpstr>
      <vt:lpstr>GOES ABI Fixed Grid</vt:lpstr>
      <vt:lpstr>ABI Data File Access</vt:lpstr>
      <vt:lpstr>Hands-On with Python</vt:lpstr>
      <vt:lpstr>Logistics for Python Hands-On Exercises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Study Examples of VIIRS, ABI, and TROPOMI Products for Air Quality</dc:title>
  <dc:creator>Amy Huff</dc:creator>
  <cp:lastModifiedBy>Amy Huff</cp:lastModifiedBy>
  <cp:revision>112</cp:revision>
  <dcterms:created xsi:type="dcterms:W3CDTF">2021-02-23T16:13:04Z</dcterms:created>
  <dcterms:modified xsi:type="dcterms:W3CDTF">2021-03-10T21:05:19Z</dcterms:modified>
</cp:coreProperties>
</file>