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4" r:id="rId1"/>
  </p:sldMasterIdLst>
  <p:notesMasterIdLst>
    <p:notesMasterId r:id="rId12"/>
  </p:notesMasterIdLst>
  <p:sldIdLst>
    <p:sldId id="256" r:id="rId2"/>
    <p:sldId id="257" r:id="rId3"/>
    <p:sldId id="258" r:id="rId4"/>
    <p:sldId id="259" r:id="rId5"/>
    <p:sldId id="260" r:id="rId6"/>
    <p:sldId id="264" r:id="rId7"/>
    <p:sldId id="262" r:id="rId8"/>
    <p:sldId id="261" r:id="rId9"/>
    <p:sldId id="266"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98F"/>
    <a:srgbClr val="D06423"/>
    <a:srgbClr val="A9E023"/>
    <a:srgbClr val="6C99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7" autoAdjust="0"/>
    <p:restoredTop sz="84651" autoAdjust="0"/>
  </p:normalViewPr>
  <p:slideViewPr>
    <p:cSldViewPr snapToGrid="0">
      <p:cViewPr varScale="1">
        <p:scale>
          <a:sx n="81" d="100"/>
          <a:sy n="81" d="100"/>
        </p:scale>
        <p:origin x="6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F3E68-5E0A-4015-A0A2-0A4526993B65}" type="datetimeFigureOut">
              <a:rPr lang="en-US" smtClean="0"/>
              <a:t>1/10/2020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09D10-2CA8-4FC8-A7D4-7E50B67F5912}" type="slidenum">
              <a:rPr lang="en-US" smtClean="0"/>
              <a:t>‹#›</a:t>
            </a:fld>
            <a:endParaRPr lang="en-US"/>
          </a:p>
        </p:txBody>
      </p:sp>
    </p:spTree>
    <p:extLst>
      <p:ext uri="{BB962C8B-B14F-4D97-AF65-F5344CB8AC3E}">
        <p14:creationId xmlns:p14="http://schemas.microsoft.com/office/powerpoint/2010/main" val="5534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09D10-2CA8-4FC8-A7D4-7E50B67F5912}" type="slidenum">
              <a:rPr lang="en-US" smtClean="0"/>
              <a:t>3</a:t>
            </a:fld>
            <a:endParaRPr lang="en-US"/>
          </a:p>
        </p:txBody>
      </p:sp>
    </p:spTree>
    <p:extLst>
      <p:ext uri="{BB962C8B-B14F-4D97-AF65-F5344CB8AC3E}">
        <p14:creationId xmlns:p14="http://schemas.microsoft.com/office/powerpoint/2010/main" val="1281039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r>
              <a:rPr lang="en-US" baseline="0" dirty="0" smtClean="0"/>
              <a:t> 1: </a:t>
            </a:r>
            <a:r>
              <a:rPr lang="en-US" dirty="0" smtClean="0"/>
              <a:t>What products can you use at night-time to ascertain the likelihood of severe weather?  Students will be led through an exercise of a severe weather event from May 2019 and will use </a:t>
            </a:r>
            <a:r>
              <a:rPr lang="en-US" dirty="0" err="1" smtClean="0"/>
              <a:t>ProbSevere</a:t>
            </a:r>
            <a:r>
              <a:rPr lang="en-US" dirty="0" smtClean="0"/>
              <a:t>, ABI Bands (and level 2 products), ABI RGBs, GLM and NUCAPS data to diagnose where convection might be most likely.</a:t>
            </a:r>
          </a:p>
          <a:p>
            <a:endParaRPr lang="en-US" dirty="0" smtClean="0"/>
          </a:p>
          <a:p>
            <a:r>
              <a:rPr lang="en-US" dirty="0" smtClean="0"/>
              <a:t>Activity 2: Aircraft reconnaissance is currently on its way to investigate TS Dorian and forecasters believe there has been an unexpected shift in center location since the last advisory.  You’ll be the forecasters in charge of analyzing the latest satellite data to help direct the aircraft to the current center and analyze intensity change at this this critical point in future-Hurricane Dorian’s development.</a:t>
            </a:r>
            <a:endParaRPr lang="en-US" dirty="0"/>
          </a:p>
        </p:txBody>
      </p:sp>
      <p:sp>
        <p:nvSpPr>
          <p:cNvPr id="4" name="Slide Number Placeholder 3"/>
          <p:cNvSpPr>
            <a:spLocks noGrp="1"/>
          </p:cNvSpPr>
          <p:nvPr>
            <p:ph type="sldNum" sz="quarter" idx="10"/>
          </p:nvPr>
        </p:nvSpPr>
        <p:spPr/>
        <p:txBody>
          <a:bodyPr/>
          <a:lstStyle/>
          <a:p>
            <a:fld id="{71609D10-2CA8-4FC8-A7D4-7E50B67F5912}" type="slidenum">
              <a:rPr lang="en-US" smtClean="0"/>
              <a:t>4</a:t>
            </a:fld>
            <a:endParaRPr lang="en-US"/>
          </a:p>
        </p:txBody>
      </p:sp>
    </p:spTree>
    <p:extLst>
      <p:ext uri="{BB962C8B-B14F-4D97-AF65-F5344CB8AC3E}">
        <p14:creationId xmlns:p14="http://schemas.microsoft.com/office/powerpoint/2010/main" val="13044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r>
              <a:rPr lang="en-US" baseline="0" dirty="0" smtClean="0"/>
              <a:t> 3: What products can you use to ascertain the likelihood of where heavy precipitation is going to occur or how can you determine where to direct resources as snow melts causing large areas of flooding? Students will be lead through an event where late Spring snow storm followed by convection lead to flooding along a major river in the United States, utilizing tools that can help show where heavy precipitation is likely to occur, how much moisture is contained in snow and</a:t>
            </a:r>
          </a:p>
          <a:p>
            <a:r>
              <a:rPr lang="en-US" baseline="0" dirty="0" smtClean="0"/>
              <a:t>showing where the flooding occurred.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1609D10-2CA8-4FC8-A7D4-7E50B67F5912}" type="slidenum">
              <a:rPr lang="en-US" smtClean="0"/>
              <a:t>5</a:t>
            </a:fld>
            <a:endParaRPr lang="en-US"/>
          </a:p>
        </p:txBody>
      </p:sp>
    </p:spTree>
    <p:extLst>
      <p:ext uri="{BB962C8B-B14F-4D97-AF65-F5344CB8AC3E}">
        <p14:creationId xmlns:p14="http://schemas.microsoft.com/office/powerpoint/2010/main" val="301961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Group Analysis:</a:t>
            </a:r>
            <a:r>
              <a:rPr lang="en-US" baseline="0" dirty="0" smtClean="0"/>
              <a:t> In this exercise, students will be presented with a myriad of satellite data for a convective event. Groups will work together to create a short briefing for a stakeholder/customer on how the event will evolve, and answer direct questions from the stakeholder/customer to help him/her make a specific high-impact decision.</a:t>
            </a:r>
            <a:endParaRPr lang="en-US" dirty="0"/>
          </a:p>
        </p:txBody>
      </p:sp>
      <p:sp>
        <p:nvSpPr>
          <p:cNvPr id="4" name="Slide Number Placeholder 3"/>
          <p:cNvSpPr>
            <a:spLocks noGrp="1"/>
          </p:cNvSpPr>
          <p:nvPr>
            <p:ph type="sldNum" sz="quarter" idx="10"/>
          </p:nvPr>
        </p:nvSpPr>
        <p:spPr/>
        <p:txBody>
          <a:bodyPr/>
          <a:lstStyle/>
          <a:p>
            <a:fld id="{71609D10-2CA8-4FC8-A7D4-7E50B67F5912}" type="slidenum">
              <a:rPr lang="en-US" smtClean="0"/>
              <a:t>6</a:t>
            </a:fld>
            <a:endParaRPr lang="en-US"/>
          </a:p>
        </p:txBody>
      </p:sp>
    </p:spTree>
    <p:extLst>
      <p:ext uri="{BB962C8B-B14F-4D97-AF65-F5344CB8AC3E}">
        <p14:creationId xmlns:p14="http://schemas.microsoft.com/office/powerpoint/2010/main" val="1032024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7611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620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6800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1801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308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8702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032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352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33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01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496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3708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943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751328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936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2045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1/10/2020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316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1/10/2020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6860135"/>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7889" y="1155982"/>
            <a:ext cx="8676222" cy="3200400"/>
          </a:xfrm>
        </p:spPr>
        <p:txBody>
          <a:bodyPr/>
          <a:lstStyle/>
          <a:p>
            <a:r>
              <a:rPr lang="en-US" dirty="0" smtClean="0"/>
              <a:t>From GOES-R and JPSS Satellite Data to disaster response: every decision counts</a:t>
            </a:r>
            <a:endParaRPr lang="en-US" dirty="0"/>
          </a:p>
        </p:txBody>
      </p:sp>
      <p:sp>
        <p:nvSpPr>
          <p:cNvPr id="3" name="Subtitle 2"/>
          <p:cNvSpPr>
            <a:spLocks noGrp="1"/>
          </p:cNvSpPr>
          <p:nvPr>
            <p:ph type="subTitle" idx="1"/>
          </p:nvPr>
        </p:nvSpPr>
        <p:spPr>
          <a:xfrm>
            <a:off x="1757889" y="4356382"/>
            <a:ext cx="8676222" cy="1905000"/>
          </a:xfrm>
        </p:spPr>
        <p:txBody>
          <a:bodyPr/>
          <a:lstStyle/>
          <a:p>
            <a:r>
              <a:rPr lang="en-US" dirty="0" smtClean="0">
                <a:solidFill>
                  <a:schemeClr val="accent3"/>
                </a:solidFill>
              </a:rPr>
              <a:t>100</a:t>
            </a:r>
            <a:r>
              <a:rPr lang="en-US" baseline="30000" dirty="0" smtClean="0">
                <a:solidFill>
                  <a:schemeClr val="accent3"/>
                </a:solidFill>
              </a:rPr>
              <a:t>th</a:t>
            </a:r>
            <a:r>
              <a:rPr lang="en-US" dirty="0" smtClean="0">
                <a:solidFill>
                  <a:schemeClr val="accent3"/>
                </a:solidFill>
              </a:rPr>
              <a:t> American Meteorological Society Annual Meeting</a:t>
            </a:r>
          </a:p>
          <a:p>
            <a:r>
              <a:rPr lang="en-US" dirty="0" smtClean="0">
                <a:solidFill>
                  <a:schemeClr val="accent5"/>
                </a:solidFill>
              </a:rPr>
              <a:t>Sunday, January 12, 2020</a:t>
            </a:r>
          </a:p>
          <a:p>
            <a:r>
              <a:rPr lang="en-US" dirty="0" smtClean="0"/>
              <a:t>Boston Convention and Exhibition Center, Room 153A</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78" y="228752"/>
            <a:ext cx="2200978" cy="140741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80" y="176188"/>
            <a:ext cx="1512542" cy="1512542"/>
          </a:xfrm>
          <a:prstGeom prst="rect">
            <a:avLst/>
          </a:prstGeom>
        </p:spPr>
      </p:pic>
    </p:spTree>
    <p:extLst>
      <p:ext uri="{BB962C8B-B14F-4D97-AF65-F5344CB8AC3E}">
        <p14:creationId xmlns:p14="http://schemas.microsoft.com/office/powerpoint/2010/main" val="3134363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533" y="496388"/>
            <a:ext cx="9883638" cy="2725783"/>
          </a:xfrm>
        </p:spPr>
        <p:txBody>
          <a:bodyPr>
            <a:normAutofit/>
          </a:bodyPr>
          <a:lstStyle/>
          <a:p>
            <a:r>
              <a:rPr lang="en-US" sz="4000" dirty="0" smtClean="0"/>
              <a:t>Introductions:</a:t>
            </a:r>
            <a:br>
              <a:rPr lang="en-US" sz="4000" dirty="0" smtClean="0"/>
            </a:br>
            <a:r>
              <a:rPr lang="en-US" sz="4000" i="1" dirty="0" smtClean="0"/>
              <a:t>Tell us a little bit about yourself</a:t>
            </a:r>
            <a:endParaRPr lang="en-US" sz="4000" i="1" dirty="0"/>
          </a:p>
        </p:txBody>
      </p:sp>
      <p:pic>
        <p:nvPicPr>
          <p:cNvPr id="11" name="2481BA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8533" y="3128439"/>
            <a:ext cx="4822801" cy="2661783"/>
          </a:xfrm>
          <a:prstGeom prst="rect">
            <a:avLst/>
          </a:prstGeom>
        </p:spPr>
      </p:pic>
      <p:pic>
        <p:nvPicPr>
          <p:cNvPr id="12" name="1305AD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653031" y="3095669"/>
            <a:ext cx="4511675" cy="2727325"/>
          </a:xfrm>
          <a:prstGeom prst="rect">
            <a:avLst/>
          </a:prstGeom>
        </p:spPr>
      </p:pic>
    </p:spTree>
    <p:extLst>
      <p:ext uri="{BB962C8B-B14F-4D97-AF65-F5344CB8AC3E}">
        <p14:creationId xmlns:p14="http://schemas.microsoft.com/office/powerpoint/2010/main" val="28010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0" fill="hold"/>
                                        <p:tgtEl>
                                          <p:spTgt spid="11"/>
                                        </p:tgtEl>
                                      </p:cBhvr>
                                    </p:cmd>
                                  </p:childTnLst>
                                </p:cTn>
                              </p:par>
                              <p:par>
                                <p:cTn id="7" presetID="1" presetClass="mediacall" presetSubtype="0" fill="hold" nodeType="withEffect">
                                  <p:stCondLst>
                                    <p:cond delay="0"/>
                                  </p:stCondLst>
                                  <p:childTnLst>
                                    <p:cmd type="call" cmd="playFrom(0.0)">
                                      <p:cBhvr>
                                        <p:cTn id="8" dur="54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1"/>
                </p:tgtEl>
              </p:cMediaNode>
            </p:video>
            <p:video>
              <p:cMediaNode vol="80000">
                <p:cTn id="10" fill="hold" display="0">
                  <p:stCondLst>
                    <p:cond delay="indefinite"/>
                  </p:stCondLst>
                </p:cTn>
                <p:tgtEl>
                  <p:spTgt spid="1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1"/>
            <a:ext cx="10453051" cy="1227909"/>
          </a:xfrm>
        </p:spPr>
        <p:txBody>
          <a:bodyPr/>
          <a:lstStyle/>
          <a:p>
            <a:r>
              <a:rPr lang="en-US" dirty="0" smtClean="0"/>
              <a:t>Need To Know:</a:t>
            </a:r>
            <a:endParaRPr lang="en-US" dirty="0"/>
          </a:p>
        </p:txBody>
      </p:sp>
      <p:sp>
        <p:nvSpPr>
          <p:cNvPr id="3" name="Content Placeholder 2"/>
          <p:cNvSpPr>
            <a:spLocks noGrp="1"/>
          </p:cNvSpPr>
          <p:nvPr>
            <p:ph idx="1"/>
          </p:nvPr>
        </p:nvSpPr>
        <p:spPr>
          <a:xfrm>
            <a:off x="594360" y="1130662"/>
            <a:ext cx="7076440" cy="1999776"/>
          </a:xfrm>
        </p:spPr>
        <p:txBody>
          <a:bodyPr>
            <a:normAutofit/>
          </a:bodyPr>
          <a:lstStyle/>
          <a:p>
            <a:r>
              <a:rPr lang="en-US" sz="1800" dirty="0" smtClean="0"/>
              <a:t>This session is being recorded</a:t>
            </a:r>
          </a:p>
          <a:p>
            <a:r>
              <a:rPr lang="en-US" sz="1800" dirty="0" smtClean="0"/>
              <a:t>Attendance Sign-In Sheet (please sign-in if you haven’t already)</a:t>
            </a:r>
          </a:p>
          <a:p>
            <a:r>
              <a:rPr lang="en-US" sz="1800" dirty="0" smtClean="0"/>
              <a:t>Emergency Exit</a:t>
            </a:r>
          </a:p>
          <a:p>
            <a:r>
              <a:rPr lang="en-US" sz="1800" dirty="0" smtClean="0"/>
              <a:t>Restrooms</a:t>
            </a:r>
          </a:p>
        </p:txBody>
      </p:sp>
      <p:pic>
        <p:nvPicPr>
          <p:cNvPr id="13" name="F1443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3412" y="3759436"/>
            <a:ext cx="3967480" cy="1835700"/>
          </a:xfrm>
          <a:prstGeom prst="rect">
            <a:avLst/>
          </a:prstGeom>
        </p:spPr>
      </p:pic>
      <p:pic>
        <p:nvPicPr>
          <p:cNvPr id="14" name="Picture 13"/>
          <p:cNvPicPr>
            <a:picLocks noChangeAspect="1"/>
          </p:cNvPicPr>
          <p:nvPr/>
        </p:nvPicPr>
        <p:blipFill rotWithShape="1">
          <a:blip r:embed="rId7"/>
          <a:srcRect l="15949" t="9429" r="19641" b="8287"/>
          <a:stretch/>
        </p:blipFill>
        <p:spPr>
          <a:xfrm>
            <a:off x="710400" y="3580006"/>
            <a:ext cx="1595120" cy="2194560"/>
          </a:xfrm>
          <a:prstGeom prst="rect">
            <a:avLst/>
          </a:prstGeom>
        </p:spPr>
      </p:pic>
      <p:pic>
        <p:nvPicPr>
          <p:cNvPr id="15" name="E2810F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15148" b="12317"/>
          <a:stretch/>
        </p:blipFill>
        <p:spPr>
          <a:xfrm>
            <a:off x="8013766" y="435163"/>
            <a:ext cx="3488458" cy="1066800"/>
          </a:xfrm>
          <a:prstGeom prst="rect">
            <a:avLst/>
          </a:prstGeom>
        </p:spPr>
      </p:pic>
      <p:pic>
        <p:nvPicPr>
          <p:cNvPr id="16" name="Picture 15"/>
          <p:cNvPicPr>
            <a:picLocks noChangeAspect="1"/>
          </p:cNvPicPr>
          <p:nvPr/>
        </p:nvPicPr>
        <p:blipFill rotWithShape="1">
          <a:blip r:embed="rId9"/>
          <a:srcRect l="8851" t="37022" r="9032" b="39867"/>
          <a:stretch/>
        </p:blipFill>
        <p:spPr>
          <a:xfrm>
            <a:off x="8108784" y="4199766"/>
            <a:ext cx="3393440" cy="955040"/>
          </a:xfrm>
          <a:prstGeom prst="rect">
            <a:avLst/>
          </a:prstGeom>
        </p:spPr>
      </p:pic>
    </p:spTree>
    <p:extLst>
      <p:ext uri="{BB962C8B-B14F-4D97-AF65-F5344CB8AC3E}">
        <p14:creationId xmlns:p14="http://schemas.microsoft.com/office/powerpoint/2010/main" val="185811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00" fill="hold"/>
                                        <p:tgtEl>
                                          <p:spTgt spid="15"/>
                                        </p:tgtEl>
                                      </p:cBhvr>
                                    </p:cmd>
                                  </p:childTnLst>
                                </p:cTn>
                              </p:par>
                              <p:par>
                                <p:cTn id="7" presetID="1" presetClass="mediacall" presetSubtype="0" fill="hold" nodeType="withEffect">
                                  <p:stCondLst>
                                    <p:cond delay="0"/>
                                  </p:stCondLst>
                                  <p:childTnLst>
                                    <p:cmd type="call" cmd="playFrom(0.0)">
                                      <p:cBhvr>
                                        <p:cTn id="8" dur="6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5"/>
                </p:tgtEl>
              </p:cMediaNode>
            </p:video>
            <p:video>
              <p:cMediaNode vol="80000">
                <p:cTn id="10" repeatCount="indefinite" fill="hold" display="0">
                  <p:stCondLst>
                    <p:cond delay="indefinite"/>
                  </p:stCondLst>
                </p:cTn>
                <p:tgtEl>
                  <p:spTgt spid="1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836" y="0"/>
            <a:ext cx="10428575" cy="1193074"/>
          </a:xfrm>
        </p:spPr>
        <p:txBody>
          <a:bodyPr/>
          <a:lstStyle/>
          <a:p>
            <a:r>
              <a:rPr lang="en-US" dirty="0" smtClean="0"/>
              <a:t>Agenda Outline </a:t>
            </a:r>
            <a:endParaRPr lang="en-US" dirty="0"/>
          </a:p>
        </p:txBody>
      </p:sp>
      <p:sp>
        <p:nvSpPr>
          <p:cNvPr id="3" name="Content Placeholder 2"/>
          <p:cNvSpPr>
            <a:spLocks noGrp="1"/>
          </p:cNvSpPr>
          <p:nvPr>
            <p:ph idx="1"/>
          </p:nvPr>
        </p:nvSpPr>
        <p:spPr>
          <a:xfrm>
            <a:off x="618835" y="500332"/>
            <a:ext cx="10612583" cy="6357668"/>
          </a:xfrm>
        </p:spPr>
        <p:txBody>
          <a:bodyPr>
            <a:noAutofit/>
          </a:bodyPr>
          <a:lstStyle/>
          <a:p>
            <a:r>
              <a:rPr lang="en-US" dirty="0" smtClean="0">
                <a:solidFill>
                  <a:schemeClr val="accent5"/>
                </a:solidFill>
              </a:rPr>
              <a:t>8:10 AM Satellite Program Overviews for (20 min)</a:t>
            </a:r>
          </a:p>
          <a:p>
            <a:pPr lvl="1"/>
            <a:r>
              <a:rPr lang="en-US" i="1" dirty="0"/>
              <a:t>Steve Goodman, Senior advisor to GOES-R </a:t>
            </a:r>
            <a:r>
              <a:rPr lang="en-US" i="1" dirty="0" smtClean="0"/>
              <a:t>program</a:t>
            </a:r>
          </a:p>
          <a:p>
            <a:pPr lvl="1"/>
            <a:r>
              <a:rPr lang="en-US" i="1" dirty="0"/>
              <a:t>Mitch Goldberg, JPSS Program </a:t>
            </a:r>
            <a:r>
              <a:rPr lang="en-US" i="1" dirty="0" smtClean="0"/>
              <a:t>Office</a:t>
            </a:r>
          </a:p>
          <a:p>
            <a:pPr lvl="1"/>
            <a:endParaRPr lang="en-US" i="1" dirty="0" smtClean="0"/>
          </a:p>
          <a:p>
            <a:r>
              <a:rPr lang="en-US" dirty="0" smtClean="0">
                <a:solidFill>
                  <a:schemeClr val="accent5"/>
                </a:solidFill>
              </a:rPr>
              <a:t>8:30 AM TOP </a:t>
            </a:r>
            <a:r>
              <a:rPr lang="en-US" dirty="0">
                <a:solidFill>
                  <a:schemeClr val="accent5"/>
                </a:solidFill>
              </a:rPr>
              <a:t>ENVIRONMENTAL DISASTERS WHERE SATELLITE DATA AND PRODUCTS</a:t>
            </a:r>
          </a:p>
          <a:p>
            <a:r>
              <a:rPr lang="en-US" dirty="0">
                <a:solidFill>
                  <a:schemeClr val="accent5"/>
                </a:solidFill>
              </a:rPr>
              <a:t>PLAYED A KEY ROLE </a:t>
            </a:r>
            <a:r>
              <a:rPr lang="en-US" dirty="0" smtClean="0">
                <a:solidFill>
                  <a:schemeClr val="accent5"/>
                </a:solidFill>
              </a:rPr>
              <a:t>(30 min)</a:t>
            </a:r>
          </a:p>
          <a:p>
            <a:pPr lvl="1"/>
            <a:r>
              <a:rPr lang="en-US" i="1" dirty="0"/>
              <a:t>William </a:t>
            </a:r>
            <a:r>
              <a:rPr lang="en-US" i="1" dirty="0" err="1"/>
              <a:t>Straka</a:t>
            </a:r>
            <a:r>
              <a:rPr lang="en-US" i="1" dirty="0"/>
              <a:t>, CIMSS/University of Wisconsin – </a:t>
            </a:r>
            <a:r>
              <a:rPr lang="en-US" i="1" dirty="0" smtClean="0"/>
              <a:t>Madison</a:t>
            </a:r>
          </a:p>
          <a:p>
            <a:pPr lvl="1"/>
            <a:endParaRPr lang="en-US" i="1" dirty="0" smtClean="0"/>
          </a:p>
          <a:p>
            <a:r>
              <a:rPr lang="en-US" dirty="0" smtClean="0">
                <a:solidFill>
                  <a:schemeClr val="accent3"/>
                </a:solidFill>
              </a:rPr>
              <a:t>9:00 AM Coffee Break (30 Min)</a:t>
            </a:r>
          </a:p>
          <a:p>
            <a:endParaRPr lang="en-US" dirty="0" smtClean="0">
              <a:solidFill>
                <a:schemeClr val="accent3"/>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898" y="1312068"/>
            <a:ext cx="2200978" cy="14074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640" y="1259503"/>
            <a:ext cx="1512542" cy="1512542"/>
          </a:xfrm>
          <a:prstGeom prst="rect">
            <a:avLst/>
          </a:prstGeom>
        </p:spPr>
      </p:pic>
      <p:pic>
        <p:nvPicPr>
          <p:cNvPr id="7" name="Picture 6"/>
          <p:cNvPicPr>
            <a:picLocks noChangeAspect="1"/>
          </p:cNvPicPr>
          <p:nvPr/>
        </p:nvPicPr>
        <p:blipFill>
          <a:blip r:embed="rId5"/>
          <a:stretch>
            <a:fillRect/>
          </a:stretch>
        </p:blipFill>
        <p:spPr>
          <a:xfrm>
            <a:off x="5811849" y="4853422"/>
            <a:ext cx="3412097" cy="166624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8524240" y="3910390"/>
            <a:ext cx="2829098" cy="188606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5580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64" y="0"/>
            <a:ext cx="10447047" cy="1193074"/>
          </a:xfrm>
        </p:spPr>
        <p:txBody>
          <a:bodyPr/>
          <a:lstStyle/>
          <a:p>
            <a:r>
              <a:rPr lang="en-US" dirty="0" smtClean="0"/>
              <a:t>Agenda Outline</a:t>
            </a:r>
            <a:endParaRPr lang="en-US" dirty="0"/>
          </a:p>
        </p:txBody>
      </p:sp>
      <p:sp>
        <p:nvSpPr>
          <p:cNvPr id="3" name="Content Placeholder 2"/>
          <p:cNvSpPr>
            <a:spLocks noGrp="1"/>
          </p:cNvSpPr>
          <p:nvPr>
            <p:ph idx="1"/>
          </p:nvPr>
        </p:nvSpPr>
        <p:spPr>
          <a:xfrm>
            <a:off x="600365" y="809298"/>
            <a:ext cx="11266516" cy="6048702"/>
          </a:xfrm>
        </p:spPr>
        <p:txBody>
          <a:bodyPr>
            <a:noAutofit/>
          </a:bodyPr>
          <a:lstStyle/>
          <a:p>
            <a:r>
              <a:rPr lang="en-US" dirty="0" smtClean="0">
                <a:solidFill>
                  <a:schemeClr val="accent5"/>
                </a:solidFill>
              </a:rPr>
              <a:t>9:30 AM </a:t>
            </a:r>
            <a:r>
              <a:rPr lang="en-US" dirty="0">
                <a:solidFill>
                  <a:schemeClr val="accent5"/>
                </a:solidFill>
              </a:rPr>
              <a:t>ACTIVITY 1: SEVERE CONVECTION: NOAA SATELLITES </a:t>
            </a:r>
            <a:r>
              <a:rPr lang="en-US" dirty="0" smtClean="0">
                <a:solidFill>
                  <a:schemeClr val="accent5"/>
                </a:solidFill>
              </a:rPr>
              <a:t>EVER-WATCHFUL AFTER </a:t>
            </a:r>
            <a:r>
              <a:rPr lang="en-US" dirty="0">
                <a:solidFill>
                  <a:schemeClr val="accent5"/>
                </a:solidFill>
              </a:rPr>
              <a:t>DARK (1 </a:t>
            </a:r>
            <a:r>
              <a:rPr lang="en-US" dirty="0" err="1">
                <a:solidFill>
                  <a:schemeClr val="accent5"/>
                </a:solidFill>
              </a:rPr>
              <a:t>hr</a:t>
            </a:r>
            <a:r>
              <a:rPr lang="en-US" dirty="0">
                <a:solidFill>
                  <a:schemeClr val="accent5"/>
                </a:solidFill>
              </a:rPr>
              <a:t>)</a:t>
            </a:r>
          </a:p>
          <a:p>
            <a:pPr lvl="1"/>
            <a:r>
              <a:rPr lang="en-US" i="1" dirty="0"/>
              <a:t>Jonathan Smith, CISESS/UMD</a:t>
            </a:r>
          </a:p>
          <a:p>
            <a:pPr lvl="1"/>
            <a:r>
              <a:rPr lang="en-US" i="1" dirty="0"/>
              <a:t>Steve Goodman, Senior advisor to GOES-R program</a:t>
            </a:r>
          </a:p>
          <a:p>
            <a:pPr lvl="1"/>
            <a:r>
              <a:rPr lang="en-US" i="1" dirty="0"/>
              <a:t>Rebekah </a:t>
            </a:r>
            <a:r>
              <a:rPr lang="en-US" i="1" dirty="0" err="1"/>
              <a:t>Esmaili</a:t>
            </a:r>
            <a:r>
              <a:rPr lang="en-US" i="1" dirty="0"/>
              <a:t>, STC contractor for JPSS</a:t>
            </a:r>
            <a:endParaRPr lang="en-US" dirty="0">
              <a:solidFill>
                <a:schemeClr val="accent3"/>
              </a:solidFill>
            </a:endParaRPr>
          </a:p>
          <a:p>
            <a:pPr lvl="1"/>
            <a:endParaRPr lang="en-US" i="1" dirty="0"/>
          </a:p>
          <a:p>
            <a:r>
              <a:rPr lang="en-US" dirty="0">
                <a:solidFill>
                  <a:schemeClr val="accent5"/>
                </a:solidFill>
              </a:rPr>
              <a:t>10:30 </a:t>
            </a:r>
            <a:r>
              <a:rPr lang="en-US" dirty="0" smtClean="0">
                <a:solidFill>
                  <a:schemeClr val="accent5"/>
                </a:solidFill>
              </a:rPr>
              <a:t>AM ACTIVITY </a:t>
            </a:r>
            <a:r>
              <a:rPr lang="en-US" dirty="0">
                <a:solidFill>
                  <a:schemeClr val="accent5"/>
                </a:solidFill>
              </a:rPr>
              <a:t>2: USING SATELLITE DATA TO ANALYZE CENTER POSITION </a:t>
            </a:r>
            <a:r>
              <a:rPr lang="en-US" dirty="0" smtClean="0">
                <a:solidFill>
                  <a:schemeClr val="accent5"/>
                </a:solidFill>
              </a:rPr>
              <a:t>AND INTENSITY </a:t>
            </a:r>
            <a:r>
              <a:rPr lang="en-US" dirty="0">
                <a:solidFill>
                  <a:schemeClr val="accent5"/>
                </a:solidFill>
              </a:rPr>
              <a:t>CHANGE DURING A CRITICAL POINT IN HURRICANE </a:t>
            </a:r>
            <a:r>
              <a:rPr lang="en-US" dirty="0" smtClean="0">
                <a:solidFill>
                  <a:schemeClr val="accent5"/>
                </a:solidFill>
              </a:rPr>
              <a:t>DORIAN’S DEVELOPMENT </a:t>
            </a:r>
          </a:p>
          <a:p>
            <a:pPr lvl="1"/>
            <a:r>
              <a:rPr lang="en-US" i="1" dirty="0"/>
              <a:t>Andrea Schumacher, CIRA/Colorado State University</a:t>
            </a:r>
          </a:p>
          <a:p>
            <a:pPr lvl="1"/>
            <a:r>
              <a:rPr lang="en-US" i="1" dirty="0"/>
              <a:t>Kate Musgrave, CIRA/Colorado State University</a:t>
            </a:r>
          </a:p>
          <a:p>
            <a:pPr lvl="1"/>
            <a:r>
              <a:rPr lang="en-US" i="1" dirty="0"/>
              <a:t>Chris Slocum, NESDIS/STAR</a:t>
            </a:r>
            <a:endParaRPr lang="en-US" dirty="0" smtClean="0">
              <a:solidFill>
                <a:schemeClr val="accent3"/>
              </a:solidFill>
            </a:endParaRPr>
          </a:p>
          <a:p>
            <a:pPr lvl="1"/>
            <a:endParaRPr lang="en-US" i="1" dirty="0"/>
          </a:p>
          <a:p>
            <a:pPr lvl="1"/>
            <a:endParaRPr lang="en-US" i="1" dirty="0"/>
          </a:p>
        </p:txBody>
      </p:sp>
      <p:pic>
        <p:nvPicPr>
          <p:cNvPr id="5" name="Picture 4"/>
          <p:cNvPicPr>
            <a:picLocks noChangeAspect="1"/>
          </p:cNvPicPr>
          <p:nvPr/>
        </p:nvPicPr>
        <p:blipFill>
          <a:blip r:embed="rId3"/>
          <a:stretch>
            <a:fillRect/>
          </a:stretch>
        </p:blipFill>
        <p:spPr>
          <a:xfrm>
            <a:off x="9477401" y="1791142"/>
            <a:ext cx="2229107" cy="125387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4"/>
          <a:srcRect t="10313" b="18382"/>
          <a:stretch/>
        </p:blipFill>
        <p:spPr>
          <a:xfrm>
            <a:off x="7312315" y="2171933"/>
            <a:ext cx="2463325" cy="1317339"/>
          </a:xfrm>
          <a:prstGeom prst="rect">
            <a:avLst/>
          </a:prstGeom>
          <a:ln w="38100">
            <a:solidFill>
              <a:schemeClr val="tx1"/>
            </a:solidFill>
          </a:ln>
        </p:spPr>
      </p:pic>
      <p:pic>
        <p:nvPicPr>
          <p:cNvPr id="7" name="Picture 6"/>
          <p:cNvPicPr>
            <a:picLocks noChangeAspect="1"/>
          </p:cNvPicPr>
          <p:nvPr/>
        </p:nvPicPr>
        <p:blipFill>
          <a:blip r:embed="rId5"/>
          <a:stretch>
            <a:fillRect/>
          </a:stretch>
        </p:blipFill>
        <p:spPr>
          <a:xfrm>
            <a:off x="9301339" y="4593781"/>
            <a:ext cx="2405169" cy="1674269"/>
          </a:xfrm>
          <a:prstGeom prst="rect">
            <a:avLst/>
          </a:prstGeom>
          <a:ln w="38100">
            <a:solidFill>
              <a:schemeClr val="tx1"/>
            </a:solidFill>
          </a:ln>
        </p:spPr>
      </p:pic>
      <p:pic>
        <p:nvPicPr>
          <p:cNvPr id="6" name="Picture 5"/>
          <p:cNvPicPr>
            <a:picLocks noChangeAspect="1"/>
          </p:cNvPicPr>
          <p:nvPr/>
        </p:nvPicPr>
        <p:blipFill>
          <a:blip r:embed="rId6"/>
          <a:stretch>
            <a:fillRect/>
          </a:stretch>
        </p:blipFill>
        <p:spPr>
          <a:xfrm>
            <a:off x="7312315" y="4884587"/>
            <a:ext cx="2399737" cy="1662837"/>
          </a:xfrm>
          <a:prstGeom prst="rect">
            <a:avLst/>
          </a:prstGeom>
          <a:ln w="38100">
            <a:solidFill>
              <a:schemeClr val="tx1"/>
            </a:solidFill>
          </a:ln>
        </p:spPr>
      </p:pic>
    </p:spTree>
    <p:extLst>
      <p:ext uri="{BB962C8B-B14F-4D97-AF65-F5344CB8AC3E}">
        <p14:creationId xmlns:p14="http://schemas.microsoft.com/office/powerpoint/2010/main" val="2442836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437811" cy="1201783"/>
          </a:xfrm>
        </p:spPr>
        <p:txBody>
          <a:bodyPr/>
          <a:lstStyle/>
          <a:p>
            <a:r>
              <a:rPr lang="en-US" dirty="0" smtClean="0"/>
              <a:t>Agenda Outline</a:t>
            </a:r>
            <a:endParaRPr lang="en-US" dirty="0"/>
          </a:p>
        </p:txBody>
      </p:sp>
      <p:sp>
        <p:nvSpPr>
          <p:cNvPr id="3" name="Content Placeholder 2"/>
          <p:cNvSpPr>
            <a:spLocks noGrp="1"/>
          </p:cNvSpPr>
          <p:nvPr>
            <p:ph idx="1"/>
          </p:nvPr>
        </p:nvSpPr>
        <p:spPr>
          <a:xfrm>
            <a:off x="346841" y="813500"/>
            <a:ext cx="10815781" cy="4830554"/>
          </a:xfrm>
        </p:spPr>
        <p:txBody>
          <a:bodyPr>
            <a:normAutofit/>
          </a:bodyPr>
          <a:lstStyle/>
          <a:p>
            <a:r>
              <a:rPr lang="en-US" dirty="0" smtClean="0">
                <a:solidFill>
                  <a:schemeClr val="accent3"/>
                </a:solidFill>
              </a:rPr>
              <a:t>11:30 AM   Lunch </a:t>
            </a:r>
            <a:r>
              <a:rPr lang="en-US" dirty="0">
                <a:solidFill>
                  <a:schemeClr val="accent3"/>
                </a:solidFill>
              </a:rPr>
              <a:t>Break (1 </a:t>
            </a:r>
            <a:r>
              <a:rPr lang="en-US" dirty="0" err="1">
                <a:solidFill>
                  <a:schemeClr val="accent3"/>
                </a:solidFill>
              </a:rPr>
              <a:t>hr</a:t>
            </a:r>
            <a:r>
              <a:rPr lang="en-US" dirty="0">
                <a:solidFill>
                  <a:schemeClr val="accent3"/>
                </a:solidFill>
              </a:rPr>
              <a:t>)</a:t>
            </a:r>
            <a:r>
              <a:rPr lang="en-US" dirty="0">
                <a:solidFill>
                  <a:schemeClr val="accent5"/>
                </a:solidFill>
              </a:rPr>
              <a:t> </a:t>
            </a:r>
          </a:p>
          <a:p>
            <a:pPr lvl="1"/>
            <a:r>
              <a:rPr lang="en-US" dirty="0"/>
              <a:t>Boxed lunch is provided and will be delivered to the back of the room.  </a:t>
            </a:r>
          </a:p>
          <a:p>
            <a:pPr lvl="1"/>
            <a:r>
              <a:rPr lang="en-US" dirty="0"/>
              <a:t>Optional Lunch </a:t>
            </a:r>
            <a:r>
              <a:rPr lang="en-US" dirty="0" smtClean="0"/>
              <a:t>Presentations:</a:t>
            </a:r>
            <a:endParaRPr lang="en-US" dirty="0"/>
          </a:p>
          <a:p>
            <a:pPr lvl="2"/>
            <a:r>
              <a:rPr lang="en-US" dirty="0" smtClean="0"/>
              <a:t>The Promise of GOES-R (video)</a:t>
            </a:r>
          </a:p>
          <a:p>
            <a:pPr lvl="2"/>
            <a:r>
              <a:rPr lang="en-US" dirty="0" smtClean="0"/>
              <a:t>The Promise of JPSS (video</a:t>
            </a:r>
            <a:r>
              <a:rPr lang="en-US" dirty="0" smtClean="0"/>
              <a:t>)</a:t>
            </a:r>
          </a:p>
          <a:p>
            <a:pPr lvl="2"/>
            <a:r>
              <a:rPr lang="en-US" dirty="0"/>
              <a:t>Real-Time Access and Synchronous Sharing of NOAA JPSS &amp;amp; GOES Data into </a:t>
            </a:r>
            <a:r>
              <a:rPr lang="en-US" dirty="0" smtClean="0"/>
              <a:t>Decision Making </a:t>
            </a:r>
            <a:r>
              <a:rPr lang="en-US" dirty="0"/>
              <a:t>Environments: Some examples of Putting NOAA Data to Work (demo)</a:t>
            </a:r>
            <a:endParaRPr lang="en-US" dirty="0" smtClean="0"/>
          </a:p>
          <a:p>
            <a:endParaRPr lang="en-US" dirty="0" smtClean="0">
              <a:solidFill>
                <a:schemeClr val="accent5"/>
              </a:solidFill>
            </a:endParaRPr>
          </a:p>
          <a:p>
            <a:r>
              <a:rPr lang="en-US" dirty="0" smtClean="0">
                <a:solidFill>
                  <a:schemeClr val="accent5"/>
                </a:solidFill>
              </a:rPr>
              <a:t>12:30  </a:t>
            </a:r>
            <a:r>
              <a:rPr lang="en-US" dirty="0">
                <a:solidFill>
                  <a:schemeClr val="accent5"/>
                </a:solidFill>
              </a:rPr>
              <a:t>PM ACTIVITY 3: USE OF SATELLITES IN ANALYZING OF HEAVY </a:t>
            </a:r>
            <a:r>
              <a:rPr lang="en-US" dirty="0" smtClean="0">
                <a:solidFill>
                  <a:schemeClr val="accent5"/>
                </a:solidFill>
              </a:rPr>
              <a:t>PRECIPITATION FROM </a:t>
            </a:r>
            <a:r>
              <a:rPr lang="en-US" dirty="0">
                <a:solidFill>
                  <a:schemeClr val="accent5"/>
                </a:solidFill>
              </a:rPr>
              <a:t>MIDWEST FLOODING FROM 2019 (1 </a:t>
            </a:r>
            <a:r>
              <a:rPr lang="en-US" dirty="0" err="1">
                <a:solidFill>
                  <a:schemeClr val="accent5"/>
                </a:solidFill>
              </a:rPr>
              <a:t>hr</a:t>
            </a:r>
            <a:r>
              <a:rPr lang="en-US" dirty="0">
                <a:solidFill>
                  <a:schemeClr val="accent5"/>
                </a:solidFill>
              </a:rPr>
              <a:t>)</a:t>
            </a:r>
          </a:p>
          <a:p>
            <a:pPr lvl="1"/>
            <a:r>
              <a:rPr lang="en-US" i="1" dirty="0"/>
              <a:t>William </a:t>
            </a:r>
            <a:r>
              <a:rPr lang="en-US" i="1" dirty="0" err="1"/>
              <a:t>Straka</a:t>
            </a:r>
            <a:r>
              <a:rPr lang="en-US" i="1" dirty="0"/>
              <a:t>, CIMSS/University of Wisconsin – </a:t>
            </a:r>
            <a:r>
              <a:rPr lang="en-US" i="1" dirty="0" smtClean="0"/>
              <a:t>Madison</a:t>
            </a:r>
            <a:endParaRPr lang="en-US" dirty="0" smtClean="0">
              <a:solidFill>
                <a:schemeClr val="accent3"/>
              </a:solidFill>
            </a:endParaRPr>
          </a:p>
          <a:p>
            <a:pPr marL="0" indent="0">
              <a:buNone/>
            </a:pPr>
            <a:endParaRPr lang="en-US" dirty="0" smtClean="0">
              <a:solidFill>
                <a:schemeClr val="accent5"/>
              </a:solidFill>
            </a:endParaRPr>
          </a:p>
        </p:txBody>
      </p:sp>
      <p:pic>
        <p:nvPicPr>
          <p:cNvPr id="6" name="Picture 5"/>
          <p:cNvPicPr>
            <a:picLocks noChangeAspect="1"/>
          </p:cNvPicPr>
          <p:nvPr/>
        </p:nvPicPr>
        <p:blipFill rotWithShape="1">
          <a:blip r:embed="rId3"/>
          <a:srcRect l="714" r="17500"/>
          <a:stretch/>
        </p:blipFill>
        <p:spPr>
          <a:xfrm>
            <a:off x="9402457" y="4392270"/>
            <a:ext cx="2406869" cy="1961931"/>
          </a:xfrm>
          <a:prstGeom prst="rect">
            <a:avLst/>
          </a:prstGeom>
          <a:ln w="38100">
            <a:solidFill>
              <a:schemeClr val="tx1"/>
            </a:solidFill>
          </a:ln>
        </p:spPr>
      </p:pic>
      <p:pic>
        <p:nvPicPr>
          <p:cNvPr id="5" name="Picture 4"/>
          <p:cNvPicPr>
            <a:picLocks noChangeAspect="1"/>
          </p:cNvPicPr>
          <p:nvPr/>
        </p:nvPicPr>
        <p:blipFill>
          <a:blip r:embed="rId4"/>
          <a:stretch>
            <a:fillRect/>
          </a:stretch>
        </p:blipFill>
        <p:spPr>
          <a:xfrm>
            <a:off x="7357242" y="4915228"/>
            <a:ext cx="2511972" cy="1648482"/>
          </a:xfrm>
          <a:prstGeom prst="rect">
            <a:avLst/>
          </a:prstGeom>
          <a:ln w="38100">
            <a:solidFill>
              <a:schemeClr val="tx1"/>
            </a:solidFill>
          </a:ln>
        </p:spPr>
      </p:pic>
      <p:pic>
        <p:nvPicPr>
          <p:cNvPr id="13" name="Picture 12"/>
          <p:cNvPicPr>
            <a:picLocks noChangeAspect="1"/>
          </p:cNvPicPr>
          <p:nvPr/>
        </p:nvPicPr>
        <p:blipFill rotWithShape="1">
          <a:blip r:embed="rId5"/>
          <a:srcRect t="35156" b="37820"/>
          <a:stretch/>
        </p:blipFill>
        <p:spPr>
          <a:xfrm>
            <a:off x="7917278" y="1818879"/>
            <a:ext cx="3568696" cy="964400"/>
          </a:xfrm>
          <a:prstGeom prst="rect">
            <a:avLst/>
          </a:prstGeom>
        </p:spPr>
      </p:pic>
    </p:spTree>
    <p:extLst>
      <p:ext uri="{BB962C8B-B14F-4D97-AF65-F5344CB8AC3E}">
        <p14:creationId xmlns:p14="http://schemas.microsoft.com/office/powerpoint/2010/main" val="3799584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437811" cy="1201783"/>
          </a:xfrm>
        </p:spPr>
        <p:txBody>
          <a:bodyPr/>
          <a:lstStyle/>
          <a:p>
            <a:r>
              <a:rPr lang="en-US" dirty="0" smtClean="0"/>
              <a:t>Agenda Outline</a:t>
            </a:r>
            <a:endParaRPr lang="en-US" dirty="0"/>
          </a:p>
        </p:txBody>
      </p:sp>
      <p:sp>
        <p:nvSpPr>
          <p:cNvPr id="3" name="Content Placeholder 2"/>
          <p:cNvSpPr>
            <a:spLocks noGrp="1"/>
          </p:cNvSpPr>
          <p:nvPr>
            <p:ph idx="1"/>
          </p:nvPr>
        </p:nvSpPr>
        <p:spPr>
          <a:xfrm>
            <a:off x="609600" y="792480"/>
            <a:ext cx="10815781" cy="6065520"/>
          </a:xfrm>
        </p:spPr>
        <p:txBody>
          <a:bodyPr>
            <a:normAutofit/>
          </a:bodyPr>
          <a:lstStyle/>
          <a:p>
            <a:r>
              <a:rPr lang="en-US" dirty="0" smtClean="0">
                <a:solidFill>
                  <a:schemeClr val="accent5"/>
                </a:solidFill>
              </a:rPr>
              <a:t>1:30 PM GROUP ANALYSIS: AN EXERCISE IN HELPING A STAKEHOLDER /CUSTOMER MAKE HIGH IMPACT DECISIONS (1 HR) </a:t>
            </a:r>
          </a:p>
          <a:p>
            <a:pPr lvl="1"/>
            <a:r>
              <a:rPr lang="en-US" i="1" dirty="0" smtClean="0"/>
              <a:t>Frank </a:t>
            </a:r>
            <a:r>
              <a:rPr lang="en-US" i="1" dirty="0" err="1" smtClean="0"/>
              <a:t>Alsheimer</a:t>
            </a:r>
            <a:r>
              <a:rPr lang="en-US" i="1" dirty="0" smtClean="0"/>
              <a:t>, NWS/WFO Columbia, SC</a:t>
            </a:r>
          </a:p>
          <a:p>
            <a:pPr lvl="1"/>
            <a:r>
              <a:rPr lang="en-US" i="1" dirty="0" smtClean="0"/>
              <a:t>Bill </a:t>
            </a:r>
            <a:r>
              <a:rPr lang="en-US" i="1" dirty="0" err="1" smtClean="0"/>
              <a:t>Sjoberg</a:t>
            </a:r>
            <a:r>
              <a:rPr lang="en-US" i="1" dirty="0" smtClean="0"/>
              <a:t>, GST contractor for JPSS</a:t>
            </a:r>
          </a:p>
          <a:p>
            <a:pPr lvl="1"/>
            <a:endParaRPr lang="en-US" i="1" dirty="0"/>
          </a:p>
          <a:p>
            <a:r>
              <a:rPr lang="en-US" dirty="0">
                <a:solidFill>
                  <a:schemeClr val="accent3"/>
                </a:solidFill>
              </a:rPr>
              <a:t>2:30 PM REFRESHMENT BREAK ( 30 Min)</a:t>
            </a:r>
          </a:p>
          <a:p>
            <a:endParaRPr lang="en-US" dirty="0">
              <a:solidFill>
                <a:schemeClr val="accent3"/>
              </a:solidFill>
            </a:endParaRPr>
          </a:p>
          <a:p>
            <a:r>
              <a:rPr lang="en-US" dirty="0" smtClean="0">
                <a:solidFill>
                  <a:schemeClr val="accent5"/>
                </a:solidFill>
              </a:rPr>
              <a:t>3:00 </a:t>
            </a:r>
            <a:r>
              <a:rPr lang="en-US" dirty="0">
                <a:solidFill>
                  <a:schemeClr val="accent5"/>
                </a:solidFill>
              </a:rPr>
              <a:t>PM </a:t>
            </a:r>
            <a:r>
              <a:rPr lang="en-US" dirty="0" smtClean="0">
                <a:solidFill>
                  <a:schemeClr val="accent5"/>
                </a:solidFill>
              </a:rPr>
              <a:t>OUTBRIEF OF GROUP ANALYSIS (30 MIN) </a:t>
            </a:r>
            <a:endParaRPr lang="en-US" dirty="0">
              <a:solidFill>
                <a:schemeClr val="accent5"/>
              </a:solidFill>
            </a:endParaRPr>
          </a:p>
          <a:p>
            <a:endParaRPr lang="en-US" dirty="0">
              <a:solidFill>
                <a:schemeClr val="accent5"/>
              </a:solidFill>
            </a:endParaRPr>
          </a:p>
          <a:p>
            <a:r>
              <a:rPr lang="en-US" dirty="0" smtClean="0">
                <a:solidFill>
                  <a:schemeClr val="accent5"/>
                </a:solidFill>
              </a:rPr>
              <a:t>3:30 PM COURSE SUMMARY AND EVALUATION (15 MIN) </a:t>
            </a:r>
          </a:p>
          <a:p>
            <a:pPr lvl="1"/>
            <a:r>
              <a:rPr lang="en-US" i="1" dirty="0"/>
              <a:t>Janel Thomas, STC contractor for GOES-R</a:t>
            </a:r>
            <a:endParaRPr lang="en-US" dirty="0">
              <a:solidFill>
                <a:schemeClr val="accent3"/>
              </a:solidFill>
            </a:endParaRPr>
          </a:p>
          <a:p>
            <a:endParaRPr lang="en-US" i="1" dirty="0" smtClean="0"/>
          </a:p>
          <a:p>
            <a:r>
              <a:rPr lang="en-US" dirty="0" smtClean="0">
                <a:solidFill>
                  <a:schemeClr val="accent3"/>
                </a:solidFill>
              </a:rPr>
              <a:t>3:45 COURSE END</a:t>
            </a:r>
            <a:endParaRPr lang="en-US" i="1"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403" y="1828274"/>
            <a:ext cx="4244978" cy="2829985"/>
          </a:xfrm>
          <a:prstGeom prst="rect">
            <a:avLst/>
          </a:prstGeom>
        </p:spPr>
      </p:pic>
    </p:spTree>
    <p:extLst>
      <p:ext uri="{BB962C8B-B14F-4D97-AF65-F5344CB8AC3E}">
        <p14:creationId xmlns:p14="http://schemas.microsoft.com/office/powerpoint/2010/main" val="876419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0034" r="21248" b="5255"/>
          <a:stretch/>
        </p:blipFill>
        <p:spPr>
          <a:xfrm>
            <a:off x="248687" y="1571497"/>
            <a:ext cx="7086833" cy="4129110"/>
          </a:xfrm>
          <a:prstGeom prst="rect">
            <a:avLst/>
          </a:prstGeom>
        </p:spPr>
      </p:pic>
      <p:sp>
        <p:nvSpPr>
          <p:cNvPr id="2" name="Title 1"/>
          <p:cNvSpPr>
            <a:spLocks noGrp="1"/>
          </p:cNvSpPr>
          <p:nvPr>
            <p:ph type="title"/>
          </p:nvPr>
        </p:nvSpPr>
        <p:spPr>
          <a:xfrm>
            <a:off x="248687" y="-94321"/>
            <a:ext cx="9905998" cy="1252728"/>
          </a:xfrm>
        </p:spPr>
        <p:txBody>
          <a:bodyPr/>
          <a:lstStyle/>
          <a:p>
            <a:r>
              <a:rPr lang="en-US" dirty="0" smtClean="0"/>
              <a:t>Interactive Polls &amp; Website</a:t>
            </a:r>
            <a:endParaRPr lang="en-US" dirty="0"/>
          </a:p>
        </p:txBody>
      </p:sp>
      <p:grpSp>
        <p:nvGrpSpPr>
          <p:cNvPr id="8" name="Group 7"/>
          <p:cNvGrpSpPr/>
          <p:nvPr/>
        </p:nvGrpSpPr>
        <p:grpSpPr>
          <a:xfrm>
            <a:off x="4429759" y="6074642"/>
            <a:ext cx="7603412" cy="463089"/>
            <a:chOff x="5505011" y="262867"/>
            <a:chExt cx="3882727" cy="525263"/>
          </a:xfrm>
        </p:grpSpPr>
        <p:sp>
          <p:nvSpPr>
            <p:cNvPr id="5" name="Rectangle 4"/>
            <p:cNvSpPr/>
            <p:nvPr/>
          </p:nvSpPr>
          <p:spPr>
            <a:xfrm>
              <a:off x="5534236" y="262867"/>
              <a:ext cx="3810091" cy="525263"/>
            </a:xfrm>
            <a:prstGeom prst="rect">
              <a:avLst/>
            </a:prstGeom>
            <a:ln w="38100">
              <a:solidFill>
                <a:srgbClr val="A9E023"/>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Rectangle 3"/>
            <p:cNvSpPr/>
            <p:nvPr/>
          </p:nvSpPr>
          <p:spPr>
            <a:xfrm>
              <a:off x="6952536" y="294665"/>
              <a:ext cx="2435202" cy="461665"/>
            </a:xfrm>
            <a:prstGeom prst="rect">
              <a:avLst/>
            </a:prstGeom>
          </p:spPr>
          <p:txBody>
            <a:bodyPr wrap="square">
              <a:spAutoFit/>
            </a:bodyPr>
            <a:lstStyle/>
            <a:p>
              <a:r>
                <a:rPr lang="en-US" sz="2400" b="1" dirty="0">
                  <a:solidFill>
                    <a:schemeClr val="accent5"/>
                  </a:solidFill>
                </a:rPr>
                <a:t>Enter Code: </a:t>
              </a:r>
              <a:r>
                <a:rPr lang="en-US" sz="2400" b="1" dirty="0" smtClean="0">
                  <a:solidFill>
                    <a:schemeClr val="accent5"/>
                  </a:solidFill>
                </a:rPr>
                <a:t>#AMS2020SatShort</a:t>
              </a:r>
              <a:endParaRPr lang="en-US" sz="2400" b="1" dirty="0">
                <a:solidFill>
                  <a:schemeClr val="accent5"/>
                </a:solidFill>
              </a:endParaRPr>
            </a:p>
          </p:txBody>
        </p:sp>
        <p:sp>
          <p:nvSpPr>
            <p:cNvPr id="6" name="Rectangle 5"/>
            <p:cNvSpPr/>
            <p:nvPr/>
          </p:nvSpPr>
          <p:spPr>
            <a:xfrm>
              <a:off x="5505011" y="294664"/>
              <a:ext cx="1447525" cy="461665"/>
            </a:xfrm>
            <a:prstGeom prst="rect">
              <a:avLst/>
            </a:prstGeom>
          </p:spPr>
          <p:txBody>
            <a:bodyPr wrap="square">
              <a:spAutoFit/>
            </a:bodyPr>
            <a:lstStyle/>
            <a:p>
              <a:r>
                <a:rPr lang="en-US" sz="2400" b="1" dirty="0">
                  <a:solidFill>
                    <a:schemeClr val="accent5"/>
                  </a:solidFill>
                </a:rPr>
                <a:t>https://www.sli.do</a:t>
              </a:r>
              <a:endParaRPr lang="en-US" sz="2000" b="1" dirty="0">
                <a:solidFill>
                  <a:schemeClr val="accent5"/>
                </a:solidFill>
              </a:endParaRPr>
            </a:p>
          </p:txBody>
        </p:sp>
      </p:grpSp>
      <p:pic>
        <p:nvPicPr>
          <p:cNvPr id="7" name="Picture 6"/>
          <p:cNvPicPr>
            <a:picLocks noChangeAspect="1"/>
          </p:cNvPicPr>
          <p:nvPr/>
        </p:nvPicPr>
        <p:blipFill rotWithShape="1">
          <a:blip r:embed="rId3"/>
          <a:srcRect l="14303" t="13429" r="12310" b="5406"/>
          <a:stretch/>
        </p:blipFill>
        <p:spPr>
          <a:xfrm>
            <a:off x="4486989" y="2445657"/>
            <a:ext cx="4718619" cy="2903480"/>
          </a:xfrm>
          <a:prstGeom prst="rect">
            <a:avLst/>
          </a:prstGeom>
          <a:ln w="38100">
            <a:solidFill>
              <a:srgbClr val="A9E023"/>
            </a:solidFill>
          </a:ln>
        </p:spPr>
      </p:pic>
      <p:pic>
        <p:nvPicPr>
          <p:cNvPr id="10" name="Picture 9"/>
          <p:cNvPicPr>
            <a:picLocks noChangeAspect="1"/>
          </p:cNvPicPr>
          <p:nvPr/>
        </p:nvPicPr>
        <p:blipFill rotWithShape="1">
          <a:blip r:embed="rId4"/>
          <a:srcRect l="26637" t="12641" r="26932" b="5773"/>
          <a:stretch/>
        </p:blipFill>
        <p:spPr>
          <a:xfrm>
            <a:off x="8327983" y="1056034"/>
            <a:ext cx="2212848" cy="2187177"/>
          </a:xfrm>
          <a:prstGeom prst="rect">
            <a:avLst/>
          </a:prstGeom>
          <a:ln w="38100" cap="sq">
            <a:solidFill>
              <a:srgbClr val="A9E023"/>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5"/>
          <a:srcRect l="26628" t="11872" r="26873" b="39702"/>
          <a:stretch/>
        </p:blipFill>
        <p:spPr>
          <a:xfrm>
            <a:off x="8970943" y="2867435"/>
            <a:ext cx="2814657" cy="1648823"/>
          </a:xfrm>
          <a:prstGeom prst="rect">
            <a:avLst/>
          </a:prstGeom>
          <a:ln w="38100" cap="sq">
            <a:solidFill>
              <a:srgbClr val="A9E023"/>
            </a:solidFill>
            <a:prstDash val="solid"/>
            <a:miter lim="800000"/>
          </a:ln>
          <a:effectLst>
            <a:outerShdw blurRad="50800" dist="38100" dir="2700000" algn="tl" rotWithShape="0">
              <a:srgbClr val="000000">
                <a:alpha val="43000"/>
              </a:srgbClr>
            </a:outerShdw>
          </a:effectLst>
        </p:spPr>
      </p:pic>
      <p:sp>
        <p:nvSpPr>
          <p:cNvPr id="12" name="Oval 11"/>
          <p:cNvSpPr/>
          <p:nvPr/>
        </p:nvSpPr>
        <p:spPr>
          <a:xfrm>
            <a:off x="4963398" y="4054979"/>
            <a:ext cx="2040488" cy="732413"/>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23983" y="991352"/>
            <a:ext cx="7111538" cy="463089"/>
            <a:chOff x="223982" y="1037223"/>
            <a:chExt cx="7111538" cy="463089"/>
          </a:xfrm>
        </p:grpSpPr>
        <p:sp>
          <p:nvSpPr>
            <p:cNvPr id="13" name="Rectangle 12"/>
            <p:cNvSpPr/>
            <p:nvPr/>
          </p:nvSpPr>
          <p:spPr>
            <a:xfrm>
              <a:off x="223982" y="1037223"/>
              <a:ext cx="7111537" cy="463089"/>
            </a:xfrm>
            <a:prstGeom prst="rect">
              <a:avLst/>
            </a:prstGeom>
            <a:ln w="38100">
              <a:solidFill>
                <a:srgbClr val="A9E023"/>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Rectangle 2"/>
            <p:cNvSpPr/>
            <p:nvPr/>
          </p:nvSpPr>
          <p:spPr>
            <a:xfrm>
              <a:off x="223983" y="1038647"/>
              <a:ext cx="7111537" cy="461665"/>
            </a:xfrm>
            <a:prstGeom prst="rect">
              <a:avLst/>
            </a:prstGeom>
          </p:spPr>
          <p:txBody>
            <a:bodyPr wrap="square">
              <a:spAutoFit/>
            </a:bodyPr>
            <a:lstStyle/>
            <a:p>
              <a:r>
                <a:rPr lang="en-US" sz="2400" b="1" dirty="0">
                  <a:solidFill>
                    <a:srgbClr val="D06423"/>
                  </a:solidFill>
                </a:rPr>
                <a:t>https://tinyurl.com/2020-AMS-Sat-Short-Course </a:t>
              </a:r>
              <a:endParaRPr lang="en-US" sz="2400" dirty="0">
                <a:solidFill>
                  <a:srgbClr val="D06423"/>
                </a:solidFill>
              </a:endParaRPr>
            </a:p>
          </p:txBody>
        </p:sp>
      </p:grpSp>
    </p:spTree>
    <p:extLst>
      <p:ext uri="{BB962C8B-B14F-4D97-AF65-F5344CB8AC3E}">
        <p14:creationId xmlns:p14="http://schemas.microsoft.com/office/powerpoint/2010/main" val="309850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12"/>
                                        </p:tgtEl>
                                      </p:cBhvr>
                                    </p:animEffect>
                                    <p:animScale>
                                      <p:cBhvr>
                                        <p:cTn id="7"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84960"/>
          </a:xfrm>
        </p:spPr>
        <p:txBody>
          <a:bodyPr/>
          <a:lstStyle/>
          <a:p>
            <a:pPr algn="ctr"/>
            <a:r>
              <a:rPr lang="en-US" dirty="0" smtClean="0"/>
              <a:t>Notable activities this week: </a:t>
            </a:r>
            <a:endParaRPr lang="en-US" dirty="0"/>
          </a:p>
        </p:txBody>
      </p:sp>
      <p:sp>
        <p:nvSpPr>
          <p:cNvPr id="3" name="Content Placeholder 2"/>
          <p:cNvSpPr>
            <a:spLocks noGrp="1"/>
          </p:cNvSpPr>
          <p:nvPr>
            <p:ph idx="1"/>
          </p:nvPr>
        </p:nvSpPr>
        <p:spPr>
          <a:xfrm>
            <a:off x="534852" y="1230086"/>
            <a:ext cx="9905998" cy="4950823"/>
          </a:xfrm>
        </p:spPr>
        <p:txBody>
          <a:bodyPr>
            <a:noAutofit/>
          </a:bodyPr>
          <a:lstStyle/>
          <a:p>
            <a:r>
              <a:rPr lang="en-US" dirty="0">
                <a:effectLst/>
              </a:rPr>
              <a:t>16th Annual Symposium on New Generation Operational Environmental Satellite Systems (16GOESRJPSS</a:t>
            </a:r>
            <a:r>
              <a:rPr lang="en-US" dirty="0" smtClean="0">
                <a:effectLst/>
              </a:rPr>
              <a:t>) All Week</a:t>
            </a:r>
          </a:p>
          <a:p>
            <a:pPr lvl="1"/>
            <a:r>
              <a:rPr lang="en-US" dirty="0" smtClean="0"/>
              <a:t>Rooms 253 B: Monday – Thursday</a:t>
            </a:r>
          </a:p>
          <a:p>
            <a:pPr lvl="1"/>
            <a:r>
              <a:rPr lang="en-US" dirty="0" smtClean="0"/>
              <a:t>Concurrently Room 255 Wednesday – Thursday </a:t>
            </a:r>
          </a:p>
          <a:p>
            <a:endParaRPr lang="en-US" dirty="0"/>
          </a:p>
          <a:p>
            <a:r>
              <a:rPr lang="en-US" dirty="0">
                <a:effectLst/>
              </a:rPr>
              <a:t>Speed Networking </a:t>
            </a:r>
            <a:r>
              <a:rPr lang="en-US" dirty="0" smtClean="0">
                <a:effectLst/>
              </a:rPr>
              <a:t>Event for Students and Early Career Professionals</a:t>
            </a:r>
          </a:p>
          <a:p>
            <a:pPr lvl="1"/>
            <a:r>
              <a:rPr lang="en-US" sz="2000" dirty="0" smtClean="0">
                <a:effectLst/>
              </a:rPr>
              <a:t>Monday 7:30 – 10:00 PM on the Exhibit Level/East Registration (Foyer) </a:t>
            </a:r>
          </a:p>
          <a:p>
            <a:pPr lvl="1"/>
            <a:endParaRPr lang="en-US" sz="2000" dirty="0">
              <a:effectLst/>
            </a:endParaRPr>
          </a:p>
          <a:p>
            <a:r>
              <a:rPr lang="en-US" sz="2200" dirty="0" smtClean="0">
                <a:effectLst/>
              </a:rPr>
              <a:t>Side Panel Discussion (lunch seminar)</a:t>
            </a:r>
          </a:p>
          <a:p>
            <a:pPr lvl="1"/>
            <a:r>
              <a:rPr lang="en-US" sz="2000" dirty="0" smtClean="0">
                <a:effectLst/>
              </a:rPr>
              <a:t>Tuesday Room 235 B (Box lunches will be provided)</a:t>
            </a:r>
          </a:p>
          <a:p>
            <a:endParaRPr lang="en-US" dirty="0">
              <a:effectLst/>
            </a:endParaRPr>
          </a:p>
        </p:txBody>
      </p:sp>
      <p:sp>
        <p:nvSpPr>
          <p:cNvPr id="5" name="Title 1"/>
          <p:cNvSpPr txBox="1">
            <a:spLocks/>
          </p:cNvSpPr>
          <p:nvPr/>
        </p:nvSpPr>
        <p:spPr>
          <a:xfrm>
            <a:off x="2928257" y="5826034"/>
            <a:ext cx="6335486" cy="84473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Please Join Us!!! </a:t>
            </a:r>
            <a:endParaRPr lang="en-US" dirty="0"/>
          </a:p>
        </p:txBody>
      </p:sp>
      <p:sp>
        <p:nvSpPr>
          <p:cNvPr id="8" name="Content Placeholder 2"/>
          <p:cNvSpPr txBox="1">
            <a:spLocks/>
          </p:cNvSpPr>
          <p:nvPr/>
        </p:nvSpPr>
        <p:spPr>
          <a:xfrm>
            <a:off x="7262948" y="2307771"/>
            <a:ext cx="4249783" cy="251677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endParaRPr lang="en-US" dirty="0" smtClean="0"/>
          </a:p>
        </p:txBody>
      </p:sp>
    </p:spTree>
    <p:extLst>
      <p:ext uri="{BB962C8B-B14F-4D97-AF65-F5344CB8AC3E}">
        <p14:creationId xmlns:p14="http://schemas.microsoft.com/office/powerpoint/2010/main" val="3330497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itting, holding, water&#10;&#10;Description automatically generated">
            <a:extLst>
              <a:ext uri="{FF2B5EF4-FFF2-40B4-BE49-F238E27FC236}">
                <a16:creationId xmlns:a16="http://schemas.microsoft.com/office/drawing/2014/main" id="{0D76BA67-2588-4736-9D3B-EA8ADE95AA5B}"/>
              </a:ext>
            </a:extLst>
          </p:cNvPr>
          <p:cNvPicPr>
            <a:picLocks noChangeAspect="1"/>
          </p:cNvPicPr>
          <p:nvPr/>
        </p:nvPicPr>
        <p:blipFill rotWithShape="1">
          <a:blip r:embed="rId2">
            <a:extLst>
              <a:ext uri="{28A0092B-C50C-407E-A947-70E740481C1C}">
                <a14:useLocalDpi xmlns:a14="http://schemas.microsoft.com/office/drawing/2010/main" val="0"/>
              </a:ext>
            </a:extLst>
          </a:blip>
          <a:srcRect t="35561" r="1" b="16064"/>
          <a:stretch/>
        </p:blipFill>
        <p:spPr>
          <a:xfrm>
            <a:off x="0" y="0"/>
            <a:ext cx="12191980" cy="6857990"/>
          </a:xfrm>
          <a:prstGeom prst="rect">
            <a:avLst/>
          </a:prstGeom>
        </p:spPr>
      </p:pic>
      <p:sp>
        <p:nvSpPr>
          <p:cNvPr id="2" name="Title 1">
            <a:extLst>
              <a:ext uri="{FF2B5EF4-FFF2-40B4-BE49-F238E27FC236}">
                <a16:creationId xmlns:a16="http://schemas.microsoft.com/office/drawing/2014/main" id="{E2A4795E-486C-4B09-B717-06DB21307F2F}"/>
              </a:ext>
            </a:extLst>
          </p:cNvPr>
          <p:cNvSpPr>
            <a:spLocks noGrp="1"/>
          </p:cNvSpPr>
          <p:nvPr>
            <p:ph type="ctrTitle"/>
          </p:nvPr>
        </p:nvSpPr>
        <p:spPr>
          <a:xfrm>
            <a:off x="109663" y="1009731"/>
            <a:ext cx="3852041" cy="2596214"/>
          </a:xfrm>
        </p:spPr>
        <p:txBody>
          <a:bodyPr>
            <a:normAutofit fontScale="90000"/>
          </a:bodyPr>
          <a:lstStyle/>
          <a:p>
            <a:r>
              <a:rPr lang="en-US" sz="4000" b="1" dirty="0">
                <a:solidFill>
                  <a:srgbClr val="002060"/>
                </a:solidFill>
                <a:latin typeface="Gill Sans MT" panose="020B0502020104020203" pitchFamily="34" charset="0"/>
              </a:rPr>
              <a:t>Celebrate Our Centennial</a:t>
            </a:r>
            <a:br>
              <a:rPr lang="en-US" sz="4000" b="1" dirty="0">
                <a:solidFill>
                  <a:srgbClr val="002060"/>
                </a:solidFill>
                <a:latin typeface="Gill Sans MT" panose="020B0502020104020203" pitchFamily="34" charset="0"/>
              </a:rPr>
            </a:br>
            <a:r>
              <a:rPr lang="en-US" sz="4000" b="1" dirty="0">
                <a:solidFill>
                  <a:srgbClr val="002060"/>
                </a:solidFill>
                <a:latin typeface="Gill Sans MT" panose="020B0502020104020203" pitchFamily="34" charset="0"/>
              </a:rPr>
              <a:t>at the </a:t>
            </a:r>
            <a:br>
              <a:rPr lang="en-US" sz="4000" b="1" dirty="0">
                <a:solidFill>
                  <a:srgbClr val="002060"/>
                </a:solidFill>
                <a:latin typeface="Gill Sans MT" panose="020B0502020104020203" pitchFamily="34" charset="0"/>
              </a:rPr>
            </a:br>
            <a:r>
              <a:rPr lang="en-US" sz="4000" b="1" dirty="0">
                <a:solidFill>
                  <a:srgbClr val="002060"/>
                </a:solidFill>
                <a:latin typeface="Gill Sans MT" panose="020B0502020104020203" pitchFamily="34" charset="0"/>
              </a:rPr>
              <a:t>Annual Meeting</a:t>
            </a:r>
          </a:p>
        </p:txBody>
      </p:sp>
      <p:sp>
        <p:nvSpPr>
          <p:cNvPr id="3" name="Subtitle 2">
            <a:extLst>
              <a:ext uri="{FF2B5EF4-FFF2-40B4-BE49-F238E27FC236}">
                <a16:creationId xmlns:a16="http://schemas.microsoft.com/office/drawing/2014/main" id="{D27695D5-1577-4512-AE42-BAF15C52B39D}"/>
              </a:ext>
            </a:extLst>
          </p:cNvPr>
          <p:cNvSpPr>
            <a:spLocks noGrp="1"/>
          </p:cNvSpPr>
          <p:nvPr>
            <p:ph type="subTitle" idx="1"/>
          </p:nvPr>
        </p:nvSpPr>
        <p:spPr>
          <a:xfrm>
            <a:off x="3961704" y="266785"/>
            <a:ext cx="8120614" cy="6678320"/>
          </a:xfrm>
        </p:spPr>
        <p:txBody>
          <a:bodyPr>
            <a:normAutofit lnSpcReduction="10000"/>
          </a:bodyPr>
          <a:lstStyle/>
          <a:p>
            <a:pPr marL="342900" indent="-342900" algn="l">
              <a:buFont typeface="Arial" panose="020B0604020202020204" pitchFamily="34" charset="0"/>
              <a:buChar char="•"/>
            </a:pPr>
            <a:r>
              <a:rPr lang="en-US" b="1" dirty="0">
                <a:solidFill>
                  <a:srgbClr val="002060"/>
                </a:solidFill>
                <a:latin typeface="Gill Sans MT" panose="020B0502020104020203" pitchFamily="34" charset="0"/>
              </a:rPr>
              <a:t>Centennial Sessions and Presentations</a:t>
            </a:r>
            <a:r>
              <a:rPr lang="en-US" dirty="0">
                <a:solidFill>
                  <a:srgbClr val="002060"/>
                </a:solidFill>
                <a:latin typeface="Gill Sans MT" panose="020B0502020104020203" pitchFamily="34" charset="0"/>
              </a:rPr>
              <a:t> </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Flagged in the mobile app and in the online program</a:t>
            </a:r>
          </a:p>
          <a:p>
            <a:pPr marL="342900" indent="-342900" algn="l">
              <a:buFont typeface="Arial" panose="020B0604020202020204" pitchFamily="34" charset="0"/>
              <a:buChar char="•"/>
            </a:pPr>
            <a:r>
              <a:rPr lang="en-US" b="1" dirty="0">
                <a:solidFill>
                  <a:srgbClr val="002060"/>
                </a:solidFill>
                <a:latin typeface="Gill Sans MT" panose="020B0502020104020203" pitchFamily="34" charset="0"/>
              </a:rPr>
              <a:t>Historical Instruments Display </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In the Exhibit Hall</a:t>
            </a:r>
          </a:p>
          <a:p>
            <a:pPr marL="342900" indent="-342900" algn="l">
              <a:buFont typeface="Arial" panose="020B0604020202020204" pitchFamily="34" charset="0"/>
              <a:buChar char="•"/>
            </a:pPr>
            <a:r>
              <a:rPr lang="en-US" b="1" dirty="0">
                <a:solidFill>
                  <a:srgbClr val="002060"/>
                </a:solidFill>
                <a:latin typeface="Gill Sans MT" panose="020B0502020104020203" pitchFamily="34" charset="0"/>
              </a:rPr>
              <a:t>Birthday Card</a:t>
            </a:r>
            <a:r>
              <a:rPr lang="en-US" dirty="0">
                <a:solidFill>
                  <a:srgbClr val="002060"/>
                </a:solidFill>
                <a:latin typeface="Gill Sans MT" panose="020B0502020104020203" pitchFamily="34" charset="0"/>
              </a:rPr>
              <a:t> </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All are welcome to sign</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In the Exhibit Hall</a:t>
            </a:r>
          </a:p>
          <a:p>
            <a:pPr marL="342900" indent="-342900" algn="l">
              <a:buFont typeface="Arial" panose="020B0604020202020204" pitchFamily="34" charset="0"/>
              <a:buChar char="•"/>
            </a:pPr>
            <a:r>
              <a:rPr lang="en-US" b="1" dirty="0">
                <a:solidFill>
                  <a:srgbClr val="002060"/>
                </a:solidFill>
                <a:latin typeface="Gill Sans MT" panose="020B0502020104020203" pitchFamily="34" charset="0"/>
              </a:rPr>
              <a:t>Meteorology/Atmospheric Science Family Tree</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Check it out and add yourself </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In the Poster Hall</a:t>
            </a:r>
          </a:p>
          <a:p>
            <a:pPr marL="342900" indent="-342900" algn="l">
              <a:buFont typeface="Arial" panose="020B0604020202020204" pitchFamily="34" charset="0"/>
              <a:buChar char="•"/>
            </a:pPr>
            <a:r>
              <a:rPr lang="en-US" b="1" dirty="0">
                <a:solidFill>
                  <a:srgbClr val="002060"/>
                </a:solidFill>
                <a:latin typeface="Gill Sans MT" panose="020B0502020104020203" pitchFamily="34" charset="0"/>
              </a:rPr>
              <a:t>AMS Oral History Project</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Share your story in a fifteen-minute interview to become part of the AMS archives</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Email amsoralhistoryproject@ametsoc.org or stop by Elm I&amp;II in the Westin</a:t>
            </a:r>
          </a:p>
          <a:p>
            <a:pPr marL="342900" indent="-342900" algn="l">
              <a:buFont typeface="Arial" panose="020B0604020202020204" pitchFamily="34" charset="0"/>
              <a:buChar char="•"/>
            </a:pPr>
            <a:r>
              <a:rPr lang="en-US" b="1" dirty="0">
                <a:solidFill>
                  <a:srgbClr val="002060"/>
                </a:solidFill>
                <a:latin typeface="Gill Sans MT" panose="020B0502020104020203" pitchFamily="34" charset="0"/>
              </a:rPr>
              <a:t>Centennial Celebration</a:t>
            </a:r>
          </a:p>
          <a:p>
            <a:pPr marL="800100" lvl="1" indent="-342900" algn="l">
              <a:buFont typeface="Arial" panose="020B0604020202020204" pitchFamily="34" charset="0"/>
              <a:buChar char="•"/>
            </a:pPr>
            <a:r>
              <a:rPr lang="en-US" dirty="0">
                <a:solidFill>
                  <a:srgbClr val="002060"/>
                </a:solidFill>
                <a:latin typeface="Gill Sans MT" panose="020B0502020104020203" pitchFamily="34" charset="0"/>
              </a:rPr>
              <a:t>Wednesday, 6:30-9pm in the Grand Ballroom</a:t>
            </a:r>
          </a:p>
          <a:p>
            <a:endParaRPr lang="en-US" sz="2000" dirty="0">
              <a:latin typeface="Gill Sans MT" panose="020B0502020104020203" pitchFamily="34" charset="0"/>
            </a:endParaRPr>
          </a:p>
        </p:txBody>
      </p:sp>
      <p:pic>
        <p:nvPicPr>
          <p:cNvPr id="17" name="Picture 16" descr="A close up of a sign&#10;&#10;Description automatically generated">
            <a:extLst>
              <a:ext uri="{FF2B5EF4-FFF2-40B4-BE49-F238E27FC236}">
                <a16:creationId xmlns:a16="http://schemas.microsoft.com/office/drawing/2014/main" id="{9A90254E-F06E-4AB0-848A-AE19F2CA8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18" y="3605945"/>
            <a:ext cx="2704268" cy="3091977"/>
          </a:xfrm>
          <a:prstGeom prst="rect">
            <a:avLst/>
          </a:prstGeom>
        </p:spPr>
      </p:pic>
    </p:spTree>
    <p:extLst>
      <p:ext uri="{BB962C8B-B14F-4D97-AF65-F5344CB8AC3E}">
        <p14:creationId xmlns:p14="http://schemas.microsoft.com/office/powerpoint/2010/main" val="6351883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1382</TotalTime>
  <Words>722</Words>
  <Application>Microsoft Office PowerPoint</Application>
  <PresentationFormat>Widescreen</PresentationFormat>
  <Paragraphs>95</Paragraphs>
  <Slides>10</Slides>
  <Notes>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Gill Sans MT</vt:lpstr>
      <vt:lpstr>Mesh</vt:lpstr>
      <vt:lpstr>From GOES-R and JPSS Satellite Data to disaster response: every decision counts</vt:lpstr>
      <vt:lpstr>Need To Know:</vt:lpstr>
      <vt:lpstr>Agenda Outline </vt:lpstr>
      <vt:lpstr>Agenda Outline</vt:lpstr>
      <vt:lpstr>Agenda Outline</vt:lpstr>
      <vt:lpstr>Agenda Outline</vt:lpstr>
      <vt:lpstr>Interactive Polls &amp; Website</vt:lpstr>
      <vt:lpstr>Notable activities this week: </vt:lpstr>
      <vt:lpstr>Celebrate Our Centennial at the  Annual Meeting</vt:lpstr>
      <vt:lpstr>Introductions: Tell us a little bit about yourself</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Significant Hazards Satellite Applications Short Course</dc:title>
  <dc:creator>Thomas, Janel R. (GSFC-416.0)[SGT, INC]</dc:creator>
  <cp:lastModifiedBy>Thomas, Janel R. (GSFC-416.0)[SGT, INC]</cp:lastModifiedBy>
  <cp:revision>37</cp:revision>
  <dcterms:created xsi:type="dcterms:W3CDTF">2019-09-28T19:21:40Z</dcterms:created>
  <dcterms:modified xsi:type="dcterms:W3CDTF">2020-01-10T18:15:57Z</dcterms:modified>
</cp:coreProperties>
</file>