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2" r:id="rId19"/>
    <p:sldId id="276" r:id="rId20"/>
    <p:sldId id="273" r:id="rId21"/>
    <p:sldId id="274" r:id="rId22"/>
    <p:sldId id="275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aQ+k5vaz3/jHtO8+Jp90HBV1s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8119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3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35000">
              <a:srgbClr val="FFFFFF"/>
            </a:gs>
            <a:gs pos="100000">
              <a:srgbClr val="5A9B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020-AMS-Sat-Short-Cours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Helping Stakeholders/Customers Make High Impact Decisions</a:t>
            </a:r>
            <a:endParaRPr sz="5400" b="1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Bill Sjoberg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Frank Alsheimer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7319" y="689958"/>
            <a:ext cx="6916373" cy="57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0"/>
          <p:cNvSpPr/>
          <p:nvPr/>
        </p:nvSpPr>
        <p:spPr>
          <a:xfrm>
            <a:off x="1498863" y="177959"/>
            <a:ext cx="9445659" cy="60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Adkins Football Stadium Severe Weather Shelters</a:t>
            </a:r>
            <a:endParaRPr sz="3200" b="1" i="0" u="none" strike="noStrike" cap="none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0"/>
          <p:cNvSpPr/>
          <p:nvPr/>
        </p:nvSpPr>
        <p:spPr>
          <a:xfrm rot="2327007">
            <a:off x="5205343" y="2662228"/>
            <a:ext cx="1440140" cy="664348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0"/>
          <p:cNvSpPr/>
          <p:nvPr/>
        </p:nvSpPr>
        <p:spPr>
          <a:xfrm rot="2327007">
            <a:off x="6471058" y="3220299"/>
            <a:ext cx="1397504" cy="91339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0"/>
          <p:cNvSpPr/>
          <p:nvPr/>
        </p:nvSpPr>
        <p:spPr>
          <a:xfrm rot="2327007">
            <a:off x="5940056" y="1837679"/>
            <a:ext cx="1059746" cy="894096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Stakeholders </a:t>
            </a:r>
            <a:endParaRPr b="1"/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Nathaniel Hawthorne (Frank Alsheimer)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Sherriff of Cole County.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Incident Commander.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Manages first responders for the event, as well as the surrounding county.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Jackson Solomon (Jeff Weinrich)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Superintendent of Cole County Schools.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Manages nearby shelters.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Stakeholders (Cont.)</a:t>
            </a:r>
            <a:endParaRPr b="1"/>
          </a:p>
        </p:txBody>
      </p:sp>
      <p:sp>
        <p:nvSpPr>
          <p:cNvPr id="169" name="Google Shape;169;p12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Mark Twain (Scott Lindstrom)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Co managing partner of Jazz Events Inc.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Responsible for the safety of the Jazz Groups they booked for the event.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John Steinbeck (Bill Sjoberg)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Manager of Adkins Football Stadium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Responsible for the safety of the patrons while in attendance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Synoptic Overview</a:t>
            </a:r>
            <a:endParaRPr b="1"/>
          </a:p>
        </p:txBody>
      </p:sp>
      <p:pic>
        <p:nvPicPr>
          <p:cNvPr id="175" name="Google Shape;175;p13" descr="https://www.spc.noaa.gov/obswx/maps/500_190522_1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700" y="1791094"/>
            <a:ext cx="5839870" cy="454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3" descr="https://www.spc.noaa.gov/obswx/maps/850_190522_1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2522" y="1791094"/>
            <a:ext cx="5608948" cy="454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>
            <a:spLocks noGrp="1"/>
          </p:cNvSpPr>
          <p:nvPr>
            <p:ph type="title"/>
          </p:nvPr>
        </p:nvSpPr>
        <p:spPr>
          <a:xfrm>
            <a:off x="75335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SPC Outlook 1630 UTC</a:t>
            </a:r>
            <a:endParaRPr b="1"/>
          </a:p>
        </p:txBody>
      </p:sp>
      <p:pic>
        <p:nvPicPr>
          <p:cNvPr id="182" name="Google Shape;182;p14" descr="20190522 1630 UTC Day 1 Outlook Graph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02" y="1054787"/>
            <a:ext cx="4195714" cy="281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 descr="20190522 1630 UTC Day 1 Tornado Probabilities Graphi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2248" y="1054787"/>
            <a:ext cx="4327689" cy="281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 descr="20190522 1630 UTC Day 1 Damaging Wind Probabilities Graphi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877" y="3864991"/>
            <a:ext cx="4195714" cy="2903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4" descr="20190522 1630 UTC Day 1 Large Hail Probabilities Graphic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5421" y="3864990"/>
            <a:ext cx="4304514" cy="290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4"/>
          <p:cNvSpPr txBox="1"/>
          <p:nvPr/>
        </p:nvSpPr>
        <p:spPr>
          <a:xfrm>
            <a:off x="4793136" y="1167226"/>
            <a:ext cx="1753387" cy="25853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Tornado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4793136" y="4024055"/>
            <a:ext cx="1753387" cy="25853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Hail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" name="Google Shape;188;p14"/>
          <p:cNvCxnSpPr/>
          <p:nvPr/>
        </p:nvCxnSpPr>
        <p:spPr>
          <a:xfrm rot="10800000">
            <a:off x="5090475" y="1621410"/>
            <a:ext cx="1036949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9" name="Google Shape;189;p14"/>
          <p:cNvCxnSpPr/>
          <p:nvPr/>
        </p:nvCxnSpPr>
        <p:spPr>
          <a:xfrm>
            <a:off x="5174533" y="6174557"/>
            <a:ext cx="1105292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0" name="Google Shape;190;p14"/>
          <p:cNvCxnSpPr/>
          <p:nvPr/>
        </p:nvCxnSpPr>
        <p:spPr>
          <a:xfrm rot="10800000">
            <a:off x="5090473" y="4473018"/>
            <a:ext cx="1036949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1" name="Google Shape;191;p14"/>
          <p:cNvCxnSpPr/>
          <p:nvPr/>
        </p:nvCxnSpPr>
        <p:spPr>
          <a:xfrm>
            <a:off x="5171782" y="3338660"/>
            <a:ext cx="1105292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89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IR Band 8 18Z 5/22 to 01Z 5/23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06" y="896113"/>
            <a:ext cx="9181388" cy="59618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89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IR Band 13 18Z 5/22 to 01Z 5/23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06" y="813816"/>
            <a:ext cx="9181388" cy="60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2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Through the day…</a:t>
            </a:r>
            <a:endParaRPr b="1"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sz="2380"/>
              <a:t>Stakeholders have been made aware of the severe weather threat through the day by previous briefings.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380"/>
              <a:buNone/>
            </a:pPr>
            <a:r>
              <a:rPr lang="en-US" sz="2380" i="1">
                <a:solidFill>
                  <a:srgbClr val="FF0000"/>
                </a:solidFill>
              </a:rPr>
              <a:t>Jazz Events Inc. </a:t>
            </a:r>
            <a:endParaRPr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Char char="▪"/>
            </a:pPr>
            <a:r>
              <a:rPr lang="en-US" sz="2380"/>
              <a:t>Hired SuperBestWeather, a private contractor for events. </a:t>
            </a:r>
            <a:endParaRPr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Char char="▪"/>
            </a:pPr>
            <a:r>
              <a:rPr lang="en-US" sz="2380"/>
              <a:t>SuperBestWeather forecaster gave a briefing at 3 PM to the Jazz Event representatives, one hour prior to the start of the event.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380"/>
              <a:buNone/>
            </a:pPr>
            <a:r>
              <a:rPr lang="en-US" sz="2380" i="1">
                <a:solidFill>
                  <a:srgbClr val="FF0000"/>
                </a:solidFill>
              </a:rPr>
              <a:t>The Sherriff/IC </a:t>
            </a:r>
            <a:endParaRPr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Char char="▪"/>
            </a:pPr>
            <a:r>
              <a:rPr lang="en-US" sz="2380"/>
              <a:t>Has been co-located with a NWS WFO Jefferson City Decision Support Service (DSS) Met at the incident command center at 3 PM.</a:t>
            </a:r>
            <a:endParaRPr sz="238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380"/>
              <a:buNone/>
            </a:pPr>
            <a:r>
              <a:rPr lang="en-US" sz="2380" i="1">
                <a:solidFill>
                  <a:srgbClr val="FF0000"/>
                </a:solidFill>
              </a:rPr>
              <a:t>Weather Briefing:</a:t>
            </a:r>
            <a:endParaRPr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Char char="▪"/>
            </a:pPr>
            <a:r>
              <a:rPr lang="en-US" sz="2380"/>
              <a:t>Severe weather is expected in the late evening near the end of the concert.  But the biggest risk of severe weather will be northwest of the concert venue</a:t>
            </a:r>
            <a:endParaRPr sz="238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Questions</a:t>
            </a:r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When do we need to be concerned about the first threat to the concert?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 much time will we have to evacuate?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Would we consider directing people to the shelters or allow them to go to their cars?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 long will the threat last?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 would we empty out the shelters?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 we have sufficient first aid resources in a worst case scenario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Objectives of Exercise</a:t>
            </a:r>
            <a:endParaRPr b="1"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Forecast the threat of hazardous weather for a specific event, using satellite products as one of the main data sources.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Brief decisions makers on several aspects of the event, including: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/>
              <a:t>Types of hazardous weather expected.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/>
              <a:t>Timing of onset of hazardous weather.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/>
              <a:t>Timing of ending of hazardous weather.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During the early evening…</a:t>
            </a:r>
            <a:endParaRPr b="1"/>
          </a:p>
        </p:txBody>
      </p:sp>
      <p:sp>
        <p:nvSpPr>
          <p:cNvPr id="215" name="Google Shape;215;p18"/>
          <p:cNvSpPr txBox="1">
            <a:spLocks noGrp="1"/>
          </p:cNvSpPr>
          <p:nvPr>
            <p:ph type="body" idx="1"/>
          </p:nvPr>
        </p:nvSpPr>
        <p:spPr>
          <a:xfrm>
            <a:off x="650451" y="1825625"/>
            <a:ext cx="107033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u="sng"/>
              <a:t>7 PM: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Downstream satellite and radar indicate severe weather continues to approach from the southwest.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tornado watch is now in effect for the Jefferson City area through 11 PM.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Incident Commander is becoming very concerned, and would like a DSS briefing with the principals at 8 PM at the Incident Command Center.  The SuperBestWeather will listen in remotely.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Where to find Exercise Data</a:t>
            </a:r>
            <a:endParaRPr b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561663-1301-49D6-B9AC-7072FD693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3678129"/>
            <a:ext cx="1064906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+mn-lt"/>
                <a:hlinkClick r:id="rId3"/>
              </a:rPr>
              <a:t>https://tinyurl.com/2020-AMS-Sat-Short-Course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Briefing Contents</a:t>
            </a:r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Provide current conditions and changes from last briefing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Highlight the types of threats expected (lightning, strong winds, flooding, etc.)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Highlighting the timing of the threats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Be prepared for questions!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246430" y="1385426"/>
            <a:ext cx="3724890" cy="16670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6" name="Rectangle 5"/>
          <p:cNvSpPr/>
          <p:nvPr/>
        </p:nvSpPr>
        <p:spPr>
          <a:xfrm>
            <a:off x="4241851" y="41480"/>
            <a:ext cx="3724890" cy="673632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12937"/>
          <a:stretch/>
        </p:blipFill>
        <p:spPr>
          <a:xfrm>
            <a:off x="4241847" y="3061427"/>
            <a:ext cx="3724891" cy="20289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35540" y="1408270"/>
            <a:ext cx="362631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75" dirty="0">
                <a:solidFill>
                  <a:srgbClr val="0066FF"/>
                </a:solidFill>
                <a:latin typeface="Bauhaus 93" panose="04030905020B02020C02" pitchFamily="82" charset="0"/>
              </a:rPr>
              <a:t>Thursday, May 23, 2019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430" y="18637"/>
            <a:ext cx="3724890" cy="13667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46430" y="1812905"/>
            <a:ext cx="3729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Adkins Football Stadium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610 Union St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Jefferson City, Missouri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0144" y="2629443"/>
            <a:ext cx="3177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88" b="1" dirty="0">
                <a:solidFill>
                  <a:srgbClr val="00CC00"/>
                </a:solidFill>
              </a:rPr>
              <a:t>Doors Open at 5pm, Music Starts at 6pm</a:t>
            </a:r>
            <a:r>
              <a:rPr lang="en-US" sz="788" b="1">
                <a:solidFill>
                  <a:srgbClr val="00CC00"/>
                </a:solidFill>
              </a:rPr>
              <a:t>, Music Ends </a:t>
            </a:r>
            <a:r>
              <a:rPr lang="en-US" sz="788" b="1" dirty="0">
                <a:solidFill>
                  <a:srgbClr val="00CC00"/>
                </a:solidFill>
              </a:rPr>
              <a:t>at 11pm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47" y="5090366"/>
            <a:ext cx="3729473" cy="3759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47" y="5384083"/>
            <a:ext cx="3727184" cy="138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5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893" y="1188721"/>
            <a:ext cx="10315228" cy="478146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/>
          <p:nvPr/>
        </p:nvSpPr>
        <p:spPr>
          <a:xfrm>
            <a:off x="2973186" y="417699"/>
            <a:ext cx="6096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Adkins Football Stadium</a:t>
            </a:r>
            <a:endParaRPr sz="4000" b="1" i="0" u="none" strike="noStrike" cap="none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010" y="1188721"/>
            <a:ext cx="10287111" cy="478146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/>
          <p:nvPr/>
        </p:nvSpPr>
        <p:spPr>
          <a:xfrm>
            <a:off x="2973186" y="417699"/>
            <a:ext cx="6096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Adkins Football Stadium</a:t>
            </a:r>
            <a:endParaRPr sz="4400" b="1" i="0" u="none" strike="noStrike" cap="none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893" y="1188721"/>
            <a:ext cx="10315228" cy="4781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/>
          <p:nvPr/>
        </p:nvSpPr>
        <p:spPr>
          <a:xfrm>
            <a:off x="2973186" y="417699"/>
            <a:ext cx="6096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Adkins Football Stadium</a:t>
            </a:r>
            <a:endParaRPr sz="4400" b="1" i="0" u="none" strike="noStrike" cap="none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 r="1666"/>
          <a:stretch/>
        </p:blipFill>
        <p:spPr>
          <a:xfrm>
            <a:off x="957269" y="1188721"/>
            <a:ext cx="10310852" cy="478146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/>
          <p:nvPr/>
        </p:nvSpPr>
        <p:spPr>
          <a:xfrm>
            <a:off x="2973186" y="417699"/>
            <a:ext cx="6096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Adkins Football Stadium</a:t>
            </a:r>
            <a:endParaRPr sz="4400" b="1" i="0" u="none" strike="noStrike" cap="none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7" name="Google Shape;127;p8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8" name="Google Shape;12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2" y="914400"/>
            <a:ext cx="10448805" cy="585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8"/>
          <p:cNvSpPr/>
          <p:nvPr/>
        </p:nvSpPr>
        <p:spPr>
          <a:xfrm rot="2064741">
            <a:off x="3707266" y="3965397"/>
            <a:ext cx="1388533" cy="482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STAGE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8"/>
          <p:cNvSpPr/>
          <p:nvPr/>
        </p:nvSpPr>
        <p:spPr>
          <a:xfrm rot="1935977">
            <a:off x="4080252" y="2991154"/>
            <a:ext cx="2781673" cy="554921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VIP Seating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8"/>
          <p:cNvSpPr/>
          <p:nvPr/>
        </p:nvSpPr>
        <p:spPr>
          <a:xfrm rot="5055019">
            <a:off x="6253486" y="4710504"/>
            <a:ext cx="1782234" cy="8509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Portable Bleachers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8"/>
          <p:cNvSpPr/>
          <p:nvPr/>
        </p:nvSpPr>
        <p:spPr>
          <a:xfrm rot="-658093">
            <a:off x="2197099" y="1987401"/>
            <a:ext cx="1782235" cy="8509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Portable Bleachers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3156066" y="43626"/>
            <a:ext cx="6096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Adkins Football Stadium Concert Set-Up</a:t>
            </a:r>
            <a:b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Capacity: 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4000 normal – 8000 event</a:t>
            </a:r>
            <a:endParaRPr sz="2800" b="0" i="0" u="none" strike="noStrike" cap="none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8"/>
          <p:cNvSpPr/>
          <p:nvPr/>
        </p:nvSpPr>
        <p:spPr>
          <a:xfrm rot="1793189">
            <a:off x="9819035" y="3417299"/>
            <a:ext cx="1023552" cy="39593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Aid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8"/>
          <p:cNvSpPr/>
          <p:nvPr/>
        </p:nvSpPr>
        <p:spPr>
          <a:xfrm rot="1793189">
            <a:off x="8810653" y="2790042"/>
            <a:ext cx="1108433" cy="43151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Incident CP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7319" y="689958"/>
            <a:ext cx="6916373" cy="57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9"/>
          <p:cNvSpPr/>
          <p:nvPr/>
        </p:nvSpPr>
        <p:spPr>
          <a:xfrm>
            <a:off x="3167364" y="154658"/>
            <a:ext cx="6096000" cy="60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Adkins Football Stadium Parking</a:t>
            </a:r>
            <a:endParaRPr sz="3200" b="1" i="0" u="none" strike="noStrike" cap="none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 rot="2983695">
            <a:off x="6554170" y="5688471"/>
            <a:ext cx="981943" cy="445609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9"/>
          <p:cNvSpPr/>
          <p:nvPr/>
        </p:nvSpPr>
        <p:spPr>
          <a:xfrm rot="2327007">
            <a:off x="4744945" y="3036907"/>
            <a:ext cx="1440140" cy="445608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9"/>
          <p:cNvSpPr/>
          <p:nvPr/>
        </p:nvSpPr>
        <p:spPr>
          <a:xfrm rot="2327007">
            <a:off x="7180748" y="2377277"/>
            <a:ext cx="1397504" cy="91339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9"/>
          <p:cNvSpPr/>
          <p:nvPr/>
        </p:nvSpPr>
        <p:spPr>
          <a:xfrm rot="2327007">
            <a:off x="4562725" y="3931678"/>
            <a:ext cx="2338994" cy="445608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9"/>
          <p:cNvSpPr/>
          <p:nvPr/>
        </p:nvSpPr>
        <p:spPr>
          <a:xfrm rot="2327007">
            <a:off x="5447267" y="5192127"/>
            <a:ext cx="1059746" cy="7059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9"/>
          <p:cNvSpPr/>
          <p:nvPr/>
        </p:nvSpPr>
        <p:spPr>
          <a:xfrm rot="-2337383">
            <a:off x="7306658" y="4000251"/>
            <a:ext cx="1902990" cy="911661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/>
          <p:nvPr/>
        </p:nvSpPr>
        <p:spPr>
          <a:xfrm rot="2327007">
            <a:off x="3745421" y="5161877"/>
            <a:ext cx="663810" cy="1178907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577</Words>
  <Application>Microsoft Office PowerPoint</Application>
  <PresentationFormat>Widescreen</PresentationFormat>
  <Paragraphs>93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Bauhaus 93</vt:lpstr>
      <vt:lpstr>Calibri</vt:lpstr>
      <vt:lpstr>Noto Sans Symbols</vt:lpstr>
      <vt:lpstr>Office Theme</vt:lpstr>
      <vt:lpstr>Helping Stakeholders/Customers Make High Impact Decisions</vt:lpstr>
      <vt:lpstr>Objectives of 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Stakeholders </vt:lpstr>
      <vt:lpstr>Stakeholders (Cont.)</vt:lpstr>
      <vt:lpstr>Synoptic Overview</vt:lpstr>
      <vt:lpstr>SPC Outlook 1630 UTC</vt:lpstr>
      <vt:lpstr>IR Band 8 18Z 5/22 to 01Z 5/23</vt:lpstr>
      <vt:lpstr>IR Band 13 18Z 5/22 to 01Z 5/23</vt:lpstr>
      <vt:lpstr>PowerPoint Presentation</vt:lpstr>
      <vt:lpstr>Through the day…</vt:lpstr>
      <vt:lpstr>Questions</vt:lpstr>
      <vt:lpstr>During the early evening…</vt:lpstr>
      <vt:lpstr>Where to find Exercise Data</vt:lpstr>
      <vt:lpstr>Briefing Contents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Stakeholders/Customers Make High Impact Decisions</dc:title>
  <dc:creator>Frank Alsheimer</dc:creator>
  <cp:lastModifiedBy>Frank Alsheimer</cp:lastModifiedBy>
  <cp:revision>6</cp:revision>
  <dcterms:created xsi:type="dcterms:W3CDTF">2019-12-09T18:25:19Z</dcterms:created>
  <dcterms:modified xsi:type="dcterms:W3CDTF">2020-01-12T12:34:46Z</dcterms:modified>
</cp:coreProperties>
</file>