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2"/>
  </p:notesMasterIdLst>
  <p:sldIdLst>
    <p:sldId id="261" r:id="rId3"/>
    <p:sldId id="577" r:id="rId4"/>
    <p:sldId id="1545" r:id="rId5"/>
    <p:sldId id="1546" r:id="rId6"/>
    <p:sldId id="1456" r:id="rId7"/>
    <p:sldId id="1547" r:id="rId8"/>
    <p:sldId id="297" r:id="rId9"/>
    <p:sldId id="260" r:id="rId10"/>
    <p:sldId id="1569" r:id="rId11"/>
    <p:sldId id="1414" r:id="rId12"/>
    <p:sldId id="1407" r:id="rId13"/>
    <p:sldId id="308" r:id="rId14"/>
    <p:sldId id="355" r:id="rId15"/>
    <p:sldId id="351" r:id="rId16"/>
    <p:sldId id="352" r:id="rId17"/>
    <p:sldId id="354" r:id="rId18"/>
    <p:sldId id="1568" r:id="rId19"/>
    <p:sldId id="292" r:id="rId20"/>
    <p:sldId id="14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89153" autoAdjust="0"/>
  </p:normalViewPr>
  <p:slideViewPr>
    <p:cSldViewPr snapToGrid="0">
      <p:cViewPr varScale="1">
        <p:scale>
          <a:sx n="86" d="100"/>
          <a:sy n="86" d="100"/>
        </p:scale>
        <p:origin x="928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7" d="100"/>
        <a:sy n="57" d="100"/>
      </p:scale>
      <p:origin x="0" y="-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056AA-032A-4DCB-A7C7-EB9F0F930E3C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1197D-C28D-4AA4-8DFF-F82DBA186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9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12725" y="38735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24F33-020E-4850-B51E-33AEA03549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50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1197D-C28D-4AA4-8DFF-F82DBA1864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8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1197D-C28D-4AA4-8DFF-F82DBA1864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61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1197D-C28D-4AA4-8DFF-F82DBA1864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24F33-020E-4850-B51E-33AEA03549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2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970939" y="8829968"/>
            <a:ext cx="30378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636" y="8831263"/>
            <a:ext cx="3038161" cy="463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816" tIns="44410" rIns="88816" bIns="44410">
            <a:prstTxWarp prst="textNoShape">
              <a:avLst/>
            </a:prstTxWarp>
          </a:bodyPr>
          <a:lstStyle/>
          <a:p>
            <a:fld id="{34DBA72C-4FB1-5D41-8673-CD9E4B1EB81F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08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standard way of presenting our mission through 2014.</a:t>
            </a:r>
          </a:p>
          <a:p>
            <a:r>
              <a:rPr lang="en-US" baseline="0" dirty="0"/>
              <a:t>[Image: via Suomi NPP’s Day/Night Band, January 8, 2015, 2:45 am EST]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C9721-64D1-42E4-B05E-3CE5C55096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series of the annual running mean of anomaly correlations of HRES 500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height forecasts evaluated against the operational analyses for the period January 1981 till present.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plotted at a particular month are averages over that month, the previous 5 months and the following 6 months.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Forecast lead times of 3, 5, 7 and 10 days are shown, for scores averaged over the northern (bold lines) and southern (thin lines)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extratropics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shading shows differences in scores between the two hemispheres at the forecast ranges indicated.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 and extended from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Simmons,A.J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Hollingsworth,A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2002: Some aspects of the improvement in skill of numerical weather prediction. Q. J. R.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Soc., 128, 647-677.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Verification follows updated WMO/CBS guidelines as specified in the Manual on the GDPFS, Volume 1, Part II, Attachment II.7, Table F, (2010 Edition - Updated in 2012)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Anomalies are computed with respect to ERA-Interim-based climate.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8A1FA-EC12-404A-ABA0-34289F5E6A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8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75A91-B1ED-456F-A3E8-60DBF3D7C9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8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1473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If we examine the initial conditions of the failed forecast we see the cause is an absence of humidity around 700hPa …humidity which is critical for enhancing convection and TC development.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35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35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4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8DEB2-6229-4B00-A531-D6B9BAB52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666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EB678-3573-48A5-AA88-D601DF381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2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1197D-C28D-4AA4-8DFF-F82DBA1864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2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‘Here is where</a:t>
            </a:r>
            <a:r>
              <a:rPr lang="en-US" baseline="0" dirty="0"/>
              <a:t> we transition from what we needed to what we created.’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DEB2-6229-4B00-A531-D6B9BAB523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2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3.png"/><Relationship Id="rId14" Type="http://schemas.openxmlformats.org/officeDocument/2006/relationships/hyperlink" Target="http://www.noaa.gov/weathe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547749" y="3"/>
            <a:ext cx="11641127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0103" y="4267200"/>
            <a:ext cx="11638772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45" y="2590798"/>
            <a:ext cx="1828800" cy="960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1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342900" indent="0">
              <a:buNone/>
              <a:defRPr sz="1350" b="1">
                <a:latin typeface="Arial Narrow" panose="020B0606020202030204" pitchFamily="34" charset="0"/>
              </a:defRPr>
            </a:lvl2pPr>
            <a:lvl3pPr marL="685800" indent="0">
              <a:buNone/>
              <a:defRPr sz="1350" b="1">
                <a:latin typeface="Arial Narrow" panose="020B0606020202030204" pitchFamily="34" charset="0"/>
              </a:defRPr>
            </a:lvl3pPr>
            <a:lvl4pPr marL="1028700" indent="0">
              <a:buNone/>
              <a:defRPr sz="1350" b="1">
                <a:latin typeface="Arial Narrow" panose="020B0606020202030204" pitchFamily="34" charset="0"/>
              </a:defRPr>
            </a:lvl4pPr>
            <a:lvl5pPr marL="1371600" indent="0">
              <a:buNone/>
              <a:defRPr sz="135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Office Information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040445" y="3733803"/>
            <a:ext cx="1727200" cy="2689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342900" indent="0">
              <a:buNone/>
              <a:defRPr sz="1350" b="1">
                <a:latin typeface="Arial Narrow" panose="020B0606020202030204" pitchFamily="34" charset="0"/>
              </a:defRPr>
            </a:lvl2pPr>
            <a:lvl3pPr marL="685800" indent="0">
              <a:buNone/>
              <a:defRPr sz="1350" b="1">
                <a:latin typeface="Arial Narrow" panose="020B0606020202030204" pitchFamily="34" charset="0"/>
              </a:defRPr>
            </a:lvl3pPr>
            <a:lvl4pPr marL="1028700" indent="0">
              <a:buNone/>
              <a:defRPr sz="1350" b="1">
                <a:latin typeface="Arial Narrow" panose="020B0606020202030204" pitchFamily="34" charset="0"/>
              </a:defRPr>
            </a:lvl4pPr>
            <a:lvl5pPr marL="1371600" indent="0">
              <a:buNone/>
              <a:defRPr sz="135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768748"/>
            <a:ext cx="8128000" cy="1358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90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2800" y="3311239"/>
            <a:ext cx="8128000" cy="692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3047999" y="609600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1" y="533400"/>
            <a:ext cx="2349515" cy="21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9" name="Rectangle 68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71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8" name="Group 77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708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003852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8331200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667527" y="1219200"/>
            <a:ext cx="32633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550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, 3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775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335149" y="1219200"/>
            <a:ext cx="3247251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003852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331200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67527" y="3048000"/>
            <a:ext cx="32633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719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0" y="1219200"/>
            <a:ext cx="10566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61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57175" marR="0" lvl="0" indent="-12858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4350" marR="0" lvl="1" indent="-12858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71525" marR="0" lvl="2" indent="-12858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-12858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85875" marR="0" lvl="4" indent="-128588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543050" marR="0" lvl="5" indent="-20002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800225" marR="0" lvl="6" indent="-20002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057400" marR="0" lvl="7" indent="-20002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314575" marR="0" lvl="8" indent="-20002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5"/>
            <a:ext cx="11582400" cy="68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 rot="10800000" flipH="1">
            <a:off x="0" y="729060"/>
            <a:ext cx="12192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727200" y="152400"/>
            <a:ext cx="9855200" cy="49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013"/>
            </a:lvl9pPr>
          </a:lstStyle>
          <a:p>
            <a:endParaRPr/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397" y="38098"/>
            <a:ext cx="1168403" cy="876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19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1D4E-B25B-4C77-9016-1A3D696A17D8}" type="datetime1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         10785-11                              SPIE Remote Sensing: Sensors, Systems, and Next Generation Satellites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22EEC-69CA-4777-8E8F-01DD10FFCB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" y="44390"/>
            <a:ext cx="1226069" cy="919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226" y="121243"/>
            <a:ext cx="2650831" cy="45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9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"/>
            <a:ext cx="115824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 flipV="1">
            <a:off x="0" y="729060"/>
            <a:ext cx="12192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7200" y="152400"/>
            <a:ext cx="98552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24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24" y="45720"/>
            <a:ext cx="1177776" cy="8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26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14"/>
            <a:ext cx="10972800" cy="6187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81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547749" y="3"/>
            <a:ext cx="11641127" cy="42671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50103" y="4267200"/>
            <a:ext cx="11638772" cy="259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45" y="2590798"/>
            <a:ext cx="1828800" cy="960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1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342900" indent="0">
              <a:buNone/>
              <a:defRPr sz="1350" b="1">
                <a:latin typeface="Arial Narrow" panose="020B0606020202030204" pitchFamily="34" charset="0"/>
              </a:defRPr>
            </a:lvl2pPr>
            <a:lvl3pPr marL="685800" indent="0">
              <a:buNone/>
              <a:defRPr sz="1350" b="1">
                <a:latin typeface="Arial Narrow" panose="020B0606020202030204" pitchFamily="34" charset="0"/>
              </a:defRPr>
            </a:lvl3pPr>
            <a:lvl4pPr marL="1028700" indent="0">
              <a:buNone/>
              <a:defRPr sz="1350" b="1">
                <a:latin typeface="Arial Narrow" panose="020B0606020202030204" pitchFamily="34" charset="0"/>
              </a:defRPr>
            </a:lvl4pPr>
            <a:lvl5pPr marL="1371600" indent="0">
              <a:buNone/>
              <a:defRPr sz="135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Office Information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1040445" y="3733803"/>
            <a:ext cx="1727200" cy="2689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 baseline="0">
                <a:solidFill>
                  <a:srgbClr val="D6F5FF"/>
                </a:solidFill>
                <a:latin typeface="Arial Narrow" panose="020B0606020202030204" pitchFamily="34" charset="0"/>
              </a:defRPr>
            </a:lvl1pPr>
            <a:lvl2pPr marL="342900" indent="0">
              <a:buNone/>
              <a:defRPr sz="1350" b="1">
                <a:latin typeface="Arial Narrow" panose="020B0606020202030204" pitchFamily="34" charset="0"/>
              </a:defRPr>
            </a:lvl2pPr>
            <a:lvl3pPr marL="685800" indent="0">
              <a:buNone/>
              <a:defRPr sz="1350" b="1">
                <a:latin typeface="Arial Narrow" panose="020B0606020202030204" pitchFamily="34" charset="0"/>
              </a:defRPr>
            </a:lvl3pPr>
            <a:lvl4pPr marL="1028700" indent="0">
              <a:buNone/>
              <a:defRPr sz="1350" b="1">
                <a:latin typeface="Arial Narrow" panose="020B0606020202030204" pitchFamily="34" charset="0"/>
              </a:defRPr>
            </a:lvl4pPr>
            <a:lvl5pPr marL="1371600" indent="0">
              <a:buNone/>
              <a:defRPr sz="1350" b="1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MM/DD/YYYY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768748"/>
            <a:ext cx="8128000" cy="13585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PPT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53382" y="2262190"/>
            <a:ext cx="8123355" cy="9382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100" b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PPT Subtitle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3352800" y="3311239"/>
            <a:ext cx="8128000" cy="6927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Author, Title, Affiliation  (optional)</a:t>
            </a:r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3047999" y="609600"/>
            <a:ext cx="0" cy="347345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1" y="533400"/>
            <a:ext cx="2349515" cy="21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9" name="Rectangle 68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71" name="Picture 13" descr="C:\Users\jacqui.fenner\Desktop\PTT templates\images\noaa icons\noaa_icons-04.png">
              <a:hlinkClick r:id="rId4"/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C:\Users\jacqui.fenner\Desktop\PTT templates\images\noaa icons\noaa_icons-05.png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5" descr="C:\Users\jacqui.fenner\Desktop\PTT templates\images\noaa icons\noaa_icons-06.png">
              <a:hlinkClick r:id="rId8"/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6" descr="C:\Users\jacqui.fenner\Desktop\PTT templates\images\noaa icons\noaa_icons-07.png">
              <a:hlinkClick r:id="rId10"/>
            </p:cNvPr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7" descr="C:\Users\jacqui.fenner\Desktop\PTT templates\images\noaa icons\noaa_icons-08.png">
              <a:hlinkClick r:id="rId12"/>
            </p:cNvPr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9" descr="C:\Users\jacqui.fenner\Desktop\PTT templates\images\noaa icons\noaa_icons-10.png">
              <a:hlinkClick r:id="rId14"/>
            </p:cNvPr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8" name="Group 77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2153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2" y="122238"/>
            <a:ext cx="9867349" cy="792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966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3852" y="152400"/>
            <a:ext cx="9867349" cy="792162"/>
          </a:xfr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50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981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429000"/>
            <a:ext cx="4990549" cy="2743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511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  <a:latin typeface="+mn-lt"/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  <a:latin typeface="+mn-lt"/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4720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3600" y="1219200"/>
            <a:ext cx="69209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301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2" y="3124200"/>
            <a:ext cx="10578549" cy="3048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29415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28600"/>
            <a:ext cx="12192000" cy="6640456"/>
          </a:xfrm>
          <a:prstGeom prst="rect">
            <a:avLst/>
          </a:prstGeom>
          <a:gradFill>
            <a:gsLst>
              <a:gs pos="0">
                <a:schemeClr val="tx1">
                  <a:alpha val="17000"/>
                </a:schemeClr>
              </a:gs>
              <a:gs pos="100000">
                <a:schemeClr val="tx1">
                  <a:alpha val="62000"/>
                </a:schemeClr>
              </a:gs>
              <a:gs pos="48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28600"/>
            <a:ext cx="12192000" cy="1143000"/>
          </a:xfrm>
          <a:prstGeom prst="rect">
            <a:avLst/>
          </a:prstGeom>
          <a:solidFill>
            <a:srgbClr val="0194C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316" y="231093"/>
            <a:ext cx="10856685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20685"/>
            <a:ext cx="91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0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082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"/>
            <a:ext cx="12192000" cy="6869055"/>
          </a:xfrm>
          <a:prstGeom prst="rect">
            <a:avLst/>
          </a:prstGeom>
          <a:gradFill>
            <a:gsLst>
              <a:gs pos="90000">
                <a:schemeClr val="tx1">
                  <a:alpha val="23000"/>
                </a:schemeClr>
              </a:gs>
              <a:gs pos="32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28600"/>
            <a:ext cx="12192000" cy="1143000"/>
          </a:xfrm>
          <a:prstGeom prst="rect">
            <a:avLst/>
          </a:prstGeom>
          <a:solidFill>
            <a:srgbClr val="0194C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35316" y="231093"/>
            <a:ext cx="10856685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20685"/>
            <a:ext cx="91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1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90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69056"/>
          </a:xfrm>
          <a:prstGeom prst="rect">
            <a:avLst/>
          </a:prstGeom>
          <a:gradFill>
            <a:gsLst>
              <a:gs pos="100000">
                <a:schemeClr val="tx1">
                  <a:alpha val="81000"/>
                </a:schemeClr>
              </a:gs>
              <a:gs pos="63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296364" y="5930538"/>
            <a:ext cx="4470400" cy="516601"/>
            <a:chOff x="6400800" y="6096000"/>
            <a:chExt cx="3352800" cy="516601"/>
          </a:xfrm>
        </p:grpSpPr>
        <p:sp>
          <p:nvSpPr>
            <p:cNvPr id="10" name="TextBox 9"/>
            <p:cNvSpPr txBox="1"/>
            <p:nvPr/>
          </p:nvSpPr>
          <p:spPr>
            <a:xfrm>
              <a:off x="7391400" y="6104770"/>
              <a:ext cx="2362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DATA.</a:t>
              </a:r>
            </a:p>
            <a:p>
              <a:r>
                <a:rPr lang="en-US" sz="135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</a:t>
              </a:r>
              <a:r>
                <a:rPr lang="en-US" sz="1350" spc="-225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35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WEATHER.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00800" y="6096000"/>
              <a:ext cx="67667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GLOBAL</a:t>
              </a:r>
            </a:p>
            <a:p>
              <a:r>
                <a:rPr lang="en-US" sz="1350" dirty="0">
                  <a:solidFill>
                    <a:schemeClr val="bg1"/>
                  </a:solidFill>
                </a:rPr>
                <a:t>       LOCAL</a:t>
              </a: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0" y="1288876"/>
            <a:ext cx="12192000" cy="2508063"/>
            <a:chOff x="0" y="1994267"/>
            <a:chExt cx="9144000" cy="25080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2177935"/>
              <a:ext cx="9144000" cy="2123308"/>
            </a:xfrm>
            <a:prstGeom prst="rect">
              <a:avLst/>
            </a:prstGeom>
            <a:solidFill>
              <a:srgbClr val="0194C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212612" y="4085112"/>
              <a:ext cx="8686799" cy="417218"/>
              <a:chOff x="212612" y="4015821"/>
              <a:chExt cx="8686799" cy="521345"/>
            </a:xfrm>
          </p:grpSpPr>
          <p:grpSp>
            <p:nvGrpSpPr>
              <p:cNvPr id="13" name="Group 12"/>
              <p:cNvGrpSpPr/>
              <p:nvPr userDrawn="1"/>
            </p:nvGrpSpPr>
            <p:grpSpPr>
              <a:xfrm>
                <a:off x="212612" y="4015821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 flipH="1">
                <a:off x="8562636" y="4015821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/>
            <p:cNvGrpSpPr/>
            <p:nvPr userDrawn="1"/>
          </p:nvGrpSpPr>
          <p:grpSpPr>
            <a:xfrm>
              <a:off x="212612" y="1994267"/>
              <a:ext cx="8702788" cy="400594"/>
              <a:chOff x="212612" y="1942012"/>
              <a:chExt cx="8702788" cy="521345"/>
            </a:xfrm>
          </p:grpSpPr>
          <p:grpSp>
            <p:nvGrpSpPr>
              <p:cNvPr id="16" name="Group 15"/>
              <p:cNvGrpSpPr/>
              <p:nvPr userDrawn="1"/>
            </p:nvGrpSpPr>
            <p:grpSpPr>
              <a:xfrm flipV="1">
                <a:off x="212612" y="1942012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 flipH="1" flipV="1">
                <a:off x="8578625" y="1942012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01814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90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69056"/>
          </a:xfrm>
          <a:prstGeom prst="rect">
            <a:avLst/>
          </a:prstGeom>
          <a:gradFill>
            <a:gsLst>
              <a:gs pos="100000">
                <a:schemeClr val="tx1">
                  <a:alpha val="81000"/>
                </a:schemeClr>
              </a:gs>
              <a:gs pos="63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0" y="1288876"/>
            <a:ext cx="12192000" cy="2508063"/>
            <a:chOff x="0" y="1994267"/>
            <a:chExt cx="9144000" cy="25080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2177935"/>
              <a:ext cx="9144000" cy="2123308"/>
            </a:xfrm>
            <a:prstGeom prst="rect">
              <a:avLst/>
            </a:prstGeom>
            <a:solidFill>
              <a:srgbClr val="0194CA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212612" y="4085112"/>
              <a:ext cx="8686799" cy="417218"/>
              <a:chOff x="212612" y="4015821"/>
              <a:chExt cx="8686799" cy="521345"/>
            </a:xfrm>
          </p:grpSpPr>
          <p:grpSp>
            <p:nvGrpSpPr>
              <p:cNvPr id="13" name="Group 12"/>
              <p:cNvGrpSpPr/>
              <p:nvPr userDrawn="1"/>
            </p:nvGrpSpPr>
            <p:grpSpPr>
              <a:xfrm>
                <a:off x="212612" y="4015821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 flipH="1">
                <a:off x="8562636" y="4015821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/>
            <p:cNvGrpSpPr/>
            <p:nvPr userDrawn="1"/>
          </p:nvGrpSpPr>
          <p:grpSpPr>
            <a:xfrm>
              <a:off x="212612" y="1994267"/>
              <a:ext cx="8702788" cy="400594"/>
              <a:chOff x="212612" y="1942012"/>
              <a:chExt cx="8702788" cy="521345"/>
            </a:xfrm>
          </p:grpSpPr>
          <p:grpSp>
            <p:nvGrpSpPr>
              <p:cNvPr id="16" name="Group 15"/>
              <p:cNvGrpSpPr/>
              <p:nvPr userDrawn="1"/>
            </p:nvGrpSpPr>
            <p:grpSpPr>
              <a:xfrm flipV="1">
                <a:off x="212612" y="1942012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 flipH="1" flipV="1">
                <a:off x="8578625" y="1942012"/>
                <a:ext cx="336775" cy="521345"/>
                <a:chOff x="212612" y="3886200"/>
                <a:chExt cx="336775" cy="336775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12612" y="3886200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381000" y="4054587"/>
                  <a:ext cx="0" cy="336775"/>
                </a:xfrm>
                <a:prstGeom prst="line">
                  <a:avLst/>
                </a:prstGeom>
                <a:ln w="6350">
                  <a:solidFill>
                    <a:schemeClr val="bg1">
                      <a:alpha val="4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574707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40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"/>
            <a:ext cx="12192000" cy="6847115"/>
          </a:xfrm>
          <a:prstGeom prst="rect">
            <a:avLst/>
          </a:prstGeom>
          <a:gradFill>
            <a:gsLst>
              <a:gs pos="100000">
                <a:schemeClr val="tx1">
                  <a:alpha val="51000"/>
                </a:schemeClr>
              </a:gs>
              <a:gs pos="59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28600"/>
            <a:ext cx="12192000" cy="1143000"/>
          </a:xfrm>
          <a:prstGeom prst="rect">
            <a:avLst/>
          </a:prstGeom>
          <a:solidFill>
            <a:srgbClr val="0194C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35316" y="231093"/>
            <a:ext cx="10856685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" y="342199"/>
            <a:ext cx="1019048" cy="9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8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2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34611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6" t="269" r="10618" b="-269"/>
          <a:stretch/>
        </p:blipFill>
        <p:spPr>
          <a:xfrm>
            <a:off x="0" y="3"/>
            <a:ext cx="12192000" cy="68764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28600"/>
            <a:ext cx="12192000" cy="1143000"/>
          </a:xfrm>
          <a:prstGeom prst="rect">
            <a:avLst/>
          </a:prstGeom>
          <a:solidFill>
            <a:srgbClr val="0194CA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kern="12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6916" y="231093"/>
            <a:ext cx="10450285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0685"/>
            <a:ext cx="914400" cy="6858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09600"/>
            <a:ext cx="12192000" cy="6259456"/>
          </a:xfrm>
          <a:prstGeom prst="rect">
            <a:avLst/>
          </a:prstGeom>
          <a:gradFill>
            <a:gsLst>
              <a:gs pos="100000">
                <a:schemeClr val="tx1">
                  <a:alpha val="81000"/>
                </a:schemeClr>
              </a:gs>
              <a:gs pos="64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6868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48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896112"/>
            <a:ext cx="121920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663192" y="57150"/>
            <a:ext cx="9212072" cy="781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ts val="1400"/>
              <a:buNone/>
              <a:defRPr sz="1800"/>
            </a:lvl2pPr>
            <a:lvl3pPr lvl="2" indent="0">
              <a:spcBef>
                <a:spcPts val="0"/>
              </a:spcBef>
              <a:buSzPts val="1400"/>
              <a:buNone/>
              <a:defRPr sz="1800"/>
            </a:lvl3pPr>
            <a:lvl4pPr lvl="3" indent="0">
              <a:spcBef>
                <a:spcPts val="0"/>
              </a:spcBef>
              <a:buSzPts val="1400"/>
              <a:buNone/>
              <a:defRPr sz="1800"/>
            </a:lvl4pPr>
            <a:lvl5pPr lvl="4" indent="0">
              <a:spcBef>
                <a:spcPts val="0"/>
              </a:spcBef>
              <a:buSzPts val="1400"/>
              <a:buNone/>
              <a:defRPr sz="1800"/>
            </a:lvl5pPr>
            <a:lvl6pPr lvl="5" indent="0">
              <a:spcBef>
                <a:spcPts val="0"/>
              </a:spcBef>
              <a:buSzPts val="1400"/>
              <a:buNone/>
              <a:defRPr sz="1800"/>
            </a:lvl6pPr>
            <a:lvl7pPr lvl="6" indent="0">
              <a:spcBef>
                <a:spcPts val="0"/>
              </a:spcBef>
              <a:buSzPts val="1400"/>
              <a:buNone/>
              <a:defRPr sz="1800"/>
            </a:lvl7pPr>
            <a:lvl8pPr lvl="7" indent="0">
              <a:spcBef>
                <a:spcPts val="0"/>
              </a:spcBef>
              <a:buSzPts val="1400"/>
              <a:buNone/>
              <a:defRPr sz="1800"/>
            </a:lvl8pPr>
            <a:lvl9pPr lvl="8" indent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389" y="182880"/>
            <a:ext cx="1547804" cy="655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11582400" y="6627168"/>
            <a:ext cx="609601" cy="2308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594C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buNone/>
              </a:pPr>
              <a:t>‹#›</a:t>
            </a:fld>
            <a:endParaRPr lang="en-US" sz="1000" b="0" i="0" u="none" strike="noStrike" cap="none" dirty="0">
              <a:solidFill>
                <a:srgbClr val="0594C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Shape 32" descr="STAR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75264" y="0"/>
            <a:ext cx="1177544" cy="896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6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8000" y="1219200"/>
            <a:ext cx="3454400" cy="49530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1" y="1219200"/>
            <a:ext cx="69209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2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Tall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2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0061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12192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2" y="3124200"/>
            <a:ext cx="10578549" cy="3048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6199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, Wide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016001" y="4419600"/>
            <a:ext cx="10562379" cy="17526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003852" y="1219200"/>
            <a:ext cx="10578549" cy="3048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9338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16000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604000" y="1219200"/>
            <a:ext cx="4990549" cy="49530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51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6001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604000" y="1219200"/>
            <a:ext cx="4978400" cy="16002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2" y="3048000"/>
            <a:ext cx="49905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604000" y="3048000"/>
            <a:ext cx="4990549" cy="3124200"/>
          </a:xfrm>
        </p:spPr>
        <p:txBody>
          <a:bodyPr/>
          <a:lstStyle>
            <a:lvl1pPr>
              <a:defRPr sz="2100" b="0" baseline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514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hyperlink" Target="http://www.noaa.gov/marine-aviation" TargetMode="External"/><Relationship Id="rId26" Type="http://schemas.openxmlformats.org/officeDocument/2006/relationships/hyperlink" Target="http://www.noaa.gov/oceans-coasts" TargetMode="Externa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image" Target="../media/image4.png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noaa.gov/research" TargetMode="Externa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noaa.gov/fisheries" TargetMode="External"/><Relationship Id="rId32" Type="http://schemas.openxmlformats.org/officeDocument/2006/relationships/hyperlink" Target="http://www.noaa.gov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28" Type="http://schemas.openxmlformats.org/officeDocument/2006/relationships/hyperlink" Target="http://www.noaa.gov/weather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://www.noaa.gov/satellites" TargetMode="External"/><Relationship Id="rId27" Type="http://schemas.openxmlformats.org/officeDocument/2006/relationships/image" Target="../media/image5.png"/><Relationship Id="rId30" Type="http://schemas.openxmlformats.org/officeDocument/2006/relationships/hyperlink" Target="https://www.commerce.gov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hyperlink" Target="http://www.noaa.gov/research" TargetMode="External"/><Relationship Id="rId26" Type="http://schemas.openxmlformats.org/officeDocument/2006/relationships/hyperlink" Target="http://www.noaa.gov/weather" TargetMode="Externa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://www.noaa.gov/marine-aviation" TargetMode="External"/><Relationship Id="rId20" Type="http://schemas.openxmlformats.org/officeDocument/2006/relationships/hyperlink" Target="http://www.noaa.gov/satellites" TargetMode="Externa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hyperlink" Target="http://www.noaa.gov/oceans-coasts" TargetMode="External"/><Relationship Id="rId32" Type="http://schemas.openxmlformats.org/officeDocument/2006/relationships/image" Target="../media/image14.jpeg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23" Type="http://schemas.openxmlformats.org/officeDocument/2006/relationships/image" Target="../media/image4.png"/><Relationship Id="rId28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png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hyperlink" Target="http://www.noaa.gov/fisheries" TargetMode="External"/><Relationship Id="rId27" Type="http://schemas.openxmlformats.org/officeDocument/2006/relationships/image" Target="../media/image6.png"/><Relationship Id="rId30" Type="http://schemas.openxmlformats.org/officeDocument/2006/relationships/hyperlink" Target="http://www.noaa.gov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3" name="Rectangle 62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4" name="Rectangle 63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5" name="Picture 13" descr="C:\Users\jacqui.fenner\Desktop\PTT templates\images\noaa icons\noaa_icons-04.png">
              <a:hlinkClick r:id="rId18"/>
            </p:cNvPr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4" descr="C:\Users\jacqui.fenner\Desktop\PTT templates\images\noaa icons\noaa_icons-05.png">
              <a:hlinkClick r:id="rId20"/>
            </p:cNvPr>
            <p:cNvPicPr>
              <a:picLocks noChangeAspect="1" noChangeArrowheads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5" descr="C:\Users\jacqui.fenner\Desktop\PTT templates\images\noaa icons\noaa_icons-06.png">
              <a:hlinkClick r:id="rId22"/>
            </p:cNvPr>
            <p:cNvPicPr>
              <a:picLocks noChangeAspect="1" noChangeArrowheads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 descr="C:\Users\jacqui.fenner\Desktop\PTT templates\images\noaa icons\noaa_icons-07.png">
              <a:hlinkClick r:id="rId24"/>
            </p:cNvPr>
            <p:cNvPicPr>
              <a:picLocks noChangeAspect="1" noChangeArrowheads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7" descr="C:\Users\jacqui.fenner\Desktop\PTT templates\images\noaa icons\noaa_icons-08.png">
              <a:hlinkClick r:id="rId26"/>
            </p:cNvPr>
            <p:cNvPicPr>
              <a:picLocks noChangeAspect="1" noChangeArrowheads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9" descr="C:\Users\jacqui.fenner\Desktop\PTT templates\images\noaa icons\noaa_icons-10.png">
              <a:hlinkClick r:id="rId28"/>
            </p:cNvPr>
            <p:cNvPicPr>
              <a:picLocks noChangeAspect="1" noChangeArrowheads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" name="Group 70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Straight Connector 72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2" y="274638"/>
            <a:ext cx="105785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2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30"/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32"/>
          </p:cNvPr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4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5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75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75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2A3725BE-4565-4DDD-8541-60CD868A6DB8}" type="slidenum">
              <a:rPr lang="en-US" sz="75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75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9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735" r:id="rId14"/>
    <p:sldLayoutId id="2147483744" r:id="rId15"/>
    <p:sldLayoutId id="2147483745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858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87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-40517" y="0"/>
            <a:ext cx="629920" cy="6858000"/>
            <a:chOff x="-15240" y="0"/>
            <a:chExt cx="472440" cy="6858000"/>
          </a:xfrm>
        </p:grpSpPr>
        <p:sp>
          <p:nvSpPr>
            <p:cNvPr id="64" name="Rectangle 63"/>
            <p:cNvSpPr/>
            <p:nvPr userDrawn="1"/>
          </p:nvSpPr>
          <p:spPr>
            <a:xfrm>
              <a:off x="10668" y="0"/>
              <a:ext cx="420624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5" name="Rectangle 64"/>
            <p:cNvSpPr/>
            <p:nvPr userDrawn="1"/>
          </p:nvSpPr>
          <p:spPr>
            <a:xfrm>
              <a:off x="16002" y="3197352"/>
              <a:ext cx="409956" cy="1069848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6" name="Picture 13" descr="C:\Users\jacqui.fenner\Desktop\PTT templates\images\noaa icons\noaa_icons-04.png">
              <a:hlinkClick r:id="rId16"/>
            </p:cNvPr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5714999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4" descr="C:\Users\jacqui.fenner\Desktop\PTT templates\images\noaa icons\noaa_icons-05.png">
              <a:hlinkClick r:id="rId18"/>
            </p:cNvPr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46482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5" descr="C:\Users\jacqui.fenner\Desktop\PTT templates\images\noaa icons\noaa_icons-06.png">
              <a:hlinkClick r:id="rId20"/>
            </p:cNvPr>
            <p:cNvPicPr>
              <a:picLocks noChangeAspect="1" noChangeArrowheads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5814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C:\Users\jacqui.fenner\Desktop\PTT templates\images\noaa icons\noaa_icons-07.png">
              <a:hlinkClick r:id="rId22"/>
            </p:cNvPr>
            <p:cNvPicPr>
              <a:picLocks noChangeAspect="1" noChangeArrowheads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25146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7" descr="C:\Users\jacqui.fenner\Desktop\PTT templates\images\noaa icons\noaa_icons-08.png">
              <a:hlinkClick r:id="rId24"/>
            </p:cNvPr>
            <p:cNvPicPr>
              <a:picLocks noChangeAspect="1" noChangeArrowheads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14478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9" descr="C:\Users\jacqui.fenner\Desktop\PTT templates\images\noaa icons\noaa_icons-10.png">
              <a:hlinkClick r:id="rId26"/>
            </p:cNvPr>
            <p:cNvPicPr>
              <a:picLocks noChangeAspect="1" noChangeArrowheads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" y="381000"/>
              <a:ext cx="472440" cy="32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oup 71"/>
            <p:cNvGrpSpPr/>
            <p:nvPr userDrawn="1"/>
          </p:nvGrpSpPr>
          <p:grpSpPr>
            <a:xfrm>
              <a:off x="15148" y="0"/>
              <a:ext cx="420624" cy="6858000"/>
              <a:chOff x="15148" y="0"/>
              <a:chExt cx="420624" cy="6858000"/>
            </a:xfrm>
          </p:grpSpPr>
          <p:grpSp>
            <p:nvGrpSpPr>
              <p:cNvPr id="73" name="Group 72"/>
              <p:cNvGrpSpPr/>
              <p:nvPr userDrawn="1"/>
            </p:nvGrpSpPr>
            <p:grpSpPr>
              <a:xfrm>
                <a:off x="15148" y="1066800"/>
                <a:ext cx="420624" cy="5334000"/>
                <a:chOff x="15148" y="1066800"/>
                <a:chExt cx="420624" cy="5334000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15148" y="42672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15148" y="32004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15148" y="21336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15148" y="53340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15148" y="1066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15148" y="6400800"/>
                  <a:ext cx="420624" cy="0"/>
                </a:xfrm>
                <a:prstGeom prst="line">
                  <a:avLst/>
                </a:prstGeom>
                <a:ln>
                  <a:solidFill>
                    <a:schemeClr val="bg1">
                      <a:alpha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 userDrawn="1"/>
            </p:nvCxnSpPr>
            <p:spPr>
              <a:xfrm>
                <a:off x="431292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6400801"/>
            <a:ext cx="12192000" cy="4572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3852" y="122238"/>
            <a:ext cx="9867349" cy="7921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852" y="1219200"/>
            <a:ext cx="10578549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pic>
        <p:nvPicPr>
          <p:cNvPr id="1026" name="Picture 2" descr="G:\STALL\ST Comms\Templates &amp; Resources\Logos\Other Emblems\DOC Logo\DOC Color.png">
            <a:hlinkClick r:id="rId28"/>
          </p:cNvPr>
          <p:cNvPicPr>
            <a:picLocks noChangeAspect="1" noChangeArrowheads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43457"/>
            <a:ext cx="495851" cy="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30"/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04" y="6449252"/>
            <a:ext cx="480397" cy="3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930400" y="6551712"/>
            <a:ext cx="965200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50" dirty="0">
                <a:solidFill>
                  <a:srgbClr val="0B4596"/>
                </a:solidFill>
                <a:latin typeface="Arial Narrow" panose="020B0606020202030204" pitchFamily="34" charset="0"/>
              </a:rPr>
              <a:t>Department of Commerce  //  National Oceanic and Atmospheric Administration  //</a:t>
            </a:r>
            <a:r>
              <a:rPr lang="en-US" sz="750" baseline="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r>
              <a:rPr lang="en-US" sz="750" dirty="0">
                <a:solidFill>
                  <a:srgbClr val="0B4596"/>
                </a:solidFill>
                <a:latin typeface="Arial Narrow" panose="020B0606020202030204" pitchFamily="34" charset="0"/>
              </a:rPr>
              <a:t> </a:t>
            </a:r>
            <a:fld id="{BAD75039-5660-4072-AAD8-5764B7DF14A3}" type="slidenum">
              <a:rPr lang="en-US" sz="750" smtClean="0">
                <a:solidFill>
                  <a:srgbClr val="0B4596"/>
                </a:solidFill>
                <a:latin typeface="Arial Narrow" panose="020B0606020202030204" pitchFamily="34" charset="0"/>
              </a:rPr>
              <a:t>‹#›</a:t>
            </a:fld>
            <a:endParaRPr lang="en-US" sz="750" dirty="0">
              <a:solidFill>
                <a:srgbClr val="0B4596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Picture 2">
            <a:hlinkClick r:id="rId20"/>
          </p:cNvPr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2800" y="152400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87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90" r:id="rId11"/>
    <p:sldLayoutId id="2147483733" r:id="rId12"/>
    <p:sldLayoutId id="2147483734" r:id="rId13"/>
    <p:sldLayoutId id="2147483739" r:id="rId14"/>
  </p:sldLayoutIdLst>
  <p:txStyles>
    <p:titleStyle>
      <a:lvl1pPr algn="l" defTabSz="685800" rtl="0" eaLnBrk="1" latinLnBrk="0" hangingPunct="1">
        <a:spcBef>
          <a:spcPct val="0"/>
        </a:spcBef>
        <a:buNone/>
        <a:defRPr sz="2400" b="1" kern="1200">
          <a:solidFill>
            <a:srgbClr val="0099D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429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429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858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287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gif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2.wdp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b="1887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383723" y="2735700"/>
            <a:ext cx="1143000" cy="720090"/>
          </a:xfrm>
        </p:spPr>
        <p:txBody>
          <a:bodyPr/>
          <a:lstStyle/>
          <a:p>
            <a:pPr algn="ctr"/>
            <a:r>
              <a:rPr lang="en-US" b="0" dirty="0">
                <a:latin typeface="Franklin Gothic Medium" panose="020B0603020102020204" pitchFamily="34" charset="0"/>
              </a:rPr>
              <a:t>Satellite and Information Service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164456" y="3526335"/>
            <a:ext cx="1581533" cy="72009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1800" dirty="0">
                <a:latin typeface="Franklin Gothic Medium" panose="020B0603020102020204" pitchFamily="34" charset="0"/>
              </a:rPr>
              <a:t>12 Jan.  2019</a:t>
            </a:r>
          </a:p>
          <a:p>
            <a:pPr algn="ctr"/>
            <a:r>
              <a:rPr lang="en-US" sz="1800" dirty="0">
                <a:latin typeface="Franklin Gothic Medium" panose="020B0603020102020204" pitchFamily="34" charset="0"/>
              </a:rPr>
              <a:t>AMS JPSS/GOESR</a:t>
            </a:r>
          </a:p>
          <a:p>
            <a:pPr algn="ctr"/>
            <a:r>
              <a:rPr lang="en-US" sz="1800" dirty="0">
                <a:latin typeface="Franklin Gothic Medium" panose="020B0603020102020204" pitchFamily="34" charset="0"/>
              </a:rPr>
              <a:t>Short Course</a:t>
            </a:r>
          </a:p>
          <a:p>
            <a:pPr marL="228600" indent="-228600" algn="ctr">
              <a:buAutoNum type="arabicPlain" startAt="6"/>
            </a:pPr>
            <a:endParaRPr lang="en-US" sz="1050" dirty="0">
              <a:latin typeface="Franklin Gothic Medium" panose="020B06030201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309251" y="1598458"/>
            <a:ext cx="5834294" cy="1437072"/>
          </a:xfrm>
        </p:spPr>
        <p:txBody>
          <a:bodyPr>
            <a:noAutofit/>
          </a:bodyPr>
          <a:lstStyle/>
          <a:p>
            <a:pPr algn="ctr"/>
            <a:r>
              <a:rPr lang="en-US" sz="3000" b="0" dirty="0">
                <a:latin typeface="Franklin Gothic Medium" panose="020B0603020102020204" pitchFamily="34" charset="0"/>
              </a:rPr>
              <a:t>JPSS Program </a:t>
            </a:r>
            <a:r>
              <a:rPr lang="en-US" sz="3000" b="0" dirty="0" err="1">
                <a:latin typeface="Franklin Gothic Medium" panose="020B0603020102020204" pitchFamily="34" charset="0"/>
              </a:rPr>
              <a:t>Overiew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3697817" y="3240931"/>
            <a:ext cx="7719462" cy="158997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Mitch Goldberg, JPSS Program Scientist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946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D0E7-456E-4C11-AE04-223396B3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with two  -  50 minute separation is useful!!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AAEFF-FD80-4121-8406-9DE806E7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623" y="944562"/>
            <a:ext cx="6798195" cy="51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56982" y="134911"/>
            <a:ext cx="6134757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Twice the VIIRS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78" y="1129084"/>
            <a:ext cx="6112270" cy="50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8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JPSS Program Data Products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49" b="12736"/>
          <a:stretch/>
        </p:blipFill>
        <p:spPr bwMode="auto">
          <a:xfrm>
            <a:off x="1254063" y="997527"/>
            <a:ext cx="9089727" cy="51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362200" y="5410200"/>
            <a:ext cx="685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3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97B0-DEA2-4098-9B8B-7BB20650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56" y="55641"/>
            <a:ext cx="9867349" cy="792162"/>
          </a:xfrm>
        </p:spPr>
        <p:txBody>
          <a:bodyPr/>
          <a:lstStyle/>
          <a:p>
            <a:r>
              <a:rPr lang="en-US" dirty="0"/>
              <a:t>VIIRS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92116-5863-4344-B989-CAD60B91F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186" y="152400"/>
            <a:ext cx="3775380" cy="2903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651F5-44F8-4167-99A1-AAB1531DE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27" y="4374469"/>
            <a:ext cx="5099814" cy="2174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BB310-998A-486E-9F1A-F60BCD430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7" y="674652"/>
            <a:ext cx="4683702" cy="3617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6C462-B134-44AB-AD42-729CA9D79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887" y="3210789"/>
            <a:ext cx="4491978" cy="31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12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7E22-1CB0-466B-AA9E-B7BDB46B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and GCOM examples </a:t>
            </a:r>
          </a:p>
        </p:txBody>
      </p:sp>
      <p:pic>
        <p:nvPicPr>
          <p:cNvPr id="1026" name="Picture 2" descr="MiRS - Rain Rate - Asc, 10-25-2018 - 11-04-2018">
            <a:extLst>
              <a:ext uri="{FF2B5EF4-FFF2-40B4-BE49-F238E27FC236}">
                <a16:creationId xmlns:a16="http://schemas.microsoft.com/office/drawing/2014/main" id="{46FF7529-9E84-46E0-9579-8B5662157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86" y="997570"/>
            <a:ext cx="3318014" cy="256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RS - Total Precipitable Water - Asc, 10-25-2018 - 11-04-2018">
            <a:extLst>
              <a:ext uri="{FF2B5EF4-FFF2-40B4-BE49-F238E27FC236}">
                <a16:creationId xmlns:a16="http://schemas.microsoft.com/office/drawing/2014/main" id="{F94B93F4-C59C-4B7A-A17E-1AFC6DD814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13" y="1000630"/>
            <a:ext cx="3408218" cy="26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RS - 1st Year Sea Ice Concentration - Arctic - Asc, 09-01-2018 - 11-05-2018">
            <a:extLst>
              <a:ext uri="{FF2B5EF4-FFF2-40B4-BE49-F238E27FC236}">
                <a16:creationId xmlns:a16="http://schemas.microsoft.com/office/drawing/2014/main" id="{EBE81931-AEAD-4C4C-8490-6DDDE0B0DE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74" y="3633185"/>
            <a:ext cx="3067442" cy="29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COM AMSR2 Products - Sea Ice Concentration - Northern Hemisphere, 09-01-2018 - 11-04-2018">
            <a:extLst>
              <a:ext uri="{FF2B5EF4-FFF2-40B4-BE49-F238E27FC236}">
                <a16:creationId xmlns:a16="http://schemas.microsoft.com/office/drawing/2014/main" id="{42AB3926-0D54-45D3-805F-1EF3A5E6D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50" y="3705695"/>
            <a:ext cx="2999905" cy="29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COM AMSR2 Products - Sea Surface Wind Speed - NDE - Ascending, 10-27-2018 - 11-06-2018">
            <a:extLst>
              <a:ext uri="{FF2B5EF4-FFF2-40B4-BE49-F238E27FC236}">
                <a16:creationId xmlns:a16="http://schemas.microsoft.com/office/drawing/2014/main" id="{90BDCCED-777C-4E4F-8160-0285C16BFF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05" y="3633185"/>
            <a:ext cx="3541235" cy="27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24DD1E-D293-457C-904A-E1C664925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00630"/>
            <a:ext cx="3408218" cy="26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8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5B09-B89B-47AC-94A1-A1DA256A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CriS</a:t>
            </a:r>
            <a:r>
              <a:rPr lang="en-US" dirty="0"/>
              <a:t>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65756-11C5-4FBB-8B68-1ED49E217C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00" y="1901476"/>
            <a:ext cx="3896507" cy="18779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081F6AC-456D-426E-8C3F-7B4FDE26765A}"/>
              </a:ext>
            </a:extLst>
          </p:cNvPr>
          <p:cNvSpPr txBox="1">
            <a:spLocks/>
          </p:cNvSpPr>
          <p:nvPr/>
        </p:nvSpPr>
        <p:spPr>
          <a:xfrm>
            <a:off x="8430577" y="3902398"/>
            <a:ext cx="8516066" cy="522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600" dirty="0">
                <a:solidFill>
                  <a:srgbClr val="0070C0"/>
                </a:solidFill>
              </a:rPr>
              <a:t>500 </a:t>
            </a:r>
            <a:r>
              <a:rPr lang="en-US" sz="1600" dirty="0" err="1">
                <a:solidFill>
                  <a:srgbClr val="0070C0"/>
                </a:solidFill>
              </a:rPr>
              <a:t>hPa</a:t>
            </a:r>
            <a:r>
              <a:rPr lang="en-US" sz="1600" dirty="0">
                <a:solidFill>
                  <a:srgbClr val="0070C0"/>
                </a:solidFill>
              </a:rPr>
              <a:t> CO   (August 24 – 30, 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09C2D-8E53-423A-A0A5-3EE85481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4" y="1107393"/>
            <a:ext cx="3284017" cy="464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1DE3E-4DE6-4380-BF98-52E4FC569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10" y="1004485"/>
            <a:ext cx="3374297" cy="47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2EFB-C927-4FE2-B93E-CE933953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OMPS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2848B-025B-4A23-81A1-C14323186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E5D08-723F-44C7-A8F4-26D92F5E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14" y="1032743"/>
            <a:ext cx="4729158" cy="2957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22190-BF2B-466E-9EB8-9460C215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76" y="900602"/>
            <a:ext cx="4349542" cy="3229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8B2540-5544-4D97-84A2-F40D4B65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414" y="4218612"/>
            <a:ext cx="4367769" cy="2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E3DF31F8-87F2-47C8-BD24-2DC3766A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31" y="1027967"/>
            <a:ext cx="4115007" cy="307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078C94-0572-4916-9127-F2F363DE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275" y="1792487"/>
            <a:ext cx="2736088" cy="3513201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435C5947-B605-4224-90B6-BA733AD4AE5C}"/>
              </a:ext>
            </a:extLst>
          </p:cNvPr>
          <p:cNvSpPr/>
          <p:nvPr/>
        </p:nvSpPr>
        <p:spPr>
          <a:xfrm>
            <a:off x="4673228" y="2299605"/>
            <a:ext cx="485248" cy="2650413"/>
          </a:xfrm>
          <a:prstGeom prst="rightBrac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3FB29B-9FEF-4A5F-AEB0-200B0B18B5E4}"/>
              </a:ext>
            </a:extLst>
          </p:cNvPr>
          <p:cNvSpPr/>
          <p:nvPr/>
        </p:nvSpPr>
        <p:spPr>
          <a:xfrm>
            <a:off x="1742090" y="28944"/>
            <a:ext cx="8890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Goal is to improve NOAA Services through optimizing the use of satellite data along with other sources of data &amp;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4953" y="705122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Observations/Products to Services to Stakeholders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8076353" y="3588232"/>
            <a:ext cx="36765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484" y="2757673"/>
            <a:ext cx="3004382" cy="1752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11B0C-DFE5-4788-8A2F-4BCA6B5D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31" y="4103873"/>
            <a:ext cx="3784132" cy="2520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A72DB-ECAB-477E-ABC4-00A3E4F41C0E}"/>
              </a:ext>
            </a:extLst>
          </p:cNvPr>
          <p:cNvSpPr txBox="1"/>
          <p:nvPr/>
        </p:nvSpPr>
        <p:spPr>
          <a:xfrm>
            <a:off x="2626348" y="6082179"/>
            <a:ext cx="1678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>
                <a:solidFill>
                  <a:prstClr val="black"/>
                </a:solidFill>
                <a:latin typeface="Arial"/>
              </a:rPr>
              <a:t>GOES-R Baseline Products</a:t>
            </a:r>
          </a:p>
        </p:txBody>
      </p:sp>
    </p:spTree>
    <p:extLst>
      <p:ext uri="{BB962C8B-B14F-4D97-AF65-F5344CB8AC3E}">
        <p14:creationId xmlns:p14="http://schemas.microsoft.com/office/powerpoint/2010/main" val="353249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90340" y="0"/>
            <a:ext cx="10578549" cy="7921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2800" dirty="0"/>
              <a:t>The Initiatives</a:t>
            </a:r>
            <a:endParaRPr sz="2800" dirty="0"/>
          </a:p>
        </p:txBody>
      </p:sp>
      <p:sp>
        <p:nvSpPr>
          <p:cNvPr id="118" name="Shape 11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Arctic </a:t>
            </a:r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Aviation</a:t>
            </a:r>
            <a:endParaRPr sz="2400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Fire and Smoke  </a:t>
            </a:r>
            <a:r>
              <a:rPr lang="en-US" sz="1400" i="1" dirty="0"/>
              <a:t>- will include GOES-R in 2018</a:t>
            </a:r>
            <a:endParaRPr sz="1400" i="1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Hurricanes and Tropical Storms</a:t>
            </a:r>
            <a:endParaRPr sz="2400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Hydrology</a:t>
            </a:r>
            <a:endParaRPr sz="2400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NWP</a:t>
            </a:r>
            <a:endParaRPr sz="2400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Oceans and Coasts </a:t>
            </a:r>
            <a:r>
              <a:rPr lang="en-US" sz="1400" i="1" dirty="0"/>
              <a:t>- includes Sentinel 3</a:t>
            </a:r>
            <a:endParaRPr sz="1400" i="1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River Ice and Flooding   </a:t>
            </a:r>
            <a:r>
              <a:rPr lang="en-US" sz="1400" i="1" dirty="0"/>
              <a:t>- includes GOES-R since 2017</a:t>
            </a:r>
            <a:endParaRPr sz="2400" i="1" dirty="0"/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Sounding  </a:t>
            </a:r>
            <a:r>
              <a:rPr lang="en-US" sz="1400" i="1" dirty="0"/>
              <a:t>-  includes EUMETSAT MeTOP</a:t>
            </a:r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Training </a:t>
            </a:r>
          </a:p>
          <a:p>
            <a:pPr indent="-330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Volcanic Hazards   </a:t>
            </a:r>
            <a:r>
              <a:rPr lang="en-US" i="1" dirty="0"/>
              <a:t>- </a:t>
            </a:r>
            <a:r>
              <a:rPr lang="en-US" sz="1400" i="1" dirty="0"/>
              <a:t>new and includes both JPSS and GOES-R </a:t>
            </a:r>
            <a:endParaRPr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057401" y="780656"/>
            <a:ext cx="10086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initiatives comprise of  a team of developers and users working together to improve an application </a:t>
            </a:r>
          </a:p>
          <a:p>
            <a:r>
              <a:rPr lang="en-US" dirty="0"/>
              <a:t> in a testbed environment providing assessments of utility from the users and feedback to the developers.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83" y="1517765"/>
            <a:ext cx="4076377" cy="44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0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764465" y="258307"/>
            <a:ext cx="7604450" cy="593688"/>
          </a:xfrm>
        </p:spPr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87052" y="1214438"/>
            <a:ext cx="8481863" cy="5300957"/>
          </a:xfrm>
        </p:spPr>
        <p:txBody>
          <a:bodyPr>
            <a:normAutofit/>
          </a:bodyPr>
          <a:lstStyle/>
          <a:p>
            <a:r>
              <a:rPr lang="en-US" sz="3200" b="1" dirty="0"/>
              <a:t>NOAA Satellite Programs are end-to-end </a:t>
            </a:r>
          </a:p>
          <a:p>
            <a:pPr lvl="1"/>
            <a:r>
              <a:rPr lang="en-US" sz="2800" dirty="0"/>
              <a:t>Provides the sustained robust and accurate set of key observables needed to support a  wide variety of critical applications and decisions impacting lives, properties, economies, and security</a:t>
            </a:r>
          </a:p>
          <a:p>
            <a:pPr lvl="1"/>
            <a:r>
              <a:rPr lang="en-US" sz="2800" dirty="0"/>
              <a:t>Work with the user community through the Satellite Proving Ground and Short Courses to realize the benefits of JPSS and GOES-R series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fld id="{9175226D-AD9D-4E48-83BB-A8E5167D41B0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9E5A64-39E6-E143-8ACC-E772C0EBABD5}"/>
              </a:ext>
            </a:extLst>
          </p:cNvPr>
          <p:cNvSpPr txBox="1">
            <a:spLocks/>
          </p:cNvSpPr>
          <p:nvPr/>
        </p:nvSpPr>
        <p:spPr>
          <a:xfrm>
            <a:off x="9758364" y="6581776"/>
            <a:ext cx="611187" cy="2524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1F92D6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46D32F0-87DB-5F47-A062-B8BDDB91542D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D2F28-4845-654A-8492-CD13D74836FC}"/>
              </a:ext>
            </a:extLst>
          </p:cNvPr>
          <p:cNvCxnSpPr/>
          <p:nvPr/>
        </p:nvCxnSpPr>
        <p:spPr>
          <a:xfrm>
            <a:off x="1887052" y="910321"/>
            <a:ext cx="8482509" cy="0"/>
          </a:xfrm>
          <a:prstGeom prst="line">
            <a:avLst/>
          </a:prstGeom>
          <a:ln>
            <a:solidFill>
              <a:srgbClr val="1F92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74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1" b="3595"/>
          <a:stretch/>
        </p:blipFill>
        <p:spPr>
          <a:xfrm>
            <a:off x="1885180" y="1311188"/>
            <a:ext cx="8531384" cy="4559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14"/>
            <a:ext cx="10972800" cy="1037912"/>
          </a:xfrm>
        </p:spPr>
        <p:txBody>
          <a:bodyPr>
            <a:normAutofit/>
          </a:bodyPr>
          <a:lstStyle/>
          <a:p>
            <a:r>
              <a:rPr lang="en-US" dirty="0"/>
              <a:t>NOAA’s Operational Weather Polar and Geostationary Orbiting Satellites – JPSS and GOES-R Series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69145" y="2305548"/>
            <a:ext cx="2100945" cy="2447823"/>
            <a:chOff x="926225" y="2123539"/>
            <a:chExt cx="2449959" cy="2719388"/>
          </a:xfrm>
        </p:grpSpPr>
        <p:sp>
          <p:nvSpPr>
            <p:cNvPr id="5" name="Text Box 91"/>
            <p:cNvSpPr txBox="1">
              <a:spLocks noChangeArrowheads="1"/>
            </p:cNvSpPr>
            <p:nvPr/>
          </p:nvSpPr>
          <p:spPr bwMode="auto">
            <a:xfrm>
              <a:off x="2425779" y="2727016"/>
              <a:ext cx="304800" cy="170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itchFamily="34" charset="0"/>
                  <a:ea typeface="Arial"/>
                  <a:cs typeface="Arial"/>
                  <a:sym typeface="Arial"/>
                </a:rPr>
                <a:t> N</a:t>
              </a:r>
            </a:p>
          </p:txBody>
        </p:sp>
        <p:sp>
          <p:nvSpPr>
            <p:cNvPr id="6" name="Text Box 93"/>
            <p:cNvSpPr txBox="1">
              <a:spLocks noChangeArrowheads="1"/>
            </p:cNvSpPr>
            <p:nvPr/>
          </p:nvSpPr>
          <p:spPr bwMode="auto">
            <a:xfrm>
              <a:off x="2451090" y="3938587"/>
              <a:ext cx="304800" cy="205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27432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itchFamily="34" charset="0"/>
                  <a:ea typeface="Arial"/>
                  <a:cs typeface="Arial"/>
                  <a:sym typeface="Arial"/>
                </a:rPr>
                <a:t>S</a:t>
              </a:r>
            </a:p>
          </p:txBody>
        </p:sp>
        <p:sp>
          <p:nvSpPr>
            <p:cNvPr id="7" name="Oval 74"/>
            <p:cNvSpPr>
              <a:spLocks noChangeArrowheads="1"/>
            </p:cNvSpPr>
            <p:nvPr/>
          </p:nvSpPr>
          <p:spPr bwMode="auto">
            <a:xfrm rot="1611840" flipH="1">
              <a:off x="1701371" y="2123539"/>
              <a:ext cx="1674813" cy="2719388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Picture 75" descr="earth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956" y="2906643"/>
              <a:ext cx="1424610" cy="1068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reeform 95"/>
            <p:cNvSpPr>
              <a:spLocks/>
            </p:cNvSpPr>
            <p:nvPr/>
          </p:nvSpPr>
          <p:spPr bwMode="auto">
            <a:xfrm>
              <a:off x="1343024" y="3760429"/>
              <a:ext cx="893353" cy="625834"/>
            </a:xfrm>
            <a:custGeom>
              <a:avLst/>
              <a:gdLst>
                <a:gd name="T0" fmla="*/ 0 w 384"/>
                <a:gd name="T1" fmla="*/ 324 h 324"/>
                <a:gd name="T2" fmla="*/ 384 w 384"/>
                <a:gd name="T3" fmla="*/ 0 h 324"/>
                <a:gd name="T4" fmla="*/ 0 60000 65536"/>
                <a:gd name="T5" fmla="*/ 0 60000 65536"/>
                <a:gd name="T6" fmla="*/ 0 w 384"/>
                <a:gd name="T7" fmla="*/ 0 h 324"/>
                <a:gd name="T8" fmla="*/ 384 w 384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84" h="324">
                  <a:moveTo>
                    <a:pt x="0" y="324"/>
                  </a:moveTo>
                  <a:lnTo>
                    <a:pt x="384" y="0"/>
                  </a:ln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Text Box 94"/>
            <p:cNvSpPr txBox="1">
              <a:spLocks noChangeArrowheads="1"/>
            </p:cNvSpPr>
            <p:nvPr/>
          </p:nvSpPr>
          <p:spPr bwMode="auto">
            <a:xfrm rot="19157578">
              <a:off x="1119869" y="3888204"/>
              <a:ext cx="914400" cy="256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6858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Arial"/>
                  <a:sym typeface="Arial"/>
                </a:rPr>
                <a:t>540 Miles</a:t>
              </a:r>
            </a:p>
          </p:txBody>
        </p:sp>
        <p:pic>
          <p:nvPicPr>
            <p:cNvPr id="11" name="Picture 11" descr="http://www.oso.noaa.gov/poesstatus/images/poesSpacecraft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26225" y="4165186"/>
              <a:ext cx="840663" cy="5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http://www.earthzine.org/wp-content/uploads/2007/10/met_office_sat3.gi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14375" y="2147473"/>
              <a:ext cx="633650" cy="32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329707" y="2528882"/>
            <a:ext cx="2914416" cy="2071823"/>
            <a:chOff x="4991100" y="2324100"/>
            <a:chExt cx="3429000" cy="2441879"/>
          </a:xfrm>
        </p:grpSpPr>
        <p:sp>
          <p:nvSpPr>
            <p:cNvPr id="14" name="Oval 76"/>
            <p:cNvSpPr>
              <a:spLocks noChangeArrowheads="1"/>
            </p:cNvSpPr>
            <p:nvPr/>
          </p:nvSpPr>
          <p:spPr bwMode="auto">
            <a:xfrm>
              <a:off x="4991100" y="2324100"/>
              <a:ext cx="3429000" cy="22860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 Box 84"/>
            <p:cNvSpPr txBox="1">
              <a:spLocks noChangeArrowheads="1"/>
            </p:cNvSpPr>
            <p:nvPr/>
          </p:nvSpPr>
          <p:spPr bwMode="auto">
            <a:xfrm>
              <a:off x="6579507" y="2939783"/>
              <a:ext cx="304800" cy="18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itchFamily="34" charset="0"/>
                  <a:ea typeface="Arial"/>
                  <a:cs typeface="Arial"/>
                  <a:sym typeface="Arial"/>
                </a:rPr>
                <a:t>N</a:t>
              </a:r>
            </a:p>
          </p:txBody>
        </p:sp>
        <p:pic>
          <p:nvPicPr>
            <p:cNvPr id="16" name="Picture 73" descr="earth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43595" y="3135335"/>
              <a:ext cx="425450" cy="319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6948234" y="3467100"/>
              <a:ext cx="715963" cy="859631"/>
            </a:xfrm>
            <a:custGeom>
              <a:avLst/>
              <a:gdLst>
                <a:gd name="T0" fmla="*/ 0 w 423"/>
                <a:gd name="T1" fmla="*/ 0 h 414"/>
                <a:gd name="T2" fmla="*/ 423 w 423"/>
                <a:gd name="T3" fmla="*/ 414 h 414"/>
                <a:gd name="T4" fmla="*/ 0 60000 65536"/>
                <a:gd name="T5" fmla="*/ 0 60000 65536"/>
                <a:gd name="T6" fmla="*/ 0 w 423"/>
                <a:gd name="T7" fmla="*/ 0 h 414"/>
                <a:gd name="T8" fmla="*/ 423 w 423"/>
                <a:gd name="T9" fmla="*/ 414 h 4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3" h="414">
                  <a:moveTo>
                    <a:pt x="0" y="0"/>
                  </a:moveTo>
                  <a:lnTo>
                    <a:pt x="423" y="41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Freeform 77"/>
            <p:cNvSpPr>
              <a:spLocks/>
            </p:cNvSpPr>
            <p:nvPr/>
          </p:nvSpPr>
          <p:spPr bwMode="auto">
            <a:xfrm flipH="1">
              <a:off x="5753098" y="3390900"/>
              <a:ext cx="793751" cy="876301"/>
            </a:xfrm>
            <a:custGeom>
              <a:avLst/>
              <a:gdLst>
                <a:gd name="T0" fmla="*/ 0 w 423"/>
                <a:gd name="T1" fmla="*/ 0 h 414"/>
                <a:gd name="T2" fmla="*/ 423 w 423"/>
                <a:gd name="T3" fmla="*/ 414 h 414"/>
                <a:gd name="T4" fmla="*/ 0 60000 65536"/>
                <a:gd name="T5" fmla="*/ 0 60000 65536"/>
                <a:gd name="T6" fmla="*/ 0 w 423"/>
                <a:gd name="T7" fmla="*/ 0 h 414"/>
                <a:gd name="T8" fmla="*/ 423 w 423"/>
                <a:gd name="T9" fmla="*/ 414 h 4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3" h="414">
                  <a:moveTo>
                    <a:pt x="0" y="0"/>
                  </a:moveTo>
                  <a:lnTo>
                    <a:pt x="423" y="414"/>
                  </a:ln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itchFamily="34" charset="0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Picture 56" descr="goes n sat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D2DBE0"/>
                </a:clrFrom>
                <a:clrTo>
                  <a:srgbClr val="D2DBE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73537" y="3768650"/>
              <a:ext cx="575087" cy="99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6" descr="goes n sat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D2DBE0"/>
                </a:clrFrom>
                <a:clrTo>
                  <a:srgbClr val="D2DBE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5301837" y="3721025"/>
              <a:ext cx="575087" cy="99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81"/>
            <p:cNvSpPr txBox="1">
              <a:spLocks noChangeArrowheads="1"/>
            </p:cNvSpPr>
            <p:nvPr/>
          </p:nvSpPr>
          <p:spPr bwMode="auto">
            <a:xfrm rot="2706046">
              <a:off x="6763865" y="3624450"/>
              <a:ext cx="1285982" cy="271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68580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Arial"/>
                  <a:sym typeface="Arial"/>
                </a:rPr>
                <a:t>22,300 Miles</a:t>
              </a:r>
            </a:p>
          </p:txBody>
        </p:sp>
        <p:sp>
          <p:nvSpPr>
            <p:cNvPr id="22" name="Text Box 86"/>
            <p:cNvSpPr txBox="1">
              <a:spLocks noChangeArrowheads="1"/>
            </p:cNvSpPr>
            <p:nvPr/>
          </p:nvSpPr>
          <p:spPr bwMode="auto">
            <a:xfrm>
              <a:off x="6565446" y="3471860"/>
              <a:ext cx="304800" cy="20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20574" rIns="0" bIns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itchFamily="34" charset="0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itchFamily="34" charset="0"/>
                  <a:ea typeface="Arial"/>
                  <a:cs typeface="Arial"/>
                  <a:sym typeface="Arial"/>
                </a:rPr>
                <a:t>S</a:t>
              </a:r>
            </a:p>
          </p:txBody>
        </p:sp>
      </p:grpSp>
      <p:sp>
        <p:nvSpPr>
          <p:cNvPr id="23" name="Text Placeholder 6"/>
          <p:cNvSpPr txBox="1">
            <a:spLocks/>
          </p:cNvSpPr>
          <p:nvPr/>
        </p:nvSpPr>
        <p:spPr>
          <a:xfrm>
            <a:off x="2529797" y="1634456"/>
            <a:ext cx="3853412" cy="111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Polar-orbiting Operational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Satellites (POES)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 since 1970</a:t>
            </a:r>
          </a:p>
        </p:txBody>
      </p:sp>
      <p:sp>
        <p:nvSpPr>
          <p:cNvPr id="24" name="Text Placeholder 8"/>
          <p:cNvSpPr txBox="1">
            <a:spLocks/>
          </p:cNvSpPr>
          <p:nvPr/>
        </p:nvSpPr>
        <p:spPr>
          <a:xfrm>
            <a:off x="6255041" y="1638512"/>
            <a:ext cx="3965680" cy="1028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Geostationary Operational Environmental Satellites (GOES)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Operating since 1975</a:t>
            </a: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2465951" y="4687588"/>
            <a:ext cx="3853412" cy="111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Primarily source of synoptic, global observations feeding Numerical Weather Models and forecasts</a:t>
            </a:r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6255041" y="4637318"/>
            <a:ext cx="3853412" cy="1119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Primarily source of near real time observations for nowcasting and imaging of severe weather events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84530" y="5356276"/>
            <a:ext cx="17918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S-NPP image of North America</a:t>
            </a:r>
          </a:p>
        </p:txBody>
      </p:sp>
    </p:spTree>
    <p:extLst>
      <p:ext uri="{BB962C8B-B14F-4D97-AF65-F5344CB8AC3E}">
        <p14:creationId xmlns:p14="http://schemas.microsoft.com/office/powerpoint/2010/main" val="99332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 Narrow"/>
              </a:rPr>
              <a:t>This approach has produced great returns over the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696" y="1420983"/>
            <a:ext cx="4216965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Significant Improvements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3–7 day weather forecasts</a:t>
            </a:r>
          </a:p>
          <a:p>
            <a:pPr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Improved NRT severe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storm warnings &amp; alerts</a:t>
            </a:r>
          </a:p>
          <a:p>
            <a:pPr lvl="1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20% increase in hurricane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track and intensity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forecasts from 2010–2015 </a:t>
            </a:r>
          </a:p>
          <a:p>
            <a:pPr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</a:rPr>
              <a:t>Improved severe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storm warnings &amp; alerts</a:t>
            </a:r>
            <a:endParaRPr lang="en-US" dirty="0">
              <a:solidFill>
                <a:schemeClr val="tx1"/>
              </a:solidFill>
            </a:endParaRPr>
          </a:p>
          <a:p>
            <a:pPr marL="342900" lvl="1" indent="0">
              <a:lnSpc>
                <a:spcPct val="90000"/>
              </a:lnSpc>
              <a:spcAft>
                <a:spcPts val="45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Tornado warning lead time from</a:t>
            </a:r>
          </a:p>
          <a:p>
            <a:pPr marL="342900" lvl="1" indent="0">
              <a:lnSpc>
                <a:spcPct val="90000"/>
              </a:lnSpc>
              <a:spcAft>
                <a:spcPts val="45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 3 to 14 minutes since 1980</a:t>
            </a:r>
          </a:p>
          <a:p>
            <a:pPr lvl="1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Collection </a:t>
            </a:r>
            <a:r>
              <a:rPr lang="en-US" sz="1200" dirty="0">
                <a:solidFill>
                  <a:schemeClr val="bg1"/>
                </a:solidFill>
              </a:rPr>
              <a:t>Services (A-DCS): 14,000 environmental platforms, almost 50% used by NOAA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42" y="1349521"/>
            <a:ext cx="5907141" cy="3591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D7AC04-E9F5-4F5C-9143-C408BAC44F6D}"/>
              </a:ext>
            </a:extLst>
          </p:cNvPr>
          <p:cNvSpPr txBox="1"/>
          <p:nvPr/>
        </p:nvSpPr>
        <p:spPr>
          <a:xfrm>
            <a:off x="10969188" y="5901710"/>
            <a:ext cx="1465385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~8-10km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9F6FA2-811F-4107-B436-1F22D66608E8}"/>
              </a:ext>
            </a:extLst>
          </p:cNvPr>
          <p:cNvSpPr txBox="1"/>
          <p:nvPr/>
        </p:nvSpPr>
        <p:spPr>
          <a:xfrm>
            <a:off x="5457042" y="5856460"/>
            <a:ext cx="1320316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~210km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EC656-4C29-4308-BEFD-89B62CF0E28A}"/>
              </a:ext>
            </a:extLst>
          </p:cNvPr>
          <p:cNvSpPr txBox="1"/>
          <p:nvPr/>
        </p:nvSpPr>
        <p:spPr>
          <a:xfrm>
            <a:off x="6851837" y="5921983"/>
            <a:ext cx="121696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~63km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5FA8CF-45A6-4A22-92ED-CCD65C48B086}"/>
              </a:ext>
            </a:extLst>
          </p:cNvPr>
          <p:cNvSpPr txBox="1"/>
          <p:nvPr/>
        </p:nvSpPr>
        <p:spPr>
          <a:xfrm>
            <a:off x="8411549" y="5894868"/>
            <a:ext cx="97337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~39 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5FC4F-36EA-4CBE-A69F-40C5CDE300E5}"/>
              </a:ext>
            </a:extLst>
          </p:cNvPr>
          <p:cNvSpPr txBox="1"/>
          <p:nvPr/>
        </p:nvSpPr>
        <p:spPr>
          <a:xfrm>
            <a:off x="9911764" y="5891417"/>
            <a:ext cx="97337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~16km</a:t>
            </a:r>
          </a:p>
        </p:txBody>
      </p:sp>
      <p:pic>
        <p:nvPicPr>
          <p:cNvPr id="26" name="Picture 25" descr="katrinabw64.jpg">
            <a:extLst>
              <a:ext uri="{FF2B5EF4-FFF2-40B4-BE49-F238E27FC236}">
                <a16:creationId xmlns:a16="http://schemas.microsoft.com/office/drawing/2014/main" id="{CE8F2F82-AC70-4D8B-ABDF-43D2B10B9805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3976" y="5148441"/>
            <a:ext cx="636419" cy="610302"/>
          </a:xfrm>
          <a:prstGeom prst="rect">
            <a:avLst/>
          </a:prstGeom>
        </p:spPr>
      </p:pic>
      <p:pic>
        <p:nvPicPr>
          <p:cNvPr id="27" name="Picture 26" descr="katrinabw32.jpg">
            <a:extLst>
              <a:ext uri="{FF2B5EF4-FFF2-40B4-BE49-F238E27FC236}">
                <a16:creationId xmlns:a16="http://schemas.microsoft.com/office/drawing/2014/main" id="{855486AF-7FE6-471B-9914-9853F9BB6CDA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8446" y="5195844"/>
            <a:ext cx="636419" cy="610302"/>
          </a:xfrm>
          <a:prstGeom prst="rect">
            <a:avLst/>
          </a:prstGeom>
        </p:spPr>
      </p:pic>
      <p:pic>
        <p:nvPicPr>
          <p:cNvPr id="28" name="Picture 27" descr="katrinabw20.jpg">
            <a:extLst>
              <a:ext uri="{FF2B5EF4-FFF2-40B4-BE49-F238E27FC236}">
                <a16:creationId xmlns:a16="http://schemas.microsoft.com/office/drawing/2014/main" id="{010E0871-DCD1-4E9F-B2B1-4F9F53D3D64C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9343" y="5163969"/>
            <a:ext cx="636419" cy="610302"/>
          </a:xfrm>
          <a:prstGeom prst="rect">
            <a:avLst/>
          </a:prstGeom>
        </p:spPr>
      </p:pic>
      <p:pic>
        <p:nvPicPr>
          <p:cNvPr id="29" name="Picture 28" descr="katrinabw8.jpg">
            <a:extLst>
              <a:ext uri="{FF2B5EF4-FFF2-40B4-BE49-F238E27FC236}">
                <a16:creationId xmlns:a16="http://schemas.microsoft.com/office/drawing/2014/main" id="{5C73B910-0F3D-49DC-95B1-E8278ABCF591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80240" y="5105049"/>
            <a:ext cx="636419" cy="610302"/>
          </a:xfrm>
          <a:prstGeom prst="rect">
            <a:avLst/>
          </a:prstGeom>
        </p:spPr>
      </p:pic>
      <p:pic>
        <p:nvPicPr>
          <p:cNvPr id="30" name="Picture 29" descr="katrinabw.jpg">
            <a:extLst>
              <a:ext uri="{FF2B5EF4-FFF2-40B4-BE49-F238E27FC236}">
                <a16:creationId xmlns:a16="http://schemas.microsoft.com/office/drawing/2014/main" id="{436F6672-332D-49E5-86A5-7295B9413465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07823" y="5074102"/>
            <a:ext cx="636419" cy="6103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D68AF0-6275-400A-BD69-DBD547C31FC7}"/>
              </a:ext>
            </a:extLst>
          </p:cNvPr>
          <p:cNvSpPr txBox="1"/>
          <p:nvPr/>
        </p:nvSpPr>
        <p:spPr>
          <a:xfrm>
            <a:off x="6210574" y="2027741"/>
            <a:ext cx="72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AEE331-ED36-4447-9BF6-5BC6F08D5D2D}"/>
              </a:ext>
            </a:extLst>
          </p:cNvPr>
          <p:cNvSpPr txBox="1"/>
          <p:nvPr/>
        </p:nvSpPr>
        <p:spPr>
          <a:xfrm>
            <a:off x="7035562" y="2753797"/>
            <a:ext cx="72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E02D-DF71-4C0A-994D-8FDFCEF9FD60}"/>
              </a:ext>
            </a:extLst>
          </p:cNvPr>
          <p:cNvSpPr txBox="1"/>
          <p:nvPr/>
        </p:nvSpPr>
        <p:spPr>
          <a:xfrm>
            <a:off x="8938453" y="2993909"/>
            <a:ext cx="72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DAY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FB12CD-2484-40FE-9DBB-B2D39DF0B3F9}"/>
              </a:ext>
            </a:extLst>
          </p:cNvPr>
          <p:cNvSpPr txBox="1"/>
          <p:nvPr/>
        </p:nvSpPr>
        <p:spPr>
          <a:xfrm>
            <a:off x="9660638" y="4388573"/>
            <a:ext cx="8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DAY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0630CB-02F7-4362-8DC9-ECCD251E7A97}"/>
              </a:ext>
            </a:extLst>
          </p:cNvPr>
          <p:cNvSpPr txBox="1"/>
          <p:nvPr/>
        </p:nvSpPr>
        <p:spPr>
          <a:xfrm rot="21202396">
            <a:off x="7863929" y="2372149"/>
            <a:ext cx="443262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AMSUs (98,05,09), AIRS(2002),  IASI/AMSU(2006,2012),  ATMS &amp; </a:t>
            </a:r>
            <a:r>
              <a:rPr lang="en-US" sz="1000" dirty="0" err="1"/>
              <a:t>CrIS</a:t>
            </a:r>
            <a:r>
              <a:rPr lang="en-US" sz="1000" dirty="0"/>
              <a:t>(2011,2017)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0CB34-B732-4383-82EC-B9DBDAE488F1}"/>
              </a:ext>
            </a:extLst>
          </p:cNvPr>
          <p:cNvSpPr txBox="1"/>
          <p:nvPr/>
        </p:nvSpPr>
        <p:spPr>
          <a:xfrm>
            <a:off x="7207963" y="12379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ECMWF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AEDEE6D-F00A-4977-93A1-CB6D3168C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3406" y="1553202"/>
            <a:ext cx="1158340" cy="493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AA04A99-B544-D04D-A832-D664B8B44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614" y="939934"/>
            <a:ext cx="7266339" cy="54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E542E-0AD1-4EC2-9C8F-D3EC86F92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76" y="2286329"/>
            <a:ext cx="4086225" cy="3767741"/>
          </a:xfrm>
          <a:prstGeom prst="rect">
            <a:avLst/>
          </a:prstGeom>
          <a:ln w="19050" cap="sq">
            <a:noFill/>
            <a:miter lim="800000"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A9480-A512-4881-BEA1-B1E46F687908}"/>
              </a:ext>
            </a:extLst>
          </p:cNvPr>
          <p:cNvSpPr txBox="1"/>
          <p:nvPr/>
        </p:nvSpPr>
        <p:spPr>
          <a:xfrm>
            <a:off x="6940440" y="1763109"/>
            <a:ext cx="331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/>
              </a:rPr>
              <a:t>Observation type attributed to </a:t>
            </a:r>
            <a:br>
              <a:rPr lang="en-US" sz="1400" b="1" dirty="0">
                <a:latin typeface="Calibri"/>
              </a:rPr>
            </a:br>
            <a:r>
              <a:rPr lang="en-US" sz="1400" b="1" dirty="0">
                <a:latin typeface="Calibri"/>
              </a:rPr>
              <a:t>forecast error reduction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700"/>
              </a:lnSpc>
            </a:pPr>
            <a:r>
              <a:rPr lang="en-US" sz="3200" dirty="0">
                <a:solidFill>
                  <a:schemeClr val="tx1"/>
                </a:solidFill>
              </a:rPr>
              <a:t>JPSS is a Core Component of the Weather Forecast Enterprise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1109" y="1161113"/>
            <a:ext cx="737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A4595"/>
                </a:solidFill>
                <a:latin typeface="Calibri"/>
                <a:cs typeface="Arial" panose="020B0604020202020204" pitchFamily="34" charset="0"/>
              </a:rPr>
              <a:t>85% of all data used in forecast models are from polar-orbiting satellites and attribute to nearly 60% of the reduction in forecast error.</a:t>
            </a:r>
            <a:endParaRPr lang="en-US" b="1" dirty="0">
              <a:solidFill>
                <a:srgbClr val="0A4595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EB736-84F4-4363-83A2-AE45C51F3C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116" y="1901757"/>
            <a:ext cx="4383884" cy="4449294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64F5-498F-467C-89EA-199EC400199E}"/>
              </a:ext>
            </a:extLst>
          </p:cNvPr>
          <p:cNvSpPr txBox="1"/>
          <p:nvPr/>
        </p:nvSpPr>
        <p:spPr>
          <a:xfrm>
            <a:off x="7572160" y="6154981"/>
            <a:ext cx="268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from ECMWF data</a:t>
            </a:r>
          </a:p>
        </p:txBody>
      </p:sp>
    </p:spTree>
    <p:extLst>
      <p:ext uri="{BB962C8B-B14F-4D97-AF65-F5344CB8AC3E}">
        <p14:creationId xmlns:p14="http://schemas.microsoft.com/office/powerpoint/2010/main" val="238259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1" y="84011"/>
            <a:ext cx="9365673" cy="493079"/>
          </a:xfrm>
        </p:spPr>
        <p:txBody>
          <a:bodyPr/>
          <a:lstStyle/>
          <a:p>
            <a:r>
              <a:rPr lang="en-US" sz="2000" dirty="0"/>
              <a:t>JPSS  vertical sounding capability is critical for weather forecasting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02" y="1307804"/>
            <a:ext cx="6570922" cy="4928192"/>
          </a:xfrm>
          <a:prstGeom prst="rect">
            <a:avLst/>
          </a:prstGeom>
        </p:spPr>
      </p:pic>
      <p:pic>
        <p:nvPicPr>
          <p:cNvPr id="1026" name="Picture 2" descr="Image result for florence track NH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41" y="1307804"/>
            <a:ext cx="2638599" cy="21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0141" y="5715001"/>
            <a:ext cx="7242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A4595"/>
                </a:solidFill>
                <a:latin typeface="Calibri"/>
              </a:rPr>
              <a:t>Vertical temperature slices from ATMS soundings -  warm core temperature</a:t>
            </a:r>
          </a:p>
          <a:p>
            <a:r>
              <a:rPr lang="en-US" dirty="0">
                <a:solidFill>
                  <a:srgbClr val="0A4595"/>
                </a:solidFill>
                <a:latin typeface="Calibri"/>
              </a:rPr>
              <a:t>anomaly can clearly be seen.</a:t>
            </a:r>
          </a:p>
        </p:txBody>
      </p:sp>
    </p:spTree>
    <p:extLst>
      <p:ext uri="{BB962C8B-B14F-4D97-AF65-F5344CB8AC3E}">
        <p14:creationId xmlns:p14="http://schemas.microsoft.com/office/powerpoint/2010/main" val="91661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190266"/>
            <a:ext cx="6707791" cy="4747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r="10099" b="55512"/>
          <a:stretch/>
        </p:blipFill>
        <p:spPr>
          <a:xfrm>
            <a:off x="7904129" y="1597074"/>
            <a:ext cx="2009553" cy="1840251"/>
          </a:xfrm>
          <a:prstGeom prst="rect">
            <a:avLst/>
          </a:prstGeom>
          <a:ln w="57150">
            <a:solidFill>
              <a:schemeClr val="tx1"/>
            </a:solidFill>
            <a:prstDash val="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0" r="10098" b="3071"/>
          <a:stretch/>
        </p:blipFill>
        <p:spPr>
          <a:xfrm>
            <a:off x="8010639" y="4196185"/>
            <a:ext cx="2009553" cy="1788723"/>
          </a:xfrm>
          <a:prstGeom prst="rect">
            <a:avLst/>
          </a:prstGeom>
          <a:ln w="57150">
            <a:solidFill>
              <a:schemeClr val="tx1"/>
            </a:solidFill>
            <a:prstDash val="dash"/>
          </a:ln>
        </p:spPr>
      </p:pic>
      <p:sp>
        <p:nvSpPr>
          <p:cNvPr id="6" name="TextBox 5"/>
          <p:cNvSpPr txBox="1"/>
          <p:nvPr/>
        </p:nvSpPr>
        <p:spPr>
          <a:xfrm>
            <a:off x="4249917" y="1352584"/>
            <a:ext cx="2019966" cy="3196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2041"/>
            <a:r>
              <a:rPr lang="en-GB" sz="1477" dirty="0">
                <a:solidFill>
                  <a:prstClr val="black"/>
                </a:solidFill>
                <a:latin typeface="Calibri"/>
              </a:rPr>
              <a:t>Forecast </a:t>
            </a:r>
            <a:r>
              <a:rPr lang="en-GB" sz="1477" u="sng" dirty="0">
                <a:solidFill>
                  <a:prstClr val="black"/>
                </a:solidFill>
                <a:latin typeface="Calibri"/>
              </a:rPr>
              <a:t>with</a:t>
            </a:r>
            <a:r>
              <a:rPr lang="en-GB" sz="1477" dirty="0">
                <a:solidFill>
                  <a:prstClr val="black"/>
                </a:solidFill>
                <a:latin typeface="Calibri"/>
              </a:rPr>
              <a:t> satellites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2166" y="3764158"/>
            <a:ext cx="2675466" cy="3196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2041"/>
            <a:r>
              <a:rPr lang="en-GB" sz="1477" dirty="0">
                <a:solidFill>
                  <a:prstClr val="black"/>
                </a:solidFill>
                <a:latin typeface="Calibri"/>
              </a:rPr>
              <a:t>Forecast </a:t>
            </a:r>
            <a:r>
              <a:rPr lang="en-GB" sz="1477" u="sng" dirty="0">
                <a:solidFill>
                  <a:prstClr val="black"/>
                </a:solidFill>
                <a:latin typeface="Calibri"/>
              </a:rPr>
              <a:t>without</a:t>
            </a:r>
            <a:r>
              <a:rPr lang="en-GB" sz="1477" dirty="0">
                <a:solidFill>
                  <a:prstClr val="black"/>
                </a:solidFill>
                <a:latin typeface="Calibri"/>
              </a:rPr>
              <a:t> satellites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5259" y="1339409"/>
            <a:ext cx="2343984" cy="4333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2041"/>
            <a:r>
              <a:rPr lang="en-GB" sz="1108" dirty="0">
                <a:solidFill>
                  <a:prstClr val="black"/>
                </a:solidFill>
                <a:latin typeface="Calibri"/>
              </a:rPr>
              <a:t>700hPa initial conditions (humidity and wind) </a:t>
            </a:r>
            <a:r>
              <a:rPr lang="en-GB" sz="1108" u="sng" dirty="0">
                <a:solidFill>
                  <a:prstClr val="black"/>
                </a:solidFill>
                <a:latin typeface="Calibri"/>
              </a:rPr>
              <a:t>with</a:t>
            </a:r>
            <a:r>
              <a:rPr lang="en-GB" sz="1108" dirty="0">
                <a:solidFill>
                  <a:prstClr val="black"/>
                </a:solidFill>
                <a:latin typeface="Calibri"/>
              </a:rPr>
              <a:t> satellites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9378" y="3564189"/>
            <a:ext cx="2160455" cy="6038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2041"/>
            <a:r>
              <a:rPr lang="en-GB" sz="1108" dirty="0">
                <a:solidFill>
                  <a:prstClr val="black"/>
                </a:solidFill>
                <a:latin typeface="Calibri"/>
              </a:rPr>
              <a:t>700hPa initial conditions (humidity and wind) </a:t>
            </a:r>
            <a:r>
              <a:rPr lang="en-GB" sz="1108" u="sng" dirty="0">
                <a:solidFill>
                  <a:prstClr val="black"/>
                </a:solidFill>
                <a:latin typeface="Calibri"/>
              </a:rPr>
              <a:t>without</a:t>
            </a:r>
            <a:r>
              <a:rPr lang="en-GB" sz="1108" dirty="0">
                <a:solidFill>
                  <a:prstClr val="black"/>
                </a:solidFill>
                <a:latin typeface="Calibri"/>
              </a:rPr>
              <a:t> satellites</a:t>
            </a:r>
          </a:p>
        </p:txBody>
      </p:sp>
      <p:pic>
        <p:nvPicPr>
          <p:cNvPr id="11" name="Picture 10" descr="ECMWF_Master_Logo_RGB_nostra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738" y="6019650"/>
            <a:ext cx="1898263" cy="244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/>
              <a:t>Benefits to users</a:t>
            </a:r>
            <a:br>
              <a:rPr lang="en-GB" sz="3200" dirty="0"/>
            </a:br>
            <a:r>
              <a:rPr lang="en-GB" sz="3200" dirty="0"/>
              <a:t> Impact of satellites on forecasting of Irma</a:t>
            </a:r>
          </a:p>
        </p:txBody>
      </p:sp>
    </p:spTree>
    <p:extLst>
      <p:ext uri="{BB962C8B-B14F-4D97-AF65-F5344CB8AC3E}">
        <p14:creationId xmlns:p14="http://schemas.microsoft.com/office/powerpoint/2010/main" val="193695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2251" y="178279"/>
            <a:ext cx="9867349" cy="792162"/>
          </a:xfrm>
        </p:spPr>
        <p:txBody>
          <a:bodyPr/>
          <a:lstStyle/>
          <a:p>
            <a:r>
              <a:rPr lang="en-US" sz="2800" dirty="0"/>
              <a:t>Improving Forecast Accuracy &amp; Timeliness</a:t>
            </a:r>
          </a:p>
        </p:txBody>
      </p:sp>
      <p:pic>
        <p:nvPicPr>
          <p:cNvPr id="10" name="JPSS_Observation_-_first_15_secon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4326" y="1444939"/>
            <a:ext cx="7575274" cy="4238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5484" y="5690504"/>
            <a:ext cx="64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support for zero to 3-day operational forecasting in Polar Regions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5484" y="3997268"/>
            <a:ext cx="2913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critical data to the numerical forecast models that produce 3- to 7-day mid-range forecasts.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8712" y="1217356"/>
            <a:ext cx="2607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JPSS satellites: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345" y="1867526"/>
            <a:ext cx="3086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 the Earth from pole-to-pole and cross the equator 14 times daily in the afternoon orbit—providing full global coverage twice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day. </a:t>
            </a:r>
          </a:p>
        </p:txBody>
      </p:sp>
    </p:spTree>
    <p:extLst>
      <p:ext uri="{BB962C8B-B14F-4D97-AF65-F5344CB8AC3E}">
        <p14:creationId xmlns:p14="http://schemas.microsoft.com/office/powerpoint/2010/main" val="15549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Helvetica" pitchFamily="34" charset="0"/>
                <a:cs typeface="Gisha" panose="020B0502040204020203" pitchFamily="34" charset="-79"/>
              </a:rPr>
              <a:t>    JPSS Payload Capability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2EEC-69CA-4777-8E8F-01DD10FFCB0A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4595"/>
                </a:solidFill>
                <a:effectLst/>
                <a:uLnTx/>
                <a:uFillTx/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4595"/>
              </a:solidFill>
              <a:effectLst/>
              <a:uLnTx/>
              <a:uFillTx/>
              <a:latin typeface="Gisha" panose="020B0502040204020203" pitchFamily="34" charset="-79"/>
              <a:ea typeface="+mn-ea"/>
              <a:cs typeface="Gisha" panose="020B0502040204020203" pitchFamily="34" charset="-79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68107" y="1066511"/>
          <a:ext cx="8632000" cy="500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5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Helvetica" pitchFamily="34" charset="0"/>
                        </a:rPr>
                        <a:t>JPSS </a:t>
                      </a:r>
                      <a:r>
                        <a:rPr lang="en-US" sz="1600" i="1" baseline="0" dirty="0">
                          <a:solidFill>
                            <a:schemeClr val="tx1"/>
                          </a:solidFill>
                          <a:latin typeface="Helvetica" pitchFamily="34" charset="0"/>
                        </a:rPr>
                        <a:t>Instruments</a:t>
                      </a:r>
                      <a:endParaRPr lang="en-US" sz="1600" i="1" dirty="0">
                        <a:solidFill>
                          <a:schemeClr val="tx1"/>
                        </a:solidFill>
                        <a:latin typeface="Helvetic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A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Helvetica" pitchFamily="34" charset="0"/>
                        </a:rPr>
                        <a:t>Measurements &amp; Products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A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latin typeface="Helvetica" pitchFamily="34" charset="0"/>
                        </a:rPr>
                        <a:t>Vendor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A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312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Helvetica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itchFamily="34" charset="0"/>
                        </a:rPr>
                        <a:t>ATMS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– Advanced Technology Microwave Sounder</a:t>
                      </a:r>
                      <a:endParaRPr lang="en-US" sz="14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34" charset="0"/>
                        </a:rPr>
                        <a:t>High vertical resolution temperature and water vapor information critical for forecasting extreme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weather events, 5 to 7 days in advance</a:t>
                      </a:r>
                      <a:endParaRPr lang="en-US" sz="14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34" charset="0"/>
                        </a:rPr>
                        <a:t>NGES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166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b="1" dirty="0">
                          <a:latin typeface="Helvetica" pitchFamily="34" charset="0"/>
                        </a:rPr>
                        <a:t>CrIS</a:t>
                      </a:r>
                      <a:r>
                        <a:rPr lang="en-US" sz="1400" dirty="0">
                          <a:latin typeface="Helvetica" pitchFamily="34" charset="0"/>
                        </a:rPr>
                        <a:t> – Cross-track Infrared Sounder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8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34" charset="0"/>
                        </a:rPr>
                        <a:t>Harris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303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Helvetica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itchFamily="34" charset="0"/>
                        </a:rPr>
                        <a:t>VIIRS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– Visible Infrared Imaging Radiometer Suite</a:t>
                      </a:r>
                      <a:endParaRPr lang="en-US" sz="14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34" charset="0"/>
                        </a:rPr>
                        <a:t>Critical Imagery products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, including snow/ice cover, clouds, fog, aerosols, fire smoke plume, vegetation health, phytoplankton abundance/chlorophyll</a:t>
                      </a:r>
                      <a:endParaRPr lang="en-US" sz="14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34" charset="0"/>
                        </a:rPr>
                        <a:t>Raytheon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itchFamily="34" charset="0"/>
                        </a:rPr>
                        <a:t>OMPS </a:t>
                      </a:r>
                      <a:r>
                        <a:rPr lang="en-US" sz="1400" b="0" dirty="0">
                          <a:latin typeface="Helvetica" pitchFamily="34" charset="0"/>
                        </a:rPr>
                        <a:t>–</a:t>
                      </a:r>
                      <a:r>
                        <a:rPr lang="en-US" sz="1400" b="0" baseline="0" dirty="0">
                          <a:latin typeface="Helvetica" pitchFamily="34" charset="0"/>
                        </a:rPr>
                        <a:t> Ozone Mapping Profiler Suite (Nadir Mapper, Nadir Profiler, Limb - S-NPP, JPSS-2+)</a:t>
                      </a:r>
                      <a:endParaRPr lang="en-US" sz="1400" b="1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34" charset="0"/>
                        </a:rPr>
                        <a:t>Ozone spectrometers for monitoring ozone hole health,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</a:t>
                      </a:r>
                      <a:r>
                        <a:rPr lang="en-US" sz="1400" dirty="0">
                          <a:latin typeface="Helvetica" pitchFamily="34" charset="0"/>
                        </a:rPr>
                        <a:t>recovery of stratospheric ozone, and for UV index forecast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34" charset="0"/>
                        </a:rPr>
                        <a:t>Ball Aerospace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3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" pitchFamily="34" charset="0"/>
                        </a:rPr>
                        <a:t>CERES</a:t>
                      </a:r>
                      <a:r>
                        <a:rPr lang="en-US" sz="1400" dirty="0">
                          <a:latin typeface="Helvetica" pitchFamily="34" charset="0"/>
                        </a:rPr>
                        <a:t> – Clouds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and the Earth’s Radiant Energy System (S-NPP &amp; JPSS-1)</a:t>
                      </a:r>
                    </a:p>
                    <a:p>
                      <a:r>
                        <a:rPr lang="en-US" sz="1400" b="1" dirty="0">
                          <a:latin typeface="Helvetica" pitchFamily="34" charset="0"/>
                        </a:rPr>
                        <a:t>New procurement </a:t>
                      </a:r>
                      <a:r>
                        <a:rPr lang="en-US" sz="1400" dirty="0">
                          <a:latin typeface="Helvetica" pitchFamily="34" charset="0"/>
                        </a:rPr>
                        <a:t>(JPSS-3,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4)</a:t>
                      </a:r>
                      <a:endParaRPr lang="en-US" sz="1400" dirty="0">
                        <a:latin typeface="Helvetic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34" charset="0"/>
                        </a:rPr>
                        <a:t>Scanning radiometer that supports studies of Earth Radiation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34" charset="0"/>
                        </a:rPr>
                        <a:t>CERES</a:t>
                      </a:r>
                      <a:r>
                        <a:rPr lang="en-US" sz="1400" baseline="0" dirty="0">
                          <a:latin typeface="Helvetica" pitchFamily="34" charset="0"/>
                        </a:rPr>
                        <a:t> – NGAS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Helvetica" pitchFamily="34" charset="0"/>
                        </a:rPr>
                        <a:t> 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75" y="1439871"/>
            <a:ext cx="895050" cy="703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126" y="2245205"/>
            <a:ext cx="923925" cy="657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275" y="3033084"/>
            <a:ext cx="923925" cy="828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076" y="4018149"/>
            <a:ext cx="981075" cy="733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251" y="4977410"/>
            <a:ext cx="827874" cy="9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8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AC8C95-971F-5C4E-8697-213B555E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B1D0E8-D1E3-5746-B8A3-EFFA8A755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59" y="0"/>
            <a:ext cx="9398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10580"/>
      </p:ext>
    </p:extLst>
  </p:cSld>
  <p:clrMapOvr>
    <a:masterClrMapping/>
  </p:clrMapOvr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. Content Slide - with icon">
  <a:themeElements>
    <a:clrScheme name="PTT 1">
      <a:dk1>
        <a:srgbClr val="0A4595"/>
      </a:dk1>
      <a:lt1>
        <a:sysClr val="window" lastClr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1038</Words>
  <Application>Microsoft Macintosh PowerPoint</Application>
  <PresentationFormat>Widescreen</PresentationFormat>
  <Paragraphs>140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Franklin Gothic Medium</vt:lpstr>
      <vt:lpstr>Gisha</vt:lpstr>
      <vt:lpstr>Helvetica</vt:lpstr>
      <vt:lpstr>Times New Roman</vt:lpstr>
      <vt:lpstr>Wingdings</vt:lpstr>
      <vt:lpstr>3. Content Slide - no icon</vt:lpstr>
      <vt:lpstr>4. Content Slide - with icon</vt:lpstr>
      <vt:lpstr>PowerPoint Presentation</vt:lpstr>
      <vt:lpstr>NOAA’s Operational Weather Polar and Geostationary Orbiting Satellites – JPSS and GOES-R Series</vt:lpstr>
      <vt:lpstr>This approach has produced great returns over the years</vt:lpstr>
      <vt:lpstr>JPSS is a Core Component of the Weather Forecast Enterprise</vt:lpstr>
      <vt:lpstr>JPSS  vertical sounding capability is critical for weather forecasting</vt:lpstr>
      <vt:lpstr>Benefits to users  Impact of satellites on forecasting of Irma</vt:lpstr>
      <vt:lpstr>Improving Forecast Accuracy &amp; Timeliness</vt:lpstr>
      <vt:lpstr>    JPSS Payload Capability</vt:lpstr>
      <vt:lpstr>PowerPoint Presentation</vt:lpstr>
      <vt:lpstr>Better with two  -  50 minute separation is useful!!</vt:lpstr>
      <vt:lpstr>PowerPoint Presentation</vt:lpstr>
      <vt:lpstr>JPSS Program Data Products</vt:lpstr>
      <vt:lpstr>VIIRS examples</vt:lpstr>
      <vt:lpstr>ATMS and GCOM examples </vt:lpstr>
      <vt:lpstr>CriS Examples</vt:lpstr>
      <vt:lpstr>OMPS examples</vt:lpstr>
      <vt:lpstr>PowerPoint Presentation</vt:lpstr>
      <vt:lpstr>The Initiatives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 Goldberg</dc:creator>
  <cp:lastModifiedBy>GARY MCWILLIAMS</cp:lastModifiedBy>
  <cp:revision>79</cp:revision>
  <dcterms:created xsi:type="dcterms:W3CDTF">2018-10-05T19:34:33Z</dcterms:created>
  <dcterms:modified xsi:type="dcterms:W3CDTF">2020-01-07T20:33:15Z</dcterms:modified>
</cp:coreProperties>
</file>