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0" r:id="rId2"/>
  </p:sldMasterIdLst>
  <p:notesMasterIdLst>
    <p:notesMasterId r:id="rId33"/>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6" roundtripDataSignature="AMtx7minnRewBDfJ26o7ebMlZVc/Xp80r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117" d="100"/>
          <a:sy n="117" d="100"/>
        </p:scale>
        <p:origin x="808"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customschemas.google.com/relationships/presentationmetadata" Target="meta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22b000b7623_0_86:notes"/>
          <p:cNvSpPr>
            <a:spLocks noGrp="1" noRot="1" noChangeAspect="1"/>
          </p:cNvSpPr>
          <p:nvPr>
            <p:ph type="sldImg" idx="2"/>
          </p:nvPr>
        </p:nvSpPr>
        <p:spPr>
          <a:xfrm>
            <a:off x="406400" y="696913"/>
            <a:ext cx="6197700" cy="34863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57" name="Google Shape;157;g22b000b7623_0_86:notes"/>
          <p:cNvSpPr txBox="1">
            <a:spLocks noGrp="1"/>
          </p:cNvSpPr>
          <p:nvPr>
            <p:ph type="body" idx="1"/>
          </p:nvPr>
        </p:nvSpPr>
        <p:spPr>
          <a:xfrm>
            <a:off x="700088" y="4416425"/>
            <a:ext cx="5610300" cy="4183200"/>
          </a:xfrm>
          <a:prstGeom prst="rect">
            <a:avLst/>
          </a:prstGeom>
          <a:noFill/>
          <a:ln>
            <a:noFill/>
          </a:ln>
        </p:spPr>
        <p:txBody>
          <a:bodyPr spcFirstLastPara="1" wrap="square" lIns="92825" tIns="46400" rIns="92825" bIns="46400" anchor="t" anchorCtr="0">
            <a:noAutofit/>
          </a:bodyPr>
          <a:lstStyle/>
          <a:p>
            <a:pPr marL="0" lvl="0" indent="0" algn="l" rtl="0">
              <a:lnSpc>
                <a:spcPct val="100000"/>
              </a:lnSpc>
              <a:spcBef>
                <a:spcPts val="0"/>
              </a:spcBef>
              <a:spcAft>
                <a:spcPts val="0"/>
              </a:spcAft>
              <a:buClr>
                <a:schemeClr val="dk1"/>
              </a:buClr>
              <a:buSzPts val="1400"/>
              <a:buFont typeface="Calibri"/>
              <a:buNone/>
            </a:pPr>
            <a:endParaRPr sz="1200">
              <a:solidFill>
                <a:schemeClr val="dk1"/>
              </a:solidFill>
              <a:latin typeface="Times New Roman"/>
              <a:ea typeface="Times New Roman"/>
              <a:cs typeface="Times New Roman"/>
              <a:sym typeface="Times New Roman"/>
            </a:endParaRPr>
          </a:p>
        </p:txBody>
      </p:sp>
      <p:sp>
        <p:nvSpPr>
          <p:cNvPr id="158" name="Google Shape;158;g22b000b7623_0_86:notes"/>
          <p:cNvSpPr txBox="1">
            <a:spLocks noGrp="1"/>
          </p:cNvSpPr>
          <p:nvPr>
            <p:ph type="sldNum" idx="12"/>
          </p:nvPr>
        </p:nvSpPr>
        <p:spPr>
          <a:xfrm>
            <a:off x="3970338" y="8829675"/>
            <a:ext cx="3038400" cy="465000"/>
          </a:xfrm>
          <a:prstGeom prst="rect">
            <a:avLst/>
          </a:prstGeom>
          <a:noFill/>
          <a:ln>
            <a:noFill/>
          </a:ln>
        </p:spPr>
        <p:txBody>
          <a:bodyPr spcFirstLastPara="1" wrap="square" lIns="92825" tIns="46400" rIns="92825" bIns="46400" anchor="b" anchorCtr="0">
            <a:noAutofit/>
          </a:bodyPr>
          <a:lstStyle/>
          <a:p>
            <a:pPr marL="0" marR="0" lvl="0" indent="0" algn="r" rtl="0">
              <a:lnSpc>
                <a:spcPct val="100000"/>
              </a:lnSpc>
              <a:spcBef>
                <a:spcPts val="0"/>
              </a:spcBef>
              <a:spcAft>
                <a:spcPts val="0"/>
              </a:spcAft>
              <a:buClr>
                <a:srgbClr val="000000"/>
              </a:buClr>
              <a:buSzPts val="1200"/>
              <a:buFont typeface="Noto Sans Symbols"/>
              <a:buNone/>
            </a:pPr>
            <a:fld id="{00000000-1234-1234-1234-123412341234}" type="slidenum">
              <a:rPr lang="en-US" sz="1200" b="0" i="0" u="none" strike="noStrike" cap="none">
                <a:solidFill>
                  <a:srgbClr val="000000"/>
                </a:solidFill>
                <a:latin typeface="Arial"/>
                <a:ea typeface="Arial"/>
                <a:cs typeface="Arial"/>
                <a:sym typeface="Arial"/>
              </a:rPr>
              <a:t>1</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1" name="Google Shape;221;p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8" name="Google Shape;228;p1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22b000b7623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5" name="Google Shape;235;g22b000b7623_1_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0" name="Google Shape;240;p1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7" name="Google Shape;247;p1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4" name="Google Shape;254;p1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1" name="Google Shape;261;p1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8" name="Google Shape;268;p1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5" name="Google Shape;275;p1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2" name="Google Shape;282;p1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22b000b7623_0_33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9" name="Google Shape;169;g22b000b7623_0_3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9" name="Google Shape;289;p1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22b000b7623_1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6" name="Google Shape;296;g22b000b7623_1_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1" name="Google Shape;301;p1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8" name="Google Shape;308;p2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5" name="Google Shape;315;p2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2" name="Google Shape;322;p2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9" name="Google Shape;329;p2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6" name="Google Shape;336;p2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p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3" name="Google Shape;343;p2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p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0" name="Google Shape;350;p2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22b000b7623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4" name="Google Shape;174;g22b000b7623_1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22b000b7623_0_25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7" name="Google Shape;357;g22b000b7623_0_2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9" name="Google Shape;179;p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6" name="Google Shape;186;p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3" name="Google Shape;193;p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0" name="Google Shape;200;p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7" name="Google Shape;207;p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4" name="Google Shape;214;p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28"/>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28"/>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3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37"/>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38"/>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38"/>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6"/>
        <p:cNvGrpSpPr/>
        <p:nvPr/>
      </p:nvGrpSpPr>
      <p:grpSpPr>
        <a:xfrm>
          <a:off x="0" y="0"/>
          <a:ext cx="0" cy="0"/>
          <a:chOff x="0" y="0"/>
          <a:chExt cx="0" cy="0"/>
        </a:xfrm>
      </p:grpSpPr>
      <p:sp>
        <p:nvSpPr>
          <p:cNvPr id="87" name="Google Shape;87;g22b000b7623_0_265"/>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8" name="Google Shape;88;g22b000b7623_0_265"/>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9" name="Google Shape;89;g22b000b7623_0_26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90"/>
        <p:cNvGrpSpPr/>
        <p:nvPr/>
      </p:nvGrpSpPr>
      <p:grpSpPr>
        <a:xfrm>
          <a:off x="0" y="0"/>
          <a:ext cx="0" cy="0"/>
          <a:chOff x="0" y="0"/>
          <a:chExt cx="0" cy="0"/>
        </a:xfrm>
      </p:grpSpPr>
      <p:sp>
        <p:nvSpPr>
          <p:cNvPr id="91" name="Google Shape;91;g22b000b7623_0_269"/>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2" name="Google Shape;92;g22b000b7623_0_269"/>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93" name="Google Shape;93;g22b000b7623_0_269"/>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4" name="Google Shape;94;g22b000b7623_0_269"/>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5" name="Google Shape;95;g22b000b7623_0_26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6"/>
        <p:cNvGrpSpPr/>
        <p:nvPr/>
      </p:nvGrpSpPr>
      <p:grpSpPr>
        <a:xfrm>
          <a:off x="0" y="0"/>
          <a:ext cx="0" cy="0"/>
          <a:chOff x="0" y="0"/>
          <a:chExt cx="0" cy="0"/>
        </a:xfrm>
      </p:grpSpPr>
      <p:sp>
        <p:nvSpPr>
          <p:cNvPr id="97" name="Google Shape;97;g22b000b7623_0_275"/>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lvl1pPr lvl="0" algn="ctr" rtl="0">
              <a:lnSpc>
                <a:spcPct val="90000"/>
              </a:lnSpc>
              <a:spcBef>
                <a:spcPts val="0"/>
              </a:spcBef>
              <a:spcAft>
                <a:spcPts val="0"/>
              </a:spcAft>
              <a:buClr>
                <a:schemeClr val="dk1"/>
              </a:buClr>
              <a:buSzPts val="6000"/>
              <a:buFont typeface="Calibri"/>
              <a:buNone/>
              <a:defRPr sz="6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8" name="Google Shape;98;g22b000b7623_0_275"/>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lvl1pPr lvl="0" algn="ctr" rtl="0">
              <a:lnSpc>
                <a:spcPct val="90000"/>
              </a:lnSpc>
              <a:spcBef>
                <a:spcPts val="1000"/>
              </a:spcBef>
              <a:spcAft>
                <a:spcPts val="0"/>
              </a:spcAft>
              <a:buClr>
                <a:schemeClr val="dk1"/>
              </a:buClr>
              <a:buSzPts val="2400"/>
              <a:buNone/>
              <a:defRPr sz="2400"/>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800"/>
              <a:buNone/>
              <a:defRPr sz="18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sp>
        <p:nvSpPr>
          <p:cNvPr id="99" name="Google Shape;99;g22b000b7623_0_275"/>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0" name="Google Shape;100;g22b000b7623_0_275"/>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1" name="Google Shape;101;g22b000b7623_0_27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2"/>
        <p:cNvGrpSpPr/>
        <p:nvPr/>
      </p:nvGrpSpPr>
      <p:grpSpPr>
        <a:xfrm>
          <a:off x="0" y="0"/>
          <a:ext cx="0" cy="0"/>
          <a:chOff x="0" y="0"/>
          <a:chExt cx="0" cy="0"/>
        </a:xfrm>
      </p:grpSpPr>
      <p:sp>
        <p:nvSpPr>
          <p:cNvPr id="103" name="Google Shape;103;g22b000b7623_0_281"/>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dk1"/>
              </a:buClr>
              <a:buSzPts val="6000"/>
              <a:buFont typeface="Calibri"/>
              <a:buNone/>
              <a:defRPr sz="6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04" name="Google Shape;104;g22b000b7623_0_281"/>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rgbClr val="888888"/>
              </a:buClr>
              <a:buSzPts val="2400"/>
              <a:buNone/>
              <a:defRPr sz="2400">
                <a:solidFill>
                  <a:srgbClr val="888888"/>
                </a:solidFill>
              </a:defRPr>
            </a:lvl1pPr>
            <a:lvl2pPr marL="914400" lvl="1" indent="-228600" algn="l" rtl="0">
              <a:lnSpc>
                <a:spcPct val="90000"/>
              </a:lnSpc>
              <a:spcBef>
                <a:spcPts val="500"/>
              </a:spcBef>
              <a:spcAft>
                <a:spcPts val="0"/>
              </a:spcAft>
              <a:buClr>
                <a:srgbClr val="888888"/>
              </a:buClr>
              <a:buSzPts val="2000"/>
              <a:buNone/>
              <a:defRPr sz="2000">
                <a:solidFill>
                  <a:srgbClr val="888888"/>
                </a:solidFill>
              </a:defRPr>
            </a:lvl2pPr>
            <a:lvl3pPr marL="1371600" lvl="2" indent="-228600" algn="l" rtl="0">
              <a:lnSpc>
                <a:spcPct val="90000"/>
              </a:lnSpc>
              <a:spcBef>
                <a:spcPts val="500"/>
              </a:spcBef>
              <a:spcAft>
                <a:spcPts val="0"/>
              </a:spcAft>
              <a:buClr>
                <a:srgbClr val="888888"/>
              </a:buClr>
              <a:buSzPts val="1800"/>
              <a:buNone/>
              <a:defRPr sz="1800">
                <a:solidFill>
                  <a:srgbClr val="888888"/>
                </a:solidFill>
              </a:defRPr>
            </a:lvl3pPr>
            <a:lvl4pPr marL="1828800" lvl="3" indent="-228600" algn="l" rtl="0">
              <a:lnSpc>
                <a:spcPct val="90000"/>
              </a:lnSpc>
              <a:spcBef>
                <a:spcPts val="500"/>
              </a:spcBef>
              <a:spcAft>
                <a:spcPts val="0"/>
              </a:spcAft>
              <a:buClr>
                <a:srgbClr val="888888"/>
              </a:buClr>
              <a:buSzPts val="1600"/>
              <a:buNone/>
              <a:defRPr sz="1600">
                <a:solidFill>
                  <a:srgbClr val="888888"/>
                </a:solidFill>
              </a:defRPr>
            </a:lvl4pPr>
            <a:lvl5pPr marL="2286000" lvl="4" indent="-228600" algn="l" rtl="0">
              <a:lnSpc>
                <a:spcPct val="90000"/>
              </a:lnSpc>
              <a:spcBef>
                <a:spcPts val="500"/>
              </a:spcBef>
              <a:spcAft>
                <a:spcPts val="0"/>
              </a:spcAft>
              <a:buClr>
                <a:srgbClr val="888888"/>
              </a:buClr>
              <a:buSzPts val="1600"/>
              <a:buNone/>
              <a:defRPr sz="1600">
                <a:solidFill>
                  <a:srgbClr val="888888"/>
                </a:solidFill>
              </a:defRPr>
            </a:lvl5pPr>
            <a:lvl6pPr marL="2743200" lvl="5" indent="-228600" algn="l" rtl="0">
              <a:lnSpc>
                <a:spcPct val="90000"/>
              </a:lnSpc>
              <a:spcBef>
                <a:spcPts val="500"/>
              </a:spcBef>
              <a:spcAft>
                <a:spcPts val="0"/>
              </a:spcAft>
              <a:buClr>
                <a:srgbClr val="888888"/>
              </a:buClr>
              <a:buSzPts val="1600"/>
              <a:buNone/>
              <a:defRPr sz="1600">
                <a:solidFill>
                  <a:srgbClr val="888888"/>
                </a:solidFill>
              </a:defRPr>
            </a:lvl6pPr>
            <a:lvl7pPr marL="3200400" lvl="6" indent="-228600" algn="l" rtl="0">
              <a:lnSpc>
                <a:spcPct val="90000"/>
              </a:lnSpc>
              <a:spcBef>
                <a:spcPts val="500"/>
              </a:spcBef>
              <a:spcAft>
                <a:spcPts val="0"/>
              </a:spcAft>
              <a:buClr>
                <a:srgbClr val="888888"/>
              </a:buClr>
              <a:buSzPts val="1600"/>
              <a:buNone/>
              <a:defRPr sz="1600">
                <a:solidFill>
                  <a:srgbClr val="888888"/>
                </a:solidFill>
              </a:defRPr>
            </a:lvl7pPr>
            <a:lvl8pPr marL="3657600" lvl="7" indent="-228600" algn="l" rtl="0">
              <a:lnSpc>
                <a:spcPct val="90000"/>
              </a:lnSpc>
              <a:spcBef>
                <a:spcPts val="500"/>
              </a:spcBef>
              <a:spcAft>
                <a:spcPts val="0"/>
              </a:spcAft>
              <a:buClr>
                <a:srgbClr val="888888"/>
              </a:buClr>
              <a:buSzPts val="1600"/>
              <a:buNone/>
              <a:defRPr sz="1600">
                <a:solidFill>
                  <a:srgbClr val="888888"/>
                </a:solidFill>
              </a:defRPr>
            </a:lvl8pPr>
            <a:lvl9pPr marL="4114800" lvl="8" indent="-228600" algn="l" rtl="0">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05" name="Google Shape;105;g22b000b7623_0_28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6" name="Google Shape;106;g22b000b7623_0_281"/>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7" name="Google Shape;107;g22b000b7623_0_28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08"/>
        <p:cNvGrpSpPr/>
        <p:nvPr/>
      </p:nvGrpSpPr>
      <p:grpSpPr>
        <a:xfrm>
          <a:off x="0" y="0"/>
          <a:ext cx="0" cy="0"/>
          <a:chOff x="0" y="0"/>
          <a:chExt cx="0" cy="0"/>
        </a:xfrm>
      </p:grpSpPr>
      <p:sp>
        <p:nvSpPr>
          <p:cNvPr id="109" name="Google Shape;109;g22b000b7623_0_287"/>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0" name="Google Shape;110;g22b000b7623_0_287"/>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11" name="Google Shape;111;g22b000b7623_0_287"/>
          <p:cNvSpPr txBox="1">
            <a:spLocks noGrp="1"/>
          </p:cNvSpPr>
          <p:nvPr>
            <p:ph type="body" idx="2"/>
          </p:nvPr>
        </p:nvSpPr>
        <p:spPr>
          <a:xfrm>
            <a:off x="6172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12" name="Google Shape;112;g22b000b7623_0_287"/>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3" name="Google Shape;113;g22b000b7623_0_287"/>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4" name="Google Shape;114;g22b000b7623_0_28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15"/>
        <p:cNvGrpSpPr/>
        <p:nvPr/>
      </p:nvGrpSpPr>
      <p:grpSpPr>
        <a:xfrm>
          <a:off x="0" y="0"/>
          <a:ext cx="0" cy="0"/>
          <a:chOff x="0" y="0"/>
          <a:chExt cx="0" cy="0"/>
        </a:xfrm>
      </p:grpSpPr>
      <p:sp>
        <p:nvSpPr>
          <p:cNvPr id="116" name="Google Shape;116;g22b000b7623_0_294"/>
          <p:cNvSpPr txBox="1">
            <a:spLocks noGrp="1"/>
          </p:cNvSpPr>
          <p:nvPr>
            <p:ph type="title"/>
          </p:nvPr>
        </p:nvSpPr>
        <p:spPr>
          <a:xfrm>
            <a:off x="839788"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7" name="Google Shape;117;g22b000b7623_0_294"/>
          <p:cNvSpPr txBox="1">
            <a:spLocks noGrp="1"/>
          </p:cNvSpPr>
          <p:nvPr>
            <p:ph type="body" idx="1"/>
          </p:nvPr>
        </p:nvSpPr>
        <p:spPr>
          <a:xfrm>
            <a:off x="839788" y="1681163"/>
            <a:ext cx="5157900" cy="823800"/>
          </a:xfrm>
          <a:prstGeom prst="rect">
            <a:avLst/>
          </a:prstGeom>
          <a:noFill/>
          <a:ln>
            <a:noFill/>
          </a:ln>
        </p:spPr>
        <p:txBody>
          <a:bodyPr spcFirstLastPara="1" wrap="square" lIns="91425" tIns="45700" rIns="91425" bIns="45700" anchor="b" anchorCtr="0">
            <a:normAutofit/>
          </a:bodyPr>
          <a:lstStyle>
            <a:lvl1pPr marL="457200" lvl="0" indent="-228600" algn="l" rtl="0">
              <a:lnSpc>
                <a:spcPct val="90000"/>
              </a:lnSpc>
              <a:spcBef>
                <a:spcPts val="1000"/>
              </a:spcBef>
              <a:spcAft>
                <a:spcPts val="0"/>
              </a:spcAft>
              <a:buClr>
                <a:schemeClr val="dk1"/>
              </a:buClr>
              <a:buSzPts val="2400"/>
              <a:buNone/>
              <a:defRPr sz="2400" b="1"/>
            </a:lvl1pPr>
            <a:lvl2pPr marL="914400" lvl="1" indent="-228600" algn="l" rtl="0">
              <a:lnSpc>
                <a:spcPct val="90000"/>
              </a:lnSpc>
              <a:spcBef>
                <a:spcPts val="500"/>
              </a:spcBef>
              <a:spcAft>
                <a:spcPts val="0"/>
              </a:spcAft>
              <a:buClr>
                <a:schemeClr val="dk1"/>
              </a:buClr>
              <a:buSzPts val="2000"/>
              <a:buNone/>
              <a:defRPr sz="2000" b="1"/>
            </a:lvl2pPr>
            <a:lvl3pPr marL="1371600" lvl="2" indent="-228600" algn="l" rtl="0">
              <a:lnSpc>
                <a:spcPct val="90000"/>
              </a:lnSpc>
              <a:spcBef>
                <a:spcPts val="500"/>
              </a:spcBef>
              <a:spcAft>
                <a:spcPts val="0"/>
              </a:spcAft>
              <a:buClr>
                <a:schemeClr val="dk1"/>
              </a:buClr>
              <a:buSzPts val="1800"/>
              <a:buNone/>
              <a:defRPr sz="1800" b="1"/>
            </a:lvl3pPr>
            <a:lvl4pPr marL="1828800" lvl="3" indent="-228600" algn="l" rtl="0">
              <a:lnSpc>
                <a:spcPct val="90000"/>
              </a:lnSpc>
              <a:spcBef>
                <a:spcPts val="500"/>
              </a:spcBef>
              <a:spcAft>
                <a:spcPts val="0"/>
              </a:spcAft>
              <a:buClr>
                <a:schemeClr val="dk1"/>
              </a:buClr>
              <a:buSzPts val="1600"/>
              <a:buNone/>
              <a:defRPr sz="1600" b="1"/>
            </a:lvl4pPr>
            <a:lvl5pPr marL="2286000" lvl="4" indent="-228600" algn="l" rtl="0">
              <a:lnSpc>
                <a:spcPct val="9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118" name="Google Shape;118;g22b000b7623_0_294"/>
          <p:cNvSpPr txBox="1">
            <a:spLocks noGrp="1"/>
          </p:cNvSpPr>
          <p:nvPr>
            <p:ph type="body" idx="2"/>
          </p:nvPr>
        </p:nvSpPr>
        <p:spPr>
          <a:xfrm>
            <a:off x="839788" y="2505075"/>
            <a:ext cx="5157900" cy="36846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19" name="Google Shape;119;g22b000b7623_0_294"/>
          <p:cNvSpPr txBox="1">
            <a:spLocks noGrp="1"/>
          </p:cNvSpPr>
          <p:nvPr>
            <p:ph type="body" idx="3"/>
          </p:nvPr>
        </p:nvSpPr>
        <p:spPr>
          <a:xfrm>
            <a:off x="6172200" y="1681163"/>
            <a:ext cx="5183100" cy="823800"/>
          </a:xfrm>
          <a:prstGeom prst="rect">
            <a:avLst/>
          </a:prstGeom>
          <a:noFill/>
          <a:ln>
            <a:noFill/>
          </a:ln>
        </p:spPr>
        <p:txBody>
          <a:bodyPr spcFirstLastPara="1" wrap="square" lIns="91425" tIns="45700" rIns="91425" bIns="45700" anchor="b" anchorCtr="0">
            <a:normAutofit/>
          </a:bodyPr>
          <a:lstStyle>
            <a:lvl1pPr marL="457200" lvl="0" indent="-228600" algn="l" rtl="0">
              <a:lnSpc>
                <a:spcPct val="90000"/>
              </a:lnSpc>
              <a:spcBef>
                <a:spcPts val="1000"/>
              </a:spcBef>
              <a:spcAft>
                <a:spcPts val="0"/>
              </a:spcAft>
              <a:buClr>
                <a:schemeClr val="dk1"/>
              </a:buClr>
              <a:buSzPts val="2400"/>
              <a:buNone/>
              <a:defRPr sz="2400" b="1"/>
            </a:lvl1pPr>
            <a:lvl2pPr marL="914400" lvl="1" indent="-228600" algn="l" rtl="0">
              <a:lnSpc>
                <a:spcPct val="90000"/>
              </a:lnSpc>
              <a:spcBef>
                <a:spcPts val="500"/>
              </a:spcBef>
              <a:spcAft>
                <a:spcPts val="0"/>
              </a:spcAft>
              <a:buClr>
                <a:schemeClr val="dk1"/>
              </a:buClr>
              <a:buSzPts val="2000"/>
              <a:buNone/>
              <a:defRPr sz="2000" b="1"/>
            </a:lvl2pPr>
            <a:lvl3pPr marL="1371600" lvl="2" indent="-228600" algn="l" rtl="0">
              <a:lnSpc>
                <a:spcPct val="90000"/>
              </a:lnSpc>
              <a:spcBef>
                <a:spcPts val="500"/>
              </a:spcBef>
              <a:spcAft>
                <a:spcPts val="0"/>
              </a:spcAft>
              <a:buClr>
                <a:schemeClr val="dk1"/>
              </a:buClr>
              <a:buSzPts val="1800"/>
              <a:buNone/>
              <a:defRPr sz="1800" b="1"/>
            </a:lvl3pPr>
            <a:lvl4pPr marL="1828800" lvl="3" indent="-228600" algn="l" rtl="0">
              <a:lnSpc>
                <a:spcPct val="90000"/>
              </a:lnSpc>
              <a:spcBef>
                <a:spcPts val="500"/>
              </a:spcBef>
              <a:spcAft>
                <a:spcPts val="0"/>
              </a:spcAft>
              <a:buClr>
                <a:schemeClr val="dk1"/>
              </a:buClr>
              <a:buSzPts val="1600"/>
              <a:buNone/>
              <a:defRPr sz="1600" b="1"/>
            </a:lvl4pPr>
            <a:lvl5pPr marL="2286000" lvl="4" indent="-228600" algn="l" rtl="0">
              <a:lnSpc>
                <a:spcPct val="9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120" name="Google Shape;120;g22b000b7623_0_294"/>
          <p:cNvSpPr txBox="1">
            <a:spLocks noGrp="1"/>
          </p:cNvSpPr>
          <p:nvPr>
            <p:ph type="body" idx="4"/>
          </p:nvPr>
        </p:nvSpPr>
        <p:spPr>
          <a:xfrm>
            <a:off x="6172200" y="2505075"/>
            <a:ext cx="5183100" cy="36846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21" name="Google Shape;121;g22b000b7623_0_294"/>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2" name="Google Shape;122;g22b000b7623_0_294"/>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3" name="Google Shape;123;g22b000b7623_0_29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4"/>
        <p:cNvGrpSpPr/>
        <p:nvPr/>
      </p:nvGrpSpPr>
      <p:grpSpPr>
        <a:xfrm>
          <a:off x="0" y="0"/>
          <a:ext cx="0" cy="0"/>
          <a:chOff x="0" y="0"/>
          <a:chExt cx="0" cy="0"/>
        </a:xfrm>
      </p:grpSpPr>
      <p:sp>
        <p:nvSpPr>
          <p:cNvPr id="125" name="Google Shape;125;g22b000b7623_0_303"/>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6" name="Google Shape;126;g22b000b7623_0_303"/>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7" name="Google Shape;127;g22b000b7623_0_303"/>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8" name="Google Shape;128;g22b000b7623_0_30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29"/>
        <p:cNvGrpSpPr/>
        <p:nvPr/>
      </p:nvGrpSpPr>
      <p:grpSpPr>
        <a:xfrm>
          <a:off x="0" y="0"/>
          <a:ext cx="0" cy="0"/>
          <a:chOff x="0" y="0"/>
          <a:chExt cx="0" cy="0"/>
        </a:xfrm>
      </p:grpSpPr>
      <p:sp>
        <p:nvSpPr>
          <p:cNvPr id="130" name="Google Shape;130;g22b000b7623_0_308"/>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dk1"/>
              </a:buClr>
              <a:buSzPts val="3200"/>
              <a:buFont typeface="Calibri"/>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31" name="Google Shape;131;g22b000b7623_0_308"/>
          <p:cNvSpPr txBox="1">
            <a:spLocks noGrp="1"/>
          </p:cNvSpPr>
          <p:nvPr>
            <p:ph type="body" idx="1"/>
          </p:nvPr>
        </p:nvSpPr>
        <p:spPr>
          <a:xfrm>
            <a:off x="5183188" y="987425"/>
            <a:ext cx="6172200" cy="4873500"/>
          </a:xfrm>
          <a:prstGeom prst="rect">
            <a:avLst/>
          </a:prstGeom>
          <a:noFill/>
          <a:ln>
            <a:noFill/>
          </a:ln>
        </p:spPr>
        <p:txBody>
          <a:bodyPr spcFirstLastPara="1" wrap="square" lIns="91425" tIns="45700" rIns="91425" bIns="45700" anchor="t" anchorCtr="0">
            <a:normAutofit/>
          </a:bodyPr>
          <a:lstStyle>
            <a:lvl1pPr marL="457200" lvl="0" indent="-431800" algn="l" rtl="0">
              <a:lnSpc>
                <a:spcPct val="90000"/>
              </a:lnSpc>
              <a:spcBef>
                <a:spcPts val="1000"/>
              </a:spcBef>
              <a:spcAft>
                <a:spcPts val="0"/>
              </a:spcAft>
              <a:buClr>
                <a:schemeClr val="dk1"/>
              </a:buClr>
              <a:buSzPts val="3200"/>
              <a:buChar char="•"/>
              <a:defRPr sz="3200"/>
            </a:lvl1pPr>
            <a:lvl2pPr marL="914400" lvl="1" indent="-406400" algn="l" rtl="0">
              <a:lnSpc>
                <a:spcPct val="90000"/>
              </a:lnSpc>
              <a:spcBef>
                <a:spcPts val="500"/>
              </a:spcBef>
              <a:spcAft>
                <a:spcPts val="0"/>
              </a:spcAft>
              <a:buClr>
                <a:schemeClr val="dk1"/>
              </a:buClr>
              <a:buSzPts val="2800"/>
              <a:buChar char="•"/>
              <a:defRPr sz="2800"/>
            </a:lvl2pPr>
            <a:lvl3pPr marL="1371600" lvl="2" indent="-381000" algn="l" rtl="0">
              <a:lnSpc>
                <a:spcPct val="90000"/>
              </a:lnSpc>
              <a:spcBef>
                <a:spcPts val="500"/>
              </a:spcBef>
              <a:spcAft>
                <a:spcPts val="0"/>
              </a:spcAft>
              <a:buClr>
                <a:schemeClr val="dk1"/>
              </a:buClr>
              <a:buSzPts val="2400"/>
              <a:buChar char="•"/>
              <a:defRPr sz="2400"/>
            </a:lvl3pPr>
            <a:lvl4pPr marL="1828800" lvl="3" indent="-355600" algn="l" rtl="0">
              <a:lnSpc>
                <a:spcPct val="90000"/>
              </a:lnSpc>
              <a:spcBef>
                <a:spcPts val="500"/>
              </a:spcBef>
              <a:spcAft>
                <a:spcPts val="0"/>
              </a:spcAft>
              <a:buClr>
                <a:schemeClr val="dk1"/>
              </a:buClr>
              <a:buSzPts val="2000"/>
              <a:buChar char="•"/>
              <a:defRPr sz="2000"/>
            </a:lvl4pPr>
            <a:lvl5pPr marL="2286000" lvl="4" indent="-355600" algn="l" rtl="0">
              <a:lnSpc>
                <a:spcPct val="90000"/>
              </a:lnSpc>
              <a:spcBef>
                <a:spcPts val="500"/>
              </a:spcBef>
              <a:spcAft>
                <a:spcPts val="0"/>
              </a:spcAft>
              <a:buClr>
                <a:schemeClr val="dk1"/>
              </a:buClr>
              <a:buSzPts val="2000"/>
              <a:buChar char="•"/>
              <a:defRPr sz="2000"/>
            </a:lvl5pPr>
            <a:lvl6pPr marL="2743200" lvl="5" indent="-355600" algn="l" rtl="0">
              <a:lnSpc>
                <a:spcPct val="90000"/>
              </a:lnSpc>
              <a:spcBef>
                <a:spcPts val="500"/>
              </a:spcBef>
              <a:spcAft>
                <a:spcPts val="0"/>
              </a:spcAft>
              <a:buClr>
                <a:schemeClr val="dk1"/>
              </a:buClr>
              <a:buSzPts val="2000"/>
              <a:buChar char="•"/>
              <a:defRPr sz="2000"/>
            </a:lvl6pPr>
            <a:lvl7pPr marL="3200400" lvl="6" indent="-355600" algn="l" rtl="0">
              <a:lnSpc>
                <a:spcPct val="90000"/>
              </a:lnSpc>
              <a:spcBef>
                <a:spcPts val="500"/>
              </a:spcBef>
              <a:spcAft>
                <a:spcPts val="0"/>
              </a:spcAft>
              <a:buClr>
                <a:schemeClr val="dk1"/>
              </a:buClr>
              <a:buSzPts val="2000"/>
              <a:buChar char="•"/>
              <a:defRPr sz="2000"/>
            </a:lvl7pPr>
            <a:lvl8pPr marL="3657600" lvl="7" indent="-355600" algn="l" rtl="0">
              <a:lnSpc>
                <a:spcPct val="90000"/>
              </a:lnSpc>
              <a:spcBef>
                <a:spcPts val="500"/>
              </a:spcBef>
              <a:spcAft>
                <a:spcPts val="0"/>
              </a:spcAft>
              <a:buClr>
                <a:schemeClr val="dk1"/>
              </a:buClr>
              <a:buSzPts val="2000"/>
              <a:buChar char="•"/>
              <a:defRPr sz="2000"/>
            </a:lvl8pPr>
            <a:lvl9pPr marL="4114800" lvl="8" indent="-355600" algn="l" rtl="0">
              <a:lnSpc>
                <a:spcPct val="90000"/>
              </a:lnSpc>
              <a:spcBef>
                <a:spcPts val="500"/>
              </a:spcBef>
              <a:spcAft>
                <a:spcPts val="0"/>
              </a:spcAft>
              <a:buClr>
                <a:schemeClr val="dk1"/>
              </a:buClr>
              <a:buSzPts val="2000"/>
              <a:buChar char="•"/>
              <a:defRPr sz="2000"/>
            </a:lvl9pPr>
          </a:lstStyle>
          <a:p>
            <a:endParaRPr/>
          </a:p>
        </p:txBody>
      </p:sp>
      <p:sp>
        <p:nvSpPr>
          <p:cNvPr id="132" name="Google Shape;132;g22b000b7623_0_308"/>
          <p:cNvSpPr txBox="1">
            <a:spLocks noGrp="1"/>
          </p:cNvSpPr>
          <p:nvPr>
            <p:ph type="body" idx="2"/>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chemeClr val="dk1"/>
              </a:buClr>
              <a:buSzPts val="1600"/>
              <a:buNone/>
              <a:defRPr sz="1600"/>
            </a:lvl1pPr>
            <a:lvl2pPr marL="914400" lvl="1" indent="-228600" algn="l" rtl="0">
              <a:lnSpc>
                <a:spcPct val="90000"/>
              </a:lnSpc>
              <a:spcBef>
                <a:spcPts val="500"/>
              </a:spcBef>
              <a:spcAft>
                <a:spcPts val="0"/>
              </a:spcAft>
              <a:buClr>
                <a:schemeClr val="dk1"/>
              </a:buClr>
              <a:buSzPts val="1400"/>
              <a:buNone/>
              <a:defRPr sz="1400"/>
            </a:lvl2pPr>
            <a:lvl3pPr marL="1371600" lvl="2" indent="-228600" algn="l" rtl="0">
              <a:lnSpc>
                <a:spcPct val="90000"/>
              </a:lnSpc>
              <a:spcBef>
                <a:spcPts val="500"/>
              </a:spcBef>
              <a:spcAft>
                <a:spcPts val="0"/>
              </a:spcAft>
              <a:buClr>
                <a:schemeClr val="dk1"/>
              </a:buClr>
              <a:buSzPts val="1200"/>
              <a:buNone/>
              <a:defRPr sz="1200"/>
            </a:lvl3pPr>
            <a:lvl4pPr marL="1828800" lvl="3" indent="-228600" algn="l" rtl="0">
              <a:lnSpc>
                <a:spcPct val="90000"/>
              </a:lnSpc>
              <a:spcBef>
                <a:spcPts val="500"/>
              </a:spcBef>
              <a:spcAft>
                <a:spcPts val="0"/>
              </a:spcAft>
              <a:buClr>
                <a:schemeClr val="dk1"/>
              </a:buClr>
              <a:buSzPts val="1000"/>
              <a:buNone/>
              <a:defRPr sz="1000"/>
            </a:lvl4pPr>
            <a:lvl5pPr marL="2286000" lvl="4" indent="-228600" algn="l" rtl="0">
              <a:lnSpc>
                <a:spcPct val="90000"/>
              </a:lnSpc>
              <a:spcBef>
                <a:spcPts val="500"/>
              </a:spcBef>
              <a:spcAft>
                <a:spcPts val="0"/>
              </a:spcAft>
              <a:buClr>
                <a:schemeClr val="dk1"/>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133" name="Google Shape;133;g22b000b7623_0_308"/>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4" name="Google Shape;134;g22b000b7623_0_308"/>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5" name="Google Shape;135;g22b000b7623_0_30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
        <p:cNvGrpSpPr/>
        <p:nvPr/>
      </p:nvGrpSpPr>
      <p:grpSpPr>
        <a:xfrm>
          <a:off x="0" y="0"/>
          <a:ext cx="0" cy="0"/>
          <a:chOff x="0" y="0"/>
          <a:chExt cx="0" cy="0"/>
        </a:xfrm>
      </p:grpSpPr>
      <p:sp>
        <p:nvSpPr>
          <p:cNvPr id="18" name="Google Shape;18;p2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2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36"/>
        <p:cNvGrpSpPr/>
        <p:nvPr/>
      </p:nvGrpSpPr>
      <p:grpSpPr>
        <a:xfrm>
          <a:off x="0" y="0"/>
          <a:ext cx="0" cy="0"/>
          <a:chOff x="0" y="0"/>
          <a:chExt cx="0" cy="0"/>
        </a:xfrm>
      </p:grpSpPr>
      <p:sp>
        <p:nvSpPr>
          <p:cNvPr id="137" name="Google Shape;137;g22b000b7623_0_315"/>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dk1"/>
              </a:buClr>
              <a:buSzPts val="3200"/>
              <a:buFont typeface="Calibri"/>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38" name="Google Shape;138;g22b000b7623_0_315"/>
          <p:cNvSpPr>
            <a:spLocks noGrp="1"/>
          </p:cNvSpPr>
          <p:nvPr>
            <p:ph type="pic" idx="2"/>
          </p:nvPr>
        </p:nvSpPr>
        <p:spPr>
          <a:xfrm>
            <a:off x="5183188" y="987425"/>
            <a:ext cx="6172200" cy="4873500"/>
          </a:xfrm>
          <a:prstGeom prst="rect">
            <a:avLst/>
          </a:prstGeom>
          <a:noFill/>
          <a:ln>
            <a:noFill/>
          </a:ln>
        </p:spPr>
      </p:sp>
      <p:sp>
        <p:nvSpPr>
          <p:cNvPr id="139" name="Google Shape;139;g22b000b7623_0_315"/>
          <p:cNvSpPr txBox="1">
            <a:spLocks noGrp="1"/>
          </p:cNvSpPr>
          <p:nvPr>
            <p:ph type="body" idx="1"/>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chemeClr val="dk1"/>
              </a:buClr>
              <a:buSzPts val="1600"/>
              <a:buNone/>
              <a:defRPr sz="1600"/>
            </a:lvl1pPr>
            <a:lvl2pPr marL="914400" lvl="1" indent="-228600" algn="l" rtl="0">
              <a:lnSpc>
                <a:spcPct val="90000"/>
              </a:lnSpc>
              <a:spcBef>
                <a:spcPts val="500"/>
              </a:spcBef>
              <a:spcAft>
                <a:spcPts val="0"/>
              </a:spcAft>
              <a:buClr>
                <a:schemeClr val="dk1"/>
              </a:buClr>
              <a:buSzPts val="1400"/>
              <a:buNone/>
              <a:defRPr sz="1400"/>
            </a:lvl2pPr>
            <a:lvl3pPr marL="1371600" lvl="2" indent="-228600" algn="l" rtl="0">
              <a:lnSpc>
                <a:spcPct val="90000"/>
              </a:lnSpc>
              <a:spcBef>
                <a:spcPts val="500"/>
              </a:spcBef>
              <a:spcAft>
                <a:spcPts val="0"/>
              </a:spcAft>
              <a:buClr>
                <a:schemeClr val="dk1"/>
              </a:buClr>
              <a:buSzPts val="1200"/>
              <a:buNone/>
              <a:defRPr sz="1200"/>
            </a:lvl3pPr>
            <a:lvl4pPr marL="1828800" lvl="3" indent="-228600" algn="l" rtl="0">
              <a:lnSpc>
                <a:spcPct val="90000"/>
              </a:lnSpc>
              <a:spcBef>
                <a:spcPts val="500"/>
              </a:spcBef>
              <a:spcAft>
                <a:spcPts val="0"/>
              </a:spcAft>
              <a:buClr>
                <a:schemeClr val="dk1"/>
              </a:buClr>
              <a:buSzPts val="1000"/>
              <a:buNone/>
              <a:defRPr sz="1000"/>
            </a:lvl4pPr>
            <a:lvl5pPr marL="2286000" lvl="4" indent="-228600" algn="l" rtl="0">
              <a:lnSpc>
                <a:spcPct val="90000"/>
              </a:lnSpc>
              <a:spcBef>
                <a:spcPts val="500"/>
              </a:spcBef>
              <a:spcAft>
                <a:spcPts val="0"/>
              </a:spcAft>
              <a:buClr>
                <a:schemeClr val="dk1"/>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140" name="Google Shape;140;g22b000b7623_0_315"/>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41" name="Google Shape;141;g22b000b7623_0_315"/>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42" name="Google Shape;142;g22b000b7623_0_31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43"/>
        <p:cNvGrpSpPr/>
        <p:nvPr/>
      </p:nvGrpSpPr>
      <p:grpSpPr>
        <a:xfrm>
          <a:off x="0" y="0"/>
          <a:ext cx="0" cy="0"/>
          <a:chOff x="0" y="0"/>
          <a:chExt cx="0" cy="0"/>
        </a:xfrm>
      </p:grpSpPr>
      <p:sp>
        <p:nvSpPr>
          <p:cNvPr id="144" name="Google Shape;144;g22b000b7623_0_32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45" name="Google Shape;145;g22b000b7623_0_322"/>
          <p:cNvSpPr txBox="1">
            <a:spLocks noGrp="1"/>
          </p:cNvSpPr>
          <p:nvPr>
            <p:ph type="body" idx="1"/>
          </p:nvPr>
        </p:nvSpPr>
        <p:spPr>
          <a:xfrm rot="5400000">
            <a:off x="3920400" y="-1256575"/>
            <a:ext cx="4351200" cy="105156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46" name="Google Shape;146;g22b000b7623_0_322"/>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47" name="Google Shape;147;g22b000b7623_0_322"/>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48" name="Google Shape;148;g22b000b7623_0_32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49"/>
        <p:cNvGrpSpPr/>
        <p:nvPr/>
      </p:nvGrpSpPr>
      <p:grpSpPr>
        <a:xfrm>
          <a:off x="0" y="0"/>
          <a:ext cx="0" cy="0"/>
          <a:chOff x="0" y="0"/>
          <a:chExt cx="0" cy="0"/>
        </a:xfrm>
      </p:grpSpPr>
      <p:sp>
        <p:nvSpPr>
          <p:cNvPr id="150" name="Google Shape;150;g22b000b7623_0_328"/>
          <p:cNvSpPr txBox="1">
            <a:spLocks noGrp="1"/>
          </p:cNvSpPr>
          <p:nvPr>
            <p:ph type="title"/>
          </p:nvPr>
        </p:nvSpPr>
        <p:spPr>
          <a:xfrm rot="5400000">
            <a:off x="7133400" y="1956625"/>
            <a:ext cx="5811900" cy="26289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51" name="Google Shape;151;g22b000b7623_0_328"/>
          <p:cNvSpPr txBox="1">
            <a:spLocks noGrp="1"/>
          </p:cNvSpPr>
          <p:nvPr>
            <p:ph type="body" idx="1"/>
          </p:nvPr>
        </p:nvSpPr>
        <p:spPr>
          <a:xfrm rot="5400000">
            <a:off x="1799400" y="-596075"/>
            <a:ext cx="5811900" cy="77343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52" name="Google Shape;152;g22b000b7623_0_328"/>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53" name="Google Shape;153;g22b000b7623_0_328"/>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54" name="Google Shape;154;g22b000b7623_0_32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3"/>
        <p:cNvGrpSpPr/>
        <p:nvPr/>
      </p:nvGrpSpPr>
      <p:grpSpPr>
        <a:xfrm>
          <a:off x="0" y="0"/>
          <a:ext cx="0" cy="0"/>
          <a:chOff x="0" y="0"/>
          <a:chExt cx="0" cy="0"/>
        </a:xfrm>
      </p:grpSpPr>
      <p:sp>
        <p:nvSpPr>
          <p:cNvPr id="24" name="Google Shape;24;p30"/>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30"/>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 name="Google Shape;26;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9"/>
        <p:cNvGrpSpPr/>
        <p:nvPr/>
      </p:nvGrpSpPr>
      <p:grpSpPr>
        <a:xfrm>
          <a:off x="0" y="0"/>
          <a:ext cx="0" cy="0"/>
          <a:chOff x="0" y="0"/>
          <a:chExt cx="0" cy="0"/>
        </a:xfrm>
      </p:grpSpPr>
      <p:sp>
        <p:nvSpPr>
          <p:cNvPr id="30" name="Google Shape;30;p3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31"/>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31"/>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6"/>
        <p:cNvGrpSpPr/>
        <p:nvPr/>
      </p:nvGrpSpPr>
      <p:grpSpPr>
        <a:xfrm>
          <a:off x="0" y="0"/>
          <a:ext cx="0" cy="0"/>
          <a:chOff x="0" y="0"/>
          <a:chExt cx="0" cy="0"/>
        </a:xfrm>
      </p:grpSpPr>
      <p:sp>
        <p:nvSpPr>
          <p:cNvPr id="37" name="Google Shape;37;p32"/>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32"/>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32"/>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32"/>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32"/>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5"/>
        <p:cNvGrpSpPr/>
        <p:nvPr/>
      </p:nvGrpSpPr>
      <p:grpSpPr>
        <a:xfrm>
          <a:off x="0" y="0"/>
          <a:ext cx="0" cy="0"/>
          <a:chOff x="0" y="0"/>
          <a:chExt cx="0" cy="0"/>
        </a:xfrm>
      </p:grpSpPr>
      <p:sp>
        <p:nvSpPr>
          <p:cNvPr id="46" name="Google Shape;46;p3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3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35"/>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35"/>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3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36"/>
          <p:cNvSpPr>
            <a:spLocks noGrp="1"/>
          </p:cNvSpPr>
          <p:nvPr>
            <p:ph type="pic" idx="2"/>
          </p:nvPr>
        </p:nvSpPr>
        <p:spPr>
          <a:xfrm>
            <a:off x="5183188" y="987425"/>
            <a:ext cx="6172200" cy="4873625"/>
          </a:xfrm>
          <a:prstGeom prst="rect">
            <a:avLst/>
          </a:prstGeom>
          <a:noFill/>
          <a:ln>
            <a:noFill/>
          </a:ln>
        </p:spPr>
      </p:sp>
      <p:sp>
        <p:nvSpPr>
          <p:cNvPr id="64" name="Google Shape;64;p36"/>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2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2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0"/>
        <p:cNvGrpSpPr/>
        <p:nvPr/>
      </p:nvGrpSpPr>
      <p:grpSpPr>
        <a:xfrm>
          <a:off x="0" y="0"/>
          <a:ext cx="0" cy="0"/>
          <a:chOff x="0" y="0"/>
          <a:chExt cx="0" cy="0"/>
        </a:xfrm>
      </p:grpSpPr>
      <p:sp>
        <p:nvSpPr>
          <p:cNvPr id="81" name="Google Shape;81;g22b000b7623_0_259"/>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82" name="Google Shape;82;g22b000b7623_0_259"/>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3" name="Google Shape;83;g22b000b7623_0_259"/>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4" name="Google Shape;84;g22b000b7623_0_259"/>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5" name="Google Shape;85;g22b000b7623_0_25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hyperlink" Target="https://docs.google.com/document/d/1glznxXDY-FVr36uWlu8sGGYWkmIbggCQyouwWCHVv70/edit?usp=sharing" TargetMode="External"/><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hyperlink" Target="https://docs.google.com/document/d/1BWsdIpPf8dkgnEtHJVycs9g5AiPhkG5SMhZLbm1wlOM/edit?usp=sharing" TargetMode="External"/><Relationship Id="rId5" Type="http://schemas.openxmlformats.org/officeDocument/2006/relationships/hyperlink" Target="https://docs.google.com/document/d/1gQ3BGrEeEeAPJmAuAP9Z8qRjlvsn3tGijBlSBU6lX3Y/edit?usp=sharing" TargetMode="External"/><Relationship Id="rId4" Type="http://schemas.openxmlformats.org/officeDocument/2006/relationships/hyperlink" Target="https://docs.google.com/document/d/1csyvLfV7GvyBmI3VBb5BGau1rplCSkGHli3MS9Kq9XQ/edit?usp=sharing"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pic>
        <p:nvPicPr>
          <p:cNvPr id="160" name="Google Shape;160;g22b000b7623_0_86" descr="NOAA"/>
          <p:cNvPicPr preferRelativeResize="0"/>
          <p:nvPr/>
        </p:nvPicPr>
        <p:blipFill rotWithShape="1">
          <a:blip r:embed="rId3">
            <a:alphaModFix/>
          </a:blip>
          <a:srcRect/>
          <a:stretch/>
        </p:blipFill>
        <p:spPr>
          <a:xfrm>
            <a:off x="1752601" y="5486400"/>
            <a:ext cx="1057275" cy="1054100"/>
          </a:xfrm>
          <a:prstGeom prst="rect">
            <a:avLst/>
          </a:prstGeom>
          <a:noFill/>
          <a:ln>
            <a:noFill/>
          </a:ln>
        </p:spPr>
      </p:pic>
      <p:sp>
        <p:nvSpPr>
          <p:cNvPr id="161" name="Google Shape;161;g22b000b7623_0_86"/>
          <p:cNvSpPr/>
          <p:nvPr/>
        </p:nvSpPr>
        <p:spPr>
          <a:xfrm>
            <a:off x="6768328" y="1998219"/>
            <a:ext cx="4386900" cy="12156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1D314E"/>
              </a:buClr>
              <a:buSzPts val="1600"/>
              <a:buFont typeface="Arial"/>
              <a:buNone/>
            </a:pPr>
            <a:r>
              <a:rPr lang="en-US" sz="1600">
                <a:solidFill>
                  <a:srgbClr val="1D314E"/>
                </a:solidFill>
              </a:rPr>
              <a:t>Breakout group monitors: </a:t>
            </a:r>
            <a:endParaRPr sz="1600">
              <a:solidFill>
                <a:srgbClr val="1D314E"/>
              </a:solidFill>
            </a:endParaRPr>
          </a:p>
          <a:p>
            <a:pPr marL="0" marR="0" lvl="0" indent="0" algn="r" rtl="0">
              <a:lnSpc>
                <a:spcPct val="100000"/>
              </a:lnSpc>
              <a:spcBef>
                <a:spcPts val="0"/>
              </a:spcBef>
              <a:spcAft>
                <a:spcPts val="0"/>
              </a:spcAft>
              <a:buClr>
                <a:srgbClr val="1D314E"/>
              </a:buClr>
              <a:buSzPts val="1600"/>
              <a:buFont typeface="Arial"/>
              <a:buNone/>
            </a:pPr>
            <a:r>
              <a:rPr lang="en-US" sz="1600" b="0" i="0" u="none" strike="noStrike" cap="none">
                <a:solidFill>
                  <a:srgbClr val="1D314E"/>
                </a:solidFill>
                <a:latin typeface="Arial"/>
                <a:ea typeface="Arial"/>
                <a:cs typeface="Arial"/>
                <a:sym typeface="Arial"/>
              </a:rPr>
              <a:t>Yinghui Liu, Kyle Obremski,</a:t>
            </a:r>
            <a:endParaRPr sz="1600" b="0" i="0" u="none" strike="noStrike" cap="none">
              <a:solidFill>
                <a:srgbClr val="1D314E"/>
              </a:solidFill>
              <a:latin typeface="Arial"/>
              <a:ea typeface="Arial"/>
              <a:cs typeface="Arial"/>
              <a:sym typeface="Arial"/>
            </a:endParaRPr>
          </a:p>
          <a:p>
            <a:pPr marL="0" marR="0" lvl="0" indent="0" algn="r" rtl="0">
              <a:lnSpc>
                <a:spcPct val="100000"/>
              </a:lnSpc>
              <a:spcBef>
                <a:spcPts val="0"/>
              </a:spcBef>
              <a:spcAft>
                <a:spcPts val="0"/>
              </a:spcAft>
              <a:buClr>
                <a:srgbClr val="1D314E"/>
              </a:buClr>
              <a:buSzPts val="1600"/>
              <a:buFont typeface="Arial"/>
              <a:buNone/>
            </a:pPr>
            <a:r>
              <a:rPr lang="en-US" sz="1600" b="0" i="0" u="none" strike="noStrike" cap="none">
                <a:solidFill>
                  <a:srgbClr val="1D314E"/>
                </a:solidFill>
                <a:latin typeface="Arial"/>
                <a:ea typeface="Arial"/>
                <a:cs typeface="Arial"/>
                <a:sym typeface="Arial"/>
              </a:rPr>
              <a:t>Jeff Key, Scott Lindstrom</a:t>
            </a:r>
            <a:endParaRPr sz="1800" b="0" i="1" u="none" strike="noStrike" cap="none">
              <a:solidFill>
                <a:srgbClr val="2B4A76"/>
              </a:solidFill>
              <a:latin typeface="Arial"/>
              <a:ea typeface="Arial"/>
              <a:cs typeface="Arial"/>
              <a:sym typeface="Arial"/>
            </a:endParaRPr>
          </a:p>
          <a:p>
            <a:pPr marL="0" marR="0" lvl="0" indent="0" algn="r" rtl="0">
              <a:lnSpc>
                <a:spcPct val="100000"/>
              </a:lnSpc>
              <a:spcBef>
                <a:spcPts val="240"/>
              </a:spcBef>
              <a:spcAft>
                <a:spcPts val="0"/>
              </a:spcAft>
              <a:buClr>
                <a:srgbClr val="2B4A76"/>
              </a:buClr>
              <a:buSzPts val="1200"/>
              <a:buFont typeface="Calibri"/>
              <a:buNone/>
            </a:pPr>
            <a:r>
              <a:rPr lang="en-US" sz="1200" b="0" i="1" u="none" strike="noStrike" cap="none">
                <a:solidFill>
                  <a:srgbClr val="2B4A76"/>
                </a:solidFill>
                <a:latin typeface="Calibri"/>
                <a:ea typeface="Calibri"/>
                <a:cs typeface="Calibri"/>
                <a:sym typeface="Calibri"/>
              </a:rPr>
              <a:t>NOAA Satellite and Information Service</a:t>
            </a:r>
            <a:endParaRPr/>
          </a:p>
          <a:p>
            <a:pPr marL="0" marR="0" lvl="0" indent="0" algn="r" rtl="0">
              <a:lnSpc>
                <a:spcPct val="100000"/>
              </a:lnSpc>
              <a:spcBef>
                <a:spcPts val="240"/>
              </a:spcBef>
              <a:spcAft>
                <a:spcPts val="0"/>
              </a:spcAft>
              <a:buClr>
                <a:srgbClr val="2B4A76"/>
              </a:buClr>
              <a:buSzPts val="1200"/>
              <a:buFont typeface="Calibri"/>
              <a:buNone/>
            </a:pPr>
            <a:r>
              <a:rPr lang="en-US" sz="1200" b="0" i="1" u="none" strike="noStrike" cap="none">
                <a:solidFill>
                  <a:srgbClr val="2B4A76"/>
                </a:solidFill>
                <a:latin typeface="Calibri"/>
                <a:ea typeface="Calibri"/>
                <a:cs typeface="Calibri"/>
                <a:sym typeface="Calibri"/>
              </a:rPr>
              <a:t>Cooperative Institute for Meteorological Satellite Studies (CIMSS)</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240"/>
              </a:spcBef>
              <a:spcAft>
                <a:spcPts val="0"/>
              </a:spcAft>
              <a:buClr>
                <a:srgbClr val="2B4A76"/>
              </a:buClr>
              <a:buSzPts val="1200"/>
              <a:buFont typeface="Calibri"/>
              <a:buNone/>
            </a:pPr>
            <a:r>
              <a:rPr lang="en-US" sz="1200" b="0" i="1" u="none" strike="noStrike" cap="none">
                <a:solidFill>
                  <a:srgbClr val="2B4A76"/>
                </a:solidFill>
                <a:latin typeface="Calibri"/>
                <a:ea typeface="Calibri"/>
                <a:cs typeface="Calibri"/>
                <a:sym typeface="Calibri"/>
              </a:rPr>
              <a:t>Madison, Wisconsin USA</a:t>
            </a:r>
            <a:endParaRPr sz="1400" b="0" i="0" u="none" strike="noStrike" cap="none">
              <a:solidFill>
                <a:srgbClr val="000000"/>
              </a:solidFill>
              <a:latin typeface="Arial"/>
              <a:ea typeface="Arial"/>
              <a:cs typeface="Arial"/>
              <a:sym typeface="Arial"/>
            </a:endParaRPr>
          </a:p>
        </p:txBody>
      </p:sp>
      <p:pic>
        <p:nvPicPr>
          <p:cNvPr id="162" name="Google Shape;162;g22b000b7623_0_86" descr="arctic2.jpg"/>
          <p:cNvPicPr preferRelativeResize="0"/>
          <p:nvPr/>
        </p:nvPicPr>
        <p:blipFill rotWithShape="1">
          <a:blip r:embed="rId4">
            <a:alphaModFix/>
          </a:blip>
          <a:srcRect/>
          <a:stretch/>
        </p:blipFill>
        <p:spPr>
          <a:xfrm>
            <a:off x="4764" y="1949450"/>
            <a:ext cx="3252788" cy="4908549"/>
          </a:xfrm>
          <a:prstGeom prst="rect">
            <a:avLst/>
          </a:prstGeom>
          <a:noFill/>
          <a:ln>
            <a:noFill/>
          </a:ln>
        </p:spPr>
      </p:pic>
      <p:pic>
        <p:nvPicPr>
          <p:cNvPr id="163" name="Google Shape;163;g22b000b7623_0_86" descr="noaa"/>
          <p:cNvPicPr preferRelativeResize="0"/>
          <p:nvPr/>
        </p:nvPicPr>
        <p:blipFill rotWithShape="1">
          <a:blip r:embed="rId5">
            <a:alphaModFix/>
          </a:blip>
          <a:srcRect/>
          <a:stretch/>
        </p:blipFill>
        <p:spPr>
          <a:xfrm>
            <a:off x="11155230" y="6178886"/>
            <a:ext cx="548586" cy="546034"/>
          </a:xfrm>
          <a:prstGeom prst="rect">
            <a:avLst/>
          </a:prstGeom>
          <a:noFill/>
          <a:ln>
            <a:noFill/>
          </a:ln>
        </p:spPr>
      </p:pic>
      <p:sp>
        <p:nvSpPr>
          <p:cNvPr id="164" name="Google Shape;164;g22b000b7623_0_86"/>
          <p:cNvSpPr/>
          <p:nvPr/>
        </p:nvSpPr>
        <p:spPr>
          <a:xfrm>
            <a:off x="914399" y="250975"/>
            <a:ext cx="10262700" cy="1662000"/>
          </a:xfrm>
          <a:prstGeom prst="rect">
            <a:avLst/>
          </a:prstGeom>
          <a:solidFill>
            <a:srgbClr val="073763"/>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FFFFFF"/>
              </a:buClr>
              <a:buSzPts val="2400"/>
              <a:buFont typeface="Arial"/>
              <a:buNone/>
            </a:pPr>
            <a:r>
              <a:rPr lang="en-US" sz="2400" b="0" i="0" u="none" strike="noStrike" cap="none">
                <a:solidFill>
                  <a:srgbClr val="FFFFFF"/>
                </a:solidFill>
                <a:latin typeface="Arial"/>
                <a:ea typeface="Arial"/>
                <a:cs typeface="Arial"/>
                <a:sym typeface="Arial"/>
              </a:rPr>
              <a:t>JPSS Short course: </a:t>
            </a:r>
            <a:endParaRPr sz="2400" b="0" i="0" u="none" strike="noStrike" cap="none">
              <a:solidFill>
                <a:srgbClr val="FFFFFF"/>
              </a:solidFill>
              <a:latin typeface="Arial"/>
              <a:ea typeface="Arial"/>
              <a:cs typeface="Arial"/>
              <a:sym typeface="Arial"/>
            </a:endParaRPr>
          </a:p>
          <a:p>
            <a:pPr marL="0" marR="0" lvl="0" indent="0" algn="ctr" rtl="0">
              <a:lnSpc>
                <a:spcPct val="100000"/>
              </a:lnSpc>
              <a:spcBef>
                <a:spcPts val="0"/>
              </a:spcBef>
              <a:spcAft>
                <a:spcPts val="0"/>
              </a:spcAft>
              <a:buClr>
                <a:srgbClr val="FFFFFF"/>
              </a:buClr>
              <a:buSzPts val="2400"/>
              <a:buFont typeface="Arial"/>
              <a:buNone/>
            </a:pPr>
            <a:r>
              <a:rPr lang="en-US" sz="2400" b="0" i="1" u="none" strike="noStrike" cap="none">
                <a:solidFill>
                  <a:srgbClr val="FFFFFF"/>
                </a:solidFill>
                <a:latin typeface="Arial"/>
                <a:ea typeface="Arial"/>
                <a:cs typeface="Arial"/>
                <a:sym typeface="Arial"/>
              </a:rPr>
              <a:t>Monitoring and Predicting the Opening of the Northwest Passage</a:t>
            </a:r>
            <a:endParaRPr sz="2400" b="0" i="1" u="none" strike="noStrike" cap="none">
              <a:solidFill>
                <a:srgbClr val="FFFFFF"/>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600"/>
              <a:buFont typeface="Calibri"/>
              <a:buNone/>
            </a:pPr>
            <a:endParaRPr sz="1600" b="0" i="0" u="none" strike="noStrike" cap="none">
              <a:solidFill>
                <a:srgbClr val="FFFFFF"/>
              </a:solidFill>
              <a:latin typeface="Arial"/>
              <a:ea typeface="Arial"/>
              <a:cs typeface="Arial"/>
              <a:sym typeface="Arial"/>
            </a:endParaRPr>
          </a:p>
          <a:p>
            <a:pPr marL="0" marR="0" lvl="0" indent="0" algn="ctr" rtl="0">
              <a:lnSpc>
                <a:spcPct val="100000"/>
              </a:lnSpc>
              <a:spcBef>
                <a:spcPts val="1200"/>
              </a:spcBef>
              <a:spcAft>
                <a:spcPts val="0"/>
              </a:spcAft>
              <a:buClr>
                <a:srgbClr val="FFFFFF"/>
              </a:buClr>
              <a:buSzPts val="2800"/>
              <a:buFont typeface="Arial"/>
              <a:buNone/>
            </a:pPr>
            <a:r>
              <a:rPr lang="en-US" sz="2800">
                <a:solidFill>
                  <a:srgbClr val="FFFFFF"/>
                </a:solidFill>
              </a:rPr>
              <a:t>Breakout Groups</a:t>
            </a:r>
            <a:endParaRPr sz="2000" b="0" i="0" u="none" strike="noStrike" cap="none">
              <a:solidFill>
                <a:srgbClr val="000000"/>
              </a:solidFill>
              <a:latin typeface="Arial"/>
              <a:ea typeface="Arial"/>
              <a:cs typeface="Arial"/>
              <a:sym typeface="Arial"/>
            </a:endParaRPr>
          </a:p>
        </p:txBody>
      </p:sp>
      <p:sp>
        <p:nvSpPr>
          <p:cNvPr id="165" name="Google Shape;165;g22b000b7623_0_86"/>
          <p:cNvSpPr txBox="1"/>
          <p:nvPr/>
        </p:nvSpPr>
        <p:spPr>
          <a:xfrm>
            <a:off x="5827979" y="6451903"/>
            <a:ext cx="2668200" cy="276900"/>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chemeClr val="dk1"/>
              </a:buClr>
              <a:buSzPts val="1200"/>
              <a:buFont typeface="Calibri"/>
              <a:buNone/>
            </a:pPr>
            <a:r>
              <a:rPr lang="en-US" sz="1200" b="0" i="0" u="none" strike="noStrike" cap="none">
                <a:solidFill>
                  <a:schemeClr val="dk1"/>
                </a:solidFill>
                <a:latin typeface="Calibri"/>
                <a:ea typeface="Calibri"/>
                <a:cs typeface="Calibri"/>
                <a:sym typeface="Calibri"/>
              </a:rPr>
              <a:t>JPSS Short Course, 27 June 2023, virtual</a:t>
            </a:r>
            <a:endParaRPr sz="1400" b="0" i="0" u="none" strike="noStrike" cap="none">
              <a:solidFill>
                <a:srgbClr val="000000"/>
              </a:solidFill>
              <a:latin typeface="Arial"/>
              <a:ea typeface="Arial"/>
              <a:cs typeface="Arial"/>
              <a:sym typeface="Arial"/>
            </a:endParaRPr>
          </a:p>
        </p:txBody>
      </p:sp>
      <p:pic>
        <p:nvPicPr>
          <p:cNvPr id="166" name="Google Shape;166;g22b000b7623_0_86"/>
          <p:cNvPicPr preferRelativeResize="0"/>
          <p:nvPr/>
        </p:nvPicPr>
        <p:blipFill rotWithShape="1">
          <a:blip r:embed="rId6">
            <a:alphaModFix/>
          </a:blip>
          <a:srcRect/>
          <a:stretch/>
        </p:blipFill>
        <p:spPr>
          <a:xfrm>
            <a:off x="3514222" y="3504354"/>
            <a:ext cx="7592763" cy="284677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pic>
        <p:nvPicPr>
          <p:cNvPr id="223" name="Google Shape;223;p9" descr="A map of the earth&#10;&#10;Description automatically generated with low confidence"/>
          <p:cNvPicPr preferRelativeResize="0"/>
          <p:nvPr/>
        </p:nvPicPr>
        <p:blipFill rotWithShape="1">
          <a:blip r:embed="rId3">
            <a:alphaModFix/>
          </a:blip>
          <a:srcRect/>
          <a:stretch/>
        </p:blipFill>
        <p:spPr>
          <a:xfrm>
            <a:off x="643467" y="783167"/>
            <a:ext cx="5291666" cy="5291666"/>
          </a:xfrm>
          <a:prstGeom prst="rect">
            <a:avLst/>
          </a:prstGeom>
          <a:noFill/>
          <a:ln>
            <a:noFill/>
          </a:ln>
        </p:spPr>
      </p:pic>
      <p:pic>
        <p:nvPicPr>
          <p:cNvPr id="224" name="Google Shape;224;p9" descr="A map of the earth&#10;&#10;Description automatically generated with low confidence"/>
          <p:cNvPicPr preferRelativeResize="0"/>
          <p:nvPr/>
        </p:nvPicPr>
        <p:blipFill rotWithShape="1">
          <a:blip r:embed="rId4">
            <a:alphaModFix/>
          </a:blip>
          <a:srcRect/>
          <a:stretch/>
        </p:blipFill>
        <p:spPr>
          <a:xfrm>
            <a:off x="6256865" y="783166"/>
            <a:ext cx="5291667" cy="5291667"/>
          </a:xfrm>
          <a:prstGeom prst="rect">
            <a:avLst/>
          </a:prstGeom>
          <a:noFill/>
          <a:ln>
            <a:noFill/>
          </a:ln>
        </p:spPr>
      </p:pic>
      <p:sp>
        <p:nvSpPr>
          <p:cNvPr id="225" name="Google Shape;225;p9"/>
          <p:cNvSpPr txBox="1"/>
          <p:nvPr/>
        </p:nvSpPr>
        <p:spPr>
          <a:xfrm>
            <a:off x="2358585" y="191122"/>
            <a:ext cx="6103979"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1"/>
                </a:solidFill>
                <a:latin typeface="Arial"/>
                <a:ea typeface="Arial"/>
                <a:cs typeface="Arial"/>
                <a:sym typeface="Arial"/>
              </a:rPr>
              <a:t>FDD Anomaly in </a:t>
            </a:r>
            <a:r>
              <a:rPr lang="en-US" sz="2800" b="1">
                <a:solidFill>
                  <a:schemeClr val="dk1"/>
                </a:solidFill>
                <a:latin typeface="Arial"/>
                <a:ea typeface="Arial"/>
                <a:cs typeface="Arial"/>
                <a:sym typeface="Arial"/>
              </a:rPr>
              <a:t>July</a:t>
            </a:r>
            <a:r>
              <a:rPr lang="en-US" sz="2800">
                <a:solidFill>
                  <a:schemeClr val="dk1"/>
                </a:solidFill>
                <a:latin typeface="Arial"/>
                <a:ea typeface="Arial"/>
                <a:cs typeface="Arial"/>
                <a:sym typeface="Arial"/>
              </a:rPr>
              <a:t> 2012 and 2014</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pic>
        <p:nvPicPr>
          <p:cNvPr id="230" name="Google Shape;230;p10" descr="A map of the earth&#10;&#10;Description automatically generated with low confidence"/>
          <p:cNvPicPr preferRelativeResize="0"/>
          <p:nvPr/>
        </p:nvPicPr>
        <p:blipFill rotWithShape="1">
          <a:blip r:embed="rId3">
            <a:alphaModFix/>
          </a:blip>
          <a:srcRect/>
          <a:stretch/>
        </p:blipFill>
        <p:spPr>
          <a:xfrm>
            <a:off x="643467" y="783167"/>
            <a:ext cx="5291666" cy="5291666"/>
          </a:xfrm>
          <a:prstGeom prst="rect">
            <a:avLst/>
          </a:prstGeom>
          <a:noFill/>
          <a:ln>
            <a:noFill/>
          </a:ln>
        </p:spPr>
      </p:pic>
      <p:pic>
        <p:nvPicPr>
          <p:cNvPr id="231" name="Google Shape;231;p10" descr="A map of the earth&#10;&#10;Description automatically generated with low confidence"/>
          <p:cNvPicPr preferRelativeResize="0"/>
          <p:nvPr/>
        </p:nvPicPr>
        <p:blipFill rotWithShape="1">
          <a:blip r:embed="rId4">
            <a:alphaModFix/>
          </a:blip>
          <a:srcRect/>
          <a:stretch/>
        </p:blipFill>
        <p:spPr>
          <a:xfrm>
            <a:off x="6256865" y="783166"/>
            <a:ext cx="5291667" cy="5291667"/>
          </a:xfrm>
          <a:prstGeom prst="rect">
            <a:avLst/>
          </a:prstGeom>
          <a:noFill/>
          <a:ln>
            <a:noFill/>
          </a:ln>
        </p:spPr>
      </p:pic>
      <p:sp>
        <p:nvSpPr>
          <p:cNvPr id="232" name="Google Shape;232;p10"/>
          <p:cNvSpPr txBox="1"/>
          <p:nvPr/>
        </p:nvSpPr>
        <p:spPr>
          <a:xfrm>
            <a:off x="2358585" y="191122"/>
            <a:ext cx="6623352"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1"/>
                </a:solidFill>
                <a:latin typeface="Arial"/>
                <a:ea typeface="Arial"/>
                <a:cs typeface="Arial"/>
                <a:sym typeface="Arial"/>
              </a:rPr>
              <a:t>FDD Anomaly in </a:t>
            </a:r>
            <a:r>
              <a:rPr lang="en-US" sz="2800" b="1">
                <a:solidFill>
                  <a:schemeClr val="dk1"/>
                </a:solidFill>
                <a:latin typeface="Arial"/>
                <a:ea typeface="Arial"/>
                <a:cs typeface="Arial"/>
                <a:sym typeface="Arial"/>
              </a:rPr>
              <a:t>August</a:t>
            </a:r>
            <a:r>
              <a:rPr lang="en-US" sz="2800">
                <a:solidFill>
                  <a:schemeClr val="dk1"/>
                </a:solidFill>
                <a:latin typeface="Arial"/>
                <a:ea typeface="Arial"/>
                <a:cs typeface="Arial"/>
                <a:sym typeface="Arial"/>
              </a:rPr>
              <a:t> 2012 and 2014</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g22b000b7623_1_5"/>
          <p:cNvSpPr txBox="1">
            <a:spLocks noGrp="1"/>
          </p:cNvSpPr>
          <p:nvPr>
            <p:ph type="ctrTitle"/>
          </p:nvPr>
        </p:nvSpPr>
        <p:spPr>
          <a:xfrm>
            <a:off x="661575" y="1640400"/>
            <a:ext cx="10000500" cy="2387700"/>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Clr>
                <a:schemeClr val="dk1"/>
              </a:buClr>
              <a:buSzPct val="100000"/>
              <a:buFont typeface="Calibri"/>
              <a:buNone/>
            </a:pPr>
            <a:r>
              <a:rPr lang="en-US"/>
              <a:t>Slides on wind anomalies </a:t>
            </a:r>
            <a:br>
              <a:rPr lang="en-US"/>
            </a:br>
            <a:r>
              <a:rPr lang="en-US"/>
              <a:t>from January to August </a:t>
            </a:r>
            <a:br>
              <a:rPr lang="en-US"/>
            </a:br>
            <a:r>
              <a:rPr lang="en-US"/>
              <a:t>in 2012 and 2014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pic>
        <p:nvPicPr>
          <p:cNvPr id="242" name="Google Shape;242;p11" descr="A picture containing diagram, circle, drawing, design&#10;&#10;Description automatically generated"/>
          <p:cNvPicPr preferRelativeResize="0"/>
          <p:nvPr/>
        </p:nvPicPr>
        <p:blipFill rotWithShape="1">
          <a:blip r:embed="rId3">
            <a:alphaModFix/>
          </a:blip>
          <a:srcRect/>
          <a:stretch/>
        </p:blipFill>
        <p:spPr>
          <a:xfrm>
            <a:off x="643467" y="783167"/>
            <a:ext cx="5291666" cy="5291666"/>
          </a:xfrm>
          <a:prstGeom prst="rect">
            <a:avLst/>
          </a:prstGeom>
          <a:noFill/>
          <a:ln>
            <a:noFill/>
          </a:ln>
        </p:spPr>
      </p:pic>
      <p:pic>
        <p:nvPicPr>
          <p:cNvPr id="243" name="Google Shape;243;p11" descr="A map of the earth&#10;&#10;Description automatically generated with low confidence"/>
          <p:cNvPicPr preferRelativeResize="0"/>
          <p:nvPr/>
        </p:nvPicPr>
        <p:blipFill rotWithShape="1">
          <a:blip r:embed="rId4">
            <a:alphaModFix/>
          </a:blip>
          <a:srcRect/>
          <a:stretch/>
        </p:blipFill>
        <p:spPr>
          <a:xfrm>
            <a:off x="6256865" y="783166"/>
            <a:ext cx="5291667" cy="5291667"/>
          </a:xfrm>
          <a:prstGeom prst="rect">
            <a:avLst/>
          </a:prstGeom>
          <a:noFill/>
          <a:ln>
            <a:noFill/>
          </a:ln>
        </p:spPr>
      </p:pic>
      <p:sp>
        <p:nvSpPr>
          <p:cNvPr id="244" name="Google Shape;244;p11"/>
          <p:cNvSpPr txBox="1"/>
          <p:nvPr/>
        </p:nvSpPr>
        <p:spPr>
          <a:xfrm>
            <a:off x="2358585" y="191122"/>
            <a:ext cx="6844566"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1"/>
                </a:solidFill>
                <a:latin typeface="Arial"/>
                <a:ea typeface="Arial"/>
                <a:cs typeface="Arial"/>
                <a:sym typeface="Arial"/>
              </a:rPr>
              <a:t>Wind Anomaly in </a:t>
            </a:r>
            <a:r>
              <a:rPr lang="en-US" sz="2800" b="1">
                <a:solidFill>
                  <a:schemeClr val="dk1"/>
                </a:solidFill>
                <a:latin typeface="Arial"/>
                <a:ea typeface="Arial"/>
                <a:cs typeface="Arial"/>
                <a:sym typeface="Arial"/>
              </a:rPr>
              <a:t>January</a:t>
            </a:r>
            <a:r>
              <a:rPr lang="en-US" sz="2800">
                <a:solidFill>
                  <a:schemeClr val="dk1"/>
                </a:solidFill>
                <a:latin typeface="Arial"/>
                <a:ea typeface="Arial"/>
                <a:cs typeface="Arial"/>
                <a:sym typeface="Arial"/>
              </a:rPr>
              <a:t> 2012 and 2014</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pic>
        <p:nvPicPr>
          <p:cNvPr id="249" name="Google Shape;249;p12" descr="A map of the earth&#10;&#10;Description automatically generated with low confidence"/>
          <p:cNvPicPr preferRelativeResize="0"/>
          <p:nvPr/>
        </p:nvPicPr>
        <p:blipFill rotWithShape="1">
          <a:blip r:embed="rId3">
            <a:alphaModFix/>
          </a:blip>
          <a:srcRect/>
          <a:stretch/>
        </p:blipFill>
        <p:spPr>
          <a:xfrm>
            <a:off x="643467" y="783167"/>
            <a:ext cx="5291666" cy="5291666"/>
          </a:xfrm>
          <a:prstGeom prst="rect">
            <a:avLst/>
          </a:prstGeom>
          <a:noFill/>
          <a:ln>
            <a:noFill/>
          </a:ln>
        </p:spPr>
      </p:pic>
      <p:pic>
        <p:nvPicPr>
          <p:cNvPr id="250" name="Google Shape;250;p12" descr="A map of the earth&#10;&#10;Description automatically generated with low confidence"/>
          <p:cNvPicPr preferRelativeResize="0"/>
          <p:nvPr/>
        </p:nvPicPr>
        <p:blipFill rotWithShape="1">
          <a:blip r:embed="rId4">
            <a:alphaModFix/>
          </a:blip>
          <a:srcRect/>
          <a:stretch/>
        </p:blipFill>
        <p:spPr>
          <a:xfrm>
            <a:off x="6256865" y="783166"/>
            <a:ext cx="5291667" cy="5291667"/>
          </a:xfrm>
          <a:prstGeom prst="rect">
            <a:avLst/>
          </a:prstGeom>
          <a:noFill/>
          <a:ln>
            <a:noFill/>
          </a:ln>
        </p:spPr>
      </p:pic>
      <p:sp>
        <p:nvSpPr>
          <p:cNvPr id="251" name="Google Shape;251;p12"/>
          <p:cNvSpPr txBox="1"/>
          <p:nvPr/>
        </p:nvSpPr>
        <p:spPr>
          <a:xfrm>
            <a:off x="2358585" y="191122"/>
            <a:ext cx="7003264"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1"/>
                </a:solidFill>
                <a:latin typeface="Arial"/>
                <a:ea typeface="Arial"/>
                <a:cs typeface="Arial"/>
                <a:sym typeface="Arial"/>
              </a:rPr>
              <a:t>Wind Anomaly in </a:t>
            </a:r>
            <a:r>
              <a:rPr lang="en-US" sz="2800" b="1">
                <a:solidFill>
                  <a:schemeClr val="dk1"/>
                </a:solidFill>
                <a:latin typeface="Arial"/>
                <a:ea typeface="Arial"/>
                <a:cs typeface="Arial"/>
                <a:sym typeface="Arial"/>
              </a:rPr>
              <a:t>February</a:t>
            </a:r>
            <a:r>
              <a:rPr lang="en-US" sz="2800">
                <a:solidFill>
                  <a:schemeClr val="dk1"/>
                </a:solidFill>
                <a:latin typeface="Arial"/>
                <a:ea typeface="Arial"/>
                <a:cs typeface="Arial"/>
                <a:sym typeface="Arial"/>
              </a:rPr>
              <a:t> 2012 and 2014</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pic>
        <p:nvPicPr>
          <p:cNvPr id="256" name="Google Shape;256;p13" descr="A map of the earth&#10;&#10;Description automatically generated with low confidence"/>
          <p:cNvPicPr preferRelativeResize="0"/>
          <p:nvPr/>
        </p:nvPicPr>
        <p:blipFill rotWithShape="1">
          <a:blip r:embed="rId3">
            <a:alphaModFix/>
          </a:blip>
          <a:srcRect/>
          <a:stretch/>
        </p:blipFill>
        <p:spPr>
          <a:xfrm>
            <a:off x="643467" y="781641"/>
            <a:ext cx="5294716" cy="5294716"/>
          </a:xfrm>
          <a:prstGeom prst="rect">
            <a:avLst/>
          </a:prstGeom>
          <a:noFill/>
          <a:ln>
            <a:noFill/>
          </a:ln>
        </p:spPr>
      </p:pic>
      <p:pic>
        <p:nvPicPr>
          <p:cNvPr id="257" name="Google Shape;257;p13" descr="A map of the earth&#10;&#10;Description automatically generated with low confidence"/>
          <p:cNvPicPr preferRelativeResize="0"/>
          <p:nvPr/>
        </p:nvPicPr>
        <p:blipFill rotWithShape="1">
          <a:blip r:embed="rId4">
            <a:alphaModFix/>
          </a:blip>
          <a:srcRect/>
          <a:stretch/>
        </p:blipFill>
        <p:spPr>
          <a:xfrm>
            <a:off x="6253817" y="781642"/>
            <a:ext cx="5294715" cy="5294715"/>
          </a:xfrm>
          <a:prstGeom prst="rect">
            <a:avLst/>
          </a:prstGeom>
          <a:noFill/>
          <a:ln>
            <a:noFill/>
          </a:ln>
        </p:spPr>
      </p:pic>
      <p:sp>
        <p:nvSpPr>
          <p:cNvPr id="258" name="Google Shape;258;p13"/>
          <p:cNvSpPr txBox="1"/>
          <p:nvPr/>
        </p:nvSpPr>
        <p:spPr>
          <a:xfrm>
            <a:off x="2358585" y="191122"/>
            <a:ext cx="6523965"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1"/>
                </a:solidFill>
                <a:latin typeface="Arial"/>
                <a:ea typeface="Arial"/>
                <a:cs typeface="Arial"/>
                <a:sym typeface="Arial"/>
              </a:rPr>
              <a:t>Wind Anomaly in </a:t>
            </a:r>
            <a:r>
              <a:rPr lang="en-US" sz="2800" b="1">
                <a:solidFill>
                  <a:schemeClr val="dk1"/>
                </a:solidFill>
                <a:latin typeface="Arial"/>
                <a:ea typeface="Arial"/>
                <a:cs typeface="Arial"/>
                <a:sym typeface="Arial"/>
              </a:rPr>
              <a:t>March</a:t>
            </a:r>
            <a:r>
              <a:rPr lang="en-US" sz="2800">
                <a:solidFill>
                  <a:schemeClr val="dk1"/>
                </a:solidFill>
                <a:latin typeface="Arial"/>
                <a:ea typeface="Arial"/>
                <a:cs typeface="Arial"/>
                <a:sym typeface="Arial"/>
              </a:rPr>
              <a:t> 2012 and 2014</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pic>
        <p:nvPicPr>
          <p:cNvPr id="263" name="Google Shape;263;p14" descr="A map of the earth&#10;&#10;Description automatically generated with low confidence"/>
          <p:cNvPicPr preferRelativeResize="0"/>
          <p:nvPr/>
        </p:nvPicPr>
        <p:blipFill rotWithShape="1">
          <a:blip r:embed="rId3">
            <a:alphaModFix/>
          </a:blip>
          <a:srcRect/>
          <a:stretch/>
        </p:blipFill>
        <p:spPr>
          <a:xfrm>
            <a:off x="643467" y="783167"/>
            <a:ext cx="5291666" cy="5291666"/>
          </a:xfrm>
          <a:prstGeom prst="rect">
            <a:avLst/>
          </a:prstGeom>
          <a:noFill/>
          <a:ln>
            <a:noFill/>
          </a:ln>
        </p:spPr>
      </p:pic>
      <p:pic>
        <p:nvPicPr>
          <p:cNvPr id="264" name="Google Shape;264;p14" descr="A map of the earth&#10;&#10;Description automatically generated with low confidence"/>
          <p:cNvPicPr preferRelativeResize="0"/>
          <p:nvPr/>
        </p:nvPicPr>
        <p:blipFill rotWithShape="1">
          <a:blip r:embed="rId4">
            <a:alphaModFix/>
          </a:blip>
          <a:srcRect/>
          <a:stretch/>
        </p:blipFill>
        <p:spPr>
          <a:xfrm>
            <a:off x="6256865" y="783166"/>
            <a:ext cx="5291667" cy="5291667"/>
          </a:xfrm>
          <a:prstGeom prst="rect">
            <a:avLst/>
          </a:prstGeom>
          <a:noFill/>
          <a:ln>
            <a:noFill/>
          </a:ln>
        </p:spPr>
      </p:pic>
      <p:sp>
        <p:nvSpPr>
          <p:cNvPr id="265" name="Google Shape;265;p14"/>
          <p:cNvSpPr txBox="1"/>
          <p:nvPr/>
        </p:nvSpPr>
        <p:spPr>
          <a:xfrm>
            <a:off x="2358585" y="191122"/>
            <a:ext cx="6281913"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1"/>
                </a:solidFill>
                <a:latin typeface="Arial"/>
                <a:ea typeface="Arial"/>
                <a:cs typeface="Arial"/>
                <a:sym typeface="Arial"/>
              </a:rPr>
              <a:t>Wind Anomaly in </a:t>
            </a:r>
            <a:r>
              <a:rPr lang="en-US" sz="2800" b="1">
                <a:solidFill>
                  <a:schemeClr val="dk1"/>
                </a:solidFill>
                <a:latin typeface="Arial"/>
                <a:ea typeface="Arial"/>
                <a:cs typeface="Arial"/>
                <a:sym typeface="Arial"/>
              </a:rPr>
              <a:t>April</a:t>
            </a:r>
            <a:r>
              <a:rPr lang="en-US" sz="2800">
                <a:solidFill>
                  <a:schemeClr val="dk1"/>
                </a:solidFill>
                <a:latin typeface="Arial"/>
                <a:ea typeface="Arial"/>
                <a:cs typeface="Arial"/>
                <a:sym typeface="Arial"/>
              </a:rPr>
              <a:t> 2012 and 2014</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pic>
        <p:nvPicPr>
          <p:cNvPr id="270" name="Google Shape;270;p15" descr="A map of the earth&#10;&#10;Description automatically generated with low confidence"/>
          <p:cNvPicPr preferRelativeResize="0"/>
          <p:nvPr/>
        </p:nvPicPr>
        <p:blipFill rotWithShape="1">
          <a:blip r:embed="rId3">
            <a:alphaModFix/>
          </a:blip>
          <a:srcRect/>
          <a:stretch/>
        </p:blipFill>
        <p:spPr>
          <a:xfrm>
            <a:off x="643467" y="783167"/>
            <a:ext cx="5291666" cy="5291666"/>
          </a:xfrm>
          <a:prstGeom prst="rect">
            <a:avLst/>
          </a:prstGeom>
          <a:noFill/>
          <a:ln>
            <a:noFill/>
          </a:ln>
        </p:spPr>
      </p:pic>
      <p:pic>
        <p:nvPicPr>
          <p:cNvPr id="271" name="Google Shape;271;p15" descr="A map of the earth&#10;&#10;Description automatically generated with low confidence"/>
          <p:cNvPicPr preferRelativeResize="0"/>
          <p:nvPr/>
        </p:nvPicPr>
        <p:blipFill rotWithShape="1">
          <a:blip r:embed="rId4">
            <a:alphaModFix/>
          </a:blip>
          <a:srcRect/>
          <a:stretch/>
        </p:blipFill>
        <p:spPr>
          <a:xfrm>
            <a:off x="6256865" y="783166"/>
            <a:ext cx="5291667" cy="5291667"/>
          </a:xfrm>
          <a:prstGeom prst="rect">
            <a:avLst/>
          </a:prstGeom>
          <a:noFill/>
          <a:ln>
            <a:noFill/>
          </a:ln>
        </p:spPr>
      </p:pic>
      <p:sp>
        <p:nvSpPr>
          <p:cNvPr id="272" name="Google Shape;272;p15"/>
          <p:cNvSpPr txBox="1"/>
          <p:nvPr/>
        </p:nvSpPr>
        <p:spPr>
          <a:xfrm>
            <a:off x="2358585" y="191122"/>
            <a:ext cx="6164893"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1"/>
                </a:solidFill>
                <a:latin typeface="Arial"/>
                <a:ea typeface="Arial"/>
                <a:cs typeface="Arial"/>
                <a:sym typeface="Arial"/>
              </a:rPr>
              <a:t>Wind Anomaly in </a:t>
            </a:r>
            <a:r>
              <a:rPr lang="en-US" sz="2800" b="1">
                <a:solidFill>
                  <a:schemeClr val="dk1"/>
                </a:solidFill>
                <a:latin typeface="Arial"/>
                <a:ea typeface="Arial"/>
                <a:cs typeface="Arial"/>
                <a:sym typeface="Arial"/>
              </a:rPr>
              <a:t>May</a:t>
            </a:r>
            <a:r>
              <a:rPr lang="en-US" sz="2800">
                <a:solidFill>
                  <a:schemeClr val="dk1"/>
                </a:solidFill>
                <a:latin typeface="Arial"/>
                <a:ea typeface="Arial"/>
                <a:cs typeface="Arial"/>
                <a:sym typeface="Arial"/>
              </a:rPr>
              <a:t> 2012 and 2014</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pic>
        <p:nvPicPr>
          <p:cNvPr id="277" name="Google Shape;277;p16" descr="A map of the earth&#10;&#10;Description automatically generated with low confidence"/>
          <p:cNvPicPr preferRelativeResize="0"/>
          <p:nvPr/>
        </p:nvPicPr>
        <p:blipFill rotWithShape="1">
          <a:blip r:embed="rId3">
            <a:alphaModFix/>
          </a:blip>
          <a:srcRect r="1304"/>
          <a:stretch/>
        </p:blipFill>
        <p:spPr>
          <a:xfrm>
            <a:off x="321731" y="557189"/>
            <a:ext cx="5668684" cy="5743618"/>
          </a:xfrm>
          <a:prstGeom prst="rect">
            <a:avLst/>
          </a:prstGeom>
          <a:noFill/>
          <a:ln>
            <a:noFill/>
          </a:ln>
        </p:spPr>
      </p:pic>
      <p:pic>
        <p:nvPicPr>
          <p:cNvPr id="278" name="Google Shape;278;p16" descr="A map of the earth&#10;&#10;Description automatically generated with low confidence"/>
          <p:cNvPicPr preferRelativeResize="0"/>
          <p:nvPr/>
        </p:nvPicPr>
        <p:blipFill rotWithShape="1">
          <a:blip r:embed="rId4">
            <a:alphaModFix/>
          </a:blip>
          <a:srcRect r="1195"/>
          <a:stretch/>
        </p:blipFill>
        <p:spPr>
          <a:xfrm>
            <a:off x="6195375" y="557189"/>
            <a:ext cx="5674893" cy="5743618"/>
          </a:xfrm>
          <a:prstGeom prst="rect">
            <a:avLst/>
          </a:prstGeom>
          <a:noFill/>
          <a:ln>
            <a:noFill/>
          </a:ln>
        </p:spPr>
      </p:pic>
      <p:sp>
        <p:nvSpPr>
          <p:cNvPr id="279" name="Google Shape;279;p16"/>
          <p:cNvSpPr txBox="1"/>
          <p:nvPr/>
        </p:nvSpPr>
        <p:spPr>
          <a:xfrm>
            <a:off x="2358585" y="191122"/>
            <a:ext cx="6304355"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1"/>
                </a:solidFill>
                <a:latin typeface="Arial"/>
                <a:ea typeface="Arial"/>
                <a:cs typeface="Arial"/>
                <a:sym typeface="Arial"/>
              </a:rPr>
              <a:t>Wind Anomaly in </a:t>
            </a:r>
            <a:r>
              <a:rPr lang="en-US" sz="2800" b="1">
                <a:solidFill>
                  <a:schemeClr val="dk1"/>
                </a:solidFill>
                <a:latin typeface="Arial"/>
                <a:ea typeface="Arial"/>
                <a:cs typeface="Arial"/>
                <a:sym typeface="Arial"/>
              </a:rPr>
              <a:t>June</a:t>
            </a:r>
            <a:r>
              <a:rPr lang="en-US" sz="2800">
                <a:solidFill>
                  <a:schemeClr val="dk1"/>
                </a:solidFill>
                <a:latin typeface="Arial"/>
                <a:ea typeface="Arial"/>
                <a:cs typeface="Arial"/>
                <a:sym typeface="Arial"/>
              </a:rPr>
              <a:t> 2012 and 2014</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pic>
        <p:nvPicPr>
          <p:cNvPr id="284" name="Google Shape;284;p17" descr="A map of the world&#10;&#10;Description automatically generated with low confidence"/>
          <p:cNvPicPr preferRelativeResize="0"/>
          <p:nvPr/>
        </p:nvPicPr>
        <p:blipFill rotWithShape="1">
          <a:blip r:embed="rId3">
            <a:alphaModFix/>
          </a:blip>
          <a:srcRect/>
          <a:stretch/>
        </p:blipFill>
        <p:spPr>
          <a:xfrm>
            <a:off x="643467" y="781641"/>
            <a:ext cx="5294716" cy="5294716"/>
          </a:xfrm>
          <a:prstGeom prst="rect">
            <a:avLst/>
          </a:prstGeom>
          <a:noFill/>
          <a:ln>
            <a:noFill/>
          </a:ln>
        </p:spPr>
      </p:pic>
      <p:pic>
        <p:nvPicPr>
          <p:cNvPr id="285" name="Google Shape;285;p17" descr="A map of the earth&#10;&#10;Description automatically generated with low confidence"/>
          <p:cNvPicPr preferRelativeResize="0"/>
          <p:nvPr/>
        </p:nvPicPr>
        <p:blipFill rotWithShape="1">
          <a:blip r:embed="rId4">
            <a:alphaModFix/>
          </a:blip>
          <a:srcRect/>
          <a:stretch/>
        </p:blipFill>
        <p:spPr>
          <a:xfrm>
            <a:off x="6253817" y="781642"/>
            <a:ext cx="5294715" cy="5294715"/>
          </a:xfrm>
          <a:prstGeom prst="rect">
            <a:avLst/>
          </a:prstGeom>
          <a:noFill/>
          <a:ln>
            <a:noFill/>
          </a:ln>
        </p:spPr>
      </p:pic>
      <p:sp>
        <p:nvSpPr>
          <p:cNvPr id="286" name="Google Shape;286;p17"/>
          <p:cNvSpPr txBox="1"/>
          <p:nvPr/>
        </p:nvSpPr>
        <p:spPr>
          <a:xfrm>
            <a:off x="2358585" y="191122"/>
            <a:ext cx="6184129"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1"/>
                </a:solidFill>
                <a:latin typeface="Arial"/>
                <a:ea typeface="Arial"/>
                <a:cs typeface="Arial"/>
                <a:sym typeface="Arial"/>
              </a:rPr>
              <a:t>Wind Anomaly in </a:t>
            </a:r>
            <a:r>
              <a:rPr lang="en-US" sz="2800" b="1">
                <a:solidFill>
                  <a:schemeClr val="dk1"/>
                </a:solidFill>
                <a:latin typeface="Arial"/>
                <a:ea typeface="Arial"/>
                <a:cs typeface="Arial"/>
                <a:sym typeface="Arial"/>
              </a:rPr>
              <a:t>July</a:t>
            </a:r>
            <a:r>
              <a:rPr lang="en-US" sz="2800">
                <a:solidFill>
                  <a:schemeClr val="dk1"/>
                </a:solidFill>
                <a:latin typeface="Arial"/>
                <a:ea typeface="Arial"/>
                <a:cs typeface="Arial"/>
                <a:sym typeface="Arial"/>
              </a:rPr>
              <a:t> 2012 and 2014</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g22b000b7623_0_334"/>
          <p:cNvSpPr txBox="1"/>
          <p:nvPr/>
        </p:nvSpPr>
        <p:spPr>
          <a:xfrm>
            <a:off x="570231" y="335845"/>
            <a:ext cx="11051400" cy="6187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u="sng">
                <a:solidFill>
                  <a:schemeClr val="dk1"/>
                </a:solidFill>
                <a:latin typeface="Calibri"/>
                <a:ea typeface="Calibri"/>
                <a:cs typeface="Calibri"/>
                <a:sym typeface="Calibri"/>
              </a:rPr>
              <a:t>Purpose</a:t>
            </a:r>
            <a:r>
              <a:rPr lang="en-US" sz="1800">
                <a:solidFill>
                  <a:schemeClr val="dk1"/>
                </a:solidFill>
                <a:latin typeface="Calibri"/>
                <a:ea typeface="Calibri"/>
                <a:cs typeface="Calibri"/>
                <a:sym typeface="Calibri"/>
              </a:rPr>
              <a:t> </a:t>
            </a:r>
            <a:endParaRPr/>
          </a:p>
          <a:p>
            <a:pPr marL="0" marR="0" lvl="0" indent="0" algn="l" rtl="0">
              <a:spcBef>
                <a:spcPts val="0"/>
              </a:spcBef>
              <a:spcAft>
                <a:spcPts val="0"/>
              </a:spcAft>
              <a:buNone/>
            </a:pPr>
            <a:r>
              <a:rPr lang="en-US" sz="1800">
                <a:solidFill>
                  <a:schemeClr val="dk1"/>
                </a:solidFill>
                <a:latin typeface="Calibri"/>
                <a:ea typeface="Calibri"/>
                <a:cs typeface="Calibri"/>
                <a:sym typeface="Calibri"/>
              </a:rPr>
              <a:t>In this breakout session you will work through a case study like the one we just covered but for different years: 2012 and 2014. You will examine the thermodynamic and dynamic factors from the beginning of the year through August and try to determine if the Northwest Passage will be open or closed in each of these years. </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r>
              <a:rPr lang="en-US" sz="1800" b="1" u="sng">
                <a:solidFill>
                  <a:schemeClr val="dk1"/>
                </a:solidFill>
                <a:latin typeface="Calibri"/>
                <a:ea typeface="Calibri"/>
                <a:cs typeface="Calibri"/>
                <a:sym typeface="Calibri"/>
              </a:rPr>
              <a:t>Case Study Questions</a:t>
            </a:r>
            <a:endParaRPr/>
          </a:p>
          <a:p>
            <a:pPr marL="342900" marR="0" lvl="0" indent="-342900" algn="l" rtl="0">
              <a:spcBef>
                <a:spcPts val="0"/>
              </a:spcBef>
              <a:spcAft>
                <a:spcPts val="0"/>
              </a:spcAft>
              <a:buClr>
                <a:schemeClr val="dk1"/>
              </a:buClr>
              <a:buSzPts val="1800"/>
              <a:buFont typeface="Calibri"/>
              <a:buAutoNum type="arabicPeriod"/>
            </a:pPr>
            <a:r>
              <a:rPr lang="en-US" sz="1800">
                <a:solidFill>
                  <a:schemeClr val="dk1"/>
                </a:solidFill>
                <a:latin typeface="Calibri"/>
                <a:ea typeface="Calibri"/>
                <a:cs typeface="Calibri"/>
                <a:sym typeface="Calibri"/>
              </a:rPr>
              <a:t>How do the thermodynamical and dynamical factors evolve differently in these two years from those in 2013 and 2016?</a:t>
            </a:r>
            <a:endParaRPr/>
          </a:p>
          <a:p>
            <a:pPr marL="342900" marR="0" lvl="0" indent="-342900" algn="l" rtl="0">
              <a:spcBef>
                <a:spcPts val="0"/>
              </a:spcBef>
              <a:spcAft>
                <a:spcPts val="0"/>
              </a:spcAft>
              <a:buClr>
                <a:schemeClr val="dk1"/>
              </a:buClr>
              <a:buSzPts val="1800"/>
              <a:buFont typeface="Calibri"/>
              <a:buAutoNum type="arabicPeriod"/>
            </a:pPr>
            <a:r>
              <a:rPr lang="en-US" sz="1800">
                <a:solidFill>
                  <a:schemeClr val="dk1"/>
                </a:solidFill>
                <a:latin typeface="Calibri"/>
                <a:ea typeface="Calibri"/>
                <a:cs typeface="Calibri"/>
                <a:sym typeface="Calibri"/>
              </a:rPr>
              <a:t>Do the thermodynamic anomalies (i.e. freezing degree days) or dynamic anomalies (winds) play a larger part in the opening (or not) of the NWP?</a:t>
            </a:r>
            <a:endParaRPr/>
          </a:p>
          <a:p>
            <a:pPr marL="342900" marR="0" lvl="0" indent="-342900" algn="l" rtl="0">
              <a:spcBef>
                <a:spcPts val="0"/>
              </a:spcBef>
              <a:spcAft>
                <a:spcPts val="0"/>
              </a:spcAft>
              <a:buClr>
                <a:schemeClr val="dk1"/>
              </a:buClr>
              <a:buSzPts val="1800"/>
              <a:buFont typeface="Calibri"/>
              <a:buAutoNum type="arabicPeriod"/>
            </a:pPr>
            <a:r>
              <a:rPr lang="en-US" sz="1800">
                <a:solidFill>
                  <a:schemeClr val="dk1"/>
                </a:solidFill>
                <a:latin typeface="Calibri"/>
                <a:ea typeface="Calibri"/>
                <a:cs typeface="Calibri"/>
                <a:sym typeface="Calibri"/>
              </a:rPr>
              <a:t>Looking at the months leading up to the NWP openings provides clues, is there a particular month that may represent a “tipping point” signal for the NWP opening or not?</a:t>
            </a:r>
            <a:endParaRPr/>
          </a:p>
          <a:p>
            <a:pPr marL="342900" marR="0" lvl="0" indent="-342900" algn="l" rtl="0">
              <a:spcBef>
                <a:spcPts val="0"/>
              </a:spcBef>
              <a:spcAft>
                <a:spcPts val="0"/>
              </a:spcAft>
              <a:buClr>
                <a:schemeClr val="dk1"/>
              </a:buClr>
              <a:buSzPts val="1800"/>
              <a:buFont typeface="Calibri"/>
              <a:buAutoNum type="arabicPeriod"/>
            </a:pPr>
            <a:r>
              <a:rPr lang="en-US" sz="1800">
                <a:solidFill>
                  <a:schemeClr val="dk1"/>
                </a:solidFill>
                <a:latin typeface="Calibri"/>
                <a:ea typeface="Calibri"/>
                <a:cs typeface="Calibri"/>
                <a:sym typeface="Calibri"/>
              </a:rPr>
              <a:t>Which figures were the most helpful for you when investigating the NWP?</a:t>
            </a:r>
            <a:endParaRPr/>
          </a:p>
          <a:p>
            <a:pPr marL="342900" marR="0" lvl="0" indent="-342900" algn="l" rtl="0">
              <a:spcBef>
                <a:spcPts val="0"/>
              </a:spcBef>
              <a:spcAft>
                <a:spcPts val="0"/>
              </a:spcAft>
              <a:buClr>
                <a:schemeClr val="dk1"/>
              </a:buClr>
              <a:buSzPts val="1800"/>
              <a:buFont typeface="Calibri"/>
              <a:buAutoNum type="arabicPeriod"/>
            </a:pPr>
            <a:r>
              <a:rPr lang="en-US" sz="1800">
                <a:solidFill>
                  <a:schemeClr val="dk1"/>
                </a:solidFill>
                <a:latin typeface="Calibri"/>
                <a:ea typeface="Calibri"/>
                <a:cs typeface="Calibri"/>
                <a:sym typeface="Calibri"/>
              </a:rPr>
              <a:t>Which of the two years the NW Passage is more likely to be open, 2012 or 2014?</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r>
              <a:rPr lang="en-US" sz="1800" b="1" u="sng">
                <a:solidFill>
                  <a:schemeClr val="dk1"/>
                </a:solidFill>
                <a:latin typeface="Calibri"/>
                <a:ea typeface="Calibri"/>
                <a:cs typeface="Calibri"/>
                <a:sym typeface="Calibri"/>
              </a:rPr>
              <a:t>Broader Questions (time permitting)</a:t>
            </a:r>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What other factors might impact whether or not the NPW is open or closed? </a:t>
            </a:r>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Similarly, what other data would be useful in monitoring and predicting the opening of the NWP? </a:t>
            </a:r>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What specific tools can be used to predict the opening of the NWP? A numerical model or machine learning? What inputs would be needed (variables, which months, etc.)?</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r>
              <a:rPr lang="en-US" sz="1800">
                <a:solidFill>
                  <a:schemeClr val="dk1"/>
                </a:solidFill>
                <a:latin typeface="Calibri"/>
                <a:ea typeface="Calibri"/>
                <a:cs typeface="Calibri"/>
                <a:sym typeface="Calibri"/>
              </a:rPr>
              <a:t>Everybody is welcome to write your answers in the online documents for </a:t>
            </a:r>
            <a:r>
              <a:rPr lang="en-US" sz="1800" u="sng">
                <a:solidFill>
                  <a:schemeClr val="hlink"/>
                </a:solidFill>
                <a:latin typeface="Calibri"/>
                <a:ea typeface="Calibri"/>
                <a:cs typeface="Calibri"/>
                <a:sym typeface="Calibri"/>
                <a:hlinkClick r:id="rId3"/>
              </a:rPr>
              <a:t>Group 1</a:t>
            </a:r>
            <a:r>
              <a:rPr lang="en-US" sz="1800">
                <a:solidFill>
                  <a:schemeClr val="dk1"/>
                </a:solidFill>
                <a:latin typeface="Calibri"/>
                <a:ea typeface="Calibri"/>
                <a:cs typeface="Calibri"/>
                <a:sym typeface="Calibri"/>
              </a:rPr>
              <a:t>, </a:t>
            </a:r>
            <a:r>
              <a:rPr lang="en-US" sz="1800" u="sng">
                <a:solidFill>
                  <a:schemeClr val="hlink"/>
                </a:solidFill>
                <a:latin typeface="Calibri"/>
                <a:ea typeface="Calibri"/>
                <a:cs typeface="Calibri"/>
                <a:sym typeface="Calibri"/>
                <a:hlinkClick r:id="rId4"/>
              </a:rPr>
              <a:t>Group 2</a:t>
            </a:r>
            <a:r>
              <a:rPr lang="en-US" sz="1800">
                <a:solidFill>
                  <a:schemeClr val="dk1"/>
                </a:solidFill>
                <a:latin typeface="Calibri"/>
                <a:ea typeface="Calibri"/>
                <a:cs typeface="Calibri"/>
                <a:sym typeface="Calibri"/>
              </a:rPr>
              <a:t>, </a:t>
            </a:r>
            <a:r>
              <a:rPr lang="en-US" sz="1800" u="sng">
                <a:solidFill>
                  <a:schemeClr val="hlink"/>
                </a:solidFill>
                <a:latin typeface="Calibri"/>
                <a:ea typeface="Calibri"/>
                <a:cs typeface="Calibri"/>
                <a:sym typeface="Calibri"/>
                <a:hlinkClick r:id="rId5"/>
              </a:rPr>
              <a:t>Group 3</a:t>
            </a:r>
            <a:r>
              <a:rPr lang="en-US" sz="1800">
                <a:solidFill>
                  <a:schemeClr val="dk1"/>
                </a:solidFill>
                <a:latin typeface="Calibri"/>
                <a:ea typeface="Calibri"/>
                <a:cs typeface="Calibri"/>
                <a:sym typeface="Calibri"/>
              </a:rPr>
              <a:t>, </a:t>
            </a:r>
            <a:r>
              <a:rPr lang="en-US" sz="1800" u="sng">
                <a:solidFill>
                  <a:schemeClr val="hlink"/>
                </a:solidFill>
                <a:latin typeface="Calibri"/>
                <a:ea typeface="Calibri"/>
                <a:cs typeface="Calibri"/>
                <a:sym typeface="Calibri"/>
                <a:hlinkClick r:id="rId6"/>
              </a:rPr>
              <a:t>Group 4</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pic>
        <p:nvPicPr>
          <p:cNvPr id="291" name="Google Shape;291;p18"/>
          <p:cNvPicPr preferRelativeResize="0"/>
          <p:nvPr/>
        </p:nvPicPr>
        <p:blipFill rotWithShape="1">
          <a:blip r:embed="rId3">
            <a:alphaModFix/>
          </a:blip>
          <a:srcRect/>
          <a:stretch/>
        </p:blipFill>
        <p:spPr>
          <a:xfrm>
            <a:off x="643467" y="783167"/>
            <a:ext cx="5291666" cy="5291666"/>
          </a:xfrm>
          <a:prstGeom prst="rect">
            <a:avLst/>
          </a:prstGeom>
          <a:noFill/>
          <a:ln>
            <a:noFill/>
          </a:ln>
        </p:spPr>
      </p:pic>
      <p:pic>
        <p:nvPicPr>
          <p:cNvPr id="292" name="Google Shape;292;p18" descr="A map of the earth&#10;&#10;Description automatically generated with low confidence"/>
          <p:cNvPicPr preferRelativeResize="0"/>
          <p:nvPr/>
        </p:nvPicPr>
        <p:blipFill rotWithShape="1">
          <a:blip r:embed="rId4">
            <a:alphaModFix/>
          </a:blip>
          <a:srcRect/>
          <a:stretch/>
        </p:blipFill>
        <p:spPr>
          <a:xfrm>
            <a:off x="6256865" y="783166"/>
            <a:ext cx="5291667" cy="5291667"/>
          </a:xfrm>
          <a:prstGeom prst="rect">
            <a:avLst/>
          </a:prstGeom>
          <a:noFill/>
          <a:ln>
            <a:noFill/>
          </a:ln>
        </p:spPr>
      </p:pic>
      <p:sp>
        <p:nvSpPr>
          <p:cNvPr id="293" name="Google Shape;293;p18"/>
          <p:cNvSpPr txBox="1"/>
          <p:nvPr/>
        </p:nvSpPr>
        <p:spPr>
          <a:xfrm>
            <a:off x="2358585" y="191122"/>
            <a:ext cx="6703502"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1"/>
                </a:solidFill>
                <a:latin typeface="Arial"/>
                <a:ea typeface="Arial"/>
                <a:cs typeface="Arial"/>
                <a:sym typeface="Arial"/>
              </a:rPr>
              <a:t>Wind Anomaly in </a:t>
            </a:r>
            <a:r>
              <a:rPr lang="en-US" sz="2800" b="1">
                <a:solidFill>
                  <a:schemeClr val="dk1"/>
                </a:solidFill>
                <a:latin typeface="Arial"/>
                <a:ea typeface="Arial"/>
                <a:cs typeface="Arial"/>
                <a:sym typeface="Arial"/>
              </a:rPr>
              <a:t>August</a:t>
            </a:r>
            <a:r>
              <a:rPr lang="en-US" sz="2800">
                <a:solidFill>
                  <a:schemeClr val="dk1"/>
                </a:solidFill>
                <a:latin typeface="Arial"/>
                <a:ea typeface="Arial"/>
                <a:cs typeface="Arial"/>
                <a:sym typeface="Arial"/>
              </a:rPr>
              <a:t> 2012 and 2014</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g22b000b7623_1_9"/>
          <p:cNvSpPr txBox="1">
            <a:spLocks noGrp="1"/>
          </p:cNvSpPr>
          <p:nvPr>
            <p:ph type="ctrTitle"/>
          </p:nvPr>
        </p:nvSpPr>
        <p:spPr>
          <a:xfrm>
            <a:off x="626250" y="2081900"/>
            <a:ext cx="10000500" cy="2387700"/>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Clr>
                <a:schemeClr val="dk1"/>
              </a:buClr>
              <a:buSzPct val="100000"/>
              <a:buFont typeface="Calibri"/>
              <a:buNone/>
            </a:pPr>
            <a:r>
              <a:rPr lang="en-US"/>
              <a:t>Slides on ice concentration </a:t>
            </a:r>
            <a:br>
              <a:rPr lang="en-US"/>
            </a:br>
            <a:r>
              <a:rPr lang="en-US"/>
              <a:t>and ice thickness anomalies </a:t>
            </a:r>
            <a:br>
              <a:rPr lang="en-US"/>
            </a:br>
            <a:r>
              <a:rPr lang="en-US"/>
              <a:t>from January to August </a:t>
            </a:r>
            <a:br>
              <a:rPr lang="en-US"/>
            </a:br>
            <a:r>
              <a:rPr lang="en-US"/>
              <a:t>in 2012 and 2014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pic>
        <p:nvPicPr>
          <p:cNvPr id="303" name="Google Shape;303;p19" descr="A picture containing text, map, diagram&#10;&#10;Description automatically generated"/>
          <p:cNvPicPr preferRelativeResize="0"/>
          <p:nvPr/>
        </p:nvPicPr>
        <p:blipFill rotWithShape="1">
          <a:blip r:embed="rId3">
            <a:alphaModFix/>
          </a:blip>
          <a:srcRect/>
          <a:stretch/>
        </p:blipFill>
        <p:spPr>
          <a:xfrm>
            <a:off x="643467" y="783167"/>
            <a:ext cx="5291666" cy="5291666"/>
          </a:xfrm>
          <a:prstGeom prst="rect">
            <a:avLst/>
          </a:prstGeom>
          <a:noFill/>
          <a:ln>
            <a:noFill/>
          </a:ln>
        </p:spPr>
      </p:pic>
      <p:pic>
        <p:nvPicPr>
          <p:cNvPr id="304" name="Google Shape;304;p19" descr="A picture containing text, map, diagram, atlas&#10;&#10;Description automatically generated"/>
          <p:cNvPicPr preferRelativeResize="0"/>
          <p:nvPr/>
        </p:nvPicPr>
        <p:blipFill rotWithShape="1">
          <a:blip r:embed="rId4">
            <a:alphaModFix/>
          </a:blip>
          <a:srcRect/>
          <a:stretch/>
        </p:blipFill>
        <p:spPr>
          <a:xfrm>
            <a:off x="6256865" y="783166"/>
            <a:ext cx="5291667" cy="5291667"/>
          </a:xfrm>
          <a:prstGeom prst="rect">
            <a:avLst/>
          </a:prstGeom>
          <a:noFill/>
          <a:ln>
            <a:noFill/>
          </a:ln>
        </p:spPr>
      </p:pic>
      <p:sp>
        <p:nvSpPr>
          <p:cNvPr id="305" name="Google Shape;305;p19"/>
          <p:cNvSpPr txBox="1"/>
          <p:nvPr/>
        </p:nvSpPr>
        <p:spPr>
          <a:xfrm>
            <a:off x="1673443" y="259946"/>
            <a:ext cx="8845114"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1"/>
                </a:solidFill>
                <a:latin typeface="Arial"/>
                <a:ea typeface="Arial"/>
                <a:cs typeface="Arial"/>
                <a:sym typeface="Arial"/>
              </a:rPr>
              <a:t>Ice Concentration Anomaly in </a:t>
            </a:r>
            <a:r>
              <a:rPr lang="en-US" sz="2800" b="1">
                <a:solidFill>
                  <a:schemeClr val="dk1"/>
                </a:solidFill>
                <a:latin typeface="Arial"/>
                <a:ea typeface="Arial"/>
                <a:cs typeface="Arial"/>
                <a:sym typeface="Arial"/>
              </a:rPr>
              <a:t>January</a:t>
            </a:r>
            <a:r>
              <a:rPr lang="en-US" sz="2800">
                <a:solidFill>
                  <a:schemeClr val="dk1"/>
                </a:solidFill>
                <a:latin typeface="Arial"/>
                <a:ea typeface="Arial"/>
                <a:cs typeface="Arial"/>
                <a:sym typeface="Arial"/>
              </a:rPr>
              <a:t> 2012 and 2014</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pic>
        <p:nvPicPr>
          <p:cNvPr id="310" name="Google Shape;310;p20" descr="A picture containing text, map, diagram, atlas&#10;&#10;Description automatically generated"/>
          <p:cNvPicPr preferRelativeResize="0"/>
          <p:nvPr/>
        </p:nvPicPr>
        <p:blipFill rotWithShape="1">
          <a:blip r:embed="rId3">
            <a:alphaModFix/>
          </a:blip>
          <a:srcRect/>
          <a:stretch/>
        </p:blipFill>
        <p:spPr>
          <a:xfrm>
            <a:off x="643467" y="783167"/>
            <a:ext cx="5291666" cy="5291666"/>
          </a:xfrm>
          <a:prstGeom prst="rect">
            <a:avLst/>
          </a:prstGeom>
          <a:noFill/>
          <a:ln>
            <a:noFill/>
          </a:ln>
        </p:spPr>
      </p:pic>
      <p:pic>
        <p:nvPicPr>
          <p:cNvPr id="311" name="Google Shape;311;p20" descr="A picture containing text, map, diagram, atlas&#10;&#10;Description automatically generated"/>
          <p:cNvPicPr preferRelativeResize="0"/>
          <p:nvPr/>
        </p:nvPicPr>
        <p:blipFill rotWithShape="1">
          <a:blip r:embed="rId4">
            <a:alphaModFix/>
          </a:blip>
          <a:srcRect/>
          <a:stretch/>
        </p:blipFill>
        <p:spPr>
          <a:xfrm>
            <a:off x="6256865" y="783166"/>
            <a:ext cx="5291667" cy="5291667"/>
          </a:xfrm>
          <a:prstGeom prst="rect">
            <a:avLst/>
          </a:prstGeom>
          <a:noFill/>
          <a:ln>
            <a:noFill/>
          </a:ln>
        </p:spPr>
      </p:pic>
      <p:sp>
        <p:nvSpPr>
          <p:cNvPr id="312" name="Google Shape;312;p20"/>
          <p:cNvSpPr txBox="1"/>
          <p:nvPr/>
        </p:nvSpPr>
        <p:spPr>
          <a:xfrm>
            <a:off x="1673443" y="259946"/>
            <a:ext cx="8524513"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1"/>
                </a:solidFill>
                <a:latin typeface="Arial"/>
                <a:ea typeface="Arial"/>
                <a:cs typeface="Arial"/>
                <a:sym typeface="Arial"/>
              </a:rPr>
              <a:t>Ice Concentration Anomaly in </a:t>
            </a:r>
            <a:r>
              <a:rPr lang="en-US" sz="2800" b="1">
                <a:solidFill>
                  <a:schemeClr val="dk1"/>
                </a:solidFill>
                <a:latin typeface="Arial"/>
                <a:ea typeface="Arial"/>
                <a:cs typeface="Arial"/>
                <a:sym typeface="Arial"/>
              </a:rPr>
              <a:t>March</a:t>
            </a:r>
            <a:r>
              <a:rPr lang="en-US" sz="2800">
                <a:solidFill>
                  <a:schemeClr val="dk1"/>
                </a:solidFill>
                <a:latin typeface="Arial"/>
                <a:ea typeface="Arial"/>
                <a:cs typeface="Arial"/>
                <a:sym typeface="Arial"/>
              </a:rPr>
              <a:t> 2012 and 2014</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pic>
        <p:nvPicPr>
          <p:cNvPr id="317" name="Google Shape;317;p21" descr="A picture containing text, map, diagram&#10;&#10;Description automatically generated"/>
          <p:cNvPicPr preferRelativeResize="0"/>
          <p:nvPr/>
        </p:nvPicPr>
        <p:blipFill rotWithShape="1">
          <a:blip r:embed="rId3">
            <a:alphaModFix/>
          </a:blip>
          <a:srcRect/>
          <a:stretch/>
        </p:blipFill>
        <p:spPr>
          <a:xfrm>
            <a:off x="643467" y="783167"/>
            <a:ext cx="5291666" cy="5291666"/>
          </a:xfrm>
          <a:prstGeom prst="rect">
            <a:avLst/>
          </a:prstGeom>
          <a:noFill/>
          <a:ln>
            <a:noFill/>
          </a:ln>
        </p:spPr>
      </p:pic>
      <p:pic>
        <p:nvPicPr>
          <p:cNvPr id="318" name="Google Shape;318;p21" descr="A picture containing text, diagram, map&#10;&#10;Description automatically generated"/>
          <p:cNvPicPr preferRelativeResize="0"/>
          <p:nvPr/>
        </p:nvPicPr>
        <p:blipFill rotWithShape="1">
          <a:blip r:embed="rId4">
            <a:alphaModFix/>
          </a:blip>
          <a:srcRect/>
          <a:stretch/>
        </p:blipFill>
        <p:spPr>
          <a:xfrm>
            <a:off x="6256865" y="783166"/>
            <a:ext cx="5291667" cy="5291667"/>
          </a:xfrm>
          <a:prstGeom prst="rect">
            <a:avLst/>
          </a:prstGeom>
          <a:noFill/>
          <a:ln>
            <a:noFill/>
          </a:ln>
        </p:spPr>
      </p:pic>
      <p:sp>
        <p:nvSpPr>
          <p:cNvPr id="319" name="Google Shape;319;p21"/>
          <p:cNvSpPr txBox="1"/>
          <p:nvPr/>
        </p:nvSpPr>
        <p:spPr>
          <a:xfrm>
            <a:off x="1673443" y="259946"/>
            <a:ext cx="8165440"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1"/>
                </a:solidFill>
                <a:latin typeface="Arial"/>
                <a:ea typeface="Arial"/>
                <a:cs typeface="Arial"/>
                <a:sym typeface="Arial"/>
              </a:rPr>
              <a:t>Ice Concentration Anomaly in </a:t>
            </a:r>
            <a:r>
              <a:rPr lang="en-US" sz="2800" b="1">
                <a:solidFill>
                  <a:schemeClr val="dk1"/>
                </a:solidFill>
                <a:latin typeface="Arial"/>
                <a:ea typeface="Arial"/>
                <a:cs typeface="Arial"/>
                <a:sym typeface="Arial"/>
              </a:rPr>
              <a:t>May</a:t>
            </a:r>
            <a:r>
              <a:rPr lang="en-US" sz="2800">
                <a:solidFill>
                  <a:schemeClr val="dk1"/>
                </a:solidFill>
                <a:latin typeface="Arial"/>
                <a:ea typeface="Arial"/>
                <a:cs typeface="Arial"/>
                <a:sym typeface="Arial"/>
              </a:rPr>
              <a:t> 2012 and 2014</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pic>
        <p:nvPicPr>
          <p:cNvPr id="324" name="Google Shape;324;p22" descr="A picture containing text, map, world&#10;&#10;Description automatically generated"/>
          <p:cNvPicPr preferRelativeResize="0"/>
          <p:nvPr/>
        </p:nvPicPr>
        <p:blipFill rotWithShape="1">
          <a:blip r:embed="rId3">
            <a:alphaModFix/>
          </a:blip>
          <a:srcRect/>
          <a:stretch/>
        </p:blipFill>
        <p:spPr>
          <a:xfrm>
            <a:off x="643467" y="783167"/>
            <a:ext cx="5291666" cy="5291666"/>
          </a:xfrm>
          <a:prstGeom prst="rect">
            <a:avLst/>
          </a:prstGeom>
          <a:noFill/>
          <a:ln>
            <a:noFill/>
          </a:ln>
        </p:spPr>
      </p:pic>
      <p:pic>
        <p:nvPicPr>
          <p:cNvPr id="325" name="Google Shape;325;p22" descr="A picture containing text, map, atlas, diagram&#10;&#10;Description automatically generated"/>
          <p:cNvPicPr preferRelativeResize="0"/>
          <p:nvPr/>
        </p:nvPicPr>
        <p:blipFill rotWithShape="1">
          <a:blip r:embed="rId4">
            <a:alphaModFix/>
          </a:blip>
          <a:srcRect/>
          <a:stretch/>
        </p:blipFill>
        <p:spPr>
          <a:xfrm>
            <a:off x="6256865" y="783166"/>
            <a:ext cx="5291667" cy="5291667"/>
          </a:xfrm>
          <a:prstGeom prst="rect">
            <a:avLst/>
          </a:prstGeom>
          <a:noFill/>
          <a:ln>
            <a:noFill/>
          </a:ln>
        </p:spPr>
      </p:pic>
      <p:sp>
        <p:nvSpPr>
          <p:cNvPr id="326" name="Google Shape;326;p22"/>
          <p:cNvSpPr txBox="1"/>
          <p:nvPr/>
        </p:nvSpPr>
        <p:spPr>
          <a:xfrm>
            <a:off x="1673443" y="259946"/>
            <a:ext cx="8184676"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1"/>
                </a:solidFill>
                <a:latin typeface="Arial"/>
                <a:ea typeface="Arial"/>
                <a:cs typeface="Arial"/>
                <a:sym typeface="Arial"/>
              </a:rPr>
              <a:t>Ice Concentration Anomaly in </a:t>
            </a:r>
            <a:r>
              <a:rPr lang="en-US" sz="2800" b="1">
                <a:solidFill>
                  <a:schemeClr val="dk1"/>
                </a:solidFill>
                <a:latin typeface="Arial"/>
                <a:ea typeface="Arial"/>
                <a:cs typeface="Arial"/>
                <a:sym typeface="Arial"/>
              </a:rPr>
              <a:t>July</a:t>
            </a:r>
            <a:r>
              <a:rPr lang="en-US" sz="2800">
                <a:solidFill>
                  <a:schemeClr val="dk1"/>
                </a:solidFill>
                <a:latin typeface="Arial"/>
                <a:ea typeface="Arial"/>
                <a:cs typeface="Arial"/>
                <a:sym typeface="Arial"/>
              </a:rPr>
              <a:t> 2012 and 2014</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pic>
        <p:nvPicPr>
          <p:cNvPr id="331" name="Google Shape;331;p23" descr="A picture containing text, map, atlas, world&#10;&#10;Description automatically generated"/>
          <p:cNvPicPr preferRelativeResize="0"/>
          <p:nvPr/>
        </p:nvPicPr>
        <p:blipFill rotWithShape="1">
          <a:blip r:embed="rId3">
            <a:alphaModFix/>
          </a:blip>
          <a:srcRect/>
          <a:stretch/>
        </p:blipFill>
        <p:spPr>
          <a:xfrm>
            <a:off x="643467" y="783167"/>
            <a:ext cx="5291666" cy="5291666"/>
          </a:xfrm>
          <a:prstGeom prst="rect">
            <a:avLst/>
          </a:prstGeom>
          <a:noFill/>
          <a:ln>
            <a:noFill/>
          </a:ln>
        </p:spPr>
      </p:pic>
      <p:pic>
        <p:nvPicPr>
          <p:cNvPr id="332" name="Google Shape;332;p23" descr="A picture containing text, map, diagram, atlas&#10;&#10;Description automatically generated"/>
          <p:cNvPicPr preferRelativeResize="0"/>
          <p:nvPr/>
        </p:nvPicPr>
        <p:blipFill rotWithShape="1">
          <a:blip r:embed="rId4">
            <a:alphaModFix/>
          </a:blip>
          <a:srcRect/>
          <a:stretch/>
        </p:blipFill>
        <p:spPr>
          <a:xfrm>
            <a:off x="6256865" y="783166"/>
            <a:ext cx="5291667" cy="5291667"/>
          </a:xfrm>
          <a:prstGeom prst="rect">
            <a:avLst/>
          </a:prstGeom>
          <a:noFill/>
          <a:ln>
            <a:noFill/>
          </a:ln>
        </p:spPr>
      </p:pic>
      <p:sp>
        <p:nvSpPr>
          <p:cNvPr id="333" name="Google Shape;333;p23"/>
          <p:cNvSpPr txBox="1"/>
          <p:nvPr/>
        </p:nvSpPr>
        <p:spPr>
          <a:xfrm>
            <a:off x="1673443" y="259946"/>
            <a:ext cx="8364213"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1"/>
                </a:solidFill>
                <a:latin typeface="Arial"/>
                <a:ea typeface="Arial"/>
                <a:cs typeface="Arial"/>
                <a:sym typeface="Arial"/>
              </a:rPr>
              <a:t>Ice </a:t>
            </a:r>
            <a:r>
              <a:rPr lang="en-US" sz="2800" b="1">
                <a:solidFill>
                  <a:schemeClr val="dk1"/>
                </a:solidFill>
                <a:latin typeface="Arial"/>
                <a:ea typeface="Arial"/>
                <a:cs typeface="Arial"/>
                <a:sym typeface="Arial"/>
              </a:rPr>
              <a:t>Thickness</a:t>
            </a:r>
            <a:r>
              <a:rPr lang="en-US" sz="2800">
                <a:solidFill>
                  <a:schemeClr val="dk1"/>
                </a:solidFill>
                <a:latin typeface="Arial"/>
                <a:ea typeface="Arial"/>
                <a:cs typeface="Arial"/>
                <a:sym typeface="Arial"/>
              </a:rPr>
              <a:t> Anomaly in </a:t>
            </a:r>
            <a:r>
              <a:rPr lang="en-US" sz="2800" b="1">
                <a:solidFill>
                  <a:schemeClr val="dk1"/>
                </a:solidFill>
                <a:latin typeface="Arial"/>
                <a:ea typeface="Arial"/>
                <a:cs typeface="Arial"/>
                <a:sym typeface="Arial"/>
              </a:rPr>
              <a:t>January</a:t>
            </a:r>
            <a:r>
              <a:rPr lang="en-US" sz="2800">
                <a:solidFill>
                  <a:schemeClr val="dk1"/>
                </a:solidFill>
                <a:latin typeface="Arial"/>
                <a:ea typeface="Arial"/>
                <a:cs typeface="Arial"/>
                <a:sym typeface="Arial"/>
              </a:rPr>
              <a:t> 2012 and 2014</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pic>
        <p:nvPicPr>
          <p:cNvPr id="338" name="Google Shape;338;p24" descr="A picture containing text, map, world, diagram&#10;&#10;Description automatically generated"/>
          <p:cNvPicPr preferRelativeResize="0"/>
          <p:nvPr/>
        </p:nvPicPr>
        <p:blipFill rotWithShape="1">
          <a:blip r:embed="rId3">
            <a:alphaModFix/>
          </a:blip>
          <a:srcRect/>
          <a:stretch/>
        </p:blipFill>
        <p:spPr>
          <a:xfrm>
            <a:off x="321731" y="557189"/>
            <a:ext cx="5668684" cy="5743618"/>
          </a:xfrm>
          <a:prstGeom prst="rect">
            <a:avLst/>
          </a:prstGeom>
          <a:noFill/>
          <a:ln>
            <a:noFill/>
          </a:ln>
        </p:spPr>
      </p:pic>
      <p:pic>
        <p:nvPicPr>
          <p:cNvPr id="339" name="Google Shape;339;p24" descr="A picture containing text, map&#10;&#10;Description automatically generated"/>
          <p:cNvPicPr preferRelativeResize="0"/>
          <p:nvPr/>
        </p:nvPicPr>
        <p:blipFill rotWithShape="1">
          <a:blip r:embed="rId4">
            <a:alphaModFix/>
          </a:blip>
          <a:srcRect/>
          <a:stretch/>
        </p:blipFill>
        <p:spPr>
          <a:xfrm>
            <a:off x="6195375" y="557189"/>
            <a:ext cx="5674893" cy="5743618"/>
          </a:xfrm>
          <a:prstGeom prst="rect">
            <a:avLst/>
          </a:prstGeom>
          <a:noFill/>
          <a:ln>
            <a:noFill/>
          </a:ln>
        </p:spPr>
      </p:pic>
      <p:sp>
        <p:nvSpPr>
          <p:cNvPr id="340" name="Google Shape;340;p24"/>
          <p:cNvSpPr txBox="1"/>
          <p:nvPr/>
        </p:nvSpPr>
        <p:spPr>
          <a:xfrm>
            <a:off x="1673443" y="259946"/>
            <a:ext cx="8043612"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1"/>
                </a:solidFill>
                <a:latin typeface="Arial"/>
                <a:ea typeface="Arial"/>
                <a:cs typeface="Arial"/>
                <a:sym typeface="Arial"/>
              </a:rPr>
              <a:t>Ice </a:t>
            </a:r>
            <a:r>
              <a:rPr lang="en-US" sz="2800" b="1">
                <a:solidFill>
                  <a:schemeClr val="dk1"/>
                </a:solidFill>
                <a:latin typeface="Arial"/>
                <a:ea typeface="Arial"/>
                <a:cs typeface="Arial"/>
                <a:sym typeface="Arial"/>
              </a:rPr>
              <a:t>Thickness</a:t>
            </a:r>
            <a:r>
              <a:rPr lang="en-US" sz="2800">
                <a:solidFill>
                  <a:schemeClr val="dk1"/>
                </a:solidFill>
                <a:latin typeface="Arial"/>
                <a:ea typeface="Arial"/>
                <a:cs typeface="Arial"/>
                <a:sym typeface="Arial"/>
              </a:rPr>
              <a:t> Anomaly in </a:t>
            </a:r>
            <a:r>
              <a:rPr lang="en-US" sz="2800" b="1">
                <a:solidFill>
                  <a:schemeClr val="dk1"/>
                </a:solidFill>
                <a:latin typeface="Arial"/>
                <a:ea typeface="Arial"/>
                <a:cs typeface="Arial"/>
                <a:sym typeface="Arial"/>
              </a:rPr>
              <a:t>March</a:t>
            </a:r>
            <a:r>
              <a:rPr lang="en-US" sz="2800">
                <a:solidFill>
                  <a:schemeClr val="dk1"/>
                </a:solidFill>
                <a:latin typeface="Arial"/>
                <a:ea typeface="Arial"/>
                <a:cs typeface="Arial"/>
                <a:sym typeface="Arial"/>
              </a:rPr>
              <a:t> 2012 and 2014</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pic>
        <p:nvPicPr>
          <p:cNvPr id="345" name="Google Shape;345;p25" descr="A picture containing text, map, atlas, diagram&#10;&#10;Description automatically generated"/>
          <p:cNvPicPr preferRelativeResize="0"/>
          <p:nvPr/>
        </p:nvPicPr>
        <p:blipFill rotWithShape="1">
          <a:blip r:embed="rId3">
            <a:alphaModFix/>
          </a:blip>
          <a:srcRect/>
          <a:stretch/>
        </p:blipFill>
        <p:spPr>
          <a:xfrm>
            <a:off x="643467" y="783167"/>
            <a:ext cx="5291666" cy="5291666"/>
          </a:xfrm>
          <a:prstGeom prst="rect">
            <a:avLst/>
          </a:prstGeom>
          <a:noFill/>
          <a:ln>
            <a:noFill/>
          </a:ln>
        </p:spPr>
      </p:pic>
      <p:pic>
        <p:nvPicPr>
          <p:cNvPr id="346" name="Google Shape;346;p25" descr="A map of the earth&#10;&#10;Description automatically generated with low confidence"/>
          <p:cNvPicPr preferRelativeResize="0"/>
          <p:nvPr/>
        </p:nvPicPr>
        <p:blipFill rotWithShape="1">
          <a:blip r:embed="rId4">
            <a:alphaModFix/>
          </a:blip>
          <a:srcRect/>
          <a:stretch/>
        </p:blipFill>
        <p:spPr>
          <a:xfrm>
            <a:off x="6256865" y="783166"/>
            <a:ext cx="5291667" cy="5291667"/>
          </a:xfrm>
          <a:prstGeom prst="rect">
            <a:avLst/>
          </a:prstGeom>
          <a:noFill/>
          <a:ln>
            <a:noFill/>
          </a:ln>
        </p:spPr>
      </p:pic>
      <p:sp>
        <p:nvSpPr>
          <p:cNvPr id="347" name="Google Shape;347;p25"/>
          <p:cNvSpPr txBox="1"/>
          <p:nvPr/>
        </p:nvSpPr>
        <p:spPr>
          <a:xfrm>
            <a:off x="1673443" y="259946"/>
            <a:ext cx="7684540"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1"/>
                </a:solidFill>
                <a:latin typeface="Arial"/>
                <a:ea typeface="Arial"/>
                <a:cs typeface="Arial"/>
                <a:sym typeface="Arial"/>
              </a:rPr>
              <a:t>Ice </a:t>
            </a:r>
            <a:r>
              <a:rPr lang="en-US" sz="2800" b="1">
                <a:solidFill>
                  <a:schemeClr val="dk1"/>
                </a:solidFill>
                <a:latin typeface="Arial"/>
                <a:ea typeface="Arial"/>
                <a:cs typeface="Arial"/>
                <a:sym typeface="Arial"/>
              </a:rPr>
              <a:t>Thickness</a:t>
            </a:r>
            <a:r>
              <a:rPr lang="en-US" sz="2800">
                <a:solidFill>
                  <a:schemeClr val="dk1"/>
                </a:solidFill>
                <a:latin typeface="Arial"/>
                <a:ea typeface="Arial"/>
                <a:cs typeface="Arial"/>
                <a:sym typeface="Arial"/>
              </a:rPr>
              <a:t> Anomaly in </a:t>
            </a:r>
            <a:r>
              <a:rPr lang="en-US" sz="2800" b="1">
                <a:solidFill>
                  <a:schemeClr val="dk1"/>
                </a:solidFill>
                <a:latin typeface="Arial"/>
                <a:ea typeface="Arial"/>
                <a:cs typeface="Arial"/>
                <a:sym typeface="Arial"/>
              </a:rPr>
              <a:t>May</a:t>
            </a:r>
            <a:r>
              <a:rPr lang="en-US" sz="2800">
                <a:solidFill>
                  <a:schemeClr val="dk1"/>
                </a:solidFill>
                <a:latin typeface="Arial"/>
                <a:ea typeface="Arial"/>
                <a:cs typeface="Arial"/>
                <a:sym typeface="Arial"/>
              </a:rPr>
              <a:t> 2012 and 2014</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pic>
        <p:nvPicPr>
          <p:cNvPr id="352" name="Google Shape;352;p26" descr="A picture containing text, map, atlas, diagram&#10;&#10;Description automatically generated"/>
          <p:cNvPicPr preferRelativeResize="0"/>
          <p:nvPr/>
        </p:nvPicPr>
        <p:blipFill rotWithShape="1">
          <a:blip r:embed="rId3">
            <a:alphaModFix/>
          </a:blip>
          <a:srcRect/>
          <a:stretch/>
        </p:blipFill>
        <p:spPr>
          <a:xfrm>
            <a:off x="321731" y="557189"/>
            <a:ext cx="5668684" cy="5743618"/>
          </a:xfrm>
          <a:prstGeom prst="rect">
            <a:avLst/>
          </a:prstGeom>
          <a:noFill/>
          <a:ln>
            <a:noFill/>
          </a:ln>
        </p:spPr>
      </p:pic>
      <p:pic>
        <p:nvPicPr>
          <p:cNvPr id="353" name="Google Shape;353;p26" descr="A picture containing text, map, atlas, diagram&#10;&#10;Description automatically generated"/>
          <p:cNvPicPr preferRelativeResize="0"/>
          <p:nvPr/>
        </p:nvPicPr>
        <p:blipFill rotWithShape="1">
          <a:blip r:embed="rId4">
            <a:alphaModFix/>
          </a:blip>
          <a:srcRect/>
          <a:stretch/>
        </p:blipFill>
        <p:spPr>
          <a:xfrm>
            <a:off x="6195375" y="557189"/>
            <a:ext cx="5674893" cy="5743618"/>
          </a:xfrm>
          <a:prstGeom prst="rect">
            <a:avLst/>
          </a:prstGeom>
          <a:noFill/>
          <a:ln>
            <a:noFill/>
          </a:ln>
        </p:spPr>
      </p:pic>
      <p:sp>
        <p:nvSpPr>
          <p:cNvPr id="354" name="Google Shape;354;p26"/>
          <p:cNvSpPr txBox="1"/>
          <p:nvPr/>
        </p:nvSpPr>
        <p:spPr>
          <a:xfrm>
            <a:off x="1673443" y="259946"/>
            <a:ext cx="7703776"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1"/>
                </a:solidFill>
                <a:latin typeface="Arial"/>
                <a:ea typeface="Arial"/>
                <a:cs typeface="Arial"/>
                <a:sym typeface="Arial"/>
              </a:rPr>
              <a:t>Ice </a:t>
            </a:r>
            <a:r>
              <a:rPr lang="en-US" sz="2800" b="1">
                <a:solidFill>
                  <a:schemeClr val="dk1"/>
                </a:solidFill>
                <a:latin typeface="Arial"/>
                <a:ea typeface="Arial"/>
                <a:cs typeface="Arial"/>
                <a:sym typeface="Arial"/>
              </a:rPr>
              <a:t>Thickness</a:t>
            </a:r>
            <a:r>
              <a:rPr lang="en-US" sz="2800">
                <a:solidFill>
                  <a:schemeClr val="dk1"/>
                </a:solidFill>
                <a:latin typeface="Arial"/>
                <a:ea typeface="Arial"/>
                <a:cs typeface="Arial"/>
                <a:sym typeface="Arial"/>
              </a:rPr>
              <a:t> Anomaly in </a:t>
            </a:r>
            <a:r>
              <a:rPr lang="en-US" sz="2800" b="1">
                <a:solidFill>
                  <a:schemeClr val="dk1"/>
                </a:solidFill>
                <a:latin typeface="Arial"/>
                <a:ea typeface="Arial"/>
                <a:cs typeface="Arial"/>
                <a:sym typeface="Arial"/>
              </a:rPr>
              <a:t>July</a:t>
            </a:r>
            <a:r>
              <a:rPr lang="en-US" sz="2800">
                <a:solidFill>
                  <a:schemeClr val="dk1"/>
                </a:solidFill>
                <a:latin typeface="Arial"/>
                <a:ea typeface="Arial"/>
                <a:cs typeface="Arial"/>
                <a:sym typeface="Arial"/>
              </a:rPr>
              <a:t> 2012 and 2014</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g22b000b7623_1_0"/>
          <p:cNvSpPr txBox="1">
            <a:spLocks noGrp="1"/>
          </p:cNvSpPr>
          <p:nvPr>
            <p:ph type="ctrTitle"/>
          </p:nvPr>
        </p:nvSpPr>
        <p:spPr>
          <a:xfrm>
            <a:off x="661575" y="1640400"/>
            <a:ext cx="10000500" cy="2387700"/>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Clr>
                <a:schemeClr val="dk1"/>
              </a:buClr>
              <a:buSzPct val="100000"/>
              <a:buFont typeface="Calibri"/>
              <a:buNone/>
            </a:pPr>
            <a:r>
              <a:rPr lang="en-US"/>
              <a:t>Slides on FDD anomalies </a:t>
            </a:r>
            <a:br>
              <a:rPr lang="en-US"/>
            </a:br>
            <a:r>
              <a:rPr lang="en-US"/>
              <a:t>from January to August </a:t>
            </a:r>
            <a:br>
              <a:rPr lang="en-US"/>
            </a:br>
            <a:r>
              <a:rPr lang="en-US"/>
              <a:t>in 2012 and 2014 </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g22b000b7623_0_253"/>
          <p:cNvSpPr txBox="1">
            <a:spLocks noGrp="1"/>
          </p:cNvSpPr>
          <p:nvPr>
            <p:ph type="title"/>
          </p:nvPr>
        </p:nvSpPr>
        <p:spPr>
          <a:xfrm>
            <a:off x="5385337" y="1474184"/>
            <a:ext cx="6251100" cy="17832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5400"/>
              <a:buFont typeface="Calibri"/>
              <a:buNone/>
            </a:pPr>
            <a:r>
              <a:rPr lang="en-US" sz="5400"/>
              <a:t>End Breakout Session</a:t>
            </a:r>
            <a:endParaRPr/>
          </a:p>
        </p:txBody>
      </p:sp>
      <p:pic>
        <p:nvPicPr>
          <p:cNvPr id="360" name="Google Shape;360;g22b000b7623_0_253" descr="Large icebergs in Greenland"/>
          <p:cNvPicPr preferRelativeResize="0"/>
          <p:nvPr/>
        </p:nvPicPr>
        <p:blipFill rotWithShape="1">
          <a:blip r:embed="rId3">
            <a:alphaModFix/>
          </a:blip>
          <a:srcRect/>
          <a:stretch/>
        </p:blipFill>
        <p:spPr>
          <a:xfrm>
            <a:off x="1" y="10"/>
            <a:ext cx="4657344" cy="6858000"/>
          </a:xfrm>
          <a:custGeom>
            <a:avLst/>
            <a:gdLst/>
            <a:ahLst/>
            <a:cxnLst/>
            <a:rect l="l" t="t" r="r" b="b"/>
            <a:pathLst>
              <a:path w="4657344" h="6858000" extrusionOk="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ln>
            <a:noFill/>
          </a:ln>
        </p:spPr>
      </p:pic>
      <p:sp>
        <p:nvSpPr>
          <p:cNvPr id="361" name="Google Shape;361;g22b000b7623_0_253"/>
          <p:cNvSpPr txBox="1">
            <a:spLocks noGrp="1"/>
          </p:cNvSpPr>
          <p:nvPr>
            <p:ph type="body" idx="1"/>
          </p:nvPr>
        </p:nvSpPr>
        <p:spPr>
          <a:xfrm>
            <a:off x="5437975" y="3828325"/>
            <a:ext cx="6145800" cy="15555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Clr>
                <a:schemeClr val="dk1"/>
              </a:buClr>
              <a:buSzPts val="2100"/>
              <a:buNone/>
            </a:pPr>
            <a:r>
              <a:rPr lang="en-US" sz="2100" i="1"/>
              <a:t>Please return to the main session for discussion and wrap-up of this short course module. </a:t>
            </a:r>
            <a:endParaRPr sz="1200" i="1"/>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pic>
        <p:nvPicPr>
          <p:cNvPr id="181" name="Google Shape;181;p3" descr="A map of the earth&#10;&#10;Description automatically generated with low confidence"/>
          <p:cNvPicPr preferRelativeResize="0"/>
          <p:nvPr/>
        </p:nvPicPr>
        <p:blipFill rotWithShape="1">
          <a:blip r:embed="rId3">
            <a:alphaModFix/>
          </a:blip>
          <a:srcRect/>
          <a:stretch/>
        </p:blipFill>
        <p:spPr>
          <a:xfrm>
            <a:off x="643467" y="783167"/>
            <a:ext cx="5291666" cy="5291666"/>
          </a:xfrm>
          <a:prstGeom prst="rect">
            <a:avLst/>
          </a:prstGeom>
          <a:noFill/>
          <a:ln>
            <a:noFill/>
          </a:ln>
        </p:spPr>
      </p:pic>
      <p:pic>
        <p:nvPicPr>
          <p:cNvPr id="182" name="Google Shape;182;p3" descr="A map of the earth&#10;&#10;Description automatically generated with low confidence"/>
          <p:cNvPicPr preferRelativeResize="0"/>
          <p:nvPr/>
        </p:nvPicPr>
        <p:blipFill rotWithShape="1">
          <a:blip r:embed="rId4">
            <a:alphaModFix/>
          </a:blip>
          <a:srcRect/>
          <a:stretch/>
        </p:blipFill>
        <p:spPr>
          <a:xfrm>
            <a:off x="6256865" y="783166"/>
            <a:ext cx="5291667" cy="5291667"/>
          </a:xfrm>
          <a:prstGeom prst="rect">
            <a:avLst/>
          </a:prstGeom>
          <a:noFill/>
          <a:ln>
            <a:noFill/>
          </a:ln>
        </p:spPr>
      </p:pic>
      <p:sp>
        <p:nvSpPr>
          <p:cNvPr id="183" name="Google Shape;183;p3"/>
          <p:cNvSpPr txBox="1"/>
          <p:nvPr/>
        </p:nvSpPr>
        <p:spPr>
          <a:xfrm>
            <a:off x="2641108" y="259946"/>
            <a:ext cx="6764416"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1"/>
                </a:solidFill>
                <a:latin typeface="Arial"/>
                <a:ea typeface="Arial"/>
                <a:cs typeface="Arial"/>
                <a:sym typeface="Arial"/>
              </a:rPr>
              <a:t>FDD Anomaly in </a:t>
            </a:r>
            <a:r>
              <a:rPr lang="en-US" sz="2800" b="1">
                <a:solidFill>
                  <a:schemeClr val="dk1"/>
                </a:solidFill>
                <a:latin typeface="Arial"/>
                <a:ea typeface="Arial"/>
                <a:cs typeface="Arial"/>
                <a:sym typeface="Arial"/>
              </a:rPr>
              <a:t>January</a:t>
            </a:r>
            <a:r>
              <a:rPr lang="en-US" sz="2800">
                <a:solidFill>
                  <a:schemeClr val="dk1"/>
                </a:solidFill>
                <a:latin typeface="Arial"/>
                <a:ea typeface="Arial"/>
                <a:cs typeface="Arial"/>
                <a:sym typeface="Arial"/>
              </a:rPr>
              <a:t> 2012 and 2014</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pic>
        <p:nvPicPr>
          <p:cNvPr id="188" name="Google Shape;188;p4" descr="A map of the earth&#10;&#10;Description automatically generated with low confidence"/>
          <p:cNvPicPr preferRelativeResize="0"/>
          <p:nvPr/>
        </p:nvPicPr>
        <p:blipFill rotWithShape="1">
          <a:blip r:embed="rId3">
            <a:alphaModFix/>
          </a:blip>
          <a:srcRect/>
          <a:stretch/>
        </p:blipFill>
        <p:spPr>
          <a:xfrm>
            <a:off x="643467" y="783167"/>
            <a:ext cx="5291666" cy="5291666"/>
          </a:xfrm>
          <a:prstGeom prst="rect">
            <a:avLst/>
          </a:prstGeom>
          <a:noFill/>
          <a:ln>
            <a:noFill/>
          </a:ln>
        </p:spPr>
      </p:pic>
      <p:pic>
        <p:nvPicPr>
          <p:cNvPr id="189" name="Google Shape;189;p4" descr="A map of the earth&#10;&#10;Description automatically generated with low confidence"/>
          <p:cNvPicPr preferRelativeResize="0"/>
          <p:nvPr/>
        </p:nvPicPr>
        <p:blipFill rotWithShape="1">
          <a:blip r:embed="rId4">
            <a:alphaModFix/>
          </a:blip>
          <a:srcRect/>
          <a:stretch/>
        </p:blipFill>
        <p:spPr>
          <a:xfrm>
            <a:off x="6256865" y="783166"/>
            <a:ext cx="5291667" cy="5291667"/>
          </a:xfrm>
          <a:prstGeom prst="rect">
            <a:avLst/>
          </a:prstGeom>
          <a:noFill/>
          <a:ln>
            <a:noFill/>
          </a:ln>
        </p:spPr>
      </p:pic>
      <p:sp>
        <p:nvSpPr>
          <p:cNvPr id="190" name="Google Shape;190;p4"/>
          <p:cNvSpPr txBox="1"/>
          <p:nvPr/>
        </p:nvSpPr>
        <p:spPr>
          <a:xfrm>
            <a:off x="2358585" y="191122"/>
            <a:ext cx="6923114"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1"/>
                </a:solidFill>
                <a:latin typeface="Arial"/>
                <a:ea typeface="Arial"/>
                <a:cs typeface="Arial"/>
                <a:sym typeface="Arial"/>
              </a:rPr>
              <a:t>FDD Anomaly in </a:t>
            </a:r>
            <a:r>
              <a:rPr lang="en-US" sz="2800" b="1">
                <a:solidFill>
                  <a:schemeClr val="dk1"/>
                </a:solidFill>
                <a:latin typeface="Arial"/>
                <a:ea typeface="Arial"/>
                <a:cs typeface="Arial"/>
                <a:sym typeface="Arial"/>
              </a:rPr>
              <a:t>February</a:t>
            </a:r>
            <a:r>
              <a:rPr lang="en-US" sz="2800">
                <a:solidFill>
                  <a:schemeClr val="dk1"/>
                </a:solidFill>
                <a:latin typeface="Arial"/>
                <a:ea typeface="Arial"/>
                <a:cs typeface="Arial"/>
                <a:sym typeface="Arial"/>
              </a:rPr>
              <a:t> 2012 and 2014</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pic>
        <p:nvPicPr>
          <p:cNvPr id="195" name="Google Shape;195;p5" descr="A map of the earth&#10;&#10;Description automatically generated with low confidence"/>
          <p:cNvPicPr preferRelativeResize="0"/>
          <p:nvPr/>
        </p:nvPicPr>
        <p:blipFill rotWithShape="1">
          <a:blip r:embed="rId3">
            <a:alphaModFix/>
          </a:blip>
          <a:srcRect/>
          <a:stretch/>
        </p:blipFill>
        <p:spPr>
          <a:xfrm>
            <a:off x="643467" y="781641"/>
            <a:ext cx="5294716" cy="5294716"/>
          </a:xfrm>
          <a:prstGeom prst="rect">
            <a:avLst/>
          </a:prstGeom>
          <a:noFill/>
          <a:ln>
            <a:noFill/>
          </a:ln>
        </p:spPr>
      </p:pic>
      <p:pic>
        <p:nvPicPr>
          <p:cNvPr id="196" name="Google Shape;196;p5" descr="A map of the earth&#10;&#10;Description automatically generated with low confidence"/>
          <p:cNvPicPr preferRelativeResize="0"/>
          <p:nvPr/>
        </p:nvPicPr>
        <p:blipFill rotWithShape="1">
          <a:blip r:embed="rId4">
            <a:alphaModFix/>
          </a:blip>
          <a:srcRect/>
          <a:stretch/>
        </p:blipFill>
        <p:spPr>
          <a:xfrm>
            <a:off x="6253817" y="781642"/>
            <a:ext cx="5294715" cy="5294715"/>
          </a:xfrm>
          <a:prstGeom prst="rect">
            <a:avLst/>
          </a:prstGeom>
          <a:noFill/>
          <a:ln>
            <a:noFill/>
          </a:ln>
        </p:spPr>
      </p:pic>
      <p:sp>
        <p:nvSpPr>
          <p:cNvPr id="197" name="Google Shape;197;p5"/>
          <p:cNvSpPr txBox="1"/>
          <p:nvPr/>
        </p:nvSpPr>
        <p:spPr>
          <a:xfrm>
            <a:off x="2626863" y="549920"/>
            <a:ext cx="6443815"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1"/>
                </a:solidFill>
                <a:latin typeface="Arial"/>
                <a:ea typeface="Arial"/>
                <a:cs typeface="Arial"/>
                <a:sym typeface="Arial"/>
              </a:rPr>
              <a:t>FDD Anomaly in </a:t>
            </a:r>
            <a:r>
              <a:rPr lang="en-US" sz="2800" b="1">
                <a:solidFill>
                  <a:schemeClr val="dk1"/>
                </a:solidFill>
                <a:latin typeface="Arial"/>
                <a:ea typeface="Arial"/>
                <a:cs typeface="Arial"/>
                <a:sym typeface="Arial"/>
              </a:rPr>
              <a:t>March</a:t>
            </a:r>
            <a:r>
              <a:rPr lang="en-US" sz="2800">
                <a:solidFill>
                  <a:schemeClr val="dk1"/>
                </a:solidFill>
                <a:latin typeface="Arial"/>
                <a:ea typeface="Arial"/>
                <a:cs typeface="Arial"/>
                <a:sym typeface="Arial"/>
              </a:rPr>
              <a:t> 2012 and 2014</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pic>
        <p:nvPicPr>
          <p:cNvPr id="202" name="Google Shape;202;p6" descr="A map of the earth&#10;&#10;Description automatically generated with low confidence"/>
          <p:cNvPicPr preferRelativeResize="0"/>
          <p:nvPr/>
        </p:nvPicPr>
        <p:blipFill rotWithShape="1">
          <a:blip r:embed="rId3">
            <a:alphaModFix/>
          </a:blip>
          <a:srcRect/>
          <a:stretch/>
        </p:blipFill>
        <p:spPr>
          <a:xfrm>
            <a:off x="643467" y="781641"/>
            <a:ext cx="5294716" cy="5294716"/>
          </a:xfrm>
          <a:prstGeom prst="rect">
            <a:avLst/>
          </a:prstGeom>
          <a:noFill/>
          <a:ln>
            <a:noFill/>
          </a:ln>
        </p:spPr>
      </p:pic>
      <p:pic>
        <p:nvPicPr>
          <p:cNvPr id="203" name="Google Shape;203;p6" descr="A map of the earth&#10;&#10;Description automatically generated with low confidence"/>
          <p:cNvPicPr preferRelativeResize="0"/>
          <p:nvPr/>
        </p:nvPicPr>
        <p:blipFill rotWithShape="1">
          <a:blip r:embed="rId4">
            <a:alphaModFix/>
          </a:blip>
          <a:srcRect/>
          <a:stretch/>
        </p:blipFill>
        <p:spPr>
          <a:xfrm>
            <a:off x="6253817" y="781642"/>
            <a:ext cx="5294715" cy="5294715"/>
          </a:xfrm>
          <a:prstGeom prst="rect">
            <a:avLst/>
          </a:prstGeom>
          <a:noFill/>
          <a:ln>
            <a:noFill/>
          </a:ln>
        </p:spPr>
      </p:pic>
      <p:sp>
        <p:nvSpPr>
          <p:cNvPr id="204" name="Google Shape;204;p6"/>
          <p:cNvSpPr txBox="1"/>
          <p:nvPr/>
        </p:nvSpPr>
        <p:spPr>
          <a:xfrm>
            <a:off x="2555975" y="615944"/>
            <a:ext cx="6201762"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1"/>
                </a:solidFill>
                <a:latin typeface="Arial"/>
                <a:ea typeface="Arial"/>
                <a:cs typeface="Arial"/>
                <a:sym typeface="Arial"/>
              </a:rPr>
              <a:t>FDD Anomaly in </a:t>
            </a:r>
            <a:r>
              <a:rPr lang="en-US" sz="2800" b="1">
                <a:solidFill>
                  <a:schemeClr val="dk1"/>
                </a:solidFill>
                <a:latin typeface="Arial"/>
                <a:ea typeface="Arial"/>
                <a:cs typeface="Arial"/>
                <a:sym typeface="Arial"/>
              </a:rPr>
              <a:t>April</a:t>
            </a:r>
            <a:r>
              <a:rPr lang="en-US" sz="2800">
                <a:solidFill>
                  <a:schemeClr val="dk1"/>
                </a:solidFill>
                <a:latin typeface="Arial"/>
                <a:ea typeface="Arial"/>
                <a:cs typeface="Arial"/>
                <a:sym typeface="Arial"/>
              </a:rPr>
              <a:t> 2012 and 2014</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pic>
        <p:nvPicPr>
          <p:cNvPr id="209" name="Google Shape;209;p7" descr="A map of the earth&#10;&#10;Description automatically generated with low confidence"/>
          <p:cNvPicPr preferRelativeResize="0"/>
          <p:nvPr/>
        </p:nvPicPr>
        <p:blipFill rotWithShape="1">
          <a:blip r:embed="rId3">
            <a:alphaModFix/>
          </a:blip>
          <a:srcRect l="1305"/>
          <a:stretch/>
        </p:blipFill>
        <p:spPr>
          <a:xfrm>
            <a:off x="321731" y="557189"/>
            <a:ext cx="5668684" cy="5743618"/>
          </a:xfrm>
          <a:prstGeom prst="rect">
            <a:avLst/>
          </a:prstGeom>
          <a:noFill/>
          <a:ln>
            <a:noFill/>
          </a:ln>
        </p:spPr>
      </p:pic>
      <p:pic>
        <p:nvPicPr>
          <p:cNvPr id="210" name="Google Shape;210;p7" descr="A map of the earth&#10;&#10;Description automatically generated with low confidence"/>
          <p:cNvPicPr preferRelativeResize="0"/>
          <p:nvPr/>
        </p:nvPicPr>
        <p:blipFill rotWithShape="1">
          <a:blip r:embed="rId4">
            <a:alphaModFix/>
          </a:blip>
          <a:srcRect r="1195"/>
          <a:stretch/>
        </p:blipFill>
        <p:spPr>
          <a:xfrm>
            <a:off x="6195375" y="557189"/>
            <a:ext cx="5674893" cy="5743618"/>
          </a:xfrm>
          <a:prstGeom prst="rect">
            <a:avLst/>
          </a:prstGeom>
          <a:noFill/>
          <a:ln>
            <a:noFill/>
          </a:ln>
        </p:spPr>
      </p:pic>
      <p:sp>
        <p:nvSpPr>
          <p:cNvPr id="211" name="Google Shape;211;p7"/>
          <p:cNvSpPr txBox="1"/>
          <p:nvPr/>
        </p:nvSpPr>
        <p:spPr>
          <a:xfrm>
            <a:off x="2358585" y="191122"/>
            <a:ext cx="6084743"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1"/>
                </a:solidFill>
                <a:latin typeface="Arial"/>
                <a:ea typeface="Arial"/>
                <a:cs typeface="Arial"/>
                <a:sym typeface="Arial"/>
              </a:rPr>
              <a:t>FDD Anomaly in </a:t>
            </a:r>
            <a:r>
              <a:rPr lang="en-US" sz="2800" b="1">
                <a:solidFill>
                  <a:schemeClr val="dk1"/>
                </a:solidFill>
                <a:latin typeface="Arial"/>
                <a:ea typeface="Arial"/>
                <a:cs typeface="Arial"/>
                <a:sym typeface="Arial"/>
              </a:rPr>
              <a:t>May</a:t>
            </a:r>
            <a:r>
              <a:rPr lang="en-US" sz="2800">
                <a:solidFill>
                  <a:schemeClr val="dk1"/>
                </a:solidFill>
                <a:latin typeface="Arial"/>
                <a:ea typeface="Arial"/>
                <a:cs typeface="Arial"/>
                <a:sym typeface="Arial"/>
              </a:rPr>
              <a:t> 2012 and 2014</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pic>
        <p:nvPicPr>
          <p:cNvPr id="216" name="Google Shape;216;p8" descr="A map of the earth&#10;&#10;Description automatically generated with low confidence"/>
          <p:cNvPicPr preferRelativeResize="0"/>
          <p:nvPr/>
        </p:nvPicPr>
        <p:blipFill rotWithShape="1">
          <a:blip r:embed="rId3">
            <a:alphaModFix/>
          </a:blip>
          <a:srcRect/>
          <a:stretch/>
        </p:blipFill>
        <p:spPr>
          <a:xfrm>
            <a:off x="643467" y="783167"/>
            <a:ext cx="5291666" cy="5291666"/>
          </a:xfrm>
          <a:prstGeom prst="rect">
            <a:avLst/>
          </a:prstGeom>
          <a:noFill/>
          <a:ln>
            <a:noFill/>
          </a:ln>
        </p:spPr>
      </p:pic>
      <p:pic>
        <p:nvPicPr>
          <p:cNvPr id="217" name="Google Shape;217;p8" descr="A map of the earth&#10;&#10;Description automatically generated with low confidence"/>
          <p:cNvPicPr preferRelativeResize="0"/>
          <p:nvPr/>
        </p:nvPicPr>
        <p:blipFill rotWithShape="1">
          <a:blip r:embed="rId4">
            <a:alphaModFix/>
          </a:blip>
          <a:srcRect/>
          <a:stretch/>
        </p:blipFill>
        <p:spPr>
          <a:xfrm>
            <a:off x="6256865" y="783166"/>
            <a:ext cx="5291667" cy="5291667"/>
          </a:xfrm>
          <a:prstGeom prst="rect">
            <a:avLst/>
          </a:prstGeom>
          <a:noFill/>
          <a:ln>
            <a:noFill/>
          </a:ln>
        </p:spPr>
      </p:pic>
      <p:sp>
        <p:nvSpPr>
          <p:cNvPr id="218" name="Google Shape;218;p8"/>
          <p:cNvSpPr txBox="1"/>
          <p:nvPr/>
        </p:nvSpPr>
        <p:spPr>
          <a:xfrm>
            <a:off x="2358585" y="191122"/>
            <a:ext cx="6224204"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1"/>
                </a:solidFill>
                <a:latin typeface="Arial"/>
                <a:ea typeface="Arial"/>
                <a:cs typeface="Arial"/>
                <a:sym typeface="Arial"/>
              </a:rPr>
              <a:t>FDD Anomaly in </a:t>
            </a:r>
            <a:r>
              <a:rPr lang="en-US" sz="2800" b="1">
                <a:solidFill>
                  <a:schemeClr val="dk1"/>
                </a:solidFill>
                <a:latin typeface="Arial"/>
                <a:ea typeface="Arial"/>
                <a:cs typeface="Arial"/>
                <a:sym typeface="Arial"/>
              </a:rPr>
              <a:t>June</a:t>
            </a:r>
            <a:r>
              <a:rPr lang="en-US" sz="2800">
                <a:solidFill>
                  <a:schemeClr val="dk1"/>
                </a:solidFill>
                <a:latin typeface="Arial"/>
                <a:ea typeface="Arial"/>
                <a:cs typeface="Arial"/>
                <a:sym typeface="Arial"/>
              </a:rPr>
              <a:t> 2012 and 2014</a:t>
            </a:r>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581</Words>
  <Application>Microsoft Macintosh PowerPoint</Application>
  <PresentationFormat>Widescreen</PresentationFormat>
  <Paragraphs>57</Paragraphs>
  <Slides>30</Slides>
  <Notes>30</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30</vt:i4>
      </vt:variant>
    </vt:vector>
  </HeadingPairs>
  <TitlesOfParts>
    <vt:vector size="36" baseType="lpstr">
      <vt:lpstr>Arial</vt:lpstr>
      <vt:lpstr>Calibri</vt:lpstr>
      <vt:lpstr>Noto Sans Symbols</vt:lpstr>
      <vt:lpstr>Times New Roman</vt:lpstr>
      <vt:lpstr>Office Theme</vt:lpstr>
      <vt:lpstr>Office Theme</vt:lpstr>
      <vt:lpstr>PowerPoint Presentation</vt:lpstr>
      <vt:lpstr>PowerPoint Presentation</vt:lpstr>
      <vt:lpstr>Slides on FDD anomalies  from January to August  in 2012 and 2014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Slides on wind anomalies  from January to August  in 2012 and 2014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Slides on ice concentration  and ice thickness anomalies  from January to August  in 2012 and 2014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End Breakout Session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Jeff Key</dc:creator>
  <cp:lastModifiedBy>Jeff Key</cp:lastModifiedBy>
  <cp:revision>1</cp:revision>
  <dcterms:created xsi:type="dcterms:W3CDTF">2023-06-26T15:48:26Z</dcterms:created>
  <dcterms:modified xsi:type="dcterms:W3CDTF">2023-06-26T23:13:46Z</dcterms:modified>
</cp:coreProperties>
</file>