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3" r:id="rId1"/>
    <p:sldMasterId id="2147483662" r:id="rId2"/>
  </p:sldMasterIdLst>
  <p:notesMasterIdLst>
    <p:notesMasterId r:id="rId29"/>
  </p:notesMasterIdLst>
  <p:handoutMasterIdLst>
    <p:handoutMasterId r:id="rId30"/>
  </p:handoutMasterIdLst>
  <p:sldIdLst>
    <p:sldId id="470" r:id="rId3"/>
    <p:sldId id="258" r:id="rId4"/>
    <p:sldId id="532" r:id="rId5"/>
    <p:sldId id="482" r:id="rId6"/>
    <p:sldId id="515" r:id="rId7"/>
    <p:sldId id="501" r:id="rId8"/>
    <p:sldId id="512" r:id="rId9"/>
    <p:sldId id="545" r:id="rId10"/>
    <p:sldId id="520" r:id="rId11"/>
    <p:sldId id="522" r:id="rId12"/>
    <p:sldId id="523" r:id="rId13"/>
    <p:sldId id="525" r:id="rId14"/>
    <p:sldId id="526" r:id="rId15"/>
    <p:sldId id="527" r:id="rId16"/>
    <p:sldId id="544" r:id="rId17"/>
    <p:sldId id="535" r:id="rId18"/>
    <p:sldId id="536" r:id="rId19"/>
    <p:sldId id="538" r:id="rId20"/>
    <p:sldId id="539" r:id="rId21"/>
    <p:sldId id="540" r:id="rId22"/>
    <p:sldId id="541" r:id="rId23"/>
    <p:sldId id="542" r:id="rId24"/>
    <p:sldId id="543" r:id="rId25"/>
    <p:sldId id="534" r:id="rId26"/>
    <p:sldId id="500" r:id="rId27"/>
    <p:sldId id="528"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96" userDrawn="1">
          <p15:clr>
            <a:srgbClr val="A4A3A4"/>
          </p15:clr>
        </p15:guide>
        <p15:guide id="2" orient="horz" pos="696" userDrawn="1">
          <p15:clr>
            <a:srgbClr val="A4A3A4"/>
          </p15:clr>
        </p15:guide>
        <p15:guide id="3" pos="381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le Robinson" initials="DHR" lastIdx="3" clrIdx="0">
    <p:extLst>
      <p:ext uri="{19B8F6BF-5375-455C-9EA6-DF929625EA0E}">
        <p15:presenceInfo xmlns:p15="http://schemas.microsoft.com/office/powerpoint/2012/main" userId="Dale Robin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30FF"/>
    <a:srgbClr val="1F4E79"/>
    <a:srgbClr val="2C6EAA"/>
    <a:srgbClr val="1E5C90"/>
    <a:srgbClr val="D7E7F5"/>
    <a:srgbClr val="81B2DF"/>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95" autoAdjust="0"/>
    <p:restoredTop sz="86797"/>
  </p:normalViewPr>
  <p:slideViewPr>
    <p:cSldViewPr snapToGrid="0" snapToObjects="1">
      <p:cViewPr varScale="1">
        <p:scale>
          <a:sx n="105" d="100"/>
          <a:sy n="105" d="100"/>
        </p:scale>
        <p:origin x="1088" y="184"/>
      </p:cViewPr>
      <p:guideLst>
        <p:guide orient="horz" pos="1896"/>
        <p:guide orient="horz" pos="696"/>
        <p:guide pos="3816"/>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showGuides="1">
      <p:cViewPr varScale="1">
        <p:scale>
          <a:sx n="61" d="100"/>
          <a:sy n="61" d="100"/>
        </p:scale>
        <p:origin x="2072"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775BF4A-9CB1-5747-B319-707DA98CEC20}" type="datetime1">
              <a:rPr lang="en-US" smtClean="0"/>
              <a:pPr/>
              <a:t>12/23/20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0A22459-1A81-CA4B-89BB-FCE38A3AE18F}" type="slidenum">
              <a:rPr lang="en-US" smtClean="0"/>
              <a:pPr/>
              <a:t>‹#›</a:t>
            </a:fld>
            <a:endParaRPr lang="en-US" dirty="0"/>
          </a:p>
        </p:txBody>
      </p:sp>
    </p:spTree>
    <p:extLst>
      <p:ext uri="{BB962C8B-B14F-4D97-AF65-F5344CB8AC3E}">
        <p14:creationId xmlns:p14="http://schemas.microsoft.com/office/powerpoint/2010/main" val="26920304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BC7567-D5EA-874F-8815-73DC5E77631E}" type="datetime1">
              <a:rPr lang="en-US" smtClean="0"/>
              <a:pPr/>
              <a:t>12/23/20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8DCC0E-7DBF-7C4A-B104-25FE08E3BB8F}" type="slidenum">
              <a:rPr lang="en-US" smtClean="0"/>
              <a:pPr/>
              <a:t>‹#›</a:t>
            </a:fld>
            <a:endParaRPr lang="en-US" dirty="0"/>
          </a:p>
        </p:txBody>
      </p:sp>
    </p:spTree>
    <p:extLst>
      <p:ext uri="{BB962C8B-B14F-4D97-AF65-F5344CB8AC3E}">
        <p14:creationId xmlns:p14="http://schemas.microsoft.com/office/powerpoint/2010/main" val="426032343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I’m Cara Wilson, I work at the NOAA SWFSC in Monterey Ca and today I’m going </a:t>
            </a:r>
            <a:r>
              <a:rPr lang="en-US" sz="1200" b="0" kern="1200" dirty="0">
                <a:solidFill>
                  <a:schemeClr val="tx1"/>
                </a:solidFill>
                <a:effectLst/>
                <a:latin typeface="+mn-lt"/>
                <a:ea typeface="+mn-ea"/>
                <a:cs typeface="+mn-cs"/>
              </a:rPr>
              <a:t>to be talking about how ERDDAP can provide Easy Access to Remote Sensing Data.  My co-authors are Dale Robinson, at UC Santa Cruz,  and Bob Simons, who is also from the SWFSC. </a:t>
            </a:r>
            <a:endParaRPr lang="en-US" b="0"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1</a:t>
            </a:fld>
            <a:endParaRPr lang="en-US" dirty="0"/>
          </a:p>
        </p:txBody>
      </p:sp>
    </p:spTree>
    <p:extLst>
      <p:ext uri="{BB962C8B-B14F-4D97-AF65-F5344CB8AC3E}">
        <p14:creationId xmlns:p14="http://schemas.microsoft.com/office/powerpoint/2010/main" val="491416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the map produced by the URL shown on the previous slide. </a:t>
            </a:r>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10</a:t>
            </a:fld>
            <a:endParaRPr lang="en-US" dirty="0"/>
          </a:p>
        </p:txBody>
      </p:sp>
    </p:spTree>
    <p:extLst>
      <p:ext uri="{BB962C8B-B14F-4D97-AF65-F5344CB8AC3E}">
        <p14:creationId xmlns:p14="http://schemas.microsoft.com/office/powerpoint/2010/main" val="4269845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modify the graph by making some changes to the URL.  Let’s first change the variable name from ‘sea surface temperature’ to ‘sea surface temperature anomaly’</a:t>
            </a:r>
          </a:p>
        </p:txBody>
      </p:sp>
      <p:sp>
        <p:nvSpPr>
          <p:cNvPr id="4" name="Slide Number Placeholder 3"/>
          <p:cNvSpPr>
            <a:spLocks noGrp="1"/>
          </p:cNvSpPr>
          <p:nvPr>
            <p:ph type="sldNum" sz="quarter" idx="5"/>
          </p:nvPr>
        </p:nvSpPr>
        <p:spPr/>
        <p:txBody>
          <a:bodyPr/>
          <a:lstStyle/>
          <a:p>
            <a:fld id="{BB8DCC0E-7DBF-7C4A-B104-25FE08E3BB8F}" type="slidenum">
              <a:rPr lang="en-US" smtClean="0"/>
              <a:pPr/>
              <a:t>11</a:t>
            </a:fld>
            <a:endParaRPr lang="en-US" dirty="0"/>
          </a:p>
        </p:txBody>
      </p:sp>
    </p:spTree>
    <p:extLst>
      <p:ext uri="{BB962C8B-B14F-4D97-AF65-F5344CB8AC3E}">
        <p14:creationId xmlns:p14="http://schemas.microsoft.com/office/powerpoint/2010/main" val="3374539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we see a map of the SST anomaly for this same timeperiod.  The red values show the extent of the marine heat wave that has developed in the Pacific the last few years. </a:t>
            </a:r>
            <a:r>
              <a:rPr lang="en-US" sz="1200" i="0" dirty="0"/>
              <a:t>Note that in this example changing the variable name produces an anomaly because this dataset has a variable within it with the SST anomaly in it.  Most datasets do not have an anomaly variable in them, so this specific modification will only work for this dataset.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i="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0" dirty="0"/>
              <a:t>How long has this marine heat wave been around?  How can we see that graphically?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12</a:t>
            </a:fld>
            <a:endParaRPr lang="en-US" dirty="0"/>
          </a:p>
        </p:txBody>
      </p:sp>
    </p:spTree>
    <p:extLst>
      <p:ext uri="{BB962C8B-B14F-4D97-AF65-F5344CB8AC3E}">
        <p14:creationId xmlns:p14="http://schemas.microsoft.com/office/powerpoint/2010/main" val="1138999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can determine how long this heat wave has been around by making a </a:t>
            </a:r>
            <a:r>
              <a:rPr lang="en-US" sz="1200" kern="1200" dirty="0" err="1">
                <a:solidFill>
                  <a:schemeClr val="tx1"/>
                </a:solidFill>
                <a:effectLst/>
                <a:latin typeface="+mn-lt"/>
                <a:ea typeface="+mn-ea"/>
                <a:cs typeface="+mn-cs"/>
              </a:rPr>
              <a:t>hovmoller</a:t>
            </a:r>
            <a:r>
              <a:rPr lang="en-US" sz="1200" kern="1200" dirty="0">
                <a:solidFill>
                  <a:schemeClr val="tx1"/>
                </a:solidFill>
                <a:effectLst/>
                <a:latin typeface="+mn-lt"/>
                <a:ea typeface="+mn-ea"/>
                <a:cs typeface="+mn-cs"/>
              </a:rPr>
              <a:t> graph, which is a hybrid map, with time on one axis.  We will take a cross-section along 30N and plot it over time.  We can do this on the “make a Graph” page by the changing the Y axis from latitude to time. </a:t>
            </a:r>
          </a:p>
        </p:txBody>
      </p:sp>
      <p:sp>
        <p:nvSpPr>
          <p:cNvPr id="4" name="Slide Number Placeholder 3"/>
          <p:cNvSpPr>
            <a:spLocks noGrp="1"/>
          </p:cNvSpPr>
          <p:nvPr>
            <p:ph type="sldNum" sz="quarter" idx="5"/>
          </p:nvPr>
        </p:nvSpPr>
        <p:spPr/>
        <p:txBody>
          <a:bodyPr/>
          <a:lstStyle/>
          <a:p>
            <a:fld id="{BB8DCC0E-7DBF-7C4A-B104-25FE08E3BB8F}" type="slidenum">
              <a:rPr lang="en-US" smtClean="0"/>
              <a:pPr/>
              <a:t>13</a:t>
            </a:fld>
            <a:endParaRPr lang="en-US" dirty="0"/>
          </a:p>
        </p:txBody>
      </p:sp>
    </p:spTree>
    <p:extLst>
      <p:ext uri="{BB962C8B-B14F-4D97-AF65-F5344CB8AC3E}">
        <p14:creationId xmlns:p14="http://schemas.microsoft.com/office/powerpoint/2010/main" val="2411377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we are looking at SST along 30N from 1985 at the bottom of the plot to the end of 2019.  We can see that while most of the last 20 years there have been warmer than usual temperatures in the Central Pacific, only since 2015 has this phenomena spread to the coast, as seen by the positive anomalies east of 120W in the upper right hand side of the plot.  </a:t>
            </a:r>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14</a:t>
            </a:fld>
            <a:endParaRPr lang="en-US" dirty="0"/>
          </a:p>
        </p:txBody>
      </p:sp>
    </p:spTree>
    <p:extLst>
      <p:ext uri="{BB962C8B-B14F-4D97-AF65-F5344CB8AC3E}">
        <p14:creationId xmlns:p14="http://schemas.microsoft.com/office/powerpoint/2010/main" val="4041393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can also make just a simple timeseries of the data at one of the points. </a:t>
            </a:r>
            <a:r>
              <a:rPr lang="en-US" dirty="0"/>
              <a:t>Select ‘</a:t>
            </a:r>
            <a:r>
              <a:rPr lang="en-US" dirty="0" err="1"/>
              <a:t>linesAndMarkers</a:t>
            </a:r>
            <a:r>
              <a:rPr lang="en-US" dirty="0"/>
              <a:t>’ under Graph Type on the Make a Graph page, pick the latitude and longitude that you want, and select the time range that you want. Here I am showing the complete dataset from 1985 onward of the SST anomaly in the Bering Sea at 60°N, 170°E.   </a:t>
            </a:r>
          </a:p>
        </p:txBody>
      </p:sp>
      <p:sp>
        <p:nvSpPr>
          <p:cNvPr id="4" name="Slide Number Placeholder 3"/>
          <p:cNvSpPr>
            <a:spLocks noGrp="1"/>
          </p:cNvSpPr>
          <p:nvPr>
            <p:ph type="sldNum" sz="quarter" idx="5"/>
          </p:nvPr>
        </p:nvSpPr>
        <p:spPr/>
        <p:txBody>
          <a:bodyPr/>
          <a:lstStyle/>
          <a:p>
            <a:fld id="{BB8DCC0E-7DBF-7C4A-B104-25FE08E3BB8F}" type="slidenum">
              <a:rPr lang="en-US" smtClean="0"/>
              <a:pPr/>
              <a:t>15</a:t>
            </a:fld>
            <a:endParaRPr lang="en-US" dirty="0"/>
          </a:p>
        </p:txBody>
      </p:sp>
    </p:spTree>
    <p:extLst>
      <p:ext uri="{BB962C8B-B14F-4D97-AF65-F5344CB8AC3E}">
        <p14:creationId xmlns:p14="http://schemas.microsoft.com/office/powerpoint/2010/main" val="7732158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a:t>
            </a:r>
            <a:r>
              <a:rPr lang="en-US" baseline="0" dirty="0"/>
              <a:t>l</a:t>
            </a:r>
            <a:r>
              <a:rPr lang="en-US" dirty="0"/>
              <a:t>et’s take a look at Hurricane Katrina using QuikSCAT</a:t>
            </a:r>
            <a:r>
              <a:rPr lang="en-US" baseline="0" dirty="0"/>
              <a:t> ocean winds data.</a:t>
            </a:r>
          </a:p>
          <a:p>
            <a:r>
              <a:rPr lang="en-US" baseline="0" dirty="0"/>
              <a:t>The URL shown on this slide produces the map of  wind speed on Aug. 27, 2005 in the Gulf of Mexico.  But what is we also want to see the wind directions?  ERDDAP can also plot vector data, although it can not do overlays, so we will have to make another plot. </a:t>
            </a:r>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16</a:t>
            </a:fld>
            <a:endParaRPr lang="en-US" dirty="0"/>
          </a:p>
        </p:txBody>
      </p:sp>
    </p:spTree>
    <p:extLst>
      <p:ext uri="{BB962C8B-B14F-4D97-AF65-F5344CB8AC3E}">
        <p14:creationId xmlns:p14="http://schemas.microsoft.com/office/powerpoint/2010/main" val="1681997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“Make a Graph” page we simply select vectors as the graph type. Note that the vector graph option is only available for those datasets that contain vector data.  </a:t>
            </a:r>
            <a:endParaRPr lang="en-US" baseline="0"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17</a:t>
            </a:fld>
            <a:endParaRPr lang="en-US" dirty="0"/>
          </a:p>
        </p:txBody>
      </p:sp>
    </p:spTree>
    <p:extLst>
      <p:ext uri="{BB962C8B-B14F-4D97-AF65-F5344CB8AC3E}">
        <p14:creationId xmlns:p14="http://schemas.microsoft.com/office/powerpoint/2010/main" val="3278095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now we can see the wind vectors associated with Hurricane Katrina in the Gulf of Mexico.  </a:t>
            </a:r>
            <a:endParaRPr lang="en-US" baseline="0" dirty="0"/>
          </a:p>
          <a:p>
            <a:endParaRPr lang="en-US" baseline="0"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18</a:t>
            </a:fld>
            <a:endParaRPr lang="en-US" dirty="0"/>
          </a:p>
        </p:txBody>
      </p:sp>
    </p:spTree>
    <p:extLst>
      <p:ext uri="{BB962C8B-B14F-4D97-AF65-F5344CB8AC3E}">
        <p14:creationId xmlns:p14="http://schemas.microsoft.com/office/powerpoint/2010/main" val="14426234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ERDDAP also serves tabular data like in-situ data.  Here we are looking at a map of all of the BGC-Argo data since the beginning of 2017 in the Southern Ocean around South America. These are profiling floats that are equipped with sensors that can make biological or chemical measurements like oxygen, nitrate, pH, etc.  This data is served on the PolarWatch ERDDAP.  Here the float locations are colored by time, but they could also be colored by float number, or any of the variables in the dataset. The Make a Graph interface works a little differently for tabular datasets, and one can constrain the data shown by any of the variables in the dataset.  Next we will look at some different graphs made from one of these floats. </a:t>
            </a:r>
            <a:endParaRPr lang="en-US" baseline="0" dirty="0"/>
          </a:p>
          <a:p>
            <a:endParaRPr lang="en-US" baseline="0"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19</a:t>
            </a:fld>
            <a:endParaRPr lang="en-US" dirty="0"/>
          </a:p>
        </p:txBody>
      </p:sp>
    </p:spTree>
    <p:extLst>
      <p:ext uri="{BB962C8B-B14F-4D97-AF65-F5344CB8AC3E}">
        <p14:creationId xmlns:p14="http://schemas.microsoft.com/office/powerpoint/2010/main" val="2404089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Accessing satellite data, or any environmental data for that matter, can be challenging.  There are lots of different places to get data, and they all have different ways of organizing their data. Some let you subset the data or preview it first through visualization, but not all do.  Different servers can have different download protocols and different file formats. If you have to get multiple datasets from different places  it can be overwhelming, even to experienced data users.   In this presentation I will give a brief introduction to ERDDAP, a data server that tries to mitigate these issues. </a:t>
            </a:r>
          </a:p>
        </p:txBody>
      </p:sp>
      <p:sp>
        <p:nvSpPr>
          <p:cNvPr id="4" name="Slide Number Placeholder 3"/>
          <p:cNvSpPr>
            <a:spLocks noGrp="1"/>
          </p:cNvSpPr>
          <p:nvPr>
            <p:ph type="sldNum" sz="quarter" idx="5"/>
          </p:nvPr>
        </p:nvSpPr>
        <p:spPr/>
        <p:txBody>
          <a:bodyPr/>
          <a:lstStyle/>
          <a:p>
            <a:fld id="{BB8DCC0E-7DBF-7C4A-B104-25FE08E3BB8F}" type="slidenum">
              <a:rPr lang="en-US" smtClean="0"/>
              <a:pPr/>
              <a:t>2</a:t>
            </a:fld>
            <a:endParaRPr lang="en-US" dirty="0"/>
          </a:p>
        </p:txBody>
      </p:sp>
    </p:spTree>
    <p:extLst>
      <p:ext uri="{BB962C8B-B14F-4D97-AF65-F5344CB8AC3E}">
        <p14:creationId xmlns:p14="http://schemas.microsoft.com/office/powerpoint/2010/main" val="1920026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changing the constraint selections one can easily make maps and different types of graphs for tabular data. On the left is the float track for one of the SOCCOM Bio-Argo floats, color-coded by time. In the middle is a Temperature-Salinity diagram, color-coded by density, for that same float data, and on the right is a section plot showing oxygen in the surface 300 m for the 5-year duration of the float.  For the oxygen section a color palette has been chosen that is </a:t>
            </a:r>
            <a:r>
              <a:rPr lang="en-US" sz="1200" kern="1200" dirty="0">
                <a:solidFill>
                  <a:schemeClr val="tx1"/>
                </a:solidFill>
                <a:effectLst/>
                <a:latin typeface="+mn-lt"/>
                <a:ea typeface="+mn-ea"/>
                <a:cs typeface="+mn-cs"/>
              </a:rPr>
              <a:t>perceptually uniform.  </a:t>
            </a:r>
            <a:endParaRPr lang="en-US" dirty="0"/>
          </a:p>
          <a:p>
            <a:endParaRPr lang="en-US" baseline="0"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20</a:t>
            </a:fld>
            <a:endParaRPr lang="en-US" dirty="0"/>
          </a:p>
        </p:txBody>
      </p:sp>
    </p:spTree>
    <p:extLst>
      <p:ext uri="{BB962C8B-B14F-4D97-AF65-F5344CB8AC3E}">
        <p14:creationId xmlns:p14="http://schemas.microsoft.com/office/powerpoint/2010/main" val="39262403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I have been focusing on different ways of visualizing data on ERDDAP.  What if we want the data associated with one of these figures?  Lets revisit that URL I showed at the beginning of the talk when I introduced the different components of the ERDDAP data request.   This URL has the File type, the text in green,  given as a large PNG file, so it will create an image on your browser.  But if you changed that bit of the </a:t>
            </a:r>
            <a:r>
              <a:rPr lang="en-US" dirty="0" err="1"/>
              <a:t>url</a:t>
            </a:r>
            <a:r>
              <a:rPr lang="en-US" dirty="0"/>
              <a:t> to .mat it would produce a </a:t>
            </a:r>
            <a:r>
              <a:rPr lang="en-US" dirty="0" err="1"/>
              <a:t>matlab</a:t>
            </a:r>
            <a:r>
              <a:rPr lang="en-US" dirty="0"/>
              <a:t> file of that same data, which would be automatically downloaded to your computer.  There are many different file formats to chose from, including </a:t>
            </a:r>
            <a:r>
              <a:rPr lang="en-US" dirty="0" err="1"/>
              <a:t>netCDF</a:t>
            </a:r>
            <a:r>
              <a:rPr lang="en-US" dirty="0"/>
              <a:t>, .</a:t>
            </a:r>
            <a:r>
              <a:rPr lang="en-US" dirty="0" err="1"/>
              <a:t>json</a:t>
            </a:r>
            <a:r>
              <a:rPr lang="en-US" dirty="0"/>
              <a:t>, </a:t>
            </a:r>
            <a:r>
              <a:rPr lang="en-US" dirty="0" err="1"/>
              <a:t>kml</a:t>
            </a:r>
            <a:r>
              <a:rPr lang="en-US" dirty="0"/>
              <a:t>, csv etc.  </a:t>
            </a:r>
            <a:r>
              <a:rPr lang="en-US" baseline="0" dirty="0"/>
              <a:t>Now since we were just looking at one time increment in this map, this </a:t>
            </a:r>
            <a:r>
              <a:rPr lang="en-US" baseline="0" dirty="0" err="1"/>
              <a:t>url</a:t>
            </a:r>
            <a:r>
              <a:rPr lang="en-US" baseline="0" dirty="0"/>
              <a:t> will only download one </a:t>
            </a:r>
            <a:r>
              <a:rPr lang="en-US" baseline="0" dirty="0" err="1"/>
              <a:t>timeperiod</a:t>
            </a:r>
            <a:r>
              <a:rPr lang="en-US" baseline="0" dirty="0"/>
              <a:t>.  Most likely you will want to download a range of times, and that can be done by setting the time range to actually represent a range of values, rather than having it be only one time period as shown here. Talking about the time range reminds me of another cool feature of ERDDAP I need to tell you about, and that is the ‘last’ function that can be used in the time range.  </a:t>
            </a:r>
          </a:p>
          <a:p>
            <a:endParaRPr lang="en-US" baseline="0"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21</a:t>
            </a:fld>
            <a:endParaRPr lang="en-US" dirty="0"/>
          </a:p>
        </p:txBody>
      </p:sp>
    </p:spTree>
    <p:extLst>
      <p:ext uri="{BB962C8B-B14F-4D97-AF65-F5344CB8AC3E}">
        <p14:creationId xmlns:p14="http://schemas.microsoft.com/office/powerpoint/2010/main" val="22783898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you replace a specific date in the </a:t>
            </a:r>
            <a:r>
              <a:rPr lang="en-US" sz="1200" kern="1200" dirty="0" err="1">
                <a:solidFill>
                  <a:schemeClr val="tx1"/>
                </a:solidFill>
                <a:effectLst/>
                <a:latin typeface="+mn-lt"/>
                <a:ea typeface="+mn-ea"/>
                <a:cs typeface="+mn-cs"/>
              </a:rPr>
              <a:t>url</a:t>
            </a:r>
            <a:r>
              <a:rPr lang="en-US" sz="1200" kern="1200" dirty="0">
                <a:solidFill>
                  <a:schemeClr val="tx1"/>
                </a:solidFill>
                <a:effectLst/>
                <a:latin typeface="+mn-lt"/>
                <a:ea typeface="+mn-ea"/>
                <a:cs typeface="+mn-cs"/>
              </a:rPr>
              <a:t> with the word last, you will get the most recent image.  That’s what we are showing on the left.  That </a:t>
            </a:r>
            <a:r>
              <a:rPr lang="en-US" sz="1200" kern="1200" dirty="0" err="1">
                <a:solidFill>
                  <a:schemeClr val="tx1"/>
                </a:solidFill>
                <a:effectLst/>
                <a:latin typeface="+mn-lt"/>
                <a:ea typeface="+mn-ea"/>
                <a:cs typeface="+mn-cs"/>
              </a:rPr>
              <a:t>url</a:t>
            </a:r>
            <a:r>
              <a:rPr lang="en-US" sz="1200" kern="1200" dirty="0">
                <a:solidFill>
                  <a:schemeClr val="tx1"/>
                </a:solidFill>
                <a:effectLst/>
                <a:latin typeface="+mn-lt"/>
                <a:ea typeface="+mn-ea"/>
                <a:cs typeface="+mn-cs"/>
              </a:rPr>
              <a:t>, in December of 2020, produced a map of the data from Nov 2020. If I access that same </a:t>
            </a:r>
            <a:r>
              <a:rPr lang="en-US" sz="1200" kern="1200" dirty="0" err="1">
                <a:solidFill>
                  <a:schemeClr val="tx1"/>
                </a:solidFill>
                <a:effectLst/>
                <a:latin typeface="+mn-lt"/>
                <a:ea typeface="+mn-ea"/>
                <a:cs typeface="+mn-cs"/>
              </a:rPr>
              <a:t>url</a:t>
            </a:r>
            <a:r>
              <a:rPr lang="en-US" sz="1200" kern="1200" dirty="0">
                <a:solidFill>
                  <a:schemeClr val="tx1"/>
                </a:solidFill>
                <a:effectLst/>
                <a:latin typeface="+mn-lt"/>
                <a:ea typeface="+mn-ea"/>
                <a:cs typeface="+mn-cs"/>
              </a:rPr>
              <a:t> in January of 2021 it should show me data from December of 2020. This is a very convenient way to embed images in a website to always show the most recent data for a region of interest.  You can also do simple math with the last function. The </a:t>
            </a:r>
            <a:r>
              <a:rPr lang="en-US" sz="1200" kern="1200" dirty="0" err="1">
                <a:solidFill>
                  <a:schemeClr val="tx1"/>
                </a:solidFill>
                <a:effectLst/>
                <a:latin typeface="+mn-lt"/>
                <a:ea typeface="+mn-ea"/>
                <a:cs typeface="+mn-cs"/>
              </a:rPr>
              <a:t>url</a:t>
            </a:r>
            <a:r>
              <a:rPr lang="en-US" sz="1200" kern="1200" dirty="0">
                <a:solidFill>
                  <a:schemeClr val="tx1"/>
                </a:solidFill>
                <a:effectLst/>
                <a:latin typeface="+mn-lt"/>
                <a:ea typeface="+mn-ea"/>
                <a:cs typeface="+mn-cs"/>
              </a:rPr>
              <a:t> on the right is requesting “last-24”, so is getting the data from 24 time increments before the most recent data.  Since this is a data product with monthly timesteps, that is getting data 2 years before the most recent data.  For a daily dataset last-24 will return data 24 days before the most recent data.  </a:t>
            </a:r>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22</a:t>
            </a:fld>
            <a:endParaRPr lang="en-US" dirty="0"/>
          </a:p>
        </p:txBody>
      </p:sp>
    </p:spTree>
    <p:extLst>
      <p:ext uri="{BB962C8B-B14F-4D97-AF65-F5344CB8AC3E}">
        <p14:creationId xmlns:p14="http://schemas.microsoft.com/office/powerpoint/2010/main" val="35329682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you might be thinking this is all very well and good, but there is no way you will ever be able to figure out how to put one of these long cumbersome URLs together. You don’t have to.  I have been showing the URLs associated with graphs to demonstrate how the URLs work. But remember you can download data directly from the Data Access Form for a dataset. You get there by clicking the data link to the left of a dataset title on the main ERDDAP data listing, or by  changing the filetype in the </a:t>
            </a:r>
            <a:r>
              <a:rPr lang="en-US" dirty="0" err="1"/>
              <a:t>url</a:t>
            </a:r>
            <a:r>
              <a:rPr lang="en-US" dirty="0"/>
              <a:t> to .html. The screen shot shown here is the Data Access Form for the sea surface temperature  product we were just looking at. If you just want the </a:t>
            </a:r>
            <a:r>
              <a:rPr lang="en-US" dirty="0" err="1"/>
              <a:t>url</a:t>
            </a:r>
            <a:r>
              <a:rPr lang="en-US" dirty="0"/>
              <a:t> of what this download request would be, to use in some other software, you can generate it by clicking on the “Just generate the URL” button. The “just generate the URL” feature is also available on the Make a Graph page.  </a:t>
            </a:r>
          </a:p>
        </p:txBody>
      </p:sp>
      <p:sp>
        <p:nvSpPr>
          <p:cNvPr id="4" name="Slide Number Placeholder 3"/>
          <p:cNvSpPr>
            <a:spLocks noGrp="1"/>
          </p:cNvSpPr>
          <p:nvPr>
            <p:ph type="sldNum" sz="quarter" idx="5"/>
          </p:nvPr>
        </p:nvSpPr>
        <p:spPr/>
        <p:txBody>
          <a:bodyPr/>
          <a:lstStyle/>
          <a:p>
            <a:fld id="{BB8DCC0E-7DBF-7C4A-B104-25FE08E3BB8F}" type="slidenum">
              <a:rPr lang="en-US" smtClean="0"/>
              <a:pPr/>
              <a:t>23</a:t>
            </a:fld>
            <a:endParaRPr lang="en-US" dirty="0"/>
          </a:p>
        </p:txBody>
      </p:sp>
    </p:spTree>
    <p:extLst>
      <p:ext uri="{BB962C8B-B14F-4D97-AF65-F5344CB8AC3E}">
        <p14:creationId xmlns:p14="http://schemas.microsoft.com/office/powerpoint/2010/main" val="37359845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I’ve provided a very quick introduction to ERDDAP capabilities. We also have an online tutorial which demonstrates the main features of ERDDAP. It is available at the link shown here, </a:t>
            </a:r>
            <a:r>
              <a:rPr lang="en-US" sz="1200" kern="1200" dirty="0" err="1">
                <a:solidFill>
                  <a:schemeClr val="tx1"/>
                </a:solidFill>
                <a:effectLst/>
                <a:latin typeface="+mn-lt"/>
                <a:ea typeface="+mn-ea"/>
                <a:cs typeface="+mn-cs"/>
              </a:rPr>
              <a:t>coastwatch.pfeg.noaa.gov</a:t>
            </a:r>
            <a:r>
              <a:rPr lang="en-US" sz="1200" kern="1200" dirty="0">
                <a:solidFill>
                  <a:schemeClr val="tx1"/>
                </a:solidFill>
                <a:effectLst/>
                <a:latin typeface="+mn-lt"/>
                <a:ea typeface="+mn-ea"/>
                <a:cs typeface="+mn-cs"/>
              </a:rPr>
              <a:t>/projects/ERDDAP  </a:t>
            </a:r>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24</a:t>
            </a:fld>
            <a:endParaRPr lang="en-US" dirty="0"/>
          </a:p>
        </p:txBody>
      </p:sp>
    </p:spTree>
    <p:extLst>
      <p:ext uri="{BB962C8B-B14F-4D97-AF65-F5344CB8AC3E}">
        <p14:creationId xmlns:p14="http://schemas.microsoft.com/office/powerpoint/2010/main" val="27825582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previous slides showed examples of using ERDDAP's web pages to download data or make a customized graph. Since ERDDAP has an underlying RESTful service, one can make requests for data from with programs like curl and wget, or by writing scripts which automate the process of making 100's, 1000's, or 1000000's of requests. We have an online tutorial that demonstrates ways to extract data from ERDDAP using R software. It is available at </a:t>
            </a:r>
            <a:r>
              <a:rPr lang="en-US" sz="1200" kern="1200" dirty="0" err="1">
                <a:solidFill>
                  <a:schemeClr val="tx1"/>
                </a:solidFill>
                <a:effectLst/>
                <a:latin typeface="+mn-lt"/>
                <a:ea typeface="+mn-ea"/>
                <a:cs typeface="+mn-cs"/>
              </a:rPr>
              <a:t>coastwatch.pfeg.noaa.gov</a:t>
            </a:r>
            <a:r>
              <a:rPr lang="en-US" sz="1200" kern="1200" dirty="0">
                <a:solidFill>
                  <a:schemeClr val="tx1"/>
                </a:solidFill>
                <a:effectLst/>
                <a:latin typeface="+mn-lt"/>
                <a:ea typeface="+mn-ea"/>
                <a:cs typeface="+mn-cs"/>
              </a:rPr>
              <a:t>/projects/r</a:t>
            </a:r>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25</a:t>
            </a:fld>
            <a:endParaRPr lang="en-US" dirty="0"/>
          </a:p>
        </p:txBody>
      </p:sp>
    </p:spTree>
    <p:extLst>
      <p:ext uri="{BB962C8B-B14F-4D97-AF65-F5344CB8AC3E}">
        <p14:creationId xmlns:p14="http://schemas.microsoft.com/office/powerpoint/2010/main" val="42442600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you have any questions feel free to contact me or my co-authors by email.  Thank you for your attention. </a:t>
            </a:r>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26</a:t>
            </a:fld>
            <a:endParaRPr lang="en-US" dirty="0"/>
          </a:p>
        </p:txBody>
      </p:sp>
    </p:spTree>
    <p:extLst>
      <p:ext uri="{BB962C8B-B14F-4D97-AF65-F5344CB8AC3E}">
        <p14:creationId xmlns:p14="http://schemas.microsoft.com/office/powerpoint/2010/main" val="2302675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ERDDAP was developed at the NOAA Southwest Fisheries Science Center by Bob Simons.  It provides a simple, consistent way to subset and download data.  The data can also be visualized in customizable graphs.  Data can be downloaded in over 30 formats, as both graphs and data.  ERDDAP is a restful service, meaning that the data requests are completely defined by a URL, which allows for easy access from computer programs like R or Matlab, as well as allowing machine-to-machine access.  Over 85 ERDDAPs exist worldwide. in this presentation I will show examples using the ERDDAP maintained jointly by the NOAA SWFSC Environmental Research Division and the West Coast Node of NOAA’s CoastWatch program. </a:t>
            </a:r>
          </a:p>
        </p:txBody>
      </p:sp>
      <p:sp>
        <p:nvSpPr>
          <p:cNvPr id="4" name="Slide Number Placeholder 3"/>
          <p:cNvSpPr>
            <a:spLocks noGrp="1"/>
          </p:cNvSpPr>
          <p:nvPr>
            <p:ph type="sldNum" sz="quarter" idx="5"/>
          </p:nvPr>
        </p:nvSpPr>
        <p:spPr/>
        <p:txBody>
          <a:bodyPr/>
          <a:lstStyle/>
          <a:p>
            <a:fld id="{BB8DCC0E-7DBF-7C4A-B104-25FE08E3BB8F}" type="slidenum">
              <a:rPr lang="en-US" smtClean="0"/>
              <a:pPr/>
              <a:t>3</a:t>
            </a:fld>
            <a:endParaRPr lang="en-US" dirty="0"/>
          </a:p>
        </p:txBody>
      </p:sp>
    </p:spTree>
    <p:extLst>
      <p:ext uri="{BB962C8B-B14F-4D97-AF65-F5344CB8AC3E}">
        <p14:creationId xmlns:p14="http://schemas.microsoft.com/office/powerpoint/2010/main" val="836527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NOAA ERD  ERDDAP has over a thousand oceanographic satellite datasets on it, most of them having global coverage. Most products are available in daily, weekly or monthly composites </a:t>
            </a:r>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4</a:t>
            </a:fld>
            <a:endParaRPr lang="en-US" dirty="0"/>
          </a:p>
        </p:txBody>
      </p:sp>
    </p:spTree>
    <p:extLst>
      <p:ext uri="{BB962C8B-B14F-4D97-AF65-F5344CB8AC3E}">
        <p14:creationId xmlns:p14="http://schemas.microsoft.com/office/powerpoint/2010/main" val="3676966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more than just satellite data on the ERD ERDDAP.  There are also in situ measurements from a number of different platforms and projects, underway data from NOAA and UNOLS research vessels and a variety of model data.  </a:t>
            </a:r>
          </a:p>
          <a:p>
            <a:endParaRPr lang="en-US" dirty="0"/>
          </a:p>
          <a:p>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5</a:t>
            </a:fld>
            <a:endParaRPr lang="en-US" dirty="0"/>
          </a:p>
        </p:txBody>
      </p:sp>
    </p:spTree>
    <p:extLst>
      <p:ext uri="{BB962C8B-B14F-4D97-AF65-F5344CB8AC3E}">
        <p14:creationId xmlns:p14="http://schemas.microsoft.com/office/powerpoint/2010/main" val="3868560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main ERDDAP interface can be a little overwhelming at first. Datasets are listed alphabetically by their dataset title, seen here in the middle of the table.  Different columns of the table provide different information about the datasets, such as their metadata, source institution and the local dataset id.  If you want to download data from this interface you would click the data link to the left of the dataset title, which brings up a form that easily lets you subset the data temporally and spatially.  To create a graph of the data click on the graph column to the left of the dataset title, which brings up an online form that lets you customize a graph of the data.  We’ll see what these two forms look like on the next slides. </a:t>
            </a:r>
          </a:p>
        </p:txBody>
      </p:sp>
      <p:sp>
        <p:nvSpPr>
          <p:cNvPr id="4" name="Slide Number Placeholder 3"/>
          <p:cNvSpPr>
            <a:spLocks noGrp="1"/>
          </p:cNvSpPr>
          <p:nvPr>
            <p:ph type="sldNum" sz="quarter" idx="5"/>
          </p:nvPr>
        </p:nvSpPr>
        <p:spPr/>
        <p:txBody>
          <a:bodyPr/>
          <a:lstStyle/>
          <a:p>
            <a:fld id="{BB8DCC0E-7DBF-7C4A-B104-25FE08E3BB8F}" type="slidenum">
              <a:rPr lang="en-US" smtClean="0"/>
              <a:pPr/>
              <a:t>6</a:t>
            </a:fld>
            <a:endParaRPr lang="en-US" dirty="0"/>
          </a:p>
        </p:txBody>
      </p:sp>
    </p:spTree>
    <p:extLst>
      <p:ext uri="{BB962C8B-B14F-4D97-AF65-F5344CB8AC3E}">
        <p14:creationId xmlns:p14="http://schemas.microsoft.com/office/powerpoint/2010/main" val="2711877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the ERDDAP graphing interface for gridded data. Data can be shown as maps, timeseries, and hovmollers, which is a hybrid map with either latitude or longitude on one axis and time on the other, to show both temporal and spatial variability.  I’ll show an example of one of these later in the presentation. The date and spatial boundaries of the map can all be changed by either manually entering values, or moving the slider bar under the dimensions listed. The map domain can also be changed by using the zoom in or zoom out buttons above the map on the right.  The ranges of the color are adjustable, as is the color palette, there are over 40 different palettes to choose from.   </a:t>
            </a:r>
          </a:p>
        </p:txBody>
      </p:sp>
      <p:sp>
        <p:nvSpPr>
          <p:cNvPr id="4" name="Slide Number Placeholder 3"/>
          <p:cNvSpPr>
            <a:spLocks noGrp="1"/>
          </p:cNvSpPr>
          <p:nvPr>
            <p:ph type="sldNum" sz="quarter" idx="5"/>
          </p:nvPr>
        </p:nvSpPr>
        <p:spPr/>
        <p:txBody>
          <a:bodyPr/>
          <a:lstStyle/>
          <a:p>
            <a:fld id="{BB8DCC0E-7DBF-7C4A-B104-25FE08E3BB8F}" type="slidenum">
              <a:rPr lang="en-US" smtClean="0"/>
              <a:pPr/>
              <a:t>7</a:t>
            </a:fld>
            <a:endParaRPr lang="en-US" dirty="0"/>
          </a:p>
        </p:txBody>
      </p:sp>
    </p:spTree>
    <p:extLst>
      <p:ext uri="{BB962C8B-B14F-4D97-AF65-F5344CB8AC3E}">
        <p14:creationId xmlns:p14="http://schemas.microsoft.com/office/powerpoint/2010/main" val="1746056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the ERDDAP Data Access Form for gridded data. </a:t>
            </a:r>
            <a:r>
              <a:rPr lang="en-US" dirty="0"/>
              <a:t>You can select the temporal and spatial bounds by either directly entering values or by moving the sliders under the variable. If you access this form from the Make a graph page your spatial constraints will be copied across. By default the stride is set to 1, if you change this value, you will reduce the numbers of values you will obtain in that dimension.  If there are multiple variables in a dataset, like there are for this one, you can chose which ones you want to download by checking the variables you want.  Clicking on the dropdown list under file type gives you the list, partially shown here, of over 40 different file types. </a:t>
            </a:r>
            <a:r>
              <a:rPr lang="en-US" sz="1200" kern="1200" dirty="0">
                <a:solidFill>
                  <a:schemeClr val="tx1"/>
                </a:solidFill>
                <a:effectLst/>
                <a:latin typeface="+mn-lt"/>
                <a:ea typeface="+mn-ea"/>
                <a:cs typeface="+mn-cs"/>
              </a:rPr>
              <a:t>These graphical interfaces provide a user-friendly way to create a customized graph, or download data, but since all data requests are given as a URL, once can make changes by directly changing the URL.  To do that it helps to understand the grammar of the ERDDAP URL data request. </a:t>
            </a:r>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8</a:t>
            </a:fld>
            <a:endParaRPr lang="en-US" dirty="0"/>
          </a:p>
        </p:txBody>
      </p:sp>
    </p:spTree>
    <p:extLst>
      <p:ext uri="{BB962C8B-B14F-4D97-AF65-F5344CB8AC3E}">
        <p14:creationId xmlns:p14="http://schemas.microsoft.com/office/powerpoint/2010/main" val="2566399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the text wrapped around the slide is an actual URL. I’ve marked different parts of it in different colors to help identify the different components. The red text marks the dataset id, the green text the file type, the purple text the variable name, the black text the time range and the blue text the latitude and longitude ranges.  So by simply reading this URL I can tell that it will produce a </a:t>
            </a:r>
            <a:r>
              <a:rPr lang="en-US" sz="1200" kern="1200" dirty="0" err="1">
                <a:solidFill>
                  <a:schemeClr val="tx1"/>
                </a:solidFill>
                <a:effectLst/>
                <a:latin typeface="+mn-lt"/>
                <a:ea typeface="+mn-ea"/>
                <a:cs typeface="+mn-cs"/>
              </a:rPr>
              <a:t>png</a:t>
            </a:r>
            <a:r>
              <a:rPr lang="en-US" sz="1200" kern="1200" dirty="0">
                <a:solidFill>
                  <a:schemeClr val="tx1"/>
                </a:solidFill>
                <a:effectLst/>
                <a:latin typeface="+mn-lt"/>
                <a:ea typeface="+mn-ea"/>
                <a:cs typeface="+mn-cs"/>
              </a:rPr>
              <a:t> image of SST for September 2019 in the North Pacific, which is shown on the next slide. </a:t>
            </a:r>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9</a:t>
            </a:fld>
            <a:endParaRPr lang="en-US" dirty="0"/>
          </a:p>
        </p:txBody>
      </p:sp>
    </p:spTree>
    <p:extLst>
      <p:ext uri="{BB962C8B-B14F-4D97-AF65-F5344CB8AC3E}">
        <p14:creationId xmlns:p14="http://schemas.microsoft.com/office/powerpoint/2010/main" val="1452002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BF16-CB2D-0948-A94B-E8BCCF0DB9D1}"/>
              </a:ext>
            </a:extLst>
          </p:cNvPr>
          <p:cNvSpPr>
            <a:spLocks noGrp="1"/>
          </p:cNvSpPr>
          <p:nvPr>
            <p:ph type="title"/>
          </p:nvPr>
        </p:nvSpPr>
        <p:spPr/>
        <p:txBody>
          <a:bodyPr/>
          <a:lstStyle>
            <a:lvl1pPr>
              <a:defRPr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11932CA-76FF-2A48-8A85-97E2AEF69508}"/>
              </a:ext>
            </a:extLst>
          </p:cNvPr>
          <p:cNvSpPr>
            <a:spLocks noGrp="1"/>
          </p:cNvSpPr>
          <p:nvPr>
            <p:ph idx="1"/>
          </p:nvPr>
        </p:nvSpPr>
        <p:spPr/>
        <p:txBody>
          <a:bodyPr/>
          <a:lstStyle>
            <a:lvl1pPr>
              <a:defRPr>
                <a:solidFill>
                  <a:schemeClr val="tx1">
                    <a:lumMod val="85000"/>
                    <a:lumOff val="15000"/>
                  </a:schemeClr>
                </a:solidFill>
                <a:latin typeface="Helvetica" pitchFamily="2" charset="0"/>
              </a:defRPr>
            </a:lvl1pPr>
            <a:lvl2pPr>
              <a:defRPr>
                <a:solidFill>
                  <a:schemeClr val="tx1">
                    <a:lumMod val="85000"/>
                    <a:lumOff val="15000"/>
                  </a:schemeClr>
                </a:solidFill>
                <a:latin typeface="Helvetica" pitchFamily="2" charset="0"/>
              </a:defRPr>
            </a:lvl2pPr>
            <a:lvl3pPr>
              <a:defRPr>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9DF2E45C-7A44-3B4B-872C-D91EF6F8E0B2}"/>
              </a:ext>
            </a:extLst>
          </p:cNvPr>
          <p:cNvSpPr>
            <a:spLocks noGrp="1"/>
          </p:cNvSpPr>
          <p:nvPr>
            <p:ph type="sldNum" sz="quarter" idx="12"/>
          </p:nvPr>
        </p:nvSpPr>
        <p:spPr>
          <a:xfrm>
            <a:off x="11214980"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dirty="0"/>
          </a:p>
        </p:txBody>
      </p:sp>
      <p:sp>
        <p:nvSpPr>
          <p:cNvPr id="9" name="Footer Placeholder 4">
            <a:extLst>
              <a:ext uri="{FF2B5EF4-FFF2-40B4-BE49-F238E27FC236}">
                <a16:creationId xmlns:a16="http://schemas.microsoft.com/office/drawing/2014/main" id="{3DCD4849-407B-2446-AF2C-4A2D9447CB16}"/>
              </a:ext>
            </a:extLst>
          </p:cNvPr>
          <p:cNvSpPr>
            <a:spLocks noGrp="1"/>
          </p:cNvSpPr>
          <p:nvPr>
            <p:ph type="ftr" sz="quarter" idx="3"/>
          </p:nvPr>
        </p:nvSpPr>
        <p:spPr>
          <a:xfrm>
            <a:off x="1200193"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dirty="0"/>
              <a:t>CoastWatch West Coast Node                                          http://coastwatch.pfeg.noaa.gov</a:t>
            </a:r>
          </a:p>
        </p:txBody>
      </p:sp>
    </p:spTree>
    <p:extLst>
      <p:ext uri="{BB962C8B-B14F-4D97-AF65-F5344CB8AC3E}">
        <p14:creationId xmlns:p14="http://schemas.microsoft.com/office/powerpoint/2010/main" val="4233825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F8A9E-8BB8-524A-9092-3A4A9D031861}"/>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838FF96F-37A4-B94E-BD39-42354518B18D}"/>
              </a:ext>
            </a:extLst>
          </p:cNvPr>
          <p:cNvSpPr>
            <a:spLocks noGrp="1"/>
          </p:cNvSpPr>
          <p:nvPr>
            <p:ph type="sldNum" sz="quarter" idx="10"/>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dirty="0"/>
          </a:p>
        </p:txBody>
      </p:sp>
      <p:sp>
        <p:nvSpPr>
          <p:cNvPr id="5" name="Footer Placeholder 4">
            <a:extLst>
              <a:ext uri="{FF2B5EF4-FFF2-40B4-BE49-F238E27FC236}">
                <a16:creationId xmlns:a16="http://schemas.microsoft.com/office/drawing/2014/main" id="{AD13283C-7161-C84E-9BE0-35BFEEBC0A2A}"/>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dirty="0"/>
              <a:t>CoastWatch West Coast Node                                          http://coastwatch.pfeg.noaa.gov</a:t>
            </a:r>
          </a:p>
        </p:txBody>
      </p:sp>
    </p:spTree>
    <p:extLst>
      <p:ext uri="{BB962C8B-B14F-4D97-AF65-F5344CB8AC3E}">
        <p14:creationId xmlns:p14="http://schemas.microsoft.com/office/powerpoint/2010/main" val="367517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No photo">
    <p:spTree>
      <p:nvGrpSpPr>
        <p:cNvPr id="1" name=""/>
        <p:cNvGrpSpPr/>
        <p:nvPr/>
      </p:nvGrpSpPr>
      <p:grpSpPr>
        <a:xfrm>
          <a:off x="0" y="0"/>
          <a:ext cx="0" cy="0"/>
          <a:chOff x="0" y="0"/>
          <a:chExt cx="0" cy="0"/>
        </a:xfrm>
      </p:grpSpPr>
      <p:sp>
        <p:nvSpPr>
          <p:cNvPr id="2" name="Title 1"/>
          <p:cNvSpPr>
            <a:spLocks noGrp="1"/>
          </p:cNvSpPr>
          <p:nvPr>
            <p:ph type="title"/>
          </p:nvPr>
        </p:nvSpPr>
        <p:spPr>
          <a:xfrm>
            <a:off x="3168251" y="1327929"/>
            <a:ext cx="7313491" cy="788734"/>
          </a:xfrm>
          <a:prstGeom prst="rect">
            <a:avLst/>
          </a:prstGeom>
        </p:spPr>
        <p:txBody>
          <a:bodyPr/>
          <a:lstStyle>
            <a:lvl1pPr algn="l">
              <a:defRPr sz="3200" b="1">
                <a:solidFill>
                  <a:srgbClr val="1F4E79"/>
                </a:solidFill>
                <a:latin typeface="+mj-lt"/>
              </a:defRPr>
            </a:lvl1pPr>
          </a:lstStyle>
          <a:p>
            <a:r>
              <a:rPr lang="en-US" dirty="0"/>
              <a:t>Click to edit Master title style</a:t>
            </a:r>
          </a:p>
        </p:txBody>
      </p:sp>
      <p:sp>
        <p:nvSpPr>
          <p:cNvPr id="4" name="Text Placeholder 3"/>
          <p:cNvSpPr>
            <a:spLocks noGrp="1"/>
          </p:cNvSpPr>
          <p:nvPr>
            <p:ph type="body" sz="quarter" idx="10"/>
          </p:nvPr>
        </p:nvSpPr>
        <p:spPr>
          <a:xfrm>
            <a:off x="4269317" y="2707458"/>
            <a:ext cx="7313083" cy="1224439"/>
          </a:xfrm>
          <a:prstGeom prst="rect">
            <a:avLst/>
          </a:prstGeom>
        </p:spPr>
        <p:txBody>
          <a:bodyPr/>
          <a:lstStyle>
            <a:lvl1pPr algn="l">
              <a:defRPr>
                <a:solidFill>
                  <a:schemeClr val="tx1">
                    <a:lumMod val="85000"/>
                    <a:lumOff val="15000"/>
                  </a:schemeClr>
                </a:solidFill>
                <a:latin typeface="+mj-lt"/>
              </a:defRPr>
            </a:lvl1pPr>
          </a:lstStyle>
          <a:p>
            <a:pPr lvl="0"/>
            <a:r>
              <a:rPr lang="en-US" dirty="0"/>
              <a:t>Click to edit Master text styles</a:t>
            </a:r>
          </a:p>
        </p:txBody>
      </p:sp>
      <p:sp>
        <p:nvSpPr>
          <p:cNvPr id="8" name="Text Placeholder 7"/>
          <p:cNvSpPr>
            <a:spLocks noGrp="1"/>
          </p:cNvSpPr>
          <p:nvPr>
            <p:ph type="body" sz="quarter" idx="12" hasCustomPrompt="1"/>
          </p:nvPr>
        </p:nvSpPr>
        <p:spPr>
          <a:xfrm>
            <a:off x="154517" y="4807237"/>
            <a:ext cx="7313083" cy="577850"/>
          </a:xfrm>
          <a:prstGeom prst="rect">
            <a:avLst/>
          </a:prstGeom>
        </p:spPr>
        <p:txBody>
          <a:bodyPr>
            <a:normAutofit/>
          </a:bodyPr>
          <a:lstStyle>
            <a:lvl1pPr algn="l">
              <a:defRPr sz="1600">
                <a:solidFill>
                  <a:schemeClr val="tx1">
                    <a:lumMod val="85000"/>
                    <a:lumOff val="15000"/>
                  </a:schemeClr>
                </a:solidFill>
              </a:defRPr>
            </a:lvl1pPr>
          </a:lstStyle>
          <a:p>
            <a:pPr lvl="0"/>
            <a:r>
              <a:rPr lang="en-US" dirty="0"/>
              <a:t>Versioning</a:t>
            </a:r>
          </a:p>
        </p:txBody>
      </p:sp>
      <p:sp>
        <p:nvSpPr>
          <p:cNvPr id="3" name="Rectangle 2">
            <a:extLst>
              <a:ext uri="{FF2B5EF4-FFF2-40B4-BE49-F238E27FC236}">
                <a16:creationId xmlns:a16="http://schemas.microsoft.com/office/drawing/2014/main" id="{FD18F566-1EF1-8A41-9467-BDE1A35137B5}"/>
              </a:ext>
            </a:extLst>
          </p:cNvPr>
          <p:cNvSpPr/>
          <p:nvPr userDrawn="1"/>
        </p:nvSpPr>
        <p:spPr>
          <a:xfrm>
            <a:off x="372533" y="2201333"/>
            <a:ext cx="1557867" cy="8974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86107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59900-D398-DA41-9CE3-E6288B74D538}"/>
              </a:ext>
            </a:extLst>
          </p:cNvPr>
          <p:cNvSpPr>
            <a:spLocks noGrp="1"/>
          </p:cNvSpPr>
          <p:nvPr>
            <p:ph type="title"/>
          </p:nvPr>
        </p:nvSpPr>
        <p:spPr/>
        <p:txBody>
          <a:bodyPr/>
          <a:lstStyle>
            <a:lvl1pPr>
              <a:defRPr b="0" i="0">
                <a:latin typeface="Arial Narrow" panose="020B0604020202020204" pitchFamily="34" charset="0"/>
                <a:cs typeface="Arial Narrow"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A8386CA-3965-D140-BD89-F5D24D93D4A4}"/>
              </a:ext>
            </a:extLst>
          </p:cNvPr>
          <p:cNvSpPr>
            <a:spLocks noGrp="1"/>
          </p:cNvSpPr>
          <p:nvPr>
            <p:ph sz="half" idx="1"/>
          </p:nvPr>
        </p:nvSpPr>
        <p:spPr>
          <a:xfrm>
            <a:off x="838200" y="1825625"/>
            <a:ext cx="5181600" cy="4351338"/>
          </a:xfrm>
        </p:spPr>
        <p:txBody>
          <a:bodyPr/>
          <a:lstStyle>
            <a:lvl1pPr>
              <a:defRPr>
                <a:solidFill>
                  <a:schemeClr val="tx1">
                    <a:lumMod val="85000"/>
                    <a:lumOff val="15000"/>
                  </a:schemeClr>
                </a:solidFill>
                <a:latin typeface="Helvetica" pitchFamily="2" charset="0"/>
              </a:defRPr>
            </a:lvl1pPr>
            <a:lvl2pPr>
              <a:defRPr>
                <a:solidFill>
                  <a:schemeClr val="tx1">
                    <a:lumMod val="85000"/>
                    <a:lumOff val="15000"/>
                  </a:schemeClr>
                </a:solidFill>
                <a:latin typeface="Helvetica" pitchFamily="2" charset="0"/>
              </a:defRPr>
            </a:lvl2pPr>
            <a:lvl3pPr>
              <a:defRPr>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8457AD-47F6-9C42-857E-90A679AECFC5}"/>
              </a:ext>
            </a:extLst>
          </p:cNvPr>
          <p:cNvSpPr>
            <a:spLocks noGrp="1"/>
          </p:cNvSpPr>
          <p:nvPr>
            <p:ph sz="half" idx="2"/>
          </p:nvPr>
        </p:nvSpPr>
        <p:spPr>
          <a:xfrm>
            <a:off x="6172200" y="1825625"/>
            <a:ext cx="5181600" cy="4351338"/>
          </a:xfrm>
        </p:spPr>
        <p:txBody>
          <a:bodyPr/>
          <a:lstStyle>
            <a:lvl1pPr>
              <a:defRPr>
                <a:solidFill>
                  <a:schemeClr val="tx1">
                    <a:lumMod val="85000"/>
                    <a:lumOff val="15000"/>
                  </a:schemeClr>
                </a:solidFill>
                <a:latin typeface="Helvetica" pitchFamily="2" charset="0"/>
              </a:defRPr>
            </a:lvl1pPr>
            <a:lvl2pPr>
              <a:defRPr>
                <a:solidFill>
                  <a:schemeClr val="tx1">
                    <a:lumMod val="85000"/>
                    <a:lumOff val="15000"/>
                  </a:schemeClr>
                </a:solidFill>
                <a:latin typeface="Helvetica" pitchFamily="2" charset="0"/>
              </a:defRPr>
            </a:lvl2pPr>
            <a:lvl3pPr>
              <a:defRPr>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A188E38-2F3A-7B4B-BAC3-25C36CDA2CE3}"/>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r>
              <a:rPr lang="en-US" dirty="0"/>
              <a:t> </a:t>
            </a:r>
          </a:p>
        </p:txBody>
      </p:sp>
      <p:sp>
        <p:nvSpPr>
          <p:cNvPr id="10" name="Footer Placeholder 4">
            <a:extLst>
              <a:ext uri="{FF2B5EF4-FFF2-40B4-BE49-F238E27FC236}">
                <a16:creationId xmlns:a16="http://schemas.microsoft.com/office/drawing/2014/main" id="{84BD51FF-CDE2-1040-B752-9ECA28BDA9CE}"/>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dirty="0"/>
              <a:t>CoastWatch West Coast Node                                          http://coastwatch.pfeg.noaa.gov</a:t>
            </a:r>
          </a:p>
        </p:txBody>
      </p:sp>
    </p:spTree>
    <p:extLst>
      <p:ext uri="{BB962C8B-B14F-4D97-AF65-F5344CB8AC3E}">
        <p14:creationId xmlns:p14="http://schemas.microsoft.com/office/powerpoint/2010/main" val="2260845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CD416-7FF8-1246-8221-B998664D6EFD}"/>
              </a:ext>
            </a:extLst>
          </p:cNvPr>
          <p:cNvSpPr>
            <a:spLocks noGrp="1"/>
          </p:cNvSpPr>
          <p:nvPr>
            <p:ph type="title"/>
          </p:nvPr>
        </p:nvSpPr>
        <p:spPr>
          <a:xfrm>
            <a:off x="511740" y="11557"/>
            <a:ext cx="10515600" cy="1325563"/>
          </a:xfrm>
        </p:spPr>
        <p:txBody>
          <a:bodyPr/>
          <a:lstStyle>
            <a:lvl1pPr>
              <a:defRPr b="0" i="0">
                <a:latin typeface="Arial Narrow" panose="020B0604020202020204" pitchFamily="34" charset="0"/>
                <a:cs typeface="Arial Narrow"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A34529DA-6FB8-904C-8F0D-4593B452F3CB}"/>
              </a:ext>
            </a:extLst>
          </p:cNvPr>
          <p:cNvSpPr>
            <a:spLocks noGrp="1"/>
          </p:cNvSpPr>
          <p:nvPr>
            <p:ph type="body" idx="1"/>
          </p:nvPr>
        </p:nvSpPr>
        <p:spPr>
          <a:xfrm>
            <a:off x="839788" y="1681163"/>
            <a:ext cx="5157787" cy="823912"/>
          </a:xfrm>
        </p:spPr>
        <p:txBody>
          <a:bodyPr anchor="b"/>
          <a:lstStyle>
            <a:lvl1pPr marL="0" indent="0">
              <a:buNone/>
              <a:defRPr sz="2400" b="1">
                <a:solidFill>
                  <a:schemeClr val="tx1">
                    <a:lumMod val="85000"/>
                    <a:lumOff val="15000"/>
                  </a:schemeClr>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FB851ACB-A63D-D348-8309-3396A742EAA3}"/>
              </a:ext>
            </a:extLst>
          </p:cNvPr>
          <p:cNvSpPr>
            <a:spLocks noGrp="1"/>
          </p:cNvSpPr>
          <p:nvPr>
            <p:ph sz="half" idx="2"/>
          </p:nvPr>
        </p:nvSpPr>
        <p:spPr>
          <a:xfrm>
            <a:off x="839788" y="2505075"/>
            <a:ext cx="5157787" cy="3684588"/>
          </a:xfrm>
        </p:spPr>
        <p:txBody>
          <a:bodyPr/>
          <a:lstStyle>
            <a:lvl1pPr>
              <a:defRPr sz="2000">
                <a:solidFill>
                  <a:schemeClr val="tx1">
                    <a:lumMod val="85000"/>
                    <a:lumOff val="15000"/>
                  </a:schemeClr>
                </a:solidFill>
                <a:latin typeface="Helvetica" pitchFamily="2" charset="0"/>
              </a:defRPr>
            </a:lvl1pPr>
            <a:lvl2pPr>
              <a:defRPr sz="1800">
                <a:solidFill>
                  <a:schemeClr val="tx1">
                    <a:lumMod val="85000"/>
                    <a:lumOff val="15000"/>
                  </a:schemeClr>
                </a:solidFill>
                <a:latin typeface="Helvetica" pitchFamily="2" charset="0"/>
              </a:defRPr>
            </a:lvl2pPr>
            <a:lvl3pPr>
              <a:defRPr sz="1600">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dirty="0"/>
              <a:t>Edit Master text styles</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CF0E3AEB-8FC2-CF4A-A367-0BB936A0763A}"/>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tx1">
                    <a:lumMod val="85000"/>
                    <a:lumOff val="15000"/>
                  </a:schemeClr>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A150434-D083-FD45-B92C-D46D11FF075E}"/>
              </a:ext>
            </a:extLst>
          </p:cNvPr>
          <p:cNvSpPr>
            <a:spLocks noGrp="1"/>
          </p:cNvSpPr>
          <p:nvPr>
            <p:ph sz="quarter" idx="4"/>
          </p:nvPr>
        </p:nvSpPr>
        <p:spPr>
          <a:xfrm>
            <a:off x="6172200" y="2505075"/>
            <a:ext cx="5183188" cy="3684588"/>
          </a:xfrm>
        </p:spPr>
        <p:txBody>
          <a:bodyPr/>
          <a:lstStyle>
            <a:lvl1pPr>
              <a:defRPr sz="2000">
                <a:solidFill>
                  <a:schemeClr val="tx1">
                    <a:lumMod val="85000"/>
                    <a:lumOff val="15000"/>
                  </a:schemeClr>
                </a:solidFill>
                <a:latin typeface="Helvetica" pitchFamily="2" charset="0"/>
              </a:defRPr>
            </a:lvl1pPr>
            <a:lvl2pPr>
              <a:defRPr sz="1800">
                <a:solidFill>
                  <a:schemeClr val="tx1">
                    <a:lumMod val="85000"/>
                    <a:lumOff val="15000"/>
                  </a:schemeClr>
                </a:solidFill>
                <a:latin typeface="Helvetica" pitchFamily="2" charset="0"/>
              </a:defRPr>
            </a:lvl2pPr>
            <a:lvl3pPr>
              <a:defRPr sz="1600">
                <a:solidFill>
                  <a:schemeClr val="tx1">
                    <a:lumMod val="85000"/>
                    <a:lumOff val="15000"/>
                  </a:schemeClr>
                </a:solidFill>
                <a:latin typeface="Helvetica" pitchFamily="2" charset="0"/>
              </a:defRPr>
            </a:lvl3pPr>
            <a:lvl4pPr>
              <a:defRPr sz="1600">
                <a:solidFill>
                  <a:schemeClr val="tx1">
                    <a:lumMod val="85000"/>
                    <a:lumOff val="15000"/>
                  </a:schemeClr>
                </a:solidFill>
                <a:latin typeface="Helvetica" pitchFamily="2" charset="0"/>
              </a:defRPr>
            </a:lvl4pPr>
            <a:lvl5pPr>
              <a:defRPr sz="1600">
                <a:solidFill>
                  <a:schemeClr val="tx1">
                    <a:lumMod val="85000"/>
                    <a:lumOff val="15000"/>
                  </a:schemeClr>
                </a:solidFill>
                <a:latin typeface="Helvetica"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10622E1B-C47B-554A-B9C3-490F9DF87BFB}"/>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dirty="0"/>
          </a:p>
        </p:txBody>
      </p:sp>
      <p:sp>
        <p:nvSpPr>
          <p:cNvPr id="12" name="Footer Placeholder 4">
            <a:extLst>
              <a:ext uri="{FF2B5EF4-FFF2-40B4-BE49-F238E27FC236}">
                <a16:creationId xmlns:a16="http://schemas.microsoft.com/office/drawing/2014/main" id="{902AC514-5373-CA45-BF85-A4906F243955}"/>
              </a:ext>
            </a:extLst>
          </p:cNvPr>
          <p:cNvSpPr>
            <a:spLocks noGrp="1"/>
          </p:cNvSpPr>
          <p:nvPr>
            <p:ph type="ftr" sz="quarter" idx="1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dirty="0"/>
              <a:t>CoastWatch West Coast Node                                          http://coastwatch.pfeg.noaa.gov</a:t>
            </a:r>
          </a:p>
        </p:txBody>
      </p:sp>
    </p:spTree>
    <p:extLst>
      <p:ext uri="{BB962C8B-B14F-4D97-AF65-F5344CB8AC3E}">
        <p14:creationId xmlns:p14="http://schemas.microsoft.com/office/powerpoint/2010/main" val="3581505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0057C-1A9B-C643-BB87-965CA3F47503}"/>
              </a:ext>
            </a:extLst>
          </p:cNvPr>
          <p:cNvSpPr>
            <a:spLocks noGrp="1"/>
          </p:cNvSpPr>
          <p:nvPr>
            <p:ph type="title"/>
          </p:nvPr>
        </p:nvSpPr>
        <p:spPr/>
        <p:txBody>
          <a:bodyPr/>
          <a:lstStyle>
            <a:lvl1pPr>
              <a:defRPr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28E5AA10-2A17-A14B-BB7A-6E397B2936C4}"/>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dirty="0"/>
          </a:p>
        </p:txBody>
      </p:sp>
      <p:sp>
        <p:nvSpPr>
          <p:cNvPr id="7" name="Footer Placeholder 4">
            <a:extLst>
              <a:ext uri="{FF2B5EF4-FFF2-40B4-BE49-F238E27FC236}">
                <a16:creationId xmlns:a16="http://schemas.microsoft.com/office/drawing/2014/main" id="{6C84C464-7722-A94D-A22F-4715983C535B}"/>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Helvetica" pitchFamily="2" charset="0"/>
              </a:defRPr>
            </a:lvl1pPr>
          </a:lstStyle>
          <a:p>
            <a:r>
              <a:rPr lang="en-US" dirty="0"/>
              <a:t>CoastWatch </a:t>
            </a:r>
            <a:r>
              <a:rPr lang="en-US" dirty="0">
                <a:latin typeface="Arial" panose="020B0604020202020204" pitchFamily="34" charset="0"/>
                <a:cs typeface="Arial" panose="020B0604020202020204" pitchFamily="34" charset="0"/>
              </a:rPr>
              <a:t>West</a:t>
            </a:r>
            <a:r>
              <a:rPr lang="en-US" dirty="0"/>
              <a:t> Coast Node                                          http://coastwatch.pfeg.noaa.gov</a:t>
            </a:r>
          </a:p>
        </p:txBody>
      </p:sp>
    </p:spTree>
    <p:extLst>
      <p:ext uri="{BB962C8B-B14F-4D97-AF65-F5344CB8AC3E}">
        <p14:creationId xmlns:p14="http://schemas.microsoft.com/office/powerpoint/2010/main" val="3535923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4E424E-C4AC-DB42-9C81-F5CE7748134E}"/>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dirty="0"/>
          </a:p>
        </p:txBody>
      </p:sp>
      <p:sp>
        <p:nvSpPr>
          <p:cNvPr id="6" name="Footer Placeholder 4">
            <a:extLst>
              <a:ext uri="{FF2B5EF4-FFF2-40B4-BE49-F238E27FC236}">
                <a16:creationId xmlns:a16="http://schemas.microsoft.com/office/drawing/2014/main" id="{C93E75B1-A5F5-5C48-9031-CF131C4B1B91}"/>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dirty="0"/>
              <a:t>CoastWatch West Coast Node                                          http://coastwatch.pfeg.noaa.gov</a:t>
            </a:r>
          </a:p>
        </p:txBody>
      </p:sp>
    </p:spTree>
    <p:extLst>
      <p:ext uri="{BB962C8B-B14F-4D97-AF65-F5344CB8AC3E}">
        <p14:creationId xmlns:p14="http://schemas.microsoft.com/office/powerpoint/2010/main" val="1229705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C320B-34AE-B14B-AE77-70B64C1E2685}"/>
              </a:ext>
            </a:extLst>
          </p:cNvPr>
          <p:cNvSpPr>
            <a:spLocks noGrp="1"/>
          </p:cNvSpPr>
          <p:nvPr>
            <p:ph type="title"/>
          </p:nvPr>
        </p:nvSpPr>
        <p:spPr>
          <a:xfrm>
            <a:off x="839788" y="457200"/>
            <a:ext cx="3932237" cy="1600200"/>
          </a:xfrm>
        </p:spPr>
        <p:txBody>
          <a:bodyPr anchor="b"/>
          <a:lstStyle>
            <a:lvl1pPr>
              <a:defRPr sz="3200"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B855B104-2B42-F140-BB9D-B81633259CA8}"/>
              </a:ext>
            </a:extLst>
          </p:cNvPr>
          <p:cNvSpPr>
            <a:spLocks noGrp="1"/>
          </p:cNvSpPr>
          <p:nvPr>
            <p:ph idx="1"/>
          </p:nvPr>
        </p:nvSpPr>
        <p:spPr>
          <a:xfrm>
            <a:off x="5183188" y="987425"/>
            <a:ext cx="6172200" cy="4873625"/>
          </a:xfrm>
        </p:spPr>
        <p:txBody>
          <a:bodyPr/>
          <a:lstStyle>
            <a:lvl1pPr>
              <a:defRPr sz="3200">
                <a:solidFill>
                  <a:schemeClr val="tx1">
                    <a:lumMod val="85000"/>
                    <a:lumOff val="15000"/>
                  </a:schemeClr>
                </a:solidFill>
                <a:latin typeface="Arial" panose="020B0604020202020204" pitchFamily="34" charset="0"/>
                <a:cs typeface="Arial" panose="020B0604020202020204" pitchFamily="34" charset="0"/>
              </a:defRPr>
            </a:lvl1pPr>
            <a:lvl2pPr>
              <a:defRPr sz="2800">
                <a:solidFill>
                  <a:schemeClr val="tx1">
                    <a:lumMod val="85000"/>
                    <a:lumOff val="15000"/>
                  </a:schemeClr>
                </a:solidFill>
                <a:latin typeface="Helvetica" pitchFamily="2" charset="0"/>
              </a:defRPr>
            </a:lvl2pPr>
            <a:lvl3pPr>
              <a:defRPr sz="2400">
                <a:solidFill>
                  <a:schemeClr val="tx1">
                    <a:lumMod val="85000"/>
                    <a:lumOff val="15000"/>
                  </a:schemeClr>
                </a:solidFill>
                <a:latin typeface="Helvetica" pitchFamily="2" charset="0"/>
              </a:defRPr>
            </a:lvl3pPr>
            <a:lvl4pPr>
              <a:defRPr sz="2000">
                <a:solidFill>
                  <a:schemeClr val="tx1">
                    <a:lumMod val="85000"/>
                    <a:lumOff val="15000"/>
                  </a:schemeClr>
                </a:solidFill>
                <a:latin typeface="Helvetica" pitchFamily="2" charset="0"/>
              </a:defRPr>
            </a:lvl4pPr>
            <a:lvl5pPr>
              <a:defRPr sz="2000">
                <a:solidFill>
                  <a:schemeClr val="tx1">
                    <a:lumMod val="85000"/>
                    <a:lumOff val="15000"/>
                  </a:schemeClr>
                </a:solidFill>
                <a:latin typeface="Helvetica" pitchFamily="2"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F05154C-BB89-794A-AF62-2F04A48EC6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6">
            <a:extLst>
              <a:ext uri="{FF2B5EF4-FFF2-40B4-BE49-F238E27FC236}">
                <a16:creationId xmlns:a16="http://schemas.microsoft.com/office/drawing/2014/main" id="{9292343A-FB11-4D40-A880-225D6755284D}"/>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dirty="0"/>
          </a:p>
        </p:txBody>
      </p:sp>
      <p:sp>
        <p:nvSpPr>
          <p:cNvPr id="9" name="Footer Placeholder 4">
            <a:extLst>
              <a:ext uri="{FF2B5EF4-FFF2-40B4-BE49-F238E27FC236}">
                <a16:creationId xmlns:a16="http://schemas.microsoft.com/office/drawing/2014/main" id="{A24A7DDC-145A-AF46-B5DA-4D40FF26F4D4}"/>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dirty="0"/>
              <a:t>CoastWatch West Coast Node                                          http://coastwatch.pfeg.noaa.gov</a:t>
            </a:r>
          </a:p>
        </p:txBody>
      </p:sp>
    </p:spTree>
    <p:extLst>
      <p:ext uri="{BB962C8B-B14F-4D97-AF65-F5344CB8AC3E}">
        <p14:creationId xmlns:p14="http://schemas.microsoft.com/office/powerpoint/2010/main" val="1286159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4C3E2-0D05-AF44-BA5B-0334A3FF638E}"/>
              </a:ext>
            </a:extLst>
          </p:cNvPr>
          <p:cNvSpPr>
            <a:spLocks noGrp="1"/>
          </p:cNvSpPr>
          <p:nvPr>
            <p:ph type="title"/>
          </p:nvPr>
        </p:nvSpPr>
        <p:spPr>
          <a:xfrm>
            <a:off x="839788" y="457200"/>
            <a:ext cx="3932237" cy="1600200"/>
          </a:xfrm>
        </p:spPr>
        <p:txBody>
          <a:bodyPr anchor="b"/>
          <a:lstStyle>
            <a:lvl1pPr>
              <a:defRPr sz="3200"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2ED1C8DF-59E8-0945-BADB-892C79E8E3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8BC236F-9CFE-8446-8630-D2E1DF059F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6">
            <a:extLst>
              <a:ext uri="{FF2B5EF4-FFF2-40B4-BE49-F238E27FC236}">
                <a16:creationId xmlns:a16="http://schemas.microsoft.com/office/drawing/2014/main" id="{6B362B77-6D4E-2547-A4F9-91558181E92D}"/>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dirty="0"/>
          </a:p>
        </p:txBody>
      </p:sp>
      <p:sp>
        <p:nvSpPr>
          <p:cNvPr id="10" name="Footer Placeholder 4">
            <a:extLst>
              <a:ext uri="{FF2B5EF4-FFF2-40B4-BE49-F238E27FC236}">
                <a16:creationId xmlns:a16="http://schemas.microsoft.com/office/drawing/2014/main" id="{8E4EAE6A-0AB9-F14A-9DF7-DAE72E6911A4}"/>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dirty="0"/>
              <a:t>CoastWatch West Coast Node                                          http://coastwatch.pfeg.noaa.gov</a:t>
            </a:r>
          </a:p>
        </p:txBody>
      </p:sp>
    </p:spTree>
    <p:extLst>
      <p:ext uri="{BB962C8B-B14F-4D97-AF65-F5344CB8AC3E}">
        <p14:creationId xmlns:p14="http://schemas.microsoft.com/office/powerpoint/2010/main" val="2129037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F29B2-962D-DF4E-9467-B8B6D90F30D3}"/>
              </a:ext>
            </a:extLst>
          </p:cNvPr>
          <p:cNvSpPr>
            <a:spLocks noGrp="1"/>
          </p:cNvSpPr>
          <p:nvPr>
            <p:ph type="title"/>
          </p:nvPr>
        </p:nvSpPr>
        <p:spPr/>
        <p:txBody>
          <a:bodyPr/>
          <a:lstStyle>
            <a:lvl1pPr>
              <a:defRPr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0FB119A4-B3CF-DD43-928C-44D125EDDBA2}"/>
              </a:ext>
            </a:extLst>
          </p:cNvPr>
          <p:cNvSpPr>
            <a:spLocks noGrp="1"/>
          </p:cNvSpPr>
          <p:nvPr>
            <p:ph type="body" orient="vert" idx="1"/>
          </p:nvPr>
        </p:nvSpPr>
        <p:spPr>
          <a:xfrm>
            <a:off x="838200" y="1635125"/>
            <a:ext cx="10515600" cy="4351338"/>
          </a:xfrm>
        </p:spPr>
        <p:txBody>
          <a:bodyPr vert="eaVert"/>
          <a:lstStyle>
            <a:lvl1pPr>
              <a:defRPr>
                <a:solidFill>
                  <a:schemeClr val="tx1">
                    <a:lumMod val="85000"/>
                    <a:lumOff val="15000"/>
                  </a:schemeClr>
                </a:solidFill>
                <a:latin typeface="Arial" panose="020B0604020202020204" pitchFamily="34" charset="0"/>
                <a:cs typeface="Arial" panose="020B0604020202020204" pitchFamily="34" charset="0"/>
              </a:defRPr>
            </a:lvl1pPr>
            <a:lvl2pPr>
              <a:defRPr>
                <a:solidFill>
                  <a:schemeClr val="tx1">
                    <a:lumMod val="85000"/>
                    <a:lumOff val="15000"/>
                  </a:schemeClr>
                </a:solidFill>
                <a:latin typeface="Arial" panose="020B0604020202020204" pitchFamily="34" charset="0"/>
                <a:cs typeface="Arial" panose="020B0604020202020204" pitchFamily="34" charset="0"/>
              </a:defRPr>
            </a:lvl2pPr>
            <a:lvl3pPr>
              <a:defRPr>
                <a:solidFill>
                  <a:schemeClr val="tx1">
                    <a:lumMod val="85000"/>
                    <a:lumOff val="15000"/>
                  </a:schemeClr>
                </a:solidFill>
                <a:latin typeface="Arial" panose="020B0604020202020204" pitchFamily="34" charset="0"/>
                <a:cs typeface="Arial" panose="020B0604020202020204" pitchFamily="34" charset="0"/>
              </a:defRPr>
            </a:lvl3pPr>
            <a:lvl4pPr>
              <a:defRPr>
                <a:solidFill>
                  <a:schemeClr val="tx1">
                    <a:lumMod val="85000"/>
                    <a:lumOff val="15000"/>
                  </a:schemeClr>
                </a:solidFill>
                <a:latin typeface="Arial" panose="020B0604020202020204" pitchFamily="34" charset="0"/>
                <a:cs typeface="Arial" panose="020B0604020202020204" pitchFamily="34" charset="0"/>
              </a:defRPr>
            </a:lvl4pPr>
            <a:lvl5pPr>
              <a:defRPr>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E05618C-E02B-9541-94F2-A33350BA5BA3}"/>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dirty="0"/>
          </a:p>
        </p:txBody>
      </p:sp>
      <p:sp>
        <p:nvSpPr>
          <p:cNvPr id="8" name="Footer Placeholder 4">
            <a:extLst>
              <a:ext uri="{FF2B5EF4-FFF2-40B4-BE49-F238E27FC236}">
                <a16:creationId xmlns:a16="http://schemas.microsoft.com/office/drawing/2014/main" id="{A80DFB9B-227F-D44E-B7A1-BF7C1712FE18}"/>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Helvetica" pitchFamily="2" charset="0"/>
              </a:defRPr>
            </a:lvl1pPr>
          </a:lstStyle>
          <a:p>
            <a:r>
              <a:rPr lang="en-US" dirty="0"/>
              <a:t>CoastWatch West Coast Node                                          http://coastwatch.pfeg.noaa.gov</a:t>
            </a:r>
          </a:p>
        </p:txBody>
      </p:sp>
    </p:spTree>
    <p:extLst>
      <p:ext uri="{BB962C8B-B14F-4D97-AF65-F5344CB8AC3E}">
        <p14:creationId xmlns:p14="http://schemas.microsoft.com/office/powerpoint/2010/main" val="303179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4178A2-9729-9A41-ADA1-AD53DFF21CB9}"/>
              </a:ext>
            </a:extLst>
          </p:cNvPr>
          <p:cNvSpPr>
            <a:spLocks noGrp="1"/>
          </p:cNvSpPr>
          <p:nvPr>
            <p:ph type="title" orient="vert"/>
          </p:nvPr>
        </p:nvSpPr>
        <p:spPr>
          <a:xfrm>
            <a:off x="8724900" y="365125"/>
            <a:ext cx="2628900" cy="5811838"/>
          </a:xfrm>
        </p:spPr>
        <p:txBody>
          <a:bodyPr vert="eaVert"/>
          <a:lstStyle>
            <a:lvl1pPr>
              <a:defRPr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26494C40-8E1E-C441-85A3-ABACD818B6F3}"/>
              </a:ext>
            </a:extLst>
          </p:cNvPr>
          <p:cNvSpPr>
            <a:spLocks noGrp="1"/>
          </p:cNvSpPr>
          <p:nvPr>
            <p:ph type="body" orient="vert" idx="1"/>
          </p:nvPr>
        </p:nvSpPr>
        <p:spPr>
          <a:xfrm>
            <a:off x="838200" y="365125"/>
            <a:ext cx="7734300" cy="5811838"/>
          </a:xfrm>
        </p:spPr>
        <p:txBody>
          <a:bodyPr vert="eaVert"/>
          <a:lstStyle>
            <a:lvl1pPr>
              <a:defRPr>
                <a:solidFill>
                  <a:schemeClr val="tx1">
                    <a:lumMod val="85000"/>
                    <a:lumOff val="15000"/>
                  </a:schemeClr>
                </a:solidFill>
                <a:latin typeface="Arial" panose="020B0604020202020204" pitchFamily="34" charset="0"/>
                <a:cs typeface="Arial" panose="020B0604020202020204" pitchFamily="34" charset="0"/>
              </a:defRPr>
            </a:lvl1pPr>
            <a:lvl2pPr>
              <a:defRPr>
                <a:solidFill>
                  <a:schemeClr val="tx1">
                    <a:lumMod val="85000"/>
                    <a:lumOff val="15000"/>
                  </a:schemeClr>
                </a:solidFill>
                <a:latin typeface="Arial" panose="020B0604020202020204" pitchFamily="34" charset="0"/>
                <a:cs typeface="Arial" panose="020B0604020202020204" pitchFamily="34" charset="0"/>
              </a:defRPr>
            </a:lvl2pPr>
            <a:lvl3pPr>
              <a:defRPr>
                <a:solidFill>
                  <a:schemeClr val="tx1">
                    <a:lumMod val="85000"/>
                    <a:lumOff val="15000"/>
                  </a:schemeClr>
                </a:solidFill>
                <a:latin typeface="Arial" panose="020B0604020202020204" pitchFamily="34" charset="0"/>
                <a:cs typeface="Arial" panose="020B0604020202020204" pitchFamily="34" charset="0"/>
              </a:defRPr>
            </a:lvl3pPr>
            <a:lvl4pPr>
              <a:defRPr>
                <a:solidFill>
                  <a:schemeClr val="tx1">
                    <a:lumMod val="85000"/>
                    <a:lumOff val="15000"/>
                  </a:schemeClr>
                </a:solidFill>
                <a:latin typeface="Arial" panose="020B0604020202020204" pitchFamily="34" charset="0"/>
                <a:cs typeface="Arial" panose="020B0604020202020204" pitchFamily="34" charset="0"/>
              </a:defRPr>
            </a:lvl4pPr>
            <a:lvl5pPr>
              <a:defRPr>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465F803-5294-5F44-924A-DF43D0D24970}"/>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dirty="0"/>
          </a:p>
        </p:txBody>
      </p:sp>
      <p:sp>
        <p:nvSpPr>
          <p:cNvPr id="8" name="Footer Placeholder 4">
            <a:extLst>
              <a:ext uri="{FF2B5EF4-FFF2-40B4-BE49-F238E27FC236}">
                <a16:creationId xmlns:a16="http://schemas.microsoft.com/office/drawing/2014/main" id="{51A1DB87-6FE0-3247-AB76-9F9A523FB63F}"/>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dirty="0"/>
              <a:t>CoastWatch West Coast Node                                          http://coastwatch.pfeg.noaa.gov</a:t>
            </a:r>
          </a:p>
        </p:txBody>
      </p:sp>
    </p:spTree>
    <p:extLst>
      <p:ext uri="{BB962C8B-B14F-4D97-AF65-F5344CB8AC3E}">
        <p14:creationId xmlns:p14="http://schemas.microsoft.com/office/powerpoint/2010/main" val="4160750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EE55A1-21A6-8745-87BE-5048B86435FC}"/>
              </a:ext>
            </a:extLst>
          </p:cNvPr>
          <p:cNvSpPr/>
          <p:nvPr userDrawn="1"/>
        </p:nvSpPr>
        <p:spPr bwMode="auto">
          <a:xfrm>
            <a:off x="0" y="6398651"/>
            <a:ext cx="12192000" cy="457200"/>
          </a:xfrm>
          <a:prstGeom prst="rect">
            <a:avLst/>
          </a:prstGeom>
          <a:solidFill>
            <a:srgbClr val="5B9BD5">
              <a:lumMod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0">
              <a:lnSpc>
                <a:spcPct val="93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Helvetica" pitchFamily="2" charset="0"/>
            </a:endParaRPr>
          </a:p>
        </p:txBody>
      </p:sp>
      <p:sp>
        <p:nvSpPr>
          <p:cNvPr id="2" name="Title Placeholder 1">
            <a:extLst>
              <a:ext uri="{FF2B5EF4-FFF2-40B4-BE49-F238E27FC236}">
                <a16:creationId xmlns:a16="http://schemas.microsoft.com/office/drawing/2014/main" id="{02464191-0C6D-9C48-BACD-641397A6E2F2}"/>
              </a:ext>
            </a:extLst>
          </p:cNvPr>
          <p:cNvSpPr>
            <a:spLocks noGrp="1"/>
          </p:cNvSpPr>
          <p:nvPr>
            <p:ph type="title"/>
          </p:nvPr>
        </p:nvSpPr>
        <p:spPr>
          <a:xfrm>
            <a:off x="528298" y="1155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4A8761-AB78-C24F-B03C-69741C7283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F7AB226-BFEC-F448-A3A3-C87336ECC7FE}"/>
              </a:ext>
            </a:extLst>
          </p:cNvPr>
          <p:cNvSpPr/>
          <p:nvPr userDrawn="1"/>
        </p:nvSpPr>
        <p:spPr>
          <a:xfrm>
            <a:off x="0" y="0"/>
            <a:ext cx="12192000" cy="91440"/>
          </a:xfrm>
          <a:prstGeom prst="rect">
            <a:avLst/>
          </a:prstGeom>
          <a:solidFill>
            <a:srgbClr val="1F4E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a:extLst>
              <a:ext uri="{FF2B5EF4-FFF2-40B4-BE49-F238E27FC236}">
                <a16:creationId xmlns:a16="http://schemas.microsoft.com/office/drawing/2014/main" id="{6B4DDC21-659A-7D4B-B7BE-E60EB83E8D15}"/>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44806" y="6418969"/>
            <a:ext cx="411480" cy="411480"/>
          </a:xfrm>
          <a:prstGeom prst="rect">
            <a:avLst/>
          </a:prstGeom>
        </p:spPr>
      </p:pic>
    </p:spTree>
    <p:extLst>
      <p:ext uri="{BB962C8B-B14F-4D97-AF65-F5344CB8AC3E}">
        <p14:creationId xmlns:p14="http://schemas.microsoft.com/office/powerpoint/2010/main" val="4207367166"/>
      </p:ext>
    </p:extLst>
  </p:cSld>
  <p:clrMap bg1="lt1" tx1="dk1" bg2="lt2" tx2="dk2" accent1="accent1" accent2="accent2" accent3="accent3" accent4="accent4" accent5="accent5" accent6="accent6" hlink="hlink" folHlink="folHlink"/>
  <p:sldLayoutIdLst>
    <p:sldLayoutId id="2147483705"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Lst>
  <p:hf hdr="0"/>
  <p:txStyles>
    <p:titleStyle>
      <a:lvl1pPr algn="l" defTabSz="914400" rtl="0" eaLnBrk="1" latinLnBrk="0" hangingPunct="1">
        <a:lnSpc>
          <a:spcPct val="90000"/>
        </a:lnSpc>
        <a:spcBef>
          <a:spcPct val="0"/>
        </a:spcBef>
        <a:buNone/>
        <a:defRPr sz="3200" b="0" i="0" kern="1200">
          <a:solidFill>
            <a:schemeClr val="accent5">
              <a:lumMod val="50000"/>
            </a:schemeClr>
          </a:solidFill>
          <a:latin typeface="Arial Narrow" panose="020B0604020202020204" pitchFamily="34" charset="0"/>
          <a:ea typeface="+mj-ea"/>
          <a:cs typeface="Arial Narrow"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 name="Freeform 6"/>
          <p:cNvSpPr/>
          <p:nvPr userDrawn="1"/>
        </p:nvSpPr>
        <p:spPr>
          <a:xfrm>
            <a:off x="-12253" y="4417161"/>
            <a:ext cx="12227564" cy="2457785"/>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673" h="2457785">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5" name="Rectangle 4">
            <a:extLst>
              <a:ext uri="{FF2B5EF4-FFF2-40B4-BE49-F238E27FC236}">
                <a16:creationId xmlns:a16="http://schemas.microsoft.com/office/drawing/2014/main" id="{AC2B2890-2D22-AC46-A350-EFB5AC983E67}"/>
              </a:ext>
            </a:extLst>
          </p:cNvPr>
          <p:cNvSpPr/>
          <p:nvPr userDrawn="1"/>
        </p:nvSpPr>
        <p:spPr>
          <a:xfrm>
            <a:off x="-12253" y="0"/>
            <a:ext cx="12227564" cy="3708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0612DAB-F549-C644-9EBC-190A720B673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68000" y="5405168"/>
            <a:ext cx="1243781" cy="1243781"/>
          </a:xfrm>
          <a:prstGeom prst="rect">
            <a:avLst/>
          </a:prstGeom>
        </p:spPr>
      </p:pic>
      <p:pic>
        <p:nvPicPr>
          <p:cNvPr id="6" name="Picture 5">
            <a:extLst>
              <a:ext uri="{FF2B5EF4-FFF2-40B4-BE49-F238E27FC236}">
                <a16:creationId xmlns:a16="http://schemas.microsoft.com/office/drawing/2014/main" id="{C56FA27C-78E9-784D-82E5-9872FFE94C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878" y="-97099"/>
            <a:ext cx="9144000" cy="4161577"/>
          </a:xfrm>
          <a:prstGeom prst="rect">
            <a:avLst/>
          </a:prstGeom>
        </p:spPr>
      </p:pic>
    </p:spTree>
    <p:extLst>
      <p:ext uri="{BB962C8B-B14F-4D97-AF65-F5344CB8AC3E}">
        <p14:creationId xmlns:p14="http://schemas.microsoft.com/office/powerpoint/2010/main" val="3110462366"/>
      </p:ext>
    </p:extLst>
  </p:cSld>
  <p:clrMap bg1="lt1" tx1="dk1" bg2="lt2" tx2="dk2" accent1="accent1" accent2="accent2" accent3="accent3" accent4="accent4" accent5="accent5" accent6="accent6" hlink="hlink" folHlink="folHlink"/>
  <p:sldLayoutIdLst>
    <p:sldLayoutId id="2147483672" r:id="rId1"/>
  </p:sldLayoutIdLst>
  <p:hf hdr="0"/>
  <p:txStyles>
    <p:titleStyle>
      <a:lvl1pPr algn="r" defTabSz="457200" rtl="0" eaLnBrk="1" latinLnBrk="0" hangingPunct="1">
        <a:lnSpc>
          <a:spcPct val="80000"/>
        </a:lnSpc>
        <a:spcBef>
          <a:spcPct val="0"/>
        </a:spcBef>
        <a:buNone/>
        <a:defRPr sz="4400" b="1" i="0" kern="1200">
          <a:solidFill>
            <a:schemeClr val="accent1"/>
          </a:solidFill>
          <a:latin typeface="+mj-lt"/>
          <a:ea typeface="+mj-ea"/>
          <a:cs typeface="Arial Narrow Bold"/>
        </a:defRPr>
      </a:lvl1pPr>
    </p:titleStyle>
    <p:bodyStyle>
      <a:lvl1pPr marL="0" indent="0" algn="r" defTabSz="457200" rtl="0" eaLnBrk="1" latinLnBrk="0" hangingPunct="1">
        <a:spcBef>
          <a:spcPct val="20000"/>
        </a:spcBef>
        <a:buFont typeface="Arial"/>
        <a:buNone/>
        <a:defRPr sz="24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3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coastwatch.pfeg.noaa.gov/erddap/griddap/NOAA_DHW_monthly.largePng?sea_surface_temperature%5b(2014-09-15T23:00:00Z)%5d%5b(70):(-10)%5d%5b(-180):(-100)%5d" TargetMode="External"/><Relationship Id="rId5" Type="http://schemas.openxmlformats.org/officeDocument/2006/relationships/image" Target="../media/image2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coastwatch.pfeg.noaa.gov/erddap/griddap/NOAA_DHW_monthly.largePng?sea_surface_temperature%5b(2014-09-15T23:00:00Z)%5d%5b(70):(-10)%5d%5b(-180):(-100)%5d" TargetMode="External"/><Relationship Id="rId5" Type="http://schemas.openxmlformats.org/officeDocument/2006/relationships/image" Target="../media/image2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coastwatch.pfeg.noaa.gov/erddap/griddap/NOAA_DHW_monthly.largePng?sea_surface_temperature%5b(2014-09-15T23:00:00Z)%5d%5b(70):(-10)%5d%5b(-180):(-100)%5d" TargetMode="External"/><Relationship Id="rId5" Type="http://schemas.openxmlformats.org/officeDocument/2006/relationships/image" Target="../media/image2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27.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coastwatch.pfeg.noaa.gov/erddap/griddap/NOAA_DHW_monthly.largePng?sea_surface_temperature%5b(2014-09-15T23:00:00Z)%5d%5b(70):(-10)%5d%5b(-180):(-100)%5d" TargetMode="External"/><Relationship Id="rId5" Type="http://schemas.openxmlformats.org/officeDocument/2006/relationships/image" Target="../media/image2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8.png"/><Relationship Id="rId5" Type="http://schemas.openxmlformats.org/officeDocument/2006/relationships/hyperlink" Target="https://coastwatch.pfeg.noaa.gov/erddap/griddap/NOAA_DHW_monthly.largePng?sea_surface_temperature%5b(2014-09-15T23:00:00Z)%5d%5b(70):(-10)%5d%5b(-180):(-100)%5d"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9.png"/><Relationship Id="rId5" Type="http://schemas.openxmlformats.org/officeDocument/2006/relationships/hyperlink" Target="https://coastwatch.pfeg.noaa.gov/erddap/griddap/NOAA_DHW_monthly.largePng?sea_surface_temperature_anomaly%5b(1985-01-16):(2020-11-16)%5d%5b(60)%5d%5b-170%5d"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3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37.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hyperlink" Target="https://coastwatch.pfeg.noaa.gov/erddap/griddap/NOAA_DHW_monthly.largePng?sea_surface_temperature%5b(2014-09-15T23:00:00Z)%5d%5b(70):(-10)%5d%5b(-180):(-100)%5d" TargetMode="External"/><Relationship Id="rId3" Type="http://schemas.openxmlformats.org/officeDocument/2006/relationships/slideLayout" Target="../slideLayouts/slideLayout4.xml"/><Relationship Id="rId7" Type="http://schemas.openxmlformats.org/officeDocument/2006/relationships/hyperlink" Target="https://coastwatch.pfeg.noaa.gov/erddap/griddap/NOAA_DHW_monthly.largePng?sea_surface_temperature%5blast-24%5d%5b(70):(-10)%5d%5b(-180):(-100)%5d" TargetMode="Externa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22.xml"/><Relationship Id="rId9"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image" Target="../media/image40.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41.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hyperlink" Target="https://coastwatch.pfeg.noaa.gov/projects/ERDDAP/" TargetMode="External"/><Relationship Id="rId5" Type="http://schemas.openxmlformats.org/officeDocument/2006/relationships/hyperlink" Target="http://coastwatch.noaa.gov/cw/user-resources/satellite-data-training-courses.html" TargetMode="Externa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42.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https://coastwatch.pfeg.noaa.gov/projects/r" TargetMode="External"/><Relationship Id="rId5" Type="http://schemas.openxmlformats.org/officeDocument/2006/relationships/hyperlink" Target="http://coastwatch.noaa.gov/cw/user-resources/satellite-data-training-courses.html" TargetMode="External"/><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slideLayout" Target="../slideLayouts/slideLayout4.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11" Type="http://schemas.openxmlformats.org/officeDocument/2006/relationships/image" Target="../media/image11.tiff"/><Relationship Id="rId5" Type="http://schemas.openxmlformats.org/officeDocument/2006/relationships/image" Target="../media/image5.tiff"/><Relationship Id="rId1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notesSlide" Target="../notesSlides/notesSlide3.xml"/><Relationship Id="rId9" Type="http://schemas.openxmlformats.org/officeDocument/2006/relationships/image" Target="../media/image9.pn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4.xml"/><Relationship Id="rId7" Type="http://schemas.openxmlformats.org/officeDocument/2006/relationships/image" Target="../media/image1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6.png"/><Relationship Id="rId11" Type="http://schemas.openxmlformats.org/officeDocument/2006/relationships/image" Target="../media/image4.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notesSlide" Target="../notesSlides/notesSlide4.xml"/><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8.m4a"/><Relationship Id="rId7" Type="http://schemas.openxmlformats.org/officeDocument/2006/relationships/image" Target="../media/image24.png"/><Relationship Id="rId2" Type="http://schemas.microsoft.com/office/2007/relationships/media" Target="../media/media8.m4a"/><Relationship Id="rId1" Type="http://schemas.openxmlformats.org/officeDocument/2006/relationships/tags" Target="../tags/tag1.xml"/><Relationship Id="rId6" Type="http://schemas.openxmlformats.org/officeDocument/2006/relationships/image" Target="../media/image23.png"/><Relationship Id="rId5" Type="http://schemas.openxmlformats.org/officeDocument/2006/relationships/notesSlide" Target="../notesSlides/notesSlide8.xml"/><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hyperlink" Target="https://coastwatch.pfeg.noaa.gov/erddap/griddap/NOAA_DHW_monthly.largePng?sea_surface_temperature%5b(2014-09-15T23:00:00Z)%5d%5b(70):(-10)%5d%5b(-180):(-100)%5d"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C0A1A-11CA-0A4D-A984-6A94EB455DE9}"/>
              </a:ext>
            </a:extLst>
          </p:cNvPr>
          <p:cNvSpPr>
            <a:spLocks noGrp="1"/>
          </p:cNvSpPr>
          <p:nvPr>
            <p:ph type="title"/>
          </p:nvPr>
        </p:nvSpPr>
        <p:spPr>
          <a:xfrm>
            <a:off x="3081986" y="1140001"/>
            <a:ext cx="8372960" cy="788734"/>
          </a:xfrm>
        </p:spPr>
        <p:txBody>
          <a:bodyPr/>
          <a:lstStyle/>
          <a:p>
            <a:pPr>
              <a:lnSpc>
                <a:spcPct val="100000"/>
              </a:lnSpc>
              <a:spcBef>
                <a:spcPts val="1200"/>
              </a:spcBef>
            </a:pPr>
            <a:r>
              <a:rPr lang="en-US" dirty="0"/>
              <a:t>ERDDAP: Providing Easy Access to Remote Sensing Data and other Environmental Data</a:t>
            </a:r>
            <a:br>
              <a:rPr lang="en-US" dirty="0">
                <a:solidFill>
                  <a:srgbClr val="5B9BD5">
                    <a:lumMod val="50000"/>
                  </a:srgbClr>
                </a:solidFill>
                <a:latin typeface="Helvetica" charset="0"/>
                <a:ea typeface="Helvetica" charset="0"/>
                <a:cs typeface="Helvetica" charset="0"/>
              </a:rPr>
            </a:br>
            <a:br>
              <a:rPr lang="en-US" dirty="0">
                <a:solidFill>
                  <a:srgbClr val="5B9BD5">
                    <a:lumMod val="50000"/>
                  </a:srgbClr>
                </a:solidFill>
                <a:latin typeface="Helvetica" charset="0"/>
                <a:ea typeface="Helvetica" charset="0"/>
                <a:cs typeface="Helvetica" charset="0"/>
              </a:rPr>
            </a:br>
            <a:endParaRPr lang="en-US" dirty="0"/>
          </a:p>
        </p:txBody>
      </p:sp>
      <p:sp>
        <p:nvSpPr>
          <p:cNvPr id="8" name="Rectangle 7">
            <a:extLst>
              <a:ext uri="{FF2B5EF4-FFF2-40B4-BE49-F238E27FC236}">
                <a16:creationId xmlns:a16="http://schemas.microsoft.com/office/drawing/2014/main" id="{BB4F5B97-A4E9-254E-9DCD-560500D055DA}"/>
              </a:ext>
            </a:extLst>
          </p:cNvPr>
          <p:cNvSpPr/>
          <p:nvPr/>
        </p:nvSpPr>
        <p:spPr>
          <a:xfrm>
            <a:off x="497785" y="2206486"/>
            <a:ext cx="1649895" cy="108796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0367F3C-C0C8-BE43-B102-1BB240AF16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8000" y="5405168"/>
            <a:ext cx="1243781" cy="1243781"/>
          </a:xfrm>
          <a:prstGeom prst="rect">
            <a:avLst/>
          </a:prstGeom>
        </p:spPr>
      </p:pic>
      <p:sp>
        <p:nvSpPr>
          <p:cNvPr id="11" name="Text Placeholder 2">
            <a:extLst>
              <a:ext uri="{FF2B5EF4-FFF2-40B4-BE49-F238E27FC236}">
                <a16:creationId xmlns:a16="http://schemas.microsoft.com/office/drawing/2014/main" id="{F35E910C-0EF0-F843-B687-11C145AF4D45}"/>
              </a:ext>
            </a:extLst>
          </p:cNvPr>
          <p:cNvSpPr>
            <a:spLocks noGrp="1"/>
          </p:cNvSpPr>
          <p:nvPr>
            <p:ph type="body" sz="quarter" idx="10"/>
          </p:nvPr>
        </p:nvSpPr>
        <p:spPr>
          <a:xfrm>
            <a:off x="3081986" y="2598388"/>
            <a:ext cx="8743530" cy="2677629"/>
          </a:xfrm>
        </p:spPr>
        <p:txBody>
          <a:bodyPr/>
          <a:lstStyle/>
          <a:p>
            <a:pPr>
              <a:spcBef>
                <a:spcPts val="800"/>
              </a:spcBef>
            </a:pPr>
            <a:r>
              <a:rPr lang="en-US" sz="2800" dirty="0"/>
              <a:t>Cara Wilson</a:t>
            </a:r>
            <a:r>
              <a:rPr lang="en-US" sz="2800" baseline="30000" dirty="0"/>
              <a:t>1,3</a:t>
            </a:r>
            <a:r>
              <a:rPr lang="en-US" sz="2800" dirty="0"/>
              <a:t>, Dale Robinson</a:t>
            </a:r>
            <a:r>
              <a:rPr lang="en-US" sz="2800" baseline="30000" dirty="0"/>
              <a:t>2,3</a:t>
            </a:r>
            <a:r>
              <a:rPr lang="en-US" sz="2800" dirty="0"/>
              <a:t> and Robert A. Simons</a:t>
            </a:r>
            <a:r>
              <a:rPr lang="en-US" sz="2800" baseline="30000" dirty="0"/>
              <a:t>1</a:t>
            </a:r>
            <a:endParaRPr lang="en-US" sz="2800" dirty="0"/>
          </a:p>
          <a:p>
            <a:pPr>
              <a:spcBef>
                <a:spcPts val="800"/>
              </a:spcBef>
            </a:pPr>
            <a:endParaRPr lang="en-US" sz="2800" dirty="0"/>
          </a:p>
          <a:p>
            <a:pPr>
              <a:spcBef>
                <a:spcPts val="800"/>
              </a:spcBef>
            </a:pPr>
            <a:r>
              <a:rPr lang="en-US" sz="2800" baseline="30000" dirty="0"/>
              <a:t>1</a:t>
            </a:r>
            <a:r>
              <a:rPr lang="en-US" sz="2800" dirty="0"/>
              <a:t>NOAA/SWFSC/ERD, Monterey, CA</a:t>
            </a:r>
          </a:p>
          <a:p>
            <a:pPr>
              <a:spcBef>
                <a:spcPts val="800"/>
              </a:spcBef>
            </a:pPr>
            <a:r>
              <a:rPr lang="en-US" sz="2800" baseline="30000" dirty="0"/>
              <a:t>2</a:t>
            </a:r>
            <a:r>
              <a:rPr lang="en-US" sz="2800" dirty="0"/>
              <a:t>UC Santa Cruz </a:t>
            </a:r>
          </a:p>
          <a:p>
            <a:pPr>
              <a:spcBef>
                <a:spcPts val="800"/>
              </a:spcBef>
            </a:pPr>
            <a:r>
              <a:rPr lang="en-US" sz="2800" baseline="30000" dirty="0"/>
              <a:t>3</a:t>
            </a:r>
            <a:r>
              <a:rPr lang="en-US" sz="2800" dirty="0"/>
              <a:t>NOAA CoastWatch West Coast Node</a:t>
            </a:r>
          </a:p>
          <a:p>
            <a:pPr>
              <a:spcBef>
                <a:spcPts val="800"/>
              </a:spcBef>
            </a:pPr>
            <a:endParaRPr lang="en-US" sz="2800" dirty="0"/>
          </a:p>
        </p:txBody>
      </p:sp>
      <p:sp>
        <p:nvSpPr>
          <p:cNvPr id="3" name="TextBox 2">
            <a:extLst>
              <a:ext uri="{FF2B5EF4-FFF2-40B4-BE49-F238E27FC236}">
                <a16:creationId xmlns:a16="http://schemas.microsoft.com/office/drawing/2014/main" id="{760495C5-652A-EE4F-ADBA-8F3D21F1F0BC}"/>
              </a:ext>
            </a:extLst>
          </p:cNvPr>
          <p:cNvSpPr txBox="1"/>
          <p:nvPr/>
        </p:nvSpPr>
        <p:spPr>
          <a:xfrm>
            <a:off x="3081986" y="5945670"/>
            <a:ext cx="2998516" cy="369332"/>
          </a:xfrm>
          <a:prstGeom prst="rect">
            <a:avLst/>
          </a:prstGeom>
          <a:noFill/>
        </p:spPr>
        <p:txBody>
          <a:bodyPr wrap="square" rtlCol="0">
            <a:spAutoFit/>
          </a:bodyPr>
          <a:lstStyle/>
          <a:p>
            <a:r>
              <a:rPr lang="en-US" dirty="0"/>
              <a:t>AMS Meeting, January 2021 </a:t>
            </a:r>
          </a:p>
        </p:txBody>
      </p:sp>
      <p:pic>
        <p:nvPicPr>
          <p:cNvPr id="5" name="Audio 4">
            <a:hlinkClick r:id="" action="ppaction://media"/>
            <a:extLst>
              <a:ext uri="{FF2B5EF4-FFF2-40B4-BE49-F238E27FC236}">
                <a16:creationId xmlns:a16="http://schemas.microsoft.com/office/drawing/2014/main" id="{104E7E0D-432B-4E4B-96E7-8B58F9B504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32657640"/>
      </p:ext>
    </p:extLst>
  </p:cSld>
  <p:clrMapOvr>
    <a:masterClrMapping/>
  </p:clrMapOvr>
  <mc:AlternateContent xmlns:mc="http://schemas.openxmlformats.org/markup-compatibility/2006">
    <mc:Choice xmlns:p14="http://schemas.microsoft.com/office/powerpoint/2010/main" Requires="p14">
      <p:transition spd="slow" p14:dur="2000" advTm="17680"/>
    </mc:Choice>
    <mc:Fallback>
      <p:transition spd="slow" advTm="17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F85406E-10D3-0244-9B46-D475802B7525}"/>
              </a:ext>
            </a:extLst>
          </p:cNvPr>
          <p:cNvPicPr>
            <a:picLocks noChangeAspect="1"/>
          </p:cNvPicPr>
          <p:nvPr/>
        </p:nvPicPr>
        <p:blipFill>
          <a:blip r:embed="rId5"/>
          <a:stretch>
            <a:fillRect/>
          </a:stretch>
        </p:blipFill>
        <p:spPr>
          <a:xfrm>
            <a:off x="6400800" y="182880"/>
            <a:ext cx="5486400" cy="6096000"/>
          </a:xfrm>
          <a:prstGeom prst="rect">
            <a:avLst/>
          </a:prstGeom>
        </p:spPr>
      </p:pic>
      <p:sp>
        <p:nvSpPr>
          <p:cNvPr id="13" name="Title 12">
            <a:extLst>
              <a:ext uri="{FF2B5EF4-FFF2-40B4-BE49-F238E27FC236}">
                <a16:creationId xmlns:a16="http://schemas.microsoft.com/office/drawing/2014/main" id="{E5564CD2-3673-2E42-8EC8-E2D8FA56629B}"/>
              </a:ext>
            </a:extLst>
          </p:cNvPr>
          <p:cNvSpPr>
            <a:spLocks noGrp="1"/>
          </p:cNvSpPr>
          <p:nvPr>
            <p:ph type="title"/>
          </p:nvPr>
        </p:nvSpPr>
        <p:spPr/>
        <p:txBody>
          <a:bodyPr/>
          <a:lstStyle/>
          <a:p>
            <a:r>
              <a:rPr lang="en-US" dirty="0"/>
              <a:t>This URL:</a:t>
            </a:r>
          </a:p>
        </p:txBody>
      </p:sp>
      <p:sp>
        <p:nvSpPr>
          <p:cNvPr id="2" name="Slide Number Placeholder 1">
            <a:extLst>
              <a:ext uri="{FF2B5EF4-FFF2-40B4-BE49-F238E27FC236}">
                <a16:creationId xmlns:a16="http://schemas.microsoft.com/office/drawing/2014/main" id="{079E04F5-4947-2F47-8422-0BC890128AC9}"/>
              </a:ext>
            </a:extLst>
          </p:cNvPr>
          <p:cNvSpPr>
            <a:spLocks noGrp="1"/>
          </p:cNvSpPr>
          <p:nvPr>
            <p:ph type="sldNum" sz="quarter" idx="12"/>
          </p:nvPr>
        </p:nvSpPr>
        <p:spPr/>
        <p:txBody>
          <a:bodyPr/>
          <a:lstStyle/>
          <a:p>
            <a:fld id="{4F6F23CF-7BCB-1C46-9584-7002207BC3BE}" type="slidenum">
              <a:rPr lang="en-US" smtClean="0"/>
              <a:pPr/>
              <a:t>10</a:t>
            </a:fld>
            <a:endParaRPr lang="en-US" dirty="0"/>
          </a:p>
        </p:txBody>
      </p:sp>
      <p:sp>
        <p:nvSpPr>
          <p:cNvPr id="3" name="Footer Placeholder 2">
            <a:extLst>
              <a:ext uri="{FF2B5EF4-FFF2-40B4-BE49-F238E27FC236}">
                <a16:creationId xmlns:a16="http://schemas.microsoft.com/office/drawing/2014/main" id="{77DF27C9-DCC9-AB4D-ABBB-D1A0A5ACE23A}"/>
              </a:ext>
            </a:extLst>
          </p:cNvPr>
          <p:cNvSpPr>
            <a:spLocks noGrp="1"/>
          </p:cNvSpPr>
          <p:nvPr>
            <p:ph type="ftr" sz="quarter" idx="3"/>
          </p:nvPr>
        </p:nvSpPr>
        <p:spPr/>
        <p:txBody>
          <a:bodyPr/>
          <a:lstStyle/>
          <a:p>
            <a:r>
              <a:rPr lang="en-US" dirty="0"/>
              <a:t>CoastWatch West Coast Node                                          http://coastwatch.pfeg.noaa.gov</a:t>
            </a:r>
          </a:p>
        </p:txBody>
      </p:sp>
      <p:sp>
        <p:nvSpPr>
          <p:cNvPr id="21" name="Rectangle 20">
            <a:extLst>
              <a:ext uri="{FF2B5EF4-FFF2-40B4-BE49-F238E27FC236}">
                <a16:creationId xmlns:a16="http://schemas.microsoft.com/office/drawing/2014/main" id="{410F3F39-840F-5248-8CC8-487B15B3FDD9}"/>
              </a:ext>
            </a:extLst>
          </p:cNvPr>
          <p:cNvSpPr/>
          <p:nvPr/>
        </p:nvSpPr>
        <p:spPr>
          <a:xfrm>
            <a:off x="436916" y="1238845"/>
            <a:ext cx="5448069" cy="1569660"/>
          </a:xfrm>
          <a:prstGeom prst="rect">
            <a:avLst/>
          </a:prstGeom>
        </p:spPr>
        <p:txBody>
          <a:bodyPr wrap="square">
            <a:spAutoFit/>
          </a:bodyPr>
          <a:lstStyle/>
          <a:p>
            <a:r>
              <a:rPr lang="en-US" sz="2400" dirty="0">
                <a:hlinkClick r:id="rId6"/>
              </a:rPr>
              <a:t>https://coastwatch.pfeg.noaa.gov/erddap/griddap/NOAA_DHW_monthly.</a:t>
            </a:r>
            <a:r>
              <a:rPr lang="en-US" sz="2400" b="1" dirty="0">
                <a:hlinkClick r:id="rId6"/>
              </a:rPr>
              <a:t>largePng</a:t>
            </a:r>
            <a:r>
              <a:rPr lang="en-US" sz="2400" dirty="0">
                <a:hlinkClick r:id="rId6"/>
              </a:rPr>
              <a:t>?sea_surface_temperature[(2019-09-15)][(70):(-10)][(-180):(-100)]</a:t>
            </a:r>
            <a:endParaRPr lang="en-US" sz="2400" dirty="0"/>
          </a:p>
        </p:txBody>
      </p:sp>
      <p:sp>
        <p:nvSpPr>
          <p:cNvPr id="14" name="TextBox 13">
            <a:extLst>
              <a:ext uri="{FF2B5EF4-FFF2-40B4-BE49-F238E27FC236}">
                <a16:creationId xmlns:a16="http://schemas.microsoft.com/office/drawing/2014/main" id="{FAA8CE96-EEB8-1944-91A6-DF75DD18D66E}"/>
              </a:ext>
            </a:extLst>
          </p:cNvPr>
          <p:cNvSpPr txBox="1"/>
          <p:nvPr/>
        </p:nvSpPr>
        <p:spPr>
          <a:xfrm>
            <a:off x="2468686" y="3393834"/>
            <a:ext cx="2726067" cy="461665"/>
          </a:xfrm>
          <a:prstGeom prst="rect">
            <a:avLst/>
          </a:prstGeom>
          <a:noFill/>
        </p:spPr>
        <p:txBody>
          <a:bodyPr wrap="none" rtlCol="0">
            <a:spAutoFit/>
          </a:bodyPr>
          <a:lstStyle/>
          <a:p>
            <a:r>
              <a:rPr lang="en-US" sz="2400" dirty="0"/>
              <a:t>Produces this figure </a:t>
            </a:r>
          </a:p>
        </p:txBody>
      </p:sp>
      <p:sp>
        <p:nvSpPr>
          <p:cNvPr id="15" name="Right Arrow 14">
            <a:extLst>
              <a:ext uri="{FF2B5EF4-FFF2-40B4-BE49-F238E27FC236}">
                <a16:creationId xmlns:a16="http://schemas.microsoft.com/office/drawing/2014/main" id="{C42E74E1-892A-3F41-8608-082989696EC0}"/>
              </a:ext>
            </a:extLst>
          </p:cNvPr>
          <p:cNvSpPr/>
          <p:nvPr/>
        </p:nvSpPr>
        <p:spPr>
          <a:xfrm>
            <a:off x="5147861" y="3569681"/>
            <a:ext cx="1252939" cy="1524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TextBox 15">
            <a:extLst>
              <a:ext uri="{FF2B5EF4-FFF2-40B4-BE49-F238E27FC236}">
                <a16:creationId xmlns:a16="http://schemas.microsoft.com/office/drawing/2014/main" id="{DF5F940A-BF48-C647-8ED2-33150D478C58}"/>
              </a:ext>
            </a:extLst>
          </p:cNvPr>
          <p:cNvSpPr txBox="1"/>
          <p:nvPr/>
        </p:nvSpPr>
        <p:spPr>
          <a:xfrm>
            <a:off x="9226059" y="492370"/>
            <a:ext cx="2260427" cy="523220"/>
          </a:xfrm>
          <a:prstGeom prst="rect">
            <a:avLst/>
          </a:prstGeom>
          <a:noFill/>
        </p:spPr>
        <p:txBody>
          <a:bodyPr wrap="none" rtlCol="0">
            <a:spAutoFit/>
          </a:bodyPr>
          <a:lstStyle/>
          <a:p>
            <a:r>
              <a:rPr lang="en-US" sz="2800" b="1" dirty="0"/>
              <a:t>SST Sept 2019</a:t>
            </a:r>
          </a:p>
        </p:txBody>
      </p:sp>
      <p:sp>
        <p:nvSpPr>
          <p:cNvPr id="4" name="Rectangle 3">
            <a:extLst>
              <a:ext uri="{FF2B5EF4-FFF2-40B4-BE49-F238E27FC236}">
                <a16:creationId xmlns:a16="http://schemas.microsoft.com/office/drawing/2014/main" id="{8E0DCD67-2B74-374E-8026-33E9BCAA6210}"/>
              </a:ext>
            </a:extLst>
          </p:cNvPr>
          <p:cNvSpPr/>
          <p:nvPr/>
        </p:nvSpPr>
        <p:spPr>
          <a:xfrm>
            <a:off x="255466" y="4483257"/>
            <a:ext cx="5601085" cy="1107996"/>
          </a:xfrm>
          <a:prstGeom prst="rect">
            <a:avLst/>
          </a:prstGeom>
        </p:spPr>
        <p:txBody>
          <a:bodyPr wrap="none">
            <a:spAutoFit/>
          </a:bodyPr>
          <a:lstStyle/>
          <a:p>
            <a:r>
              <a:rPr lang="en-US" sz="2200" dirty="0"/>
              <a:t>Note: </a:t>
            </a:r>
          </a:p>
          <a:p>
            <a:pPr lvl="1"/>
            <a:r>
              <a:rPr lang="en-US" sz="2200" dirty="0"/>
              <a:t>You can download the data in a netCDF file </a:t>
            </a:r>
          </a:p>
          <a:p>
            <a:pPr lvl="1"/>
            <a:r>
              <a:rPr lang="en-US" sz="2200" dirty="0"/>
              <a:t>by changing </a:t>
            </a:r>
            <a:r>
              <a:rPr lang="en-US" sz="2200" dirty="0">
                <a:solidFill>
                  <a:schemeClr val="accent1">
                    <a:lumMod val="50000"/>
                  </a:schemeClr>
                </a:solidFill>
              </a:rPr>
              <a:t>.largePng </a:t>
            </a:r>
            <a:r>
              <a:rPr lang="en-US" sz="2200" dirty="0"/>
              <a:t>to </a:t>
            </a:r>
            <a:r>
              <a:rPr lang="en-US" sz="2200" dirty="0">
                <a:solidFill>
                  <a:schemeClr val="accent1">
                    <a:lumMod val="50000"/>
                  </a:schemeClr>
                </a:solidFill>
              </a:rPr>
              <a:t>.nc </a:t>
            </a:r>
            <a:r>
              <a:rPr lang="en-US" sz="2200" dirty="0"/>
              <a:t>in the URL</a:t>
            </a:r>
          </a:p>
        </p:txBody>
      </p:sp>
      <p:pic>
        <p:nvPicPr>
          <p:cNvPr id="5" name="Audio 4">
            <a:hlinkClick r:id="" action="ppaction://media"/>
            <a:extLst>
              <a:ext uri="{FF2B5EF4-FFF2-40B4-BE49-F238E27FC236}">
                <a16:creationId xmlns:a16="http://schemas.microsoft.com/office/drawing/2014/main" id="{C8F72775-4774-CC4F-976C-3E960CF9B2D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01365332"/>
      </p:ext>
    </p:extLst>
  </p:cSld>
  <p:clrMapOvr>
    <a:masterClrMapping/>
  </p:clrMapOvr>
  <mc:AlternateContent xmlns:mc="http://schemas.openxmlformats.org/markup-compatibility/2006">
    <mc:Choice xmlns:p14="http://schemas.microsoft.com/office/powerpoint/2010/main" Requires="p14">
      <p:transition spd="slow" p14:dur="2000" advTm="9021"/>
    </mc:Choice>
    <mc:Fallback>
      <p:transition spd="slow" advTm="9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04ADFFA-AAE9-E246-A9BA-D155DEA44BA4}"/>
              </a:ext>
            </a:extLst>
          </p:cNvPr>
          <p:cNvPicPr>
            <a:picLocks noChangeAspect="1"/>
          </p:cNvPicPr>
          <p:nvPr/>
        </p:nvPicPr>
        <p:blipFill>
          <a:blip r:embed="rId5"/>
          <a:stretch>
            <a:fillRect/>
          </a:stretch>
        </p:blipFill>
        <p:spPr>
          <a:xfrm>
            <a:off x="6400800" y="182880"/>
            <a:ext cx="5486400" cy="6096000"/>
          </a:xfrm>
          <a:prstGeom prst="rect">
            <a:avLst/>
          </a:prstGeom>
        </p:spPr>
      </p:pic>
      <p:sp>
        <p:nvSpPr>
          <p:cNvPr id="13" name="Title 12">
            <a:extLst>
              <a:ext uri="{FF2B5EF4-FFF2-40B4-BE49-F238E27FC236}">
                <a16:creationId xmlns:a16="http://schemas.microsoft.com/office/drawing/2014/main" id="{E5564CD2-3673-2E42-8EC8-E2D8FA56629B}"/>
              </a:ext>
            </a:extLst>
          </p:cNvPr>
          <p:cNvSpPr>
            <a:spLocks noGrp="1"/>
          </p:cNvSpPr>
          <p:nvPr>
            <p:ph type="title"/>
          </p:nvPr>
        </p:nvSpPr>
        <p:spPr/>
        <p:txBody>
          <a:bodyPr/>
          <a:lstStyle/>
          <a:p>
            <a:r>
              <a:rPr lang="en-US" dirty="0"/>
              <a:t>Change the variable:</a:t>
            </a:r>
          </a:p>
        </p:txBody>
      </p:sp>
      <p:sp>
        <p:nvSpPr>
          <p:cNvPr id="2" name="Slide Number Placeholder 1">
            <a:extLst>
              <a:ext uri="{FF2B5EF4-FFF2-40B4-BE49-F238E27FC236}">
                <a16:creationId xmlns:a16="http://schemas.microsoft.com/office/drawing/2014/main" id="{079E04F5-4947-2F47-8422-0BC890128AC9}"/>
              </a:ext>
            </a:extLst>
          </p:cNvPr>
          <p:cNvSpPr>
            <a:spLocks noGrp="1"/>
          </p:cNvSpPr>
          <p:nvPr>
            <p:ph type="sldNum" sz="quarter" idx="12"/>
          </p:nvPr>
        </p:nvSpPr>
        <p:spPr/>
        <p:txBody>
          <a:bodyPr/>
          <a:lstStyle/>
          <a:p>
            <a:fld id="{4F6F23CF-7BCB-1C46-9584-7002207BC3BE}" type="slidenum">
              <a:rPr lang="en-US" smtClean="0"/>
              <a:pPr/>
              <a:t>11</a:t>
            </a:fld>
            <a:endParaRPr lang="en-US" dirty="0"/>
          </a:p>
        </p:txBody>
      </p:sp>
      <p:sp>
        <p:nvSpPr>
          <p:cNvPr id="3" name="Footer Placeholder 2">
            <a:extLst>
              <a:ext uri="{FF2B5EF4-FFF2-40B4-BE49-F238E27FC236}">
                <a16:creationId xmlns:a16="http://schemas.microsoft.com/office/drawing/2014/main" id="{77DF27C9-DCC9-AB4D-ABBB-D1A0A5ACE23A}"/>
              </a:ext>
            </a:extLst>
          </p:cNvPr>
          <p:cNvSpPr>
            <a:spLocks noGrp="1"/>
          </p:cNvSpPr>
          <p:nvPr>
            <p:ph type="ftr" sz="quarter" idx="3"/>
          </p:nvPr>
        </p:nvSpPr>
        <p:spPr/>
        <p:txBody>
          <a:bodyPr/>
          <a:lstStyle/>
          <a:p>
            <a:r>
              <a:rPr lang="en-US" dirty="0"/>
              <a:t>CoastWatch West Coast Node                                          http://coastwatch.pfeg.noaa.gov</a:t>
            </a:r>
          </a:p>
        </p:txBody>
      </p:sp>
      <p:sp>
        <p:nvSpPr>
          <p:cNvPr id="21" name="Rectangle 20">
            <a:extLst>
              <a:ext uri="{FF2B5EF4-FFF2-40B4-BE49-F238E27FC236}">
                <a16:creationId xmlns:a16="http://schemas.microsoft.com/office/drawing/2014/main" id="{410F3F39-840F-5248-8CC8-487B15B3FDD9}"/>
              </a:ext>
            </a:extLst>
          </p:cNvPr>
          <p:cNvSpPr/>
          <p:nvPr/>
        </p:nvSpPr>
        <p:spPr>
          <a:xfrm>
            <a:off x="436916" y="1238845"/>
            <a:ext cx="5448069" cy="1569660"/>
          </a:xfrm>
          <a:prstGeom prst="rect">
            <a:avLst/>
          </a:prstGeom>
        </p:spPr>
        <p:txBody>
          <a:bodyPr wrap="square">
            <a:spAutoFit/>
          </a:bodyPr>
          <a:lstStyle/>
          <a:p>
            <a:r>
              <a:rPr lang="en-US" sz="2400" dirty="0">
                <a:hlinkClick r:id="rId6"/>
              </a:rPr>
              <a:t>https://coastwatch.pfeg.noaa.gov/erddap/griddap/NOAA_DHW_monthly.largePng?sea_surface_temperature[(2019-09-15)][(70):(-10)][(-180):(-100)]</a:t>
            </a:r>
            <a:endParaRPr lang="en-US" sz="2400" dirty="0"/>
          </a:p>
        </p:txBody>
      </p:sp>
      <p:sp>
        <p:nvSpPr>
          <p:cNvPr id="4" name="TextBox 3">
            <a:extLst>
              <a:ext uri="{FF2B5EF4-FFF2-40B4-BE49-F238E27FC236}">
                <a16:creationId xmlns:a16="http://schemas.microsoft.com/office/drawing/2014/main" id="{7C0ACA8E-443F-B941-B8F5-6D359E3AE774}"/>
              </a:ext>
            </a:extLst>
          </p:cNvPr>
          <p:cNvSpPr txBox="1"/>
          <p:nvPr/>
        </p:nvSpPr>
        <p:spPr>
          <a:xfrm>
            <a:off x="468927" y="3669328"/>
            <a:ext cx="5310551" cy="1646605"/>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en-US" sz="2400" dirty="0"/>
              <a:t>Change the variable displayed to see the SST anomaly </a:t>
            </a:r>
          </a:p>
          <a:p>
            <a:pPr marL="342900" indent="-342900">
              <a:spcBef>
                <a:spcPts val="600"/>
              </a:spcBef>
              <a:buFont typeface="Arial" panose="020B0604020202020204" pitchFamily="34" charset="0"/>
              <a:buChar char="•"/>
            </a:pPr>
            <a:r>
              <a:rPr lang="en-US" sz="2400" dirty="0"/>
              <a:t>For this dataset we will change it to sea_surface_temperature_anomaly </a:t>
            </a:r>
          </a:p>
        </p:txBody>
      </p:sp>
      <p:sp>
        <p:nvSpPr>
          <p:cNvPr id="5" name="Oval 4">
            <a:extLst>
              <a:ext uri="{FF2B5EF4-FFF2-40B4-BE49-F238E27FC236}">
                <a16:creationId xmlns:a16="http://schemas.microsoft.com/office/drawing/2014/main" id="{54AC6FAD-BA5B-C94F-9965-F872840F1C69}"/>
              </a:ext>
            </a:extLst>
          </p:cNvPr>
          <p:cNvSpPr/>
          <p:nvPr/>
        </p:nvSpPr>
        <p:spPr>
          <a:xfrm>
            <a:off x="293077" y="1852914"/>
            <a:ext cx="3610708" cy="6866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Arrow Connector 6">
            <a:extLst>
              <a:ext uri="{FF2B5EF4-FFF2-40B4-BE49-F238E27FC236}">
                <a16:creationId xmlns:a16="http://schemas.microsoft.com/office/drawing/2014/main" id="{D7015984-3D90-2A4D-9113-4B06123639AA}"/>
              </a:ext>
            </a:extLst>
          </p:cNvPr>
          <p:cNvCxnSpPr>
            <a:stCxn id="5" idx="4"/>
          </p:cNvCxnSpPr>
          <p:nvPr/>
        </p:nvCxnSpPr>
        <p:spPr>
          <a:xfrm>
            <a:off x="2098431" y="2539542"/>
            <a:ext cx="164123" cy="112978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55700D0-18AD-0C4F-993C-5C70A85267C8}"/>
              </a:ext>
            </a:extLst>
          </p:cNvPr>
          <p:cNvSpPr txBox="1"/>
          <p:nvPr/>
        </p:nvSpPr>
        <p:spPr>
          <a:xfrm>
            <a:off x="9226059" y="492370"/>
            <a:ext cx="2260427" cy="523220"/>
          </a:xfrm>
          <a:prstGeom prst="rect">
            <a:avLst/>
          </a:prstGeom>
          <a:noFill/>
        </p:spPr>
        <p:txBody>
          <a:bodyPr wrap="none" rtlCol="0">
            <a:spAutoFit/>
          </a:bodyPr>
          <a:lstStyle/>
          <a:p>
            <a:r>
              <a:rPr lang="en-US" sz="2800" b="1" dirty="0"/>
              <a:t>SST Sept 2019</a:t>
            </a:r>
          </a:p>
        </p:txBody>
      </p:sp>
      <p:pic>
        <p:nvPicPr>
          <p:cNvPr id="6" name="Audio 5">
            <a:hlinkClick r:id="" action="ppaction://media"/>
            <a:extLst>
              <a:ext uri="{FF2B5EF4-FFF2-40B4-BE49-F238E27FC236}">
                <a16:creationId xmlns:a16="http://schemas.microsoft.com/office/drawing/2014/main" id="{8ACA915F-8D15-D246-ACC8-78B98AE222D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88510831"/>
      </p:ext>
    </p:extLst>
  </p:cSld>
  <p:clrMapOvr>
    <a:masterClrMapping/>
  </p:clrMapOvr>
  <mc:AlternateContent xmlns:mc="http://schemas.openxmlformats.org/markup-compatibility/2006">
    <mc:Choice xmlns:p14="http://schemas.microsoft.com/office/powerpoint/2010/main" Requires="p14">
      <p:transition spd="slow" p14:dur="2000" advTm="11942"/>
    </mc:Choice>
    <mc:Fallback>
      <p:transition spd="slow" advTm="11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FC2F7C4-5F86-9949-A655-F08013780295}"/>
              </a:ext>
            </a:extLst>
          </p:cNvPr>
          <p:cNvPicPr>
            <a:picLocks noChangeAspect="1"/>
          </p:cNvPicPr>
          <p:nvPr/>
        </p:nvPicPr>
        <p:blipFill>
          <a:blip r:embed="rId5"/>
          <a:stretch>
            <a:fillRect/>
          </a:stretch>
        </p:blipFill>
        <p:spPr>
          <a:xfrm>
            <a:off x="6400800" y="182880"/>
            <a:ext cx="5486400" cy="6096000"/>
          </a:xfrm>
          <a:prstGeom prst="rect">
            <a:avLst/>
          </a:prstGeom>
        </p:spPr>
      </p:pic>
      <p:sp>
        <p:nvSpPr>
          <p:cNvPr id="13" name="Title 12">
            <a:extLst>
              <a:ext uri="{FF2B5EF4-FFF2-40B4-BE49-F238E27FC236}">
                <a16:creationId xmlns:a16="http://schemas.microsoft.com/office/drawing/2014/main" id="{E5564CD2-3673-2E42-8EC8-E2D8FA56629B}"/>
              </a:ext>
            </a:extLst>
          </p:cNvPr>
          <p:cNvSpPr>
            <a:spLocks noGrp="1"/>
          </p:cNvSpPr>
          <p:nvPr>
            <p:ph type="title"/>
          </p:nvPr>
        </p:nvSpPr>
        <p:spPr/>
        <p:txBody>
          <a:bodyPr/>
          <a:lstStyle/>
          <a:p>
            <a:r>
              <a:rPr lang="en-US" dirty="0"/>
              <a:t>Visualize the Pacific marine heat wave:</a:t>
            </a:r>
          </a:p>
        </p:txBody>
      </p:sp>
      <p:sp>
        <p:nvSpPr>
          <p:cNvPr id="2" name="Slide Number Placeholder 1">
            <a:extLst>
              <a:ext uri="{FF2B5EF4-FFF2-40B4-BE49-F238E27FC236}">
                <a16:creationId xmlns:a16="http://schemas.microsoft.com/office/drawing/2014/main" id="{079E04F5-4947-2F47-8422-0BC890128AC9}"/>
              </a:ext>
            </a:extLst>
          </p:cNvPr>
          <p:cNvSpPr>
            <a:spLocks noGrp="1"/>
          </p:cNvSpPr>
          <p:nvPr>
            <p:ph type="sldNum" sz="quarter" idx="12"/>
          </p:nvPr>
        </p:nvSpPr>
        <p:spPr/>
        <p:txBody>
          <a:bodyPr/>
          <a:lstStyle/>
          <a:p>
            <a:fld id="{4F6F23CF-7BCB-1C46-9584-7002207BC3BE}" type="slidenum">
              <a:rPr lang="en-US" smtClean="0"/>
              <a:pPr/>
              <a:t>12</a:t>
            </a:fld>
            <a:endParaRPr lang="en-US" dirty="0"/>
          </a:p>
        </p:txBody>
      </p:sp>
      <p:sp>
        <p:nvSpPr>
          <p:cNvPr id="3" name="Footer Placeholder 2">
            <a:extLst>
              <a:ext uri="{FF2B5EF4-FFF2-40B4-BE49-F238E27FC236}">
                <a16:creationId xmlns:a16="http://schemas.microsoft.com/office/drawing/2014/main" id="{77DF27C9-DCC9-AB4D-ABBB-D1A0A5ACE23A}"/>
              </a:ext>
            </a:extLst>
          </p:cNvPr>
          <p:cNvSpPr>
            <a:spLocks noGrp="1"/>
          </p:cNvSpPr>
          <p:nvPr>
            <p:ph type="ftr" sz="quarter" idx="3"/>
          </p:nvPr>
        </p:nvSpPr>
        <p:spPr/>
        <p:txBody>
          <a:bodyPr/>
          <a:lstStyle/>
          <a:p>
            <a:r>
              <a:rPr lang="en-US" dirty="0"/>
              <a:t>CoastWatch West Coast Node                                          http://coastwatch.pfeg.noaa.gov</a:t>
            </a:r>
          </a:p>
        </p:txBody>
      </p:sp>
      <p:sp>
        <p:nvSpPr>
          <p:cNvPr id="21" name="Rectangle 20">
            <a:extLst>
              <a:ext uri="{FF2B5EF4-FFF2-40B4-BE49-F238E27FC236}">
                <a16:creationId xmlns:a16="http://schemas.microsoft.com/office/drawing/2014/main" id="{410F3F39-840F-5248-8CC8-487B15B3FDD9}"/>
              </a:ext>
            </a:extLst>
          </p:cNvPr>
          <p:cNvSpPr/>
          <p:nvPr/>
        </p:nvSpPr>
        <p:spPr>
          <a:xfrm>
            <a:off x="436916" y="1238845"/>
            <a:ext cx="5413561" cy="1569660"/>
          </a:xfrm>
          <a:prstGeom prst="rect">
            <a:avLst/>
          </a:prstGeom>
        </p:spPr>
        <p:txBody>
          <a:bodyPr wrap="square">
            <a:spAutoFit/>
          </a:bodyPr>
          <a:lstStyle/>
          <a:p>
            <a:r>
              <a:rPr lang="en-US" sz="2400" dirty="0">
                <a:hlinkClick r:id="rId6"/>
              </a:rPr>
              <a:t>https://coastwatch.pfeg.noaa.gov/erddap/griddap/NOAA_DHW_monthly.largePng?</a:t>
            </a:r>
            <a:r>
              <a:rPr lang="en-US" sz="2400" b="1" dirty="0">
                <a:hlinkClick r:id="rId6"/>
              </a:rPr>
              <a:t>sea_surface_temperature_anomaly</a:t>
            </a:r>
            <a:r>
              <a:rPr lang="en-US" sz="2400" dirty="0">
                <a:hlinkClick r:id="rId6"/>
              </a:rPr>
              <a:t>[(2019-09-15)][(70):(-10)][(-180):(-100)]</a:t>
            </a:r>
            <a:endParaRPr lang="en-US" sz="2400" dirty="0"/>
          </a:p>
        </p:txBody>
      </p:sp>
      <p:sp>
        <p:nvSpPr>
          <p:cNvPr id="14" name="TextBox 13">
            <a:extLst>
              <a:ext uri="{FF2B5EF4-FFF2-40B4-BE49-F238E27FC236}">
                <a16:creationId xmlns:a16="http://schemas.microsoft.com/office/drawing/2014/main" id="{FAA8CE96-EEB8-1944-91A6-DF75DD18D66E}"/>
              </a:ext>
            </a:extLst>
          </p:cNvPr>
          <p:cNvSpPr txBox="1"/>
          <p:nvPr/>
        </p:nvSpPr>
        <p:spPr>
          <a:xfrm>
            <a:off x="2461849" y="4149969"/>
            <a:ext cx="2726067" cy="461665"/>
          </a:xfrm>
          <a:prstGeom prst="rect">
            <a:avLst/>
          </a:prstGeom>
          <a:noFill/>
        </p:spPr>
        <p:txBody>
          <a:bodyPr wrap="none" rtlCol="0">
            <a:spAutoFit/>
          </a:bodyPr>
          <a:lstStyle/>
          <a:p>
            <a:r>
              <a:rPr lang="en-US" sz="2400" dirty="0"/>
              <a:t>Produces this figure </a:t>
            </a:r>
          </a:p>
        </p:txBody>
      </p:sp>
      <p:sp>
        <p:nvSpPr>
          <p:cNvPr id="15" name="Right Arrow 14">
            <a:extLst>
              <a:ext uri="{FF2B5EF4-FFF2-40B4-BE49-F238E27FC236}">
                <a16:creationId xmlns:a16="http://schemas.microsoft.com/office/drawing/2014/main" id="{C42E74E1-892A-3F41-8608-082989696EC0}"/>
              </a:ext>
            </a:extLst>
          </p:cNvPr>
          <p:cNvSpPr/>
          <p:nvPr/>
        </p:nvSpPr>
        <p:spPr>
          <a:xfrm>
            <a:off x="5141024" y="4325816"/>
            <a:ext cx="1252939" cy="1524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TextBox 11">
            <a:extLst>
              <a:ext uri="{FF2B5EF4-FFF2-40B4-BE49-F238E27FC236}">
                <a16:creationId xmlns:a16="http://schemas.microsoft.com/office/drawing/2014/main" id="{A8D480A9-3E64-F745-80F8-DD951A762EAB}"/>
              </a:ext>
            </a:extLst>
          </p:cNvPr>
          <p:cNvSpPr txBox="1"/>
          <p:nvPr/>
        </p:nvSpPr>
        <p:spPr>
          <a:xfrm>
            <a:off x="9143998" y="492370"/>
            <a:ext cx="2450223" cy="523220"/>
          </a:xfrm>
          <a:prstGeom prst="rect">
            <a:avLst/>
          </a:prstGeom>
          <a:noFill/>
        </p:spPr>
        <p:txBody>
          <a:bodyPr wrap="none" rtlCol="0">
            <a:spAutoFit/>
          </a:bodyPr>
          <a:lstStyle/>
          <a:p>
            <a:r>
              <a:rPr lang="en-US" sz="2800" b="1" dirty="0"/>
              <a:t>SSTA Sept 2019</a:t>
            </a:r>
          </a:p>
        </p:txBody>
      </p:sp>
      <p:sp>
        <p:nvSpPr>
          <p:cNvPr id="7" name="TextBox 6">
            <a:extLst>
              <a:ext uri="{FF2B5EF4-FFF2-40B4-BE49-F238E27FC236}">
                <a16:creationId xmlns:a16="http://schemas.microsoft.com/office/drawing/2014/main" id="{9FB8779E-270D-1F47-89FC-03B902B0E32D}"/>
              </a:ext>
            </a:extLst>
          </p:cNvPr>
          <p:cNvSpPr txBox="1"/>
          <p:nvPr/>
        </p:nvSpPr>
        <p:spPr>
          <a:xfrm>
            <a:off x="365680" y="5363308"/>
            <a:ext cx="5648259" cy="954107"/>
          </a:xfrm>
          <a:prstGeom prst="rect">
            <a:avLst/>
          </a:prstGeom>
          <a:noFill/>
        </p:spPr>
        <p:txBody>
          <a:bodyPr wrap="square" rtlCol="0">
            <a:spAutoFit/>
          </a:bodyPr>
          <a:lstStyle/>
          <a:p>
            <a:r>
              <a:rPr lang="en-US" sz="1400" i="1" dirty="0"/>
              <a:t>Note: Changing the variable name produces an anomaly because this dataset has a variable with the SST anomaly in it.  Most datasets do not have an anomaly variable in them, so this modification will only work for this dataset. </a:t>
            </a:r>
          </a:p>
        </p:txBody>
      </p:sp>
      <p:pic>
        <p:nvPicPr>
          <p:cNvPr id="4" name="Audio 3">
            <a:hlinkClick r:id="" action="ppaction://media"/>
            <a:extLst>
              <a:ext uri="{FF2B5EF4-FFF2-40B4-BE49-F238E27FC236}">
                <a16:creationId xmlns:a16="http://schemas.microsoft.com/office/drawing/2014/main" id="{100DD29E-1410-0041-9CB9-040C8070B0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18350156"/>
      </p:ext>
    </p:extLst>
  </p:cSld>
  <p:clrMapOvr>
    <a:masterClrMapping/>
  </p:clrMapOvr>
  <mc:AlternateContent xmlns:mc="http://schemas.openxmlformats.org/markup-compatibility/2006">
    <mc:Choice xmlns:p14="http://schemas.microsoft.com/office/powerpoint/2010/main" Requires="p14">
      <p:transition spd="slow" p14:dur="2000" advTm="31514"/>
    </mc:Choice>
    <mc:Fallback>
      <p:transition spd="slow" advTm="31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FC2F7C4-5F86-9949-A655-F08013780295}"/>
              </a:ext>
            </a:extLst>
          </p:cNvPr>
          <p:cNvPicPr>
            <a:picLocks noChangeAspect="1"/>
          </p:cNvPicPr>
          <p:nvPr/>
        </p:nvPicPr>
        <p:blipFill>
          <a:blip r:embed="rId5"/>
          <a:stretch>
            <a:fillRect/>
          </a:stretch>
        </p:blipFill>
        <p:spPr>
          <a:xfrm>
            <a:off x="6400800" y="182880"/>
            <a:ext cx="5486400" cy="6096000"/>
          </a:xfrm>
          <a:prstGeom prst="rect">
            <a:avLst/>
          </a:prstGeom>
        </p:spPr>
      </p:pic>
      <p:sp>
        <p:nvSpPr>
          <p:cNvPr id="13" name="Title 12">
            <a:extLst>
              <a:ext uri="{FF2B5EF4-FFF2-40B4-BE49-F238E27FC236}">
                <a16:creationId xmlns:a16="http://schemas.microsoft.com/office/drawing/2014/main" id="{E5564CD2-3673-2E42-8EC8-E2D8FA56629B}"/>
              </a:ext>
            </a:extLst>
          </p:cNvPr>
          <p:cNvSpPr>
            <a:spLocks noGrp="1"/>
          </p:cNvSpPr>
          <p:nvPr>
            <p:ph type="title"/>
          </p:nvPr>
        </p:nvSpPr>
        <p:spPr/>
        <p:txBody>
          <a:bodyPr/>
          <a:lstStyle/>
          <a:p>
            <a:r>
              <a:rPr lang="en-US" dirty="0"/>
              <a:t>Create a 2D timeseries:</a:t>
            </a:r>
          </a:p>
        </p:txBody>
      </p:sp>
      <p:sp>
        <p:nvSpPr>
          <p:cNvPr id="2" name="Slide Number Placeholder 1">
            <a:extLst>
              <a:ext uri="{FF2B5EF4-FFF2-40B4-BE49-F238E27FC236}">
                <a16:creationId xmlns:a16="http://schemas.microsoft.com/office/drawing/2014/main" id="{079E04F5-4947-2F47-8422-0BC890128AC9}"/>
              </a:ext>
            </a:extLst>
          </p:cNvPr>
          <p:cNvSpPr>
            <a:spLocks noGrp="1"/>
          </p:cNvSpPr>
          <p:nvPr>
            <p:ph type="sldNum" sz="quarter" idx="12"/>
          </p:nvPr>
        </p:nvSpPr>
        <p:spPr/>
        <p:txBody>
          <a:bodyPr/>
          <a:lstStyle/>
          <a:p>
            <a:fld id="{4F6F23CF-7BCB-1C46-9584-7002207BC3BE}" type="slidenum">
              <a:rPr lang="en-US" smtClean="0"/>
              <a:pPr/>
              <a:t>13</a:t>
            </a:fld>
            <a:endParaRPr lang="en-US" dirty="0"/>
          </a:p>
        </p:txBody>
      </p:sp>
      <p:sp>
        <p:nvSpPr>
          <p:cNvPr id="3" name="Footer Placeholder 2">
            <a:extLst>
              <a:ext uri="{FF2B5EF4-FFF2-40B4-BE49-F238E27FC236}">
                <a16:creationId xmlns:a16="http://schemas.microsoft.com/office/drawing/2014/main" id="{77DF27C9-DCC9-AB4D-ABBB-D1A0A5ACE23A}"/>
              </a:ext>
            </a:extLst>
          </p:cNvPr>
          <p:cNvSpPr>
            <a:spLocks noGrp="1"/>
          </p:cNvSpPr>
          <p:nvPr>
            <p:ph type="ftr" sz="quarter" idx="3"/>
          </p:nvPr>
        </p:nvSpPr>
        <p:spPr/>
        <p:txBody>
          <a:bodyPr/>
          <a:lstStyle/>
          <a:p>
            <a:r>
              <a:rPr lang="en-US" dirty="0"/>
              <a:t>CoastWatch West Coast Node                                          http://coastwatch.pfeg.noaa.gov</a:t>
            </a:r>
          </a:p>
        </p:txBody>
      </p:sp>
      <p:sp>
        <p:nvSpPr>
          <p:cNvPr id="21" name="Rectangle 20">
            <a:extLst>
              <a:ext uri="{FF2B5EF4-FFF2-40B4-BE49-F238E27FC236}">
                <a16:creationId xmlns:a16="http://schemas.microsoft.com/office/drawing/2014/main" id="{410F3F39-840F-5248-8CC8-487B15B3FDD9}"/>
              </a:ext>
            </a:extLst>
          </p:cNvPr>
          <p:cNvSpPr/>
          <p:nvPr/>
        </p:nvSpPr>
        <p:spPr>
          <a:xfrm>
            <a:off x="436916" y="1238845"/>
            <a:ext cx="5448069" cy="1569660"/>
          </a:xfrm>
          <a:prstGeom prst="rect">
            <a:avLst/>
          </a:prstGeom>
        </p:spPr>
        <p:txBody>
          <a:bodyPr wrap="square">
            <a:spAutoFit/>
          </a:bodyPr>
          <a:lstStyle/>
          <a:p>
            <a:r>
              <a:rPr lang="en-US" sz="2400" dirty="0">
                <a:hlinkClick r:id="rId6"/>
              </a:rPr>
              <a:t>https://coastwatch.pfeg.noaa.gov/erddap/griddap/NOAA_DHW_monthly.largePng?</a:t>
            </a:r>
            <a:r>
              <a:rPr lang="en-US" sz="2400" b="1" dirty="0">
                <a:hlinkClick r:id="rId6"/>
              </a:rPr>
              <a:t>sea_surface_temperature_anomaly</a:t>
            </a:r>
            <a:r>
              <a:rPr lang="en-US" sz="2400" dirty="0">
                <a:hlinkClick r:id="rId6"/>
              </a:rPr>
              <a:t>[(2019-09-15)][(70):(-10)][(-180):(-100)]</a:t>
            </a:r>
            <a:endParaRPr lang="en-US" sz="2400" dirty="0"/>
          </a:p>
        </p:txBody>
      </p:sp>
      <p:sp>
        <p:nvSpPr>
          <p:cNvPr id="12" name="TextBox 11">
            <a:extLst>
              <a:ext uri="{FF2B5EF4-FFF2-40B4-BE49-F238E27FC236}">
                <a16:creationId xmlns:a16="http://schemas.microsoft.com/office/drawing/2014/main" id="{A8D480A9-3E64-F745-80F8-DD951A762EAB}"/>
              </a:ext>
            </a:extLst>
          </p:cNvPr>
          <p:cNvSpPr txBox="1"/>
          <p:nvPr/>
        </p:nvSpPr>
        <p:spPr>
          <a:xfrm>
            <a:off x="9143998" y="492370"/>
            <a:ext cx="2450223" cy="523220"/>
          </a:xfrm>
          <a:prstGeom prst="rect">
            <a:avLst/>
          </a:prstGeom>
          <a:noFill/>
        </p:spPr>
        <p:txBody>
          <a:bodyPr wrap="none" rtlCol="0">
            <a:spAutoFit/>
          </a:bodyPr>
          <a:lstStyle/>
          <a:p>
            <a:r>
              <a:rPr lang="en-US" sz="2800" b="1" dirty="0"/>
              <a:t>SSTA Sept 2019</a:t>
            </a:r>
          </a:p>
        </p:txBody>
      </p:sp>
      <p:sp>
        <p:nvSpPr>
          <p:cNvPr id="4" name="TextBox 3">
            <a:extLst>
              <a:ext uri="{FF2B5EF4-FFF2-40B4-BE49-F238E27FC236}">
                <a16:creationId xmlns:a16="http://schemas.microsoft.com/office/drawing/2014/main" id="{A31B7AD5-75D5-6B4A-8A10-73BAB462DE33}"/>
              </a:ext>
            </a:extLst>
          </p:cNvPr>
          <p:cNvSpPr txBox="1"/>
          <p:nvPr/>
        </p:nvSpPr>
        <p:spPr>
          <a:xfrm>
            <a:off x="398591" y="3270741"/>
            <a:ext cx="5331064" cy="2585323"/>
          </a:xfrm>
          <a:prstGeom prst="rect">
            <a:avLst/>
          </a:prstGeom>
          <a:noFill/>
        </p:spPr>
        <p:txBody>
          <a:bodyPr wrap="square" rtlCol="0">
            <a:spAutoFit/>
          </a:bodyPr>
          <a:lstStyle/>
          <a:p>
            <a:r>
              <a:rPr lang="en-US" dirty="0"/>
              <a:t>Next we will examine the temporal evolution of the warm “blob” by making a Hovmöller diagram, a hybrid map with time on one axis, and latitude or longitude on the other.  We will make a slice through 30°N. </a:t>
            </a:r>
          </a:p>
          <a:p>
            <a:endParaRPr lang="en-US" dirty="0"/>
          </a:p>
          <a:p>
            <a:r>
              <a:rPr lang="en-US" dirty="0"/>
              <a:t>We can do this by setting the y-axis to time on the “Make a Graph” page: </a:t>
            </a:r>
          </a:p>
          <a:p>
            <a:endParaRPr lang="en-US" dirty="0"/>
          </a:p>
          <a:p>
            <a:endParaRPr lang="en-US" dirty="0"/>
          </a:p>
        </p:txBody>
      </p:sp>
      <p:cxnSp>
        <p:nvCxnSpPr>
          <p:cNvPr id="6" name="Straight Connector 5">
            <a:extLst>
              <a:ext uri="{FF2B5EF4-FFF2-40B4-BE49-F238E27FC236}">
                <a16:creationId xmlns:a16="http://schemas.microsoft.com/office/drawing/2014/main" id="{7114D144-6195-1E4E-83D7-D2A79E7746E3}"/>
              </a:ext>
            </a:extLst>
          </p:cNvPr>
          <p:cNvCxnSpPr/>
          <p:nvPr/>
        </p:nvCxnSpPr>
        <p:spPr>
          <a:xfrm>
            <a:off x="6717323" y="2790092"/>
            <a:ext cx="387347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D1F307F-7C61-9C43-BABF-EEBA80B54983}"/>
              </a:ext>
            </a:extLst>
          </p:cNvPr>
          <p:cNvCxnSpPr>
            <a:cxnSpLocks/>
          </p:cNvCxnSpPr>
          <p:nvPr/>
        </p:nvCxnSpPr>
        <p:spPr>
          <a:xfrm flipV="1">
            <a:off x="5786098" y="2919046"/>
            <a:ext cx="770032" cy="86750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5C26B809-8A4D-2D47-9FFA-81556D0EB312}"/>
              </a:ext>
            </a:extLst>
          </p:cNvPr>
          <p:cNvPicPr>
            <a:picLocks noChangeAspect="1"/>
          </p:cNvPicPr>
          <p:nvPr/>
        </p:nvPicPr>
        <p:blipFill rotWithShape="1">
          <a:blip r:embed="rId7"/>
          <a:srcRect l="1863"/>
          <a:stretch/>
        </p:blipFill>
        <p:spPr>
          <a:xfrm>
            <a:off x="2762811" y="5075355"/>
            <a:ext cx="3637989" cy="1073382"/>
          </a:xfrm>
          <a:prstGeom prst="rect">
            <a:avLst/>
          </a:prstGeom>
        </p:spPr>
      </p:pic>
      <p:sp>
        <p:nvSpPr>
          <p:cNvPr id="24" name="Oval 23">
            <a:extLst>
              <a:ext uri="{FF2B5EF4-FFF2-40B4-BE49-F238E27FC236}">
                <a16:creationId xmlns:a16="http://schemas.microsoft.com/office/drawing/2014/main" id="{7FBBFF68-5476-F54B-AB06-650EC92B0C36}"/>
              </a:ext>
            </a:extLst>
          </p:cNvPr>
          <p:cNvSpPr/>
          <p:nvPr/>
        </p:nvSpPr>
        <p:spPr>
          <a:xfrm>
            <a:off x="2358259" y="5590550"/>
            <a:ext cx="2860431" cy="23581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Audio 4">
            <a:hlinkClick r:id="" action="ppaction://media"/>
            <a:extLst>
              <a:ext uri="{FF2B5EF4-FFF2-40B4-BE49-F238E27FC236}">
                <a16:creationId xmlns:a16="http://schemas.microsoft.com/office/drawing/2014/main" id="{30DEA3B5-05FD-9B4F-A75F-9D79A144239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22738858"/>
      </p:ext>
    </p:extLst>
  </p:cSld>
  <p:clrMapOvr>
    <a:masterClrMapping/>
  </p:clrMapOvr>
  <mc:AlternateContent xmlns:mc="http://schemas.openxmlformats.org/markup-compatibility/2006">
    <mc:Choice xmlns:p14="http://schemas.microsoft.com/office/powerpoint/2010/main" Requires="p14">
      <p:transition spd="slow" p14:dur="2000" advTm="21477"/>
    </mc:Choice>
    <mc:Fallback>
      <p:transition spd="slow" advTm="21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5564CD2-3673-2E42-8EC8-E2D8FA56629B}"/>
              </a:ext>
            </a:extLst>
          </p:cNvPr>
          <p:cNvSpPr>
            <a:spLocks noGrp="1"/>
          </p:cNvSpPr>
          <p:nvPr>
            <p:ph type="title"/>
          </p:nvPr>
        </p:nvSpPr>
        <p:spPr/>
        <p:txBody>
          <a:bodyPr/>
          <a:lstStyle/>
          <a:p>
            <a:r>
              <a:rPr lang="en-US" dirty="0"/>
              <a:t>Generate a Hovmöller diagram</a:t>
            </a:r>
          </a:p>
        </p:txBody>
      </p:sp>
      <p:sp>
        <p:nvSpPr>
          <p:cNvPr id="2" name="Slide Number Placeholder 1">
            <a:extLst>
              <a:ext uri="{FF2B5EF4-FFF2-40B4-BE49-F238E27FC236}">
                <a16:creationId xmlns:a16="http://schemas.microsoft.com/office/drawing/2014/main" id="{079E04F5-4947-2F47-8422-0BC890128AC9}"/>
              </a:ext>
            </a:extLst>
          </p:cNvPr>
          <p:cNvSpPr>
            <a:spLocks noGrp="1"/>
          </p:cNvSpPr>
          <p:nvPr>
            <p:ph type="sldNum" sz="quarter" idx="12"/>
          </p:nvPr>
        </p:nvSpPr>
        <p:spPr/>
        <p:txBody>
          <a:bodyPr/>
          <a:lstStyle/>
          <a:p>
            <a:fld id="{4F6F23CF-7BCB-1C46-9584-7002207BC3BE}" type="slidenum">
              <a:rPr lang="en-US" smtClean="0"/>
              <a:pPr/>
              <a:t>14</a:t>
            </a:fld>
            <a:endParaRPr lang="en-US" dirty="0"/>
          </a:p>
        </p:txBody>
      </p:sp>
      <p:sp>
        <p:nvSpPr>
          <p:cNvPr id="3" name="Footer Placeholder 2">
            <a:extLst>
              <a:ext uri="{FF2B5EF4-FFF2-40B4-BE49-F238E27FC236}">
                <a16:creationId xmlns:a16="http://schemas.microsoft.com/office/drawing/2014/main" id="{77DF27C9-DCC9-AB4D-ABBB-D1A0A5ACE23A}"/>
              </a:ext>
            </a:extLst>
          </p:cNvPr>
          <p:cNvSpPr>
            <a:spLocks noGrp="1"/>
          </p:cNvSpPr>
          <p:nvPr>
            <p:ph type="ftr" sz="quarter" idx="3"/>
          </p:nvPr>
        </p:nvSpPr>
        <p:spPr/>
        <p:txBody>
          <a:bodyPr/>
          <a:lstStyle/>
          <a:p>
            <a:r>
              <a:rPr lang="en-US" dirty="0"/>
              <a:t>CoastWatch West Coast Node                                          http://coastwatch.pfeg.noaa.gov</a:t>
            </a:r>
          </a:p>
        </p:txBody>
      </p:sp>
      <p:sp>
        <p:nvSpPr>
          <p:cNvPr id="21" name="Rectangle 20">
            <a:extLst>
              <a:ext uri="{FF2B5EF4-FFF2-40B4-BE49-F238E27FC236}">
                <a16:creationId xmlns:a16="http://schemas.microsoft.com/office/drawing/2014/main" id="{410F3F39-840F-5248-8CC8-487B15B3FDD9}"/>
              </a:ext>
            </a:extLst>
          </p:cNvPr>
          <p:cNvSpPr/>
          <p:nvPr/>
        </p:nvSpPr>
        <p:spPr>
          <a:xfrm>
            <a:off x="436916" y="1238845"/>
            <a:ext cx="5448069" cy="1569660"/>
          </a:xfrm>
          <a:prstGeom prst="rect">
            <a:avLst/>
          </a:prstGeom>
        </p:spPr>
        <p:txBody>
          <a:bodyPr wrap="square">
            <a:spAutoFit/>
          </a:bodyPr>
          <a:lstStyle/>
          <a:p>
            <a:r>
              <a:rPr lang="en-US" sz="2400" dirty="0">
                <a:hlinkClick r:id="rId5"/>
              </a:rPr>
              <a:t>https://coastwatch.pfeg.noaa.gov/erddap/griddap/NOAA_DHW_monthly.largePng?</a:t>
            </a:r>
            <a:r>
              <a:rPr lang="en-US" sz="2400" b="1" dirty="0">
                <a:hlinkClick r:id="rId5"/>
              </a:rPr>
              <a:t>sea_surface_temperature_anomaly</a:t>
            </a:r>
            <a:r>
              <a:rPr lang="en-US" sz="2400" dirty="0">
                <a:hlinkClick r:id="rId5"/>
              </a:rPr>
              <a:t>[(1985-01-15):(2019-12-16)][(30)][(-180):(-116)]</a:t>
            </a:r>
            <a:endParaRPr lang="en-US" sz="2400" dirty="0"/>
          </a:p>
        </p:txBody>
      </p:sp>
      <p:sp>
        <p:nvSpPr>
          <p:cNvPr id="4" name="TextBox 3">
            <a:extLst>
              <a:ext uri="{FF2B5EF4-FFF2-40B4-BE49-F238E27FC236}">
                <a16:creationId xmlns:a16="http://schemas.microsoft.com/office/drawing/2014/main" id="{A31B7AD5-75D5-6B4A-8A10-73BAB462DE33}"/>
              </a:ext>
            </a:extLst>
          </p:cNvPr>
          <p:cNvSpPr txBox="1"/>
          <p:nvPr/>
        </p:nvSpPr>
        <p:spPr>
          <a:xfrm>
            <a:off x="398591" y="3270741"/>
            <a:ext cx="5331064" cy="646331"/>
          </a:xfrm>
          <a:prstGeom prst="rect">
            <a:avLst/>
          </a:prstGeom>
          <a:noFill/>
        </p:spPr>
        <p:txBody>
          <a:bodyPr wrap="square" rtlCol="0">
            <a:spAutoFit/>
          </a:bodyPr>
          <a:lstStyle/>
          <a:p>
            <a:endParaRPr lang="en-US" dirty="0"/>
          </a:p>
          <a:p>
            <a:endParaRPr lang="en-US" dirty="0"/>
          </a:p>
        </p:txBody>
      </p:sp>
      <p:pic>
        <p:nvPicPr>
          <p:cNvPr id="7" name="Picture 6">
            <a:extLst>
              <a:ext uri="{FF2B5EF4-FFF2-40B4-BE49-F238E27FC236}">
                <a16:creationId xmlns:a16="http://schemas.microsoft.com/office/drawing/2014/main" id="{DB600084-3BD8-C147-8A84-BE449A641B3A}"/>
              </a:ext>
            </a:extLst>
          </p:cNvPr>
          <p:cNvPicPr>
            <a:picLocks noChangeAspect="1"/>
          </p:cNvPicPr>
          <p:nvPr/>
        </p:nvPicPr>
        <p:blipFill rotWithShape="1">
          <a:blip r:embed="rId6"/>
          <a:srcRect t="1499"/>
          <a:stretch/>
        </p:blipFill>
        <p:spPr>
          <a:xfrm>
            <a:off x="6303788" y="164123"/>
            <a:ext cx="5644958" cy="6178202"/>
          </a:xfrm>
          <a:prstGeom prst="rect">
            <a:avLst/>
          </a:prstGeom>
        </p:spPr>
      </p:pic>
      <p:sp>
        <p:nvSpPr>
          <p:cNvPr id="14" name="TextBox 13">
            <a:extLst>
              <a:ext uri="{FF2B5EF4-FFF2-40B4-BE49-F238E27FC236}">
                <a16:creationId xmlns:a16="http://schemas.microsoft.com/office/drawing/2014/main" id="{618BF054-F240-5B42-819A-6AC96961BE34}"/>
              </a:ext>
            </a:extLst>
          </p:cNvPr>
          <p:cNvSpPr txBox="1"/>
          <p:nvPr/>
        </p:nvSpPr>
        <p:spPr>
          <a:xfrm>
            <a:off x="2543910" y="3176957"/>
            <a:ext cx="2726067" cy="461665"/>
          </a:xfrm>
          <a:prstGeom prst="rect">
            <a:avLst/>
          </a:prstGeom>
          <a:noFill/>
        </p:spPr>
        <p:txBody>
          <a:bodyPr wrap="none" rtlCol="0">
            <a:spAutoFit/>
          </a:bodyPr>
          <a:lstStyle/>
          <a:p>
            <a:r>
              <a:rPr lang="en-US" sz="2400" dirty="0"/>
              <a:t>Produces this figure </a:t>
            </a:r>
          </a:p>
        </p:txBody>
      </p:sp>
      <p:sp>
        <p:nvSpPr>
          <p:cNvPr id="15" name="Right Arrow 14">
            <a:extLst>
              <a:ext uri="{FF2B5EF4-FFF2-40B4-BE49-F238E27FC236}">
                <a16:creationId xmlns:a16="http://schemas.microsoft.com/office/drawing/2014/main" id="{A3685BB3-EE4D-1E40-BEE7-643185254D70}"/>
              </a:ext>
            </a:extLst>
          </p:cNvPr>
          <p:cNvSpPr/>
          <p:nvPr/>
        </p:nvSpPr>
        <p:spPr>
          <a:xfrm>
            <a:off x="5223085" y="3352804"/>
            <a:ext cx="1252939" cy="1524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TextBox 7">
            <a:extLst>
              <a:ext uri="{FF2B5EF4-FFF2-40B4-BE49-F238E27FC236}">
                <a16:creationId xmlns:a16="http://schemas.microsoft.com/office/drawing/2014/main" id="{AF4376D8-D5F9-B448-A887-8D015331DEC7}"/>
              </a:ext>
            </a:extLst>
          </p:cNvPr>
          <p:cNvSpPr txBox="1"/>
          <p:nvPr/>
        </p:nvSpPr>
        <p:spPr>
          <a:xfrm>
            <a:off x="436915" y="4513385"/>
            <a:ext cx="5448069" cy="1200329"/>
          </a:xfrm>
          <a:prstGeom prst="rect">
            <a:avLst/>
          </a:prstGeom>
          <a:noFill/>
        </p:spPr>
        <p:txBody>
          <a:bodyPr wrap="square" rtlCol="0">
            <a:spAutoFit/>
          </a:bodyPr>
          <a:lstStyle/>
          <a:p>
            <a:r>
              <a:rPr lang="en-US" dirty="0"/>
              <a:t>While most of the last 20 years the N. Pacific (at 30°N) has experienced warmer than usual temperatures, only in the past few years has this phenomena spread to coast (east of 120°W).  </a:t>
            </a:r>
          </a:p>
        </p:txBody>
      </p:sp>
      <p:pic>
        <p:nvPicPr>
          <p:cNvPr id="5" name="Audio 4">
            <a:hlinkClick r:id="" action="ppaction://media"/>
            <a:extLst>
              <a:ext uri="{FF2B5EF4-FFF2-40B4-BE49-F238E27FC236}">
                <a16:creationId xmlns:a16="http://schemas.microsoft.com/office/drawing/2014/main" id="{15089ADE-C8B9-8F49-AFDB-12F867CC38C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89629576"/>
      </p:ext>
    </p:extLst>
  </p:cSld>
  <p:clrMapOvr>
    <a:masterClrMapping/>
  </p:clrMapOvr>
  <mc:AlternateContent xmlns:mc="http://schemas.openxmlformats.org/markup-compatibility/2006">
    <mc:Choice xmlns:p14="http://schemas.microsoft.com/office/powerpoint/2010/main" Requires="p14">
      <p:transition spd="slow" p14:dur="2000" advTm="23820"/>
    </mc:Choice>
    <mc:Fallback>
      <p:transition spd="slow" advTm="23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5564CD2-3673-2E42-8EC8-E2D8FA56629B}"/>
              </a:ext>
            </a:extLst>
          </p:cNvPr>
          <p:cNvSpPr>
            <a:spLocks noGrp="1"/>
          </p:cNvSpPr>
          <p:nvPr>
            <p:ph type="title"/>
          </p:nvPr>
        </p:nvSpPr>
        <p:spPr/>
        <p:txBody>
          <a:bodyPr/>
          <a:lstStyle/>
          <a:p>
            <a:r>
              <a:rPr lang="en-US" dirty="0"/>
              <a:t>Generate a Timeseries </a:t>
            </a:r>
          </a:p>
        </p:txBody>
      </p:sp>
      <p:sp>
        <p:nvSpPr>
          <p:cNvPr id="2" name="Slide Number Placeholder 1">
            <a:extLst>
              <a:ext uri="{FF2B5EF4-FFF2-40B4-BE49-F238E27FC236}">
                <a16:creationId xmlns:a16="http://schemas.microsoft.com/office/drawing/2014/main" id="{079E04F5-4947-2F47-8422-0BC890128AC9}"/>
              </a:ext>
            </a:extLst>
          </p:cNvPr>
          <p:cNvSpPr>
            <a:spLocks noGrp="1"/>
          </p:cNvSpPr>
          <p:nvPr>
            <p:ph type="sldNum" sz="quarter" idx="12"/>
          </p:nvPr>
        </p:nvSpPr>
        <p:spPr/>
        <p:txBody>
          <a:bodyPr/>
          <a:lstStyle/>
          <a:p>
            <a:fld id="{4F6F23CF-7BCB-1C46-9584-7002207BC3BE}" type="slidenum">
              <a:rPr lang="en-US" smtClean="0"/>
              <a:pPr/>
              <a:t>15</a:t>
            </a:fld>
            <a:endParaRPr lang="en-US" dirty="0"/>
          </a:p>
        </p:txBody>
      </p:sp>
      <p:sp>
        <p:nvSpPr>
          <p:cNvPr id="3" name="Footer Placeholder 2">
            <a:extLst>
              <a:ext uri="{FF2B5EF4-FFF2-40B4-BE49-F238E27FC236}">
                <a16:creationId xmlns:a16="http://schemas.microsoft.com/office/drawing/2014/main" id="{77DF27C9-DCC9-AB4D-ABBB-D1A0A5ACE23A}"/>
              </a:ext>
            </a:extLst>
          </p:cNvPr>
          <p:cNvSpPr>
            <a:spLocks noGrp="1"/>
          </p:cNvSpPr>
          <p:nvPr>
            <p:ph type="ftr" sz="quarter" idx="3"/>
          </p:nvPr>
        </p:nvSpPr>
        <p:spPr/>
        <p:txBody>
          <a:bodyPr/>
          <a:lstStyle/>
          <a:p>
            <a:r>
              <a:rPr lang="en-US" dirty="0"/>
              <a:t>CoastWatch West Coast Node                                          http://coastwatch.pfeg.noaa.gov</a:t>
            </a:r>
          </a:p>
        </p:txBody>
      </p:sp>
      <p:sp>
        <p:nvSpPr>
          <p:cNvPr id="21" name="Rectangle 20">
            <a:extLst>
              <a:ext uri="{FF2B5EF4-FFF2-40B4-BE49-F238E27FC236}">
                <a16:creationId xmlns:a16="http://schemas.microsoft.com/office/drawing/2014/main" id="{410F3F39-840F-5248-8CC8-487B15B3FDD9}"/>
              </a:ext>
            </a:extLst>
          </p:cNvPr>
          <p:cNvSpPr/>
          <p:nvPr/>
        </p:nvSpPr>
        <p:spPr>
          <a:xfrm>
            <a:off x="436916" y="1238845"/>
            <a:ext cx="5448069" cy="1569660"/>
          </a:xfrm>
          <a:prstGeom prst="rect">
            <a:avLst/>
          </a:prstGeom>
        </p:spPr>
        <p:txBody>
          <a:bodyPr wrap="square">
            <a:spAutoFit/>
          </a:bodyPr>
          <a:lstStyle/>
          <a:p>
            <a:r>
              <a:rPr lang="en-US" sz="2400" dirty="0">
                <a:hlinkClick r:id="rId5"/>
              </a:rPr>
              <a:t>https://coastwatch.pfeg.noaa.gov/erddap/griddap/NOAA_DHW_monthly.largePng?sea_surface_temperature_anomaly[(1985-01-16):(2020-11-16)][(60)][(-170)]</a:t>
            </a:r>
            <a:endParaRPr lang="en-US" sz="2400" dirty="0"/>
          </a:p>
        </p:txBody>
      </p:sp>
      <p:sp>
        <p:nvSpPr>
          <p:cNvPr id="4" name="TextBox 3">
            <a:extLst>
              <a:ext uri="{FF2B5EF4-FFF2-40B4-BE49-F238E27FC236}">
                <a16:creationId xmlns:a16="http://schemas.microsoft.com/office/drawing/2014/main" id="{A31B7AD5-75D5-6B4A-8A10-73BAB462DE33}"/>
              </a:ext>
            </a:extLst>
          </p:cNvPr>
          <p:cNvSpPr txBox="1"/>
          <p:nvPr/>
        </p:nvSpPr>
        <p:spPr>
          <a:xfrm>
            <a:off x="398591" y="3270741"/>
            <a:ext cx="5331064" cy="646331"/>
          </a:xfrm>
          <a:prstGeom prst="rect">
            <a:avLst/>
          </a:prstGeom>
          <a:noFill/>
        </p:spPr>
        <p:txBody>
          <a:bodyPr wrap="square" rtlCol="0">
            <a:spAutoFit/>
          </a:bodyPr>
          <a:lstStyle/>
          <a:p>
            <a:endParaRPr lang="en-US" dirty="0"/>
          </a:p>
          <a:p>
            <a:endParaRPr lang="en-US" dirty="0"/>
          </a:p>
        </p:txBody>
      </p:sp>
      <p:sp>
        <p:nvSpPr>
          <p:cNvPr id="14" name="TextBox 13">
            <a:extLst>
              <a:ext uri="{FF2B5EF4-FFF2-40B4-BE49-F238E27FC236}">
                <a16:creationId xmlns:a16="http://schemas.microsoft.com/office/drawing/2014/main" id="{618BF054-F240-5B42-819A-6AC96961BE34}"/>
              </a:ext>
            </a:extLst>
          </p:cNvPr>
          <p:cNvSpPr txBox="1"/>
          <p:nvPr/>
        </p:nvSpPr>
        <p:spPr>
          <a:xfrm>
            <a:off x="2543910" y="3176957"/>
            <a:ext cx="2726067" cy="461665"/>
          </a:xfrm>
          <a:prstGeom prst="rect">
            <a:avLst/>
          </a:prstGeom>
          <a:noFill/>
        </p:spPr>
        <p:txBody>
          <a:bodyPr wrap="none" rtlCol="0">
            <a:spAutoFit/>
          </a:bodyPr>
          <a:lstStyle/>
          <a:p>
            <a:r>
              <a:rPr lang="en-US" sz="2400" dirty="0"/>
              <a:t>Produces this figure </a:t>
            </a:r>
          </a:p>
        </p:txBody>
      </p:sp>
      <p:sp>
        <p:nvSpPr>
          <p:cNvPr id="15" name="Right Arrow 14">
            <a:extLst>
              <a:ext uri="{FF2B5EF4-FFF2-40B4-BE49-F238E27FC236}">
                <a16:creationId xmlns:a16="http://schemas.microsoft.com/office/drawing/2014/main" id="{A3685BB3-EE4D-1E40-BEE7-643185254D70}"/>
              </a:ext>
            </a:extLst>
          </p:cNvPr>
          <p:cNvSpPr/>
          <p:nvPr/>
        </p:nvSpPr>
        <p:spPr>
          <a:xfrm>
            <a:off x="5223085" y="3352804"/>
            <a:ext cx="1252939" cy="1524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TextBox 7">
            <a:extLst>
              <a:ext uri="{FF2B5EF4-FFF2-40B4-BE49-F238E27FC236}">
                <a16:creationId xmlns:a16="http://schemas.microsoft.com/office/drawing/2014/main" id="{AF4376D8-D5F9-B448-A887-8D015331DEC7}"/>
              </a:ext>
            </a:extLst>
          </p:cNvPr>
          <p:cNvSpPr txBox="1"/>
          <p:nvPr/>
        </p:nvSpPr>
        <p:spPr>
          <a:xfrm>
            <a:off x="436915" y="4513385"/>
            <a:ext cx="5448069" cy="923330"/>
          </a:xfrm>
          <a:prstGeom prst="rect">
            <a:avLst/>
          </a:prstGeom>
          <a:noFill/>
        </p:spPr>
        <p:txBody>
          <a:bodyPr wrap="square" rtlCol="0">
            <a:spAutoFit/>
          </a:bodyPr>
          <a:lstStyle/>
          <a:p>
            <a:r>
              <a:rPr lang="en-US" dirty="0"/>
              <a:t>Select ‘</a:t>
            </a:r>
            <a:r>
              <a:rPr lang="en-US" dirty="0" err="1"/>
              <a:t>linesAndMarkers</a:t>
            </a:r>
            <a:r>
              <a:rPr lang="en-US" dirty="0"/>
              <a:t>’ under Graph Type on the Make a Graph page (.graph) to create a timeseries at any point in the dataset </a:t>
            </a:r>
          </a:p>
        </p:txBody>
      </p:sp>
      <p:pic>
        <p:nvPicPr>
          <p:cNvPr id="6" name="Picture 5">
            <a:extLst>
              <a:ext uri="{FF2B5EF4-FFF2-40B4-BE49-F238E27FC236}">
                <a16:creationId xmlns:a16="http://schemas.microsoft.com/office/drawing/2014/main" id="{B01A2711-AE2E-1748-BF53-8507303F2A9C}"/>
              </a:ext>
            </a:extLst>
          </p:cNvPr>
          <p:cNvPicPr>
            <a:picLocks noChangeAspect="1"/>
          </p:cNvPicPr>
          <p:nvPr/>
        </p:nvPicPr>
        <p:blipFill>
          <a:blip r:embed="rId6"/>
          <a:stretch>
            <a:fillRect/>
          </a:stretch>
        </p:blipFill>
        <p:spPr>
          <a:xfrm>
            <a:off x="6832793" y="378070"/>
            <a:ext cx="5206807" cy="5785341"/>
          </a:xfrm>
          <a:prstGeom prst="rect">
            <a:avLst/>
          </a:prstGeom>
        </p:spPr>
      </p:pic>
      <p:sp>
        <p:nvSpPr>
          <p:cNvPr id="10" name="TextBox 9">
            <a:extLst>
              <a:ext uri="{FF2B5EF4-FFF2-40B4-BE49-F238E27FC236}">
                <a16:creationId xmlns:a16="http://schemas.microsoft.com/office/drawing/2014/main" id="{91D61858-559F-6745-B854-3797B7D58CB4}"/>
              </a:ext>
            </a:extLst>
          </p:cNvPr>
          <p:cNvSpPr txBox="1"/>
          <p:nvPr/>
        </p:nvSpPr>
        <p:spPr>
          <a:xfrm>
            <a:off x="7517782" y="657222"/>
            <a:ext cx="1896673" cy="369332"/>
          </a:xfrm>
          <a:prstGeom prst="rect">
            <a:avLst/>
          </a:prstGeom>
          <a:noFill/>
        </p:spPr>
        <p:txBody>
          <a:bodyPr wrap="none" rtlCol="0">
            <a:spAutoFit/>
          </a:bodyPr>
          <a:lstStyle/>
          <a:p>
            <a:r>
              <a:rPr lang="en-US" dirty="0"/>
              <a:t>∆SST 60°N, 170°W</a:t>
            </a:r>
          </a:p>
        </p:txBody>
      </p:sp>
      <p:pic>
        <p:nvPicPr>
          <p:cNvPr id="5" name="Audio 4">
            <a:hlinkClick r:id="" action="ppaction://media"/>
            <a:extLst>
              <a:ext uri="{FF2B5EF4-FFF2-40B4-BE49-F238E27FC236}">
                <a16:creationId xmlns:a16="http://schemas.microsoft.com/office/drawing/2014/main" id="{00E399DD-2335-A849-9D0E-F6D9177E370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99208444"/>
      </p:ext>
    </p:extLst>
  </p:cSld>
  <p:clrMapOvr>
    <a:masterClrMapping/>
  </p:clrMapOvr>
  <mc:AlternateContent xmlns:mc="http://schemas.openxmlformats.org/markup-compatibility/2006">
    <mc:Choice xmlns:p14="http://schemas.microsoft.com/office/powerpoint/2010/main" Requires="p14">
      <p:transition spd="slow" p14:dur="2000" advTm="21279"/>
    </mc:Choice>
    <mc:Fallback>
      <p:transition spd="slow" advTm="21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5564CD2-3673-2E42-8EC8-E2D8FA56629B}"/>
              </a:ext>
            </a:extLst>
          </p:cNvPr>
          <p:cNvSpPr>
            <a:spLocks noGrp="1"/>
          </p:cNvSpPr>
          <p:nvPr>
            <p:ph type="title"/>
          </p:nvPr>
        </p:nvSpPr>
        <p:spPr/>
        <p:txBody>
          <a:bodyPr/>
          <a:lstStyle/>
          <a:p>
            <a:r>
              <a:rPr lang="en-US" dirty="0"/>
              <a:t>Visualize wind speeds produced by Hurricane Katrina</a:t>
            </a:r>
          </a:p>
        </p:txBody>
      </p:sp>
      <p:sp>
        <p:nvSpPr>
          <p:cNvPr id="2" name="Slide Number Placeholder 1">
            <a:extLst>
              <a:ext uri="{FF2B5EF4-FFF2-40B4-BE49-F238E27FC236}">
                <a16:creationId xmlns:a16="http://schemas.microsoft.com/office/drawing/2014/main" id="{079E04F5-4947-2F47-8422-0BC890128AC9}"/>
              </a:ext>
            </a:extLst>
          </p:cNvPr>
          <p:cNvSpPr>
            <a:spLocks noGrp="1"/>
          </p:cNvSpPr>
          <p:nvPr>
            <p:ph type="sldNum" sz="quarter" idx="12"/>
          </p:nvPr>
        </p:nvSpPr>
        <p:spPr/>
        <p:txBody>
          <a:bodyPr/>
          <a:lstStyle/>
          <a:p>
            <a:fld id="{4F6F23CF-7BCB-1C46-9584-7002207BC3BE}" type="slidenum">
              <a:rPr lang="en-US" smtClean="0"/>
              <a:pPr/>
              <a:t>16</a:t>
            </a:fld>
            <a:endParaRPr lang="en-US" dirty="0"/>
          </a:p>
        </p:txBody>
      </p:sp>
      <p:sp>
        <p:nvSpPr>
          <p:cNvPr id="3" name="Footer Placeholder 2">
            <a:extLst>
              <a:ext uri="{FF2B5EF4-FFF2-40B4-BE49-F238E27FC236}">
                <a16:creationId xmlns:a16="http://schemas.microsoft.com/office/drawing/2014/main" id="{77DF27C9-DCC9-AB4D-ABBB-D1A0A5ACE23A}"/>
              </a:ext>
            </a:extLst>
          </p:cNvPr>
          <p:cNvSpPr>
            <a:spLocks noGrp="1"/>
          </p:cNvSpPr>
          <p:nvPr>
            <p:ph type="ftr" sz="quarter" idx="3"/>
          </p:nvPr>
        </p:nvSpPr>
        <p:spPr/>
        <p:txBody>
          <a:bodyPr/>
          <a:lstStyle/>
          <a:p>
            <a:r>
              <a:rPr lang="en-US" dirty="0"/>
              <a:t>CoastWatch West Coast Node                                          http://coastwatch.pfeg.noaa.gov</a:t>
            </a:r>
          </a:p>
        </p:txBody>
      </p:sp>
      <p:sp>
        <p:nvSpPr>
          <p:cNvPr id="21" name="Rectangle 20">
            <a:extLst>
              <a:ext uri="{FF2B5EF4-FFF2-40B4-BE49-F238E27FC236}">
                <a16:creationId xmlns:a16="http://schemas.microsoft.com/office/drawing/2014/main" id="{410F3F39-840F-5248-8CC8-487B15B3FDD9}"/>
              </a:ext>
            </a:extLst>
          </p:cNvPr>
          <p:cNvSpPr/>
          <p:nvPr/>
        </p:nvSpPr>
        <p:spPr>
          <a:xfrm>
            <a:off x="436916" y="1238845"/>
            <a:ext cx="6554434" cy="1200329"/>
          </a:xfrm>
          <a:prstGeom prst="rect">
            <a:avLst/>
          </a:prstGeom>
        </p:spPr>
        <p:txBody>
          <a:bodyPr wrap="square">
            <a:spAutoFit/>
          </a:bodyPr>
          <a:lstStyle/>
          <a:p>
            <a:r>
              <a:rPr lang="en-US" sz="2400" dirty="0"/>
              <a:t>https://coastwatch.pfeg.noaa.gov/erddap/</a:t>
            </a:r>
            <a:br>
              <a:rPr lang="en-US" sz="2400" dirty="0"/>
            </a:br>
            <a:r>
              <a:rPr lang="en-US" sz="2400" dirty="0"/>
              <a:t>griddap/erdQSdivmod3day.largePng?mod</a:t>
            </a:r>
            <a:br>
              <a:rPr lang="en-US" sz="2400" dirty="0"/>
            </a:br>
            <a:r>
              <a:rPr lang="en-US" sz="2400" dirty="0"/>
              <a:t>[(2005-08-27)][(10)][(10):(35)][(260):(300)]</a:t>
            </a:r>
          </a:p>
        </p:txBody>
      </p:sp>
      <p:sp>
        <p:nvSpPr>
          <p:cNvPr id="4" name="TextBox 3">
            <a:extLst>
              <a:ext uri="{FF2B5EF4-FFF2-40B4-BE49-F238E27FC236}">
                <a16:creationId xmlns:a16="http://schemas.microsoft.com/office/drawing/2014/main" id="{A31B7AD5-75D5-6B4A-8A10-73BAB462DE33}"/>
              </a:ext>
            </a:extLst>
          </p:cNvPr>
          <p:cNvSpPr txBox="1"/>
          <p:nvPr/>
        </p:nvSpPr>
        <p:spPr>
          <a:xfrm>
            <a:off x="398591" y="3270741"/>
            <a:ext cx="5331064" cy="646331"/>
          </a:xfrm>
          <a:prstGeom prst="rect">
            <a:avLst/>
          </a:prstGeom>
          <a:noFill/>
        </p:spPr>
        <p:txBody>
          <a:bodyPr wrap="square" rtlCol="0">
            <a:spAutoFit/>
          </a:bodyPr>
          <a:lstStyle/>
          <a:p>
            <a:endParaRPr lang="en-US" dirty="0"/>
          </a:p>
          <a:p>
            <a:endParaRPr lang="en-US" dirty="0"/>
          </a:p>
        </p:txBody>
      </p:sp>
      <p:sp>
        <p:nvSpPr>
          <p:cNvPr id="14" name="TextBox 13">
            <a:extLst>
              <a:ext uri="{FF2B5EF4-FFF2-40B4-BE49-F238E27FC236}">
                <a16:creationId xmlns:a16="http://schemas.microsoft.com/office/drawing/2014/main" id="{618BF054-F240-5B42-819A-6AC96961BE34}"/>
              </a:ext>
            </a:extLst>
          </p:cNvPr>
          <p:cNvSpPr txBox="1"/>
          <p:nvPr/>
        </p:nvSpPr>
        <p:spPr>
          <a:xfrm>
            <a:off x="1534260" y="3729407"/>
            <a:ext cx="2726067" cy="461665"/>
          </a:xfrm>
          <a:prstGeom prst="rect">
            <a:avLst/>
          </a:prstGeom>
          <a:noFill/>
        </p:spPr>
        <p:txBody>
          <a:bodyPr wrap="none" rtlCol="0">
            <a:spAutoFit/>
          </a:bodyPr>
          <a:lstStyle/>
          <a:p>
            <a:r>
              <a:rPr lang="en-US" sz="2400" dirty="0"/>
              <a:t>Produces this figure </a:t>
            </a:r>
          </a:p>
        </p:txBody>
      </p:sp>
      <p:sp>
        <p:nvSpPr>
          <p:cNvPr id="15" name="Right Arrow 14">
            <a:extLst>
              <a:ext uri="{FF2B5EF4-FFF2-40B4-BE49-F238E27FC236}">
                <a16:creationId xmlns:a16="http://schemas.microsoft.com/office/drawing/2014/main" id="{A3685BB3-EE4D-1E40-BEE7-643185254D70}"/>
              </a:ext>
            </a:extLst>
          </p:cNvPr>
          <p:cNvSpPr/>
          <p:nvPr/>
        </p:nvSpPr>
        <p:spPr>
          <a:xfrm>
            <a:off x="4213435" y="3905254"/>
            <a:ext cx="1252939" cy="1524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6" name="Picture 5">
            <a:extLst>
              <a:ext uri="{FF2B5EF4-FFF2-40B4-BE49-F238E27FC236}">
                <a16:creationId xmlns:a16="http://schemas.microsoft.com/office/drawing/2014/main" id="{8739C2C7-1A17-7742-8AF9-9276D7A0DC67}"/>
              </a:ext>
            </a:extLst>
          </p:cNvPr>
          <p:cNvPicPr>
            <a:picLocks noChangeAspect="1"/>
          </p:cNvPicPr>
          <p:nvPr/>
        </p:nvPicPr>
        <p:blipFill rotWithShape="1">
          <a:blip r:embed="rId5"/>
          <a:srcRect b="26944"/>
          <a:stretch/>
        </p:blipFill>
        <p:spPr>
          <a:xfrm>
            <a:off x="5906129" y="942979"/>
            <a:ext cx="6172200" cy="5010150"/>
          </a:xfrm>
          <a:prstGeom prst="rect">
            <a:avLst/>
          </a:prstGeom>
        </p:spPr>
      </p:pic>
      <p:pic>
        <p:nvPicPr>
          <p:cNvPr id="7" name="Audio 6">
            <a:hlinkClick r:id="" action="ppaction://media"/>
            <a:extLst>
              <a:ext uri="{FF2B5EF4-FFF2-40B4-BE49-F238E27FC236}">
                <a16:creationId xmlns:a16="http://schemas.microsoft.com/office/drawing/2014/main" id="{2179BFBB-30C9-6B48-A998-858660355A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86395560"/>
      </p:ext>
    </p:extLst>
  </p:cSld>
  <p:clrMapOvr>
    <a:masterClrMapping/>
  </p:clrMapOvr>
  <mc:AlternateContent xmlns:mc="http://schemas.openxmlformats.org/markup-compatibility/2006">
    <mc:Choice xmlns:p14="http://schemas.microsoft.com/office/powerpoint/2010/main" Requires="p14">
      <p:transition spd="slow" p14:dur="2000" advTm="21375"/>
    </mc:Choice>
    <mc:Fallback>
      <p:transition spd="slow" advTm="21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5564CD2-3673-2E42-8EC8-E2D8FA56629B}"/>
              </a:ext>
            </a:extLst>
          </p:cNvPr>
          <p:cNvSpPr>
            <a:spLocks noGrp="1"/>
          </p:cNvSpPr>
          <p:nvPr>
            <p:ph type="title"/>
          </p:nvPr>
        </p:nvSpPr>
        <p:spPr/>
        <p:txBody>
          <a:bodyPr/>
          <a:lstStyle/>
          <a:p>
            <a:r>
              <a:rPr lang="en-US" dirty="0"/>
              <a:t>Visualize wind vectors produced by Hurricane Katrina</a:t>
            </a:r>
          </a:p>
        </p:txBody>
      </p:sp>
      <p:sp>
        <p:nvSpPr>
          <p:cNvPr id="2" name="Slide Number Placeholder 1">
            <a:extLst>
              <a:ext uri="{FF2B5EF4-FFF2-40B4-BE49-F238E27FC236}">
                <a16:creationId xmlns:a16="http://schemas.microsoft.com/office/drawing/2014/main" id="{079E04F5-4947-2F47-8422-0BC890128AC9}"/>
              </a:ext>
            </a:extLst>
          </p:cNvPr>
          <p:cNvSpPr>
            <a:spLocks noGrp="1"/>
          </p:cNvSpPr>
          <p:nvPr>
            <p:ph type="sldNum" sz="quarter" idx="12"/>
          </p:nvPr>
        </p:nvSpPr>
        <p:spPr/>
        <p:txBody>
          <a:bodyPr/>
          <a:lstStyle/>
          <a:p>
            <a:fld id="{4F6F23CF-7BCB-1C46-9584-7002207BC3BE}" type="slidenum">
              <a:rPr lang="en-US" smtClean="0"/>
              <a:pPr/>
              <a:t>17</a:t>
            </a:fld>
            <a:endParaRPr lang="en-US" dirty="0"/>
          </a:p>
        </p:txBody>
      </p:sp>
      <p:sp>
        <p:nvSpPr>
          <p:cNvPr id="3" name="Footer Placeholder 2">
            <a:extLst>
              <a:ext uri="{FF2B5EF4-FFF2-40B4-BE49-F238E27FC236}">
                <a16:creationId xmlns:a16="http://schemas.microsoft.com/office/drawing/2014/main" id="{77DF27C9-DCC9-AB4D-ABBB-D1A0A5ACE23A}"/>
              </a:ext>
            </a:extLst>
          </p:cNvPr>
          <p:cNvSpPr>
            <a:spLocks noGrp="1"/>
          </p:cNvSpPr>
          <p:nvPr>
            <p:ph type="ftr" sz="quarter" idx="3"/>
          </p:nvPr>
        </p:nvSpPr>
        <p:spPr/>
        <p:txBody>
          <a:bodyPr/>
          <a:lstStyle/>
          <a:p>
            <a:r>
              <a:rPr lang="en-US" dirty="0"/>
              <a:t>CoastWatch West Coast Node                                          http://coastwatch.pfeg.noaa.gov</a:t>
            </a:r>
          </a:p>
        </p:txBody>
      </p:sp>
      <p:sp>
        <p:nvSpPr>
          <p:cNvPr id="4" name="TextBox 3">
            <a:extLst>
              <a:ext uri="{FF2B5EF4-FFF2-40B4-BE49-F238E27FC236}">
                <a16:creationId xmlns:a16="http://schemas.microsoft.com/office/drawing/2014/main" id="{A31B7AD5-75D5-6B4A-8A10-73BAB462DE33}"/>
              </a:ext>
            </a:extLst>
          </p:cNvPr>
          <p:cNvSpPr txBox="1"/>
          <p:nvPr/>
        </p:nvSpPr>
        <p:spPr>
          <a:xfrm>
            <a:off x="398591" y="3270741"/>
            <a:ext cx="5331064" cy="646331"/>
          </a:xfrm>
          <a:prstGeom prst="rect">
            <a:avLst/>
          </a:prstGeom>
          <a:noFill/>
        </p:spPr>
        <p:txBody>
          <a:bodyPr wrap="square" rtlCol="0">
            <a:spAutoFit/>
          </a:bodyPr>
          <a:lstStyle/>
          <a:p>
            <a:endParaRPr lang="en-US" dirty="0"/>
          </a:p>
          <a:p>
            <a:endParaRPr lang="en-US" dirty="0"/>
          </a:p>
        </p:txBody>
      </p:sp>
      <p:pic>
        <p:nvPicPr>
          <p:cNvPr id="9" name="Picture 8">
            <a:extLst>
              <a:ext uri="{FF2B5EF4-FFF2-40B4-BE49-F238E27FC236}">
                <a16:creationId xmlns:a16="http://schemas.microsoft.com/office/drawing/2014/main" id="{E3348844-2A3F-B542-85B8-242DE9173C80}"/>
              </a:ext>
            </a:extLst>
          </p:cNvPr>
          <p:cNvPicPr>
            <a:picLocks noChangeAspect="1"/>
          </p:cNvPicPr>
          <p:nvPr/>
        </p:nvPicPr>
        <p:blipFill rotWithShape="1">
          <a:blip r:embed="rId5"/>
          <a:srcRect r="35008" b="58802"/>
          <a:stretch/>
        </p:blipFill>
        <p:spPr>
          <a:xfrm>
            <a:off x="209550" y="1055462"/>
            <a:ext cx="11792956" cy="4716688"/>
          </a:xfrm>
          <a:prstGeom prst="rect">
            <a:avLst/>
          </a:prstGeom>
        </p:spPr>
      </p:pic>
      <p:sp>
        <p:nvSpPr>
          <p:cNvPr id="10" name="Rectangle 9">
            <a:extLst>
              <a:ext uri="{FF2B5EF4-FFF2-40B4-BE49-F238E27FC236}">
                <a16:creationId xmlns:a16="http://schemas.microsoft.com/office/drawing/2014/main" id="{578B4825-F42D-F444-8A33-6395EB9DF528}"/>
              </a:ext>
            </a:extLst>
          </p:cNvPr>
          <p:cNvSpPr/>
          <p:nvPr/>
        </p:nvSpPr>
        <p:spPr>
          <a:xfrm>
            <a:off x="8629650" y="4251702"/>
            <a:ext cx="3562350" cy="18550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4CAF350A-390E-A24D-8A3B-D6E6BA85948A}"/>
              </a:ext>
            </a:extLst>
          </p:cNvPr>
          <p:cNvSpPr/>
          <p:nvPr/>
        </p:nvSpPr>
        <p:spPr>
          <a:xfrm>
            <a:off x="1" y="4029075"/>
            <a:ext cx="4057650" cy="6000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5AF5C9D5-4FDE-124E-91EE-8B7285D273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57254307"/>
      </p:ext>
    </p:extLst>
  </p:cSld>
  <p:clrMapOvr>
    <a:masterClrMapping/>
  </p:clrMapOvr>
  <mc:AlternateContent xmlns:mc="http://schemas.openxmlformats.org/markup-compatibility/2006">
    <mc:Choice xmlns:p14="http://schemas.microsoft.com/office/powerpoint/2010/main" Requires="p14">
      <p:transition spd="slow" p14:dur="2000" advTm="9842"/>
    </mc:Choice>
    <mc:Fallback>
      <p:transition spd="slow" advTm="9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5564CD2-3673-2E42-8EC8-E2D8FA56629B}"/>
              </a:ext>
            </a:extLst>
          </p:cNvPr>
          <p:cNvSpPr>
            <a:spLocks noGrp="1"/>
          </p:cNvSpPr>
          <p:nvPr>
            <p:ph type="title"/>
          </p:nvPr>
        </p:nvSpPr>
        <p:spPr/>
        <p:txBody>
          <a:bodyPr/>
          <a:lstStyle/>
          <a:p>
            <a:r>
              <a:rPr lang="en-US" dirty="0"/>
              <a:t>Visualize wind vectors produced by Hurricane Katrina</a:t>
            </a:r>
          </a:p>
        </p:txBody>
      </p:sp>
      <p:sp>
        <p:nvSpPr>
          <p:cNvPr id="2" name="Slide Number Placeholder 1">
            <a:extLst>
              <a:ext uri="{FF2B5EF4-FFF2-40B4-BE49-F238E27FC236}">
                <a16:creationId xmlns:a16="http://schemas.microsoft.com/office/drawing/2014/main" id="{079E04F5-4947-2F47-8422-0BC890128AC9}"/>
              </a:ext>
            </a:extLst>
          </p:cNvPr>
          <p:cNvSpPr>
            <a:spLocks noGrp="1"/>
          </p:cNvSpPr>
          <p:nvPr>
            <p:ph type="sldNum" sz="quarter" idx="12"/>
          </p:nvPr>
        </p:nvSpPr>
        <p:spPr/>
        <p:txBody>
          <a:bodyPr/>
          <a:lstStyle/>
          <a:p>
            <a:fld id="{4F6F23CF-7BCB-1C46-9584-7002207BC3BE}" type="slidenum">
              <a:rPr lang="en-US" smtClean="0"/>
              <a:pPr/>
              <a:t>18</a:t>
            </a:fld>
            <a:endParaRPr lang="en-US" dirty="0"/>
          </a:p>
        </p:txBody>
      </p:sp>
      <p:sp>
        <p:nvSpPr>
          <p:cNvPr id="3" name="Footer Placeholder 2">
            <a:extLst>
              <a:ext uri="{FF2B5EF4-FFF2-40B4-BE49-F238E27FC236}">
                <a16:creationId xmlns:a16="http://schemas.microsoft.com/office/drawing/2014/main" id="{77DF27C9-DCC9-AB4D-ABBB-D1A0A5ACE23A}"/>
              </a:ext>
            </a:extLst>
          </p:cNvPr>
          <p:cNvSpPr>
            <a:spLocks noGrp="1"/>
          </p:cNvSpPr>
          <p:nvPr>
            <p:ph type="ftr" sz="quarter" idx="3"/>
          </p:nvPr>
        </p:nvSpPr>
        <p:spPr/>
        <p:txBody>
          <a:bodyPr/>
          <a:lstStyle/>
          <a:p>
            <a:r>
              <a:rPr lang="en-US" dirty="0"/>
              <a:t>CoastWatch West Coast Node                                          http://coastwatch.pfeg.noaa.gov</a:t>
            </a:r>
          </a:p>
        </p:txBody>
      </p:sp>
      <p:sp>
        <p:nvSpPr>
          <p:cNvPr id="4" name="TextBox 3">
            <a:extLst>
              <a:ext uri="{FF2B5EF4-FFF2-40B4-BE49-F238E27FC236}">
                <a16:creationId xmlns:a16="http://schemas.microsoft.com/office/drawing/2014/main" id="{A31B7AD5-75D5-6B4A-8A10-73BAB462DE33}"/>
              </a:ext>
            </a:extLst>
          </p:cNvPr>
          <p:cNvSpPr txBox="1"/>
          <p:nvPr/>
        </p:nvSpPr>
        <p:spPr>
          <a:xfrm>
            <a:off x="398591" y="3270741"/>
            <a:ext cx="5331064" cy="646331"/>
          </a:xfrm>
          <a:prstGeom prst="rect">
            <a:avLst/>
          </a:prstGeom>
          <a:noFill/>
        </p:spPr>
        <p:txBody>
          <a:bodyPr wrap="square" rtlCol="0">
            <a:spAutoFit/>
          </a:bodyPr>
          <a:lstStyle/>
          <a:p>
            <a:endParaRPr lang="en-US" dirty="0"/>
          </a:p>
          <a:p>
            <a:endParaRPr lang="en-US" dirty="0"/>
          </a:p>
        </p:txBody>
      </p:sp>
      <p:pic>
        <p:nvPicPr>
          <p:cNvPr id="9" name="Picture 8">
            <a:extLst>
              <a:ext uri="{FF2B5EF4-FFF2-40B4-BE49-F238E27FC236}">
                <a16:creationId xmlns:a16="http://schemas.microsoft.com/office/drawing/2014/main" id="{E3348844-2A3F-B542-85B8-242DE9173C80}"/>
              </a:ext>
            </a:extLst>
          </p:cNvPr>
          <p:cNvPicPr>
            <a:picLocks noChangeAspect="1"/>
          </p:cNvPicPr>
          <p:nvPr/>
        </p:nvPicPr>
        <p:blipFill rotWithShape="1">
          <a:blip r:embed="rId5"/>
          <a:srcRect r="35008" b="58802"/>
          <a:stretch/>
        </p:blipFill>
        <p:spPr>
          <a:xfrm>
            <a:off x="209550" y="1055462"/>
            <a:ext cx="11792956" cy="4716688"/>
          </a:xfrm>
          <a:prstGeom prst="rect">
            <a:avLst/>
          </a:prstGeom>
        </p:spPr>
      </p:pic>
      <p:sp>
        <p:nvSpPr>
          <p:cNvPr id="10" name="Rectangle 9">
            <a:extLst>
              <a:ext uri="{FF2B5EF4-FFF2-40B4-BE49-F238E27FC236}">
                <a16:creationId xmlns:a16="http://schemas.microsoft.com/office/drawing/2014/main" id="{578B4825-F42D-F444-8A33-6395EB9DF528}"/>
              </a:ext>
            </a:extLst>
          </p:cNvPr>
          <p:cNvSpPr/>
          <p:nvPr/>
        </p:nvSpPr>
        <p:spPr>
          <a:xfrm>
            <a:off x="8629650" y="4251702"/>
            <a:ext cx="3562350" cy="18550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C0ADCE4E-D46A-164B-97D8-717FDAC20BB1}"/>
              </a:ext>
            </a:extLst>
          </p:cNvPr>
          <p:cNvPicPr>
            <a:picLocks noChangeAspect="1"/>
          </p:cNvPicPr>
          <p:nvPr/>
        </p:nvPicPr>
        <p:blipFill rotWithShape="1">
          <a:blip r:embed="rId6"/>
          <a:srcRect b="32222"/>
          <a:stretch/>
        </p:blipFill>
        <p:spPr>
          <a:xfrm>
            <a:off x="4893617" y="932892"/>
            <a:ext cx="7108890" cy="5353608"/>
          </a:xfrm>
          <a:prstGeom prst="rect">
            <a:avLst/>
          </a:prstGeom>
        </p:spPr>
      </p:pic>
      <p:sp>
        <p:nvSpPr>
          <p:cNvPr id="5" name="Oval 4">
            <a:extLst>
              <a:ext uri="{FF2B5EF4-FFF2-40B4-BE49-F238E27FC236}">
                <a16:creationId xmlns:a16="http://schemas.microsoft.com/office/drawing/2014/main" id="{76DEA7D9-1D48-9747-8BDE-43570AB88907}"/>
              </a:ext>
            </a:extLst>
          </p:cNvPr>
          <p:cNvSpPr/>
          <p:nvPr/>
        </p:nvSpPr>
        <p:spPr>
          <a:xfrm>
            <a:off x="1" y="4029075"/>
            <a:ext cx="4057650" cy="6000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656DFB3B-47EC-9444-8146-0CC98E5A323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3489608"/>
      </p:ext>
    </p:extLst>
  </p:cSld>
  <p:clrMapOvr>
    <a:masterClrMapping/>
  </p:clrMapOvr>
  <mc:AlternateContent xmlns:mc="http://schemas.openxmlformats.org/markup-compatibility/2006">
    <mc:Choice xmlns:p14="http://schemas.microsoft.com/office/powerpoint/2010/main" Requires="p14">
      <p:transition spd="slow" p14:dur="2000" advTm="6862"/>
    </mc:Choice>
    <mc:Fallback>
      <p:transition spd="slow" advTm="6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5564CD2-3673-2E42-8EC8-E2D8FA56629B}"/>
              </a:ext>
            </a:extLst>
          </p:cNvPr>
          <p:cNvSpPr>
            <a:spLocks noGrp="1"/>
          </p:cNvSpPr>
          <p:nvPr>
            <p:ph type="title"/>
          </p:nvPr>
        </p:nvSpPr>
        <p:spPr/>
        <p:txBody>
          <a:bodyPr/>
          <a:lstStyle/>
          <a:p>
            <a:r>
              <a:rPr lang="en-US" dirty="0"/>
              <a:t>Access tabular data like BGC-Argo Float data </a:t>
            </a:r>
          </a:p>
        </p:txBody>
      </p:sp>
      <p:sp>
        <p:nvSpPr>
          <p:cNvPr id="2" name="Slide Number Placeholder 1">
            <a:extLst>
              <a:ext uri="{FF2B5EF4-FFF2-40B4-BE49-F238E27FC236}">
                <a16:creationId xmlns:a16="http://schemas.microsoft.com/office/drawing/2014/main" id="{079E04F5-4947-2F47-8422-0BC890128AC9}"/>
              </a:ext>
            </a:extLst>
          </p:cNvPr>
          <p:cNvSpPr>
            <a:spLocks noGrp="1"/>
          </p:cNvSpPr>
          <p:nvPr>
            <p:ph type="sldNum" sz="quarter" idx="12"/>
          </p:nvPr>
        </p:nvSpPr>
        <p:spPr/>
        <p:txBody>
          <a:bodyPr/>
          <a:lstStyle/>
          <a:p>
            <a:fld id="{4F6F23CF-7BCB-1C46-9584-7002207BC3BE}" type="slidenum">
              <a:rPr lang="en-US" smtClean="0"/>
              <a:pPr/>
              <a:t>19</a:t>
            </a:fld>
            <a:endParaRPr lang="en-US" dirty="0"/>
          </a:p>
        </p:txBody>
      </p:sp>
      <p:sp>
        <p:nvSpPr>
          <p:cNvPr id="3" name="Footer Placeholder 2">
            <a:extLst>
              <a:ext uri="{FF2B5EF4-FFF2-40B4-BE49-F238E27FC236}">
                <a16:creationId xmlns:a16="http://schemas.microsoft.com/office/drawing/2014/main" id="{77DF27C9-DCC9-AB4D-ABBB-D1A0A5ACE23A}"/>
              </a:ext>
            </a:extLst>
          </p:cNvPr>
          <p:cNvSpPr>
            <a:spLocks noGrp="1"/>
          </p:cNvSpPr>
          <p:nvPr>
            <p:ph type="ftr" sz="quarter" idx="3"/>
          </p:nvPr>
        </p:nvSpPr>
        <p:spPr/>
        <p:txBody>
          <a:bodyPr/>
          <a:lstStyle/>
          <a:p>
            <a:r>
              <a:rPr lang="en-US" dirty="0"/>
              <a:t>CoastWatch West Coast Node                                          http://coastwatch.pfeg.noaa.gov</a:t>
            </a:r>
          </a:p>
        </p:txBody>
      </p:sp>
      <p:sp>
        <p:nvSpPr>
          <p:cNvPr id="4" name="TextBox 3">
            <a:extLst>
              <a:ext uri="{FF2B5EF4-FFF2-40B4-BE49-F238E27FC236}">
                <a16:creationId xmlns:a16="http://schemas.microsoft.com/office/drawing/2014/main" id="{A31B7AD5-75D5-6B4A-8A10-73BAB462DE33}"/>
              </a:ext>
            </a:extLst>
          </p:cNvPr>
          <p:cNvSpPr txBox="1"/>
          <p:nvPr/>
        </p:nvSpPr>
        <p:spPr>
          <a:xfrm>
            <a:off x="398591" y="3270741"/>
            <a:ext cx="5331064" cy="646331"/>
          </a:xfrm>
          <a:prstGeom prst="rect">
            <a:avLst/>
          </a:prstGeom>
          <a:noFill/>
        </p:spPr>
        <p:txBody>
          <a:bodyPr wrap="square" rtlCol="0">
            <a:spAutoFit/>
          </a:bodyPr>
          <a:lstStyle/>
          <a:p>
            <a:endParaRPr lang="en-US" dirty="0"/>
          </a:p>
          <a:p>
            <a:endParaRPr lang="en-US" dirty="0"/>
          </a:p>
        </p:txBody>
      </p:sp>
      <p:sp>
        <p:nvSpPr>
          <p:cNvPr id="10" name="Rectangle 9">
            <a:extLst>
              <a:ext uri="{FF2B5EF4-FFF2-40B4-BE49-F238E27FC236}">
                <a16:creationId xmlns:a16="http://schemas.microsoft.com/office/drawing/2014/main" id="{578B4825-F42D-F444-8A33-6395EB9DF528}"/>
              </a:ext>
            </a:extLst>
          </p:cNvPr>
          <p:cNvSpPr/>
          <p:nvPr/>
        </p:nvSpPr>
        <p:spPr>
          <a:xfrm>
            <a:off x="8629650" y="4251702"/>
            <a:ext cx="3562350" cy="18550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49BD24AD-5E29-5540-9A2B-E0DF0CB506DF}"/>
              </a:ext>
            </a:extLst>
          </p:cNvPr>
          <p:cNvPicPr>
            <a:picLocks noChangeAspect="1"/>
          </p:cNvPicPr>
          <p:nvPr/>
        </p:nvPicPr>
        <p:blipFill rotWithShape="1">
          <a:blip r:embed="rId5"/>
          <a:srcRect b="22950"/>
          <a:stretch/>
        </p:blipFill>
        <p:spPr>
          <a:xfrm>
            <a:off x="5858247" y="990017"/>
            <a:ext cx="6172200" cy="5284078"/>
          </a:xfrm>
          <a:prstGeom prst="rect">
            <a:avLst/>
          </a:prstGeom>
        </p:spPr>
      </p:pic>
      <p:sp>
        <p:nvSpPr>
          <p:cNvPr id="7" name="TextBox 6">
            <a:extLst>
              <a:ext uri="{FF2B5EF4-FFF2-40B4-BE49-F238E27FC236}">
                <a16:creationId xmlns:a16="http://schemas.microsoft.com/office/drawing/2014/main" id="{C60DB340-4EFF-FA4E-B263-B64AB222C59B}"/>
              </a:ext>
            </a:extLst>
          </p:cNvPr>
          <p:cNvSpPr txBox="1"/>
          <p:nvPr/>
        </p:nvSpPr>
        <p:spPr>
          <a:xfrm>
            <a:off x="438150" y="1200150"/>
            <a:ext cx="4724400" cy="923330"/>
          </a:xfrm>
          <a:prstGeom prst="rect">
            <a:avLst/>
          </a:prstGeom>
          <a:noFill/>
        </p:spPr>
        <p:txBody>
          <a:bodyPr wrap="square" rtlCol="0">
            <a:spAutoFit/>
          </a:bodyPr>
          <a:lstStyle/>
          <a:p>
            <a:r>
              <a:rPr lang="en-US" dirty="0"/>
              <a:t>Map of all BGC-Argo floats since 2017-01-01 in the Southern Ocean  around South America. Float profiles are colored by date.  </a:t>
            </a:r>
          </a:p>
        </p:txBody>
      </p:sp>
      <p:pic>
        <p:nvPicPr>
          <p:cNvPr id="14" name="Picture 13">
            <a:extLst>
              <a:ext uri="{FF2B5EF4-FFF2-40B4-BE49-F238E27FC236}">
                <a16:creationId xmlns:a16="http://schemas.microsoft.com/office/drawing/2014/main" id="{7C9BD81A-476C-2E4B-9FAA-98D5FF3F3595}"/>
              </a:ext>
            </a:extLst>
          </p:cNvPr>
          <p:cNvPicPr>
            <a:picLocks noChangeAspect="1"/>
          </p:cNvPicPr>
          <p:nvPr/>
        </p:nvPicPr>
        <p:blipFill>
          <a:blip r:embed="rId6"/>
          <a:stretch>
            <a:fillRect/>
          </a:stretch>
        </p:blipFill>
        <p:spPr>
          <a:xfrm>
            <a:off x="264913" y="3041329"/>
            <a:ext cx="5464742" cy="2420745"/>
          </a:xfrm>
          <a:prstGeom prst="rect">
            <a:avLst/>
          </a:prstGeom>
          <a:ln>
            <a:solidFill>
              <a:schemeClr val="tx1"/>
            </a:solidFill>
          </a:ln>
        </p:spPr>
      </p:pic>
      <p:sp>
        <p:nvSpPr>
          <p:cNvPr id="15" name="TextBox 14">
            <a:extLst>
              <a:ext uri="{FF2B5EF4-FFF2-40B4-BE49-F238E27FC236}">
                <a16:creationId xmlns:a16="http://schemas.microsoft.com/office/drawing/2014/main" id="{7DABD843-9023-5447-9EBD-0F1A1B539C9B}"/>
              </a:ext>
            </a:extLst>
          </p:cNvPr>
          <p:cNvSpPr txBox="1"/>
          <p:nvPr/>
        </p:nvSpPr>
        <p:spPr>
          <a:xfrm>
            <a:off x="461977" y="2267407"/>
            <a:ext cx="4090973" cy="646331"/>
          </a:xfrm>
          <a:prstGeom prst="rect">
            <a:avLst/>
          </a:prstGeom>
          <a:noFill/>
        </p:spPr>
        <p:txBody>
          <a:bodyPr wrap="square" rtlCol="0">
            <a:spAutoFit/>
          </a:bodyPr>
          <a:lstStyle/>
          <a:p>
            <a:r>
              <a:rPr lang="en-US" dirty="0"/>
              <a:t>https://polarwatch.noaa.gov/erddap/</a:t>
            </a:r>
            <a:br>
              <a:rPr lang="en-US" dirty="0"/>
            </a:br>
            <a:r>
              <a:rPr lang="en-US" dirty="0"/>
              <a:t>tabledap/SOCCOM_BGC_Argo.graph</a:t>
            </a:r>
          </a:p>
        </p:txBody>
      </p:sp>
      <p:pic>
        <p:nvPicPr>
          <p:cNvPr id="8" name="Audio 7">
            <a:hlinkClick r:id="" action="ppaction://media"/>
            <a:extLst>
              <a:ext uri="{FF2B5EF4-FFF2-40B4-BE49-F238E27FC236}">
                <a16:creationId xmlns:a16="http://schemas.microsoft.com/office/drawing/2014/main" id="{3FBEDD7E-08DE-C349-B414-07BBF3FCCA8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785151297"/>
      </p:ext>
    </p:extLst>
  </p:cSld>
  <p:clrMapOvr>
    <a:masterClrMapping/>
  </p:clrMapOvr>
  <mc:AlternateContent xmlns:mc="http://schemas.openxmlformats.org/markup-compatibility/2006">
    <mc:Choice xmlns:p14="http://schemas.microsoft.com/office/powerpoint/2010/main" Requires="p14">
      <p:transition spd="slow" p14:dur="2000" advTm="39002"/>
    </mc:Choice>
    <mc:Fallback>
      <p:transition spd="slow" advTm="39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6C003C-C10E-2B4A-96B0-625E5A699528}"/>
              </a:ext>
            </a:extLst>
          </p:cNvPr>
          <p:cNvSpPr/>
          <p:nvPr/>
        </p:nvSpPr>
        <p:spPr>
          <a:xfrm>
            <a:off x="388915" y="962043"/>
            <a:ext cx="4740072" cy="5647700"/>
          </a:xfrm>
          <a:prstGeom prst="rect">
            <a:avLst/>
          </a:prstGeom>
        </p:spPr>
        <p:txBody>
          <a:bodyPr wrap="square">
            <a:spAutoFit/>
          </a:bodyPr>
          <a:lstStyle/>
          <a:p>
            <a:pPr marL="0" marR="0" lvl="0" indent="0" algn="l" defTabSz="457200" rtl="0" eaLnBrk="1" fontAlgn="auto" latinLnBrk="0" hangingPunct="1">
              <a:lnSpc>
                <a:spcPct val="120000"/>
              </a:lnSpc>
              <a:spcBef>
                <a:spcPts val="600"/>
              </a:spcBef>
              <a:spcAft>
                <a:spcPts val="0"/>
              </a:spcAft>
              <a:buClrTx/>
              <a:buSzTx/>
              <a:buFontTx/>
              <a:buNone/>
              <a:tabLst/>
              <a:defRPr/>
            </a:pPr>
            <a:r>
              <a:rPr kumimoji="0" lang="en-US" sz="2400" b="1" i="0" u="none" strike="noStrike" kern="1200" cap="small" spc="0" normalizeH="0" baseline="0" noProof="0" dirty="0">
                <a:ln>
                  <a:noFill/>
                </a:ln>
                <a:solidFill>
                  <a:srgbClr val="002060"/>
                </a:solidFill>
                <a:effectLst/>
                <a:uLnTx/>
                <a:uFillTx/>
                <a:latin typeface="Arial Narrow" panose="020B0604020202020204" pitchFamily="34" charset="0"/>
                <a:ea typeface="+mn-ea"/>
                <a:cs typeface="Arial Narrow" panose="020B0604020202020204" pitchFamily="34" charset="0"/>
              </a:rPr>
              <a:t>a short list of data servers</a:t>
            </a:r>
          </a:p>
          <a:p>
            <a:pPr marL="171450" marR="0" lvl="0" indent="0" algn="l" defTabSz="457200" rtl="0" eaLnBrk="1" fontAlgn="auto" latinLnBrk="0" hangingPunct="1">
              <a:lnSpc>
                <a:spcPct val="120000"/>
              </a:lnSpc>
              <a:spcBef>
                <a:spcPts val="600"/>
              </a:spcBef>
              <a:spcAft>
                <a:spcPts val="0"/>
              </a:spcAft>
              <a:buClrTx/>
              <a:buSzTx/>
              <a:buFontTx/>
              <a:buNone/>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Arial Narrow" panose="020B0604020202020204" pitchFamily="34" charset="0"/>
                <a:ea typeface="+mn-ea"/>
                <a:cs typeface="Arial Narrow" panose="020B0604020202020204" pitchFamily="34" charset="0"/>
              </a:rPr>
              <a:t>NOAA CoastWatch Central Operations</a:t>
            </a:r>
          </a:p>
          <a:p>
            <a:pPr marL="171450" marR="0" lvl="0" indent="0" algn="l" defTabSz="457200" rtl="0" eaLnBrk="1" fontAlgn="auto" latinLnBrk="0" hangingPunct="1">
              <a:lnSpc>
                <a:spcPct val="120000"/>
              </a:lnSpc>
              <a:spcBef>
                <a:spcPts val="600"/>
              </a:spcBef>
              <a:spcAft>
                <a:spcPts val="0"/>
              </a:spcAft>
              <a:buClrTx/>
              <a:buSzTx/>
              <a:buFontTx/>
              <a:buNone/>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Arial Narrow" panose="020B0604020202020204" pitchFamily="34" charset="0"/>
                <a:ea typeface="+mn-ea"/>
                <a:cs typeface="Arial Narrow" panose="020B0604020202020204" pitchFamily="34" charset="0"/>
              </a:rPr>
              <a:t>NOAA Center for Satellite Applications and Res. </a:t>
            </a:r>
          </a:p>
          <a:p>
            <a:pPr marL="171450" marR="0" lvl="0" indent="0" algn="l" defTabSz="457200" rtl="0" eaLnBrk="1" fontAlgn="auto" latinLnBrk="0" hangingPunct="1">
              <a:lnSpc>
                <a:spcPct val="120000"/>
              </a:lnSpc>
              <a:spcBef>
                <a:spcPts val="600"/>
              </a:spcBef>
              <a:spcAft>
                <a:spcPts val="0"/>
              </a:spcAft>
              <a:buClrTx/>
              <a:buSzTx/>
              <a:buFontTx/>
              <a:buNone/>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Arial Narrow" panose="020B0604020202020204" pitchFamily="34" charset="0"/>
                <a:ea typeface="+mn-ea"/>
                <a:cs typeface="Arial Narrow" panose="020B0604020202020204" pitchFamily="34" charset="0"/>
              </a:rPr>
              <a:t>NOAA Office of Satellite and Products</a:t>
            </a:r>
          </a:p>
          <a:p>
            <a:pPr marL="171450" marR="0" lvl="0" indent="0" algn="l" defTabSz="457200" rtl="0" eaLnBrk="1" fontAlgn="auto" latinLnBrk="0" hangingPunct="1">
              <a:lnSpc>
                <a:spcPct val="120000"/>
              </a:lnSpc>
              <a:spcBef>
                <a:spcPts val="600"/>
              </a:spcBef>
              <a:spcAft>
                <a:spcPts val="0"/>
              </a:spcAft>
              <a:buClrTx/>
              <a:buSzTx/>
              <a:buFontTx/>
              <a:buNone/>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Arial Narrow" panose="020B0604020202020204" pitchFamily="34" charset="0"/>
                <a:ea typeface="+mn-ea"/>
                <a:cs typeface="Arial Narrow" panose="020B0604020202020204" pitchFamily="34" charset="0"/>
              </a:rPr>
              <a:t>NOAA National Centers for Environmental Info.</a:t>
            </a:r>
          </a:p>
          <a:p>
            <a:pPr marL="171450" marR="0" lvl="0" indent="0" algn="l" defTabSz="457200" rtl="0" eaLnBrk="1" fontAlgn="auto" latinLnBrk="0" hangingPunct="1">
              <a:lnSpc>
                <a:spcPct val="120000"/>
              </a:lnSpc>
              <a:spcBef>
                <a:spcPts val="600"/>
              </a:spcBef>
              <a:spcAft>
                <a:spcPts val="0"/>
              </a:spcAft>
              <a:buClrTx/>
              <a:buSzTx/>
              <a:buFontTx/>
              <a:buNone/>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Arial Narrow" panose="020B0604020202020204" pitchFamily="34" charset="0"/>
                <a:ea typeface="+mn-ea"/>
                <a:cs typeface="Arial Narrow" panose="020B0604020202020204" pitchFamily="34" charset="0"/>
              </a:rPr>
              <a:t>NOAA Comprehensive Large Array-data Stewardship System (CLASS)</a:t>
            </a:r>
          </a:p>
          <a:p>
            <a:pPr marL="171450" marR="0" lvl="0" indent="0" algn="l" defTabSz="457200" rtl="0" eaLnBrk="1" fontAlgn="auto" latinLnBrk="0" hangingPunct="1">
              <a:lnSpc>
                <a:spcPct val="120000"/>
              </a:lnSpc>
              <a:spcBef>
                <a:spcPts val="600"/>
              </a:spcBef>
              <a:spcAft>
                <a:spcPts val="0"/>
              </a:spcAft>
              <a:buClrTx/>
              <a:buSzTx/>
              <a:buFontTx/>
              <a:buNone/>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Arial Narrow" panose="020B0604020202020204" pitchFamily="34" charset="0"/>
                <a:ea typeface="+mn-ea"/>
                <a:cs typeface="Arial Narrow" panose="020B0604020202020204" pitchFamily="34" charset="0"/>
              </a:rPr>
              <a:t>NASA Jet Propulsion Laboratory PO.DAAC</a:t>
            </a:r>
          </a:p>
          <a:p>
            <a:pPr marL="171450" marR="0" lvl="0" indent="0" algn="l" defTabSz="457200" rtl="0" eaLnBrk="1" fontAlgn="auto" latinLnBrk="0" hangingPunct="1">
              <a:lnSpc>
                <a:spcPct val="120000"/>
              </a:lnSpc>
              <a:spcBef>
                <a:spcPts val="600"/>
              </a:spcBef>
              <a:spcAft>
                <a:spcPts val="0"/>
              </a:spcAft>
              <a:buClrTx/>
              <a:buSzTx/>
              <a:buFontTx/>
              <a:buNone/>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Arial Narrow" panose="020B0604020202020204" pitchFamily="34" charset="0"/>
                <a:ea typeface="+mn-ea"/>
                <a:cs typeface="Arial Narrow" panose="020B0604020202020204" pitchFamily="34" charset="0"/>
              </a:rPr>
              <a:t>NASA Ocean Biology (OB.DAAC) </a:t>
            </a:r>
          </a:p>
          <a:p>
            <a:pPr marL="171450" marR="0" lvl="0" indent="0" algn="l" defTabSz="457200" rtl="0" eaLnBrk="1" fontAlgn="auto" latinLnBrk="0" hangingPunct="1">
              <a:lnSpc>
                <a:spcPct val="120000"/>
              </a:lnSpc>
              <a:spcBef>
                <a:spcPts val="600"/>
              </a:spcBef>
              <a:spcAft>
                <a:spcPts val="0"/>
              </a:spcAft>
              <a:buClrTx/>
              <a:buSzTx/>
              <a:buFontTx/>
              <a:buNone/>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Arial Narrow" panose="020B0604020202020204" pitchFamily="34" charset="0"/>
                <a:ea typeface="+mn-ea"/>
                <a:cs typeface="Arial Narrow" panose="020B0604020202020204" pitchFamily="34" charset="0"/>
              </a:rPr>
              <a:t>NASA Goddard Space Flight Center</a:t>
            </a:r>
          </a:p>
          <a:p>
            <a:pPr marL="171450" marR="0" lvl="0" indent="0" algn="l" defTabSz="457200" rtl="0" eaLnBrk="1" fontAlgn="auto" latinLnBrk="0" hangingPunct="1">
              <a:lnSpc>
                <a:spcPct val="120000"/>
              </a:lnSpc>
              <a:spcBef>
                <a:spcPts val="600"/>
              </a:spcBef>
              <a:spcAft>
                <a:spcPts val="0"/>
              </a:spcAft>
              <a:buClrTx/>
              <a:buSzTx/>
              <a:buFontTx/>
              <a:buNone/>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Arial Narrow" panose="020B0604020202020204" pitchFamily="34" charset="0"/>
                <a:ea typeface="+mn-ea"/>
                <a:cs typeface="Arial Narrow" panose="020B0604020202020204" pitchFamily="34" charset="0"/>
              </a:rPr>
              <a:t>European Space Agency</a:t>
            </a:r>
          </a:p>
          <a:p>
            <a:pPr marL="171450" marR="0" lvl="0" indent="0" algn="l" defTabSz="457200" rtl="0" eaLnBrk="1" fontAlgn="auto" latinLnBrk="0" hangingPunct="1">
              <a:lnSpc>
                <a:spcPct val="120000"/>
              </a:lnSpc>
              <a:spcBef>
                <a:spcPts val="600"/>
              </a:spcBef>
              <a:spcAft>
                <a:spcPts val="0"/>
              </a:spcAft>
              <a:buClrTx/>
              <a:buSzTx/>
              <a:buFontTx/>
              <a:buNone/>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Arial Narrow" panose="020B0604020202020204" pitchFamily="34" charset="0"/>
                <a:ea typeface="+mn-ea"/>
                <a:cs typeface="Arial Narrow" panose="020B0604020202020204" pitchFamily="34" charset="0"/>
              </a:rPr>
              <a:t>EUMETSAT</a:t>
            </a:r>
          </a:p>
          <a:p>
            <a:pPr marL="171450" marR="0" lvl="0" indent="0" algn="l" defTabSz="457200" rtl="0" eaLnBrk="1" fontAlgn="auto" latinLnBrk="0" hangingPunct="1">
              <a:lnSpc>
                <a:spcPct val="120000"/>
              </a:lnSpc>
              <a:spcBef>
                <a:spcPts val="600"/>
              </a:spcBef>
              <a:spcAft>
                <a:spcPts val="0"/>
              </a:spcAft>
              <a:buClrTx/>
              <a:buSzTx/>
              <a:buFontTx/>
              <a:buNone/>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Arial Narrow" panose="020B0604020202020204" pitchFamily="34" charset="0"/>
                <a:ea typeface="+mn-ea"/>
                <a:cs typeface="Arial Narrow" panose="020B0604020202020204" pitchFamily="34" charset="0"/>
              </a:rPr>
              <a:t>Japan Aerospace Exploration Agency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546A">
                  <a:lumMod val="75000"/>
                  <a:lumOff val="25000"/>
                </a:srgbClr>
              </a:solidFill>
              <a:effectLst/>
              <a:uLnTx/>
              <a:uFillTx/>
              <a:latin typeface="Arial Narrow" panose="020B0604020202020204" pitchFamily="34" charset="0"/>
              <a:ea typeface="+mn-ea"/>
              <a:cs typeface="Arial Narrow" panose="020B0604020202020204" pitchFamily="34" charset="0"/>
            </a:endParaRPr>
          </a:p>
        </p:txBody>
      </p:sp>
      <p:sp>
        <p:nvSpPr>
          <p:cNvPr id="7" name="Rectangle 6">
            <a:extLst>
              <a:ext uri="{FF2B5EF4-FFF2-40B4-BE49-F238E27FC236}">
                <a16:creationId xmlns:a16="http://schemas.microsoft.com/office/drawing/2014/main" id="{EA7E8A62-072E-D448-862F-FDE2D8AC0043}"/>
              </a:ext>
            </a:extLst>
          </p:cNvPr>
          <p:cNvSpPr/>
          <p:nvPr/>
        </p:nvSpPr>
        <p:spPr>
          <a:xfrm>
            <a:off x="7111633" y="3647634"/>
            <a:ext cx="2938485" cy="2843087"/>
          </a:xfrm>
          <a:prstGeom prst="rect">
            <a:avLst/>
          </a:prstGeom>
        </p:spPr>
        <p:txBody>
          <a:bodyPr wrap="square">
            <a:spAutoFit/>
          </a:bodyPr>
          <a:lstStyle/>
          <a:p>
            <a:pPr marL="0" marR="0" lvl="0" indent="0" algn="l" defTabSz="457200" rtl="0" eaLnBrk="1" fontAlgn="auto" latinLnBrk="0" hangingPunct="1">
              <a:lnSpc>
                <a:spcPct val="120000"/>
              </a:lnSpc>
              <a:spcBef>
                <a:spcPts val="600"/>
              </a:spcBef>
              <a:spcAft>
                <a:spcPts val="0"/>
              </a:spcAft>
              <a:buClrTx/>
              <a:buSzTx/>
              <a:buFontTx/>
              <a:buNone/>
              <a:tabLst/>
              <a:defRPr/>
            </a:pPr>
            <a:r>
              <a:rPr kumimoji="0" lang="en-US" sz="2400" b="1" i="0" u="none" strike="noStrike" kern="1200" cap="small" spc="0" normalizeH="0" baseline="0" noProof="0" dirty="0">
                <a:ln>
                  <a:noFill/>
                </a:ln>
                <a:solidFill>
                  <a:srgbClr val="002060"/>
                </a:solidFill>
                <a:effectLst/>
                <a:uLnTx/>
                <a:uFillTx/>
                <a:latin typeface="Arial Narrow" panose="020B0604020202020204" pitchFamily="34" charset="0"/>
                <a:ea typeface="+mn-ea"/>
                <a:cs typeface="Arial Narrow" panose="020B0604020202020204" pitchFamily="34" charset="0"/>
              </a:rPr>
              <a:t>each with its own</a:t>
            </a:r>
          </a:p>
          <a:p>
            <a:pPr marL="290513" marR="0" lvl="0" indent="0" algn="l" defTabSz="457200" rtl="0" eaLnBrk="1" fontAlgn="auto" latinLnBrk="0" hangingPunct="1">
              <a:lnSpc>
                <a:spcPct val="120000"/>
              </a:lnSpc>
              <a:spcBef>
                <a:spcPts val="60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Narrow" panose="020B0604020202020204" pitchFamily="34" charset="0"/>
                <a:ea typeface="+mn-ea"/>
                <a:cs typeface="Arial Narrow" panose="020B0604020202020204" pitchFamily="34" charset="0"/>
              </a:rPr>
              <a:t>Data products</a:t>
            </a:r>
          </a:p>
          <a:p>
            <a:pPr marL="290513" marR="0" lvl="0" indent="0" algn="l" defTabSz="457200" rtl="0" eaLnBrk="1" fontAlgn="auto" latinLnBrk="0" hangingPunct="1">
              <a:lnSpc>
                <a:spcPct val="120000"/>
              </a:lnSpc>
              <a:spcBef>
                <a:spcPts val="60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Narrow" panose="020B0604020202020204" pitchFamily="34" charset="0"/>
                <a:ea typeface="+mn-ea"/>
                <a:cs typeface="Arial Narrow" panose="020B0604020202020204" pitchFamily="34" charset="0"/>
              </a:rPr>
              <a:t>File formats</a:t>
            </a:r>
          </a:p>
          <a:p>
            <a:pPr marL="290513" marR="0" lvl="0" indent="0" algn="l" defTabSz="457200" rtl="0" eaLnBrk="1" fontAlgn="auto" latinLnBrk="0" hangingPunct="1">
              <a:lnSpc>
                <a:spcPct val="120000"/>
              </a:lnSpc>
              <a:spcBef>
                <a:spcPts val="60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Narrow" panose="020B0604020202020204" pitchFamily="34" charset="0"/>
                <a:ea typeface="+mn-ea"/>
                <a:cs typeface="Arial Narrow" panose="020B0604020202020204" pitchFamily="34" charset="0"/>
              </a:rPr>
              <a:t>Download protocols</a:t>
            </a:r>
          </a:p>
          <a:p>
            <a:pPr marL="290513" marR="0" lvl="0" indent="0" algn="l" defTabSz="457200" rtl="0" eaLnBrk="1" fontAlgn="auto" latinLnBrk="0" hangingPunct="1">
              <a:lnSpc>
                <a:spcPct val="120000"/>
              </a:lnSpc>
              <a:spcBef>
                <a:spcPts val="60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Narrow" panose="020B0604020202020204" pitchFamily="34" charset="0"/>
                <a:ea typeface="+mn-ea"/>
                <a:cs typeface="Arial Narrow" panose="020B0604020202020204" pitchFamily="34" charset="0"/>
              </a:rPr>
              <a:t>Subsetting abilities</a:t>
            </a:r>
          </a:p>
          <a:p>
            <a:pPr marL="290513" marR="0" lvl="0" indent="0" algn="l" defTabSz="457200" rtl="0" eaLnBrk="1" fontAlgn="auto" latinLnBrk="0" hangingPunct="1">
              <a:lnSpc>
                <a:spcPct val="120000"/>
              </a:lnSpc>
              <a:spcBef>
                <a:spcPts val="60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Narrow" panose="020B0604020202020204" pitchFamily="34" charset="0"/>
                <a:ea typeface="+mn-ea"/>
                <a:cs typeface="Arial Narrow" panose="020B0604020202020204" pitchFamily="34" charset="0"/>
              </a:rPr>
              <a:t>Previewing abilities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546A">
                  <a:lumMod val="75000"/>
                  <a:lumOff val="25000"/>
                </a:srgbClr>
              </a:solidFill>
              <a:effectLst/>
              <a:uLnTx/>
              <a:uFillTx/>
              <a:latin typeface="Arial Narrow" panose="020B0604020202020204" pitchFamily="34" charset="0"/>
              <a:ea typeface="+mn-ea"/>
              <a:cs typeface="Arial Narrow" panose="020B0604020202020204" pitchFamily="34" charset="0"/>
            </a:endParaRPr>
          </a:p>
        </p:txBody>
      </p:sp>
      <p:cxnSp>
        <p:nvCxnSpPr>
          <p:cNvPr id="8" name="Straight Connector 7">
            <a:extLst>
              <a:ext uri="{FF2B5EF4-FFF2-40B4-BE49-F238E27FC236}">
                <a16:creationId xmlns:a16="http://schemas.microsoft.com/office/drawing/2014/main" id="{F286A845-2374-024C-A650-6F07C4D644C3}"/>
              </a:ext>
            </a:extLst>
          </p:cNvPr>
          <p:cNvCxnSpPr>
            <a:cxnSpLocks/>
          </p:cNvCxnSpPr>
          <p:nvPr/>
        </p:nvCxnSpPr>
        <p:spPr bwMode="auto">
          <a:xfrm>
            <a:off x="5561494" y="1192696"/>
            <a:ext cx="0" cy="4757530"/>
          </a:xfrm>
          <a:prstGeom prst="line">
            <a:avLst/>
          </a:prstGeom>
          <a:solidFill>
            <a:srgbClr val="00B8FF"/>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 name="Elbow Connector 8">
            <a:extLst>
              <a:ext uri="{FF2B5EF4-FFF2-40B4-BE49-F238E27FC236}">
                <a16:creationId xmlns:a16="http://schemas.microsoft.com/office/drawing/2014/main" id="{722ABBF9-7A05-9442-9774-2A2A0EA34581}"/>
              </a:ext>
            </a:extLst>
          </p:cNvPr>
          <p:cNvCxnSpPr>
            <a:cxnSpLocks/>
          </p:cNvCxnSpPr>
          <p:nvPr/>
        </p:nvCxnSpPr>
        <p:spPr bwMode="auto">
          <a:xfrm rot="16200000" flipH="1">
            <a:off x="5567844" y="1240854"/>
            <a:ext cx="2349500" cy="2336800"/>
          </a:xfrm>
          <a:prstGeom prst="bentConnector3">
            <a:avLst/>
          </a:prstGeom>
          <a:solidFill>
            <a:srgbClr val="00B8FF"/>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0" name="Text Box 1">
            <a:extLst>
              <a:ext uri="{FF2B5EF4-FFF2-40B4-BE49-F238E27FC236}">
                <a16:creationId xmlns:a16="http://schemas.microsoft.com/office/drawing/2014/main" id="{9D2F6BCA-D25D-F247-8908-BEA14FA3AF39}"/>
              </a:ext>
            </a:extLst>
          </p:cNvPr>
          <p:cNvSpPr txBox="1">
            <a:spLocks noChangeArrowheads="1"/>
          </p:cNvSpPr>
          <p:nvPr/>
        </p:nvSpPr>
        <p:spPr bwMode="auto">
          <a:xfrm>
            <a:off x="431764" y="285163"/>
            <a:ext cx="9227698" cy="85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t"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pPr marL="0" marR="0" lvl="0" indent="0" algn="l"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n-US" sz="3200" b="0" i="0" u="none" strike="noStrike" kern="1200" cap="none" spc="0" normalizeH="0" baseline="0" noProof="0" dirty="0">
                <a:ln>
                  <a:noFill/>
                </a:ln>
                <a:solidFill>
                  <a:srgbClr val="5B9BD5">
                    <a:lumMod val="50000"/>
                  </a:srgbClr>
                </a:solidFill>
                <a:effectLst/>
                <a:uLnTx/>
                <a:uFillTx/>
                <a:latin typeface="Arial" panose="020B0604020202020204" pitchFamily="34" charset="0"/>
                <a:ea typeface="ＭＳ Ｐゴシック" charset="0"/>
                <a:cs typeface="Arial" panose="020B0604020202020204" pitchFamily="34" charset="0"/>
              </a:rPr>
              <a:t>Accessing satellite data can be challenging</a:t>
            </a:r>
          </a:p>
        </p:txBody>
      </p:sp>
      <p:sp>
        <p:nvSpPr>
          <p:cNvPr id="3" name="Slide Number Placeholder 2">
            <a:extLst>
              <a:ext uri="{FF2B5EF4-FFF2-40B4-BE49-F238E27FC236}">
                <a16:creationId xmlns:a16="http://schemas.microsoft.com/office/drawing/2014/main" id="{D4B68562-E607-9446-80AF-13D64EF239E8}"/>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F6F23CF-7BCB-1C46-9584-7002207BC3BE}" type="slidenum">
              <a:rPr kumimoji="0" lang="en-US" sz="1800" b="0" i="0" u="none" strike="noStrike" kern="1200" cap="none" spc="0" normalizeH="0" baseline="0" noProof="0" smtClean="0">
                <a:ln>
                  <a:noFill/>
                </a:ln>
                <a:solidFill>
                  <a:prstClr val="white">
                    <a:lumMod val="95000"/>
                  </a:prstClr>
                </a:solidFill>
                <a:effectLst/>
                <a:uLnTx/>
                <a:uFillTx/>
                <a:latin typeface="Helvetica" pitchFamily="2"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dirty="0">
              <a:ln>
                <a:noFill/>
              </a:ln>
              <a:solidFill>
                <a:prstClr val="white">
                  <a:lumMod val="95000"/>
                </a:prstClr>
              </a:solidFill>
              <a:effectLst/>
              <a:uLnTx/>
              <a:uFillTx/>
              <a:latin typeface="Helvetica" pitchFamily="2" charset="0"/>
              <a:ea typeface="+mn-ea"/>
              <a:cs typeface="+mn-cs"/>
            </a:endParaRPr>
          </a:p>
        </p:txBody>
      </p:sp>
      <p:sp>
        <p:nvSpPr>
          <p:cNvPr id="4" name="Footer Placeholder 3">
            <a:extLst>
              <a:ext uri="{FF2B5EF4-FFF2-40B4-BE49-F238E27FC236}">
                <a16:creationId xmlns:a16="http://schemas.microsoft.com/office/drawing/2014/main" id="{CBFC3B24-47E2-9F43-8089-F3B12B9DBCB9}"/>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CoastWatch West Coast Node                                          http://coastwatch.pfeg.noaa.gov</a:t>
            </a:r>
          </a:p>
        </p:txBody>
      </p:sp>
      <p:pic>
        <p:nvPicPr>
          <p:cNvPr id="5" name="Audio 4">
            <a:hlinkClick r:id="" action="ppaction://media"/>
            <a:extLst>
              <a:ext uri="{FF2B5EF4-FFF2-40B4-BE49-F238E27FC236}">
                <a16:creationId xmlns:a16="http://schemas.microsoft.com/office/drawing/2014/main" id="{BF56F92B-4C95-724B-AE33-55E636F887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70951780"/>
      </p:ext>
    </p:extLst>
  </p:cSld>
  <p:clrMapOvr>
    <a:masterClrMapping/>
  </p:clrMapOvr>
  <mc:AlternateContent xmlns:mc="http://schemas.openxmlformats.org/markup-compatibility/2006">
    <mc:Choice xmlns:p14="http://schemas.microsoft.com/office/powerpoint/2010/main" Requires="p14">
      <p:transition spd="slow" p14:dur="2000" advTm="28232"/>
    </mc:Choice>
    <mc:Fallback>
      <p:transition spd="slow" advTm="28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7EFB1A-1DD4-DF41-A6EE-460EEC897F45}"/>
              </a:ext>
            </a:extLst>
          </p:cNvPr>
          <p:cNvPicPr>
            <a:picLocks noChangeAspect="1"/>
          </p:cNvPicPr>
          <p:nvPr/>
        </p:nvPicPr>
        <p:blipFill>
          <a:blip r:embed="rId5"/>
          <a:stretch>
            <a:fillRect/>
          </a:stretch>
        </p:blipFill>
        <p:spPr>
          <a:xfrm>
            <a:off x="7486218" y="700117"/>
            <a:ext cx="4572000" cy="5588000"/>
          </a:xfrm>
          <a:prstGeom prst="rect">
            <a:avLst/>
          </a:prstGeom>
        </p:spPr>
      </p:pic>
      <p:sp>
        <p:nvSpPr>
          <p:cNvPr id="13" name="Title 12">
            <a:extLst>
              <a:ext uri="{FF2B5EF4-FFF2-40B4-BE49-F238E27FC236}">
                <a16:creationId xmlns:a16="http://schemas.microsoft.com/office/drawing/2014/main" id="{E5564CD2-3673-2E42-8EC8-E2D8FA56629B}"/>
              </a:ext>
            </a:extLst>
          </p:cNvPr>
          <p:cNvSpPr>
            <a:spLocks noGrp="1"/>
          </p:cNvSpPr>
          <p:nvPr>
            <p:ph type="title"/>
          </p:nvPr>
        </p:nvSpPr>
        <p:spPr/>
        <p:txBody>
          <a:bodyPr/>
          <a:lstStyle/>
          <a:p>
            <a:r>
              <a:rPr lang="en-US" dirty="0"/>
              <a:t>Visualizations of tabular data</a:t>
            </a:r>
          </a:p>
        </p:txBody>
      </p:sp>
      <p:sp>
        <p:nvSpPr>
          <p:cNvPr id="2" name="Slide Number Placeholder 1">
            <a:extLst>
              <a:ext uri="{FF2B5EF4-FFF2-40B4-BE49-F238E27FC236}">
                <a16:creationId xmlns:a16="http://schemas.microsoft.com/office/drawing/2014/main" id="{079E04F5-4947-2F47-8422-0BC890128AC9}"/>
              </a:ext>
            </a:extLst>
          </p:cNvPr>
          <p:cNvSpPr>
            <a:spLocks noGrp="1"/>
          </p:cNvSpPr>
          <p:nvPr>
            <p:ph type="sldNum" sz="quarter" idx="12"/>
          </p:nvPr>
        </p:nvSpPr>
        <p:spPr/>
        <p:txBody>
          <a:bodyPr/>
          <a:lstStyle/>
          <a:p>
            <a:fld id="{4F6F23CF-7BCB-1C46-9584-7002207BC3BE}" type="slidenum">
              <a:rPr lang="en-US" smtClean="0"/>
              <a:pPr/>
              <a:t>20</a:t>
            </a:fld>
            <a:endParaRPr lang="en-US" dirty="0"/>
          </a:p>
        </p:txBody>
      </p:sp>
      <p:sp>
        <p:nvSpPr>
          <p:cNvPr id="3" name="Footer Placeholder 2">
            <a:extLst>
              <a:ext uri="{FF2B5EF4-FFF2-40B4-BE49-F238E27FC236}">
                <a16:creationId xmlns:a16="http://schemas.microsoft.com/office/drawing/2014/main" id="{77DF27C9-DCC9-AB4D-ABBB-D1A0A5ACE23A}"/>
              </a:ext>
            </a:extLst>
          </p:cNvPr>
          <p:cNvSpPr>
            <a:spLocks noGrp="1"/>
          </p:cNvSpPr>
          <p:nvPr>
            <p:ph type="ftr" sz="quarter" idx="3"/>
          </p:nvPr>
        </p:nvSpPr>
        <p:spPr/>
        <p:txBody>
          <a:bodyPr/>
          <a:lstStyle/>
          <a:p>
            <a:r>
              <a:rPr lang="en-US" dirty="0"/>
              <a:t>CoastWatch West Coast Node                                          http://coastwatch.pfeg.noaa.gov</a:t>
            </a:r>
          </a:p>
        </p:txBody>
      </p:sp>
      <p:sp>
        <p:nvSpPr>
          <p:cNvPr id="4" name="TextBox 3">
            <a:extLst>
              <a:ext uri="{FF2B5EF4-FFF2-40B4-BE49-F238E27FC236}">
                <a16:creationId xmlns:a16="http://schemas.microsoft.com/office/drawing/2014/main" id="{A31B7AD5-75D5-6B4A-8A10-73BAB462DE33}"/>
              </a:ext>
            </a:extLst>
          </p:cNvPr>
          <p:cNvSpPr txBox="1"/>
          <p:nvPr/>
        </p:nvSpPr>
        <p:spPr>
          <a:xfrm>
            <a:off x="398591" y="3270741"/>
            <a:ext cx="5331064" cy="646331"/>
          </a:xfrm>
          <a:prstGeom prst="rect">
            <a:avLst/>
          </a:prstGeom>
          <a:noFill/>
        </p:spPr>
        <p:txBody>
          <a:bodyPr wrap="square" rtlCol="0">
            <a:spAutoFit/>
          </a:bodyPr>
          <a:lstStyle/>
          <a:p>
            <a:endParaRPr lang="en-US" dirty="0"/>
          </a:p>
          <a:p>
            <a:endParaRPr lang="en-US" dirty="0"/>
          </a:p>
        </p:txBody>
      </p:sp>
      <p:sp>
        <p:nvSpPr>
          <p:cNvPr id="15" name="TextBox 14">
            <a:extLst>
              <a:ext uri="{FF2B5EF4-FFF2-40B4-BE49-F238E27FC236}">
                <a16:creationId xmlns:a16="http://schemas.microsoft.com/office/drawing/2014/main" id="{7DABD843-9023-5447-9EBD-0F1A1B539C9B}"/>
              </a:ext>
            </a:extLst>
          </p:cNvPr>
          <p:cNvSpPr txBox="1"/>
          <p:nvPr/>
        </p:nvSpPr>
        <p:spPr>
          <a:xfrm>
            <a:off x="404827" y="1048207"/>
            <a:ext cx="7348523" cy="369332"/>
          </a:xfrm>
          <a:prstGeom prst="rect">
            <a:avLst/>
          </a:prstGeom>
          <a:noFill/>
        </p:spPr>
        <p:txBody>
          <a:bodyPr wrap="square" rtlCol="0">
            <a:spAutoFit/>
          </a:bodyPr>
          <a:lstStyle/>
          <a:p>
            <a:r>
              <a:rPr lang="en-US" dirty="0"/>
              <a:t>https://polarwatch.noaa.gov/erddap/tabledap/SOCCOM_BGC_Argo.graph</a:t>
            </a:r>
          </a:p>
        </p:txBody>
      </p:sp>
      <p:pic>
        <p:nvPicPr>
          <p:cNvPr id="11" name="Picture 10">
            <a:extLst>
              <a:ext uri="{FF2B5EF4-FFF2-40B4-BE49-F238E27FC236}">
                <a16:creationId xmlns:a16="http://schemas.microsoft.com/office/drawing/2014/main" id="{EFD6CC08-C1FB-3440-BE91-A8B6555C11AD}"/>
              </a:ext>
            </a:extLst>
          </p:cNvPr>
          <p:cNvPicPr>
            <a:picLocks noChangeAspect="1"/>
          </p:cNvPicPr>
          <p:nvPr/>
        </p:nvPicPr>
        <p:blipFill rotWithShape="1">
          <a:blip r:embed="rId6"/>
          <a:srcRect l="-379" t="-3037" r="-2218" b="12504"/>
          <a:stretch/>
        </p:blipFill>
        <p:spPr>
          <a:xfrm>
            <a:off x="398591" y="2331482"/>
            <a:ext cx="3412699" cy="3942284"/>
          </a:xfrm>
          <a:prstGeom prst="rect">
            <a:avLst/>
          </a:prstGeom>
        </p:spPr>
      </p:pic>
      <p:sp>
        <p:nvSpPr>
          <p:cNvPr id="12" name="TextBox 11">
            <a:extLst>
              <a:ext uri="{FF2B5EF4-FFF2-40B4-BE49-F238E27FC236}">
                <a16:creationId xmlns:a16="http://schemas.microsoft.com/office/drawing/2014/main" id="{F4536203-0CFA-3D4A-9B67-ED14F6E1E00D}"/>
              </a:ext>
            </a:extLst>
          </p:cNvPr>
          <p:cNvSpPr txBox="1"/>
          <p:nvPr/>
        </p:nvSpPr>
        <p:spPr>
          <a:xfrm>
            <a:off x="1695449" y="1524000"/>
            <a:ext cx="2838591" cy="369332"/>
          </a:xfrm>
          <a:prstGeom prst="rect">
            <a:avLst/>
          </a:prstGeom>
          <a:noFill/>
        </p:spPr>
        <p:txBody>
          <a:bodyPr wrap="square" rtlCol="0">
            <a:spAutoFit/>
          </a:bodyPr>
          <a:lstStyle/>
          <a:p>
            <a:pPr algn="ctr"/>
            <a:r>
              <a:rPr lang="en-US" b="1" dirty="0"/>
              <a:t>Float WMO_ID = 5904185</a:t>
            </a:r>
          </a:p>
        </p:txBody>
      </p:sp>
      <p:sp>
        <p:nvSpPr>
          <p:cNvPr id="17" name="TextBox 16">
            <a:extLst>
              <a:ext uri="{FF2B5EF4-FFF2-40B4-BE49-F238E27FC236}">
                <a16:creationId xmlns:a16="http://schemas.microsoft.com/office/drawing/2014/main" id="{AB53977B-B438-7141-863F-00846ABBFD36}"/>
              </a:ext>
            </a:extLst>
          </p:cNvPr>
          <p:cNvSpPr txBox="1"/>
          <p:nvPr/>
        </p:nvSpPr>
        <p:spPr>
          <a:xfrm>
            <a:off x="952500" y="2305050"/>
            <a:ext cx="2308709" cy="369332"/>
          </a:xfrm>
          <a:prstGeom prst="rect">
            <a:avLst/>
          </a:prstGeom>
          <a:noFill/>
        </p:spPr>
        <p:txBody>
          <a:bodyPr wrap="none" rtlCol="0">
            <a:spAutoFit/>
          </a:bodyPr>
          <a:lstStyle/>
          <a:p>
            <a:r>
              <a:rPr lang="en-US" dirty="0"/>
              <a:t>Map of float trajectory</a:t>
            </a:r>
          </a:p>
        </p:txBody>
      </p:sp>
      <p:sp>
        <p:nvSpPr>
          <p:cNvPr id="18" name="TextBox 17">
            <a:extLst>
              <a:ext uri="{FF2B5EF4-FFF2-40B4-BE49-F238E27FC236}">
                <a16:creationId xmlns:a16="http://schemas.microsoft.com/office/drawing/2014/main" id="{25573624-A06E-B34F-ABF2-0DBB17D1B134}"/>
              </a:ext>
            </a:extLst>
          </p:cNvPr>
          <p:cNvSpPr txBox="1"/>
          <p:nvPr/>
        </p:nvSpPr>
        <p:spPr>
          <a:xfrm>
            <a:off x="7962900" y="514350"/>
            <a:ext cx="3792448" cy="400110"/>
          </a:xfrm>
          <a:prstGeom prst="rect">
            <a:avLst/>
          </a:prstGeom>
          <a:noFill/>
        </p:spPr>
        <p:txBody>
          <a:bodyPr wrap="none" rtlCol="0">
            <a:spAutoFit/>
          </a:bodyPr>
          <a:lstStyle/>
          <a:p>
            <a:r>
              <a:rPr lang="en-US" sz="2000" dirty="0"/>
              <a:t>Oxygen Section for 0-350 m depth </a:t>
            </a:r>
          </a:p>
        </p:txBody>
      </p:sp>
      <p:pic>
        <p:nvPicPr>
          <p:cNvPr id="20" name="Picture 19">
            <a:extLst>
              <a:ext uri="{FF2B5EF4-FFF2-40B4-BE49-F238E27FC236}">
                <a16:creationId xmlns:a16="http://schemas.microsoft.com/office/drawing/2014/main" id="{CBB7B7FB-B607-F94A-B0AC-70E4CFFC2DF6}"/>
              </a:ext>
            </a:extLst>
          </p:cNvPr>
          <p:cNvPicPr>
            <a:picLocks noChangeAspect="1"/>
          </p:cNvPicPr>
          <p:nvPr/>
        </p:nvPicPr>
        <p:blipFill>
          <a:blip r:embed="rId7"/>
          <a:stretch>
            <a:fillRect/>
          </a:stretch>
        </p:blipFill>
        <p:spPr>
          <a:xfrm>
            <a:off x="3945738" y="2232720"/>
            <a:ext cx="3293403" cy="4025270"/>
          </a:xfrm>
          <a:prstGeom prst="rect">
            <a:avLst/>
          </a:prstGeom>
        </p:spPr>
      </p:pic>
      <p:sp>
        <p:nvSpPr>
          <p:cNvPr id="21" name="TextBox 20">
            <a:extLst>
              <a:ext uri="{FF2B5EF4-FFF2-40B4-BE49-F238E27FC236}">
                <a16:creationId xmlns:a16="http://schemas.microsoft.com/office/drawing/2014/main" id="{4A065BCA-8D3F-7847-B87F-4E6FA1FDF375}"/>
              </a:ext>
            </a:extLst>
          </p:cNvPr>
          <p:cNvSpPr txBox="1"/>
          <p:nvPr/>
        </p:nvSpPr>
        <p:spPr>
          <a:xfrm>
            <a:off x="4038600" y="2019300"/>
            <a:ext cx="3028521" cy="369332"/>
          </a:xfrm>
          <a:prstGeom prst="rect">
            <a:avLst/>
          </a:prstGeom>
          <a:noFill/>
        </p:spPr>
        <p:txBody>
          <a:bodyPr wrap="none" rtlCol="0">
            <a:spAutoFit/>
          </a:bodyPr>
          <a:lstStyle/>
          <a:p>
            <a:r>
              <a:rPr lang="en-US" dirty="0"/>
              <a:t>Temperature-Salinity Diagram </a:t>
            </a:r>
          </a:p>
        </p:txBody>
      </p:sp>
      <p:pic>
        <p:nvPicPr>
          <p:cNvPr id="7" name="Audio 6">
            <a:hlinkClick r:id="" action="ppaction://media"/>
            <a:extLst>
              <a:ext uri="{FF2B5EF4-FFF2-40B4-BE49-F238E27FC236}">
                <a16:creationId xmlns:a16="http://schemas.microsoft.com/office/drawing/2014/main" id="{C68ABA73-C668-6943-A958-564BF7F8403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6655877"/>
      </p:ext>
    </p:extLst>
  </p:cSld>
  <p:clrMapOvr>
    <a:masterClrMapping/>
  </p:clrMapOvr>
  <mc:AlternateContent xmlns:mc="http://schemas.openxmlformats.org/markup-compatibility/2006">
    <mc:Choice xmlns:p14="http://schemas.microsoft.com/office/powerpoint/2010/main" Requires="p14">
      <p:transition spd="slow" p14:dur="2000" advTm="27604"/>
    </mc:Choice>
    <mc:Fallback>
      <p:transition spd="slow" advTm="27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5564CD2-3673-2E42-8EC8-E2D8FA56629B}"/>
              </a:ext>
            </a:extLst>
          </p:cNvPr>
          <p:cNvSpPr>
            <a:spLocks noGrp="1"/>
          </p:cNvSpPr>
          <p:nvPr>
            <p:ph type="title"/>
          </p:nvPr>
        </p:nvSpPr>
        <p:spPr/>
        <p:txBody>
          <a:bodyPr/>
          <a:lstStyle/>
          <a:p>
            <a:r>
              <a:rPr lang="en-US" dirty="0"/>
              <a:t>Downloading Data </a:t>
            </a:r>
          </a:p>
        </p:txBody>
      </p:sp>
      <p:sp>
        <p:nvSpPr>
          <p:cNvPr id="2" name="Slide Number Placeholder 1">
            <a:extLst>
              <a:ext uri="{FF2B5EF4-FFF2-40B4-BE49-F238E27FC236}">
                <a16:creationId xmlns:a16="http://schemas.microsoft.com/office/drawing/2014/main" id="{079E04F5-4947-2F47-8422-0BC890128AC9}"/>
              </a:ext>
            </a:extLst>
          </p:cNvPr>
          <p:cNvSpPr>
            <a:spLocks noGrp="1"/>
          </p:cNvSpPr>
          <p:nvPr>
            <p:ph type="sldNum" sz="quarter" idx="12"/>
          </p:nvPr>
        </p:nvSpPr>
        <p:spPr/>
        <p:txBody>
          <a:bodyPr/>
          <a:lstStyle/>
          <a:p>
            <a:fld id="{4F6F23CF-7BCB-1C46-9584-7002207BC3BE}" type="slidenum">
              <a:rPr lang="en-US" smtClean="0"/>
              <a:pPr/>
              <a:t>21</a:t>
            </a:fld>
            <a:endParaRPr lang="en-US" dirty="0"/>
          </a:p>
        </p:txBody>
      </p:sp>
      <p:sp>
        <p:nvSpPr>
          <p:cNvPr id="3" name="Footer Placeholder 2">
            <a:extLst>
              <a:ext uri="{FF2B5EF4-FFF2-40B4-BE49-F238E27FC236}">
                <a16:creationId xmlns:a16="http://schemas.microsoft.com/office/drawing/2014/main" id="{77DF27C9-DCC9-AB4D-ABBB-D1A0A5ACE23A}"/>
              </a:ext>
            </a:extLst>
          </p:cNvPr>
          <p:cNvSpPr>
            <a:spLocks noGrp="1"/>
          </p:cNvSpPr>
          <p:nvPr>
            <p:ph type="ftr" sz="quarter" idx="3"/>
          </p:nvPr>
        </p:nvSpPr>
        <p:spPr/>
        <p:txBody>
          <a:bodyPr/>
          <a:lstStyle/>
          <a:p>
            <a:r>
              <a:rPr lang="en-US" dirty="0"/>
              <a:t>CoastWatch West Coast Node                                          http://coastwatch.pfeg.noaa.gov</a:t>
            </a:r>
          </a:p>
        </p:txBody>
      </p:sp>
      <p:sp>
        <p:nvSpPr>
          <p:cNvPr id="4" name="TextBox 3">
            <a:extLst>
              <a:ext uri="{FF2B5EF4-FFF2-40B4-BE49-F238E27FC236}">
                <a16:creationId xmlns:a16="http://schemas.microsoft.com/office/drawing/2014/main" id="{A31B7AD5-75D5-6B4A-8A10-73BAB462DE33}"/>
              </a:ext>
            </a:extLst>
          </p:cNvPr>
          <p:cNvSpPr txBox="1"/>
          <p:nvPr/>
        </p:nvSpPr>
        <p:spPr>
          <a:xfrm>
            <a:off x="398591" y="3270741"/>
            <a:ext cx="5331064" cy="646331"/>
          </a:xfrm>
          <a:prstGeom prst="rect">
            <a:avLst/>
          </a:prstGeom>
          <a:noFill/>
        </p:spPr>
        <p:txBody>
          <a:bodyPr wrap="square" rtlCol="0">
            <a:spAutoFit/>
          </a:bodyPr>
          <a:lstStyle/>
          <a:p>
            <a:endParaRPr lang="en-US" dirty="0"/>
          </a:p>
          <a:p>
            <a:endParaRPr lang="en-US" dirty="0"/>
          </a:p>
        </p:txBody>
      </p:sp>
      <p:sp>
        <p:nvSpPr>
          <p:cNvPr id="16" name="TextBox 15">
            <a:extLst>
              <a:ext uri="{FF2B5EF4-FFF2-40B4-BE49-F238E27FC236}">
                <a16:creationId xmlns:a16="http://schemas.microsoft.com/office/drawing/2014/main" id="{6F5B05D1-2A72-4F4B-92EA-BEC03473028D}"/>
              </a:ext>
            </a:extLst>
          </p:cNvPr>
          <p:cNvSpPr txBox="1"/>
          <p:nvPr/>
        </p:nvSpPr>
        <p:spPr>
          <a:xfrm>
            <a:off x="4145032" y="2139856"/>
            <a:ext cx="5901380" cy="3385542"/>
          </a:xfrm>
          <a:prstGeom prst="rect">
            <a:avLst/>
          </a:prstGeom>
          <a:noFill/>
        </p:spPr>
        <p:txBody>
          <a:bodyPr wrap="square" rtlCol="0">
            <a:spAutoFit/>
          </a:bodyPr>
          <a:lstStyle/>
          <a:p>
            <a:pPr>
              <a:spcAft>
                <a:spcPts val="1200"/>
              </a:spcAft>
            </a:pPr>
            <a:r>
              <a:rPr lang="en-US" dirty="0"/>
              <a:t>https://coastwatch.pfeg.noaa.gov/erddap/griddap/</a:t>
            </a:r>
          </a:p>
          <a:p>
            <a:pPr>
              <a:spcAft>
                <a:spcPts val="1200"/>
              </a:spcAft>
            </a:pPr>
            <a:r>
              <a:rPr lang="en-US" dirty="0">
                <a:solidFill>
                  <a:srgbClr val="FF0000"/>
                </a:solidFill>
              </a:rPr>
              <a:t>NOAA_DHW_monthly</a:t>
            </a:r>
          </a:p>
          <a:p>
            <a:pPr>
              <a:spcAft>
                <a:spcPts val="1200"/>
              </a:spcAft>
            </a:pPr>
            <a:r>
              <a:rPr lang="en-US" dirty="0">
                <a:solidFill>
                  <a:srgbClr val="00B050"/>
                </a:solidFill>
              </a:rPr>
              <a:t>.largePng (.nc, .mat, .json, .geotif, .kml, .csv</a:t>
            </a:r>
            <a:r>
              <a:rPr lang="is-IS" dirty="0">
                <a:solidFill>
                  <a:srgbClr val="00B050"/>
                </a:solidFill>
              </a:rPr>
              <a:t>…</a:t>
            </a:r>
            <a:r>
              <a:rPr lang="en-US" dirty="0">
                <a:solidFill>
                  <a:srgbClr val="00B050"/>
                </a:solidFill>
              </a:rPr>
              <a:t>)</a:t>
            </a:r>
          </a:p>
          <a:p>
            <a:pPr>
              <a:spcAft>
                <a:spcPts val="1200"/>
              </a:spcAft>
            </a:pPr>
            <a:r>
              <a:rPr lang="en-US" dirty="0"/>
              <a:t>?</a:t>
            </a:r>
          </a:p>
          <a:p>
            <a:pPr>
              <a:spcAft>
                <a:spcPts val="1200"/>
              </a:spcAft>
            </a:pPr>
            <a:r>
              <a:rPr lang="en-US" dirty="0">
                <a:solidFill>
                  <a:srgbClr val="B830FF"/>
                </a:solidFill>
              </a:rPr>
              <a:t>sea_surface_temperature</a:t>
            </a:r>
          </a:p>
          <a:p>
            <a:pPr>
              <a:spcAft>
                <a:spcPts val="1200"/>
              </a:spcAft>
            </a:pPr>
            <a:r>
              <a:rPr lang="is-IS" dirty="0"/>
              <a:t>[(2019-09-15T12:00:00Z):(2019-09-15T12:00:00Z)]</a:t>
            </a:r>
          </a:p>
          <a:p>
            <a:pPr>
              <a:spcAft>
                <a:spcPts val="1200"/>
              </a:spcAft>
            </a:pPr>
            <a:r>
              <a:rPr lang="en-US" dirty="0">
                <a:solidFill>
                  <a:srgbClr val="00B0F0"/>
                </a:solidFill>
              </a:rPr>
              <a:t>[(70):(-10)]</a:t>
            </a:r>
          </a:p>
          <a:p>
            <a:pPr>
              <a:spcAft>
                <a:spcPts val="1200"/>
              </a:spcAft>
            </a:pPr>
            <a:r>
              <a:rPr lang="en-US" dirty="0">
                <a:solidFill>
                  <a:srgbClr val="00B0F0"/>
                </a:solidFill>
              </a:rPr>
              <a:t>[(-180):(-100)]</a:t>
            </a:r>
          </a:p>
        </p:txBody>
      </p:sp>
      <p:sp>
        <p:nvSpPr>
          <p:cNvPr id="19" name="TextBox 18">
            <a:extLst>
              <a:ext uri="{FF2B5EF4-FFF2-40B4-BE49-F238E27FC236}">
                <a16:creationId xmlns:a16="http://schemas.microsoft.com/office/drawing/2014/main" id="{0D480909-B722-DF4F-B21B-0647AE7A23E7}"/>
              </a:ext>
            </a:extLst>
          </p:cNvPr>
          <p:cNvSpPr txBox="1"/>
          <p:nvPr/>
        </p:nvSpPr>
        <p:spPr>
          <a:xfrm>
            <a:off x="1943810" y="2152556"/>
            <a:ext cx="2197101" cy="3385542"/>
          </a:xfrm>
          <a:prstGeom prst="rect">
            <a:avLst/>
          </a:prstGeom>
          <a:noFill/>
        </p:spPr>
        <p:txBody>
          <a:bodyPr wrap="square" rtlCol="0">
            <a:spAutoFit/>
          </a:bodyPr>
          <a:lstStyle/>
          <a:p>
            <a:pPr algn="r">
              <a:spcAft>
                <a:spcPts val="1200"/>
              </a:spcAft>
            </a:pPr>
            <a:r>
              <a:rPr lang="en-US" dirty="0"/>
              <a:t>Base URL:</a:t>
            </a:r>
          </a:p>
          <a:p>
            <a:pPr algn="r">
              <a:spcAft>
                <a:spcPts val="1200"/>
              </a:spcAft>
            </a:pPr>
            <a:r>
              <a:rPr lang="en-US" dirty="0">
                <a:solidFill>
                  <a:srgbClr val="FF0000"/>
                </a:solidFill>
              </a:rPr>
              <a:t>Dataset ID:</a:t>
            </a:r>
          </a:p>
          <a:p>
            <a:pPr algn="r">
              <a:spcAft>
                <a:spcPts val="1200"/>
              </a:spcAft>
            </a:pPr>
            <a:r>
              <a:rPr lang="en-US" dirty="0">
                <a:solidFill>
                  <a:srgbClr val="00B050"/>
                </a:solidFill>
              </a:rPr>
              <a:t>File Type:</a:t>
            </a:r>
          </a:p>
          <a:p>
            <a:pPr algn="r">
              <a:spcAft>
                <a:spcPts val="1200"/>
              </a:spcAft>
            </a:pPr>
            <a:r>
              <a:rPr lang="en-US" dirty="0">
                <a:solidFill>
                  <a:schemeClr val="accent1">
                    <a:lumMod val="50000"/>
                  </a:schemeClr>
                </a:solidFill>
              </a:rPr>
              <a:t>Data Request Begins</a:t>
            </a:r>
          </a:p>
          <a:p>
            <a:pPr algn="r">
              <a:spcAft>
                <a:spcPts val="1200"/>
              </a:spcAft>
            </a:pPr>
            <a:r>
              <a:rPr lang="en-US" dirty="0">
                <a:solidFill>
                  <a:srgbClr val="B830FF"/>
                </a:solidFill>
              </a:rPr>
              <a:t>Variable:</a:t>
            </a:r>
          </a:p>
          <a:p>
            <a:pPr algn="r">
              <a:spcAft>
                <a:spcPts val="1200"/>
              </a:spcAft>
            </a:pPr>
            <a:r>
              <a:rPr lang="is-IS" dirty="0">
                <a:solidFill>
                  <a:schemeClr val="tx1">
                    <a:lumMod val="95000"/>
                    <a:lumOff val="5000"/>
                  </a:schemeClr>
                </a:solidFill>
              </a:rPr>
              <a:t>Time range:</a:t>
            </a:r>
          </a:p>
          <a:p>
            <a:pPr algn="r">
              <a:spcAft>
                <a:spcPts val="1200"/>
              </a:spcAft>
            </a:pPr>
            <a:r>
              <a:rPr lang="en-US" dirty="0">
                <a:solidFill>
                  <a:srgbClr val="00B0F0"/>
                </a:solidFill>
              </a:rPr>
              <a:t>Latitude Range:</a:t>
            </a:r>
          </a:p>
          <a:p>
            <a:pPr algn="r">
              <a:spcAft>
                <a:spcPts val="1200"/>
              </a:spcAft>
            </a:pPr>
            <a:r>
              <a:rPr lang="en-US" dirty="0">
                <a:solidFill>
                  <a:srgbClr val="00B0F0"/>
                </a:solidFill>
              </a:rPr>
              <a:t>Longitude Range:</a:t>
            </a:r>
          </a:p>
        </p:txBody>
      </p:sp>
      <p:sp>
        <p:nvSpPr>
          <p:cNvPr id="22" name="TextBox 21">
            <a:extLst>
              <a:ext uri="{FF2B5EF4-FFF2-40B4-BE49-F238E27FC236}">
                <a16:creationId xmlns:a16="http://schemas.microsoft.com/office/drawing/2014/main" id="{96C5D683-8820-3F46-9620-0B7334F0B163}"/>
              </a:ext>
            </a:extLst>
          </p:cNvPr>
          <p:cNvSpPr txBox="1"/>
          <p:nvPr/>
        </p:nvSpPr>
        <p:spPr>
          <a:xfrm>
            <a:off x="3884121" y="1536233"/>
            <a:ext cx="4078361" cy="461665"/>
          </a:xfrm>
          <a:prstGeom prst="rect">
            <a:avLst/>
          </a:prstGeom>
          <a:noFill/>
        </p:spPr>
        <p:txBody>
          <a:bodyPr wrap="none" rtlCol="0">
            <a:spAutoFit/>
          </a:bodyPr>
          <a:lstStyle/>
          <a:p>
            <a:r>
              <a:rPr lang="en-US" sz="2400" b="1" dirty="0"/>
              <a:t>Example of a URL data request</a:t>
            </a:r>
          </a:p>
        </p:txBody>
      </p:sp>
      <p:sp>
        <p:nvSpPr>
          <p:cNvPr id="23" name="Rectangle 22">
            <a:extLst>
              <a:ext uri="{FF2B5EF4-FFF2-40B4-BE49-F238E27FC236}">
                <a16:creationId xmlns:a16="http://schemas.microsoft.com/office/drawing/2014/main" id="{341F6ECF-E9E3-0C49-9E1F-6CEE12B27617}"/>
              </a:ext>
            </a:extLst>
          </p:cNvPr>
          <p:cNvSpPr/>
          <p:nvPr/>
        </p:nvSpPr>
        <p:spPr>
          <a:xfrm>
            <a:off x="882193" y="867613"/>
            <a:ext cx="10559530" cy="400110"/>
          </a:xfrm>
          <a:prstGeom prst="rect">
            <a:avLst/>
          </a:prstGeom>
        </p:spPr>
        <p:txBody>
          <a:bodyPr wrap="square">
            <a:spAutoFit/>
          </a:bodyPr>
          <a:lstStyle/>
          <a:p>
            <a:r>
              <a:rPr lang="en-US" sz="2000" spc="210" dirty="0" err="1">
                <a:solidFill>
                  <a:srgbClr val="FF0000"/>
                </a:solidFill>
              </a:rPr>
              <a:t>NOAA_DHW_monthly</a:t>
            </a:r>
            <a:r>
              <a:rPr lang="en-US" sz="2000" spc="210" dirty="0" err="1"/>
              <a:t>.</a:t>
            </a:r>
            <a:r>
              <a:rPr lang="en-US" sz="2000" spc="210" dirty="0" err="1">
                <a:solidFill>
                  <a:srgbClr val="00B050"/>
                </a:solidFill>
              </a:rPr>
              <a:t>largePng</a:t>
            </a:r>
            <a:r>
              <a:rPr lang="en-US" sz="2000" spc="210" dirty="0" err="1"/>
              <a:t>?</a:t>
            </a:r>
            <a:r>
              <a:rPr lang="en-US" sz="2000" spc="210" dirty="0" err="1">
                <a:solidFill>
                  <a:srgbClr val="B830FF"/>
                </a:solidFill>
              </a:rPr>
              <a:t>sea_surface_temperature</a:t>
            </a:r>
            <a:r>
              <a:rPr lang="is-IS" sz="2000" dirty="0"/>
              <a:t>[(2019-09-21T12:00:00Z)]</a:t>
            </a:r>
            <a:endParaRPr lang="is-IS" sz="2000" spc="210" dirty="0"/>
          </a:p>
        </p:txBody>
      </p:sp>
      <p:sp>
        <p:nvSpPr>
          <p:cNvPr id="24" name="Rectangle 23">
            <a:extLst>
              <a:ext uri="{FF2B5EF4-FFF2-40B4-BE49-F238E27FC236}">
                <a16:creationId xmlns:a16="http://schemas.microsoft.com/office/drawing/2014/main" id="{710D22F3-91BD-A54B-9AA3-69D169F8B364}"/>
              </a:ext>
            </a:extLst>
          </p:cNvPr>
          <p:cNvSpPr/>
          <p:nvPr/>
        </p:nvSpPr>
        <p:spPr>
          <a:xfrm rot="5400000">
            <a:off x="8934231" y="3450153"/>
            <a:ext cx="4872020" cy="400110"/>
          </a:xfrm>
          <a:prstGeom prst="rect">
            <a:avLst/>
          </a:prstGeom>
        </p:spPr>
        <p:txBody>
          <a:bodyPr wrap="square">
            <a:spAutoFit/>
          </a:bodyPr>
          <a:lstStyle/>
          <a:p>
            <a:r>
              <a:rPr lang="en-US" sz="2000" spc="200" dirty="0">
                <a:solidFill>
                  <a:srgbClr val="00B0F0"/>
                </a:solidFill>
              </a:rPr>
              <a:t>[(70):(-10)][(-180):(-100)]</a:t>
            </a:r>
          </a:p>
        </p:txBody>
      </p:sp>
      <p:sp>
        <p:nvSpPr>
          <p:cNvPr id="25" name="Rectangle 24">
            <a:extLst>
              <a:ext uri="{FF2B5EF4-FFF2-40B4-BE49-F238E27FC236}">
                <a16:creationId xmlns:a16="http://schemas.microsoft.com/office/drawing/2014/main" id="{316D700B-12D4-FD49-AD5D-5FD10B9B9C1B}"/>
              </a:ext>
            </a:extLst>
          </p:cNvPr>
          <p:cNvSpPr/>
          <p:nvPr/>
        </p:nvSpPr>
        <p:spPr>
          <a:xfrm rot="16200000">
            <a:off x="-2363625" y="3014955"/>
            <a:ext cx="5953777" cy="369332"/>
          </a:xfrm>
          <a:prstGeom prst="rect">
            <a:avLst/>
          </a:prstGeom>
        </p:spPr>
        <p:txBody>
          <a:bodyPr wrap="square">
            <a:spAutoFit/>
          </a:bodyPr>
          <a:lstStyle/>
          <a:p>
            <a:r>
              <a:rPr lang="en-US" spc="200" dirty="0"/>
              <a:t>coastwatch.pfeg.noaa.gov/</a:t>
            </a:r>
            <a:r>
              <a:rPr lang="en-US" sz="1600" spc="200" dirty="0"/>
              <a:t>erddap</a:t>
            </a:r>
            <a:r>
              <a:rPr lang="en-US" spc="200" dirty="0"/>
              <a:t>/</a:t>
            </a:r>
            <a:r>
              <a:rPr lang="en-US" spc="210" dirty="0"/>
              <a:t>griddap/</a:t>
            </a:r>
            <a:endParaRPr lang="en-US" spc="200" dirty="0"/>
          </a:p>
        </p:txBody>
      </p:sp>
      <p:cxnSp>
        <p:nvCxnSpPr>
          <p:cNvPr id="26" name="Straight Connector 25">
            <a:extLst>
              <a:ext uri="{FF2B5EF4-FFF2-40B4-BE49-F238E27FC236}">
                <a16:creationId xmlns:a16="http://schemas.microsoft.com/office/drawing/2014/main" id="{6D84017B-4DE1-0347-BE4B-C6E93E3E4ABC}"/>
              </a:ext>
            </a:extLst>
          </p:cNvPr>
          <p:cNvCxnSpPr>
            <a:cxnSpLocks/>
          </p:cNvCxnSpPr>
          <p:nvPr/>
        </p:nvCxnSpPr>
        <p:spPr>
          <a:xfrm flipH="1">
            <a:off x="797930" y="1241346"/>
            <a:ext cx="49094" cy="4862579"/>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1837135-90FE-F140-85BE-01A1C8FD9F22}"/>
              </a:ext>
            </a:extLst>
          </p:cNvPr>
          <p:cNvCxnSpPr>
            <a:cxnSpLocks/>
          </p:cNvCxnSpPr>
          <p:nvPr/>
        </p:nvCxnSpPr>
        <p:spPr>
          <a:xfrm flipH="1">
            <a:off x="11085923" y="1241346"/>
            <a:ext cx="15390" cy="3377546"/>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53734C4-BB80-EA47-AAA0-1607281B35A9}"/>
              </a:ext>
            </a:extLst>
          </p:cNvPr>
          <p:cNvCxnSpPr>
            <a:cxnSpLocks/>
          </p:cNvCxnSpPr>
          <p:nvPr/>
        </p:nvCxnSpPr>
        <p:spPr>
          <a:xfrm flipV="1">
            <a:off x="847024" y="1247667"/>
            <a:ext cx="10254288" cy="2"/>
          </a:xfrm>
          <a:prstGeom prst="line">
            <a:avLst/>
          </a:prstGeom>
          <a:ln w="22225"/>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id="{B00B3CA9-E83D-F04B-9A11-41B2A26684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59339619"/>
      </p:ext>
    </p:extLst>
  </p:cSld>
  <p:clrMapOvr>
    <a:masterClrMapping/>
  </p:clrMapOvr>
  <mc:AlternateContent xmlns:mc="http://schemas.openxmlformats.org/markup-compatibility/2006">
    <mc:Choice xmlns:p14="http://schemas.microsoft.com/office/powerpoint/2010/main" Requires="p14">
      <p:transition spd="slow" p14:dur="2000" advTm="55689"/>
    </mc:Choice>
    <mc:Fallback>
      <p:transition spd="slow" advTm="55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5564CD2-3673-2E42-8EC8-E2D8FA56629B}"/>
              </a:ext>
            </a:extLst>
          </p:cNvPr>
          <p:cNvSpPr>
            <a:spLocks noGrp="1"/>
          </p:cNvSpPr>
          <p:nvPr>
            <p:ph type="title"/>
          </p:nvPr>
        </p:nvSpPr>
        <p:spPr>
          <a:xfrm>
            <a:off x="528298" y="-110363"/>
            <a:ext cx="10515600" cy="1325563"/>
          </a:xfrm>
        </p:spPr>
        <p:txBody>
          <a:bodyPr/>
          <a:lstStyle/>
          <a:p>
            <a:r>
              <a:rPr lang="en-US" dirty="0"/>
              <a:t>“Last” Data</a:t>
            </a:r>
          </a:p>
        </p:txBody>
      </p:sp>
      <p:sp>
        <p:nvSpPr>
          <p:cNvPr id="2" name="Slide Number Placeholder 1">
            <a:extLst>
              <a:ext uri="{FF2B5EF4-FFF2-40B4-BE49-F238E27FC236}">
                <a16:creationId xmlns:a16="http://schemas.microsoft.com/office/drawing/2014/main" id="{079E04F5-4947-2F47-8422-0BC890128AC9}"/>
              </a:ext>
            </a:extLst>
          </p:cNvPr>
          <p:cNvSpPr>
            <a:spLocks noGrp="1"/>
          </p:cNvSpPr>
          <p:nvPr>
            <p:ph type="sldNum" sz="quarter" idx="12"/>
          </p:nvPr>
        </p:nvSpPr>
        <p:spPr/>
        <p:txBody>
          <a:bodyPr/>
          <a:lstStyle/>
          <a:p>
            <a:fld id="{4F6F23CF-7BCB-1C46-9584-7002207BC3BE}" type="slidenum">
              <a:rPr lang="en-US" smtClean="0"/>
              <a:pPr/>
              <a:t>22</a:t>
            </a:fld>
            <a:endParaRPr lang="en-US" dirty="0"/>
          </a:p>
        </p:txBody>
      </p:sp>
      <p:sp>
        <p:nvSpPr>
          <p:cNvPr id="3" name="Footer Placeholder 2">
            <a:extLst>
              <a:ext uri="{FF2B5EF4-FFF2-40B4-BE49-F238E27FC236}">
                <a16:creationId xmlns:a16="http://schemas.microsoft.com/office/drawing/2014/main" id="{77DF27C9-DCC9-AB4D-ABBB-D1A0A5ACE23A}"/>
              </a:ext>
            </a:extLst>
          </p:cNvPr>
          <p:cNvSpPr>
            <a:spLocks noGrp="1"/>
          </p:cNvSpPr>
          <p:nvPr>
            <p:ph type="ftr" sz="quarter" idx="3"/>
          </p:nvPr>
        </p:nvSpPr>
        <p:spPr/>
        <p:txBody>
          <a:bodyPr/>
          <a:lstStyle/>
          <a:p>
            <a:r>
              <a:rPr lang="en-US" dirty="0"/>
              <a:t>CoastWatch West Coast Node                                          http://coastwatch.pfeg.noaa.gov</a:t>
            </a:r>
          </a:p>
        </p:txBody>
      </p:sp>
      <p:pic>
        <p:nvPicPr>
          <p:cNvPr id="7" name="Picture 6">
            <a:extLst>
              <a:ext uri="{FF2B5EF4-FFF2-40B4-BE49-F238E27FC236}">
                <a16:creationId xmlns:a16="http://schemas.microsoft.com/office/drawing/2014/main" id="{88AEC601-F438-964A-9293-6528E9CC2924}"/>
              </a:ext>
            </a:extLst>
          </p:cNvPr>
          <p:cNvPicPr>
            <a:picLocks noChangeAspect="1"/>
          </p:cNvPicPr>
          <p:nvPr/>
        </p:nvPicPr>
        <p:blipFill>
          <a:blip r:embed="rId5"/>
          <a:stretch>
            <a:fillRect/>
          </a:stretch>
        </p:blipFill>
        <p:spPr>
          <a:xfrm>
            <a:off x="6937269" y="1448186"/>
            <a:ext cx="4416551" cy="4907280"/>
          </a:xfrm>
          <a:prstGeom prst="rect">
            <a:avLst/>
          </a:prstGeom>
        </p:spPr>
      </p:pic>
      <p:pic>
        <p:nvPicPr>
          <p:cNvPr id="9" name="Picture 8">
            <a:extLst>
              <a:ext uri="{FF2B5EF4-FFF2-40B4-BE49-F238E27FC236}">
                <a16:creationId xmlns:a16="http://schemas.microsoft.com/office/drawing/2014/main" id="{FEC8E10C-9EF7-1A4C-9024-C241911E5679}"/>
              </a:ext>
            </a:extLst>
          </p:cNvPr>
          <p:cNvPicPr>
            <a:picLocks noChangeAspect="1"/>
          </p:cNvPicPr>
          <p:nvPr/>
        </p:nvPicPr>
        <p:blipFill>
          <a:blip r:embed="rId6"/>
          <a:stretch>
            <a:fillRect/>
          </a:stretch>
        </p:blipFill>
        <p:spPr>
          <a:xfrm>
            <a:off x="952674" y="1448185"/>
            <a:ext cx="4416552" cy="4907280"/>
          </a:xfrm>
          <a:prstGeom prst="rect">
            <a:avLst/>
          </a:prstGeom>
        </p:spPr>
      </p:pic>
      <p:sp>
        <p:nvSpPr>
          <p:cNvPr id="16" name="TextBox 15">
            <a:extLst>
              <a:ext uri="{FF2B5EF4-FFF2-40B4-BE49-F238E27FC236}">
                <a16:creationId xmlns:a16="http://schemas.microsoft.com/office/drawing/2014/main" id="{DF5F940A-BF48-C647-8ED2-33150D478C58}"/>
              </a:ext>
            </a:extLst>
          </p:cNvPr>
          <p:cNvSpPr txBox="1"/>
          <p:nvPr/>
        </p:nvSpPr>
        <p:spPr>
          <a:xfrm>
            <a:off x="9433323" y="1687186"/>
            <a:ext cx="1595886" cy="523220"/>
          </a:xfrm>
          <a:prstGeom prst="rect">
            <a:avLst/>
          </a:prstGeom>
          <a:noFill/>
        </p:spPr>
        <p:txBody>
          <a:bodyPr wrap="none" rtlCol="0">
            <a:spAutoFit/>
          </a:bodyPr>
          <a:lstStyle/>
          <a:p>
            <a:r>
              <a:rPr lang="en-US" sz="2800" b="1" dirty="0"/>
              <a:t>Nov 2018</a:t>
            </a:r>
          </a:p>
        </p:txBody>
      </p:sp>
      <p:sp>
        <p:nvSpPr>
          <p:cNvPr id="17" name="TextBox 16">
            <a:extLst>
              <a:ext uri="{FF2B5EF4-FFF2-40B4-BE49-F238E27FC236}">
                <a16:creationId xmlns:a16="http://schemas.microsoft.com/office/drawing/2014/main" id="{C23C5192-2024-2C45-8AF5-70A4D21EF003}"/>
              </a:ext>
            </a:extLst>
          </p:cNvPr>
          <p:cNvSpPr txBox="1"/>
          <p:nvPr/>
        </p:nvSpPr>
        <p:spPr>
          <a:xfrm>
            <a:off x="3477531" y="1693282"/>
            <a:ext cx="1595886" cy="523220"/>
          </a:xfrm>
          <a:prstGeom prst="rect">
            <a:avLst/>
          </a:prstGeom>
          <a:noFill/>
        </p:spPr>
        <p:txBody>
          <a:bodyPr wrap="none" rtlCol="0">
            <a:spAutoFit/>
          </a:bodyPr>
          <a:lstStyle/>
          <a:p>
            <a:r>
              <a:rPr lang="en-US" sz="2800" b="1" dirty="0"/>
              <a:t>Nov 2020</a:t>
            </a:r>
          </a:p>
        </p:txBody>
      </p:sp>
      <p:sp>
        <p:nvSpPr>
          <p:cNvPr id="18" name="Rectangle 17">
            <a:extLst>
              <a:ext uri="{FF2B5EF4-FFF2-40B4-BE49-F238E27FC236}">
                <a16:creationId xmlns:a16="http://schemas.microsoft.com/office/drawing/2014/main" id="{9404C7D9-5AAA-924D-B0C5-E91ED046785F}"/>
              </a:ext>
            </a:extLst>
          </p:cNvPr>
          <p:cNvSpPr/>
          <p:nvPr/>
        </p:nvSpPr>
        <p:spPr>
          <a:xfrm>
            <a:off x="7051076" y="793837"/>
            <a:ext cx="6293068" cy="738664"/>
          </a:xfrm>
          <a:prstGeom prst="rect">
            <a:avLst/>
          </a:prstGeom>
        </p:spPr>
        <p:txBody>
          <a:bodyPr wrap="square">
            <a:spAutoFit/>
          </a:bodyPr>
          <a:lstStyle/>
          <a:p>
            <a:r>
              <a:rPr lang="en-US" sz="1400" dirty="0">
                <a:hlinkClick r:id="rId7">
                  <a:extLst>
                    <a:ext uri="{A12FA001-AC4F-418D-AE19-62706E023703}">
                      <ahyp:hlinkClr xmlns:ahyp="http://schemas.microsoft.com/office/drawing/2018/hyperlinkcolor" val="tx"/>
                    </a:ext>
                  </a:extLst>
                </a:hlinkClick>
              </a:rPr>
              <a:t>https://coastwatch.pfeg.noaa.gov/erddap/griddap/</a:t>
            </a:r>
            <a:br>
              <a:rPr lang="en-US" sz="1400" dirty="0">
                <a:hlinkClick r:id="rId7">
                  <a:extLst>
                    <a:ext uri="{A12FA001-AC4F-418D-AE19-62706E023703}">
                      <ahyp:hlinkClr xmlns:ahyp="http://schemas.microsoft.com/office/drawing/2018/hyperlinkcolor" val="tx"/>
                    </a:ext>
                  </a:extLst>
                </a:hlinkClick>
              </a:rPr>
            </a:br>
            <a:r>
              <a:rPr lang="en-US" sz="1400" dirty="0">
                <a:hlinkClick r:id="rId7">
                  <a:extLst>
                    <a:ext uri="{A12FA001-AC4F-418D-AE19-62706E023703}">
                      <ahyp:hlinkClr xmlns:ahyp="http://schemas.microsoft.com/office/drawing/2018/hyperlinkcolor" val="tx"/>
                    </a:ext>
                  </a:extLst>
                </a:hlinkClick>
              </a:rPr>
              <a:t>NOAA_DHW_monthly.largePng?sea_surface_temperature_anomaly</a:t>
            </a:r>
            <a:br>
              <a:rPr lang="en-US" sz="1400" dirty="0">
                <a:hlinkClick r:id="rId7">
                  <a:extLst>
                    <a:ext uri="{A12FA001-AC4F-418D-AE19-62706E023703}">
                      <ahyp:hlinkClr xmlns:ahyp="http://schemas.microsoft.com/office/drawing/2018/hyperlinkcolor" val="tx"/>
                    </a:ext>
                  </a:extLst>
                </a:hlinkClick>
              </a:rPr>
            </a:br>
            <a:r>
              <a:rPr lang="en-US" sz="1400" dirty="0">
                <a:hlinkClick r:id="rId7">
                  <a:extLst>
                    <a:ext uri="{A12FA001-AC4F-418D-AE19-62706E023703}">
                      <ahyp:hlinkClr xmlns:ahyp="http://schemas.microsoft.com/office/drawing/2018/hyperlinkcolor" val="tx"/>
                    </a:ext>
                  </a:extLst>
                </a:hlinkClick>
              </a:rPr>
              <a:t>[</a:t>
            </a:r>
            <a:r>
              <a:rPr lang="en-US" sz="1400" b="1" dirty="0">
                <a:hlinkClick r:id="rId7">
                  <a:extLst>
                    <a:ext uri="{A12FA001-AC4F-418D-AE19-62706E023703}">
                      <ahyp:hlinkClr xmlns:ahyp="http://schemas.microsoft.com/office/drawing/2018/hyperlinkcolor" val="tx"/>
                    </a:ext>
                  </a:extLst>
                </a:hlinkClick>
              </a:rPr>
              <a:t>last-24</a:t>
            </a:r>
            <a:r>
              <a:rPr lang="en-US" sz="1400" dirty="0">
                <a:hlinkClick r:id="rId7">
                  <a:extLst>
                    <a:ext uri="{A12FA001-AC4F-418D-AE19-62706E023703}">
                      <ahyp:hlinkClr xmlns:ahyp="http://schemas.microsoft.com/office/drawing/2018/hyperlinkcolor" val="tx"/>
                    </a:ext>
                  </a:extLst>
                </a:hlinkClick>
              </a:rPr>
              <a:t>][(70):(-10)][(-180):(-100)]</a:t>
            </a:r>
            <a:endParaRPr lang="en-US" sz="1400" dirty="0"/>
          </a:p>
        </p:txBody>
      </p:sp>
      <p:sp>
        <p:nvSpPr>
          <p:cNvPr id="21" name="Rectangle 20">
            <a:extLst>
              <a:ext uri="{FF2B5EF4-FFF2-40B4-BE49-F238E27FC236}">
                <a16:creationId xmlns:a16="http://schemas.microsoft.com/office/drawing/2014/main" id="{410F3F39-840F-5248-8CC8-487B15B3FDD9}"/>
              </a:ext>
            </a:extLst>
          </p:cNvPr>
          <p:cNvSpPr/>
          <p:nvPr/>
        </p:nvSpPr>
        <p:spPr>
          <a:xfrm>
            <a:off x="388148" y="799933"/>
            <a:ext cx="5163958" cy="738664"/>
          </a:xfrm>
          <a:prstGeom prst="rect">
            <a:avLst/>
          </a:prstGeom>
        </p:spPr>
        <p:txBody>
          <a:bodyPr wrap="square">
            <a:spAutoFit/>
          </a:bodyPr>
          <a:lstStyle/>
          <a:p>
            <a:r>
              <a:rPr lang="en-US" sz="1400" dirty="0">
                <a:hlinkClick r:id="rId8">
                  <a:extLst>
                    <a:ext uri="{A12FA001-AC4F-418D-AE19-62706E023703}">
                      <ahyp:hlinkClr xmlns:ahyp="http://schemas.microsoft.com/office/drawing/2018/hyperlinkcolor" val="tx"/>
                    </a:ext>
                  </a:extLst>
                </a:hlinkClick>
              </a:rPr>
              <a:t>https://coastwatch.pfeg.noaa.gov/erddap/griddap/</a:t>
            </a:r>
          </a:p>
          <a:p>
            <a:r>
              <a:rPr lang="en-US" sz="1400" dirty="0">
                <a:hlinkClick r:id="rId8">
                  <a:extLst>
                    <a:ext uri="{A12FA001-AC4F-418D-AE19-62706E023703}">
                      <ahyp:hlinkClr xmlns:ahyp="http://schemas.microsoft.com/office/drawing/2018/hyperlinkcolor" val="tx"/>
                    </a:ext>
                  </a:extLst>
                </a:hlinkClick>
              </a:rPr>
              <a:t>NOAA_DHW_monthly.largePng?sea_surface_temperature_anomaly</a:t>
            </a:r>
          </a:p>
          <a:p>
            <a:r>
              <a:rPr lang="en-US" sz="1400" dirty="0">
                <a:hlinkClick r:id="rId8">
                  <a:extLst>
                    <a:ext uri="{A12FA001-AC4F-418D-AE19-62706E023703}">
                      <ahyp:hlinkClr xmlns:ahyp="http://schemas.microsoft.com/office/drawing/2018/hyperlinkcolor" val="tx"/>
                    </a:ext>
                  </a:extLst>
                </a:hlinkClick>
              </a:rPr>
              <a:t>[</a:t>
            </a:r>
            <a:r>
              <a:rPr lang="en-US" sz="1400" b="1" dirty="0">
                <a:hlinkClick r:id="rId8">
                  <a:extLst>
                    <a:ext uri="{A12FA001-AC4F-418D-AE19-62706E023703}">
                      <ahyp:hlinkClr xmlns:ahyp="http://schemas.microsoft.com/office/drawing/2018/hyperlinkcolor" val="tx"/>
                    </a:ext>
                  </a:extLst>
                </a:hlinkClick>
              </a:rPr>
              <a:t>last</a:t>
            </a:r>
            <a:r>
              <a:rPr lang="en-US" sz="1400" dirty="0">
                <a:hlinkClick r:id="rId8">
                  <a:extLst>
                    <a:ext uri="{A12FA001-AC4F-418D-AE19-62706E023703}">
                      <ahyp:hlinkClr xmlns:ahyp="http://schemas.microsoft.com/office/drawing/2018/hyperlinkcolor" val="tx"/>
                    </a:ext>
                  </a:extLst>
                </a:hlinkClick>
              </a:rPr>
              <a:t>][(70):(-10)][(-180):(-100)]</a:t>
            </a:r>
            <a:endParaRPr lang="en-US" sz="1400" dirty="0"/>
          </a:p>
        </p:txBody>
      </p:sp>
      <p:pic>
        <p:nvPicPr>
          <p:cNvPr id="4" name="Audio 3">
            <a:hlinkClick r:id="" action="ppaction://media"/>
            <a:extLst>
              <a:ext uri="{FF2B5EF4-FFF2-40B4-BE49-F238E27FC236}">
                <a16:creationId xmlns:a16="http://schemas.microsoft.com/office/drawing/2014/main" id="{21F439D9-E996-4642-B7C6-83FB2559C68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07943956"/>
      </p:ext>
    </p:extLst>
  </p:cSld>
  <p:clrMapOvr>
    <a:masterClrMapping/>
  </p:clrMapOvr>
  <mc:AlternateContent xmlns:mc="http://schemas.openxmlformats.org/markup-compatibility/2006">
    <mc:Choice xmlns:p14="http://schemas.microsoft.com/office/powerpoint/2010/main" Requires="p14">
      <p:transition spd="slow" p14:dur="2000" advTm="48983"/>
    </mc:Choice>
    <mc:Fallback>
      <p:transition spd="slow" advTm="48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5564CD2-3673-2E42-8EC8-E2D8FA56629B}"/>
              </a:ext>
            </a:extLst>
          </p:cNvPr>
          <p:cNvSpPr>
            <a:spLocks noGrp="1"/>
          </p:cNvSpPr>
          <p:nvPr>
            <p:ph type="title"/>
          </p:nvPr>
        </p:nvSpPr>
        <p:spPr/>
        <p:txBody>
          <a:bodyPr/>
          <a:lstStyle/>
          <a:p>
            <a:r>
              <a:rPr lang="en-US" dirty="0"/>
              <a:t>Data Access Form </a:t>
            </a:r>
          </a:p>
        </p:txBody>
      </p:sp>
      <p:sp>
        <p:nvSpPr>
          <p:cNvPr id="2" name="Slide Number Placeholder 1">
            <a:extLst>
              <a:ext uri="{FF2B5EF4-FFF2-40B4-BE49-F238E27FC236}">
                <a16:creationId xmlns:a16="http://schemas.microsoft.com/office/drawing/2014/main" id="{079E04F5-4947-2F47-8422-0BC890128AC9}"/>
              </a:ext>
            </a:extLst>
          </p:cNvPr>
          <p:cNvSpPr>
            <a:spLocks noGrp="1"/>
          </p:cNvSpPr>
          <p:nvPr>
            <p:ph type="sldNum" sz="quarter" idx="12"/>
          </p:nvPr>
        </p:nvSpPr>
        <p:spPr/>
        <p:txBody>
          <a:bodyPr/>
          <a:lstStyle/>
          <a:p>
            <a:fld id="{4F6F23CF-7BCB-1C46-9584-7002207BC3BE}" type="slidenum">
              <a:rPr lang="en-US" smtClean="0"/>
              <a:pPr/>
              <a:t>23</a:t>
            </a:fld>
            <a:endParaRPr lang="en-US" dirty="0"/>
          </a:p>
        </p:txBody>
      </p:sp>
      <p:sp>
        <p:nvSpPr>
          <p:cNvPr id="3" name="Footer Placeholder 2">
            <a:extLst>
              <a:ext uri="{FF2B5EF4-FFF2-40B4-BE49-F238E27FC236}">
                <a16:creationId xmlns:a16="http://schemas.microsoft.com/office/drawing/2014/main" id="{77DF27C9-DCC9-AB4D-ABBB-D1A0A5ACE23A}"/>
              </a:ext>
            </a:extLst>
          </p:cNvPr>
          <p:cNvSpPr>
            <a:spLocks noGrp="1"/>
          </p:cNvSpPr>
          <p:nvPr>
            <p:ph type="ftr" sz="quarter" idx="3"/>
          </p:nvPr>
        </p:nvSpPr>
        <p:spPr/>
        <p:txBody>
          <a:bodyPr/>
          <a:lstStyle/>
          <a:p>
            <a:r>
              <a:rPr lang="en-US" dirty="0"/>
              <a:t>CoastWatch West Coast Node                                          http://coastwatch.pfeg.noaa.gov</a:t>
            </a:r>
          </a:p>
        </p:txBody>
      </p:sp>
      <p:sp>
        <p:nvSpPr>
          <p:cNvPr id="4" name="TextBox 3">
            <a:extLst>
              <a:ext uri="{FF2B5EF4-FFF2-40B4-BE49-F238E27FC236}">
                <a16:creationId xmlns:a16="http://schemas.microsoft.com/office/drawing/2014/main" id="{A31B7AD5-75D5-6B4A-8A10-73BAB462DE33}"/>
              </a:ext>
            </a:extLst>
          </p:cNvPr>
          <p:cNvSpPr txBox="1"/>
          <p:nvPr/>
        </p:nvSpPr>
        <p:spPr>
          <a:xfrm>
            <a:off x="398591" y="3270741"/>
            <a:ext cx="5331064" cy="646331"/>
          </a:xfrm>
          <a:prstGeom prst="rect">
            <a:avLst/>
          </a:prstGeom>
          <a:noFill/>
        </p:spPr>
        <p:txBody>
          <a:bodyPr wrap="square" rtlCol="0">
            <a:spAutoFit/>
          </a:bodyPr>
          <a:lstStyle/>
          <a:p>
            <a:endParaRPr lang="en-US" dirty="0"/>
          </a:p>
          <a:p>
            <a:endParaRPr lang="en-US" dirty="0"/>
          </a:p>
        </p:txBody>
      </p:sp>
      <p:pic>
        <p:nvPicPr>
          <p:cNvPr id="7" name="Picture 6">
            <a:extLst>
              <a:ext uri="{FF2B5EF4-FFF2-40B4-BE49-F238E27FC236}">
                <a16:creationId xmlns:a16="http://schemas.microsoft.com/office/drawing/2014/main" id="{122F1F2E-006C-6441-A2AA-6D169903289C}"/>
              </a:ext>
            </a:extLst>
          </p:cNvPr>
          <p:cNvPicPr>
            <a:picLocks noChangeAspect="1"/>
          </p:cNvPicPr>
          <p:nvPr/>
        </p:nvPicPr>
        <p:blipFill rotWithShape="1">
          <a:blip r:embed="rId5"/>
          <a:srcRect l="-1566" t="186" r="1566" b="4584"/>
          <a:stretch/>
        </p:blipFill>
        <p:spPr>
          <a:xfrm>
            <a:off x="3589809" y="1101145"/>
            <a:ext cx="7714488" cy="5198055"/>
          </a:xfrm>
          <a:prstGeom prst="rect">
            <a:avLst/>
          </a:prstGeom>
        </p:spPr>
      </p:pic>
      <p:sp>
        <p:nvSpPr>
          <p:cNvPr id="8" name="TextBox 7">
            <a:extLst>
              <a:ext uri="{FF2B5EF4-FFF2-40B4-BE49-F238E27FC236}">
                <a16:creationId xmlns:a16="http://schemas.microsoft.com/office/drawing/2014/main" id="{C2243C46-9BDF-2040-8B85-2D98CDAEA03C}"/>
              </a:ext>
            </a:extLst>
          </p:cNvPr>
          <p:cNvSpPr txBox="1"/>
          <p:nvPr/>
        </p:nvSpPr>
        <p:spPr>
          <a:xfrm>
            <a:off x="4316164" y="367856"/>
            <a:ext cx="6261779" cy="677108"/>
          </a:xfrm>
          <a:prstGeom prst="rect">
            <a:avLst/>
          </a:prstGeom>
          <a:noFill/>
        </p:spPr>
        <p:txBody>
          <a:bodyPr wrap="none" rtlCol="0">
            <a:spAutoFit/>
          </a:bodyPr>
          <a:lstStyle/>
          <a:p>
            <a:r>
              <a:rPr lang="en-US" dirty="0"/>
              <a:t>https://</a:t>
            </a:r>
            <a:r>
              <a:rPr lang="en-US" dirty="0" err="1"/>
              <a:t>coastwatch.pfeg.noaa.gov</a:t>
            </a:r>
            <a:r>
              <a:rPr lang="en-US" dirty="0"/>
              <a:t>/</a:t>
            </a:r>
            <a:r>
              <a:rPr lang="en-US" dirty="0" err="1"/>
              <a:t>erddap</a:t>
            </a:r>
            <a:r>
              <a:rPr lang="en-US" dirty="0"/>
              <a:t>/</a:t>
            </a:r>
            <a:r>
              <a:rPr lang="en-US" dirty="0" err="1"/>
              <a:t>griddap</a:t>
            </a:r>
            <a:r>
              <a:rPr lang="en-US" dirty="0"/>
              <a:t>/</a:t>
            </a:r>
            <a:br>
              <a:rPr lang="en-US" dirty="0"/>
            </a:br>
            <a:r>
              <a:rPr lang="en-US" dirty="0" err="1"/>
              <a:t>NOAA_DHW_monthly</a:t>
            </a:r>
            <a:r>
              <a:rPr lang="en-US" sz="2000" b="1" dirty="0" err="1"/>
              <a:t>.html</a:t>
            </a:r>
            <a:r>
              <a:rPr lang="en-US" dirty="0" err="1"/>
              <a:t>?sea_surface_temperature_anomaly</a:t>
            </a:r>
            <a:endParaRPr lang="en-US" dirty="0"/>
          </a:p>
        </p:txBody>
      </p:sp>
      <p:sp>
        <p:nvSpPr>
          <p:cNvPr id="17" name="Oval 16">
            <a:extLst>
              <a:ext uri="{FF2B5EF4-FFF2-40B4-BE49-F238E27FC236}">
                <a16:creationId xmlns:a16="http://schemas.microsoft.com/office/drawing/2014/main" id="{2213ADF9-C395-9747-B339-54827448E3EE}"/>
              </a:ext>
            </a:extLst>
          </p:cNvPr>
          <p:cNvSpPr/>
          <p:nvPr/>
        </p:nvSpPr>
        <p:spPr>
          <a:xfrm>
            <a:off x="3614739" y="5343532"/>
            <a:ext cx="1571625" cy="41433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A0C3C82D-0E85-E342-A0C8-C6ACFFB1E5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45822308"/>
      </p:ext>
    </p:extLst>
  </p:cSld>
  <p:clrMapOvr>
    <a:masterClrMapping/>
  </p:clrMapOvr>
  <mc:AlternateContent xmlns:mc="http://schemas.openxmlformats.org/markup-compatibility/2006">
    <mc:Choice xmlns:p14="http://schemas.microsoft.com/office/powerpoint/2010/main" Requires="p14">
      <p:transition spd="slow" p14:dur="2000" advTm="46447"/>
    </mc:Choice>
    <mc:Fallback>
      <p:transition spd="slow" advTm="46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7757C926-6275-4F4E-843A-4E9B6DB717A7}"/>
              </a:ext>
            </a:extLst>
          </p:cNvPr>
          <p:cNvSpPr>
            <a:spLocks noGrp="1"/>
          </p:cNvSpPr>
          <p:nvPr>
            <p:ph type="title"/>
          </p:nvPr>
        </p:nvSpPr>
        <p:spPr/>
        <p:txBody>
          <a:bodyPr/>
          <a:lstStyle/>
          <a:p>
            <a:r>
              <a:rPr lang="en-US" dirty="0"/>
              <a:t>Online “Introduction to ERDDAP” provided by NOAA CoastWatch</a:t>
            </a:r>
          </a:p>
        </p:txBody>
      </p:sp>
      <p:sp>
        <p:nvSpPr>
          <p:cNvPr id="2" name="Slide Number Placeholder 1">
            <a:extLst>
              <a:ext uri="{FF2B5EF4-FFF2-40B4-BE49-F238E27FC236}">
                <a16:creationId xmlns:a16="http://schemas.microsoft.com/office/drawing/2014/main" id="{078CB338-E8E4-9542-9F75-619305DD05B0}"/>
              </a:ext>
            </a:extLst>
          </p:cNvPr>
          <p:cNvSpPr>
            <a:spLocks noGrp="1"/>
          </p:cNvSpPr>
          <p:nvPr>
            <p:ph type="sldNum" sz="quarter" idx="12"/>
          </p:nvPr>
        </p:nvSpPr>
        <p:spPr/>
        <p:txBody>
          <a:bodyPr/>
          <a:lstStyle/>
          <a:p>
            <a:fld id="{4F6F23CF-7BCB-1C46-9584-7002207BC3BE}" type="slidenum">
              <a:rPr lang="en-US" smtClean="0"/>
              <a:pPr/>
              <a:t>24</a:t>
            </a:fld>
            <a:endParaRPr lang="en-US" dirty="0"/>
          </a:p>
        </p:txBody>
      </p:sp>
      <p:sp>
        <p:nvSpPr>
          <p:cNvPr id="3" name="Footer Placeholder 2">
            <a:extLst>
              <a:ext uri="{FF2B5EF4-FFF2-40B4-BE49-F238E27FC236}">
                <a16:creationId xmlns:a16="http://schemas.microsoft.com/office/drawing/2014/main" id="{F5F24CF7-8DAA-304B-87E4-64816B60BBA1}"/>
              </a:ext>
            </a:extLst>
          </p:cNvPr>
          <p:cNvSpPr>
            <a:spLocks noGrp="1"/>
          </p:cNvSpPr>
          <p:nvPr>
            <p:ph type="ftr" sz="quarter" idx="3"/>
          </p:nvPr>
        </p:nvSpPr>
        <p:spPr/>
        <p:txBody>
          <a:bodyPr/>
          <a:lstStyle/>
          <a:p>
            <a:r>
              <a:rPr lang="en-US" dirty="0"/>
              <a:t>CoastWatch West Coast Node                                          http://coastwatch.pfeg.noaa.gov</a:t>
            </a:r>
          </a:p>
        </p:txBody>
      </p:sp>
      <p:sp>
        <p:nvSpPr>
          <p:cNvPr id="52" name="TextBox 51">
            <a:extLst>
              <a:ext uri="{FF2B5EF4-FFF2-40B4-BE49-F238E27FC236}">
                <a16:creationId xmlns:a16="http://schemas.microsoft.com/office/drawing/2014/main" id="{F0BD22A1-82BB-6640-BB76-231493E1125D}"/>
              </a:ext>
            </a:extLst>
          </p:cNvPr>
          <p:cNvSpPr txBox="1"/>
          <p:nvPr/>
        </p:nvSpPr>
        <p:spPr>
          <a:xfrm>
            <a:off x="656760" y="1337120"/>
            <a:ext cx="4516131" cy="4242187"/>
          </a:xfrm>
          <a:prstGeom prst="rect">
            <a:avLst/>
          </a:prstGeom>
          <a:noFill/>
        </p:spPr>
        <p:txBody>
          <a:bodyPr wrap="square" rtlCol="0">
            <a:spAutoFit/>
          </a:bodyPr>
          <a:lstStyle/>
          <a:p>
            <a:r>
              <a:rPr lang="en-US" sz="2000" b="1" dirty="0">
                <a:solidFill>
                  <a:schemeClr val="tx1">
                    <a:lumMod val="85000"/>
                    <a:lumOff val="15000"/>
                  </a:schemeClr>
                </a:solidFill>
              </a:rPr>
              <a:t>Online ERDDAP tutorial </a:t>
            </a:r>
          </a:p>
          <a:p>
            <a:pPr marL="342900" indent="-342900">
              <a:spcBef>
                <a:spcPts val="1200"/>
              </a:spcBef>
              <a:buFont typeface="Arial" panose="020B0604020202020204" pitchFamily="34" charset="0"/>
              <a:buChar char="•"/>
            </a:pPr>
            <a:r>
              <a:rPr lang="en-US" sz="2000" dirty="0">
                <a:solidFill>
                  <a:schemeClr val="tx1">
                    <a:lumMod val="85000"/>
                    <a:lumOff val="15000"/>
                  </a:schemeClr>
                </a:solidFill>
              </a:rPr>
              <a:t>Developed by CoastWatch West Coast Node for the NOAA satellite course</a:t>
            </a:r>
          </a:p>
          <a:p>
            <a:pPr marL="296863" lvl="1">
              <a:spcBef>
                <a:spcPts val="200"/>
              </a:spcBef>
            </a:pPr>
            <a:r>
              <a:rPr lang="en-US" sz="1400" dirty="0">
                <a:solidFill>
                  <a:schemeClr val="tx1">
                    <a:lumMod val="85000"/>
                    <a:lumOff val="15000"/>
                  </a:schemeClr>
                </a:solidFill>
                <a:hlinkClick r:id="rId5"/>
              </a:rPr>
              <a:t>coastwatch.noaa.gov/cw/user-resources/</a:t>
            </a:r>
            <a:br>
              <a:rPr lang="en-US" sz="1400" dirty="0">
                <a:solidFill>
                  <a:schemeClr val="tx1">
                    <a:lumMod val="85000"/>
                    <a:lumOff val="15000"/>
                  </a:schemeClr>
                </a:solidFill>
                <a:hlinkClick r:id="rId5"/>
              </a:rPr>
            </a:br>
            <a:r>
              <a:rPr lang="en-US" sz="1400" dirty="0">
                <a:solidFill>
                  <a:schemeClr val="tx1">
                    <a:lumMod val="85000"/>
                    <a:lumOff val="15000"/>
                  </a:schemeClr>
                </a:solidFill>
                <a:hlinkClick r:id="rId5"/>
              </a:rPr>
              <a:t>satellite-data-training-courses.html</a:t>
            </a:r>
            <a:endParaRPr lang="en-US" sz="2000" dirty="0">
              <a:solidFill>
                <a:schemeClr val="tx1">
                  <a:lumMod val="85000"/>
                  <a:lumOff val="15000"/>
                </a:schemeClr>
              </a:solidFill>
            </a:endParaRPr>
          </a:p>
          <a:p>
            <a:pPr marL="342900" indent="-342900">
              <a:spcBef>
                <a:spcPts val="1200"/>
              </a:spcBef>
              <a:buFont typeface="Arial" panose="020B0604020202020204" pitchFamily="34" charset="0"/>
              <a:buChar char="•"/>
            </a:pPr>
            <a:r>
              <a:rPr lang="en-US" sz="2000" dirty="0">
                <a:solidFill>
                  <a:schemeClr val="tx1">
                    <a:lumMod val="85000"/>
                    <a:lumOff val="15000"/>
                  </a:schemeClr>
                </a:solidFill>
              </a:rPr>
              <a:t>Walks users through using ERDDAP</a:t>
            </a:r>
          </a:p>
          <a:p>
            <a:pPr marL="342900" indent="-342900">
              <a:spcBef>
                <a:spcPts val="1200"/>
              </a:spcBef>
              <a:buFont typeface="Arial" panose="020B0604020202020204" pitchFamily="34" charset="0"/>
              <a:buChar char="•"/>
            </a:pPr>
            <a:r>
              <a:rPr lang="en-US" sz="2000" dirty="0">
                <a:solidFill>
                  <a:schemeClr val="tx1">
                    <a:lumMod val="85000"/>
                    <a:lumOff val="15000"/>
                  </a:schemeClr>
                </a:solidFill>
              </a:rPr>
              <a:t>Demonstrates visualizing both gridded and tabular datasets</a:t>
            </a:r>
          </a:p>
          <a:p>
            <a:pPr marL="342900" indent="-342900">
              <a:spcBef>
                <a:spcPts val="1200"/>
              </a:spcBef>
              <a:buFont typeface="Arial" panose="020B0604020202020204" pitchFamily="34" charset="0"/>
              <a:buChar char="•"/>
            </a:pPr>
            <a:r>
              <a:rPr lang="en-US" sz="2000" dirty="0">
                <a:solidFill>
                  <a:schemeClr val="tx1">
                    <a:lumMod val="85000"/>
                    <a:lumOff val="15000"/>
                  </a:schemeClr>
                </a:solidFill>
              </a:rPr>
              <a:t>Shows how to subset and download datasets in a variety of different formats </a:t>
            </a:r>
          </a:p>
          <a:p>
            <a:endParaRPr lang="en-US" sz="2000" dirty="0">
              <a:solidFill>
                <a:schemeClr val="tx1">
                  <a:lumMod val="85000"/>
                  <a:lumOff val="15000"/>
                </a:schemeClr>
              </a:solidFill>
            </a:endParaRPr>
          </a:p>
        </p:txBody>
      </p:sp>
      <p:sp>
        <p:nvSpPr>
          <p:cNvPr id="53" name="TextBox 52">
            <a:extLst>
              <a:ext uri="{FF2B5EF4-FFF2-40B4-BE49-F238E27FC236}">
                <a16:creationId xmlns:a16="http://schemas.microsoft.com/office/drawing/2014/main" id="{716E83CE-DE40-A14F-B5C3-31B1B134BCF7}"/>
              </a:ext>
            </a:extLst>
          </p:cNvPr>
          <p:cNvSpPr txBox="1"/>
          <p:nvPr/>
        </p:nvSpPr>
        <p:spPr>
          <a:xfrm>
            <a:off x="5786098" y="5668707"/>
            <a:ext cx="6649256" cy="430887"/>
          </a:xfrm>
          <a:prstGeom prst="rect">
            <a:avLst/>
          </a:prstGeom>
          <a:noFill/>
        </p:spPr>
        <p:txBody>
          <a:bodyPr wrap="none" rtlCol="0">
            <a:spAutoFit/>
          </a:bodyPr>
          <a:lstStyle/>
          <a:p>
            <a:r>
              <a:rPr lang="en-US" sz="2200" b="1" dirty="0">
                <a:solidFill>
                  <a:srgbClr val="0070C0"/>
                </a:solidFill>
                <a:hlinkClick r:id="rId6"/>
              </a:rPr>
              <a:t>https://coastwatch.pfeg.noaa.gov/projects/ERDDAP/</a:t>
            </a:r>
            <a:endParaRPr lang="en-US" sz="2200" b="1" dirty="0">
              <a:solidFill>
                <a:srgbClr val="0070C0"/>
              </a:solidFill>
            </a:endParaRPr>
          </a:p>
        </p:txBody>
      </p:sp>
      <p:pic>
        <p:nvPicPr>
          <p:cNvPr id="7" name="Picture 6">
            <a:extLst>
              <a:ext uri="{FF2B5EF4-FFF2-40B4-BE49-F238E27FC236}">
                <a16:creationId xmlns:a16="http://schemas.microsoft.com/office/drawing/2014/main" id="{BCDA81A5-BB16-9440-8676-753258D5E7F7}"/>
              </a:ext>
            </a:extLst>
          </p:cNvPr>
          <p:cNvPicPr>
            <a:picLocks noChangeAspect="1"/>
          </p:cNvPicPr>
          <p:nvPr/>
        </p:nvPicPr>
        <p:blipFill rotWithShape="1">
          <a:blip r:embed="rId7"/>
          <a:srcRect b="15906"/>
          <a:stretch/>
        </p:blipFill>
        <p:spPr>
          <a:xfrm>
            <a:off x="5786098" y="1001502"/>
            <a:ext cx="6009559" cy="4667205"/>
          </a:xfrm>
          <a:prstGeom prst="rect">
            <a:avLst/>
          </a:prstGeom>
          <a:ln>
            <a:solidFill>
              <a:srgbClr val="00B0F0"/>
            </a:solidFill>
          </a:ln>
        </p:spPr>
      </p:pic>
      <p:pic>
        <p:nvPicPr>
          <p:cNvPr id="5" name="Audio 4">
            <a:hlinkClick r:id="" action="ppaction://media"/>
            <a:extLst>
              <a:ext uri="{FF2B5EF4-FFF2-40B4-BE49-F238E27FC236}">
                <a16:creationId xmlns:a16="http://schemas.microsoft.com/office/drawing/2014/main" id="{3CF7561D-EBB5-184C-9BBE-8B6BDB75E8C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45198515"/>
      </p:ext>
    </p:extLst>
  </p:cSld>
  <p:clrMapOvr>
    <a:masterClrMapping/>
  </p:clrMapOvr>
  <mc:AlternateContent xmlns:mc="http://schemas.openxmlformats.org/markup-compatibility/2006">
    <mc:Choice xmlns:p14="http://schemas.microsoft.com/office/powerpoint/2010/main" Requires="p14">
      <p:transition spd="slow" p14:dur="2000" advTm="14170"/>
    </mc:Choice>
    <mc:Fallback>
      <p:transition spd="slow" advTm="14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7757C926-6275-4F4E-843A-4E9B6DB717A7}"/>
              </a:ext>
            </a:extLst>
          </p:cNvPr>
          <p:cNvSpPr>
            <a:spLocks noGrp="1"/>
          </p:cNvSpPr>
          <p:nvPr>
            <p:ph type="title"/>
          </p:nvPr>
        </p:nvSpPr>
        <p:spPr>
          <a:xfrm>
            <a:off x="528297" y="11557"/>
            <a:ext cx="11225693" cy="1325563"/>
          </a:xfrm>
        </p:spPr>
        <p:txBody>
          <a:bodyPr/>
          <a:lstStyle/>
          <a:p>
            <a:r>
              <a:rPr lang="en-US" dirty="0"/>
              <a:t>Online tutorial for using R with ERDDAP provided by NOAA CoastWatch </a:t>
            </a:r>
          </a:p>
        </p:txBody>
      </p:sp>
      <p:sp>
        <p:nvSpPr>
          <p:cNvPr id="2" name="Slide Number Placeholder 1">
            <a:extLst>
              <a:ext uri="{FF2B5EF4-FFF2-40B4-BE49-F238E27FC236}">
                <a16:creationId xmlns:a16="http://schemas.microsoft.com/office/drawing/2014/main" id="{078CB338-E8E4-9542-9F75-619305DD05B0}"/>
              </a:ext>
            </a:extLst>
          </p:cNvPr>
          <p:cNvSpPr>
            <a:spLocks noGrp="1"/>
          </p:cNvSpPr>
          <p:nvPr>
            <p:ph type="sldNum" sz="quarter" idx="12"/>
          </p:nvPr>
        </p:nvSpPr>
        <p:spPr/>
        <p:txBody>
          <a:bodyPr/>
          <a:lstStyle/>
          <a:p>
            <a:fld id="{4F6F23CF-7BCB-1C46-9584-7002207BC3BE}" type="slidenum">
              <a:rPr lang="en-US" smtClean="0"/>
              <a:pPr/>
              <a:t>25</a:t>
            </a:fld>
            <a:endParaRPr lang="en-US" dirty="0"/>
          </a:p>
        </p:txBody>
      </p:sp>
      <p:sp>
        <p:nvSpPr>
          <p:cNvPr id="3" name="Footer Placeholder 2">
            <a:extLst>
              <a:ext uri="{FF2B5EF4-FFF2-40B4-BE49-F238E27FC236}">
                <a16:creationId xmlns:a16="http://schemas.microsoft.com/office/drawing/2014/main" id="{F5F24CF7-8DAA-304B-87E4-64816B60BBA1}"/>
              </a:ext>
            </a:extLst>
          </p:cNvPr>
          <p:cNvSpPr>
            <a:spLocks noGrp="1"/>
          </p:cNvSpPr>
          <p:nvPr>
            <p:ph type="ftr" sz="quarter" idx="3"/>
          </p:nvPr>
        </p:nvSpPr>
        <p:spPr/>
        <p:txBody>
          <a:bodyPr/>
          <a:lstStyle/>
          <a:p>
            <a:r>
              <a:rPr lang="en-US" dirty="0"/>
              <a:t>CoastWatch West Coast Node                                          http://coastwatch.pfeg.noaa.gov</a:t>
            </a:r>
          </a:p>
        </p:txBody>
      </p:sp>
      <p:sp>
        <p:nvSpPr>
          <p:cNvPr id="52" name="TextBox 51">
            <a:extLst>
              <a:ext uri="{FF2B5EF4-FFF2-40B4-BE49-F238E27FC236}">
                <a16:creationId xmlns:a16="http://schemas.microsoft.com/office/drawing/2014/main" id="{F0BD22A1-82BB-6640-BB76-231493E1125D}"/>
              </a:ext>
            </a:extLst>
          </p:cNvPr>
          <p:cNvSpPr txBox="1"/>
          <p:nvPr/>
        </p:nvSpPr>
        <p:spPr>
          <a:xfrm>
            <a:off x="656760" y="1337120"/>
            <a:ext cx="4516131" cy="3318857"/>
          </a:xfrm>
          <a:prstGeom prst="rect">
            <a:avLst/>
          </a:prstGeom>
          <a:noFill/>
        </p:spPr>
        <p:txBody>
          <a:bodyPr wrap="square" rtlCol="0">
            <a:spAutoFit/>
          </a:bodyPr>
          <a:lstStyle/>
          <a:p>
            <a:r>
              <a:rPr lang="en-US" sz="2000" b="1" dirty="0">
                <a:solidFill>
                  <a:schemeClr val="tx1">
                    <a:lumMod val="85000"/>
                    <a:lumOff val="15000"/>
                  </a:schemeClr>
                </a:solidFill>
              </a:rPr>
              <a:t>Online ERDDAP tutorial </a:t>
            </a:r>
          </a:p>
          <a:p>
            <a:pPr marL="342900" indent="-342900">
              <a:spcBef>
                <a:spcPts val="1200"/>
              </a:spcBef>
              <a:buFont typeface="Arial" panose="020B0604020202020204" pitchFamily="34" charset="0"/>
              <a:buChar char="•"/>
            </a:pPr>
            <a:r>
              <a:rPr lang="en-US" sz="2000" dirty="0">
                <a:solidFill>
                  <a:schemeClr val="tx1">
                    <a:lumMod val="85000"/>
                    <a:lumOff val="15000"/>
                  </a:schemeClr>
                </a:solidFill>
              </a:rPr>
              <a:t>Developed by CoastWatch West Coast Node for the NOAA satellite course</a:t>
            </a:r>
          </a:p>
          <a:p>
            <a:pPr marL="296863" lvl="1">
              <a:spcBef>
                <a:spcPts val="200"/>
              </a:spcBef>
            </a:pPr>
            <a:r>
              <a:rPr lang="en-US" sz="1400" dirty="0">
                <a:solidFill>
                  <a:schemeClr val="tx1">
                    <a:lumMod val="85000"/>
                    <a:lumOff val="15000"/>
                  </a:schemeClr>
                </a:solidFill>
                <a:hlinkClick r:id="rId5"/>
              </a:rPr>
              <a:t>coastwatch.noaa.gov/cw/user-resources/</a:t>
            </a:r>
            <a:br>
              <a:rPr lang="en-US" sz="1400" dirty="0">
                <a:solidFill>
                  <a:schemeClr val="tx1">
                    <a:lumMod val="85000"/>
                    <a:lumOff val="15000"/>
                  </a:schemeClr>
                </a:solidFill>
                <a:hlinkClick r:id="rId5"/>
              </a:rPr>
            </a:br>
            <a:r>
              <a:rPr lang="en-US" sz="1400" dirty="0">
                <a:solidFill>
                  <a:schemeClr val="tx1">
                    <a:lumMod val="85000"/>
                    <a:lumOff val="15000"/>
                  </a:schemeClr>
                </a:solidFill>
                <a:hlinkClick r:id="rId5"/>
              </a:rPr>
              <a:t>satellite-data-training-courses.html</a:t>
            </a:r>
            <a:endParaRPr lang="en-US" sz="2000" dirty="0">
              <a:solidFill>
                <a:schemeClr val="tx1">
                  <a:lumMod val="85000"/>
                  <a:lumOff val="15000"/>
                </a:schemeClr>
              </a:solidFill>
            </a:endParaRPr>
          </a:p>
          <a:p>
            <a:pPr marL="342900" indent="-342900">
              <a:spcBef>
                <a:spcPts val="1200"/>
              </a:spcBef>
              <a:buFont typeface="Arial" panose="020B0604020202020204" pitchFamily="34" charset="0"/>
              <a:buChar char="•"/>
            </a:pPr>
            <a:r>
              <a:rPr lang="en-US" sz="2000" dirty="0">
                <a:solidFill>
                  <a:schemeClr val="tx1">
                    <a:lumMod val="85000"/>
                    <a:lumOff val="15000"/>
                  </a:schemeClr>
                </a:solidFill>
              </a:rPr>
              <a:t>Demonstrates </a:t>
            </a:r>
            <a:r>
              <a:rPr lang="en-US" sz="2000" dirty="0"/>
              <a:t>techniques to extract data from the ERDDAP data servers using the rerddapxtracto library written in R</a:t>
            </a:r>
            <a:endParaRPr lang="en-US" sz="2000" dirty="0">
              <a:solidFill>
                <a:schemeClr val="tx1">
                  <a:lumMod val="85000"/>
                  <a:lumOff val="15000"/>
                </a:schemeClr>
              </a:solidFill>
            </a:endParaRPr>
          </a:p>
          <a:p>
            <a:endParaRPr lang="en-US" sz="2000" dirty="0">
              <a:solidFill>
                <a:schemeClr val="tx1">
                  <a:lumMod val="85000"/>
                  <a:lumOff val="15000"/>
                </a:schemeClr>
              </a:solidFill>
            </a:endParaRPr>
          </a:p>
        </p:txBody>
      </p:sp>
      <p:sp>
        <p:nvSpPr>
          <p:cNvPr id="53" name="TextBox 52">
            <a:extLst>
              <a:ext uri="{FF2B5EF4-FFF2-40B4-BE49-F238E27FC236}">
                <a16:creationId xmlns:a16="http://schemas.microsoft.com/office/drawing/2014/main" id="{716E83CE-DE40-A14F-B5C3-31B1B134BCF7}"/>
              </a:ext>
            </a:extLst>
          </p:cNvPr>
          <p:cNvSpPr txBox="1"/>
          <p:nvPr/>
        </p:nvSpPr>
        <p:spPr>
          <a:xfrm>
            <a:off x="5786098" y="5846832"/>
            <a:ext cx="5571141" cy="430887"/>
          </a:xfrm>
          <a:prstGeom prst="rect">
            <a:avLst/>
          </a:prstGeom>
          <a:noFill/>
        </p:spPr>
        <p:txBody>
          <a:bodyPr wrap="none" rtlCol="0">
            <a:spAutoFit/>
          </a:bodyPr>
          <a:lstStyle/>
          <a:p>
            <a:r>
              <a:rPr lang="en-US" sz="2200" b="1" dirty="0">
                <a:solidFill>
                  <a:srgbClr val="0070C0"/>
                </a:solidFill>
                <a:hlinkClick r:id="rId6"/>
              </a:rPr>
              <a:t>https://coastwatch.pfeg.noaa.gov/projects/r</a:t>
            </a:r>
            <a:r>
              <a:rPr lang="en-US" sz="2200" b="1" dirty="0">
                <a:solidFill>
                  <a:srgbClr val="0070C0"/>
                </a:solidFill>
              </a:rPr>
              <a:t>/</a:t>
            </a:r>
          </a:p>
        </p:txBody>
      </p:sp>
      <p:pic>
        <p:nvPicPr>
          <p:cNvPr id="8" name="Picture 7">
            <a:extLst>
              <a:ext uri="{FF2B5EF4-FFF2-40B4-BE49-F238E27FC236}">
                <a16:creationId xmlns:a16="http://schemas.microsoft.com/office/drawing/2014/main" id="{5BB6EEFB-3F3C-F64C-B21E-059FD22AE06D}"/>
              </a:ext>
            </a:extLst>
          </p:cNvPr>
          <p:cNvPicPr>
            <a:picLocks noChangeAspect="1"/>
          </p:cNvPicPr>
          <p:nvPr/>
        </p:nvPicPr>
        <p:blipFill rotWithShape="1">
          <a:blip r:embed="rId7"/>
          <a:srcRect l="-382" t="2630" r="12509" b="26076"/>
          <a:stretch/>
        </p:blipFill>
        <p:spPr>
          <a:xfrm>
            <a:off x="5617323" y="1094183"/>
            <a:ext cx="6136668" cy="4764524"/>
          </a:xfrm>
          <a:prstGeom prst="rect">
            <a:avLst/>
          </a:prstGeom>
          <a:ln>
            <a:solidFill>
              <a:schemeClr val="tx1"/>
            </a:solidFill>
          </a:ln>
        </p:spPr>
      </p:pic>
      <p:pic>
        <p:nvPicPr>
          <p:cNvPr id="4" name="Audio 3">
            <a:hlinkClick r:id="" action="ppaction://media"/>
            <a:extLst>
              <a:ext uri="{FF2B5EF4-FFF2-40B4-BE49-F238E27FC236}">
                <a16:creationId xmlns:a16="http://schemas.microsoft.com/office/drawing/2014/main" id="{83C892D5-68BD-F64C-AF36-AA49635CE98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46471174"/>
      </p:ext>
    </p:extLst>
  </p:cSld>
  <p:clrMapOvr>
    <a:masterClrMapping/>
  </p:clrMapOvr>
  <mc:AlternateContent xmlns:mc="http://schemas.openxmlformats.org/markup-compatibility/2006">
    <mc:Choice xmlns:p14="http://schemas.microsoft.com/office/powerpoint/2010/main" Requires="p14">
      <p:transition spd="slow" p14:dur="2000" advTm="28109"/>
    </mc:Choice>
    <mc:Fallback>
      <p:transition spd="slow" advTm="28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D303D-D9E7-0D4C-B93F-C9B9BCF7F507}"/>
              </a:ext>
            </a:extLst>
          </p:cNvPr>
          <p:cNvSpPr>
            <a:spLocks noGrp="1"/>
          </p:cNvSpPr>
          <p:nvPr>
            <p:ph type="title"/>
          </p:nvPr>
        </p:nvSpPr>
        <p:spPr>
          <a:xfrm>
            <a:off x="3810759" y="2356166"/>
            <a:ext cx="4442287" cy="1425647"/>
          </a:xfrm>
        </p:spPr>
        <p:txBody>
          <a:bodyPr>
            <a:normAutofit fontScale="90000"/>
          </a:bodyPr>
          <a:lstStyle/>
          <a:p>
            <a:pPr algn="ctr"/>
            <a:r>
              <a:rPr lang="en-US" sz="6000" dirty="0"/>
              <a:t>Questions???</a:t>
            </a:r>
            <a:br>
              <a:rPr lang="en-US" sz="5400" dirty="0"/>
            </a:br>
            <a:endParaRPr lang="en-US" sz="4400" dirty="0"/>
          </a:p>
        </p:txBody>
      </p:sp>
      <p:sp>
        <p:nvSpPr>
          <p:cNvPr id="3" name="Slide Number Placeholder 2">
            <a:extLst>
              <a:ext uri="{FF2B5EF4-FFF2-40B4-BE49-F238E27FC236}">
                <a16:creationId xmlns:a16="http://schemas.microsoft.com/office/drawing/2014/main" id="{213D3077-ED03-6C44-92A5-2EE148D951FD}"/>
              </a:ext>
            </a:extLst>
          </p:cNvPr>
          <p:cNvSpPr>
            <a:spLocks noGrp="1"/>
          </p:cNvSpPr>
          <p:nvPr>
            <p:ph type="sldNum" sz="quarter" idx="12"/>
          </p:nvPr>
        </p:nvSpPr>
        <p:spPr/>
        <p:txBody>
          <a:bodyPr/>
          <a:lstStyle/>
          <a:p>
            <a:fld id="{4F6F23CF-7BCB-1C46-9584-7002207BC3BE}" type="slidenum">
              <a:rPr lang="en-US" smtClean="0"/>
              <a:pPr/>
              <a:t>26</a:t>
            </a:fld>
            <a:endParaRPr lang="en-US" dirty="0"/>
          </a:p>
        </p:txBody>
      </p:sp>
      <p:sp>
        <p:nvSpPr>
          <p:cNvPr id="4" name="Footer Placeholder 3">
            <a:extLst>
              <a:ext uri="{FF2B5EF4-FFF2-40B4-BE49-F238E27FC236}">
                <a16:creationId xmlns:a16="http://schemas.microsoft.com/office/drawing/2014/main" id="{3AB69F11-930F-4440-8843-FD10AE2DCCF3}"/>
              </a:ext>
            </a:extLst>
          </p:cNvPr>
          <p:cNvSpPr>
            <a:spLocks noGrp="1"/>
          </p:cNvSpPr>
          <p:nvPr>
            <p:ph type="ftr" sz="quarter" idx="3"/>
          </p:nvPr>
        </p:nvSpPr>
        <p:spPr/>
        <p:txBody>
          <a:bodyPr/>
          <a:lstStyle/>
          <a:p>
            <a:r>
              <a:rPr lang="en-US" dirty="0"/>
              <a:t>CoastWatch </a:t>
            </a:r>
            <a:r>
              <a:rPr lang="en-US" dirty="0">
                <a:latin typeface="Arial" panose="020B0604020202020204" pitchFamily="34" charset="0"/>
                <a:cs typeface="Arial" panose="020B0604020202020204" pitchFamily="34" charset="0"/>
              </a:rPr>
              <a:t>West</a:t>
            </a:r>
            <a:r>
              <a:rPr lang="en-US" dirty="0"/>
              <a:t> Coast Node                                          http://coastwatch.pfeg.noaa.gov</a:t>
            </a:r>
          </a:p>
        </p:txBody>
      </p:sp>
      <p:pic>
        <p:nvPicPr>
          <p:cNvPr id="10" name="Picture 9">
            <a:extLst>
              <a:ext uri="{FF2B5EF4-FFF2-40B4-BE49-F238E27FC236}">
                <a16:creationId xmlns:a16="http://schemas.microsoft.com/office/drawing/2014/main" id="{2E041DB2-35C4-1849-B8B4-0FE3A719E877}"/>
              </a:ext>
            </a:extLst>
          </p:cNvPr>
          <p:cNvPicPr>
            <a:picLocks noChangeAspect="1"/>
          </p:cNvPicPr>
          <p:nvPr/>
        </p:nvPicPr>
        <p:blipFill>
          <a:blip r:embed="rId5"/>
          <a:stretch>
            <a:fillRect/>
          </a:stretch>
        </p:blipFill>
        <p:spPr>
          <a:xfrm>
            <a:off x="153159" y="386776"/>
            <a:ext cx="3657600" cy="4064000"/>
          </a:xfrm>
          <a:prstGeom prst="rect">
            <a:avLst/>
          </a:prstGeom>
        </p:spPr>
      </p:pic>
      <p:pic>
        <p:nvPicPr>
          <p:cNvPr id="12" name="Picture 11">
            <a:extLst>
              <a:ext uri="{FF2B5EF4-FFF2-40B4-BE49-F238E27FC236}">
                <a16:creationId xmlns:a16="http://schemas.microsoft.com/office/drawing/2014/main" id="{76914D7F-410B-3244-BB91-DB7E2FECE7F7}"/>
              </a:ext>
            </a:extLst>
          </p:cNvPr>
          <p:cNvPicPr>
            <a:picLocks noChangeAspect="1"/>
          </p:cNvPicPr>
          <p:nvPr/>
        </p:nvPicPr>
        <p:blipFill>
          <a:blip r:embed="rId6"/>
          <a:stretch>
            <a:fillRect/>
          </a:stretch>
        </p:blipFill>
        <p:spPr>
          <a:xfrm>
            <a:off x="8253046" y="386776"/>
            <a:ext cx="3657600" cy="4064000"/>
          </a:xfrm>
          <a:prstGeom prst="rect">
            <a:avLst/>
          </a:prstGeom>
        </p:spPr>
      </p:pic>
      <p:sp>
        <p:nvSpPr>
          <p:cNvPr id="13" name="Title 1">
            <a:extLst>
              <a:ext uri="{FF2B5EF4-FFF2-40B4-BE49-F238E27FC236}">
                <a16:creationId xmlns:a16="http://schemas.microsoft.com/office/drawing/2014/main" id="{47C6410F-48B1-E84E-B196-62743E4886AC}"/>
              </a:ext>
            </a:extLst>
          </p:cNvPr>
          <p:cNvSpPr txBox="1">
            <a:spLocks/>
          </p:cNvSpPr>
          <p:nvPr/>
        </p:nvSpPr>
        <p:spPr>
          <a:xfrm>
            <a:off x="3561328" y="3950506"/>
            <a:ext cx="4839722" cy="30247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i="0" kern="1200">
                <a:solidFill>
                  <a:schemeClr val="accent5">
                    <a:lumMod val="50000"/>
                  </a:schemeClr>
                </a:solidFill>
                <a:latin typeface="Arial Narrow" panose="020B0604020202020204" pitchFamily="34" charset="0"/>
                <a:ea typeface="+mj-ea"/>
                <a:cs typeface="Arial Narrow" panose="020B0604020202020204" pitchFamily="34" charset="0"/>
              </a:defRPr>
            </a:lvl1pPr>
          </a:lstStyle>
          <a:p>
            <a:pPr algn="ctr">
              <a:spcBef>
                <a:spcPts val="1200"/>
              </a:spcBef>
              <a:spcAft>
                <a:spcPts val="1200"/>
              </a:spcAft>
            </a:pPr>
            <a:br>
              <a:rPr lang="en-US" sz="3600" dirty="0"/>
            </a:br>
            <a:r>
              <a:rPr lang="en-US" sz="3600" dirty="0"/>
              <a:t>Cara.Wilson@noaa.gov</a:t>
            </a:r>
          </a:p>
          <a:p>
            <a:pPr algn="ctr">
              <a:spcBef>
                <a:spcPts val="1200"/>
              </a:spcBef>
              <a:spcAft>
                <a:spcPts val="1200"/>
              </a:spcAft>
            </a:pPr>
            <a:r>
              <a:rPr lang="en-US" sz="3600" dirty="0"/>
              <a:t>Dale.Robinson@noaa.gov</a:t>
            </a:r>
          </a:p>
          <a:p>
            <a:pPr algn="ctr">
              <a:spcBef>
                <a:spcPts val="1200"/>
              </a:spcBef>
              <a:spcAft>
                <a:spcPts val="1200"/>
              </a:spcAft>
            </a:pPr>
            <a:r>
              <a:rPr lang="en-US" sz="3600" dirty="0"/>
              <a:t>Bob.Simons@noaa.gov</a:t>
            </a:r>
          </a:p>
          <a:p>
            <a:pPr algn="ctr"/>
            <a:endParaRPr lang="en-US" sz="3600" dirty="0"/>
          </a:p>
          <a:p>
            <a:pPr algn="ctr"/>
            <a:r>
              <a:rPr lang="en-US" sz="3600" dirty="0"/>
              <a:t> </a:t>
            </a:r>
          </a:p>
        </p:txBody>
      </p:sp>
      <p:sp>
        <p:nvSpPr>
          <p:cNvPr id="14" name="TextBox 13">
            <a:extLst>
              <a:ext uri="{FF2B5EF4-FFF2-40B4-BE49-F238E27FC236}">
                <a16:creationId xmlns:a16="http://schemas.microsoft.com/office/drawing/2014/main" id="{AF64A469-9149-A046-8940-8590392F51E5}"/>
              </a:ext>
            </a:extLst>
          </p:cNvPr>
          <p:cNvSpPr txBox="1"/>
          <p:nvPr/>
        </p:nvSpPr>
        <p:spPr>
          <a:xfrm>
            <a:off x="2450126" y="586154"/>
            <a:ext cx="1111202" cy="400110"/>
          </a:xfrm>
          <a:prstGeom prst="rect">
            <a:avLst/>
          </a:prstGeom>
          <a:noFill/>
        </p:spPr>
        <p:txBody>
          <a:bodyPr wrap="none" rtlCol="0">
            <a:spAutoFit/>
          </a:bodyPr>
          <a:lstStyle/>
          <a:p>
            <a:r>
              <a:rPr lang="en-US" sz="2000" b="1" dirty="0"/>
              <a:t>Jan 1985</a:t>
            </a:r>
          </a:p>
        </p:txBody>
      </p:sp>
      <p:sp>
        <p:nvSpPr>
          <p:cNvPr id="15" name="TextBox 14">
            <a:extLst>
              <a:ext uri="{FF2B5EF4-FFF2-40B4-BE49-F238E27FC236}">
                <a16:creationId xmlns:a16="http://schemas.microsoft.com/office/drawing/2014/main" id="{2C6887E0-8748-D34C-B728-B5D954FBF146}"/>
              </a:ext>
            </a:extLst>
          </p:cNvPr>
          <p:cNvSpPr txBox="1"/>
          <p:nvPr/>
        </p:nvSpPr>
        <p:spPr>
          <a:xfrm>
            <a:off x="10574200" y="586155"/>
            <a:ext cx="1111202" cy="400110"/>
          </a:xfrm>
          <a:prstGeom prst="rect">
            <a:avLst/>
          </a:prstGeom>
          <a:noFill/>
        </p:spPr>
        <p:txBody>
          <a:bodyPr wrap="none" rtlCol="0">
            <a:spAutoFit/>
          </a:bodyPr>
          <a:lstStyle/>
          <a:p>
            <a:r>
              <a:rPr lang="en-US" sz="2000" b="1" dirty="0"/>
              <a:t>Jan 2014</a:t>
            </a:r>
          </a:p>
        </p:txBody>
      </p:sp>
      <p:pic>
        <p:nvPicPr>
          <p:cNvPr id="5" name="Audio 4">
            <a:hlinkClick r:id="" action="ppaction://media"/>
            <a:extLst>
              <a:ext uri="{FF2B5EF4-FFF2-40B4-BE49-F238E27FC236}">
                <a16:creationId xmlns:a16="http://schemas.microsoft.com/office/drawing/2014/main" id="{E2087147-5DCA-3B49-9AA2-BDE4ED2331F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20326818"/>
      </p:ext>
    </p:extLst>
  </p:cSld>
  <p:clrMapOvr>
    <a:masterClrMapping/>
  </p:clrMapOvr>
  <mc:AlternateContent xmlns:mc="http://schemas.openxmlformats.org/markup-compatibility/2006">
    <mc:Choice xmlns:p14="http://schemas.microsoft.com/office/powerpoint/2010/main" Requires="p14">
      <p:transition spd="slow" p14:dur="2000" advTm="8908"/>
    </mc:Choice>
    <mc:Fallback>
      <p:transition spd="slow" advTm="8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7757C926-6275-4F4E-843A-4E9B6DB717A7}"/>
              </a:ext>
            </a:extLst>
          </p:cNvPr>
          <p:cNvSpPr>
            <a:spLocks noGrp="1"/>
          </p:cNvSpPr>
          <p:nvPr>
            <p:ph type="title"/>
          </p:nvPr>
        </p:nvSpPr>
        <p:spPr/>
        <p:txBody>
          <a:bodyPr/>
          <a:lstStyle/>
          <a:p>
            <a:r>
              <a:rPr lang="en-US" dirty="0"/>
              <a:t>ERDDAP</a:t>
            </a:r>
            <a:r>
              <a:rPr lang="en-US" baseline="30000" dirty="0"/>
              <a:t>1</a:t>
            </a:r>
            <a:r>
              <a:rPr lang="en-US" dirty="0"/>
              <a:t> – designed to make data access easier </a:t>
            </a:r>
          </a:p>
        </p:txBody>
      </p:sp>
      <p:sp>
        <p:nvSpPr>
          <p:cNvPr id="2" name="Slide Number Placeholder 1">
            <a:extLst>
              <a:ext uri="{FF2B5EF4-FFF2-40B4-BE49-F238E27FC236}">
                <a16:creationId xmlns:a16="http://schemas.microsoft.com/office/drawing/2014/main" id="{078CB338-E8E4-9542-9F75-619305DD05B0}"/>
              </a:ext>
            </a:extLst>
          </p:cNvPr>
          <p:cNvSpPr>
            <a:spLocks noGrp="1"/>
          </p:cNvSpPr>
          <p:nvPr>
            <p:ph type="sldNum" sz="quarter" idx="12"/>
          </p:nvPr>
        </p:nvSpPr>
        <p:spPr/>
        <p:txBody>
          <a:bodyPr/>
          <a:lstStyle/>
          <a:p>
            <a:fld id="{4F6F23CF-7BCB-1C46-9584-7002207BC3BE}" type="slidenum">
              <a:rPr lang="en-US" smtClean="0"/>
              <a:pPr/>
              <a:t>3</a:t>
            </a:fld>
            <a:endParaRPr lang="en-US" dirty="0"/>
          </a:p>
        </p:txBody>
      </p:sp>
      <p:sp>
        <p:nvSpPr>
          <p:cNvPr id="3" name="Footer Placeholder 2">
            <a:extLst>
              <a:ext uri="{FF2B5EF4-FFF2-40B4-BE49-F238E27FC236}">
                <a16:creationId xmlns:a16="http://schemas.microsoft.com/office/drawing/2014/main" id="{F5F24CF7-8DAA-304B-87E4-64816B60BBA1}"/>
              </a:ext>
            </a:extLst>
          </p:cNvPr>
          <p:cNvSpPr>
            <a:spLocks noGrp="1"/>
          </p:cNvSpPr>
          <p:nvPr>
            <p:ph type="ftr" sz="quarter" idx="3"/>
          </p:nvPr>
        </p:nvSpPr>
        <p:spPr/>
        <p:txBody>
          <a:bodyPr/>
          <a:lstStyle/>
          <a:p>
            <a:r>
              <a:rPr lang="en-US" dirty="0"/>
              <a:t>CoastWatch West Coast Node                                          http://coastwatch.pfeg.noaa.gov</a:t>
            </a:r>
          </a:p>
        </p:txBody>
      </p:sp>
      <p:grpSp>
        <p:nvGrpSpPr>
          <p:cNvPr id="104" name="Group 103">
            <a:extLst>
              <a:ext uri="{FF2B5EF4-FFF2-40B4-BE49-F238E27FC236}">
                <a16:creationId xmlns:a16="http://schemas.microsoft.com/office/drawing/2014/main" id="{E51AB352-51EA-9E44-9A6B-206724587D57}"/>
              </a:ext>
            </a:extLst>
          </p:cNvPr>
          <p:cNvGrpSpPr/>
          <p:nvPr/>
        </p:nvGrpSpPr>
        <p:grpSpPr>
          <a:xfrm>
            <a:off x="221875" y="1274938"/>
            <a:ext cx="6173409" cy="3931363"/>
            <a:chOff x="221875" y="1323384"/>
            <a:chExt cx="6173409" cy="3931363"/>
          </a:xfrm>
        </p:grpSpPr>
        <p:grpSp>
          <p:nvGrpSpPr>
            <p:cNvPr id="51" name="Group 50">
              <a:extLst>
                <a:ext uri="{FF2B5EF4-FFF2-40B4-BE49-F238E27FC236}">
                  <a16:creationId xmlns:a16="http://schemas.microsoft.com/office/drawing/2014/main" id="{FC5C3374-6175-004E-864F-8D24BA50C1D1}"/>
                </a:ext>
              </a:extLst>
            </p:cNvPr>
            <p:cNvGrpSpPr/>
            <p:nvPr/>
          </p:nvGrpSpPr>
          <p:grpSpPr>
            <a:xfrm>
              <a:off x="221875" y="1323384"/>
              <a:ext cx="6173409" cy="3618814"/>
              <a:chOff x="1091572" y="1098117"/>
              <a:chExt cx="7734340" cy="4533825"/>
            </a:xfrm>
          </p:grpSpPr>
          <p:grpSp>
            <p:nvGrpSpPr>
              <p:cNvPr id="52" name="Group 51">
                <a:extLst>
                  <a:ext uri="{FF2B5EF4-FFF2-40B4-BE49-F238E27FC236}">
                    <a16:creationId xmlns:a16="http://schemas.microsoft.com/office/drawing/2014/main" id="{14801AE8-5AAD-A541-A8D7-1AF7A23941FB}"/>
                  </a:ext>
                </a:extLst>
              </p:cNvPr>
              <p:cNvGrpSpPr/>
              <p:nvPr/>
            </p:nvGrpSpPr>
            <p:grpSpPr>
              <a:xfrm>
                <a:off x="1091572" y="1111456"/>
                <a:ext cx="7734340" cy="4520486"/>
                <a:chOff x="1106562" y="1111456"/>
                <a:chExt cx="7734340" cy="4520486"/>
              </a:xfrm>
            </p:grpSpPr>
            <p:pic>
              <p:nvPicPr>
                <p:cNvPr id="54" name="Picture 53">
                  <a:extLst>
                    <a:ext uri="{FF2B5EF4-FFF2-40B4-BE49-F238E27FC236}">
                      <a16:creationId xmlns:a16="http://schemas.microsoft.com/office/drawing/2014/main" id="{2813981D-FC22-DF4D-A53D-732DD76DE4DD}"/>
                    </a:ext>
                  </a:extLst>
                </p:cNvPr>
                <p:cNvPicPr>
                  <a:picLocks noChangeAspect="1"/>
                </p:cNvPicPr>
                <p:nvPr/>
              </p:nvPicPr>
              <p:blipFill>
                <a:blip r:embed="rId5"/>
                <a:stretch>
                  <a:fillRect/>
                </a:stretch>
              </p:blipFill>
              <p:spPr>
                <a:xfrm>
                  <a:off x="5978360" y="3369253"/>
                  <a:ext cx="882620" cy="882620"/>
                </a:xfrm>
                <a:prstGeom prst="rect">
                  <a:avLst/>
                </a:prstGeom>
              </p:spPr>
            </p:pic>
            <p:grpSp>
              <p:nvGrpSpPr>
                <p:cNvPr id="55" name="Group 54">
                  <a:extLst>
                    <a:ext uri="{FF2B5EF4-FFF2-40B4-BE49-F238E27FC236}">
                      <a16:creationId xmlns:a16="http://schemas.microsoft.com/office/drawing/2014/main" id="{D45AFC1F-14E2-7543-A2DF-1DA58A61290E}"/>
                    </a:ext>
                  </a:extLst>
                </p:cNvPr>
                <p:cNvGrpSpPr/>
                <p:nvPr/>
              </p:nvGrpSpPr>
              <p:grpSpPr>
                <a:xfrm>
                  <a:off x="1106562" y="1111456"/>
                  <a:ext cx="7734340" cy="4520486"/>
                  <a:chOff x="2336908" y="1199727"/>
                  <a:chExt cx="7734340" cy="4520486"/>
                </a:xfrm>
              </p:grpSpPr>
              <p:cxnSp>
                <p:nvCxnSpPr>
                  <p:cNvPr id="57" name="Shape 1503">
                    <a:extLst>
                      <a:ext uri="{FF2B5EF4-FFF2-40B4-BE49-F238E27FC236}">
                        <a16:creationId xmlns:a16="http://schemas.microsoft.com/office/drawing/2014/main" id="{089F92DB-468C-9644-A805-BA2FAD7E72E4}"/>
                      </a:ext>
                    </a:extLst>
                  </p:cNvPr>
                  <p:cNvCxnSpPr>
                    <a:cxnSpLocks/>
                  </p:cNvCxnSpPr>
                  <p:nvPr/>
                </p:nvCxnSpPr>
                <p:spPr>
                  <a:xfrm flipV="1">
                    <a:off x="5571581" y="3913356"/>
                    <a:ext cx="272721" cy="1239412"/>
                  </a:xfrm>
                  <a:prstGeom prst="straightConnector1">
                    <a:avLst/>
                  </a:prstGeom>
                  <a:noFill/>
                  <a:ln w="38100" cap="flat" cmpd="sng">
                    <a:solidFill>
                      <a:schemeClr val="accent1"/>
                    </a:solidFill>
                    <a:prstDash val="solid"/>
                    <a:miter lim="800000"/>
                    <a:headEnd type="none" w="med" len="med"/>
                    <a:tailEnd type="stealth" w="lg" len="lg"/>
                  </a:ln>
                </p:spPr>
              </p:cxnSp>
              <p:cxnSp>
                <p:nvCxnSpPr>
                  <p:cNvPr id="58" name="Shape 1505">
                    <a:extLst>
                      <a:ext uri="{FF2B5EF4-FFF2-40B4-BE49-F238E27FC236}">
                        <a16:creationId xmlns:a16="http://schemas.microsoft.com/office/drawing/2014/main" id="{4AE20515-5B78-544A-A86A-674B6F7243FB}"/>
                      </a:ext>
                    </a:extLst>
                  </p:cNvPr>
                  <p:cNvCxnSpPr>
                    <a:cxnSpLocks/>
                  </p:cNvCxnSpPr>
                  <p:nvPr/>
                </p:nvCxnSpPr>
                <p:spPr>
                  <a:xfrm flipV="1">
                    <a:off x="4895987" y="3832790"/>
                    <a:ext cx="706603" cy="831431"/>
                  </a:xfrm>
                  <a:prstGeom prst="straightConnector1">
                    <a:avLst/>
                  </a:prstGeom>
                  <a:noFill/>
                  <a:ln w="38100" cap="flat" cmpd="sng">
                    <a:solidFill>
                      <a:schemeClr val="accent1"/>
                    </a:solidFill>
                    <a:prstDash val="solid"/>
                    <a:miter lim="800000"/>
                    <a:headEnd type="none" w="med" len="med"/>
                    <a:tailEnd type="stealth" w="lg" len="lg"/>
                  </a:ln>
                </p:spPr>
              </p:cxnSp>
              <p:cxnSp>
                <p:nvCxnSpPr>
                  <p:cNvPr id="59" name="Shape 1506">
                    <a:extLst>
                      <a:ext uri="{FF2B5EF4-FFF2-40B4-BE49-F238E27FC236}">
                        <a16:creationId xmlns:a16="http://schemas.microsoft.com/office/drawing/2014/main" id="{929B04D5-4124-E84C-B0A2-C95160EFEE76}"/>
                      </a:ext>
                    </a:extLst>
                  </p:cNvPr>
                  <p:cNvCxnSpPr>
                    <a:cxnSpLocks/>
                  </p:cNvCxnSpPr>
                  <p:nvPr/>
                </p:nvCxnSpPr>
                <p:spPr>
                  <a:xfrm flipV="1">
                    <a:off x="4551700" y="3708208"/>
                    <a:ext cx="960674" cy="582591"/>
                  </a:xfrm>
                  <a:prstGeom prst="straightConnector1">
                    <a:avLst/>
                  </a:prstGeom>
                  <a:noFill/>
                  <a:ln w="38100" cap="flat" cmpd="sng">
                    <a:solidFill>
                      <a:schemeClr val="accent1"/>
                    </a:solidFill>
                    <a:prstDash val="solid"/>
                    <a:miter lim="800000"/>
                    <a:headEnd type="none" w="med" len="med"/>
                    <a:tailEnd type="stealth" w="lg" len="lg"/>
                  </a:ln>
                </p:spPr>
              </p:cxnSp>
              <p:cxnSp>
                <p:nvCxnSpPr>
                  <p:cNvPr id="60" name="Shape 1504">
                    <a:extLst>
                      <a:ext uri="{FF2B5EF4-FFF2-40B4-BE49-F238E27FC236}">
                        <a16:creationId xmlns:a16="http://schemas.microsoft.com/office/drawing/2014/main" id="{1A8A52F7-C58D-5148-BF7D-6D78F92141A4}"/>
                      </a:ext>
                    </a:extLst>
                  </p:cNvPr>
                  <p:cNvCxnSpPr>
                    <a:cxnSpLocks/>
                  </p:cNvCxnSpPr>
                  <p:nvPr/>
                </p:nvCxnSpPr>
                <p:spPr>
                  <a:xfrm flipV="1">
                    <a:off x="5270031" y="3861001"/>
                    <a:ext cx="436854" cy="1015347"/>
                  </a:xfrm>
                  <a:prstGeom prst="straightConnector1">
                    <a:avLst/>
                  </a:prstGeom>
                  <a:noFill/>
                  <a:ln w="38100" cap="flat" cmpd="sng">
                    <a:solidFill>
                      <a:schemeClr val="accent1"/>
                    </a:solidFill>
                    <a:prstDash val="solid"/>
                    <a:miter lim="800000"/>
                    <a:headEnd type="none" w="med" len="med"/>
                    <a:tailEnd type="stealth" w="lg" len="lg"/>
                  </a:ln>
                </p:spPr>
              </p:cxnSp>
              <p:sp>
                <p:nvSpPr>
                  <p:cNvPr id="61" name="Rectangle 60">
                    <a:extLst>
                      <a:ext uri="{FF2B5EF4-FFF2-40B4-BE49-F238E27FC236}">
                        <a16:creationId xmlns:a16="http://schemas.microsoft.com/office/drawing/2014/main" id="{4754A769-6F9E-F342-8A8F-6C13D61AE2F4}"/>
                      </a:ext>
                    </a:extLst>
                  </p:cNvPr>
                  <p:cNvSpPr/>
                  <p:nvPr/>
                </p:nvSpPr>
                <p:spPr>
                  <a:xfrm>
                    <a:off x="3013968" y="4888211"/>
                    <a:ext cx="1868137" cy="458218"/>
                  </a:xfrm>
                  <a:prstGeom prst="rect">
                    <a:avLst/>
                  </a:prstGeom>
                </p:spPr>
                <p:txBody>
                  <a:bodyPr wrap="none">
                    <a:spAutoFit/>
                  </a:bodyPr>
                  <a:lstStyle/>
                  <a:p>
                    <a:pPr marL="174625" lvl="0" algn="r">
                      <a:lnSpc>
                        <a:spcPct val="110000"/>
                      </a:lnSpc>
                      <a:buClr>
                        <a:srgbClr val="000000"/>
                      </a:buClr>
                      <a:buSzPts val="1800"/>
                    </a:pPr>
                    <a:r>
                      <a:rPr lang="en-US" sz="1700" dirty="0">
                        <a:solidFill>
                          <a:srgbClr val="3F3F3F"/>
                        </a:solidFill>
                        <a:ea typeface="Helvetica Neue"/>
                        <a:cs typeface="Helvetica Neue"/>
                        <a:sym typeface="Helvetica Neue"/>
                      </a:rPr>
                      <a:t>JPL PO.DAAC</a:t>
                    </a:r>
                    <a:endParaRPr lang="en-US" sz="1700" dirty="0">
                      <a:solidFill>
                        <a:prstClr val="black"/>
                      </a:solidFill>
                    </a:endParaRPr>
                  </a:p>
                </p:txBody>
              </p:sp>
              <p:sp>
                <p:nvSpPr>
                  <p:cNvPr id="62" name="Rectangle 61">
                    <a:extLst>
                      <a:ext uri="{FF2B5EF4-FFF2-40B4-BE49-F238E27FC236}">
                        <a16:creationId xmlns:a16="http://schemas.microsoft.com/office/drawing/2014/main" id="{FB752AAD-61C7-5A44-9347-3F3A28110FE3}"/>
                      </a:ext>
                    </a:extLst>
                  </p:cNvPr>
                  <p:cNvSpPr/>
                  <p:nvPr/>
                </p:nvSpPr>
                <p:spPr>
                  <a:xfrm>
                    <a:off x="3323688" y="5261995"/>
                    <a:ext cx="1848296" cy="458218"/>
                  </a:xfrm>
                  <a:prstGeom prst="rect">
                    <a:avLst/>
                  </a:prstGeom>
                </p:spPr>
                <p:txBody>
                  <a:bodyPr wrap="none">
                    <a:spAutoFit/>
                  </a:bodyPr>
                  <a:lstStyle/>
                  <a:p>
                    <a:pPr marL="174625" lvl="0" algn="r">
                      <a:lnSpc>
                        <a:spcPct val="110000"/>
                      </a:lnSpc>
                      <a:buClr>
                        <a:srgbClr val="000000"/>
                      </a:buClr>
                      <a:buSzPts val="1800"/>
                    </a:pPr>
                    <a:r>
                      <a:rPr lang="en-US" sz="1700" dirty="0">
                        <a:solidFill>
                          <a:srgbClr val="3F3F3F"/>
                        </a:solidFill>
                        <a:ea typeface="Helvetica Neue"/>
                        <a:cs typeface="Helvetica Neue"/>
                        <a:sym typeface="Helvetica Neue"/>
                      </a:rPr>
                      <a:t>NESDIS STAR</a:t>
                    </a:r>
                    <a:endParaRPr lang="en-US" sz="1700" dirty="0">
                      <a:solidFill>
                        <a:prstClr val="black"/>
                      </a:solidFill>
                    </a:endParaRPr>
                  </a:p>
                </p:txBody>
              </p:sp>
              <p:sp>
                <p:nvSpPr>
                  <p:cNvPr id="63" name="Rectangle 62">
                    <a:extLst>
                      <a:ext uri="{FF2B5EF4-FFF2-40B4-BE49-F238E27FC236}">
                        <a16:creationId xmlns:a16="http://schemas.microsoft.com/office/drawing/2014/main" id="{A8E1C1B1-F09B-1C47-B9ED-DD60D1CDA28F}"/>
                      </a:ext>
                    </a:extLst>
                  </p:cNvPr>
                  <p:cNvSpPr/>
                  <p:nvPr/>
                </p:nvSpPr>
                <p:spPr>
                  <a:xfrm>
                    <a:off x="3057056" y="4095884"/>
                    <a:ext cx="1137111" cy="458218"/>
                  </a:xfrm>
                  <a:prstGeom prst="rect">
                    <a:avLst/>
                  </a:prstGeom>
                </p:spPr>
                <p:txBody>
                  <a:bodyPr wrap="none">
                    <a:spAutoFit/>
                  </a:bodyPr>
                  <a:lstStyle/>
                  <a:p>
                    <a:pPr marL="174625" lvl="0" algn="r">
                      <a:lnSpc>
                        <a:spcPct val="110000"/>
                      </a:lnSpc>
                      <a:buClr>
                        <a:srgbClr val="000000"/>
                      </a:buClr>
                      <a:buSzPts val="1800"/>
                    </a:pPr>
                    <a:r>
                      <a:rPr lang="en-US" sz="1700" dirty="0">
                        <a:solidFill>
                          <a:srgbClr val="3F3F3F"/>
                        </a:solidFill>
                        <a:ea typeface="Helvetica Neue"/>
                        <a:cs typeface="Helvetica Neue"/>
                        <a:sym typeface="Helvetica Neue"/>
                      </a:rPr>
                      <a:t>NSIDC</a:t>
                    </a:r>
                    <a:endParaRPr lang="en-US" sz="1700" dirty="0">
                      <a:solidFill>
                        <a:prstClr val="black"/>
                      </a:solidFill>
                    </a:endParaRPr>
                  </a:p>
                </p:txBody>
              </p:sp>
              <p:sp>
                <p:nvSpPr>
                  <p:cNvPr id="64" name="Rectangle 63">
                    <a:extLst>
                      <a:ext uri="{FF2B5EF4-FFF2-40B4-BE49-F238E27FC236}">
                        <a16:creationId xmlns:a16="http://schemas.microsoft.com/office/drawing/2014/main" id="{12C2A673-0419-EB40-A4E7-C41C3B35CD99}"/>
                      </a:ext>
                    </a:extLst>
                  </p:cNvPr>
                  <p:cNvSpPr/>
                  <p:nvPr/>
                </p:nvSpPr>
                <p:spPr>
                  <a:xfrm>
                    <a:off x="3748013" y="4521449"/>
                    <a:ext cx="769990" cy="458218"/>
                  </a:xfrm>
                  <a:prstGeom prst="rect">
                    <a:avLst/>
                  </a:prstGeom>
                </p:spPr>
                <p:txBody>
                  <a:bodyPr wrap="none">
                    <a:spAutoFit/>
                  </a:bodyPr>
                  <a:lstStyle/>
                  <a:p>
                    <a:pPr marL="11113" lvl="0">
                      <a:lnSpc>
                        <a:spcPct val="110000"/>
                      </a:lnSpc>
                      <a:buClr>
                        <a:srgbClr val="000000"/>
                      </a:buClr>
                      <a:buSzPts val="1800"/>
                    </a:pPr>
                    <a:r>
                      <a:rPr lang="en-US" sz="1700" dirty="0">
                        <a:solidFill>
                          <a:srgbClr val="3F3F3F"/>
                        </a:solidFill>
                        <a:ea typeface="Helvetica Neue"/>
                        <a:cs typeface="Helvetica Neue"/>
                        <a:sym typeface="Helvetica Neue"/>
                      </a:rPr>
                      <a:t>NCEI</a:t>
                    </a:r>
                    <a:endParaRPr lang="en-US" sz="1700" dirty="0">
                      <a:solidFill>
                        <a:prstClr val="black"/>
                      </a:solidFill>
                    </a:endParaRPr>
                  </a:p>
                </p:txBody>
              </p:sp>
              <p:sp>
                <p:nvSpPr>
                  <p:cNvPr id="66" name="Shape 1480">
                    <a:extLst>
                      <a:ext uri="{FF2B5EF4-FFF2-40B4-BE49-F238E27FC236}">
                        <a16:creationId xmlns:a16="http://schemas.microsoft.com/office/drawing/2014/main" id="{9D440CFE-E84A-984C-9943-AD9382958549}"/>
                      </a:ext>
                    </a:extLst>
                  </p:cNvPr>
                  <p:cNvSpPr txBox="1"/>
                  <p:nvPr/>
                </p:nvSpPr>
                <p:spPr>
                  <a:xfrm>
                    <a:off x="5573587" y="3464735"/>
                    <a:ext cx="1150971" cy="3907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rgbClr val="000000"/>
                        </a:solidFill>
                        <a:latin typeface="Calibri"/>
                        <a:ea typeface="Calibri"/>
                        <a:cs typeface="Calibri"/>
                        <a:sym typeface="Calibri"/>
                      </a:rPr>
                      <a:t>ERDDAP</a:t>
                    </a:r>
                    <a:endParaRPr sz="1600" dirty="0"/>
                  </a:p>
                </p:txBody>
              </p:sp>
              <p:pic>
                <p:nvPicPr>
                  <p:cNvPr id="67" name="Shape 1482">
                    <a:extLst>
                      <a:ext uri="{FF2B5EF4-FFF2-40B4-BE49-F238E27FC236}">
                        <a16:creationId xmlns:a16="http://schemas.microsoft.com/office/drawing/2014/main" id="{8339C264-229D-BB47-9EDC-985E24B7F7DC}"/>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4244900" y="4043879"/>
                    <a:ext cx="432881" cy="432881"/>
                  </a:xfrm>
                  <a:prstGeom prst="rect">
                    <a:avLst/>
                  </a:prstGeom>
                  <a:noFill/>
                  <a:ln>
                    <a:noFill/>
                  </a:ln>
                </p:spPr>
              </p:pic>
              <p:pic>
                <p:nvPicPr>
                  <p:cNvPr id="68" name="Shape 1483">
                    <a:extLst>
                      <a:ext uri="{FF2B5EF4-FFF2-40B4-BE49-F238E27FC236}">
                        <a16:creationId xmlns:a16="http://schemas.microsoft.com/office/drawing/2014/main" id="{5171FA86-4DB0-6A4F-B950-3DC01CA606FE}"/>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4580002" y="4443467"/>
                    <a:ext cx="432881" cy="432881"/>
                  </a:xfrm>
                  <a:prstGeom prst="rect">
                    <a:avLst/>
                  </a:prstGeom>
                  <a:noFill/>
                  <a:ln>
                    <a:noFill/>
                  </a:ln>
                </p:spPr>
              </p:pic>
              <p:pic>
                <p:nvPicPr>
                  <p:cNvPr id="69" name="Shape 1484">
                    <a:extLst>
                      <a:ext uri="{FF2B5EF4-FFF2-40B4-BE49-F238E27FC236}">
                        <a16:creationId xmlns:a16="http://schemas.microsoft.com/office/drawing/2014/main" id="{7CDA89B0-C125-E948-A38E-2A58C35D67A2}"/>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4936271" y="4779231"/>
                    <a:ext cx="432881" cy="432881"/>
                  </a:xfrm>
                  <a:prstGeom prst="rect">
                    <a:avLst/>
                  </a:prstGeom>
                  <a:noFill/>
                  <a:ln>
                    <a:noFill/>
                  </a:ln>
                </p:spPr>
              </p:pic>
              <p:pic>
                <p:nvPicPr>
                  <p:cNvPr id="70" name="Shape 1485">
                    <a:extLst>
                      <a:ext uri="{FF2B5EF4-FFF2-40B4-BE49-F238E27FC236}">
                        <a16:creationId xmlns:a16="http://schemas.microsoft.com/office/drawing/2014/main" id="{9558A999-30B5-CD41-8633-2351EF31C31A}"/>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5233364" y="5153367"/>
                    <a:ext cx="432881" cy="432881"/>
                  </a:xfrm>
                  <a:prstGeom prst="rect">
                    <a:avLst/>
                  </a:prstGeom>
                  <a:noFill/>
                  <a:ln>
                    <a:noFill/>
                  </a:ln>
                </p:spPr>
              </p:pic>
              <p:pic>
                <p:nvPicPr>
                  <p:cNvPr id="71" name="Shape 1488">
                    <a:extLst>
                      <a:ext uri="{FF2B5EF4-FFF2-40B4-BE49-F238E27FC236}">
                        <a16:creationId xmlns:a16="http://schemas.microsoft.com/office/drawing/2014/main" id="{023E49A5-6671-314B-B076-AE772BFD33A3}"/>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4950844" y="2212278"/>
                    <a:ext cx="432881" cy="432881"/>
                  </a:xfrm>
                  <a:prstGeom prst="rect">
                    <a:avLst/>
                  </a:prstGeom>
                  <a:noFill/>
                  <a:ln>
                    <a:noFill/>
                  </a:ln>
                </p:spPr>
              </p:pic>
              <p:pic>
                <p:nvPicPr>
                  <p:cNvPr id="72" name="Shape 1489">
                    <a:extLst>
                      <a:ext uri="{FF2B5EF4-FFF2-40B4-BE49-F238E27FC236}">
                        <a16:creationId xmlns:a16="http://schemas.microsoft.com/office/drawing/2014/main" id="{C11C64B7-76F3-5A48-8FB2-F229AED98727}"/>
                      </a:ext>
                    </a:extLst>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4181194" y="3166411"/>
                    <a:ext cx="432881" cy="432881"/>
                  </a:xfrm>
                  <a:prstGeom prst="rect">
                    <a:avLst/>
                  </a:prstGeom>
                  <a:noFill/>
                  <a:ln>
                    <a:noFill/>
                  </a:ln>
                </p:spPr>
              </p:pic>
              <p:pic>
                <p:nvPicPr>
                  <p:cNvPr id="73" name="Shape 1490">
                    <a:extLst>
                      <a:ext uri="{FF2B5EF4-FFF2-40B4-BE49-F238E27FC236}">
                        <a16:creationId xmlns:a16="http://schemas.microsoft.com/office/drawing/2014/main" id="{4F6E0F68-9356-1148-83BB-0B3C5902260E}"/>
                      </a:ext>
                    </a:extLst>
                  </p:cNvPr>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4448892" y="2638453"/>
                    <a:ext cx="432881" cy="432881"/>
                  </a:xfrm>
                  <a:prstGeom prst="rect">
                    <a:avLst/>
                  </a:prstGeom>
                  <a:noFill/>
                  <a:ln>
                    <a:noFill/>
                  </a:ln>
                </p:spPr>
              </p:pic>
              <p:pic>
                <p:nvPicPr>
                  <p:cNvPr id="75" name="Shape 1495">
                    <a:extLst>
                      <a:ext uri="{FF2B5EF4-FFF2-40B4-BE49-F238E27FC236}">
                        <a16:creationId xmlns:a16="http://schemas.microsoft.com/office/drawing/2014/main" id="{36B3A6BB-F8A3-514E-A515-1233EB1B55E9}"/>
                      </a:ext>
                    </a:extLst>
                  </p:cNvPr>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7319563" y="4353713"/>
                    <a:ext cx="637045" cy="637045"/>
                  </a:xfrm>
                  <a:prstGeom prst="rect">
                    <a:avLst/>
                  </a:prstGeom>
                  <a:noFill/>
                  <a:ln>
                    <a:noFill/>
                  </a:ln>
                </p:spPr>
              </p:pic>
              <p:cxnSp>
                <p:nvCxnSpPr>
                  <p:cNvPr id="78" name="Shape 1500">
                    <a:extLst>
                      <a:ext uri="{FF2B5EF4-FFF2-40B4-BE49-F238E27FC236}">
                        <a16:creationId xmlns:a16="http://schemas.microsoft.com/office/drawing/2014/main" id="{89E74F7D-0743-2F44-84FE-7CA2743CDF19}"/>
                      </a:ext>
                    </a:extLst>
                  </p:cNvPr>
                  <p:cNvCxnSpPr>
                    <a:cxnSpLocks/>
                  </p:cNvCxnSpPr>
                  <p:nvPr/>
                </p:nvCxnSpPr>
                <p:spPr>
                  <a:xfrm>
                    <a:off x="5229391" y="2679561"/>
                    <a:ext cx="578217" cy="733761"/>
                  </a:xfrm>
                  <a:prstGeom prst="straightConnector1">
                    <a:avLst/>
                  </a:prstGeom>
                  <a:noFill/>
                  <a:ln w="38100" cap="flat" cmpd="sng">
                    <a:solidFill>
                      <a:schemeClr val="accent1"/>
                    </a:solidFill>
                    <a:prstDash val="solid"/>
                    <a:miter lim="800000"/>
                    <a:headEnd type="none" w="med" len="med"/>
                    <a:tailEnd type="stealth" w="lg" len="lg"/>
                  </a:ln>
                </p:spPr>
              </p:cxnSp>
              <p:cxnSp>
                <p:nvCxnSpPr>
                  <p:cNvPr id="79" name="Shape 1501">
                    <a:extLst>
                      <a:ext uri="{FF2B5EF4-FFF2-40B4-BE49-F238E27FC236}">
                        <a16:creationId xmlns:a16="http://schemas.microsoft.com/office/drawing/2014/main" id="{69E2B3EF-1C62-B741-90B7-A534CD2BFA18}"/>
                      </a:ext>
                    </a:extLst>
                  </p:cNvPr>
                  <p:cNvCxnSpPr>
                    <a:cxnSpLocks/>
                  </p:cNvCxnSpPr>
                  <p:nvPr/>
                </p:nvCxnSpPr>
                <p:spPr>
                  <a:xfrm>
                    <a:off x="4877304" y="3041867"/>
                    <a:ext cx="708460" cy="430743"/>
                  </a:xfrm>
                  <a:prstGeom prst="straightConnector1">
                    <a:avLst/>
                  </a:prstGeom>
                  <a:noFill/>
                  <a:ln w="38100" cap="flat" cmpd="sng">
                    <a:solidFill>
                      <a:schemeClr val="accent1"/>
                    </a:solidFill>
                    <a:prstDash val="solid"/>
                    <a:miter lim="800000"/>
                    <a:headEnd type="none" w="med" len="med"/>
                    <a:tailEnd type="stealth" w="lg" len="lg"/>
                  </a:ln>
                </p:spPr>
              </p:cxnSp>
              <p:cxnSp>
                <p:nvCxnSpPr>
                  <p:cNvPr id="80" name="Shape 1502">
                    <a:extLst>
                      <a:ext uri="{FF2B5EF4-FFF2-40B4-BE49-F238E27FC236}">
                        <a16:creationId xmlns:a16="http://schemas.microsoft.com/office/drawing/2014/main" id="{13661A09-2372-EB45-9690-22EF33E80207}"/>
                      </a:ext>
                    </a:extLst>
                  </p:cNvPr>
                  <p:cNvCxnSpPr>
                    <a:cxnSpLocks/>
                    <a:stCxn id="72" idx="3"/>
                  </p:cNvCxnSpPr>
                  <p:nvPr/>
                </p:nvCxnSpPr>
                <p:spPr>
                  <a:xfrm>
                    <a:off x="4614075" y="3382852"/>
                    <a:ext cx="898299" cy="211507"/>
                  </a:xfrm>
                  <a:prstGeom prst="straightConnector1">
                    <a:avLst/>
                  </a:prstGeom>
                  <a:noFill/>
                  <a:ln w="38100" cap="flat" cmpd="sng">
                    <a:solidFill>
                      <a:schemeClr val="accent1"/>
                    </a:solidFill>
                    <a:prstDash val="solid"/>
                    <a:miter lim="800000"/>
                    <a:headEnd type="none" w="med" len="med"/>
                    <a:tailEnd type="stealth" w="lg" len="lg"/>
                  </a:ln>
                </p:spPr>
              </p:cxnSp>
              <p:sp>
                <p:nvSpPr>
                  <p:cNvPr id="81" name="Shape 1508">
                    <a:extLst>
                      <a:ext uri="{FF2B5EF4-FFF2-40B4-BE49-F238E27FC236}">
                        <a16:creationId xmlns:a16="http://schemas.microsoft.com/office/drawing/2014/main" id="{577E9C4B-5A64-D642-A45E-706A9AADFC3F}"/>
                      </a:ext>
                    </a:extLst>
                  </p:cNvPr>
                  <p:cNvSpPr txBox="1"/>
                  <p:nvPr/>
                </p:nvSpPr>
                <p:spPr>
                  <a:xfrm>
                    <a:off x="6918271" y="1199727"/>
                    <a:ext cx="3152977" cy="3907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cap="all" dirty="0">
                        <a:solidFill>
                          <a:schemeClr val="accent5">
                            <a:lumMod val="50000"/>
                          </a:schemeClr>
                        </a:solidFill>
                        <a:latin typeface="Calibri"/>
                        <a:ea typeface="Calibri"/>
                        <a:cs typeface="Calibri"/>
                        <a:sym typeface="Calibri"/>
                      </a:rPr>
                      <a:t>Data Distribution</a:t>
                    </a:r>
                    <a:endParaRPr sz="2000" b="1" cap="all" dirty="0">
                      <a:solidFill>
                        <a:schemeClr val="accent5">
                          <a:lumMod val="50000"/>
                        </a:schemeClr>
                      </a:solidFill>
                    </a:endParaRPr>
                  </a:p>
                </p:txBody>
              </p:sp>
              <p:cxnSp>
                <p:nvCxnSpPr>
                  <p:cNvPr id="82" name="Shape 1509">
                    <a:extLst>
                      <a:ext uri="{FF2B5EF4-FFF2-40B4-BE49-F238E27FC236}">
                        <a16:creationId xmlns:a16="http://schemas.microsoft.com/office/drawing/2014/main" id="{17409ABA-639B-C74D-8B56-0F181F5CBDC4}"/>
                      </a:ext>
                    </a:extLst>
                  </p:cNvPr>
                  <p:cNvCxnSpPr>
                    <a:cxnSpLocks/>
                  </p:cNvCxnSpPr>
                  <p:nvPr/>
                </p:nvCxnSpPr>
                <p:spPr>
                  <a:xfrm flipV="1">
                    <a:off x="6442678" y="2679561"/>
                    <a:ext cx="480785" cy="699451"/>
                  </a:xfrm>
                  <a:prstGeom prst="straightConnector1">
                    <a:avLst/>
                  </a:prstGeom>
                  <a:noFill/>
                  <a:ln w="38100" cap="flat" cmpd="sng">
                    <a:solidFill>
                      <a:srgbClr val="385623"/>
                    </a:solidFill>
                    <a:prstDash val="solid"/>
                    <a:miter lim="800000"/>
                    <a:headEnd type="none" w="med" len="med"/>
                    <a:tailEnd type="triangle" w="lg" len="lg"/>
                  </a:ln>
                </p:spPr>
              </p:cxnSp>
              <p:cxnSp>
                <p:nvCxnSpPr>
                  <p:cNvPr id="83" name="Shape 1511">
                    <a:extLst>
                      <a:ext uri="{FF2B5EF4-FFF2-40B4-BE49-F238E27FC236}">
                        <a16:creationId xmlns:a16="http://schemas.microsoft.com/office/drawing/2014/main" id="{B84FB841-F4D4-0044-AF03-BB91D34F90C1}"/>
                      </a:ext>
                    </a:extLst>
                  </p:cNvPr>
                  <p:cNvCxnSpPr>
                    <a:cxnSpLocks/>
                    <a:endCxn id="96" idx="1"/>
                  </p:cNvCxnSpPr>
                  <p:nvPr/>
                </p:nvCxnSpPr>
                <p:spPr>
                  <a:xfrm flipV="1">
                    <a:off x="6632441" y="3089432"/>
                    <a:ext cx="791705" cy="383178"/>
                  </a:xfrm>
                  <a:prstGeom prst="straightConnector1">
                    <a:avLst/>
                  </a:prstGeom>
                  <a:noFill/>
                  <a:ln w="38100" cap="flat" cmpd="sng">
                    <a:solidFill>
                      <a:srgbClr val="385623"/>
                    </a:solidFill>
                    <a:prstDash val="solid"/>
                    <a:miter lim="800000"/>
                    <a:headEnd type="none" w="med" len="med"/>
                    <a:tailEnd type="triangle" w="lg" len="lg"/>
                  </a:ln>
                </p:spPr>
              </p:cxnSp>
              <p:cxnSp>
                <p:nvCxnSpPr>
                  <p:cNvPr id="84" name="Shape 1513">
                    <a:extLst>
                      <a:ext uri="{FF2B5EF4-FFF2-40B4-BE49-F238E27FC236}">
                        <a16:creationId xmlns:a16="http://schemas.microsoft.com/office/drawing/2014/main" id="{B2987C42-BFBC-764F-825D-2CD5333F08E2}"/>
                      </a:ext>
                    </a:extLst>
                  </p:cNvPr>
                  <p:cNvCxnSpPr>
                    <a:cxnSpLocks/>
                    <a:stCxn id="95" idx="5"/>
                    <a:endCxn id="75" idx="1"/>
                  </p:cNvCxnSpPr>
                  <p:nvPr/>
                </p:nvCxnSpPr>
                <p:spPr>
                  <a:xfrm>
                    <a:off x="6516979" y="3829109"/>
                    <a:ext cx="802584" cy="843127"/>
                  </a:xfrm>
                  <a:prstGeom prst="straightConnector1">
                    <a:avLst/>
                  </a:prstGeom>
                  <a:noFill/>
                  <a:ln w="38100" cap="flat" cmpd="sng">
                    <a:solidFill>
                      <a:srgbClr val="385623"/>
                    </a:solidFill>
                    <a:prstDash val="solid"/>
                    <a:miter lim="800000"/>
                    <a:headEnd type="none" w="med" len="med"/>
                    <a:tailEnd type="triangle" w="lg" len="lg"/>
                  </a:ln>
                </p:spPr>
              </p:cxnSp>
              <p:sp>
                <p:nvSpPr>
                  <p:cNvPr id="85" name="Shape 1486">
                    <a:extLst>
                      <a:ext uri="{FF2B5EF4-FFF2-40B4-BE49-F238E27FC236}">
                        <a16:creationId xmlns:a16="http://schemas.microsoft.com/office/drawing/2014/main" id="{F37A259C-71A0-0745-8413-7FFC03A2C7E6}"/>
                      </a:ext>
                    </a:extLst>
                  </p:cNvPr>
                  <p:cNvSpPr txBox="1"/>
                  <p:nvPr/>
                </p:nvSpPr>
                <p:spPr>
                  <a:xfrm>
                    <a:off x="2336908" y="3664458"/>
                    <a:ext cx="2423471" cy="435530"/>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1900" b="1" cap="small" dirty="0">
                        <a:solidFill>
                          <a:schemeClr val="tx1">
                            <a:lumMod val="75000"/>
                            <a:lumOff val="25000"/>
                          </a:schemeClr>
                        </a:solidFill>
                        <a:latin typeface="Calibri"/>
                        <a:ea typeface="Calibri"/>
                        <a:cs typeface="Calibri"/>
                        <a:sym typeface="Calibri"/>
                      </a:rPr>
                      <a:t>Remote Servers</a:t>
                    </a:r>
                    <a:endParaRPr sz="1900" b="1" cap="small" dirty="0">
                      <a:solidFill>
                        <a:schemeClr val="tx1">
                          <a:lumMod val="75000"/>
                          <a:lumOff val="25000"/>
                        </a:schemeClr>
                      </a:solidFill>
                    </a:endParaRPr>
                  </a:p>
                </p:txBody>
              </p:sp>
              <p:sp>
                <p:nvSpPr>
                  <p:cNvPr id="86" name="Shape 1491">
                    <a:extLst>
                      <a:ext uri="{FF2B5EF4-FFF2-40B4-BE49-F238E27FC236}">
                        <a16:creationId xmlns:a16="http://schemas.microsoft.com/office/drawing/2014/main" id="{B81A5D47-324B-1243-919E-4B57E47756E0}"/>
                      </a:ext>
                    </a:extLst>
                  </p:cNvPr>
                  <p:cNvSpPr txBox="1"/>
                  <p:nvPr/>
                </p:nvSpPr>
                <p:spPr>
                  <a:xfrm>
                    <a:off x="2336908" y="1734826"/>
                    <a:ext cx="2112551" cy="358779"/>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1900" b="1" cap="small" dirty="0">
                        <a:solidFill>
                          <a:schemeClr val="tx1">
                            <a:lumMod val="75000"/>
                            <a:lumOff val="25000"/>
                          </a:schemeClr>
                        </a:solidFill>
                        <a:latin typeface="Calibri"/>
                        <a:ea typeface="Calibri"/>
                        <a:cs typeface="Calibri"/>
                        <a:sym typeface="Calibri"/>
                      </a:rPr>
                      <a:t>Local Storage</a:t>
                    </a:r>
                    <a:endParaRPr sz="1900" b="1" cap="small" dirty="0">
                      <a:solidFill>
                        <a:schemeClr val="tx1">
                          <a:lumMod val="75000"/>
                          <a:lumOff val="25000"/>
                        </a:schemeClr>
                      </a:solidFill>
                    </a:endParaRPr>
                  </a:p>
                </p:txBody>
              </p:sp>
              <p:sp>
                <p:nvSpPr>
                  <p:cNvPr id="87" name="Rectangle 86">
                    <a:extLst>
                      <a:ext uri="{FF2B5EF4-FFF2-40B4-BE49-F238E27FC236}">
                        <a16:creationId xmlns:a16="http://schemas.microsoft.com/office/drawing/2014/main" id="{1519E52B-B136-1243-95F3-A87CEC52B1A6}"/>
                      </a:ext>
                    </a:extLst>
                  </p:cNvPr>
                  <p:cNvSpPr/>
                  <p:nvPr/>
                </p:nvSpPr>
                <p:spPr>
                  <a:xfrm>
                    <a:off x="2709611" y="2148133"/>
                    <a:ext cx="2189228" cy="458218"/>
                  </a:xfrm>
                  <a:prstGeom prst="rect">
                    <a:avLst/>
                  </a:prstGeom>
                </p:spPr>
                <p:txBody>
                  <a:bodyPr wrap="none">
                    <a:spAutoFit/>
                  </a:bodyPr>
                  <a:lstStyle/>
                  <a:p>
                    <a:pPr marL="174625" lvl="0" algn="r">
                      <a:lnSpc>
                        <a:spcPct val="110000"/>
                      </a:lnSpc>
                      <a:buClr>
                        <a:srgbClr val="000000"/>
                      </a:buClr>
                      <a:buSzPts val="1800"/>
                    </a:pPr>
                    <a:r>
                      <a:rPr lang="en-US" sz="1700" dirty="0">
                        <a:solidFill>
                          <a:srgbClr val="3F3F3F"/>
                        </a:solidFill>
                        <a:ea typeface="Helvetica Neue"/>
                        <a:cs typeface="Helvetica Neue"/>
                        <a:sym typeface="Helvetica Neue"/>
                      </a:rPr>
                      <a:t>Internal Servers</a:t>
                    </a:r>
                    <a:endParaRPr lang="en-US" sz="1700" dirty="0">
                      <a:solidFill>
                        <a:prstClr val="black"/>
                      </a:solidFill>
                    </a:endParaRPr>
                  </a:p>
                </p:txBody>
              </p:sp>
              <p:sp>
                <p:nvSpPr>
                  <p:cNvPr id="88" name="Rectangle 87">
                    <a:extLst>
                      <a:ext uri="{FF2B5EF4-FFF2-40B4-BE49-F238E27FC236}">
                        <a16:creationId xmlns:a16="http://schemas.microsoft.com/office/drawing/2014/main" id="{CDF17B43-4071-0347-9C65-2CABCE994C44}"/>
                      </a:ext>
                    </a:extLst>
                  </p:cNvPr>
                  <p:cNvSpPr/>
                  <p:nvPr/>
                </p:nvSpPr>
                <p:spPr>
                  <a:xfrm>
                    <a:off x="3129306" y="3122812"/>
                    <a:ext cx="996529" cy="458218"/>
                  </a:xfrm>
                  <a:prstGeom prst="rect">
                    <a:avLst/>
                  </a:prstGeom>
                </p:spPr>
                <p:txBody>
                  <a:bodyPr wrap="none">
                    <a:spAutoFit/>
                  </a:bodyPr>
                  <a:lstStyle/>
                  <a:p>
                    <a:pPr marL="174625" lvl="0">
                      <a:lnSpc>
                        <a:spcPct val="110000"/>
                      </a:lnSpc>
                      <a:buClr>
                        <a:srgbClr val="000000"/>
                      </a:buClr>
                      <a:buSzPts val="1800"/>
                    </a:pPr>
                    <a:r>
                      <a:rPr lang="en-US" sz="1700" dirty="0">
                        <a:solidFill>
                          <a:srgbClr val="3F3F3F"/>
                        </a:solidFill>
                        <a:ea typeface="Helvetica Neue"/>
                        <a:cs typeface="Helvetica Neue"/>
                        <a:sym typeface="Helvetica Neue"/>
                      </a:rPr>
                      <a:t>RAID</a:t>
                    </a:r>
                    <a:endParaRPr lang="en-US" sz="1700" dirty="0">
                      <a:solidFill>
                        <a:prstClr val="black"/>
                      </a:solidFill>
                    </a:endParaRPr>
                  </a:p>
                </p:txBody>
              </p:sp>
              <p:sp>
                <p:nvSpPr>
                  <p:cNvPr id="89" name="Rectangle 88">
                    <a:extLst>
                      <a:ext uri="{FF2B5EF4-FFF2-40B4-BE49-F238E27FC236}">
                        <a16:creationId xmlns:a16="http://schemas.microsoft.com/office/drawing/2014/main" id="{A964C0D9-FEAB-E647-B1B1-95CBFA9D1F7A}"/>
                      </a:ext>
                    </a:extLst>
                  </p:cNvPr>
                  <p:cNvSpPr/>
                  <p:nvPr/>
                </p:nvSpPr>
                <p:spPr>
                  <a:xfrm>
                    <a:off x="2860019" y="2617606"/>
                    <a:ext cx="1484629" cy="458218"/>
                  </a:xfrm>
                  <a:prstGeom prst="rect">
                    <a:avLst/>
                  </a:prstGeom>
                </p:spPr>
                <p:txBody>
                  <a:bodyPr wrap="none">
                    <a:spAutoFit/>
                  </a:bodyPr>
                  <a:lstStyle/>
                  <a:p>
                    <a:pPr marL="174625" lvl="0" algn="r">
                      <a:lnSpc>
                        <a:spcPct val="110000"/>
                      </a:lnSpc>
                      <a:buClr>
                        <a:srgbClr val="000000"/>
                      </a:buClr>
                      <a:buSzPts val="1800"/>
                    </a:pPr>
                    <a:r>
                      <a:rPr lang="en-US" sz="1700" dirty="0">
                        <a:solidFill>
                          <a:srgbClr val="3F3F3F"/>
                        </a:solidFill>
                        <a:ea typeface="Helvetica Neue"/>
                        <a:cs typeface="Helvetica Neue"/>
                        <a:sym typeface="Helvetica Neue"/>
                      </a:rPr>
                      <a:t>Database</a:t>
                    </a:r>
                    <a:endParaRPr lang="en-US" sz="1700" dirty="0">
                      <a:solidFill>
                        <a:prstClr val="black"/>
                      </a:solidFill>
                    </a:endParaRPr>
                  </a:p>
                </p:txBody>
              </p:sp>
              <p:cxnSp>
                <p:nvCxnSpPr>
                  <p:cNvPr id="90" name="Straight Connector 89">
                    <a:extLst>
                      <a:ext uri="{FF2B5EF4-FFF2-40B4-BE49-F238E27FC236}">
                        <a16:creationId xmlns:a16="http://schemas.microsoft.com/office/drawing/2014/main" id="{E6427C12-4D59-C84E-9EBF-C317B48072A7}"/>
                      </a:ext>
                    </a:extLst>
                  </p:cNvPr>
                  <p:cNvCxnSpPr/>
                  <p:nvPr/>
                </p:nvCxnSpPr>
                <p:spPr bwMode="auto">
                  <a:xfrm>
                    <a:off x="2840508" y="2267869"/>
                    <a:ext cx="0" cy="1205220"/>
                  </a:xfrm>
                  <a:prstGeom prst="line">
                    <a:avLst/>
                  </a:prstGeom>
                  <a:solidFill>
                    <a:srgbClr val="00B8FF"/>
                  </a:solidFill>
                  <a:ln w="63500"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1" name="Straight Connector 90">
                    <a:extLst>
                      <a:ext uri="{FF2B5EF4-FFF2-40B4-BE49-F238E27FC236}">
                        <a16:creationId xmlns:a16="http://schemas.microsoft.com/office/drawing/2014/main" id="{716892D3-4255-5F4A-BC17-881BCCB69D9D}"/>
                      </a:ext>
                    </a:extLst>
                  </p:cNvPr>
                  <p:cNvCxnSpPr>
                    <a:cxnSpLocks/>
                  </p:cNvCxnSpPr>
                  <p:nvPr/>
                </p:nvCxnSpPr>
                <p:spPr bwMode="auto">
                  <a:xfrm>
                    <a:off x="2846326" y="4104001"/>
                    <a:ext cx="0" cy="1548784"/>
                  </a:xfrm>
                  <a:prstGeom prst="line">
                    <a:avLst/>
                  </a:prstGeom>
                  <a:solidFill>
                    <a:srgbClr val="00B8FF"/>
                  </a:solidFill>
                  <a:ln w="63500"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92" name="TextBox 91">
                    <a:extLst>
                      <a:ext uri="{FF2B5EF4-FFF2-40B4-BE49-F238E27FC236}">
                        <a16:creationId xmlns:a16="http://schemas.microsoft.com/office/drawing/2014/main" id="{5FEADEF7-542C-EF43-A0A8-C94AFF32A378}"/>
                      </a:ext>
                    </a:extLst>
                  </p:cNvPr>
                  <p:cNvSpPr txBox="1"/>
                  <p:nvPr/>
                </p:nvSpPr>
                <p:spPr>
                  <a:xfrm>
                    <a:off x="7940138" y="2846180"/>
                    <a:ext cx="1590187" cy="771195"/>
                  </a:xfrm>
                  <a:prstGeom prst="rect">
                    <a:avLst/>
                  </a:prstGeom>
                  <a:noFill/>
                </p:spPr>
                <p:txBody>
                  <a:bodyPr wrap="none" rtlCol="0">
                    <a:spAutoFit/>
                  </a:bodyPr>
                  <a:lstStyle/>
                  <a:p>
                    <a:r>
                      <a:rPr lang="en-US" sz="1700" dirty="0">
                        <a:solidFill>
                          <a:schemeClr val="tx1">
                            <a:lumMod val="75000"/>
                            <a:lumOff val="25000"/>
                          </a:schemeClr>
                        </a:solidFill>
                      </a:rPr>
                      <a:t>Web-Based</a:t>
                    </a:r>
                  </a:p>
                  <a:p>
                    <a:r>
                      <a:rPr lang="en-US" sz="1700" dirty="0">
                        <a:solidFill>
                          <a:schemeClr val="tx1">
                            <a:lumMod val="75000"/>
                            <a:lumOff val="25000"/>
                          </a:schemeClr>
                        </a:solidFill>
                      </a:rPr>
                      <a:t>Applications</a:t>
                    </a:r>
                  </a:p>
                </p:txBody>
              </p:sp>
              <p:sp>
                <p:nvSpPr>
                  <p:cNvPr id="93" name="TextBox 92">
                    <a:extLst>
                      <a:ext uri="{FF2B5EF4-FFF2-40B4-BE49-F238E27FC236}">
                        <a16:creationId xmlns:a16="http://schemas.microsoft.com/office/drawing/2014/main" id="{0DEE2673-14DC-3640-B28B-E7206235F008}"/>
                      </a:ext>
                    </a:extLst>
                  </p:cNvPr>
                  <p:cNvSpPr txBox="1"/>
                  <p:nvPr/>
                </p:nvSpPr>
                <p:spPr>
                  <a:xfrm>
                    <a:off x="7229160" y="2267950"/>
                    <a:ext cx="2069797" cy="349968"/>
                  </a:xfrm>
                  <a:prstGeom prst="rect">
                    <a:avLst/>
                  </a:prstGeom>
                  <a:noFill/>
                </p:spPr>
                <p:txBody>
                  <a:bodyPr wrap="none" rtlCol="0">
                    <a:spAutoFit/>
                  </a:bodyPr>
                  <a:lstStyle/>
                  <a:p>
                    <a:r>
                      <a:rPr lang="en-US" dirty="0">
                        <a:solidFill>
                          <a:schemeClr val="tx1">
                            <a:lumMod val="75000"/>
                            <a:lumOff val="25000"/>
                          </a:schemeClr>
                        </a:solidFill>
                      </a:rPr>
                      <a:t>Automated Scripts</a:t>
                    </a:r>
                  </a:p>
                </p:txBody>
              </p:sp>
              <p:sp>
                <p:nvSpPr>
                  <p:cNvPr id="94" name="TextBox 93">
                    <a:extLst>
                      <a:ext uri="{FF2B5EF4-FFF2-40B4-BE49-F238E27FC236}">
                        <a16:creationId xmlns:a16="http://schemas.microsoft.com/office/drawing/2014/main" id="{824DA1E3-FB3A-7D41-9521-23D1F81412C4}"/>
                      </a:ext>
                    </a:extLst>
                  </p:cNvPr>
                  <p:cNvSpPr txBox="1"/>
                  <p:nvPr/>
                </p:nvSpPr>
                <p:spPr>
                  <a:xfrm>
                    <a:off x="7950743" y="4372395"/>
                    <a:ext cx="1590187" cy="771195"/>
                  </a:xfrm>
                  <a:prstGeom prst="rect">
                    <a:avLst/>
                  </a:prstGeom>
                  <a:noFill/>
                </p:spPr>
                <p:txBody>
                  <a:bodyPr wrap="none" rtlCol="0">
                    <a:spAutoFit/>
                  </a:bodyPr>
                  <a:lstStyle/>
                  <a:p>
                    <a:r>
                      <a:rPr lang="en-US" sz="1700" dirty="0">
                        <a:solidFill>
                          <a:schemeClr val="tx1">
                            <a:lumMod val="75000"/>
                            <a:lumOff val="25000"/>
                          </a:schemeClr>
                        </a:solidFill>
                      </a:rPr>
                      <a:t>Software </a:t>
                    </a:r>
                  </a:p>
                  <a:p>
                    <a:r>
                      <a:rPr lang="en-US" sz="1700" dirty="0">
                        <a:solidFill>
                          <a:schemeClr val="tx1">
                            <a:lumMod val="75000"/>
                            <a:lumOff val="25000"/>
                          </a:schemeClr>
                        </a:solidFill>
                      </a:rPr>
                      <a:t>Applications</a:t>
                    </a:r>
                  </a:p>
                </p:txBody>
              </p:sp>
              <p:sp>
                <p:nvSpPr>
                  <p:cNvPr id="95" name="Donut 94">
                    <a:extLst>
                      <a:ext uri="{FF2B5EF4-FFF2-40B4-BE49-F238E27FC236}">
                        <a16:creationId xmlns:a16="http://schemas.microsoft.com/office/drawing/2014/main" id="{4E5072E3-4E48-9845-8957-253B51016378}"/>
                      </a:ext>
                    </a:extLst>
                  </p:cNvPr>
                  <p:cNvSpPr/>
                  <p:nvPr/>
                </p:nvSpPr>
                <p:spPr bwMode="auto">
                  <a:xfrm>
                    <a:off x="5512374" y="3390969"/>
                    <a:ext cx="1176968" cy="513313"/>
                  </a:xfrm>
                  <a:prstGeom prst="donut">
                    <a:avLst>
                      <a:gd name="adj" fmla="val 11535"/>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800" b="0" i="0" u="none" strike="noStrike" cap="none" normalizeH="0" baseline="0" dirty="0">
                      <a:ln>
                        <a:noFill/>
                      </a:ln>
                      <a:effectLst/>
                      <a:latin typeface="Arial" charset="0"/>
                      <a:ea typeface="ＭＳ Ｐゴシック" charset="0"/>
                      <a:cs typeface="Arial Unicode MS" charset="0"/>
                    </a:endParaRPr>
                  </a:p>
                </p:txBody>
              </p:sp>
              <p:pic>
                <p:nvPicPr>
                  <p:cNvPr id="96" name="Shape 1494">
                    <a:extLst>
                      <a:ext uri="{FF2B5EF4-FFF2-40B4-BE49-F238E27FC236}">
                        <a16:creationId xmlns:a16="http://schemas.microsoft.com/office/drawing/2014/main" id="{E9E56091-CDC3-414B-8CF2-324288D6FFB2}"/>
                      </a:ext>
                    </a:extLst>
                  </p:cNvPr>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7424146" y="2852805"/>
                    <a:ext cx="473253" cy="473253"/>
                  </a:xfrm>
                  <a:prstGeom prst="rect">
                    <a:avLst/>
                  </a:prstGeom>
                  <a:noFill/>
                  <a:ln>
                    <a:noFill/>
                  </a:ln>
                </p:spPr>
              </p:pic>
              <p:pic>
                <p:nvPicPr>
                  <p:cNvPr id="97" name="Shape 1485">
                    <a:extLst>
                      <a:ext uri="{FF2B5EF4-FFF2-40B4-BE49-F238E27FC236}">
                        <a16:creationId xmlns:a16="http://schemas.microsoft.com/office/drawing/2014/main" id="{FA5D2B8D-D560-0045-8AF8-48A2DE409C98}"/>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6833601" y="2228677"/>
                    <a:ext cx="432881" cy="432881"/>
                  </a:xfrm>
                  <a:prstGeom prst="rect">
                    <a:avLst/>
                  </a:prstGeom>
                  <a:noFill/>
                  <a:ln>
                    <a:noFill/>
                  </a:ln>
                </p:spPr>
              </p:pic>
            </p:grpSp>
            <p:sp>
              <p:nvSpPr>
                <p:cNvPr id="56" name="TextBox 55">
                  <a:extLst>
                    <a:ext uri="{FF2B5EF4-FFF2-40B4-BE49-F238E27FC236}">
                      <a16:creationId xmlns:a16="http://schemas.microsoft.com/office/drawing/2014/main" id="{8DB86677-590C-7942-A41E-B3DF0BA96FFF}"/>
                    </a:ext>
                  </a:extLst>
                </p:cNvPr>
                <p:cNvSpPr txBox="1"/>
                <p:nvPr/>
              </p:nvSpPr>
              <p:spPr>
                <a:xfrm>
                  <a:off x="6860979" y="3541307"/>
                  <a:ext cx="1360997" cy="771195"/>
                </a:xfrm>
                <a:prstGeom prst="rect">
                  <a:avLst/>
                </a:prstGeom>
                <a:noFill/>
              </p:spPr>
              <p:txBody>
                <a:bodyPr wrap="none" rtlCol="0">
                  <a:spAutoFit/>
                </a:bodyPr>
                <a:lstStyle/>
                <a:p>
                  <a:r>
                    <a:rPr lang="en-US" sz="1700" dirty="0">
                      <a:solidFill>
                        <a:schemeClr val="tx1">
                          <a:lumMod val="75000"/>
                          <a:lumOff val="25000"/>
                        </a:schemeClr>
                      </a:solidFill>
                    </a:rPr>
                    <a:t>Download</a:t>
                  </a:r>
                </a:p>
                <a:p>
                  <a:r>
                    <a:rPr lang="en-US" sz="1700" dirty="0">
                      <a:solidFill>
                        <a:schemeClr val="tx1">
                          <a:lumMod val="75000"/>
                          <a:lumOff val="25000"/>
                        </a:schemeClr>
                      </a:solidFill>
                    </a:rPr>
                    <a:t>By Hand</a:t>
                  </a:r>
                </a:p>
              </p:txBody>
            </p:sp>
          </p:grpSp>
          <p:sp>
            <p:nvSpPr>
              <p:cNvPr id="53" name="Shape 1508">
                <a:extLst>
                  <a:ext uri="{FF2B5EF4-FFF2-40B4-BE49-F238E27FC236}">
                    <a16:creationId xmlns:a16="http://schemas.microsoft.com/office/drawing/2014/main" id="{49217548-475A-BC42-B35F-22F198BDA010}"/>
                  </a:ext>
                </a:extLst>
              </p:cNvPr>
              <p:cNvSpPr txBox="1"/>
              <p:nvPr/>
            </p:nvSpPr>
            <p:spPr>
              <a:xfrm>
                <a:off x="1115815" y="1098117"/>
                <a:ext cx="3152977" cy="3907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cap="all" dirty="0">
                    <a:solidFill>
                      <a:schemeClr val="accent5">
                        <a:lumMod val="50000"/>
                      </a:schemeClr>
                    </a:solidFill>
                    <a:latin typeface="Calibri"/>
                    <a:ea typeface="Calibri"/>
                    <a:cs typeface="Calibri"/>
                    <a:sym typeface="Calibri"/>
                  </a:rPr>
                  <a:t>Data Aggregation</a:t>
                </a:r>
                <a:endParaRPr sz="2000" b="1" cap="all" dirty="0">
                  <a:solidFill>
                    <a:schemeClr val="accent5">
                      <a:lumMod val="50000"/>
                    </a:schemeClr>
                  </a:solidFill>
                </a:endParaRPr>
              </a:p>
            </p:txBody>
          </p:sp>
        </p:grpSp>
        <p:pic>
          <p:nvPicPr>
            <p:cNvPr id="98" name="Picture 97">
              <a:extLst>
                <a:ext uri="{FF2B5EF4-FFF2-40B4-BE49-F238E27FC236}">
                  <a16:creationId xmlns:a16="http://schemas.microsoft.com/office/drawing/2014/main" id="{E562686D-C05E-3C43-9588-DC7BB222360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252840" y="4903365"/>
              <a:ext cx="547818" cy="304038"/>
            </a:xfrm>
            <a:prstGeom prst="rect">
              <a:avLst/>
            </a:prstGeom>
          </p:spPr>
        </p:pic>
        <p:pic>
          <p:nvPicPr>
            <p:cNvPr id="99" name="Shape 1493">
              <a:extLst>
                <a:ext uri="{FF2B5EF4-FFF2-40B4-BE49-F238E27FC236}">
                  <a16:creationId xmlns:a16="http://schemas.microsoft.com/office/drawing/2014/main" id="{2AD89021-1624-2D43-9A23-2202107409A7}"/>
                </a:ext>
              </a:extLst>
            </p:cNvPr>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4787187" y="4933347"/>
              <a:ext cx="476147" cy="321400"/>
            </a:xfrm>
            <a:prstGeom prst="rect">
              <a:avLst/>
            </a:prstGeom>
            <a:noFill/>
            <a:ln>
              <a:noFill/>
            </a:ln>
          </p:spPr>
        </p:pic>
        <p:pic>
          <p:nvPicPr>
            <p:cNvPr id="100" name="Shape 1496">
              <a:extLst>
                <a:ext uri="{FF2B5EF4-FFF2-40B4-BE49-F238E27FC236}">
                  <a16:creationId xmlns:a16="http://schemas.microsoft.com/office/drawing/2014/main" id="{2BB6DBBF-FB0F-A941-82F1-D00816E1DB25}"/>
                </a:ext>
              </a:extLst>
            </p:cNvPr>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4795476" y="4544213"/>
              <a:ext cx="410860" cy="318416"/>
            </a:xfrm>
            <a:prstGeom prst="rect">
              <a:avLst/>
            </a:prstGeom>
            <a:noFill/>
            <a:ln>
              <a:noFill/>
            </a:ln>
          </p:spPr>
        </p:pic>
        <p:pic>
          <p:nvPicPr>
            <p:cNvPr id="101" name="Shape 1497">
              <a:extLst>
                <a:ext uri="{FF2B5EF4-FFF2-40B4-BE49-F238E27FC236}">
                  <a16:creationId xmlns:a16="http://schemas.microsoft.com/office/drawing/2014/main" id="{4D6661CA-E262-8740-AA59-CCC53D7D7CF9}"/>
                </a:ext>
              </a:extLst>
            </p:cNvPr>
            <p:cNvPicPr preferRelativeResize="0"/>
            <p:nvPr/>
          </p:nvPicPr>
          <p:blipFill rotWithShape="1">
            <a:blip r:embed="rId14" cstate="print">
              <a:alphaModFix/>
              <a:extLst>
                <a:ext uri="{28A0092B-C50C-407E-A947-70E740481C1C}">
                  <a14:useLocalDpi xmlns:a14="http://schemas.microsoft.com/office/drawing/2010/main"/>
                </a:ext>
              </a:extLst>
            </a:blip>
            <a:srcRect/>
            <a:stretch/>
          </p:blipFill>
          <p:spPr>
            <a:xfrm>
              <a:off x="5350385" y="4508008"/>
              <a:ext cx="390827" cy="390826"/>
            </a:xfrm>
            <a:prstGeom prst="rect">
              <a:avLst/>
            </a:prstGeom>
            <a:noFill/>
            <a:ln>
              <a:noFill/>
            </a:ln>
          </p:spPr>
        </p:pic>
      </p:grpSp>
      <p:cxnSp>
        <p:nvCxnSpPr>
          <p:cNvPr id="102" name="Shape 1511">
            <a:extLst>
              <a:ext uri="{FF2B5EF4-FFF2-40B4-BE49-F238E27FC236}">
                <a16:creationId xmlns:a16="http://schemas.microsoft.com/office/drawing/2014/main" id="{9BE6CB8C-E87D-714E-9DE3-8B72325D42AE}"/>
              </a:ext>
            </a:extLst>
          </p:cNvPr>
          <p:cNvCxnSpPr>
            <a:cxnSpLocks/>
          </p:cNvCxnSpPr>
          <p:nvPr/>
        </p:nvCxnSpPr>
        <p:spPr>
          <a:xfrm>
            <a:off x="3668651" y="3339753"/>
            <a:ext cx="551819" cy="155990"/>
          </a:xfrm>
          <a:prstGeom prst="straightConnector1">
            <a:avLst/>
          </a:prstGeom>
          <a:noFill/>
          <a:ln w="38100" cap="flat" cmpd="sng">
            <a:solidFill>
              <a:srgbClr val="385623"/>
            </a:solidFill>
            <a:prstDash val="solid"/>
            <a:miter lim="800000"/>
            <a:headEnd type="none" w="med" len="med"/>
            <a:tailEnd type="triangle" w="lg" len="lg"/>
          </a:ln>
        </p:spPr>
      </p:cxnSp>
      <p:sp>
        <p:nvSpPr>
          <p:cNvPr id="4" name="Rectangle 3">
            <a:extLst>
              <a:ext uri="{FF2B5EF4-FFF2-40B4-BE49-F238E27FC236}">
                <a16:creationId xmlns:a16="http://schemas.microsoft.com/office/drawing/2014/main" id="{A6B21045-E6F2-284A-8709-9279928015B4}"/>
              </a:ext>
            </a:extLst>
          </p:cNvPr>
          <p:cNvSpPr/>
          <p:nvPr/>
        </p:nvSpPr>
        <p:spPr>
          <a:xfrm>
            <a:off x="255608" y="5911237"/>
            <a:ext cx="6831037" cy="369332"/>
          </a:xfrm>
          <a:prstGeom prst="rect">
            <a:avLst/>
          </a:prstGeom>
        </p:spPr>
        <p:txBody>
          <a:bodyPr wrap="none">
            <a:spAutoFit/>
          </a:bodyPr>
          <a:lstStyle/>
          <a:p>
            <a:pPr>
              <a:spcBef>
                <a:spcPts val="600"/>
              </a:spcBef>
            </a:pPr>
            <a:r>
              <a:rPr lang="en-US" b="1" baseline="30000" dirty="0">
                <a:solidFill>
                  <a:schemeClr val="tx1">
                    <a:lumMod val="85000"/>
                    <a:lumOff val="15000"/>
                  </a:schemeClr>
                </a:solidFill>
              </a:rPr>
              <a:t>1</a:t>
            </a:r>
            <a:r>
              <a:rPr lang="en-US" b="1" dirty="0">
                <a:solidFill>
                  <a:schemeClr val="tx1">
                    <a:lumMod val="85000"/>
                    <a:lumOff val="15000"/>
                  </a:schemeClr>
                </a:solidFill>
              </a:rPr>
              <a:t>ERDDAP was developed at NOAA/NMFS/SWFSC/ERD by Bob Simons </a:t>
            </a:r>
          </a:p>
        </p:txBody>
      </p:sp>
      <p:grpSp>
        <p:nvGrpSpPr>
          <p:cNvPr id="6" name="Group 5">
            <a:extLst>
              <a:ext uri="{FF2B5EF4-FFF2-40B4-BE49-F238E27FC236}">
                <a16:creationId xmlns:a16="http://schemas.microsoft.com/office/drawing/2014/main" id="{706BBB10-DA8F-314C-8635-375E196E4CB4}"/>
              </a:ext>
            </a:extLst>
          </p:cNvPr>
          <p:cNvGrpSpPr/>
          <p:nvPr/>
        </p:nvGrpSpPr>
        <p:grpSpPr>
          <a:xfrm>
            <a:off x="6687929" y="1467751"/>
            <a:ext cx="6229277" cy="4449726"/>
            <a:chOff x="6217661" y="1167302"/>
            <a:chExt cx="6229277" cy="4449726"/>
          </a:xfrm>
        </p:grpSpPr>
        <p:sp>
          <p:nvSpPr>
            <p:cNvPr id="50" name="TextBox 49">
              <a:extLst>
                <a:ext uri="{FF2B5EF4-FFF2-40B4-BE49-F238E27FC236}">
                  <a16:creationId xmlns:a16="http://schemas.microsoft.com/office/drawing/2014/main" id="{E72F92E7-D722-9446-9311-96D1871D2379}"/>
                </a:ext>
              </a:extLst>
            </p:cNvPr>
            <p:cNvSpPr txBox="1"/>
            <p:nvPr/>
          </p:nvSpPr>
          <p:spPr>
            <a:xfrm>
              <a:off x="6373203" y="3647925"/>
              <a:ext cx="5079146" cy="1862048"/>
            </a:xfrm>
            <a:prstGeom prst="rect">
              <a:avLst/>
            </a:prstGeom>
            <a:noFill/>
          </p:spPr>
          <p:txBody>
            <a:bodyPr wrap="square" rtlCol="0">
              <a:spAutoFit/>
            </a:bodyPr>
            <a:lstStyle/>
            <a:p>
              <a:pPr>
                <a:spcBef>
                  <a:spcPts val="1200"/>
                </a:spcBef>
              </a:pPr>
              <a:r>
                <a:rPr lang="en-US" sz="1700" b="1" dirty="0">
                  <a:solidFill>
                    <a:schemeClr val="tx1">
                      <a:lumMod val="85000"/>
                      <a:lumOff val="15000"/>
                    </a:schemeClr>
                  </a:solidFill>
                  <a:latin typeface="Arial Narrow" panose="020B0604020202020204" pitchFamily="34" charset="0"/>
                  <a:cs typeface="Arial Narrow" panose="020B0604020202020204" pitchFamily="34" charset="0"/>
                </a:rPr>
                <a:t>Over 85 ERDDAPs exist worldwide </a:t>
              </a:r>
            </a:p>
            <a:p>
              <a:pPr>
                <a:spcBef>
                  <a:spcPts val="1200"/>
                </a:spcBef>
              </a:pPr>
              <a:r>
                <a:rPr lang="en-US" sz="1700" b="1" dirty="0">
                  <a:solidFill>
                    <a:schemeClr val="tx1">
                      <a:lumMod val="85000"/>
                      <a:lumOff val="15000"/>
                    </a:schemeClr>
                  </a:solidFill>
                  <a:latin typeface="Arial Narrow" panose="020B0604020202020204" pitchFamily="34" charset="0"/>
                  <a:cs typeface="Arial Narrow" panose="020B0604020202020204" pitchFamily="34" charset="0"/>
                </a:rPr>
                <a:t>Over a dozen different ERDDAPs in NOAA </a:t>
              </a:r>
            </a:p>
            <a:p>
              <a:pPr marL="115888" indent="-115888">
                <a:spcBef>
                  <a:spcPts val="1200"/>
                </a:spcBef>
              </a:pPr>
              <a:r>
                <a:rPr lang="en-US" altLang="en-US" sz="1700" b="1" dirty="0">
                  <a:solidFill>
                    <a:schemeClr val="tx1">
                      <a:lumMod val="85000"/>
                      <a:lumOff val="15000"/>
                    </a:schemeClr>
                  </a:solidFill>
                  <a:latin typeface="Arial Narrow" panose="020B0604020202020204" pitchFamily="34" charset="0"/>
                  <a:cs typeface="Arial Narrow" panose="020B0604020202020204" pitchFamily="34" charset="0"/>
                </a:rPr>
                <a:t>ERDDAP is one of the recommended data servers </a:t>
              </a:r>
              <a:br>
                <a:rPr lang="en-US" altLang="en-US" sz="1700" b="1" dirty="0">
                  <a:solidFill>
                    <a:schemeClr val="tx1">
                      <a:lumMod val="85000"/>
                      <a:lumOff val="15000"/>
                    </a:schemeClr>
                  </a:solidFill>
                  <a:latin typeface="Arial Narrow" panose="020B0604020202020204" pitchFamily="34" charset="0"/>
                  <a:cs typeface="Arial Narrow" panose="020B0604020202020204" pitchFamily="34" charset="0"/>
                </a:rPr>
              </a:br>
              <a:r>
                <a:rPr lang="en-US" altLang="en-US" sz="1700" b="1" dirty="0">
                  <a:solidFill>
                    <a:schemeClr val="tx1">
                      <a:lumMod val="85000"/>
                      <a:lumOff val="15000"/>
                    </a:schemeClr>
                  </a:solidFill>
                  <a:latin typeface="Arial Narrow" panose="020B0604020202020204" pitchFamily="34" charset="0"/>
                  <a:cs typeface="Arial Narrow" panose="020B0604020202020204" pitchFamily="34" charset="0"/>
                </a:rPr>
                <a:t>in NOAA's Data Access Procedural Directive</a:t>
              </a:r>
            </a:p>
            <a:p>
              <a:pPr>
                <a:spcBef>
                  <a:spcPts val="1200"/>
                </a:spcBef>
              </a:pPr>
              <a:r>
                <a:rPr lang="en-US" sz="1700" b="1" dirty="0">
                  <a:solidFill>
                    <a:schemeClr val="tx1">
                      <a:lumMod val="85000"/>
                      <a:lumOff val="15000"/>
                    </a:schemeClr>
                  </a:solidFill>
                  <a:latin typeface="Arial Narrow" panose="020B0604020202020204" pitchFamily="34" charset="0"/>
                  <a:cs typeface="Arial Narrow" panose="020B0604020202020204" pitchFamily="34" charset="0"/>
                </a:rPr>
                <a:t>Search for data across multiple ERDDAPs at erddap.com  </a:t>
              </a:r>
            </a:p>
          </p:txBody>
        </p:sp>
        <p:sp>
          <p:nvSpPr>
            <p:cNvPr id="65" name="Rounded Rectangle 64">
              <a:extLst>
                <a:ext uri="{FF2B5EF4-FFF2-40B4-BE49-F238E27FC236}">
                  <a16:creationId xmlns:a16="http://schemas.microsoft.com/office/drawing/2014/main" id="{121FC490-0DAF-9145-BE2F-CA1BE66CD363}"/>
                </a:ext>
              </a:extLst>
            </p:cNvPr>
            <p:cNvSpPr/>
            <p:nvPr/>
          </p:nvSpPr>
          <p:spPr>
            <a:xfrm>
              <a:off x="6217661" y="1167302"/>
              <a:ext cx="5199141" cy="4449726"/>
            </a:xfrm>
            <a:prstGeom prst="roundRect">
              <a:avLst>
                <a:gd name="adj" fmla="val 6192"/>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0D1E9762-88ED-9C4C-BF2A-09789ECA7414}"/>
                </a:ext>
              </a:extLst>
            </p:cNvPr>
            <p:cNvSpPr/>
            <p:nvPr/>
          </p:nvSpPr>
          <p:spPr>
            <a:xfrm>
              <a:off x="6350938" y="1267277"/>
              <a:ext cx="6096000" cy="2385268"/>
            </a:xfrm>
            <a:prstGeom prst="rect">
              <a:avLst/>
            </a:prstGeom>
          </p:spPr>
          <p:txBody>
            <a:bodyPr>
              <a:spAutoFit/>
            </a:bodyPr>
            <a:lstStyle/>
            <a:p>
              <a:r>
                <a:rPr lang="en-US" sz="1700" b="1" dirty="0">
                  <a:solidFill>
                    <a:schemeClr val="tx1">
                      <a:lumMod val="85000"/>
                      <a:lumOff val="15000"/>
                    </a:schemeClr>
                  </a:solidFill>
                  <a:latin typeface="Arial Narrow" panose="020B0604020202020204" pitchFamily="34" charset="0"/>
                  <a:cs typeface="Arial Narrow" panose="020B0604020202020204" pitchFamily="34" charset="0"/>
                </a:rPr>
                <a:t>ERDDAP provides a simple, consistent way to: </a:t>
              </a:r>
            </a:p>
            <a:p>
              <a:pPr marL="285750" indent="-285750">
                <a:spcBef>
                  <a:spcPts val="600"/>
                </a:spcBef>
                <a:buFont typeface="Arial" panose="020B0604020202020204" pitchFamily="34" charset="0"/>
                <a:buChar char="•"/>
              </a:pPr>
              <a:r>
                <a:rPr lang="en-US" sz="1700" dirty="0">
                  <a:solidFill>
                    <a:schemeClr val="tx1">
                      <a:lumMod val="85000"/>
                      <a:lumOff val="15000"/>
                    </a:schemeClr>
                  </a:solidFill>
                  <a:latin typeface="Arial Narrow" panose="020B0604020202020204" pitchFamily="34" charset="0"/>
                  <a:cs typeface="Arial Narrow" panose="020B0604020202020204" pitchFamily="34" charset="0"/>
                </a:rPr>
                <a:t>Subset datasets temporally and spatially </a:t>
              </a:r>
            </a:p>
            <a:p>
              <a:pPr marL="285750" indent="-285750">
                <a:spcBef>
                  <a:spcPts val="600"/>
                </a:spcBef>
                <a:buFont typeface="Arial" panose="020B0604020202020204" pitchFamily="34" charset="0"/>
                <a:buChar char="•"/>
              </a:pPr>
              <a:r>
                <a:rPr lang="en-US" sz="1700" dirty="0">
                  <a:latin typeface="Arial Narrow" panose="020B0604020202020204" pitchFamily="34" charset="0"/>
                  <a:cs typeface="Arial Narrow" panose="020B0604020202020204" pitchFamily="34" charset="0"/>
                </a:rPr>
                <a:t>Distribute both gridded and non-gridded (tabular) data</a:t>
              </a:r>
              <a:endParaRPr lang="en-US" sz="1700" dirty="0">
                <a:solidFill>
                  <a:schemeClr val="tx1">
                    <a:lumMod val="85000"/>
                    <a:lumOff val="15000"/>
                  </a:schemeClr>
                </a:solidFill>
                <a:latin typeface="Arial Narrow" panose="020B0604020202020204" pitchFamily="34" charset="0"/>
                <a:cs typeface="Arial Narrow" panose="020B0604020202020204" pitchFamily="34" charset="0"/>
              </a:endParaRPr>
            </a:p>
            <a:p>
              <a:pPr marL="285750" indent="-285750">
                <a:spcBef>
                  <a:spcPts val="600"/>
                </a:spcBef>
                <a:buFont typeface="Arial" panose="020B0604020202020204" pitchFamily="34" charset="0"/>
                <a:buChar char="•"/>
              </a:pPr>
              <a:r>
                <a:rPr lang="en-US" sz="1700" dirty="0">
                  <a:solidFill>
                    <a:schemeClr val="tx1">
                      <a:lumMod val="85000"/>
                      <a:lumOff val="15000"/>
                    </a:schemeClr>
                  </a:solidFill>
                  <a:latin typeface="Arial Narrow" panose="020B0604020202020204" pitchFamily="34" charset="0"/>
                  <a:cs typeface="Arial Narrow" panose="020B0604020202020204" pitchFamily="34" charset="0"/>
                </a:rPr>
                <a:t>Download data in &gt; 30 formats </a:t>
              </a:r>
            </a:p>
            <a:p>
              <a:pPr marL="285750" indent="-285750">
                <a:spcBef>
                  <a:spcPts val="600"/>
                </a:spcBef>
                <a:buFont typeface="Arial" panose="020B0604020202020204" pitchFamily="34" charset="0"/>
                <a:buChar char="•"/>
              </a:pPr>
              <a:r>
                <a:rPr lang="en-US" sz="1700" dirty="0">
                  <a:solidFill>
                    <a:schemeClr val="tx1">
                      <a:lumMod val="85000"/>
                      <a:lumOff val="15000"/>
                    </a:schemeClr>
                  </a:solidFill>
                  <a:latin typeface="Arial Narrow" panose="020B0604020202020204" pitchFamily="34" charset="0"/>
                  <a:cs typeface="Arial Narrow" panose="020B0604020202020204" pitchFamily="34" charset="0"/>
                </a:rPr>
                <a:t>Data requests defined within URLs, allowing:</a:t>
              </a:r>
            </a:p>
            <a:p>
              <a:pPr marL="742950" lvl="1" indent="-285750">
                <a:spcBef>
                  <a:spcPts val="600"/>
                </a:spcBef>
                <a:buFont typeface="Arial" panose="020B0604020202020204" pitchFamily="34" charset="0"/>
                <a:buChar char="•"/>
              </a:pPr>
              <a:r>
                <a:rPr lang="en-US" sz="1700" dirty="0">
                  <a:solidFill>
                    <a:schemeClr val="tx1">
                      <a:lumMod val="85000"/>
                      <a:lumOff val="15000"/>
                    </a:schemeClr>
                  </a:solidFill>
                  <a:latin typeface="Arial Narrow" panose="020B0604020202020204" pitchFamily="34" charset="0"/>
                  <a:cs typeface="Arial Narrow" panose="020B0604020202020204" pitchFamily="34" charset="0"/>
                </a:rPr>
                <a:t>Access data within analysis tools (R, Matlab, python)</a:t>
              </a:r>
            </a:p>
            <a:p>
              <a:pPr marL="742950" lvl="1" indent="-285750">
                <a:spcBef>
                  <a:spcPts val="600"/>
                </a:spcBef>
                <a:buFont typeface="Arial" panose="020B0604020202020204" pitchFamily="34" charset="0"/>
                <a:buChar char="•"/>
              </a:pPr>
              <a:r>
                <a:rPr lang="en-US" sz="1700" dirty="0">
                  <a:solidFill>
                    <a:schemeClr val="tx1">
                      <a:lumMod val="85000"/>
                      <a:lumOff val="15000"/>
                    </a:schemeClr>
                  </a:solidFill>
                  <a:latin typeface="Arial Narrow" panose="020B0604020202020204" pitchFamily="34" charset="0"/>
                  <a:cs typeface="Arial Narrow" panose="020B0604020202020204" pitchFamily="34" charset="0"/>
                </a:rPr>
                <a:t>Machine-to-machine data exchange </a:t>
              </a:r>
              <a:endParaRPr lang="en-US" sz="1700" dirty="0"/>
            </a:p>
          </p:txBody>
        </p:sp>
      </p:grpSp>
      <p:pic>
        <p:nvPicPr>
          <p:cNvPr id="7" name="Audio 6">
            <a:hlinkClick r:id="" action="ppaction://media"/>
            <a:extLst>
              <a:ext uri="{FF2B5EF4-FFF2-40B4-BE49-F238E27FC236}">
                <a16:creationId xmlns:a16="http://schemas.microsoft.com/office/drawing/2014/main" id="{43CED60E-0507-D448-AE19-86FFD9B46CD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36281698"/>
      </p:ext>
    </p:extLst>
  </p:cSld>
  <p:clrMapOvr>
    <a:masterClrMapping/>
  </p:clrMapOvr>
  <mc:AlternateContent xmlns:mc="http://schemas.openxmlformats.org/markup-compatibility/2006">
    <mc:Choice xmlns:p14="http://schemas.microsoft.com/office/powerpoint/2010/main" Requires="p14">
      <p:transition spd="slow" p14:dur="2000" advTm="38481"/>
    </mc:Choice>
    <mc:Fallback>
      <p:transition spd="slow" advTm="38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254B6-E30B-A147-B16B-9550ACF4AC36}"/>
              </a:ext>
            </a:extLst>
          </p:cNvPr>
          <p:cNvSpPr>
            <a:spLocks noGrp="1"/>
          </p:cNvSpPr>
          <p:nvPr>
            <p:ph type="title"/>
          </p:nvPr>
        </p:nvSpPr>
        <p:spPr>
          <a:xfrm>
            <a:off x="266700" y="-20587"/>
            <a:ext cx="12230100" cy="1325563"/>
          </a:xfrm>
        </p:spPr>
        <p:txBody>
          <a:bodyPr>
            <a:normAutofit/>
          </a:bodyPr>
          <a:lstStyle/>
          <a:p>
            <a:r>
              <a:rPr lang="en-US" sz="3000" dirty="0">
                <a:latin typeface="Arial Narrow" panose="020B0604020202020204" pitchFamily="34" charset="0"/>
                <a:cs typeface="Arial Narrow" panose="020B0604020202020204" pitchFamily="34" charset="0"/>
              </a:rPr>
              <a:t>NOAA/ERD ERDDAP contains &gt; 1000 satellite datasets</a:t>
            </a:r>
          </a:p>
        </p:txBody>
      </p:sp>
      <p:sp>
        <p:nvSpPr>
          <p:cNvPr id="3" name="Slide Number Placeholder 2">
            <a:extLst>
              <a:ext uri="{FF2B5EF4-FFF2-40B4-BE49-F238E27FC236}">
                <a16:creationId xmlns:a16="http://schemas.microsoft.com/office/drawing/2014/main" id="{D80D5611-5B7E-3B47-BEC8-402AEA545347}"/>
              </a:ext>
            </a:extLst>
          </p:cNvPr>
          <p:cNvSpPr>
            <a:spLocks noGrp="1"/>
          </p:cNvSpPr>
          <p:nvPr>
            <p:ph type="sldNum" sz="quarter" idx="12"/>
          </p:nvPr>
        </p:nvSpPr>
        <p:spPr/>
        <p:txBody>
          <a:bodyPr/>
          <a:lstStyle/>
          <a:p>
            <a:fld id="{4F6F23CF-7BCB-1C46-9584-7002207BC3BE}" type="slidenum">
              <a:rPr lang="en-US" smtClean="0"/>
              <a:pPr/>
              <a:t>4</a:t>
            </a:fld>
            <a:endParaRPr lang="en-US" dirty="0"/>
          </a:p>
        </p:txBody>
      </p:sp>
      <p:sp>
        <p:nvSpPr>
          <p:cNvPr id="4" name="Footer Placeholder 3">
            <a:extLst>
              <a:ext uri="{FF2B5EF4-FFF2-40B4-BE49-F238E27FC236}">
                <a16:creationId xmlns:a16="http://schemas.microsoft.com/office/drawing/2014/main" id="{CA0631D7-DE2D-3C47-B8A9-40DB735298B1}"/>
              </a:ext>
            </a:extLst>
          </p:cNvPr>
          <p:cNvSpPr>
            <a:spLocks noGrp="1"/>
          </p:cNvSpPr>
          <p:nvPr>
            <p:ph type="ftr" sz="quarter" idx="3"/>
          </p:nvPr>
        </p:nvSpPr>
        <p:spPr/>
        <p:txBody>
          <a:bodyPr/>
          <a:lstStyle/>
          <a:p>
            <a:r>
              <a:rPr lang="en-US" dirty="0"/>
              <a:t>CoastWatch West Coast Node                                          http://coastwatch.pfeg.noaa.gov</a:t>
            </a:r>
          </a:p>
        </p:txBody>
      </p:sp>
      <p:grpSp>
        <p:nvGrpSpPr>
          <p:cNvPr id="5" name="Group 4">
            <a:extLst>
              <a:ext uri="{FF2B5EF4-FFF2-40B4-BE49-F238E27FC236}">
                <a16:creationId xmlns:a16="http://schemas.microsoft.com/office/drawing/2014/main" id="{B3B08234-B37A-0443-B614-5347B8B46956}"/>
              </a:ext>
            </a:extLst>
          </p:cNvPr>
          <p:cNvGrpSpPr/>
          <p:nvPr/>
        </p:nvGrpSpPr>
        <p:grpSpPr>
          <a:xfrm>
            <a:off x="1951388" y="3879737"/>
            <a:ext cx="3224421" cy="2451804"/>
            <a:chOff x="482574" y="1863113"/>
            <a:chExt cx="3224421" cy="2451804"/>
          </a:xfrm>
        </p:grpSpPr>
        <p:sp>
          <p:nvSpPr>
            <p:cNvPr id="6" name="TextBox 5">
              <a:extLst>
                <a:ext uri="{FF2B5EF4-FFF2-40B4-BE49-F238E27FC236}">
                  <a16:creationId xmlns:a16="http://schemas.microsoft.com/office/drawing/2014/main" id="{369ABCE9-FF4D-0A44-8B39-17B4FD6F6024}"/>
                </a:ext>
              </a:extLst>
            </p:cNvPr>
            <p:cNvSpPr txBox="1"/>
            <p:nvPr/>
          </p:nvSpPr>
          <p:spPr>
            <a:xfrm>
              <a:off x="482574" y="3391587"/>
              <a:ext cx="3201069" cy="923330"/>
            </a:xfrm>
            <a:prstGeom prst="rect">
              <a:avLst/>
            </a:prstGeom>
            <a:noFill/>
          </p:spPr>
          <p:txBody>
            <a:bodyPr wrap="none" rtlCol="0">
              <a:spAutoFit/>
            </a:bodyPr>
            <a:lstStyle/>
            <a:p>
              <a:pPr lvl="0" algn="ctr"/>
              <a:r>
                <a:rPr lang="en-US" b="1" dirty="0">
                  <a:solidFill>
                    <a:schemeClr val="tx1">
                      <a:lumMod val="75000"/>
                      <a:lumOff val="25000"/>
                    </a:schemeClr>
                  </a:solidFill>
                  <a:latin typeface="Arial Narrow" panose="020B0604020202020204" pitchFamily="34" charset="0"/>
                  <a:cs typeface="Arial Narrow" panose="020B0604020202020204" pitchFamily="34" charset="0"/>
                </a:rPr>
                <a:t>Surface Winds</a:t>
              </a:r>
            </a:p>
            <a:p>
              <a:pPr algn="ctr"/>
              <a:r>
                <a:rPr lang="en-US" b="1" dirty="0">
                  <a:solidFill>
                    <a:schemeClr val="tx1">
                      <a:lumMod val="75000"/>
                      <a:lumOff val="25000"/>
                    </a:schemeClr>
                  </a:solidFill>
                  <a:latin typeface="Arial Narrow" panose="020B0604020202020204" pitchFamily="34" charset="0"/>
                  <a:cs typeface="Arial Narrow" panose="020B0604020202020204" pitchFamily="34" charset="0"/>
                </a:rPr>
                <a:t>Sea Surface Salinity</a:t>
              </a:r>
            </a:p>
            <a:p>
              <a:pPr lvl="0" algn="ctr"/>
              <a:r>
                <a:rPr lang="en-US" b="1" dirty="0">
                  <a:solidFill>
                    <a:schemeClr val="tx1">
                      <a:lumMod val="75000"/>
                      <a:lumOff val="25000"/>
                    </a:schemeClr>
                  </a:solidFill>
                  <a:latin typeface="Arial Narrow" panose="020B0604020202020204" pitchFamily="34" charset="0"/>
                  <a:ea typeface="Helvetica" charset="0"/>
                  <a:cs typeface="Arial Narrow" panose="020B0604020202020204" pitchFamily="34" charset="0"/>
                </a:rPr>
                <a:t>Sea Surface Height and Anomaly </a:t>
              </a:r>
            </a:p>
          </p:txBody>
        </p:sp>
        <p:pic>
          <p:nvPicPr>
            <p:cNvPr id="7" name="Picture 6">
              <a:extLst>
                <a:ext uri="{FF2B5EF4-FFF2-40B4-BE49-F238E27FC236}">
                  <a16:creationId xmlns:a16="http://schemas.microsoft.com/office/drawing/2014/main" id="{999AA121-0D3D-F049-B185-3CC9AA8E8E0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53985" t="11896" r="3966" b="13011"/>
            <a:stretch/>
          </p:blipFill>
          <p:spPr>
            <a:xfrm rot="20469994">
              <a:off x="592470" y="1996269"/>
              <a:ext cx="1398473" cy="1396333"/>
            </a:xfrm>
            <a:prstGeom prst="rect">
              <a:avLst/>
            </a:prstGeom>
            <a:ln w="31750">
              <a:solidFill>
                <a:schemeClr val="tx1"/>
              </a:solidFill>
            </a:ln>
          </p:spPr>
        </p:pic>
        <p:pic>
          <p:nvPicPr>
            <p:cNvPr id="8" name="Picture 7">
              <a:extLst>
                <a:ext uri="{FF2B5EF4-FFF2-40B4-BE49-F238E27FC236}">
                  <a16:creationId xmlns:a16="http://schemas.microsoft.com/office/drawing/2014/main" id="{1CA2351A-DB4A-D64D-A80C-9FA388A21AF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6563" t="4629" r="8107" b="19926"/>
            <a:stretch/>
          </p:blipFill>
          <p:spPr>
            <a:xfrm>
              <a:off x="1574005" y="1863113"/>
              <a:ext cx="1405854" cy="1381093"/>
            </a:xfrm>
            <a:prstGeom prst="rect">
              <a:avLst/>
            </a:prstGeom>
            <a:ln w="38100">
              <a:solidFill>
                <a:schemeClr val="tx1">
                  <a:lumMod val="95000"/>
                  <a:lumOff val="5000"/>
                </a:schemeClr>
              </a:solidFill>
            </a:ln>
          </p:spPr>
        </p:pic>
        <p:pic>
          <p:nvPicPr>
            <p:cNvPr id="9" name="Picture 8">
              <a:extLst>
                <a:ext uri="{FF2B5EF4-FFF2-40B4-BE49-F238E27FC236}">
                  <a16:creationId xmlns:a16="http://schemas.microsoft.com/office/drawing/2014/main" id="{70AE7EA1-64B7-2A4F-80F2-9C9F0A3E04A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7370" t="4368" r="8107" b="18474"/>
            <a:stretch/>
          </p:blipFill>
          <p:spPr>
            <a:xfrm rot="1036079">
              <a:off x="2308523" y="2101429"/>
              <a:ext cx="1398472" cy="1388829"/>
            </a:xfrm>
            <a:prstGeom prst="rect">
              <a:avLst/>
            </a:prstGeom>
            <a:ln w="38100">
              <a:solidFill>
                <a:schemeClr val="tx1">
                  <a:lumMod val="95000"/>
                  <a:lumOff val="5000"/>
                </a:schemeClr>
              </a:solidFill>
            </a:ln>
          </p:spPr>
        </p:pic>
      </p:grpSp>
      <p:sp>
        <p:nvSpPr>
          <p:cNvPr id="18" name="Rectangle 17">
            <a:extLst>
              <a:ext uri="{FF2B5EF4-FFF2-40B4-BE49-F238E27FC236}">
                <a16:creationId xmlns:a16="http://schemas.microsoft.com/office/drawing/2014/main" id="{D36652D4-E4A6-9546-8FE9-EC47261C7808}"/>
              </a:ext>
            </a:extLst>
          </p:cNvPr>
          <p:cNvSpPr/>
          <p:nvPr/>
        </p:nvSpPr>
        <p:spPr>
          <a:xfrm>
            <a:off x="3974236" y="3025124"/>
            <a:ext cx="1655902" cy="684803"/>
          </a:xfrm>
          <a:prstGeom prst="rect">
            <a:avLst/>
          </a:prstGeom>
        </p:spPr>
        <p:txBody>
          <a:bodyPr wrap="none">
            <a:spAutoFit/>
          </a:bodyPr>
          <a:lstStyle/>
          <a:p>
            <a:pPr marL="233363" algn="ctr">
              <a:spcBef>
                <a:spcPts val="661"/>
              </a:spcBef>
            </a:pPr>
            <a:r>
              <a:rPr lang="en-US" b="1" dirty="0">
                <a:solidFill>
                  <a:schemeClr val="tx1">
                    <a:lumMod val="75000"/>
                    <a:lumOff val="25000"/>
                  </a:schemeClr>
                </a:solidFill>
                <a:ea typeface="Helvetica" charset="0"/>
                <a:cs typeface="Helvetica" charset="0"/>
              </a:rPr>
              <a:t>SST</a:t>
            </a:r>
          </a:p>
          <a:p>
            <a:pPr marL="233363" algn="ctr">
              <a:spcBef>
                <a:spcPts val="300"/>
              </a:spcBef>
            </a:pPr>
            <a:r>
              <a:rPr lang="en-US" b="1" dirty="0">
                <a:solidFill>
                  <a:schemeClr val="tx1">
                    <a:lumMod val="75000"/>
                    <a:lumOff val="25000"/>
                  </a:schemeClr>
                </a:solidFill>
                <a:ea typeface="Helvetica" charset="0"/>
                <a:cs typeface="Helvetica" charset="0"/>
              </a:rPr>
              <a:t>SST Anomaly</a:t>
            </a:r>
          </a:p>
        </p:txBody>
      </p:sp>
      <p:sp>
        <p:nvSpPr>
          <p:cNvPr id="19" name="TextBox 18">
            <a:extLst>
              <a:ext uri="{FF2B5EF4-FFF2-40B4-BE49-F238E27FC236}">
                <a16:creationId xmlns:a16="http://schemas.microsoft.com/office/drawing/2014/main" id="{982DD1EF-4E68-1C44-9982-349BC2CA0535}"/>
              </a:ext>
            </a:extLst>
          </p:cNvPr>
          <p:cNvSpPr txBox="1"/>
          <p:nvPr/>
        </p:nvSpPr>
        <p:spPr>
          <a:xfrm>
            <a:off x="965488" y="3026894"/>
            <a:ext cx="2151358" cy="684803"/>
          </a:xfrm>
          <a:prstGeom prst="rect">
            <a:avLst/>
          </a:prstGeom>
          <a:noFill/>
        </p:spPr>
        <p:txBody>
          <a:bodyPr wrap="none" rtlCol="0">
            <a:spAutoFit/>
          </a:bodyPr>
          <a:lstStyle/>
          <a:p>
            <a:pPr algn="ctr">
              <a:spcAft>
                <a:spcPts val="300"/>
              </a:spcAft>
            </a:pPr>
            <a:r>
              <a:rPr lang="en-US" b="1" dirty="0">
                <a:solidFill>
                  <a:schemeClr val="tx1">
                    <a:lumMod val="75000"/>
                    <a:lumOff val="25000"/>
                  </a:schemeClr>
                </a:solidFill>
                <a:ea typeface="Helvetica" charset="0"/>
                <a:cs typeface="Arial" panose="020B0604020202020204" pitchFamily="34" charset="0"/>
              </a:rPr>
              <a:t>Chlorophyll</a:t>
            </a:r>
          </a:p>
          <a:p>
            <a:pPr algn="ctr">
              <a:spcAft>
                <a:spcPts val="300"/>
              </a:spcAft>
            </a:pPr>
            <a:r>
              <a:rPr lang="en-US" b="1" dirty="0">
                <a:solidFill>
                  <a:schemeClr val="tx1">
                    <a:lumMod val="75000"/>
                    <a:lumOff val="25000"/>
                  </a:schemeClr>
                </a:solidFill>
                <a:ea typeface="Helvetica" charset="0"/>
                <a:cs typeface="Arial" panose="020B0604020202020204" pitchFamily="34" charset="0"/>
              </a:rPr>
              <a:t>Primary Productivity</a:t>
            </a:r>
          </a:p>
        </p:txBody>
      </p:sp>
      <p:pic>
        <p:nvPicPr>
          <p:cNvPr id="20" name="Picture 19">
            <a:extLst>
              <a:ext uri="{FF2B5EF4-FFF2-40B4-BE49-F238E27FC236}">
                <a16:creationId xmlns:a16="http://schemas.microsoft.com/office/drawing/2014/main" id="{1273B6DB-7ECE-5841-8D42-F644F8D31DFE}"/>
              </a:ext>
            </a:extLst>
          </p:cNvPr>
          <p:cNvPicPr>
            <a:picLocks noChangeAspect="1"/>
          </p:cNvPicPr>
          <p:nvPr/>
        </p:nvPicPr>
        <p:blipFill rotWithShape="1">
          <a:blip r:embed="rId8"/>
          <a:srcRect l="9717" t="7728" r="9921" b="30755"/>
          <a:stretch/>
        </p:blipFill>
        <p:spPr>
          <a:xfrm>
            <a:off x="1374687" y="1434007"/>
            <a:ext cx="1621814" cy="1517377"/>
          </a:xfrm>
          <a:prstGeom prst="rect">
            <a:avLst/>
          </a:prstGeom>
          <a:ln w="38100">
            <a:solidFill>
              <a:schemeClr val="tx1"/>
            </a:solidFill>
          </a:ln>
        </p:spPr>
      </p:pic>
      <p:pic>
        <p:nvPicPr>
          <p:cNvPr id="21" name="Picture 20">
            <a:extLst>
              <a:ext uri="{FF2B5EF4-FFF2-40B4-BE49-F238E27FC236}">
                <a16:creationId xmlns:a16="http://schemas.microsoft.com/office/drawing/2014/main" id="{A7CBD265-A735-2A4F-8DA7-0DFBCE66E23C}"/>
              </a:ext>
            </a:extLst>
          </p:cNvPr>
          <p:cNvPicPr>
            <a:picLocks noChangeAspect="1"/>
          </p:cNvPicPr>
          <p:nvPr/>
        </p:nvPicPr>
        <p:blipFill rotWithShape="1">
          <a:blip r:embed="rId9"/>
          <a:srcRect l="6645" t="5269" r="9814" b="27058"/>
          <a:stretch/>
        </p:blipFill>
        <p:spPr>
          <a:xfrm rot="21271968">
            <a:off x="3921887" y="1522820"/>
            <a:ext cx="1388146" cy="1324561"/>
          </a:xfrm>
          <a:prstGeom prst="rect">
            <a:avLst/>
          </a:prstGeom>
          <a:ln w="38100">
            <a:solidFill>
              <a:schemeClr val="tx1">
                <a:lumMod val="85000"/>
                <a:lumOff val="15000"/>
              </a:schemeClr>
            </a:solidFill>
          </a:ln>
        </p:spPr>
      </p:pic>
      <p:pic>
        <p:nvPicPr>
          <p:cNvPr id="22" name="Picture 21">
            <a:extLst>
              <a:ext uri="{FF2B5EF4-FFF2-40B4-BE49-F238E27FC236}">
                <a16:creationId xmlns:a16="http://schemas.microsoft.com/office/drawing/2014/main" id="{9F1E05DD-B899-8542-91AD-7348D1B0CF2E}"/>
              </a:ext>
            </a:extLst>
          </p:cNvPr>
          <p:cNvPicPr>
            <a:picLocks noChangeAspect="1"/>
          </p:cNvPicPr>
          <p:nvPr/>
        </p:nvPicPr>
        <p:blipFill rotWithShape="1">
          <a:blip r:embed="rId10"/>
          <a:srcRect l="5692" t="4937" r="8694" b="25377"/>
          <a:stretch/>
        </p:blipFill>
        <p:spPr>
          <a:xfrm rot="1519790">
            <a:off x="4876051" y="1576916"/>
            <a:ext cx="1406922" cy="1272406"/>
          </a:xfrm>
          <a:prstGeom prst="rect">
            <a:avLst/>
          </a:prstGeom>
          <a:ln w="38100">
            <a:solidFill>
              <a:schemeClr val="tx1">
                <a:lumMod val="85000"/>
                <a:lumOff val="15000"/>
              </a:schemeClr>
            </a:solidFill>
          </a:ln>
        </p:spPr>
      </p:pic>
      <p:sp>
        <p:nvSpPr>
          <p:cNvPr id="16" name="Rectangle 15">
            <a:extLst>
              <a:ext uri="{FF2B5EF4-FFF2-40B4-BE49-F238E27FC236}">
                <a16:creationId xmlns:a16="http://schemas.microsoft.com/office/drawing/2014/main" id="{C2039D58-83F4-B44D-9331-E7FCB6958DE3}"/>
              </a:ext>
            </a:extLst>
          </p:cNvPr>
          <p:cNvSpPr/>
          <p:nvPr/>
        </p:nvSpPr>
        <p:spPr>
          <a:xfrm>
            <a:off x="6536493" y="2539378"/>
            <a:ext cx="5727984" cy="1661993"/>
          </a:xfrm>
          <a:prstGeom prst="rect">
            <a:avLst/>
          </a:prstGeom>
        </p:spPr>
        <p:txBody>
          <a:bodyPr wrap="square">
            <a:spAutoFit/>
          </a:bodyPr>
          <a:lstStyle/>
          <a:p>
            <a:pPr marL="342900" indent="-342900">
              <a:spcAft>
                <a:spcPts val="1200"/>
              </a:spcAft>
              <a:buFont typeface="Arial" panose="020B0604020202020204" pitchFamily="34" charset="0"/>
              <a:buChar char="•"/>
            </a:pPr>
            <a:r>
              <a:rPr lang="en-US" dirty="0">
                <a:solidFill>
                  <a:schemeClr val="tx1">
                    <a:lumMod val="85000"/>
                    <a:lumOff val="15000"/>
                  </a:schemeClr>
                </a:solidFill>
                <a:latin typeface="Arial" panose="020B0604020202020204" pitchFamily="34" charset="0"/>
                <a:ea typeface="Helvetica" charset="0"/>
                <a:cs typeface="Arial" panose="020B0604020202020204" pitchFamily="34" charset="0"/>
              </a:rPr>
              <a:t>Daily, weekly, and monthly composites</a:t>
            </a:r>
          </a:p>
          <a:p>
            <a:pPr marL="342900" indent="-342900">
              <a:spcAft>
                <a:spcPts val="1200"/>
              </a:spcAft>
              <a:buFont typeface="Arial" panose="020B0604020202020204" pitchFamily="34" charset="0"/>
              <a:buChar char="•"/>
            </a:pPr>
            <a:r>
              <a:rPr lang="en-US" dirty="0">
                <a:solidFill>
                  <a:schemeClr val="tx1">
                    <a:lumMod val="85000"/>
                    <a:lumOff val="15000"/>
                  </a:schemeClr>
                </a:solidFill>
                <a:latin typeface="Arial" panose="020B0604020202020204" pitchFamily="34" charset="0"/>
                <a:ea typeface="Helvetica" charset="0"/>
                <a:cs typeface="Arial" panose="020B0604020202020204" pitchFamily="34" charset="0"/>
              </a:rPr>
              <a:t>Blended products</a:t>
            </a:r>
          </a:p>
          <a:p>
            <a:pPr marL="342900" indent="-342900">
              <a:spcAft>
                <a:spcPts val="1200"/>
              </a:spcAft>
              <a:buFont typeface="Arial" panose="020B0604020202020204" pitchFamily="34" charset="0"/>
              <a:buChar char="•"/>
            </a:pPr>
            <a:r>
              <a:rPr lang="en-US" dirty="0">
                <a:solidFill>
                  <a:schemeClr val="tx1">
                    <a:lumMod val="85000"/>
                    <a:lumOff val="15000"/>
                  </a:schemeClr>
                </a:solidFill>
                <a:latin typeface="Arial" panose="020B0604020202020204" pitchFamily="34" charset="0"/>
                <a:ea typeface="Helvetica" charset="0"/>
                <a:cs typeface="Arial" panose="020B0604020202020204" pitchFamily="34" charset="0"/>
              </a:rPr>
              <a:t>Interpolated products (gap free)</a:t>
            </a:r>
          </a:p>
          <a:p>
            <a:pPr marL="342900" indent="-342900">
              <a:spcAft>
                <a:spcPts val="1200"/>
              </a:spcAft>
              <a:buFont typeface="Arial" panose="020B0604020202020204" pitchFamily="34" charset="0"/>
              <a:buChar char="•"/>
            </a:pPr>
            <a:r>
              <a:rPr lang="en-US" dirty="0">
                <a:solidFill>
                  <a:schemeClr val="tx1">
                    <a:lumMod val="85000"/>
                    <a:lumOff val="15000"/>
                  </a:schemeClr>
                </a:solidFill>
                <a:latin typeface="Arial" panose="020B0604020202020204" pitchFamily="34" charset="0"/>
                <a:ea typeface="Helvetica" charset="0"/>
                <a:cs typeface="Arial" panose="020B0604020202020204" pitchFamily="34" charset="0"/>
              </a:rPr>
              <a:t>All level 3 or 4 products (i.e. on a regular XY grid) </a:t>
            </a:r>
          </a:p>
        </p:txBody>
      </p:sp>
      <p:sp>
        <p:nvSpPr>
          <p:cNvPr id="23" name="Rounded Rectangle 22">
            <a:extLst>
              <a:ext uri="{FF2B5EF4-FFF2-40B4-BE49-F238E27FC236}">
                <a16:creationId xmlns:a16="http://schemas.microsoft.com/office/drawing/2014/main" id="{1B56A4BC-56E0-E548-8792-C6E9B437DB2C}"/>
              </a:ext>
            </a:extLst>
          </p:cNvPr>
          <p:cNvSpPr/>
          <p:nvPr/>
        </p:nvSpPr>
        <p:spPr>
          <a:xfrm>
            <a:off x="6491523" y="2509398"/>
            <a:ext cx="5470628" cy="1807772"/>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7AECE808-B130-FF4A-8066-8F276A191E2B}"/>
              </a:ext>
            </a:extLst>
          </p:cNvPr>
          <p:cNvSpPr txBox="1"/>
          <p:nvPr/>
        </p:nvSpPr>
        <p:spPr>
          <a:xfrm>
            <a:off x="7031167" y="1633926"/>
            <a:ext cx="4096763" cy="400110"/>
          </a:xfrm>
          <a:prstGeom prst="rect">
            <a:avLst/>
          </a:prstGeom>
          <a:noFill/>
        </p:spPr>
        <p:txBody>
          <a:bodyPr wrap="none" rtlCol="0">
            <a:spAutoFit/>
          </a:bodyPr>
          <a:lstStyle/>
          <a:p>
            <a:r>
              <a:rPr lang="en-US" sz="2000" b="1" dirty="0"/>
              <a:t>0.5 – 1 million data requests per day </a:t>
            </a:r>
          </a:p>
        </p:txBody>
      </p:sp>
      <p:sp>
        <p:nvSpPr>
          <p:cNvPr id="10" name="TextBox 9">
            <a:extLst>
              <a:ext uri="{FF2B5EF4-FFF2-40B4-BE49-F238E27FC236}">
                <a16:creationId xmlns:a16="http://schemas.microsoft.com/office/drawing/2014/main" id="{41C966CD-B9AE-1D46-ADAD-21306142AFB7}"/>
              </a:ext>
            </a:extLst>
          </p:cNvPr>
          <p:cNvSpPr txBox="1"/>
          <p:nvPr/>
        </p:nvSpPr>
        <p:spPr>
          <a:xfrm>
            <a:off x="6493387" y="5048249"/>
            <a:ext cx="5468764" cy="923330"/>
          </a:xfrm>
          <a:prstGeom prst="rect">
            <a:avLst/>
          </a:prstGeom>
          <a:noFill/>
        </p:spPr>
        <p:txBody>
          <a:bodyPr wrap="square" rtlCol="0">
            <a:spAutoFit/>
          </a:bodyPr>
          <a:lstStyle/>
          <a:p>
            <a:r>
              <a:rPr lang="en-US" dirty="0"/>
              <a:t>This ERDDAP is maintained jointly by the </a:t>
            </a:r>
            <a:br>
              <a:rPr lang="en-US" dirty="0"/>
            </a:br>
            <a:r>
              <a:rPr lang="en-US" dirty="0">
                <a:solidFill>
                  <a:schemeClr val="accent1"/>
                </a:solidFill>
              </a:rPr>
              <a:t>SWFSC Environmental Research Division </a:t>
            </a:r>
            <a:r>
              <a:rPr lang="en-US" dirty="0"/>
              <a:t>and the </a:t>
            </a:r>
            <a:br>
              <a:rPr lang="en-US" dirty="0"/>
            </a:br>
            <a:r>
              <a:rPr lang="en-US" dirty="0">
                <a:solidFill>
                  <a:schemeClr val="accent1"/>
                </a:solidFill>
              </a:rPr>
              <a:t>West Coast Node(WCN)  of NOAA’s CoastWatch </a:t>
            </a:r>
            <a:r>
              <a:rPr lang="en-US" dirty="0"/>
              <a:t>program </a:t>
            </a:r>
          </a:p>
        </p:txBody>
      </p:sp>
      <p:pic>
        <p:nvPicPr>
          <p:cNvPr id="11" name="Audio 10">
            <a:hlinkClick r:id="" action="ppaction://media"/>
            <a:extLst>
              <a:ext uri="{FF2B5EF4-FFF2-40B4-BE49-F238E27FC236}">
                <a16:creationId xmlns:a16="http://schemas.microsoft.com/office/drawing/2014/main" id="{1953789E-2235-6047-BA37-C79E04B4114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63623026"/>
      </p:ext>
    </p:extLst>
  </p:cSld>
  <p:clrMapOvr>
    <a:masterClrMapping/>
  </p:clrMapOvr>
  <mc:AlternateContent xmlns:mc="http://schemas.openxmlformats.org/markup-compatibility/2006">
    <mc:Choice xmlns:p14="http://schemas.microsoft.com/office/powerpoint/2010/main" Requires="p14">
      <p:transition spd="slow" p14:dur="2000" advTm="11964"/>
    </mc:Choice>
    <mc:Fallback>
      <p:transition spd="slow" advTm="11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EB430-807F-8348-8A85-B2797DB1A913}"/>
              </a:ext>
            </a:extLst>
          </p:cNvPr>
          <p:cNvSpPr>
            <a:spLocks noGrp="1"/>
          </p:cNvSpPr>
          <p:nvPr>
            <p:ph type="title"/>
          </p:nvPr>
        </p:nvSpPr>
        <p:spPr/>
        <p:txBody>
          <a:bodyPr/>
          <a:lstStyle/>
          <a:p>
            <a:r>
              <a:rPr lang="en-US" dirty="0"/>
              <a:t>ERD ERDDAP data catalog has </a:t>
            </a:r>
            <a:r>
              <a:rPr lang="en-US" dirty="0">
                <a:ea typeface="Helvetica" charset="0"/>
              </a:rPr>
              <a:t>&gt;400 non-satellite datasets</a:t>
            </a:r>
          </a:p>
        </p:txBody>
      </p:sp>
      <p:sp>
        <p:nvSpPr>
          <p:cNvPr id="5" name="Slide Number Placeholder 4">
            <a:extLst>
              <a:ext uri="{FF2B5EF4-FFF2-40B4-BE49-F238E27FC236}">
                <a16:creationId xmlns:a16="http://schemas.microsoft.com/office/drawing/2014/main" id="{EA120A6F-D0A2-D343-A661-830B75C9FDD6}"/>
              </a:ext>
            </a:extLst>
          </p:cNvPr>
          <p:cNvSpPr>
            <a:spLocks noGrp="1"/>
          </p:cNvSpPr>
          <p:nvPr>
            <p:ph type="sldNum" sz="quarter" idx="12"/>
          </p:nvPr>
        </p:nvSpPr>
        <p:spPr/>
        <p:txBody>
          <a:bodyPr/>
          <a:lstStyle/>
          <a:p>
            <a:fld id="{4F6F23CF-7BCB-1C46-9584-7002207BC3BE}" type="slidenum">
              <a:rPr lang="en-US" smtClean="0"/>
              <a:pPr/>
              <a:t>5</a:t>
            </a:fld>
            <a:r>
              <a:rPr lang="en-US" dirty="0"/>
              <a:t> </a:t>
            </a:r>
          </a:p>
        </p:txBody>
      </p:sp>
      <p:sp>
        <p:nvSpPr>
          <p:cNvPr id="6" name="Footer Placeholder 5">
            <a:extLst>
              <a:ext uri="{FF2B5EF4-FFF2-40B4-BE49-F238E27FC236}">
                <a16:creationId xmlns:a16="http://schemas.microsoft.com/office/drawing/2014/main" id="{0ED49105-0AE0-CF4E-9ADD-42D2DCF3BF41}"/>
              </a:ext>
            </a:extLst>
          </p:cNvPr>
          <p:cNvSpPr>
            <a:spLocks noGrp="1"/>
          </p:cNvSpPr>
          <p:nvPr>
            <p:ph type="ftr" sz="quarter" idx="3"/>
          </p:nvPr>
        </p:nvSpPr>
        <p:spPr/>
        <p:txBody>
          <a:bodyPr/>
          <a:lstStyle/>
          <a:p>
            <a:r>
              <a:rPr lang="en-US" dirty="0"/>
              <a:t>CoastWatch West Coast Node                                          http://coastwatch.pfeg.noaa.gov</a:t>
            </a:r>
          </a:p>
        </p:txBody>
      </p:sp>
      <p:sp>
        <p:nvSpPr>
          <p:cNvPr id="21" name="TextBox 20">
            <a:extLst>
              <a:ext uri="{FF2B5EF4-FFF2-40B4-BE49-F238E27FC236}">
                <a16:creationId xmlns:a16="http://schemas.microsoft.com/office/drawing/2014/main" id="{7F3A5A73-5554-2C48-81C2-42118892313E}"/>
              </a:ext>
            </a:extLst>
          </p:cNvPr>
          <p:cNvSpPr txBox="1"/>
          <p:nvPr/>
        </p:nvSpPr>
        <p:spPr>
          <a:xfrm>
            <a:off x="4197515" y="1047351"/>
            <a:ext cx="3729433" cy="4944430"/>
          </a:xfrm>
          <a:prstGeom prst="rect">
            <a:avLst/>
          </a:prstGeom>
          <a:noFill/>
        </p:spPr>
        <p:txBody>
          <a:bodyPr wrap="square" rtlCol="0">
            <a:spAutoFit/>
          </a:bodyPr>
          <a:lstStyle/>
          <a:p>
            <a:pPr>
              <a:lnSpc>
                <a:spcPct val="110000"/>
              </a:lnSpc>
              <a:spcAft>
                <a:spcPts val="900"/>
              </a:spcAft>
            </a:pPr>
            <a:r>
              <a:rPr lang="en-US" b="1" dirty="0">
                <a:solidFill>
                  <a:schemeClr val="tx1">
                    <a:lumMod val="85000"/>
                    <a:lumOff val="15000"/>
                  </a:schemeClr>
                </a:solidFill>
                <a:latin typeface="Arial" panose="020B0604020202020204" pitchFamily="34" charset="0"/>
                <a:ea typeface="Helvetica" charset="0"/>
                <a:cs typeface="Arial" panose="020B0604020202020204" pitchFamily="34" charset="0"/>
              </a:rPr>
              <a:t>Field Sampling</a:t>
            </a:r>
          </a:p>
          <a:p>
            <a:pPr marL="301625" indent="-285750">
              <a:lnSpc>
                <a:spcPct val="110000"/>
              </a:lnSpc>
              <a:spcAft>
                <a:spcPts val="900"/>
              </a:spcAft>
              <a:buFont typeface="Arial" panose="020B0604020202020204" pitchFamily="34" charset="0"/>
              <a:buChar char="•"/>
            </a:pPr>
            <a:r>
              <a:rPr lang="en-US" sz="1600" dirty="0">
                <a:solidFill>
                  <a:schemeClr val="tx1">
                    <a:lumMod val="85000"/>
                    <a:lumOff val="15000"/>
                  </a:schemeClr>
                </a:solidFill>
                <a:latin typeface="Arial" panose="020B0604020202020204" pitchFamily="34" charset="0"/>
                <a:ea typeface="Helvetica" charset="0"/>
                <a:cs typeface="Arial" panose="020B0604020202020204" pitchFamily="34" charset="0"/>
              </a:rPr>
              <a:t>CalCOFI </a:t>
            </a:r>
          </a:p>
          <a:p>
            <a:pPr marL="301625" indent="-285750">
              <a:lnSpc>
                <a:spcPct val="110000"/>
              </a:lnSpc>
              <a:spcAft>
                <a:spcPts val="900"/>
              </a:spcAft>
              <a:buFont typeface="Arial" panose="020B0604020202020204" pitchFamily="34" charset="0"/>
              <a:buChar char="•"/>
            </a:pPr>
            <a:r>
              <a:rPr lang="en-US" sz="1600" dirty="0">
                <a:solidFill>
                  <a:schemeClr val="tx1">
                    <a:lumMod val="85000"/>
                    <a:lumOff val="15000"/>
                  </a:schemeClr>
                </a:solidFill>
                <a:latin typeface="Arial" panose="020B0604020202020204" pitchFamily="34" charset="0"/>
                <a:ea typeface="Helvetica" charset="0"/>
                <a:cs typeface="Arial" panose="020B0604020202020204" pitchFamily="34" charset="0"/>
              </a:rPr>
              <a:t>California Fish Landings </a:t>
            </a:r>
          </a:p>
          <a:p>
            <a:pPr marL="301625" indent="-285750">
              <a:lnSpc>
                <a:spcPct val="110000"/>
              </a:lnSpc>
              <a:spcAft>
                <a:spcPts val="900"/>
              </a:spcAft>
              <a:buFont typeface="Arial" panose="020B0604020202020204" pitchFamily="34" charset="0"/>
              <a:buChar char="•"/>
            </a:pPr>
            <a:r>
              <a:rPr lang="en-US" sz="1600" dirty="0">
                <a:solidFill>
                  <a:schemeClr val="tx1">
                    <a:lumMod val="85000"/>
                    <a:lumOff val="15000"/>
                  </a:schemeClr>
                </a:solidFill>
                <a:latin typeface="Arial" panose="020B0604020202020204" pitchFamily="34" charset="0"/>
                <a:ea typeface="Helvetica" charset="0"/>
                <a:cs typeface="Arial" panose="020B0604020202020204" pitchFamily="34" charset="0"/>
              </a:rPr>
              <a:t>Farallon Island Seabirds </a:t>
            </a:r>
          </a:p>
          <a:p>
            <a:pPr marL="301625" indent="-285750">
              <a:lnSpc>
                <a:spcPct val="110000"/>
              </a:lnSpc>
              <a:spcAft>
                <a:spcPts val="900"/>
              </a:spcAft>
              <a:buFont typeface="Arial" panose="020B0604020202020204" pitchFamily="34" charset="0"/>
              <a:buChar char="•"/>
            </a:pPr>
            <a:r>
              <a:rPr lang="en-US" sz="1600" dirty="0">
                <a:solidFill>
                  <a:schemeClr val="tx1">
                    <a:lumMod val="85000"/>
                    <a:lumOff val="15000"/>
                  </a:schemeClr>
                </a:solidFill>
                <a:latin typeface="Arial" panose="020B0604020202020204" pitchFamily="34" charset="0"/>
                <a:ea typeface="Helvetica" charset="0"/>
                <a:cs typeface="Arial" panose="020B0604020202020204" pitchFamily="34" charset="0"/>
              </a:rPr>
              <a:t>NWFSC Habitat Use </a:t>
            </a:r>
          </a:p>
          <a:p>
            <a:pPr marL="301625" indent="-285750">
              <a:lnSpc>
                <a:spcPct val="110000"/>
              </a:lnSpc>
              <a:spcAft>
                <a:spcPts val="900"/>
              </a:spcAft>
              <a:buFont typeface="Arial" panose="020B0604020202020204" pitchFamily="34" charset="0"/>
              <a:buChar char="•"/>
            </a:pPr>
            <a:r>
              <a:rPr lang="en-US" sz="1600" dirty="0">
                <a:solidFill>
                  <a:schemeClr val="tx1">
                    <a:lumMod val="85000"/>
                    <a:lumOff val="15000"/>
                  </a:schemeClr>
                </a:solidFill>
                <a:latin typeface="Arial" panose="020B0604020202020204" pitchFamily="34" charset="0"/>
                <a:ea typeface="Helvetica" charset="0"/>
                <a:cs typeface="Arial" panose="020B0604020202020204" pitchFamily="34" charset="0"/>
              </a:rPr>
              <a:t>SWFSC Rockfish</a:t>
            </a:r>
          </a:p>
          <a:p>
            <a:pPr marL="15875">
              <a:lnSpc>
                <a:spcPct val="110000"/>
              </a:lnSpc>
              <a:spcBef>
                <a:spcPts val="1200"/>
              </a:spcBef>
              <a:spcAft>
                <a:spcPts val="900"/>
              </a:spcAft>
            </a:pPr>
            <a:r>
              <a:rPr lang="en-US" b="1" dirty="0">
                <a:solidFill>
                  <a:schemeClr val="tx1">
                    <a:lumMod val="85000"/>
                    <a:lumOff val="15000"/>
                  </a:schemeClr>
                </a:solidFill>
                <a:latin typeface="Arial" panose="020B0604020202020204" pitchFamily="34" charset="0"/>
                <a:ea typeface="Helvetica" charset="0"/>
                <a:cs typeface="Arial" panose="020B0604020202020204" pitchFamily="34" charset="0"/>
              </a:rPr>
              <a:t>Underway Data </a:t>
            </a:r>
          </a:p>
          <a:p>
            <a:pPr marL="301625" indent="-285750">
              <a:lnSpc>
                <a:spcPct val="110000"/>
              </a:lnSpc>
              <a:spcAft>
                <a:spcPts val="900"/>
              </a:spcAft>
              <a:buFont typeface="Arial" panose="020B0604020202020204" pitchFamily="34" charset="0"/>
              <a:buChar char="•"/>
            </a:pPr>
            <a:r>
              <a:rPr lang="en-US" sz="1600" dirty="0">
                <a:solidFill>
                  <a:schemeClr val="tx1">
                    <a:lumMod val="85000"/>
                    <a:lumOff val="15000"/>
                  </a:schemeClr>
                </a:solidFill>
                <a:latin typeface="Arial" panose="020B0604020202020204" pitchFamily="34" charset="0"/>
                <a:ea typeface="Helvetica" charset="0"/>
                <a:cs typeface="Arial" panose="020B0604020202020204" pitchFamily="34" charset="0"/>
              </a:rPr>
              <a:t>NOAA Vessels</a:t>
            </a:r>
          </a:p>
          <a:p>
            <a:pPr marL="301625" indent="-285750">
              <a:lnSpc>
                <a:spcPct val="110000"/>
              </a:lnSpc>
              <a:spcAft>
                <a:spcPts val="900"/>
              </a:spcAft>
              <a:buFont typeface="Arial" panose="020B0604020202020204" pitchFamily="34" charset="0"/>
              <a:buChar char="•"/>
            </a:pPr>
            <a:r>
              <a:rPr lang="en-US" sz="1600" dirty="0">
                <a:solidFill>
                  <a:schemeClr val="tx1">
                    <a:lumMod val="85000"/>
                    <a:lumOff val="15000"/>
                  </a:schemeClr>
                </a:solidFill>
                <a:latin typeface="Arial" panose="020B0604020202020204" pitchFamily="34" charset="0"/>
                <a:ea typeface="Helvetica" charset="0"/>
                <a:cs typeface="Arial" panose="020B0604020202020204" pitchFamily="34" charset="0"/>
              </a:rPr>
              <a:t>UNOLS Vessels</a:t>
            </a:r>
          </a:p>
          <a:p>
            <a:pPr marL="15875">
              <a:lnSpc>
                <a:spcPct val="100000"/>
              </a:lnSpc>
              <a:spcBef>
                <a:spcPts val="1200"/>
              </a:spcBef>
              <a:spcAft>
                <a:spcPts val="900"/>
              </a:spcAft>
            </a:pPr>
            <a:r>
              <a:rPr lang="en-US" b="1" dirty="0">
                <a:solidFill>
                  <a:schemeClr val="tx1">
                    <a:lumMod val="85000"/>
                    <a:lumOff val="15000"/>
                  </a:schemeClr>
                </a:solidFill>
                <a:latin typeface="Arial" panose="020B0604020202020204" pitchFamily="34" charset="0"/>
                <a:ea typeface="Helvetica" charset="0"/>
                <a:cs typeface="Arial" panose="020B0604020202020204" pitchFamily="34" charset="0"/>
              </a:rPr>
              <a:t>Models, Climatologies</a:t>
            </a:r>
          </a:p>
          <a:p>
            <a:pPr marL="301625" indent="-285750">
              <a:lnSpc>
                <a:spcPct val="100000"/>
              </a:lnSpc>
              <a:spcAft>
                <a:spcPts val="900"/>
              </a:spcAft>
              <a:buFont typeface="Arial" panose="020B0604020202020204" pitchFamily="34" charset="0"/>
              <a:buChar char="•"/>
            </a:pPr>
            <a:r>
              <a:rPr lang="en-US" sz="1600" dirty="0">
                <a:solidFill>
                  <a:schemeClr val="tx1">
                    <a:lumMod val="85000"/>
                    <a:lumOff val="15000"/>
                  </a:schemeClr>
                </a:solidFill>
                <a:latin typeface="Arial" panose="020B0604020202020204" pitchFamily="34" charset="0"/>
                <a:ea typeface="Helvetica" charset="0"/>
                <a:cs typeface="Arial" panose="020B0604020202020204" pitchFamily="34" charset="0"/>
              </a:rPr>
              <a:t>OSCAR Sea Surface Velocity</a:t>
            </a:r>
          </a:p>
          <a:p>
            <a:pPr marL="301625" indent="-285750">
              <a:lnSpc>
                <a:spcPct val="100000"/>
              </a:lnSpc>
              <a:spcAft>
                <a:spcPts val="900"/>
              </a:spcAft>
              <a:buFont typeface="Arial" panose="020B0604020202020204" pitchFamily="34" charset="0"/>
              <a:buChar char="•"/>
            </a:pPr>
            <a:r>
              <a:rPr lang="en-US" sz="1600" dirty="0">
                <a:solidFill>
                  <a:schemeClr val="tx1">
                    <a:lumMod val="85000"/>
                    <a:lumOff val="15000"/>
                  </a:schemeClr>
                </a:solidFill>
                <a:latin typeface="Arial" panose="020B0604020202020204" pitchFamily="34" charset="0"/>
                <a:ea typeface="Helvetica" charset="0"/>
                <a:cs typeface="Arial" panose="020B0604020202020204" pitchFamily="34" charset="0"/>
              </a:rPr>
              <a:t>SODA Model</a:t>
            </a:r>
          </a:p>
        </p:txBody>
      </p:sp>
      <p:sp>
        <p:nvSpPr>
          <p:cNvPr id="22" name="TextBox 21">
            <a:extLst>
              <a:ext uri="{FF2B5EF4-FFF2-40B4-BE49-F238E27FC236}">
                <a16:creationId xmlns:a16="http://schemas.microsoft.com/office/drawing/2014/main" id="{FD4670D2-0A5C-BC4F-9527-638882E0701B}"/>
              </a:ext>
            </a:extLst>
          </p:cNvPr>
          <p:cNvSpPr txBox="1"/>
          <p:nvPr/>
        </p:nvSpPr>
        <p:spPr>
          <a:xfrm>
            <a:off x="7725127" y="1047351"/>
            <a:ext cx="3457613" cy="5070619"/>
          </a:xfrm>
          <a:prstGeom prst="rect">
            <a:avLst/>
          </a:prstGeom>
          <a:noFill/>
        </p:spPr>
        <p:txBody>
          <a:bodyPr wrap="none" rtlCol="0">
            <a:spAutoFit/>
          </a:bodyPr>
          <a:lstStyle/>
          <a:p>
            <a:pPr>
              <a:lnSpc>
                <a:spcPct val="100000"/>
              </a:lnSpc>
              <a:spcAft>
                <a:spcPts val="900"/>
              </a:spcAft>
            </a:pPr>
            <a:r>
              <a:rPr lang="en-US" b="1" dirty="0">
                <a:solidFill>
                  <a:schemeClr val="tx1">
                    <a:lumMod val="85000"/>
                    <a:lumOff val="15000"/>
                  </a:schemeClr>
                </a:solidFill>
                <a:latin typeface="Arial" panose="020B0604020202020204" pitchFamily="34" charset="0"/>
                <a:ea typeface="Helvetica" charset="0"/>
                <a:cs typeface="Arial" panose="020B0604020202020204" pitchFamily="34" charset="0"/>
              </a:rPr>
              <a:t>Models, Climatologies </a:t>
            </a:r>
            <a:r>
              <a:rPr lang="en-US" sz="1600" dirty="0">
                <a:solidFill>
                  <a:schemeClr val="tx1">
                    <a:lumMod val="85000"/>
                    <a:lumOff val="15000"/>
                  </a:schemeClr>
                </a:solidFill>
                <a:latin typeface="Arial" panose="020B0604020202020204" pitchFamily="34" charset="0"/>
                <a:ea typeface="Helvetica" charset="0"/>
                <a:cs typeface="Arial" panose="020B0604020202020204" pitchFamily="34" charset="0"/>
              </a:rPr>
              <a:t>(cont.)</a:t>
            </a:r>
          </a:p>
          <a:p>
            <a:pPr marL="301625" indent="-285750">
              <a:lnSpc>
                <a:spcPct val="100000"/>
              </a:lnSpc>
              <a:spcAft>
                <a:spcPts val="900"/>
              </a:spcAft>
              <a:buFont typeface="Arial" panose="020B0604020202020204" pitchFamily="34" charset="0"/>
              <a:buChar char="•"/>
            </a:pPr>
            <a:r>
              <a:rPr lang="en-US" sz="1600" dirty="0">
                <a:solidFill>
                  <a:schemeClr val="tx1">
                    <a:lumMod val="85000"/>
                    <a:lumOff val="15000"/>
                  </a:schemeClr>
                </a:solidFill>
                <a:latin typeface="Arial" panose="020B0604020202020204" pitchFamily="34" charset="0"/>
                <a:ea typeface="Helvetica" charset="0"/>
                <a:cs typeface="Arial" panose="020B0604020202020204" pitchFamily="34" charset="0"/>
              </a:rPr>
              <a:t>NOAA Coastal Relief Model </a:t>
            </a:r>
          </a:p>
          <a:p>
            <a:pPr marL="301625" indent="-285750">
              <a:lnSpc>
                <a:spcPct val="100000"/>
              </a:lnSpc>
              <a:spcAft>
                <a:spcPts val="900"/>
              </a:spcAft>
              <a:buFont typeface="Arial" panose="020B0604020202020204" pitchFamily="34" charset="0"/>
              <a:buChar char="•"/>
            </a:pPr>
            <a:r>
              <a:rPr lang="en-US" sz="1600" dirty="0">
                <a:solidFill>
                  <a:schemeClr val="tx1">
                    <a:lumMod val="85000"/>
                    <a:lumOff val="15000"/>
                  </a:schemeClr>
                </a:solidFill>
                <a:latin typeface="Arial" panose="020B0604020202020204" pitchFamily="34" charset="0"/>
                <a:ea typeface="Helvetica" charset="0"/>
                <a:cs typeface="Arial" panose="020B0604020202020204" pitchFamily="34" charset="0"/>
              </a:rPr>
              <a:t>NOAA RTOFS Forecast Model</a:t>
            </a:r>
          </a:p>
          <a:p>
            <a:pPr marL="301625" indent="-285750">
              <a:lnSpc>
                <a:spcPct val="100000"/>
              </a:lnSpc>
              <a:spcAft>
                <a:spcPts val="900"/>
              </a:spcAft>
              <a:buFont typeface="Arial" panose="020B0604020202020204" pitchFamily="34" charset="0"/>
              <a:buChar char="•"/>
            </a:pPr>
            <a:r>
              <a:rPr lang="en-US" sz="1600" dirty="0">
                <a:solidFill>
                  <a:schemeClr val="tx1">
                    <a:lumMod val="85000"/>
                    <a:lumOff val="15000"/>
                  </a:schemeClr>
                </a:solidFill>
                <a:latin typeface="Arial" panose="020B0604020202020204" pitchFamily="34" charset="0"/>
                <a:ea typeface="Helvetica" charset="0"/>
                <a:cs typeface="Arial" panose="020B0604020202020204" pitchFamily="34" charset="0"/>
              </a:rPr>
              <a:t>NOAA RTOFS Nowcast Model</a:t>
            </a:r>
          </a:p>
          <a:p>
            <a:pPr marL="301625" indent="-285750">
              <a:lnSpc>
                <a:spcPct val="100000"/>
              </a:lnSpc>
              <a:spcAft>
                <a:spcPts val="900"/>
              </a:spcAft>
              <a:buFont typeface="Arial" panose="020B0604020202020204" pitchFamily="34" charset="0"/>
              <a:buChar char="•"/>
            </a:pPr>
            <a:r>
              <a:rPr lang="en-US" sz="1600" dirty="0">
                <a:solidFill>
                  <a:schemeClr val="tx1">
                    <a:lumMod val="85000"/>
                    <a:lumOff val="15000"/>
                  </a:schemeClr>
                </a:solidFill>
                <a:latin typeface="Arial" panose="020B0604020202020204" pitchFamily="34" charset="0"/>
                <a:ea typeface="Helvetica" charset="0"/>
                <a:cs typeface="Arial" panose="020B0604020202020204" pitchFamily="34" charset="0"/>
              </a:rPr>
              <a:t>NOAA World Ocean Atlas  </a:t>
            </a:r>
          </a:p>
          <a:p>
            <a:pPr marL="301625" indent="-285750">
              <a:lnSpc>
                <a:spcPct val="100000"/>
              </a:lnSpc>
              <a:spcAft>
                <a:spcPts val="900"/>
              </a:spcAft>
              <a:buFont typeface="Arial" panose="020B0604020202020204" pitchFamily="34" charset="0"/>
              <a:buChar char="•"/>
            </a:pPr>
            <a:r>
              <a:rPr lang="en-US" sz="1600" dirty="0">
                <a:solidFill>
                  <a:schemeClr val="tx1">
                    <a:lumMod val="85000"/>
                    <a:lumOff val="15000"/>
                  </a:schemeClr>
                </a:solidFill>
                <a:latin typeface="Arial" panose="020B0604020202020204" pitchFamily="34" charset="0"/>
                <a:cs typeface="Arial" panose="020B0604020202020204" pitchFamily="34" charset="0"/>
              </a:rPr>
              <a:t>NOAA Seafloor Topography</a:t>
            </a:r>
          </a:p>
          <a:p>
            <a:pPr marL="301625" indent="-285750">
              <a:lnSpc>
                <a:spcPct val="100000"/>
              </a:lnSpc>
              <a:spcAft>
                <a:spcPts val="900"/>
              </a:spcAft>
              <a:buFont typeface="Arial" panose="020B0604020202020204" pitchFamily="34" charset="0"/>
              <a:buChar char="•"/>
            </a:pPr>
            <a:r>
              <a:rPr lang="en-US" sz="1600" dirty="0">
                <a:solidFill>
                  <a:schemeClr val="tx1">
                    <a:lumMod val="85000"/>
                    <a:lumOff val="15000"/>
                  </a:schemeClr>
                </a:solidFill>
                <a:latin typeface="Arial" panose="020B0604020202020204" pitchFamily="34" charset="0"/>
                <a:ea typeface="Helvetica" charset="0"/>
                <a:cs typeface="Arial" panose="020B0604020202020204" pitchFamily="34" charset="0"/>
              </a:rPr>
              <a:t>SWFSC Upwelling Index</a:t>
            </a:r>
            <a:endParaRPr lang="en-US" sz="1600" dirty="0">
              <a:solidFill>
                <a:schemeClr val="tx1">
                  <a:lumMod val="85000"/>
                  <a:lumOff val="15000"/>
                </a:schemeClr>
              </a:solidFill>
              <a:latin typeface="Arial" panose="020B0604020202020204" pitchFamily="34" charset="0"/>
              <a:cs typeface="Arial" panose="020B0604020202020204" pitchFamily="34" charset="0"/>
            </a:endParaRPr>
          </a:p>
          <a:p>
            <a:pPr marL="301625" indent="-285750">
              <a:lnSpc>
                <a:spcPct val="100000"/>
              </a:lnSpc>
              <a:spcAft>
                <a:spcPts val="900"/>
              </a:spcAft>
              <a:buFont typeface="Arial" panose="020B0604020202020204" pitchFamily="34" charset="0"/>
              <a:buChar char="•"/>
            </a:pPr>
            <a:r>
              <a:rPr lang="en-US" sz="1600" dirty="0">
                <a:solidFill>
                  <a:schemeClr val="tx1">
                    <a:lumMod val="85000"/>
                    <a:lumOff val="15000"/>
                  </a:schemeClr>
                </a:solidFill>
                <a:latin typeface="Arial" panose="020B0604020202020204" pitchFamily="34" charset="0"/>
                <a:ea typeface="Helvetica" charset="0"/>
                <a:cs typeface="Arial" panose="020B0604020202020204" pitchFamily="34" charset="0"/>
              </a:rPr>
              <a:t>Navy NAVGEM  Model</a:t>
            </a:r>
          </a:p>
          <a:p>
            <a:pPr marL="301625" indent="-285750">
              <a:lnSpc>
                <a:spcPct val="100000"/>
              </a:lnSpc>
              <a:spcAft>
                <a:spcPts val="900"/>
              </a:spcAft>
              <a:buFont typeface="Arial" panose="020B0604020202020204" pitchFamily="34" charset="0"/>
              <a:buChar char="•"/>
            </a:pPr>
            <a:r>
              <a:rPr lang="en-US" sz="1600" dirty="0">
                <a:solidFill>
                  <a:schemeClr val="tx1">
                    <a:lumMod val="85000"/>
                    <a:lumOff val="15000"/>
                  </a:schemeClr>
                </a:solidFill>
                <a:latin typeface="Arial" panose="020B0604020202020204" pitchFamily="34" charset="0"/>
                <a:ea typeface="Helvetica" charset="0"/>
                <a:cs typeface="Arial" panose="020B0604020202020204" pitchFamily="34" charset="0"/>
              </a:rPr>
              <a:t>Navy NOGAPS Model</a:t>
            </a:r>
          </a:p>
          <a:p>
            <a:pPr marL="301625" indent="-285750">
              <a:lnSpc>
                <a:spcPct val="100000"/>
              </a:lnSpc>
              <a:spcAft>
                <a:spcPts val="900"/>
              </a:spcAft>
              <a:buFont typeface="Arial" panose="020B0604020202020204" pitchFamily="34" charset="0"/>
              <a:buChar char="•"/>
            </a:pPr>
            <a:r>
              <a:rPr lang="en-US" sz="1600" dirty="0">
                <a:solidFill>
                  <a:schemeClr val="tx1">
                    <a:lumMod val="85000"/>
                    <a:lumOff val="15000"/>
                  </a:schemeClr>
                </a:solidFill>
                <a:latin typeface="Arial" panose="020B0604020202020204" pitchFamily="34" charset="0"/>
                <a:cs typeface="Arial" panose="020B0604020202020204" pitchFamily="34" charset="0"/>
              </a:rPr>
              <a:t>NCEP/NCAR Reanalysis</a:t>
            </a:r>
          </a:p>
          <a:p>
            <a:pPr marL="301625" indent="-285750">
              <a:lnSpc>
                <a:spcPct val="100000"/>
              </a:lnSpc>
              <a:spcAft>
                <a:spcPts val="900"/>
              </a:spcAft>
              <a:buFont typeface="Arial" panose="020B0604020202020204" pitchFamily="34" charset="0"/>
              <a:buChar char="•"/>
            </a:pPr>
            <a:r>
              <a:rPr lang="en-US" sz="1600" dirty="0">
                <a:solidFill>
                  <a:schemeClr val="tx1">
                    <a:lumMod val="85000"/>
                    <a:lumOff val="15000"/>
                  </a:schemeClr>
                </a:solidFill>
                <a:latin typeface="Arial" panose="020B0604020202020204" pitchFamily="34" charset="0"/>
                <a:cs typeface="Arial" panose="020B0604020202020204" pitchFamily="34" charset="0"/>
              </a:rPr>
              <a:t>USGS Topography</a:t>
            </a:r>
          </a:p>
          <a:p>
            <a:pPr marL="301625" indent="-285750">
              <a:lnSpc>
                <a:spcPct val="100000"/>
              </a:lnSpc>
              <a:spcAft>
                <a:spcPts val="900"/>
              </a:spcAft>
              <a:buFont typeface="Arial" panose="020B0604020202020204" pitchFamily="34" charset="0"/>
              <a:buChar char="•"/>
            </a:pPr>
            <a:r>
              <a:rPr lang="en-US" sz="1600" dirty="0">
                <a:solidFill>
                  <a:schemeClr val="tx1">
                    <a:lumMod val="85000"/>
                    <a:lumOff val="15000"/>
                  </a:schemeClr>
                </a:solidFill>
                <a:latin typeface="Arial" panose="020B0604020202020204" pitchFamily="34" charset="0"/>
                <a:ea typeface="Helvetica" charset="0"/>
                <a:cs typeface="Arial" panose="020B0604020202020204" pitchFamily="34" charset="0"/>
              </a:rPr>
              <a:t>NASA/NOAA CCMP </a:t>
            </a:r>
            <a:r>
              <a:rPr lang="en-US" sz="1600" dirty="0">
                <a:solidFill>
                  <a:schemeClr val="tx1">
                    <a:lumMod val="85000"/>
                    <a:lumOff val="15000"/>
                  </a:schemeClr>
                </a:solidFill>
                <a:latin typeface="Arial" panose="020B0604020202020204" pitchFamily="34" charset="0"/>
                <a:cs typeface="Arial" panose="020B0604020202020204" pitchFamily="34" charset="0"/>
              </a:rPr>
              <a:t>Wind Atlas</a:t>
            </a:r>
          </a:p>
          <a:p>
            <a:pPr marL="301625" indent="-285750">
              <a:lnSpc>
                <a:spcPct val="100000"/>
              </a:lnSpc>
              <a:spcAft>
                <a:spcPts val="900"/>
              </a:spcAft>
              <a:buFont typeface="Arial" panose="020B0604020202020204" pitchFamily="34" charset="0"/>
              <a:buChar char="•"/>
            </a:pPr>
            <a:r>
              <a:rPr lang="en-US" sz="1600" dirty="0">
                <a:solidFill>
                  <a:schemeClr val="tx1">
                    <a:lumMod val="85000"/>
                    <a:lumOff val="15000"/>
                  </a:schemeClr>
                </a:solidFill>
                <a:latin typeface="Arial" panose="020B0604020202020204" pitchFamily="34" charset="0"/>
                <a:ea typeface="Helvetica" charset="0"/>
                <a:cs typeface="Arial" panose="020B0604020202020204" pitchFamily="34" charset="0"/>
              </a:rPr>
              <a:t>Navy HYCOM Model</a:t>
            </a:r>
          </a:p>
          <a:p>
            <a:pPr marL="301625" indent="-285750">
              <a:lnSpc>
                <a:spcPct val="100000"/>
              </a:lnSpc>
              <a:spcAft>
                <a:spcPts val="900"/>
              </a:spcAft>
              <a:buFont typeface="Arial" panose="020B0604020202020204" pitchFamily="34" charset="0"/>
              <a:buChar char="•"/>
            </a:pPr>
            <a:r>
              <a:rPr lang="en-US" sz="1600" dirty="0">
                <a:solidFill>
                  <a:schemeClr val="tx1">
                    <a:lumMod val="85000"/>
                    <a:lumOff val="15000"/>
                  </a:schemeClr>
                </a:solidFill>
                <a:latin typeface="Arial" panose="020B0604020202020204" pitchFamily="34" charset="0"/>
                <a:cs typeface="Arial" panose="020B0604020202020204" pitchFamily="34" charset="0"/>
              </a:rPr>
              <a:t>Navy FNMOC Forecast Model</a:t>
            </a:r>
            <a:endParaRPr lang="en-US" sz="1600" dirty="0">
              <a:solidFill>
                <a:schemeClr val="tx1">
                  <a:lumMod val="85000"/>
                  <a:lumOff val="15000"/>
                </a:schemeClr>
              </a:solidFill>
              <a:latin typeface="Arial" panose="020B0604020202020204" pitchFamily="34" charset="0"/>
              <a:ea typeface="Helvetica" charset="0"/>
              <a:cs typeface="Arial" panose="020B0604020202020204" pitchFamily="34" charset="0"/>
            </a:endParaRPr>
          </a:p>
        </p:txBody>
      </p:sp>
      <p:sp>
        <p:nvSpPr>
          <p:cNvPr id="23" name="TextBox 22">
            <a:extLst>
              <a:ext uri="{FF2B5EF4-FFF2-40B4-BE49-F238E27FC236}">
                <a16:creationId xmlns:a16="http://schemas.microsoft.com/office/drawing/2014/main" id="{0AEA0BCB-FEEF-6C40-BCE6-EB2E188356FB}"/>
              </a:ext>
            </a:extLst>
          </p:cNvPr>
          <p:cNvSpPr txBox="1"/>
          <p:nvPr/>
        </p:nvSpPr>
        <p:spPr>
          <a:xfrm>
            <a:off x="684661" y="1047351"/>
            <a:ext cx="3158149" cy="4790157"/>
          </a:xfrm>
          <a:prstGeom prst="rect">
            <a:avLst/>
          </a:prstGeom>
          <a:noFill/>
        </p:spPr>
        <p:txBody>
          <a:bodyPr wrap="square" rtlCol="0">
            <a:spAutoFit/>
          </a:bodyPr>
          <a:lstStyle/>
          <a:p>
            <a:pPr>
              <a:lnSpc>
                <a:spcPct val="110000"/>
              </a:lnSpc>
              <a:spcAft>
                <a:spcPts val="900"/>
              </a:spcAft>
            </a:pPr>
            <a:r>
              <a:rPr lang="en-US" b="1" dirty="0">
                <a:solidFill>
                  <a:schemeClr val="tx1">
                    <a:lumMod val="85000"/>
                    <a:lumOff val="15000"/>
                  </a:schemeClr>
                </a:solidFill>
                <a:latin typeface="Arial" panose="020B0604020202020204" pitchFamily="34" charset="0"/>
                <a:ea typeface="Helvetica" charset="0"/>
                <a:cs typeface="Arial" panose="020B0604020202020204" pitchFamily="34" charset="0"/>
              </a:rPr>
              <a:t>In Situ Measurements</a:t>
            </a:r>
          </a:p>
          <a:p>
            <a:pPr marL="301625" indent="-285750">
              <a:lnSpc>
                <a:spcPct val="110000"/>
              </a:lnSpc>
              <a:spcAft>
                <a:spcPts val="900"/>
              </a:spcAft>
              <a:buFont typeface="Arial" panose="020B0604020202020204" pitchFamily="34" charset="0"/>
              <a:buChar char="•"/>
            </a:pPr>
            <a:r>
              <a:rPr lang="en-US" sz="1600" dirty="0">
                <a:solidFill>
                  <a:schemeClr val="tx1">
                    <a:lumMod val="85000"/>
                    <a:lumOff val="15000"/>
                  </a:schemeClr>
                </a:solidFill>
                <a:latin typeface="Arial" panose="020B0604020202020204" pitchFamily="34" charset="0"/>
                <a:ea typeface="Helvetica" charset="0"/>
                <a:cs typeface="Arial" panose="020B0604020202020204" pitchFamily="34" charset="0"/>
              </a:rPr>
              <a:t>Animal Telemetry Network </a:t>
            </a:r>
          </a:p>
          <a:p>
            <a:pPr marL="301625" indent="-285750">
              <a:lnSpc>
                <a:spcPct val="110000"/>
              </a:lnSpc>
              <a:spcAft>
                <a:spcPts val="900"/>
              </a:spcAft>
              <a:buFont typeface="Arial" panose="020B0604020202020204" pitchFamily="34" charset="0"/>
              <a:buChar char="•"/>
            </a:pPr>
            <a:r>
              <a:rPr lang="en-US" sz="1600" dirty="0">
                <a:solidFill>
                  <a:schemeClr val="tx1">
                    <a:lumMod val="85000"/>
                    <a:lumOff val="15000"/>
                  </a:schemeClr>
                </a:solidFill>
                <a:latin typeface="Arial" panose="020B0604020202020204" pitchFamily="34" charset="0"/>
                <a:ea typeface="Helvetica" charset="0"/>
                <a:cs typeface="Arial" panose="020B0604020202020204" pitchFamily="34" charset="0"/>
              </a:rPr>
              <a:t>ARGO floats </a:t>
            </a:r>
          </a:p>
          <a:p>
            <a:pPr marL="301625" indent="-285750">
              <a:lnSpc>
                <a:spcPct val="110000"/>
              </a:lnSpc>
              <a:spcAft>
                <a:spcPts val="900"/>
              </a:spcAft>
              <a:buFont typeface="Arial" panose="020B0604020202020204" pitchFamily="34" charset="0"/>
              <a:buChar char="•"/>
            </a:pPr>
            <a:r>
              <a:rPr lang="en-US" sz="1600" dirty="0">
                <a:solidFill>
                  <a:schemeClr val="tx1">
                    <a:lumMod val="85000"/>
                    <a:lumOff val="15000"/>
                  </a:schemeClr>
                </a:solidFill>
                <a:latin typeface="Arial" panose="020B0604020202020204" pitchFamily="34" charset="0"/>
                <a:ea typeface="Helvetica" charset="0"/>
                <a:cs typeface="Arial" panose="020B0604020202020204" pitchFamily="34" charset="0"/>
              </a:rPr>
              <a:t>TAO/TRITON, RAMA, &amp; </a:t>
            </a:r>
            <a:br>
              <a:rPr lang="en-US" sz="1600" dirty="0">
                <a:solidFill>
                  <a:schemeClr val="tx1">
                    <a:lumMod val="85000"/>
                    <a:lumOff val="15000"/>
                  </a:schemeClr>
                </a:solidFill>
                <a:latin typeface="Arial" panose="020B0604020202020204" pitchFamily="34" charset="0"/>
                <a:ea typeface="Helvetica" charset="0"/>
                <a:cs typeface="Arial" panose="020B0604020202020204" pitchFamily="34" charset="0"/>
              </a:rPr>
            </a:br>
            <a:r>
              <a:rPr lang="en-US" sz="1600" dirty="0">
                <a:solidFill>
                  <a:schemeClr val="tx1">
                    <a:lumMod val="85000"/>
                    <a:lumOff val="15000"/>
                  </a:schemeClr>
                </a:solidFill>
                <a:latin typeface="Arial" panose="020B0604020202020204" pitchFamily="34" charset="0"/>
                <a:ea typeface="Helvetica" charset="0"/>
                <a:cs typeface="Arial" panose="020B0604020202020204" pitchFamily="34" charset="0"/>
              </a:rPr>
              <a:t>PIRATA Buoys</a:t>
            </a:r>
            <a:endParaRPr lang="en-US" sz="1600" b="1" dirty="0">
              <a:solidFill>
                <a:schemeClr val="tx1">
                  <a:lumMod val="85000"/>
                  <a:lumOff val="15000"/>
                </a:schemeClr>
              </a:solidFill>
              <a:latin typeface="Arial" panose="020B0604020202020204" pitchFamily="34" charset="0"/>
              <a:ea typeface="Helvetica" charset="0"/>
              <a:cs typeface="Arial" panose="020B0604020202020204" pitchFamily="34" charset="0"/>
            </a:endParaRPr>
          </a:p>
          <a:p>
            <a:pPr marL="301625" indent="-285750">
              <a:lnSpc>
                <a:spcPct val="110000"/>
              </a:lnSpc>
              <a:spcAft>
                <a:spcPts val="900"/>
              </a:spcAft>
              <a:buFont typeface="Arial" panose="020B0604020202020204" pitchFamily="34" charset="0"/>
              <a:buChar char="•"/>
            </a:pPr>
            <a:r>
              <a:rPr lang="en-US" sz="1600" dirty="0">
                <a:solidFill>
                  <a:schemeClr val="tx1">
                    <a:lumMod val="85000"/>
                    <a:lumOff val="15000"/>
                  </a:schemeClr>
                </a:solidFill>
                <a:latin typeface="Arial" panose="020B0604020202020204" pitchFamily="34" charset="0"/>
                <a:ea typeface="Helvetica" charset="0"/>
                <a:cs typeface="Arial" panose="020B0604020202020204" pitchFamily="34" charset="0"/>
              </a:rPr>
              <a:t>IOOS In Situ Sensors</a:t>
            </a:r>
          </a:p>
          <a:p>
            <a:pPr marL="301625" indent="-285750">
              <a:lnSpc>
                <a:spcPct val="110000"/>
              </a:lnSpc>
              <a:spcAft>
                <a:spcPts val="900"/>
              </a:spcAft>
              <a:buFont typeface="Arial" panose="020B0604020202020204" pitchFamily="34" charset="0"/>
              <a:buChar char="•"/>
            </a:pPr>
            <a:r>
              <a:rPr lang="en-US" sz="1600" dirty="0">
                <a:solidFill>
                  <a:schemeClr val="tx1">
                    <a:lumMod val="85000"/>
                    <a:lumOff val="15000"/>
                  </a:schemeClr>
                </a:solidFill>
                <a:latin typeface="Arial" panose="020B0604020202020204" pitchFamily="34" charset="0"/>
                <a:ea typeface="Helvetica" charset="0"/>
                <a:cs typeface="Arial" panose="020B0604020202020204" pitchFamily="34" charset="0"/>
              </a:rPr>
              <a:t>Glider Data  </a:t>
            </a:r>
          </a:p>
          <a:p>
            <a:pPr marL="301625" indent="-285750">
              <a:lnSpc>
                <a:spcPct val="110000"/>
              </a:lnSpc>
              <a:spcAft>
                <a:spcPts val="900"/>
              </a:spcAft>
              <a:buFont typeface="Arial" panose="020B0604020202020204" pitchFamily="34" charset="0"/>
              <a:buChar char="•"/>
            </a:pPr>
            <a:r>
              <a:rPr lang="en-US" sz="1600" dirty="0">
                <a:solidFill>
                  <a:schemeClr val="tx1">
                    <a:lumMod val="85000"/>
                    <a:lumOff val="15000"/>
                  </a:schemeClr>
                </a:solidFill>
                <a:latin typeface="Arial" panose="020B0604020202020204" pitchFamily="34" charset="0"/>
                <a:ea typeface="Helvetica" charset="0"/>
                <a:cs typeface="Arial" panose="020B0604020202020204" pitchFamily="34" charset="0"/>
              </a:rPr>
              <a:t>Global Temperature and Salinity Profile Programme</a:t>
            </a:r>
          </a:p>
          <a:p>
            <a:pPr marL="301625" indent="-285750">
              <a:lnSpc>
                <a:spcPct val="110000"/>
              </a:lnSpc>
              <a:spcAft>
                <a:spcPts val="900"/>
              </a:spcAft>
              <a:buFont typeface="Arial" panose="020B0604020202020204" pitchFamily="34" charset="0"/>
              <a:buChar char="•"/>
            </a:pPr>
            <a:r>
              <a:rPr lang="en-US" sz="1600" dirty="0">
                <a:solidFill>
                  <a:schemeClr val="tx1">
                    <a:lumMod val="85000"/>
                    <a:lumOff val="15000"/>
                  </a:schemeClr>
                </a:solidFill>
                <a:latin typeface="Arial" panose="020B0604020202020204" pitchFamily="34" charset="0"/>
                <a:ea typeface="Helvetica" charset="0"/>
                <a:cs typeface="Arial" panose="020B0604020202020204" pitchFamily="34" charset="0"/>
              </a:rPr>
              <a:t>HF Radar Currents</a:t>
            </a:r>
          </a:p>
          <a:p>
            <a:pPr marL="301625" indent="-285750">
              <a:lnSpc>
                <a:spcPct val="110000"/>
              </a:lnSpc>
              <a:spcAft>
                <a:spcPts val="900"/>
              </a:spcAft>
              <a:buFont typeface="Arial" panose="020B0604020202020204" pitchFamily="34" charset="0"/>
              <a:buChar char="•"/>
            </a:pPr>
            <a:r>
              <a:rPr lang="en-US" sz="1600" dirty="0">
                <a:solidFill>
                  <a:schemeClr val="tx1">
                    <a:lumMod val="85000"/>
                    <a:lumOff val="15000"/>
                  </a:schemeClr>
                </a:solidFill>
                <a:latin typeface="Arial" panose="020B0604020202020204" pitchFamily="34" charset="0"/>
                <a:ea typeface="Helvetica" charset="0"/>
                <a:cs typeface="Arial" panose="020B0604020202020204" pitchFamily="34" charset="0"/>
              </a:rPr>
              <a:t>GLOBEC Northeast Pacific </a:t>
            </a:r>
          </a:p>
          <a:p>
            <a:pPr marL="301625" indent="-285750">
              <a:lnSpc>
                <a:spcPct val="110000"/>
              </a:lnSpc>
              <a:spcAft>
                <a:spcPts val="900"/>
              </a:spcAft>
              <a:buFont typeface="Arial" panose="020B0604020202020204" pitchFamily="34" charset="0"/>
              <a:buChar char="•"/>
            </a:pPr>
            <a:r>
              <a:rPr lang="en-US" sz="1600" dirty="0">
                <a:solidFill>
                  <a:schemeClr val="tx1">
                    <a:lumMod val="85000"/>
                    <a:lumOff val="15000"/>
                  </a:schemeClr>
                </a:solidFill>
                <a:latin typeface="Arial" panose="020B0604020202020204" pitchFamily="34" charset="0"/>
                <a:ea typeface="Helvetica" charset="0"/>
                <a:cs typeface="Arial" panose="020B0604020202020204" pitchFamily="34" charset="0"/>
              </a:rPr>
              <a:t>NOAA CO-OPS Sensors </a:t>
            </a:r>
          </a:p>
          <a:p>
            <a:pPr marL="301625" indent="-285750">
              <a:lnSpc>
                <a:spcPct val="110000"/>
              </a:lnSpc>
              <a:spcAft>
                <a:spcPts val="900"/>
              </a:spcAft>
              <a:buFont typeface="Arial" panose="020B0604020202020204" pitchFamily="34" charset="0"/>
              <a:buChar char="•"/>
            </a:pPr>
            <a:r>
              <a:rPr lang="en-US" sz="1600" dirty="0">
                <a:solidFill>
                  <a:schemeClr val="tx1">
                    <a:lumMod val="85000"/>
                    <a:lumOff val="15000"/>
                  </a:schemeClr>
                </a:solidFill>
                <a:latin typeface="Arial" panose="020B0604020202020204" pitchFamily="34" charset="0"/>
                <a:ea typeface="Helvetica" charset="0"/>
                <a:cs typeface="Arial" panose="020B0604020202020204" pitchFamily="34" charset="0"/>
              </a:rPr>
              <a:t>NDBC buoys </a:t>
            </a:r>
          </a:p>
        </p:txBody>
      </p:sp>
      <p:pic>
        <p:nvPicPr>
          <p:cNvPr id="4" name="Audio 3">
            <a:hlinkClick r:id="" action="ppaction://media"/>
            <a:extLst>
              <a:ext uri="{FF2B5EF4-FFF2-40B4-BE49-F238E27FC236}">
                <a16:creationId xmlns:a16="http://schemas.microsoft.com/office/drawing/2014/main" id="{B57D9DC2-3B25-FE4F-9BA9-66986BF54D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21549667"/>
      </p:ext>
    </p:extLst>
  </p:cSld>
  <p:clrMapOvr>
    <a:masterClrMapping/>
  </p:clrMapOvr>
  <mc:AlternateContent xmlns:mc="http://schemas.openxmlformats.org/markup-compatibility/2006">
    <mc:Choice xmlns:p14="http://schemas.microsoft.com/office/powerpoint/2010/main" Requires="p14">
      <p:transition spd="slow" p14:dur="2000" advTm="12196"/>
    </mc:Choice>
    <mc:Fallback>
      <p:transition spd="slow" advTm="12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BC7661-EFAA-104C-9A01-69A66D157CC8}"/>
              </a:ext>
            </a:extLst>
          </p:cNvPr>
          <p:cNvPicPr>
            <a:picLocks noChangeAspect="1"/>
          </p:cNvPicPr>
          <p:nvPr/>
        </p:nvPicPr>
        <p:blipFill rotWithShape="1">
          <a:blip r:embed="rId5"/>
          <a:srcRect r="1566" b="4745"/>
          <a:stretch/>
        </p:blipFill>
        <p:spPr>
          <a:xfrm>
            <a:off x="1221458" y="1260920"/>
            <a:ext cx="10101764" cy="4613445"/>
          </a:xfrm>
          <a:prstGeom prst="rect">
            <a:avLst/>
          </a:prstGeom>
          <a:ln w="25400">
            <a:solidFill>
              <a:schemeClr val="accent1"/>
            </a:solidFill>
          </a:ln>
        </p:spPr>
      </p:pic>
      <p:sp>
        <p:nvSpPr>
          <p:cNvPr id="3" name="Slide Number Placeholder 2">
            <a:extLst>
              <a:ext uri="{FF2B5EF4-FFF2-40B4-BE49-F238E27FC236}">
                <a16:creationId xmlns:a16="http://schemas.microsoft.com/office/drawing/2014/main" id="{26D1E9C0-BE39-D04D-88C3-86DC7F2FCEB9}"/>
              </a:ext>
            </a:extLst>
          </p:cNvPr>
          <p:cNvSpPr>
            <a:spLocks noGrp="1"/>
          </p:cNvSpPr>
          <p:nvPr>
            <p:ph type="sldNum" sz="quarter" idx="12"/>
          </p:nvPr>
        </p:nvSpPr>
        <p:spPr/>
        <p:txBody>
          <a:bodyPr/>
          <a:lstStyle/>
          <a:p>
            <a:fld id="{4F6F23CF-7BCB-1C46-9584-7002207BC3BE}" type="slidenum">
              <a:rPr lang="en-US" smtClean="0"/>
              <a:pPr/>
              <a:t>6</a:t>
            </a:fld>
            <a:endParaRPr lang="en-US" dirty="0"/>
          </a:p>
        </p:txBody>
      </p:sp>
      <p:sp>
        <p:nvSpPr>
          <p:cNvPr id="4" name="Footer Placeholder 3">
            <a:extLst>
              <a:ext uri="{FF2B5EF4-FFF2-40B4-BE49-F238E27FC236}">
                <a16:creationId xmlns:a16="http://schemas.microsoft.com/office/drawing/2014/main" id="{0B51A7B5-A05F-8C4C-B86C-450BDE4674C1}"/>
              </a:ext>
            </a:extLst>
          </p:cNvPr>
          <p:cNvSpPr>
            <a:spLocks noGrp="1"/>
          </p:cNvSpPr>
          <p:nvPr>
            <p:ph type="ftr" sz="quarter" idx="3"/>
          </p:nvPr>
        </p:nvSpPr>
        <p:spPr/>
        <p:txBody>
          <a:bodyPr/>
          <a:lstStyle/>
          <a:p>
            <a:r>
              <a:rPr lang="en-US" dirty="0"/>
              <a:t>CoastWatch </a:t>
            </a:r>
            <a:r>
              <a:rPr lang="en-US" dirty="0">
                <a:latin typeface="Arial" panose="020B0604020202020204" pitchFamily="34" charset="0"/>
                <a:cs typeface="Arial" panose="020B0604020202020204" pitchFamily="34" charset="0"/>
              </a:rPr>
              <a:t>West</a:t>
            </a:r>
            <a:r>
              <a:rPr lang="en-US" dirty="0"/>
              <a:t> Coast Node                                          http://coastwatch.pfeg.noaa.gov</a:t>
            </a:r>
          </a:p>
        </p:txBody>
      </p:sp>
      <p:sp>
        <p:nvSpPr>
          <p:cNvPr id="5" name="Title 45">
            <a:extLst>
              <a:ext uri="{FF2B5EF4-FFF2-40B4-BE49-F238E27FC236}">
                <a16:creationId xmlns:a16="http://schemas.microsoft.com/office/drawing/2014/main" id="{DC2F2610-A589-0E46-980D-CB9BAF8862BC}"/>
              </a:ext>
            </a:extLst>
          </p:cNvPr>
          <p:cNvSpPr txBox="1">
            <a:spLocks/>
          </p:cNvSpPr>
          <p:nvPr/>
        </p:nvSpPr>
        <p:spPr>
          <a:xfrm>
            <a:off x="528298" y="-64643"/>
            <a:ext cx="10515600" cy="1325563"/>
          </a:xfrm>
          <a:prstGeom prst="rect">
            <a:avLst/>
          </a:prstGeom>
        </p:spPr>
        <p:txBody>
          <a:bodyPr/>
          <a:lstStyle>
            <a:lvl1pPr algn="l" defTabSz="914400" rtl="0" eaLnBrk="1" latinLnBrk="0" hangingPunct="1">
              <a:lnSpc>
                <a:spcPct val="90000"/>
              </a:lnSpc>
              <a:spcBef>
                <a:spcPct val="0"/>
              </a:spcBef>
              <a:buNone/>
              <a:defRPr sz="3200" b="0" i="0" kern="1200">
                <a:solidFill>
                  <a:schemeClr val="accent5">
                    <a:lumMod val="50000"/>
                  </a:schemeClr>
                </a:solidFill>
                <a:latin typeface="Arial Narrow" panose="020B0604020202020204" pitchFamily="34" charset="0"/>
                <a:ea typeface="+mj-ea"/>
                <a:cs typeface="Arial Narrow" panose="020B0604020202020204" pitchFamily="34" charset="0"/>
              </a:defRPr>
            </a:lvl1pPr>
          </a:lstStyle>
          <a:p>
            <a:endParaRPr lang="en-US" dirty="0"/>
          </a:p>
          <a:p>
            <a:r>
              <a:rPr lang="en-US" dirty="0"/>
              <a:t>The ERDDAP interface is functionally beautiful  </a:t>
            </a:r>
          </a:p>
        </p:txBody>
      </p:sp>
      <p:pic>
        <p:nvPicPr>
          <p:cNvPr id="2" name="Audio 1">
            <a:hlinkClick r:id="" action="ppaction://media"/>
            <a:extLst>
              <a:ext uri="{FF2B5EF4-FFF2-40B4-BE49-F238E27FC236}">
                <a16:creationId xmlns:a16="http://schemas.microsoft.com/office/drawing/2014/main" id="{4DA65205-D627-3341-A736-7128FEF500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9249014"/>
      </p:ext>
    </p:extLst>
  </p:cSld>
  <p:clrMapOvr>
    <a:masterClrMapping/>
  </p:clrMapOvr>
  <mc:AlternateContent xmlns:mc="http://schemas.openxmlformats.org/markup-compatibility/2006">
    <mc:Choice xmlns:p14="http://schemas.microsoft.com/office/powerpoint/2010/main" Requires="p14">
      <p:transition spd="slow" p14:dur="2000" advTm="36222"/>
    </mc:Choice>
    <mc:Fallback>
      <p:transition spd="slow" advTm="36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EADE49-B33D-614A-AB7A-50D66A43124E}"/>
              </a:ext>
            </a:extLst>
          </p:cNvPr>
          <p:cNvSpPr>
            <a:spLocks noGrp="1"/>
          </p:cNvSpPr>
          <p:nvPr>
            <p:ph type="title"/>
          </p:nvPr>
        </p:nvSpPr>
        <p:spPr/>
        <p:txBody>
          <a:bodyPr/>
          <a:lstStyle/>
          <a:p>
            <a:r>
              <a:rPr lang="en-US" dirty="0">
                <a:latin typeface="Arial Narrow"/>
                <a:cs typeface="Arial Narrow"/>
              </a:rPr>
              <a:t>Online interface to create custom graphs</a:t>
            </a:r>
            <a:endParaRPr lang="en-US" dirty="0"/>
          </a:p>
        </p:txBody>
      </p:sp>
      <p:pic>
        <p:nvPicPr>
          <p:cNvPr id="10" name="Content Placeholder 9">
            <a:extLst>
              <a:ext uri="{FF2B5EF4-FFF2-40B4-BE49-F238E27FC236}">
                <a16:creationId xmlns:a16="http://schemas.microsoft.com/office/drawing/2014/main" id="{543876D7-1BB5-7442-B866-25D9E9BB2C36}"/>
              </a:ext>
            </a:extLst>
          </p:cNvPr>
          <p:cNvPicPr>
            <a:picLocks noGrp="1" noChangeAspect="1"/>
          </p:cNvPicPr>
          <p:nvPr>
            <p:ph idx="1"/>
          </p:nvPr>
        </p:nvPicPr>
        <p:blipFill>
          <a:blip r:embed="rId5"/>
          <a:stretch>
            <a:fillRect/>
          </a:stretch>
        </p:blipFill>
        <p:spPr>
          <a:xfrm>
            <a:off x="4826749" y="1224647"/>
            <a:ext cx="6804420" cy="4964628"/>
          </a:xfrm>
          <a:ln w="19050">
            <a:solidFill>
              <a:schemeClr val="tx1"/>
            </a:solidFill>
          </a:ln>
        </p:spPr>
      </p:pic>
      <p:sp>
        <p:nvSpPr>
          <p:cNvPr id="2" name="Slide Number Placeholder 1">
            <a:extLst>
              <a:ext uri="{FF2B5EF4-FFF2-40B4-BE49-F238E27FC236}">
                <a16:creationId xmlns:a16="http://schemas.microsoft.com/office/drawing/2014/main" id="{DE4388ED-96EC-994E-A715-D85532D425CE}"/>
              </a:ext>
            </a:extLst>
          </p:cNvPr>
          <p:cNvSpPr>
            <a:spLocks noGrp="1"/>
          </p:cNvSpPr>
          <p:nvPr>
            <p:ph type="sldNum" sz="quarter" idx="12"/>
          </p:nvPr>
        </p:nvSpPr>
        <p:spPr/>
        <p:txBody>
          <a:bodyPr/>
          <a:lstStyle/>
          <a:p>
            <a:fld id="{4F6F23CF-7BCB-1C46-9584-7002207BC3BE}" type="slidenum">
              <a:rPr lang="en-US" smtClean="0"/>
              <a:pPr/>
              <a:t>7</a:t>
            </a:fld>
            <a:endParaRPr lang="en-US" dirty="0"/>
          </a:p>
        </p:txBody>
      </p:sp>
      <p:sp>
        <p:nvSpPr>
          <p:cNvPr id="3" name="Footer Placeholder 2">
            <a:extLst>
              <a:ext uri="{FF2B5EF4-FFF2-40B4-BE49-F238E27FC236}">
                <a16:creationId xmlns:a16="http://schemas.microsoft.com/office/drawing/2014/main" id="{EFBF171D-1924-5740-AEC5-5768A35BF1A5}"/>
              </a:ext>
            </a:extLst>
          </p:cNvPr>
          <p:cNvSpPr>
            <a:spLocks noGrp="1"/>
          </p:cNvSpPr>
          <p:nvPr>
            <p:ph type="ftr" sz="quarter" idx="3"/>
          </p:nvPr>
        </p:nvSpPr>
        <p:spPr/>
        <p:txBody>
          <a:bodyPr/>
          <a:lstStyle/>
          <a:p>
            <a:r>
              <a:rPr lang="en-US" dirty="0"/>
              <a:t>CoastWatch West Coast Node                                          http://coastwatch.pfeg.noaa.gov</a:t>
            </a:r>
          </a:p>
        </p:txBody>
      </p:sp>
      <p:sp>
        <p:nvSpPr>
          <p:cNvPr id="4" name="TextBox 3">
            <a:extLst>
              <a:ext uri="{FF2B5EF4-FFF2-40B4-BE49-F238E27FC236}">
                <a16:creationId xmlns:a16="http://schemas.microsoft.com/office/drawing/2014/main" id="{636C82C2-FCB1-7543-A7F9-93DBBD1FB246}"/>
              </a:ext>
            </a:extLst>
          </p:cNvPr>
          <p:cNvSpPr txBox="1"/>
          <p:nvPr/>
        </p:nvSpPr>
        <p:spPr>
          <a:xfrm>
            <a:off x="1507524" y="556054"/>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EE082C61-3C7A-FF49-80FC-C1861D9B4550}"/>
              </a:ext>
            </a:extLst>
          </p:cNvPr>
          <p:cNvSpPr txBox="1"/>
          <p:nvPr/>
        </p:nvSpPr>
        <p:spPr>
          <a:xfrm>
            <a:off x="999025" y="1352470"/>
            <a:ext cx="3511089" cy="4708981"/>
          </a:xfrm>
          <a:prstGeom prst="rect">
            <a:avLst/>
          </a:prstGeom>
          <a:noFill/>
        </p:spPr>
        <p:txBody>
          <a:bodyPr wrap="square" rtlCol="0">
            <a:spAutoFit/>
          </a:bodyPr>
          <a:lstStyle/>
          <a:p>
            <a:r>
              <a:rPr lang="en-US" b="1" dirty="0"/>
              <a:t>Graph Type: </a:t>
            </a:r>
          </a:p>
          <a:p>
            <a:pPr indent="231775">
              <a:spcBef>
                <a:spcPts val="300"/>
              </a:spcBef>
            </a:pPr>
            <a:r>
              <a:rPr lang="en-US" dirty="0"/>
              <a:t>Maps (surface) </a:t>
            </a:r>
          </a:p>
          <a:p>
            <a:pPr indent="231775">
              <a:spcBef>
                <a:spcPts val="300"/>
              </a:spcBef>
            </a:pPr>
            <a:r>
              <a:rPr lang="en-US" dirty="0"/>
              <a:t>Time-series (lines)</a:t>
            </a:r>
          </a:p>
          <a:p>
            <a:pPr indent="231775">
              <a:spcBef>
                <a:spcPts val="300"/>
              </a:spcBef>
            </a:pPr>
            <a:r>
              <a:rPr lang="en-US" dirty="0"/>
              <a:t>Hovmöller (surface)</a:t>
            </a:r>
          </a:p>
          <a:p>
            <a:pPr indent="231775">
              <a:spcBef>
                <a:spcPts val="300"/>
              </a:spcBef>
            </a:pPr>
            <a:r>
              <a:rPr lang="en-US" dirty="0"/>
              <a:t>Vectors (vectors)</a:t>
            </a:r>
          </a:p>
          <a:p>
            <a:pPr indent="11113">
              <a:spcBef>
                <a:spcPts val="600"/>
              </a:spcBef>
            </a:pPr>
            <a:r>
              <a:rPr lang="en-US" b="1" dirty="0"/>
              <a:t>Color: </a:t>
            </a:r>
          </a:p>
          <a:p>
            <a:pPr indent="231775"/>
            <a:r>
              <a:rPr lang="en-US" dirty="0"/>
              <a:t>Choose variable in dataset </a:t>
            </a:r>
          </a:p>
          <a:p>
            <a:pPr>
              <a:spcBef>
                <a:spcPts val="600"/>
              </a:spcBef>
            </a:pPr>
            <a:r>
              <a:rPr lang="en-US" b="1" dirty="0"/>
              <a:t>Scale: </a:t>
            </a:r>
          </a:p>
          <a:p>
            <a:pPr indent="231775"/>
            <a:r>
              <a:rPr lang="en-US" dirty="0"/>
              <a:t>Choose linear or log </a:t>
            </a:r>
          </a:p>
          <a:p>
            <a:pPr>
              <a:spcBef>
                <a:spcPts val="600"/>
              </a:spcBef>
            </a:pPr>
            <a:r>
              <a:rPr lang="en-US" b="1" dirty="0"/>
              <a:t>Color Bar: </a:t>
            </a:r>
          </a:p>
          <a:p>
            <a:pPr indent="231775"/>
            <a:r>
              <a:rPr lang="en-US" dirty="0"/>
              <a:t>Choose from &gt; 40 color palettes</a:t>
            </a:r>
          </a:p>
          <a:p>
            <a:pPr>
              <a:spcBef>
                <a:spcPts val="600"/>
              </a:spcBef>
            </a:pPr>
            <a:r>
              <a:rPr lang="en-US" b="1" dirty="0"/>
              <a:t>File Type: </a:t>
            </a:r>
          </a:p>
          <a:p>
            <a:pPr indent="231775"/>
            <a:r>
              <a:rPr lang="en-US" dirty="0"/>
              <a:t>Choose from &gt; 40 file formats</a:t>
            </a:r>
          </a:p>
          <a:p>
            <a:pPr indent="231775"/>
            <a:r>
              <a:rPr lang="en-US" dirty="0"/>
              <a:t>(data and graphics) </a:t>
            </a:r>
          </a:p>
          <a:p>
            <a:endParaRPr lang="en-US" dirty="0"/>
          </a:p>
        </p:txBody>
      </p:sp>
      <p:pic>
        <p:nvPicPr>
          <p:cNvPr id="6" name="Audio 5">
            <a:hlinkClick r:id="" action="ppaction://media"/>
            <a:extLst>
              <a:ext uri="{FF2B5EF4-FFF2-40B4-BE49-F238E27FC236}">
                <a16:creationId xmlns:a16="http://schemas.microsoft.com/office/drawing/2014/main" id="{4D3E4038-4EBF-8C49-9936-144EEADE81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92810592"/>
      </p:ext>
    </p:extLst>
  </p:cSld>
  <p:clrMapOvr>
    <a:masterClrMapping/>
  </p:clrMapOvr>
  <mc:AlternateContent xmlns:mc="http://schemas.openxmlformats.org/markup-compatibility/2006">
    <mc:Choice xmlns:p14="http://schemas.microsoft.com/office/powerpoint/2010/main" Requires="p14">
      <p:transition spd="slow" p14:dur="2000" advTm="37945"/>
    </mc:Choice>
    <mc:Fallback>
      <p:transition spd="slow" advTm="37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EADE49-B33D-614A-AB7A-50D66A43124E}"/>
              </a:ext>
            </a:extLst>
          </p:cNvPr>
          <p:cNvSpPr>
            <a:spLocks noGrp="1"/>
          </p:cNvSpPr>
          <p:nvPr>
            <p:ph type="title"/>
          </p:nvPr>
        </p:nvSpPr>
        <p:spPr/>
        <p:txBody>
          <a:bodyPr/>
          <a:lstStyle/>
          <a:p>
            <a:r>
              <a:rPr lang="en-US" dirty="0">
                <a:latin typeface="Arial Narrow"/>
                <a:cs typeface="Arial Narrow"/>
              </a:rPr>
              <a:t>Online interface to download data </a:t>
            </a:r>
            <a:endParaRPr lang="en-US" dirty="0"/>
          </a:p>
        </p:txBody>
      </p:sp>
      <p:sp>
        <p:nvSpPr>
          <p:cNvPr id="2" name="Slide Number Placeholder 1">
            <a:extLst>
              <a:ext uri="{FF2B5EF4-FFF2-40B4-BE49-F238E27FC236}">
                <a16:creationId xmlns:a16="http://schemas.microsoft.com/office/drawing/2014/main" id="{DE4388ED-96EC-994E-A715-D85532D425CE}"/>
              </a:ext>
            </a:extLst>
          </p:cNvPr>
          <p:cNvSpPr>
            <a:spLocks noGrp="1"/>
          </p:cNvSpPr>
          <p:nvPr>
            <p:ph type="sldNum" sz="quarter" idx="12"/>
          </p:nvPr>
        </p:nvSpPr>
        <p:spPr/>
        <p:txBody>
          <a:bodyPr/>
          <a:lstStyle/>
          <a:p>
            <a:fld id="{4F6F23CF-7BCB-1C46-9584-7002207BC3BE}" type="slidenum">
              <a:rPr lang="en-US" smtClean="0"/>
              <a:pPr/>
              <a:t>8</a:t>
            </a:fld>
            <a:endParaRPr lang="en-US" dirty="0"/>
          </a:p>
        </p:txBody>
      </p:sp>
      <p:sp>
        <p:nvSpPr>
          <p:cNvPr id="3" name="Footer Placeholder 2">
            <a:extLst>
              <a:ext uri="{FF2B5EF4-FFF2-40B4-BE49-F238E27FC236}">
                <a16:creationId xmlns:a16="http://schemas.microsoft.com/office/drawing/2014/main" id="{EFBF171D-1924-5740-AEC5-5768A35BF1A5}"/>
              </a:ext>
            </a:extLst>
          </p:cNvPr>
          <p:cNvSpPr>
            <a:spLocks noGrp="1"/>
          </p:cNvSpPr>
          <p:nvPr>
            <p:ph type="ftr" sz="quarter" idx="3"/>
          </p:nvPr>
        </p:nvSpPr>
        <p:spPr/>
        <p:txBody>
          <a:bodyPr/>
          <a:lstStyle/>
          <a:p>
            <a:r>
              <a:rPr lang="en-US" dirty="0"/>
              <a:t>CoastWatch West Coast Node                                          http://coastwatch.pfeg.noaa.gov</a:t>
            </a:r>
          </a:p>
        </p:txBody>
      </p:sp>
      <p:sp>
        <p:nvSpPr>
          <p:cNvPr id="4" name="TextBox 3">
            <a:extLst>
              <a:ext uri="{FF2B5EF4-FFF2-40B4-BE49-F238E27FC236}">
                <a16:creationId xmlns:a16="http://schemas.microsoft.com/office/drawing/2014/main" id="{636C82C2-FCB1-7543-A7F9-93DBBD1FB246}"/>
              </a:ext>
            </a:extLst>
          </p:cNvPr>
          <p:cNvSpPr txBox="1"/>
          <p:nvPr/>
        </p:nvSpPr>
        <p:spPr>
          <a:xfrm>
            <a:off x="1507524" y="556054"/>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EE082C61-3C7A-FF49-80FC-C1861D9B4550}"/>
              </a:ext>
            </a:extLst>
          </p:cNvPr>
          <p:cNvSpPr txBox="1"/>
          <p:nvPr/>
        </p:nvSpPr>
        <p:spPr>
          <a:xfrm>
            <a:off x="528298" y="1416828"/>
            <a:ext cx="3511089" cy="2031325"/>
          </a:xfrm>
          <a:prstGeom prst="rect">
            <a:avLst/>
          </a:prstGeom>
          <a:noFill/>
        </p:spPr>
        <p:txBody>
          <a:bodyPr wrap="square" rtlCol="0">
            <a:spAutoFit/>
          </a:bodyPr>
          <a:lstStyle/>
          <a:p>
            <a:r>
              <a:rPr lang="en-US" dirty="0"/>
              <a:t>Can subset by time, latitude or longitude (for gridded datasets) </a:t>
            </a:r>
          </a:p>
          <a:p>
            <a:endParaRPr lang="en-US" b="1" dirty="0"/>
          </a:p>
          <a:p>
            <a:r>
              <a:rPr lang="en-US" b="1" dirty="0"/>
              <a:t>File Type: </a:t>
            </a:r>
          </a:p>
          <a:p>
            <a:pPr indent="231775"/>
            <a:r>
              <a:rPr lang="en-US" dirty="0"/>
              <a:t>Choose from &gt; 40 file formats</a:t>
            </a:r>
          </a:p>
          <a:p>
            <a:pPr indent="231775"/>
            <a:r>
              <a:rPr lang="en-US" dirty="0"/>
              <a:t>(data and graphics) </a:t>
            </a:r>
          </a:p>
          <a:p>
            <a:endParaRPr lang="en-US" dirty="0"/>
          </a:p>
        </p:txBody>
      </p:sp>
      <p:pic>
        <p:nvPicPr>
          <p:cNvPr id="12" name="Content Placeholder 11">
            <a:extLst>
              <a:ext uri="{FF2B5EF4-FFF2-40B4-BE49-F238E27FC236}">
                <a16:creationId xmlns:a16="http://schemas.microsoft.com/office/drawing/2014/main" id="{12DC7A0A-3D8E-214E-A50C-ACFE9A1FE07E}"/>
              </a:ext>
            </a:extLst>
          </p:cNvPr>
          <p:cNvPicPr>
            <a:picLocks noGrp="1" noChangeAspect="1"/>
          </p:cNvPicPr>
          <p:nvPr>
            <p:ph idx="1"/>
          </p:nvPr>
        </p:nvPicPr>
        <p:blipFill>
          <a:blip r:embed="rId6"/>
          <a:stretch>
            <a:fillRect/>
          </a:stretch>
        </p:blipFill>
        <p:spPr>
          <a:xfrm>
            <a:off x="4824055" y="1207850"/>
            <a:ext cx="6717469" cy="4351338"/>
          </a:xfrm>
          <a:ln>
            <a:solidFill>
              <a:schemeClr val="tx1"/>
            </a:solidFill>
          </a:ln>
        </p:spPr>
      </p:pic>
      <p:pic>
        <p:nvPicPr>
          <p:cNvPr id="14" name="Picture 13">
            <a:extLst>
              <a:ext uri="{FF2B5EF4-FFF2-40B4-BE49-F238E27FC236}">
                <a16:creationId xmlns:a16="http://schemas.microsoft.com/office/drawing/2014/main" id="{C3AF6140-780A-364A-B036-E80DA71CBE6F}"/>
              </a:ext>
            </a:extLst>
          </p:cNvPr>
          <p:cNvPicPr>
            <a:picLocks noChangeAspect="1"/>
          </p:cNvPicPr>
          <p:nvPr/>
        </p:nvPicPr>
        <p:blipFill rotWithShape="1">
          <a:blip r:embed="rId7"/>
          <a:srcRect r="57402"/>
          <a:stretch/>
        </p:blipFill>
        <p:spPr>
          <a:xfrm>
            <a:off x="861975" y="925386"/>
            <a:ext cx="3061511" cy="5497905"/>
          </a:xfrm>
          <a:prstGeom prst="rect">
            <a:avLst/>
          </a:prstGeom>
        </p:spPr>
      </p:pic>
      <p:cxnSp>
        <p:nvCxnSpPr>
          <p:cNvPr id="15" name="Straight Arrow Connector 14">
            <a:extLst>
              <a:ext uri="{FF2B5EF4-FFF2-40B4-BE49-F238E27FC236}">
                <a16:creationId xmlns:a16="http://schemas.microsoft.com/office/drawing/2014/main" id="{D3CBE239-8A49-1046-B37D-95CD9A330519}"/>
              </a:ext>
            </a:extLst>
          </p:cNvPr>
          <p:cNvCxnSpPr>
            <a:cxnSpLocks/>
          </p:cNvCxnSpPr>
          <p:nvPr/>
        </p:nvCxnSpPr>
        <p:spPr>
          <a:xfrm flipH="1">
            <a:off x="4051208" y="4761844"/>
            <a:ext cx="64544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id="{0BF44CD9-9845-DD41-A965-204DB5E86F4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709725077"/>
      </p:ext>
    </p:extLst>
  </p:cSld>
  <p:clrMapOvr>
    <a:masterClrMapping/>
  </p:clrMapOvr>
  <mc:AlternateContent xmlns:mc="http://schemas.openxmlformats.org/markup-compatibility/2006">
    <mc:Choice xmlns:p14="http://schemas.microsoft.com/office/powerpoint/2010/main" Requires="p14">
      <p:transition spd="slow" p14:dur="2000" advTm="55330"/>
    </mc:Choice>
    <mc:Fallback>
      <p:transition spd="slow" advTm="55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9E04F5-4947-2F47-8422-0BC890128AC9}"/>
              </a:ext>
            </a:extLst>
          </p:cNvPr>
          <p:cNvSpPr>
            <a:spLocks noGrp="1"/>
          </p:cNvSpPr>
          <p:nvPr>
            <p:ph type="sldNum" sz="quarter" idx="12"/>
          </p:nvPr>
        </p:nvSpPr>
        <p:spPr/>
        <p:txBody>
          <a:bodyPr/>
          <a:lstStyle/>
          <a:p>
            <a:fld id="{4F6F23CF-7BCB-1C46-9584-7002207BC3BE}" type="slidenum">
              <a:rPr lang="en-US" smtClean="0"/>
              <a:pPr/>
              <a:t>9</a:t>
            </a:fld>
            <a:endParaRPr lang="en-US" dirty="0"/>
          </a:p>
        </p:txBody>
      </p:sp>
      <p:sp>
        <p:nvSpPr>
          <p:cNvPr id="3" name="Footer Placeholder 2">
            <a:extLst>
              <a:ext uri="{FF2B5EF4-FFF2-40B4-BE49-F238E27FC236}">
                <a16:creationId xmlns:a16="http://schemas.microsoft.com/office/drawing/2014/main" id="{77DF27C9-DCC9-AB4D-ABBB-D1A0A5ACE23A}"/>
              </a:ext>
            </a:extLst>
          </p:cNvPr>
          <p:cNvSpPr>
            <a:spLocks noGrp="1"/>
          </p:cNvSpPr>
          <p:nvPr>
            <p:ph type="ftr" sz="quarter" idx="3"/>
          </p:nvPr>
        </p:nvSpPr>
        <p:spPr/>
        <p:txBody>
          <a:bodyPr/>
          <a:lstStyle/>
          <a:p>
            <a:r>
              <a:rPr lang="en-US" dirty="0"/>
              <a:t>CoastWatch West Coast Node                                          http://coastwatch.pfeg.noaa.gov</a:t>
            </a:r>
          </a:p>
        </p:txBody>
      </p:sp>
      <p:sp>
        <p:nvSpPr>
          <p:cNvPr id="5" name="TextBox 4">
            <a:extLst>
              <a:ext uri="{FF2B5EF4-FFF2-40B4-BE49-F238E27FC236}">
                <a16:creationId xmlns:a16="http://schemas.microsoft.com/office/drawing/2014/main" id="{54B25679-AFCB-EB49-9648-6C657299568C}"/>
              </a:ext>
            </a:extLst>
          </p:cNvPr>
          <p:cNvSpPr txBox="1"/>
          <p:nvPr/>
        </p:nvSpPr>
        <p:spPr>
          <a:xfrm>
            <a:off x="4145032" y="2139856"/>
            <a:ext cx="5901380" cy="3385542"/>
          </a:xfrm>
          <a:prstGeom prst="rect">
            <a:avLst/>
          </a:prstGeom>
          <a:noFill/>
        </p:spPr>
        <p:txBody>
          <a:bodyPr wrap="square" rtlCol="0">
            <a:spAutoFit/>
          </a:bodyPr>
          <a:lstStyle/>
          <a:p>
            <a:pPr>
              <a:spcAft>
                <a:spcPts val="1200"/>
              </a:spcAft>
            </a:pPr>
            <a:r>
              <a:rPr lang="en-US" dirty="0"/>
              <a:t>https://coastwatch.pfeg.noaa.gov/erddap/griddap/</a:t>
            </a:r>
          </a:p>
          <a:p>
            <a:pPr>
              <a:spcAft>
                <a:spcPts val="1200"/>
              </a:spcAft>
            </a:pPr>
            <a:r>
              <a:rPr lang="en-US" dirty="0">
                <a:solidFill>
                  <a:srgbClr val="FF0000"/>
                </a:solidFill>
              </a:rPr>
              <a:t>NOAA_DHW_monthly</a:t>
            </a:r>
          </a:p>
          <a:p>
            <a:pPr>
              <a:spcAft>
                <a:spcPts val="1200"/>
              </a:spcAft>
            </a:pPr>
            <a:r>
              <a:rPr lang="en-US" dirty="0">
                <a:solidFill>
                  <a:srgbClr val="00B050"/>
                </a:solidFill>
              </a:rPr>
              <a:t>.largePng (.nc, .mat, .json, .geotif, .kml, .csv</a:t>
            </a:r>
            <a:r>
              <a:rPr lang="is-IS" dirty="0">
                <a:solidFill>
                  <a:srgbClr val="00B050"/>
                </a:solidFill>
              </a:rPr>
              <a:t>…</a:t>
            </a:r>
            <a:r>
              <a:rPr lang="en-US" dirty="0">
                <a:solidFill>
                  <a:srgbClr val="00B050"/>
                </a:solidFill>
              </a:rPr>
              <a:t>)</a:t>
            </a:r>
          </a:p>
          <a:p>
            <a:pPr>
              <a:spcAft>
                <a:spcPts val="1200"/>
              </a:spcAft>
            </a:pPr>
            <a:r>
              <a:rPr lang="en-US" dirty="0"/>
              <a:t>?</a:t>
            </a:r>
          </a:p>
          <a:p>
            <a:pPr>
              <a:spcAft>
                <a:spcPts val="1200"/>
              </a:spcAft>
            </a:pPr>
            <a:r>
              <a:rPr lang="en-US" dirty="0">
                <a:solidFill>
                  <a:srgbClr val="B830FF"/>
                </a:solidFill>
              </a:rPr>
              <a:t>sea_surface_temperature</a:t>
            </a:r>
          </a:p>
          <a:p>
            <a:pPr>
              <a:spcAft>
                <a:spcPts val="1200"/>
              </a:spcAft>
            </a:pPr>
            <a:r>
              <a:rPr lang="is-IS" dirty="0"/>
              <a:t>[(2019-09-15T12:00:00Z):(2019-09-15T12:00:00Z)]</a:t>
            </a:r>
          </a:p>
          <a:p>
            <a:pPr>
              <a:spcAft>
                <a:spcPts val="1200"/>
              </a:spcAft>
            </a:pPr>
            <a:r>
              <a:rPr lang="en-US" dirty="0">
                <a:solidFill>
                  <a:srgbClr val="00B0F0"/>
                </a:solidFill>
              </a:rPr>
              <a:t>[(70):(-10)]</a:t>
            </a:r>
          </a:p>
          <a:p>
            <a:pPr>
              <a:spcAft>
                <a:spcPts val="1200"/>
              </a:spcAft>
            </a:pPr>
            <a:r>
              <a:rPr lang="en-US" dirty="0">
                <a:solidFill>
                  <a:srgbClr val="00B0F0"/>
                </a:solidFill>
              </a:rPr>
              <a:t>[(-180):(-100)]</a:t>
            </a:r>
          </a:p>
        </p:txBody>
      </p:sp>
      <p:sp>
        <p:nvSpPr>
          <p:cNvPr id="6" name="TextBox 5">
            <a:extLst>
              <a:ext uri="{FF2B5EF4-FFF2-40B4-BE49-F238E27FC236}">
                <a16:creationId xmlns:a16="http://schemas.microsoft.com/office/drawing/2014/main" id="{438C6A05-00FC-4049-8CF1-B63AD9970222}"/>
              </a:ext>
            </a:extLst>
          </p:cNvPr>
          <p:cNvSpPr txBox="1"/>
          <p:nvPr/>
        </p:nvSpPr>
        <p:spPr>
          <a:xfrm>
            <a:off x="1943810" y="2152556"/>
            <a:ext cx="2197101" cy="3385542"/>
          </a:xfrm>
          <a:prstGeom prst="rect">
            <a:avLst/>
          </a:prstGeom>
          <a:noFill/>
        </p:spPr>
        <p:txBody>
          <a:bodyPr wrap="square" rtlCol="0">
            <a:spAutoFit/>
          </a:bodyPr>
          <a:lstStyle/>
          <a:p>
            <a:pPr algn="r">
              <a:spcAft>
                <a:spcPts val="1200"/>
              </a:spcAft>
            </a:pPr>
            <a:r>
              <a:rPr lang="en-US" dirty="0"/>
              <a:t>Base URL:</a:t>
            </a:r>
          </a:p>
          <a:p>
            <a:pPr algn="r">
              <a:spcAft>
                <a:spcPts val="1200"/>
              </a:spcAft>
            </a:pPr>
            <a:r>
              <a:rPr lang="en-US" dirty="0">
                <a:solidFill>
                  <a:srgbClr val="FF0000"/>
                </a:solidFill>
              </a:rPr>
              <a:t>Dataset ID:</a:t>
            </a:r>
          </a:p>
          <a:p>
            <a:pPr algn="r">
              <a:spcAft>
                <a:spcPts val="1200"/>
              </a:spcAft>
            </a:pPr>
            <a:r>
              <a:rPr lang="en-US" dirty="0">
                <a:solidFill>
                  <a:srgbClr val="00B050"/>
                </a:solidFill>
              </a:rPr>
              <a:t>File Type:</a:t>
            </a:r>
          </a:p>
          <a:p>
            <a:pPr algn="r">
              <a:spcAft>
                <a:spcPts val="1200"/>
              </a:spcAft>
            </a:pPr>
            <a:r>
              <a:rPr lang="en-US" dirty="0">
                <a:solidFill>
                  <a:schemeClr val="accent1">
                    <a:lumMod val="50000"/>
                  </a:schemeClr>
                </a:solidFill>
              </a:rPr>
              <a:t>Data Request Begins</a:t>
            </a:r>
          </a:p>
          <a:p>
            <a:pPr algn="r">
              <a:spcAft>
                <a:spcPts val="1200"/>
              </a:spcAft>
            </a:pPr>
            <a:r>
              <a:rPr lang="en-US" dirty="0">
                <a:solidFill>
                  <a:srgbClr val="B830FF"/>
                </a:solidFill>
              </a:rPr>
              <a:t>Variable:</a:t>
            </a:r>
          </a:p>
          <a:p>
            <a:pPr algn="r">
              <a:spcAft>
                <a:spcPts val="1200"/>
              </a:spcAft>
            </a:pPr>
            <a:r>
              <a:rPr lang="is-IS" dirty="0">
                <a:solidFill>
                  <a:schemeClr val="tx1">
                    <a:lumMod val="95000"/>
                    <a:lumOff val="5000"/>
                  </a:schemeClr>
                </a:solidFill>
              </a:rPr>
              <a:t>Time range:</a:t>
            </a:r>
          </a:p>
          <a:p>
            <a:pPr algn="r">
              <a:spcAft>
                <a:spcPts val="1200"/>
              </a:spcAft>
            </a:pPr>
            <a:r>
              <a:rPr lang="en-US" dirty="0">
                <a:solidFill>
                  <a:srgbClr val="00B0F0"/>
                </a:solidFill>
              </a:rPr>
              <a:t>Latitude Range:</a:t>
            </a:r>
          </a:p>
          <a:p>
            <a:pPr algn="r">
              <a:spcAft>
                <a:spcPts val="1200"/>
              </a:spcAft>
            </a:pPr>
            <a:r>
              <a:rPr lang="en-US" dirty="0">
                <a:solidFill>
                  <a:srgbClr val="00B0F0"/>
                </a:solidFill>
              </a:rPr>
              <a:t>Longitude Range:</a:t>
            </a:r>
          </a:p>
        </p:txBody>
      </p:sp>
      <p:sp>
        <p:nvSpPr>
          <p:cNvPr id="7" name="Text Box 1">
            <a:extLst>
              <a:ext uri="{FF2B5EF4-FFF2-40B4-BE49-F238E27FC236}">
                <a16:creationId xmlns:a16="http://schemas.microsoft.com/office/drawing/2014/main" id="{6031AD79-4CFC-0948-8408-29F4EF902454}"/>
              </a:ext>
            </a:extLst>
          </p:cNvPr>
          <p:cNvSpPr txBox="1">
            <a:spLocks noChangeArrowheads="1"/>
          </p:cNvSpPr>
          <p:nvPr/>
        </p:nvSpPr>
        <p:spPr bwMode="auto">
          <a:xfrm>
            <a:off x="554145" y="275509"/>
            <a:ext cx="11177780" cy="6264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t" anchorCtr="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ＭＳ Ｐゴシック" charset="0"/>
                <a:cs typeface="Arial Unicode MS" charset="0"/>
              </a:defRPr>
            </a:lvl9pPr>
          </a:lstStyle>
          <a:p>
            <a:r>
              <a:rPr lang="en-US" sz="3200" dirty="0">
                <a:solidFill>
                  <a:schemeClr val="accent5">
                    <a:lumMod val="50000"/>
                  </a:schemeClr>
                </a:solidFill>
                <a:latin typeface="Arial Narrow"/>
                <a:cs typeface="Arial Narrow"/>
              </a:rPr>
              <a:t>Deconstructing an ERDDAP data request URL</a:t>
            </a:r>
          </a:p>
        </p:txBody>
      </p:sp>
      <p:sp>
        <p:nvSpPr>
          <p:cNvPr id="8" name="TextBox 7">
            <a:extLst>
              <a:ext uri="{FF2B5EF4-FFF2-40B4-BE49-F238E27FC236}">
                <a16:creationId xmlns:a16="http://schemas.microsoft.com/office/drawing/2014/main" id="{E97767D4-A8A3-DD49-B67C-8DFE3CAF4CEA}"/>
              </a:ext>
            </a:extLst>
          </p:cNvPr>
          <p:cNvSpPr txBox="1"/>
          <p:nvPr/>
        </p:nvSpPr>
        <p:spPr>
          <a:xfrm>
            <a:off x="3884121" y="1536233"/>
            <a:ext cx="4078361" cy="461665"/>
          </a:xfrm>
          <a:prstGeom prst="rect">
            <a:avLst/>
          </a:prstGeom>
          <a:noFill/>
        </p:spPr>
        <p:txBody>
          <a:bodyPr wrap="none" rtlCol="0">
            <a:spAutoFit/>
          </a:bodyPr>
          <a:lstStyle/>
          <a:p>
            <a:r>
              <a:rPr lang="en-US" sz="2400" b="1" dirty="0"/>
              <a:t>Example of a URL data request</a:t>
            </a:r>
          </a:p>
        </p:txBody>
      </p:sp>
      <p:sp>
        <p:nvSpPr>
          <p:cNvPr id="10" name="Rectangle 9">
            <a:extLst>
              <a:ext uri="{FF2B5EF4-FFF2-40B4-BE49-F238E27FC236}">
                <a16:creationId xmlns:a16="http://schemas.microsoft.com/office/drawing/2014/main" id="{2D35E908-BEAD-FD42-A102-460A018A07E6}"/>
              </a:ext>
            </a:extLst>
          </p:cNvPr>
          <p:cNvSpPr/>
          <p:nvPr/>
        </p:nvSpPr>
        <p:spPr>
          <a:xfrm>
            <a:off x="882193" y="867613"/>
            <a:ext cx="10559530" cy="400110"/>
          </a:xfrm>
          <a:prstGeom prst="rect">
            <a:avLst/>
          </a:prstGeom>
        </p:spPr>
        <p:txBody>
          <a:bodyPr wrap="square">
            <a:spAutoFit/>
          </a:bodyPr>
          <a:lstStyle/>
          <a:p>
            <a:r>
              <a:rPr lang="en-US" sz="2000" spc="210" dirty="0" err="1">
                <a:solidFill>
                  <a:srgbClr val="FF0000"/>
                </a:solidFill>
              </a:rPr>
              <a:t>NOAA_DHW_monthly</a:t>
            </a:r>
            <a:r>
              <a:rPr lang="en-US" sz="2000" spc="210" dirty="0" err="1"/>
              <a:t>.</a:t>
            </a:r>
            <a:r>
              <a:rPr lang="en-US" sz="2000" spc="210" dirty="0" err="1">
                <a:solidFill>
                  <a:srgbClr val="00B050"/>
                </a:solidFill>
              </a:rPr>
              <a:t>largePng</a:t>
            </a:r>
            <a:r>
              <a:rPr lang="en-US" sz="2000" spc="210" dirty="0" err="1"/>
              <a:t>?</a:t>
            </a:r>
            <a:r>
              <a:rPr lang="en-US" sz="2000" spc="210" dirty="0" err="1">
                <a:solidFill>
                  <a:srgbClr val="B830FF"/>
                </a:solidFill>
              </a:rPr>
              <a:t>sea_surface_temperature</a:t>
            </a:r>
            <a:r>
              <a:rPr lang="is-IS" sz="2000" dirty="0"/>
              <a:t>[(2019-09-21T12:00:00Z)]</a:t>
            </a:r>
            <a:endParaRPr lang="is-IS" sz="2000" spc="210" dirty="0"/>
          </a:p>
        </p:txBody>
      </p:sp>
      <p:sp>
        <p:nvSpPr>
          <p:cNvPr id="11" name="Rectangle 10">
            <a:extLst>
              <a:ext uri="{FF2B5EF4-FFF2-40B4-BE49-F238E27FC236}">
                <a16:creationId xmlns:a16="http://schemas.microsoft.com/office/drawing/2014/main" id="{5B1B2CC1-470D-AC4D-9BD8-72E0BBFB073E}"/>
              </a:ext>
            </a:extLst>
          </p:cNvPr>
          <p:cNvSpPr/>
          <p:nvPr/>
        </p:nvSpPr>
        <p:spPr>
          <a:xfrm rot="5400000">
            <a:off x="8934231" y="3450153"/>
            <a:ext cx="4872020" cy="400110"/>
          </a:xfrm>
          <a:prstGeom prst="rect">
            <a:avLst/>
          </a:prstGeom>
        </p:spPr>
        <p:txBody>
          <a:bodyPr wrap="square">
            <a:spAutoFit/>
          </a:bodyPr>
          <a:lstStyle/>
          <a:p>
            <a:r>
              <a:rPr lang="en-US" sz="2000" spc="200" dirty="0">
                <a:solidFill>
                  <a:srgbClr val="00B0F0"/>
                </a:solidFill>
              </a:rPr>
              <a:t>[(70):(-10)][(-180):(-100)]</a:t>
            </a:r>
          </a:p>
        </p:txBody>
      </p:sp>
      <p:sp>
        <p:nvSpPr>
          <p:cNvPr id="12" name="Rectangle 11">
            <a:extLst>
              <a:ext uri="{FF2B5EF4-FFF2-40B4-BE49-F238E27FC236}">
                <a16:creationId xmlns:a16="http://schemas.microsoft.com/office/drawing/2014/main" id="{CC2DF394-C8D4-9F49-8265-F2C89DE735C4}"/>
              </a:ext>
            </a:extLst>
          </p:cNvPr>
          <p:cNvSpPr/>
          <p:nvPr/>
        </p:nvSpPr>
        <p:spPr>
          <a:xfrm rot="16200000">
            <a:off x="-2363625" y="3014955"/>
            <a:ext cx="5953777" cy="369332"/>
          </a:xfrm>
          <a:prstGeom prst="rect">
            <a:avLst/>
          </a:prstGeom>
        </p:spPr>
        <p:txBody>
          <a:bodyPr wrap="square">
            <a:spAutoFit/>
          </a:bodyPr>
          <a:lstStyle/>
          <a:p>
            <a:r>
              <a:rPr lang="en-US" spc="200" dirty="0"/>
              <a:t>coastwatch.pfeg.noaa.gov/</a:t>
            </a:r>
            <a:r>
              <a:rPr lang="en-US" sz="1600" spc="200" dirty="0"/>
              <a:t>erddap</a:t>
            </a:r>
            <a:r>
              <a:rPr lang="en-US" spc="200" dirty="0"/>
              <a:t>/</a:t>
            </a:r>
            <a:r>
              <a:rPr lang="en-US" spc="210" dirty="0"/>
              <a:t>griddap/</a:t>
            </a:r>
            <a:endParaRPr lang="en-US" spc="200" dirty="0"/>
          </a:p>
        </p:txBody>
      </p:sp>
      <p:cxnSp>
        <p:nvCxnSpPr>
          <p:cNvPr id="17" name="Straight Connector 16">
            <a:extLst>
              <a:ext uri="{FF2B5EF4-FFF2-40B4-BE49-F238E27FC236}">
                <a16:creationId xmlns:a16="http://schemas.microsoft.com/office/drawing/2014/main" id="{E8E6F899-06DD-3F48-9E27-DB8500768151}"/>
              </a:ext>
            </a:extLst>
          </p:cNvPr>
          <p:cNvCxnSpPr>
            <a:cxnSpLocks/>
          </p:cNvCxnSpPr>
          <p:nvPr/>
        </p:nvCxnSpPr>
        <p:spPr>
          <a:xfrm flipH="1">
            <a:off x="797930" y="1241346"/>
            <a:ext cx="49094" cy="4862579"/>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222EDD0-82C3-D544-9103-4A35316A734A}"/>
              </a:ext>
            </a:extLst>
          </p:cNvPr>
          <p:cNvCxnSpPr>
            <a:cxnSpLocks/>
          </p:cNvCxnSpPr>
          <p:nvPr/>
        </p:nvCxnSpPr>
        <p:spPr>
          <a:xfrm flipH="1">
            <a:off x="11085923" y="1241346"/>
            <a:ext cx="15390" cy="3377546"/>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67CCA6F-ADB1-0B47-B836-6A1E049D06A1}"/>
              </a:ext>
            </a:extLst>
          </p:cNvPr>
          <p:cNvCxnSpPr>
            <a:cxnSpLocks/>
          </p:cNvCxnSpPr>
          <p:nvPr/>
        </p:nvCxnSpPr>
        <p:spPr>
          <a:xfrm flipV="1">
            <a:off x="847024" y="1247667"/>
            <a:ext cx="10254288" cy="2"/>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410F3F39-840F-5248-8CC8-487B15B3FDD9}"/>
              </a:ext>
            </a:extLst>
          </p:cNvPr>
          <p:cNvSpPr/>
          <p:nvPr/>
        </p:nvSpPr>
        <p:spPr>
          <a:xfrm>
            <a:off x="612760" y="6103925"/>
            <a:ext cx="11344778" cy="292388"/>
          </a:xfrm>
          <a:prstGeom prst="rect">
            <a:avLst/>
          </a:prstGeom>
        </p:spPr>
        <p:txBody>
          <a:bodyPr wrap="square">
            <a:spAutoFit/>
          </a:bodyPr>
          <a:lstStyle/>
          <a:p>
            <a:r>
              <a:rPr lang="en-US" sz="1300" dirty="0">
                <a:hlinkClick r:id="rId5"/>
              </a:rPr>
              <a:t>https://coastwatch.pfeg.noaa.gov/erddap/griddap/NOAA_DHW_monthly.largePng?sea_surface_temperature[(2019-09-15T23:00:00Z)][(70):(-10)][(-180):(-100)]</a:t>
            </a:r>
            <a:endParaRPr lang="en-US" sz="1300" dirty="0"/>
          </a:p>
        </p:txBody>
      </p:sp>
      <p:pic>
        <p:nvPicPr>
          <p:cNvPr id="4" name="Audio 3">
            <a:hlinkClick r:id="" action="ppaction://media"/>
            <a:extLst>
              <a:ext uri="{FF2B5EF4-FFF2-40B4-BE49-F238E27FC236}">
                <a16:creationId xmlns:a16="http://schemas.microsoft.com/office/drawing/2014/main" id="{387A58DB-5747-9F42-A507-5A001FD0A9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34465992"/>
      </p:ext>
    </p:extLst>
  </p:cSld>
  <p:clrMapOvr>
    <a:masterClrMapping/>
  </p:clrMapOvr>
  <mc:AlternateContent xmlns:mc="http://schemas.openxmlformats.org/markup-compatibility/2006">
    <mc:Choice xmlns:p14="http://schemas.microsoft.com/office/powerpoint/2010/main" Requires="p14">
      <p:transition spd="slow" p14:dur="2000" advTm="29121"/>
    </mc:Choice>
    <mc:Fallback>
      <p:transition spd="slow" advTm="29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3.5"/>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AA Title Options">
  <a:themeElements>
    <a:clrScheme name="Custom 11">
      <a:dk1>
        <a:sysClr val="windowText" lastClr="000000"/>
      </a:dk1>
      <a:lt1>
        <a:sysClr val="window" lastClr="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184067</TotalTime>
  <Words>4669</Words>
  <Application>Microsoft Macintosh PowerPoint</Application>
  <PresentationFormat>Widescreen</PresentationFormat>
  <Paragraphs>358</Paragraphs>
  <Slides>26</Slides>
  <Notes>26</Notes>
  <HiddenSlides>0</HiddenSlides>
  <MMClips>26</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26</vt:i4>
      </vt:variant>
    </vt:vector>
  </HeadingPairs>
  <TitlesOfParts>
    <vt:vector size="37" baseType="lpstr">
      <vt:lpstr>Arial Unicode MS</vt:lpstr>
      <vt:lpstr>ＭＳ Ｐゴシック</vt:lpstr>
      <vt:lpstr>Arial</vt:lpstr>
      <vt:lpstr>Arial Narrow</vt:lpstr>
      <vt:lpstr>Arial Narrow Bold</vt:lpstr>
      <vt:lpstr>Calibri</vt:lpstr>
      <vt:lpstr>Helvetica</vt:lpstr>
      <vt:lpstr>Helvetica Neue</vt:lpstr>
      <vt:lpstr>Times New Roman</vt:lpstr>
      <vt:lpstr>1_Custom Design</vt:lpstr>
      <vt:lpstr>NOAA Title Options</vt:lpstr>
      <vt:lpstr>ERDDAP: Providing Easy Access to Remote Sensing Data and other Environmental Data  </vt:lpstr>
      <vt:lpstr>PowerPoint Presentation</vt:lpstr>
      <vt:lpstr>ERDDAP1 – designed to make data access easier </vt:lpstr>
      <vt:lpstr>NOAA/ERD ERDDAP contains &gt; 1000 satellite datasets</vt:lpstr>
      <vt:lpstr>ERD ERDDAP data catalog has &gt;400 non-satellite datasets</vt:lpstr>
      <vt:lpstr>PowerPoint Presentation</vt:lpstr>
      <vt:lpstr>Online interface to create custom graphs</vt:lpstr>
      <vt:lpstr>Online interface to download data </vt:lpstr>
      <vt:lpstr>PowerPoint Presentation</vt:lpstr>
      <vt:lpstr>This URL:</vt:lpstr>
      <vt:lpstr>Change the variable:</vt:lpstr>
      <vt:lpstr>Visualize the Pacific marine heat wave:</vt:lpstr>
      <vt:lpstr>Create a 2D timeseries:</vt:lpstr>
      <vt:lpstr>Generate a Hovmöller diagram</vt:lpstr>
      <vt:lpstr>Generate a Timeseries </vt:lpstr>
      <vt:lpstr>Visualize wind speeds produced by Hurricane Katrina</vt:lpstr>
      <vt:lpstr>Visualize wind vectors produced by Hurricane Katrina</vt:lpstr>
      <vt:lpstr>Visualize wind vectors produced by Hurricane Katrina</vt:lpstr>
      <vt:lpstr>Access tabular data like BGC-Argo Float data </vt:lpstr>
      <vt:lpstr>Visualizations of tabular data</vt:lpstr>
      <vt:lpstr>Downloading Data </vt:lpstr>
      <vt:lpstr>“Last” Data</vt:lpstr>
      <vt:lpstr>Data Access Form </vt:lpstr>
      <vt:lpstr>Online “Introduction to ERDDAP” provided by NOAA CoastWatch</vt:lpstr>
      <vt:lpstr>Online tutorial for using R with ERDDAP provided by NOAA CoastWatch </vt:lpstr>
      <vt:lpstr>Questions??? </vt:lpstr>
    </vt:vector>
  </TitlesOfParts>
  <Company>Janin/Cliff Design, Inc.</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Durham</dc:creator>
  <cp:lastModifiedBy>Microsoft Office User</cp:lastModifiedBy>
  <cp:revision>1116</cp:revision>
  <dcterms:created xsi:type="dcterms:W3CDTF">2014-05-07T21:32:41Z</dcterms:created>
  <dcterms:modified xsi:type="dcterms:W3CDTF">2020-12-23T20:04:24Z</dcterms:modified>
</cp:coreProperties>
</file>