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306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24" r:id="rId14"/>
    <p:sldId id="344" r:id="rId15"/>
    <p:sldId id="346" r:id="rId16"/>
    <p:sldId id="345" r:id="rId17"/>
    <p:sldId id="341" r:id="rId18"/>
    <p:sldId id="347" r:id="rId19"/>
    <p:sldId id="257" r:id="rId20"/>
    <p:sldId id="342" r:id="rId21"/>
    <p:sldId id="343" r:id="rId22"/>
    <p:sldId id="348" r:id="rId23"/>
    <p:sldId id="349" r:id="rId24"/>
    <p:sldId id="350" r:id="rId25"/>
    <p:sldId id="351" r:id="rId26"/>
    <p:sldId id="35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CD"/>
    <a:srgbClr val="F13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7" autoAdjust="0"/>
    <p:restoredTop sz="87700" autoAdjust="0"/>
  </p:normalViewPr>
  <p:slideViewPr>
    <p:cSldViewPr snapToGrid="0">
      <p:cViewPr varScale="1">
        <p:scale>
          <a:sx n="70" d="100"/>
          <a:sy n="70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5A4A1-88F2-4648-A215-435924CF4C74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12779-9567-4739-A17B-A15211463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0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12779-9567-4739-A17B-A15211463C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3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12779-9567-4739-A17B-A15211463C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0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12779-9567-4739-A17B-A15211463C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26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12779-9567-4739-A17B-A15211463C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64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12779-9567-4739-A17B-A15211463C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79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12779-9567-4739-A17B-A15211463C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83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12779-9567-4739-A17B-A15211463C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4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7233-7B4F-E957-30F7-63C54819B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5AC8F-6ACF-868A-9003-CDB8AED1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0B836-7F63-FEC9-FC80-AD271814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9B87-7641-4EAB-8FE7-55B398E9A776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554B1-E81C-9A6B-64BB-B47D2F97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DE727-4420-4C12-7163-EEC2EE23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7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DB6F-155A-5499-4740-C81ADC27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D05311-3512-46D5-B939-6ECA0B04A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A6B01-24CD-6FC1-AC8F-6EF68A47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AFC3-0890-43E3-87F7-58ACF4A132C1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61CF2-8FCF-CAC8-7973-19342F8B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59FAB-14A2-F756-1D7E-11334B6E1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3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8F7B2-FE69-440F-C1E9-03470395E9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88A13-15AF-0018-E49E-BA8CADA25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32F22-245B-0050-A6DF-A093BAC2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37C1-ADE5-490D-B649-D09FA3CFBB76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2567C-E83D-49DC-D6F1-E8933B701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A0370-1A45-3B4E-FC8E-678B72F8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0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BCFC-AE64-F67C-4693-4EFDEFBD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D9F7C-01C3-9028-8FC9-34AB7E057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FC7EB-B739-0779-41BC-B5199179C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9E7-ACAD-4940-AD51-EDD9F96D4D95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22A8D-3D96-482E-DB8C-E78B8CF9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4F891-F54C-15FE-6107-D05948D1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C298-A5DA-F0A8-BF3E-9A557079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56219-F3BF-2D3F-BE8E-D8E22508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AD-432E-3562-C8E9-FD2E9D4C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2221-CD8E-4791-892C-F9E80E6DA15D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7A75C-31C1-7C70-F233-1001A35D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7E5B7-8024-F82A-8E8B-77F67EE5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12AB-C167-60B3-A545-D1AD397C2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5980E-DBBF-B9C2-588A-69F13AADB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3C9CF-27B6-B4A0-D837-9BCEC5007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DCF88-8311-BC63-F66C-A5088309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93FAF-94A8-4F7D-BC07-3D5DDAD89B64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78205-F2EC-5180-5976-5AB2D798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7748F-5691-F94F-9BB8-F9554B3D8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DC34-0032-F4EE-DA17-49E74E9E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4B3B3-4B40-4B0F-F68F-C3BB90F84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63B71-FAC3-0B6F-0138-229840514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2CD5E-3B04-92AC-8E9D-A6426F9DF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235DDE-C855-DA01-22B6-0B294D005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BCAE2-91F1-AD5F-9F00-19E7B38B9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622D-B0D0-4FD1-9EB1-D65E9F315F03}" type="datetime1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1082A-6DF6-C24D-FD60-4A946E03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DE5E0-C10E-4657-5B92-92C9BAE2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001C-C7EE-EEC5-CD54-6BF13F137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00635-9AAB-4E34-B5CE-7F933A8D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4E73-0B8A-419D-9086-02C12F0C3948}" type="datetime1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78CE9-DD38-1957-095C-2D49BBD7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6EB2B-1DBB-EB0F-2A56-CE2907F9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6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842C5-8647-7E7D-6294-CE56048E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D083-E44D-4C86-AEDB-A0C0ADCDAE51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D4E8CF-8EAA-A988-6806-B56049BD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4E262-8104-9165-36D1-C87D31B1A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9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7A57-53A3-2C7D-FBA6-C3259E6C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E84F0-80DB-E8E8-FFB4-8B523101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68B29-FF17-B53B-31AB-87B57F788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8E538-9B95-A68E-7D65-33DBF97D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BD5E-E6A8-4DEF-A3A4-3B5C2DE2C781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20D3A-9130-A618-32D6-33B8D1A1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DAB60-5BE3-F7FC-28F2-A5453EB9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5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5C65-B846-CA45-F512-B118E239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65188-EE88-C940-C347-8237788DCE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128D3-1021-3787-3578-19D85654B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2A17B-0FFD-D7B6-5752-98A28360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3D37-E003-4DCD-894D-23CACA8AD469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F5BF0-B6B2-D69C-9A24-821039B0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46C9C-32D9-8E48-2578-2C9C36E9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8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A1C6E-C98E-0149-C428-F77C537D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62360-0E3B-6E8C-6FCC-C15E8367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C37F-C836-0EDB-BD56-07E566E20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6C9AD-3C4C-4CCB-A608-AED8A61FCE34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A0A60-B88A-6318-F154-4BC909BB7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38E12-2E22-294B-5BF0-05953BBFC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0F446-AD44-4649-9842-CA5E201A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9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fier-biascorrected-nwm-viirs.streamlit.app/" TargetMode="Externa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3A57-81FB-F1D1-6888-81CDD89AB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200" y="2205333"/>
            <a:ext cx="9668216" cy="165576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VIIRS Water Fraction Forecasting using </a:t>
            </a:r>
            <a:r>
              <a:rPr lang="en-US" sz="5400" dirty="0" err="1">
                <a:latin typeface="SF Pro Medium" pitchFamily="2" charset="0"/>
                <a:ea typeface="SF Pro Medium" pitchFamily="2" charset="0"/>
                <a:cs typeface="SF Pro Medium" pitchFamily="2" charset="0"/>
              </a:rPr>
              <a:t>GEOGloWS</a:t>
            </a:r>
            <a:r>
              <a:rPr lang="en-US" sz="54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 and National Water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043A4-3234-914D-7FBA-42B4F40A1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572" y="3861096"/>
            <a:ext cx="10816855" cy="1655762"/>
          </a:xfrm>
        </p:spPr>
        <p:txBody>
          <a:bodyPr>
            <a:normAutofit lnSpcReduction="10000"/>
          </a:bodyPr>
          <a:lstStyle/>
          <a:p>
            <a:r>
              <a:rPr lang="en-US" sz="1800" b="1" i="0" dirty="0">
                <a:effectLst/>
                <a:latin typeface="SF Pro Text" pitchFamily="50" charset="0"/>
                <a:ea typeface="SF Pro Text" pitchFamily="50" charset="0"/>
                <a:cs typeface="SF Pro Text" pitchFamily="50" charset="0"/>
              </a:rPr>
              <a:t>Amirhossein Rostami, </a:t>
            </a:r>
            <a:r>
              <a:rPr lang="en-US" sz="1800" b="1" i="0" dirty="0" err="1">
                <a:effectLst/>
                <a:latin typeface="SF Pro Text" pitchFamily="50" charset="0"/>
                <a:ea typeface="SF Pro Text" pitchFamily="50" charset="0"/>
                <a:cs typeface="SF Pro Text" pitchFamily="50" charset="0"/>
              </a:rPr>
              <a:t>Hyongki</a:t>
            </a:r>
            <a:r>
              <a:rPr lang="en-US" sz="1800" b="1" i="0" dirty="0">
                <a:effectLst/>
                <a:latin typeface="SF Pro Text" pitchFamily="50" charset="0"/>
                <a:ea typeface="SF Pro Text" pitchFamily="50" charset="0"/>
                <a:cs typeface="SF Pro Text" pitchFamily="50" charset="0"/>
              </a:rPr>
              <a:t> Lee, Chi-Hung Chang</a:t>
            </a:r>
          </a:p>
          <a:p>
            <a:endParaRPr lang="en-US" sz="1800" b="1" i="0" dirty="0">
              <a:effectLst/>
              <a:latin typeface="SF Pro Text" pitchFamily="50" charset="0"/>
              <a:ea typeface="SF Pro Text" pitchFamily="50" charset="0"/>
              <a:cs typeface="SF Pro Text" pitchFamily="50" charset="0"/>
            </a:endParaRPr>
          </a:p>
          <a:p>
            <a:r>
              <a:rPr lang="en-US" sz="1550" i="0" dirty="0">
                <a:effectLst/>
                <a:latin typeface="SF Pro Text" pitchFamily="50" charset="0"/>
                <a:ea typeface="SF Pro Text" pitchFamily="50" charset="0"/>
                <a:cs typeface="SF Pro Text" pitchFamily="50" charset="0"/>
              </a:rPr>
              <a:t>American Meteorological Society </a:t>
            </a:r>
            <a:r>
              <a:rPr lang="en-US" sz="1550" i="0" dirty="0" err="1">
                <a:effectLst/>
                <a:latin typeface="SF Pro Text" pitchFamily="50" charset="0"/>
                <a:ea typeface="SF Pro Text" pitchFamily="50" charset="0"/>
                <a:cs typeface="SF Pro Text" pitchFamily="50" charset="0"/>
              </a:rPr>
              <a:t>SatMOC</a:t>
            </a:r>
            <a:r>
              <a:rPr lang="en-US" sz="1550" i="0" dirty="0">
                <a:effectLst/>
                <a:latin typeface="SF Pro Text" pitchFamily="50" charset="0"/>
                <a:ea typeface="SF Pro Text" pitchFamily="50" charset="0"/>
                <a:cs typeface="SF Pro Text" pitchFamily="50" charset="0"/>
              </a:rPr>
              <a:t> Virtual Training</a:t>
            </a:r>
          </a:p>
          <a:p>
            <a:r>
              <a:rPr lang="en-US" sz="1550" dirty="0">
                <a:latin typeface="SF Pro Text" pitchFamily="50" charset="0"/>
                <a:ea typeface="SF Pro Text" pitchFamily="50" charset="0"/>
                <a:cs typeface="SF Pro Text" pitchFamily="50" charset="0"/>
              </a:rPr>
              <a:t>Session 2: Extreme Hydro-meteorological Forecasting and Flood Mapping</a:t>
            </a:r>
            <a:endParaRPr lang="en-US" sz="1550" i="0" dirty="0">
              <a:effectLst/>
              <a:latin typeface="SF Pro Text" pitchFamily="50" charset="0"/>
              <a:ea typeface="SF Pro Text" pitchFamily="50" charset="0"/>
              <a:cs typeface="SF Pro Text" pitchFamily="50" charset="0"/>
            </a:endParaRPr>
          </a:p>
          <a:p>
            <a:r>
              <a:rPr lang="en-US" sz="1550" dirty="0">
                <a:latin typeface="SF Pro Text" pitchFamily="50" charset="0"/>
                <a:ea typeface="SF Pro Text" pitchFamily="50" charset="0"/>
                <a:cs typeface="SF Pro Text" pitchFamily="50" charset="0"/>
              </a:rPr>
              <a:t>June 2024</a:t>
            </a:r>
          </a:p>
        </p:txBody>
      </p:sp>
      <p:pic>
        <p:nvPicPr>
          <p:cNvPr id="1026" name="Picture 2" descr="UH Department of Civil and Environmental Engineering">
            <a:extLst>
              <a:ext uri="{FF2B5EF4-FFF2-40B4-BE49-F238E27FC236}">
                <a16:creationId xmlns:a16="http://schemas.microsoft.com/office/drawing/2014/main" id="{B5049E04-5211-9285-3168-28E0CDB31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9" b="31378"/>
          <a:stretch/>
        </p:blipFill>
        <p:spPr bwMode="auto">
          <a:xfrm>
            <a:off x="0" y="5852160"/>
            <a:ext cx="4888428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E9922-9C43-3808-F1C2-6930F172A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531"/>
          <a:stretch/>
        </p:blipFill>
        <p:spPr>
          <a:xfrm>
            <a:off x="0" y="5728580"/>
            <a:ext cx="12204568" cy="112941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D79A62D-5D0F-E2F9-F6EC-94B83D1F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72" y="166466"/>
            <a:ext cx="1433734" cy="143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48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FIER-Step-by-Step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10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4902B-4E94-7415-C31F-7297A366AF2B}"/>
              </a:ext>
            </a:extLst>
          </p:cNvPr>
          <p:cNvSpPr txBox="1"/>
          <p:nvPr/>
        </p:nvSpPr>
        <p:spPr>
          <a:xfrm>
            <a:off x="856525" y="976571"/>
            <a:ext cx="98433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Forecast hydrologic data (streamflow):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F2C4F-CCDB-259B-46F4-882983CAD84C}"/>
              </a:ext>
            </a:extLst>
          </p:cNvPr>
          <p:cNvSpPr txBox="1"/>
          <p:nvPr/>
        </p:nvSpPr>
        <p:spPr>
          <a:xfrm>
            <a:off x="2336607" y="1653679"/>
            <a:ext cx="155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/>
              <a:t>GEOGloWS</a:t>
            </a:r>
            <a:endParaRPr lang="en-US" b="1" dirty="0"/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3917680E-0D43-CDBA-715B-D4E333224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2115730"/>
            <a:ext cx="5992633" cy="3755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007E32-C90D-02F3-F6BA-4098CFC4C157}"/>
              </a:ext>
            </a:extLst>
          </p:cNvPr>
          <p:cNvSpPr txBox="1"/>
          <p:nvPr/>
        </p:nvSpPr>
        <p:spPr>
          <a:xfrm>
            <a:off x="7479110" y="1653679"/>
            <a:ext cx="270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/>
              <a:t>National Water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40163E-5A20-001E-221A-753A944EF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027" y="2115730"/>
            <a:ext cx="5732060" cy="37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05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FIER-Step-by-Step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11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4902B-4E94-7415-C31F-7297A366AF2B}"/>
              </a:ext>
            </a:extLst>
          </p:cNvPr>
          <p:cNvSpPr txBox="1"/>
          <p:nvPr/>
        </p:nvSpPr>
        <p:spPr>
          <a:xfrm>
            <a:off x="856525" y="976571"/>
            <a:ext cx="9843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Step-6: Synthesizing VIIRS WF images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F2C4F-CCDB-259B-46F4-882983CAD84C}"/>
              </a:ext>
            </a:extLst>
          </p:cNvPr>
          <p:cNvSpPr txBox="1"/>
          <p:nvPr/>
        </p:nvSpPr>
        <p:spPr>
          <a:xfrm>
            <a:off x="856525" y="1338159"/>
            <a:ext cx="477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Backward procedure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8E79A4-D461-D28B-3C98-80BB93803FFB}"/>
              </a:ext>
            </a:extLst>
          </p:cNvPr>
          <p:cNvCxnSpPr>
            <a:cxnSpLocks/>
          </p:cNvCxnSpPr>
          <p:nvPr/>
        </p:nvCxnSpPr>
        <p:spPr>
          <a:xfrm flipV="1">
            <a:off x="2873717" y="2682958"/>
            <a:ext cx="1370749" cy="7210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E61422-4EE8-48F1-8D0B-D6E8BE6ADF60}"/>
              </a:ext>
            </a:extLst>
          </p:cNvPr>
          <p:cNvCxnSpPr>
            <a:cxnSpLocks/>
          </p:cNvCxnSpPr>
          <p:nvPr/>
        </p:nvCxnSpPr>
        <p:spPr>
          <a:xfrm>
            <a:off x="2873717" y="3403967"/>
            <a:ext cx="1286859" cy="10789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4BB0A5-C496-A7A7-4A1B-4EC164D6AA22}"/>
              </a:ext>
            </a:extLst>
          </p:cNvPr>
          <p:cNvSpPr txBox="1"/>
          <p:nvPr/>
        </p:nvSpPr>
        <p:spPr>
          <a:xfrm>
            <a:off x="6414063" y="5053204"/>
            <a:ext cx="148682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Historical HD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BD3640-C043-23E7-F2F2-7A8368BCE897}"/>
              </a:ext>
            </a:extLst>
          </p:cNvPr>
          <p:cNvSpPr txBox="1"/>
          <p:nvPr/>
        </p:nvSpPr>
        <p:spPr>
          <a:xfrm>
            <a:off x="6213556" y="4219008"/>
            <a:ext cx="188784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Regression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D79C05-AA54-E550-5A29-258DD56D196C}"/>
              </a:ext>
            </a:extLst>
          </p:cNvPr>
          <p:cNvSpPr txBox="1"/>
          <p:nvPr/>
        </p:nvSpPr>
        <p:spPr>
          <a:xfrm>
            <a:off x="8603271" y="4221585"/>
            <a:ext cx="163101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Forecast RTPCs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4D5583-B1BA-6704-D164-489DAD70C48A}"/>
              </a:ext>
            </a:extLst>
          </p:cNvPr>
          <p:cNvSpPr txBox="1"/>
          <p:nvPr/>
        </p:nvSpPr>
        <p:spPr>
          <a:xfrm>
            <a:off x="8040125" y="5052643"/>
            <a:ext cx="148682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Forecast HD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CDACC7-46E5-EFB6-C2F5-E199B17A1642}"/>
              </a:ext>
            </a:extLst>
          </p:cNvPr>
          <p:cNvSpPr txBox="1"/>
          <p:nvPr/>
        </p:nvSpPr>
        <p:spPr>
          <a:xfrm>
            <a:off x="6397663" y="2694362"/>
            <a:ext cx="269174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Dot Multiply + Temp mean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3901081A-3E70-64FC-74E1-68F89658257B}"/>
              </a:ext>
            </a:extLst>
          </p:cNvPr>
          <p:cNvCxnSpPr>
            <a:cxnSpLocks/>
            <a:stCxn id="27" idx="0"/>
            <a:endCxn id="31" idx="2"/>
          </p:cNvCxnSpPr>
          <p:nvPr/>
        </p:nvCxnSpPr>
        <p:spPr>
          <a:xfrm rot="16200000" flipV="1">
            <a:off x="8002212" y="2805019"/>
            <a:ext cx="1157891" cy="167524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25CFEB87-C30D-8DB9-B14F-A3ACCBC9DA42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5431809" y="1997896"/>
            <a:ext cx="2311727" cy="69646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BBF8D93-62FB-2337-9881-6C6D69C2222F}"/>
              </a:ext>
            </a:extLst>
          </p:cNvPr>
          <p:cNvSpPr txBox="1"/>
          <p:nvPr/>
        </p:nvSpPr>
        <p:spPr>
          <a:xfrm>
            <a:off x="1635855" y="4212561"/>
            <a:ext cx="1294141" cy="276999"/>
          </a:xfrm>
          <a:custGeom>
            <a:avLst/>
            <a:gdLst>
              <a:gd name="connsiteX0" fmla="*/ 0 w 1294141"/>
              <a:gd name="connsiteY0" fmla="*/ 0 h 276999"/>
              <a:gd name="connsiteX1" fmla="*/ 457263 w 1294141"/>
              <a:gd name="connsiteY1" fmla="*/ 0 h 276999"/>
              <a:gd name="connsiteX2" fmla="*/ 862761 w 1294141"/>
              <a:gd name="connsiteY2" fmla="*/ 0 h 276999"/>
              <a:gd name="connsiteX3" fmla="*/ 1294141 w 1294141"/>
              <a:gd name="connsiteY3" fmla="*/ 0 h 276999"/>
              <a:gd name="connsiteX4" fmla="*/ 1294141 w 1294141"/>
              <a:gd name="connsiteY4" fmla="*/ 276999 h 276999"/>
              <a:gd name="connsiteX5" fmla="*/ 875702 w 1294141"/>
              <a:gd name="connsiteY5" fmla="*/ 276999 h 276999"/>
              <a:gd name="connsiteX6" fmla="*/ 457263 w 1294141"/>
              <a:gd name="connsiteY6" fmla="*/ 276999 h 276999"/>
              <a:gd name="connsiteX7" fmla="*/ 0 w 1294141"/>
              <a:gd name="connsiteY7" fmla="*/ 276999 h 276999"/>
              <a:gd name="connsiteX8" fmla="*/ 0 w 1294141"/>
              <a:gd name="connsiteY8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141" h="276999" extrusionOk="0">
                <a:moveTo>
                  <a:pt x="0" y="0"/>
                </a:moveTo>
                <a:cubicBezTo>
                  <a:pt x="149137" y="-26519"/>
                  <a:pt x="244458" y="5267"/>
                  <a:pt x="457263" y="0"/>
                </a:cubicBezTo>
                <a:cubicBezTo>
                  <a:pt x="670068" y="-5267"/>
                  <a:pt x="664794" y="36618"/>
                  <a:pt x="862761" y="0"/>
                </a:cubicBezTo>
                <a:cubicBezTo>
                  <a:pt x="1060728" y="-36618"/>
                  <a:pt x="1100764" y="25993"/>
                  <a:pt x="1294141" y="0"/>
                </a:cubicBezTo>
                <a:cubicBezTo>
                  <a:pt x="1320940" y="101056"/>
                  <a:pt x="1290817" y="157588"/>
                  <a:pt x="1294141" y="276999"/>
                </a:cubicBezTo>
                <a:cubicBezTo>
                  <a:pt x="1169020" y="311076"/>
                  <a:pt x="1067397" y="276352"/>
                  <a:pt x="875702" y="276999"/>
                </a:cubicBezTo>
                <a:cubicBezTo>
                  <a:pt x="684007" y="277646"/>
                  <a:pt x="626280" y="228849"/>
                  <a:pt x="457263" y="276999"/>
                </a:cubicBezTo>
                <a:cubicBezTo>
                  <a:pt x="288246" y="325149"/>
                  <a:pt x="157212" y="250272"/>
                  <a:pt x="0" y="276999"/>
                </a:cubicBezTo>
                <a:cubicBezTo>
                  <a:pt x="-20153" y="171506"/>
                  <a:pt x="25861" y="90545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43828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VIIRS WF Images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9C1A60-D5D2-6B00-9755-E3305792F62E}"/>
              </a:ext>
            </a:extLst>
          </p:cNvPr>
          <p:cNvSpPr txBox="1"/>
          <p:nvPr/>
        </p:nvSpPr>
        <p:spPr>
          <a:xfrm>
            <a:off x="9679440" y="3700511"/>
            <a:ext cx="1519630" cy="276999"/>
          </a:xfrm>
          <a:custGeom>
            <a:avLst/>
            <a:gdLst>
              <a:gd name="connsiteX0" fmla="*/ 0 w 1519630"/>
              <a:gd name="connsiteY0" fmla="*/ 0 h 276999"/>
              <a:gd name="connsiteX1" fmla="*/ 536936 w 1519630"/>
              <a:gd name="connsiteY1" fmla="*/ 0 h 276999"/>
              <a:gd name="connsiteX2" fmla="*/ 1028283 w 1519630"/>
              <a:gd name="connsiteY2" fmla="*/ 0 h 276999"/>
              <a:gd name="connsiteX3" fmla="*/ 1519630 w 1519630"/>
              <a:gd name="connsiteY3" fmla="*/ 0 h 276999"/>
              <a:gd name="connsiteX4" fmla="*/ 1519630 w 1519630"/>
              <a:gd name="connsiteY4" fmla="*/ 276999 h 276999"/>
              <a:gd name="connsiteX5" fmla="*/ 1043479 w 1519630"/>
              <a:gd name="connsiteY5" fmla="*/ 276999 h 276999"/>
              <a:gd name="connsiteX6" fmla="*/ 552132 w 1519630"/>
              <a:gd name="connsiteY6" fmla="*/ 276999 h 276999"/>
              <a:gd name="connsiteX7" fmla="*/ 0 w 1519630"/>
              <a:gd name="connsiteY7" fmla="*/ 276999 h 276999"/>
              <a:gd name="connsiteX8" fmla="*/ 0 w 1519630"/>
              <a:gd name="connsiteY8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630" h="276999" extrusionOk="0">
                <a:moveTo>
                  <a:pt x="0" y="0"/>
                </a:moveTo>
                <a:cubicBezTo>
                  <a:pt x="259157" y="-55606"/>
                  <a:pt x="284455" y="17636"/>
                  <a:pt x="536936" y="0"/>
                </a:cubicBezTo>
                <a:cubicBezTo>
                  <a:pt x="789417" y="-17636"/>
                  <a:pt x="907743" y="28529"/>
                  <a:pt x="1028283" y="0"/>
                </a:cubicBezTo>
                <a:cubicBezTo>
                  <a:pt x="1148823" y="-28529"/>
                  <a:pt x="1299310" y="31053"/>
                  <a:pt x="1519630" y="0"/>
                </a:cubicBezTo>
                <a:cubicBezTo>
                  <a:pt x="1520664" y="67445"/>
                  <a:pt x="1497147" y="216899"/>
                  <a:pt x="1519630" y="276999"/>
                </a:cubicBezTo>
                <a:cubicBezTo>
                  <a:pt x="1378840" y="301357"/>
                  <a:pt x="1245095" y="274423"/>
                  <a:pt x="1043479" y="276999"/>
                </a:cubicBezTo>
                <a:cubicBezTo>
                  <a:pt x="841863" y="279575"/>
                  <a:pt x="742819" y="233545"/>
                  <a:pt x="552132" y="276999"/>
                </a:cubicBezTo>
                <a:cubicBezTo>
                  <a:pt x="361445" y="320453"/>
                  <a:pt x="239390" y="244085"/>
                  <a:pt x="0" y="276999"/>
                </a:cubicBezTo>
                <a:cubicBezTo>
                  <a:pt x="-32048" y="215603"/>
                  <a:pt x="17709" y="113563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25800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Synthesized VIIRS WF</a:t>
            </a:r>
          </a:p>
        </p:txBody>
      </p:sp>
      <p:pic>
        <p:nvPicPr>
          <p:cNvPr id="40" name="Picture 39" descr="A map of a large green area&#10;&#10;Description automatically generated">
            <a:extLst>
              <a:ext uri="{FF2B5EF4-FFF2-40B4-BE49-F238E27FC236}">
                <a16:creationId xmlns:a16="http://schemas.microsoft.com/office/drawing/2014/main" id="{A5ADC6D7-597A-4A33-D868-F6D4B2F12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364" y="1696623"/>
            <a:ext cx="1144445" cy="188250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8DB76AE-CC4F-256A-F5A5-EAC14AF1189E}"/>
              </a:ext>
            </a:extLst>
          </p:cNvPr>
          <p:cNvSpPr txBox="1"/>
          <p:nvPr/>
        </p:nvSpPr>
        <p:spPr>
          <a:xfrm>
            <a:off x="4434197" y="1867462"/>
            <a:ext cx="479878" cy="276999"/>
          </a:xfrm>
          <a:custGeom>
            <a:avLst/>
            <a:gdLst>
              <a:gd name="connsiteX0" fmla="*/ 0 w 479878"/>
              <a:gd name="connsiteY0" fmla="*/ 0 h 276999"/>
              <a:gd name="connsiteX1" fmla="*/ 479878 w 479878"/>
              <a:gd name="connsiteY1" fmla="*/ 0 h 276999"/>
              <a:gd name="connsiteX2" fmla="*/ 479878 w 479878"/>
              <a:gd name="connsiteY2" fmla="*/ 276999 h 276999"/>
              <a:gd name="connsiteX3" fmla="*/ 0 w 479878"/>
              <a:gd name="connsiteY3" fmla="*/ 276999 h 276999"/>
              <a:gd name="connsiteX4" fmla="*/ 0 w 479878"/>
              <a:gd name="connsiteY4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878" h="276999" extrusionOk="0">
                <a:moveTo>
                  <a:pt x="0" y="0"/>
                </a:moveTo>
                <a:cubicBezTo>
                  <a:pt x="191616" y="-37820"/>
                  <a:pt x="266997" y="13153"/>
                  <a:pt x="479878" y="0"/>
                </a:cubicBezTo>
                <a:cubicBezTo>
                  <a:pt x="496034" y="128619"/>
                  <a:pt x="468703" y="173135"/>
                  <a:pt x="479878" y="276999"/>
                </a:cubicBezTo>
                <a:cubicBezTo>
                  <a:pt x="357158" y="291835"/>
                  <a:pt x="195024" y="269095"/>
                  <a:pt x="0" y="276999"/>
                </a:cubicBezTo>
                <a:cubicBezTo>
                  <a:pt x="-12541" y="211727"/>
                  <a:pt x="941" y="84194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577580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RSM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CF87658-1561-A16A-0114-3B1C47F5B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783" y="4000485"/>
            <a:ext cx="1478901" cy="132484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083ACE-6146-DE38-4518-D64FEEA53366}"/>
              </a:ext>
            </a:extLst>
          </p:cNvPr>
          <p:cNvSpPr txBox="1"/>
          <p:nvPr/>
        </p:nvSpPr>
        <p:spPr>
          <a:xfrm>
            <a:off x="4434197" y="3749667"/>
            <a:ext cx="583554" cy="276999"/>
          </a:xfrm>
          <a:custGeom>
            <a:avLst/>
            <a:gdLst>
              <a:gd name="connsiteX0" fmla="*/ 0 w 583554"/>
              <a:gd name="connsiteY0" fmla="*/ 0 h 276999"/>
              <a:gd name="connsiteX1" fmla="*/ 583554 w 583554"/>
              <a:gd name="connsiteY1" fmla="*/ 0 h 276999"/>
              <a:gd name="connsiteX2" fmla="*/ 583554 w 583554"/>
              <a:gd name="connsiteY2" fmla="*/ 276999 h 276999"/>
              <a:gd name="connsiteX3" fmla="*/ 0 w 583554"/>
              <a:gd name="connsiteY3" fmla="*/ 276999 h 276999"/>
              <a:gd name="connsiteX4" fmla="*/ 0 w 583554"/>
              <a:gd name="connsiteY4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54" h="276999" extrusionOk="0">
                <a:moveTo>
                  <a:pt x="0" y="0"/>
                </a:moveTo>
                <a:cubicBezTo>
                  <a:pt x="220748" y="-65407"/>
                  <a:pt x="454053" y="30416"/>
                  <a:pt x="583554" y="0"/>
                </a:cubicBezTo>
                <a:cubicBezTo>
                  <a:pt x="595229" y="122642"/>
                  <a:pt x="582677" y="171061"/>
                  <a:pt x="583554" y="276999"/>
                </a:cubicBezTo>
                <a:cubicBezTo>
                  <a:pt x="449052" y="313927"/>
                  <a:pt x="137663" y="223056"/>
                  <a:pt x="0" y="276999"/>
                </a:cubicBezTo>
                <a:cubicBezTo>
                  <a:pt x="-6946" y="140914"/>
                  <a:pt x="24534" y="96610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25800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RTPC</a:t>
            </a:r>
          </a:p>
        </p:txBody>
      </p:sp>
      <p:pic>
        <p:nvPicPr>
          <p:cNvPr id="43" name="Picture 42" descr="A map of a large area&#10;&#10;Description automatically generated with medium confidence">
            <a:extLst>
              <a:ext uri="{FF2B5EF4-FFF2-40B4-BE49-F238E27FC236}">
                <a16:creationId xmlns:a16="http://schemas.microsoft.com/office/drawing/2014/main" id="{5E09ADF5-0436-256D-4339-36562A934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737" y="2491960"/>
            <a:ext cx="1085212" cy="1655064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C42CD1-E6DB-A552-8B9F-A9471F43E30A}"/>
              </a:ext>
            </a:extLst>
          </p:cNvPr>
          <p:cNvCxnSpPr>
            <a:cxnSpLocks/>
            <a:stCxn id="15" idx="0"/>
            <a:endCxn id="23" idx="2"/>
          </p:cNvCxnSpPr>
          <p:nvPr/>
        </p:nvCxnSpPr>
        <p:spPr>
          <a:xfrm flipV="1">
            <a:off x="7157477" y="4588340"/>
            <a:ext cx="1" cy="464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951D87A-0D16-168F-F977-36BF36BBD3B6}"/>
              </a:ext>
            </a:extLst>
          </p:cNvPr>
          <p:cNvCxnSpPr>
            <a:cxnSpLocks/>
          </p:cNvCxnSpPr>
          <p:nvPr/>
        </p:nvCxnSpPr>
        <p:spPr>
          <a:xfrm>
            <a:off x="5570126" y="4423034"/>
            <a:ext cx="6434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C0D4406-FEAF-C729-E783-A7FF68726D55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>
            <a:off x="8101399" y="4403674"/>
            <a:ext cx="501872" cy="25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7F4C996C-0563-00F7-70DB-1098641058B2}"/>
              </a:ext>
            </a:extLst>
          </p:cNvPr>
          <p:cNvCxnSpPr>
            <a:stCxn id="28" idx="0"/>
          </p:cNvCxnSpPr>
          <p:nvPr/>
        </p:nvCxnSpPr>
        <p:spPr>
          <a:xfrm rot="16200000" flipV="1">
            <a:off x="8209381" y="4478485"/>
            <a:ext cx="648969" cy="49934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5" name="Picture 74" descr="A map of a large body of water&#10;&#10;Description automatically generated">
            <a:extLst>
              <a:ext uri="{FF2B5EF4-FFF2-40B4-BE49-F238E27FC236}">
                <a16:creationId xmlns:a16="http://schemas.microsoft.com/office/drawing/2014/main" id="{70079D7E-66BC-A970-AA1D-B5CFB87F9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7678" y="2032443"/>
            <a:ext cx="1085212" cy="1655064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8A967E0-EA25-5431-0903-1C9896E91B02}"/>
              </a:ext>
            </a:extLst>
          </p:cNvPr>
          <p:cNvCxnSpPr>
            <a:stCxn id="31" idx="3"/>
          </p:cNvCxnSpPr>
          <p:nvPr/>
        </p:nvCxnSpPr>
        <p:spPr>
          <a:xfrm>
            <a:off x="9089409" y="2879028"/>
            <a:ext cx="59003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D3E1F9A-EB0A-F872-BE79-C3D11E09B494}"/>
              </a:ext>
            </a:extLst>
          </p:cNvPr>
          <p:cNvSpPr txBox="1"/>
          <p:nvPr/>
        </p:nvSpPr>
        <p:spPr>
          <a:xfrm>
            <a:off x="3046426" y="3304349"/>
            <a:ext cx="1135599" cy="276999"/>
          </a:xfrm>
          <a:custGeom>
            <a:avLst/>
            <a:gdLst>
              <a:gd name="connsiteX0" fmla="*/ 0 w 1135599"/>
              <a:gd name="connsiteY0" fmla="*/ 0 h 276999"/>
              <a:gd name="connsiteX1" fmla="*/ 590511 w 1135599"/>
              <a:gd name="connsiteY1" fmla="*/ 0 h 276999"/>
              <a:gd name="connsiteX2" fmla="*/ 1135599 w 1135599"/>
              <a:gd name="connsiteY2" fmla="*/ 0 h 276999"/>
              <a:gd name="connsiteX3" fmla="*/ 1135599 w 1135599"/>
              <a:gd name="connsiteY3" fmla="*/ 276999 h 276999"/>
              <a:gd name="connsiteX4" fmla="*/ 567800 w 1135599"/>
              <a:gd name="connsiteY4" fmla="*/ 276999 h 276999"/>
              <a:gd name="connsiteX5" fmla="*/ 0 w 1135599"/>
              <a:gd name="connsiteY5" fmla="*/ 276999 h 276999"/>
              <a:gd name="connsiteX6" fmla="*/ 0 w 1135599"/>
              <a:gd name="connsiteY6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5599" h="276999" extrusionOk="0">
                <a:moveTo>
                  <a:pt x="0" y="0"/>
                </a:moveTo>
                <a:cubicBezTo>
                  <a:pt x="274878" y="-12341"/>
                  <a:pt x="461707" y="20197"/>
                  <a:pt x="590511" y="0"/>
                </a:cubicBezTo>
                <a:cubicBezTo>
                  <a:pt x="719315" y="-20197"/>
                  <a:pt x="864015" y="44722"/>
                  <a:pt x="1135599" y="0"/>
                </a:cubicBezTo>
                <a:cubicBezTo>
                  <a:pt x="1140756" y="107891"/>
                  <a:pt x="1127077" y="153766"/>
                  <a:pt x="1135599" y="276999"/>
                </a:cubicBezTo>
                <a:cubicBezTo>
                  <a:pt x="962888" y="306580"/>
                  <a:pt x="740678" y="216448"/>
                  <a:pt x="567800" y="276999"/>
                </a:cubicBezTo>
                <a:cubicBezTo>
                  <a:pt x="394922" y="337550"/>
                  <a:pt x="230981" y="266898"/>
                  <a:pt x="0" y="276999"/>
                </a:cubicBezTo>
                <a:cubicBezTo>
                  <a:pt x="-16982" y="214943"/>
                  <a:pt x="25347" y="107631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25800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Decomposition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8CFA762-CD62-8BCD-4EB7-12EEAE7DDA57}"/>
              </a:ext>
            </a:extLst>
          </p:cNvPr>
          <p:cNvSpPr txBox="1"/>
          <p:nvPr/>
        </p:nvSpPr>
        <p:spPr>
          <a:xfrm>
            <a:off x="6873577" y="5505302"/>
            <a:ext cx="567800" cy="276999"/>
          </a:xfrm>
          <a:custGeom>
            <a:avLst/>
            <a:gdLst>
              <a:gd name="connsiteX0" fmla="*/ 0 w 567800"/>
              <a:gd name="connsiteY0" fmla="*/ 0 h 276999"/>
              <a:gd name="connsiteX1" fmla="*/ 567800 w 567800"/>
              <a:gd name="connsiteY1" fmla="*/ 0 h 276999"/>
              <a:gd name="connsiteX2" fmla="*/ 567800 w 567800"/>
              <a:gd name="connsiteY2" fmla="*/ 276999 h 276999"/>
              <a:gd name="connsiteX3" fmla="*/ 0 w 567800"/>
              <a:gd name="connsiteY3" fmla="*/ 276999 h 276999"/>
              <a:gd name="connsiteX4" fmla="*/ 0 w 567800"/>
              <a:gd name="connsiteY4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800" h="276999" extrusionOk="0">
                <a:moveTo>
                  <a:pt x="0" y="0"/>
                </a:moveTo>
                <a:cubicBezTo>
                  <a:pt x="239810" y="-39960"/>
                  <a:pt x="328788" y="33803"/>
                  <a:pt x="567800" y="0"/>
                </a:cubicBezTo>
                <a:cubicBezTo>
                  <a:pt x="579475" y="122642"/>
                  <a:pt x="566923" y="171061"/>
                  <a:pt x="567800" y="276999"/>
                </a:cubicBezTo>
                <a:cubicBezTo>
                  <a:pt x="447172" y="333858"/>
                  <a:pt x="156582" y="234472"/>
                  <a:pt x="0" y="276999"/>
                </a:cubicBezTo>
                <a:cubicBezTo>
                  <a:pt x="-6946" y="140914"/>
                  <a:pt x="24534" y="96610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25800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USGS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9FF568F-1D00-4E27-0343-D45D5EE91922}"/>
              </a:ext>
            </a:extLst>
          </p:cNvPr>
          <p:cNvSpPr txBox="1"/>
          <p:nvPr/>
        </p:nvSpPr>
        <p:spPr>
          <a:xfrm>
            <a:off x="8040125" y="5523111"/>
            <a:ext cx="1486828" cy="276999"/>
          </a:xfrm>
          <a:custGeom>
            <a:avLst/>
            <a:gdLst>
              <a:gd name="connsiteX0" fmla="*/ 0 w 1486828"/>
              <a:gd name="connsiteY0" fmla="*/ 0 h 276999"/>
              <a:gd name="connsiteX1" fmla="*/ 525346 w 1486828"/>
              <a:gd name="connsiteY1" fmla="*/ 0 h 276999"/>
              <a:gd name="connsiteX2" fmla="*/ 1006087 w 1486828"/>
              <a:gd name="connsiteY2" fmla="*/ 0 h 276999"/>
              <a:gd name="connsiteX3" fmla="*/ 1486828 w 1486828"/>
              <a:gd name="connsiteY3" fmla="*/ 0 h 276999"/>
              <a:gd name="connsiteX4" fmla="*/ 1486828 w 1486828"/>
              <a:gd name="connsiteY4" fmla="*/ 276999 h 276999"/>
              <a:gd name="connsiteX5" fmla="*/ 1020955 w 1486828"/>
              <a:gd name="connsiteY5" fmla="*/ 276999 h 276999"/>
              <a:gd name="connsiteX6" fmla="*/ 540214 w 1486828"/>
              <a:gd name="connsiteY6" fmla="*/ 276999 h 276999"/>
              <a:gd name="connsiteX7" fmla="*/ 0 w 1486828"/>
              <a:gd name="connsiteY7" fmla="*/ 276999 h 276999"/>
              <a:gd name="connsiteX8" fmla="*/ 0 w 1486828"/>
              <a:gd name="connsiteY8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6828" h="276999" extrusionOk="0">
                <a:moveTo>
                  <a:pt x="0" y="0"/>
                </a:moveTo>
                <a:cubicBezTo>
                  <a:pt x="167453" y="-6802"/>
                  <a:pt x="285354" y="40848"/>
                  <a:pt x="525346" y="0"/>
                </a:cubicBezTo>
                <a:cubicBezTo>
                  <a:pt x="765338" y="-40848"/>
                  <a:pt x="839558" y="20994"/>
                  <a:pt x="1006087" y="0"/>
                </a:cubicBezTo>
                <a:cubicBezTo>
                  <a:pt x="1172616" y="-20994"/>
                  <a:pt x="1257167" y="5673"/>
                  <a:pt x="1486828" y="0"/>
                </a:cubicBezTo>
                <a:cubicBezTo>
                  <a:pt x="1487862" y="67445"/>
                  <a:pt x="1464345" y="216899"/>
                  <a:pt x="1486828" y="276999"/>
                </a:cubicBezTo>
                <a:cubicBezTo>
                  <a:pt x="1270163" y="314745"/>
                  <a:pt x="1130584" y="264861"/>
                  <a:pt x="1020955" y="276999"/>
                </a:cubicBezTo>
                <a:cubicBezTo>
                  <a:pt x="911326" y="289137"/>
                  <a:pt x="645991" y="269778"/>
                  <a:pt x="540214" y="276999"/>
                </a:cubicBezTo>
                <a:cubicBezTo>
                  <a:pt x="434437" y="284220"/>
                  <a:pt x="231879" y="267434"/>
                  <a:pt x="0" y="276999"/>
                </a:cubicBezTo>
                <a:cubicBezTo>
                  <a:pt x="-32048" y="215603"/>
                  <a:pt x="17709" y="113563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25800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GEOGloWS</a:t>
            </a:r>
            <a:r>
              <a:rPr lang="en-US" sz="1200" dirty="0"/>
              <a:t>, NWM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AC73922-8B7E-3023-2C9F-F73F0B2C507B}"/>
                  </a:ext>
                </a:extLst>
              </p:cNvPr>
              <p:cNvSpPr txBox="1"/>
              <p:nvPr/>
            </p:nvSpPr>
            <p:spPr>
              <a:xfrm>
                <a:off x="882657" y="5918766"/>
                <a:ext cx="4897495" cy="745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𝑆𝑦𝑛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𝑖𝑚𝑔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𝑅𝑆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.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𝑅𝑇𝑃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𝑇𝑒𝑚𝑝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𝑚𝑒𝑎𝑛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AC73922-8B7E-3023-2C9F-F73F0B2C5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57" y="5918766"/>
                <a:ext cx="4897495" cy="745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D6C80C53-37B7-818B-BD93-94419BEC848D}"/>
              </a:ext>
            </a:extLst>
          </p:cNvPr>
          <p:cNvSpPr txBox="1"/>
          <p:nvPr/>
        </p:nvSpPr>
        <p:spPr>
          <a:xfrm>
            <a:off x="6493752" y="3165849"/>
            <a:ext cx="1037598" cy="276999"/>
          </a:xfrm>
          <a:custGeom>
            <a:avLst/>
            <a:gdLst>
              <a:gd name="connsiteX0" fmla="*/ 0 w 1037598"/>
              <a:gd name="connsiteY0" fmla="*/ 0 h 276999"/>
              <a:gd name="connsiteX1" fmla="*/ 539551 w 1037598"/>
              <a:gd name="connsiteY1" fmla="*/ 0 h 276999"/>
              <a:gd name="connsiteX2" fmla="*/ 1037598 w 1037598"/>
              <a:gd name="connsiteY2" fmla="*/ 0 h 276999"/>
              <a:gd name="connsiteX3" fmla="*/ 1037598 w 1037598"/>
              <a:gd name="connsiteY3" fmla="*/ 276999 h 276999"/>
              <a:gd name="connsiteX4" fmla="*/ 518799 w 1037598"/>
              <a:gd name="connsiteY4" fmla="*/ 276999 h 276999"/>
              <a:gd name="connsiteX5" fmla="*/ 0 w 1037598"/>
              <a:gd name="connsiteY5" fmla="*/ 276999 h 276999"/>
              <a:gd name="connsiteX6" fmla="*/ 0 w 1037598"/>
              <a:gd name="connsiteY6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7598" h="276999" extrusionOk="0">
                <a:moveTo>
                  <a:pt x="0" y="0"/>
                </a:moveTo>
                <a:cubicBezTo>
                  <a:pt x="214067" y="-4269"/>
                  <a:pt x="308315" y="20249"/>
                  <a:pt x="539551" y="0"/>
                </a:cubicBezTo>
                <a:cubicBezTo>
                  <a:pt x="770787" y="-20249"/>
                  <a:pt x="862231" y="48408"/>
                  <a:pt x="1037598" y="0"/>
                </a:cubicBezTo>
                <a:cubicBezTo>
                  <a:pt x="1042755" y="107891"/>
                  <a:pt x="1029076" y="153766"/>
                  <a:pt x="1037598" y="276999"/>
                </a:cubicBezTo>
                <a:cubicBezTo>
                  <a:pt x="787954" y="312761"/>
                  <a:pt x="655542" y="273128"/>
                  <a:pt x="518799" y="276999"/>
                </a:cubicBezTo>
                <a:cubicBezTo>
                  <a:pt x="382056" y="280870"/>
                  <a:pt x="171596" y="215166"/>
                  <a:pt x="0" y="276999"/>
                </a:cubicBezTo>
                <a:cubicBezTo>
                  <a:pt x="-16982" y="214943"/>
                  <a:pt x="25347" y="107631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25800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projection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B4EEEF-EDC8-627B-12C0-CDA1649DAD5A}"/>
              </a:ext>
            </a:extLst>
          </p:cNvPr>
          <p:cNvSpPr/>
          <p:nvPr/>
        </p:nvSpPr>
        <p:spPr>
          <a:xfrm>
            <a:off x="1501255" y="1735719"/>
            <a:ext cx="9843320" cy="412248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A37A56-AFDD-ABBF-3AA3-01AC86044BCD}"/>
              </a:ext>
            </a:extLst>
          </p:cNvPr>
          <p:cNvSpPr txBox="1"/>
          <p:nvPr/>
        </p:nvSpPr>
        <p:spPr>
          <a:xfrm>
            <a:off x="1522123" y="5520691"/>
            <a:ext cx="144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*HD: Hydrologic Data</a:t>
            </a:r>
          </a:p>
        </p:txBody>
      </p:sp>
    </p:spTree>
    <p:extLst>
      <p:ext uri="{BB962C8B-B14F-4D97-AF65-F5344CB8AC3E}">
        <p14:creationId xmlns:p14="http://schemas.microsoft.com/office/powerpoint/2010/main" val="1420792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FIER-Step-by-Step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12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4902B-4E94-7415-C31F-7297A366AF2B}"/>
              </a:ext>
            </a:extLst>
          </p:cNvPr>
          <p:cNvSpPr txBox="1"/>
          <p:nvPr/>
        </p:nvSpPr>
        <p:spPr>
          <a:xfrm>
            <a:off x="856525" y="976571"/>
            <a:ext cx="9843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Step-7: Quantile-Scale Mapping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0B35F-26D9-18A5-E74C-9AA56B054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4819" y="1461917"/>
            <a:ext cx="8802362" cy="4942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98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0199AB-7AC2-00D6-7910-470E5F6B14D0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2479281-1688-2626-E6FC-39D0AD8174ED}"/>
              </a:ext>
            </a:extLst>
          </p:cNvPr>
          <p:cNvSpPr txBox="1">
            <a:spLocks/>
          </p:cNvSpPr>
          <p:nvPr/>
        </p:nvSpPr>
        <p:spPr>
          <a:xfrm>
            <a:off x="11717072" y="6529036"/>
            <a:ext cx="439486" cy="3289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solidFill>
                  <a:schemeClr val="bg1">
                    <a:lumMod val="7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144815-D847-9BBD-317E-572DD403DB87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65A11405-D2C0-A698-4451-146BFC2CA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730D6B-F3EC-DDCD-AA37-4B8285079488}"/>
              </a:ext>
            </a:extLst>
          </p:cNvPr>
          <p:cNvSpPr txBox="1">
            <a:spLocks/>
          </p:cNvSpPr>
          <p:nvPr/>
        </p:nvSpPr>
        <p:spPr>
          <a:xfrm>
            <a:off x="688933" y="-82320"/>
            <a:ext cx="11606434" cy="9016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water fraction forecasting results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612AE3-DD2E-5C19-D0AC-F73974E32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60" y="1433058"/>
            <a:ext cx="12111081" cy="27250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9D9C3F-662A-A9A8-A056-CD9822697B0C}"/>
              </a:ext>
            </a:extLst>
          </p:cNvPr>
          <p:cNvSpPr txBox="1"/>
          <p:nvPr/>
        </p:nvSpPr>
        <p:spPr>
          <a:xfrm>
            <a:off x="483923" y="1195043"/>
            <a:ext cx="2351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Observed (VIIRS WF)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AACCA-1FD2-0A8C-2ED4-1EFB9F390095}"/>
              </a:ext>
            </a:extLst>
          </p:cNvPr>
          <p:cNvSpPr txBox="1"/>
          <p:nvPr/>
        </p:nvSpPr>
        <p:spPr>
          <a:xfrm>
            <a:off x="3229971" y="1199707"/>
            <a:ext cx="246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nowcasts (USGS)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BE77E2-EABA-9A09-9569-6629BB20E6D8}"/>
              </a:ext>
            </a:extLst>
          </p:cNvPr>
          <p:cNvSpPr txBox="1"/>
          <p:nvPr/>
        </p:nvSpPr>
        <p:spPr>
          <a:xfrm>
            <a:off x="5887334" y="1195043"/>
            <a:ext cx="2749699" cy="312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forecasts (NWM)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389AE7-CF75-33FB-6205-9C7B23E12916}"/>
              </a:ext>
            </a:extLst>
          </p:cNvPr>
          <p:cNvSpPr txBox="1"/>
          <p:nvPr/>
        </p:nvSpPr>
        <p:spPr>
          <a:xfrm>
            <a:off x="8245737" y="1182076"/>
            <a:ext cx="353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forecasts (</a:t>
            </a:r>
            <a:r>
              <a:rPr lang="en-US" sz="1400" b="1" dirty="0" err="1"/>
              <a:t>GEOGloWS</a:t>
            </a:r>
            <a:r>
              <a:rPr lang="en-US" sz="1400" b="1" dirty="0"/>
              <a:t>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B64E737-8FB9-534F-2809-46733641D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" y="3831289"/>
            <a:ext cx="12111081" cy="27250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A143F3-0D9F-081C-7EE7-3FC8397D63F4}"/>
              </a:ext>
            </a:extLst>
          </p:cNvPr>
          <p:cNvSpPr txBox="1"/>
          <p:nvPr/>
        </p:nvSpPr>
        <p:spPr>
          <a:xfrm>
            <a:off x="572647" y="1529100"/>
            <a:ext cx="969550" cy="26829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19-Mar-2019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FD9917-BAA1-C72E-E7BC-F58C93365F8F}"/>
              </a:ext>
            </a:extLst>
          </p:cNvPr>
          <p:cNvSpPr txBox="1"/>
          <p:nvPr/>
        </p:nvSpPr>
        <p:spPr>
          <a:xfrm>
            <a:off x="572647" y="3900035"/>
            <a:ext cx="969550" cy="26161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10-Mar-2019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99986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0199AB-7AC2-00D6-7910-470E5F6B14D0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2479281-1688-2626-E6FC-39D0AD8174ED}"/>
              </a:ext>
            </a:extLst>
          </p:cNvPr>
          <p:cNvSpPr txBox="1">
            <a:spLocks/>
          </p:cNvSpPr>
          <p:nvPr/>
        </p:nvSpPr>
        <p:spPr>
          <a:xfrm>
            <a:off x="11717072" y="6529036"/>
            <a:ext cx="439486" cy="3289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solidFill>
                  <a:schemeClr val="bg1">
                    <a:lumMod val="7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14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144815-D847-9BBD-317E-572DD403DB87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65A11405-D2C0-A698-4451-146BFC2CA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730D6B-F3EC-DDCD-AA37-4B8285079488}"/>
              </a:ext>
            </a:extLst>
          </p:cNvPr>
          <p:cNvSpPr txBox="1">
            <a:spLocks/>
          </p:cNvSpPr>
          <p:nvPr/>
        </p:nvSpPr>
        <p:spPr>
          <a:xfrm>
            <a:off x="688933" y="-82320"/>
            <a:ext cx="11606434" cy="9016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water fraction forecasting results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612AE3-DD2E-5C19-D0AC-F73974E32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60" y="1433058"/>
            <a:ext cx="12111081" cy="27250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9D9C3F-662A-A9A8-A056-CD9822697B0C}"/>
              </a:ext>
            </a:extLst>
          </p:cNvPr>
          <p:cNvSpPr txBox="1"/>
          <p:nvPr/>
        </p:nvSpPr>
        <p:spPr>
          <a:xfrm>
            <a:off x="483923" y="1195043"/>
            <a:ext cx="2351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Observed (VIIRS WF)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AACCA-1FD2-0A8C-2ED4-1EFB9F390095}"/>
              </a:ext>
            </a:extLst>
          </p:cNvPr>
          <p:cNvSpPr txBox="1"/>
          <p:nvPr/>
        </p:nvSpPr>
        <p:spPr>
          <a:xfrm>
            <a:off x="3229971" y="1199707"/>
            <a:ext cx="246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nowcasts (USGS)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BE77E2-EABA-9A09-9569-6629BB20E6D8}"/>
              </a:ext>
            </a:extLst>
          </p:cNvPr>
          <p:cNvSpPr txBox="1"/>
          <p:nvPr/>
        </p:nvSpPr>
        <p:spPr>
          <a:xfrm>
            <a:off x="5887334" y="1195043"/>
            <a:ext cx="2749699" cy="312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forecasts (NWM)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389AE7-CF75-33FB-6205-9C7B23E12916}"/>
              </a:ext>
            </a:extLst>
          </p:cNvPr>
          <p:cNvSpPr txBox="1"/>
          <p:nvPr/>
        </p:nvSpPr>
        <p:spPr>
          <a:xfrm>
            <a:off x="8245737" y="1182076"/>
            <a:ext cx="353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forecasts (</a:t>
            </a:r>
            <a:r>
              <a:rPr lang="en-US" sz="1400" b="1" dirty="0" err="1"/>
              <a:t>GEOGloWS</a:t>
            </a:r>
            <a:r>
              <a:rPr lang="en-US" sz="1400" b="1" dirty="0"/>
              <a:t>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B64E737-8FB9-534F-2809-46733641D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9" y="3831289"/>
            <a:ext cx="12111081" cy="27250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A143F3-0D9F-081C-7EE7-3FC8397D63F4}"/>
              </a:ext>
            </a:extLst>
          </p:cNvPr>
          <p:cNvSpPr txBox="1"/>
          <p:nvPr/>
        </p:nvSpPr>
        <p:spPr>
          <a:xfrm>
            <a:off x="572647" y="1529100"/>
            <a:ext cx="969550" cy="26829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07-Mar-2019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FD9917-BAA1-C72E-E7BC-F58C93365F8F}"/>
              </a:ext>
            </a:extLst>
          </p:cNvPr>
          <p:cNvSpPr txBox="1"/>
          <p:nvPr/>
        </p:nvSpPr>
        <p:spPr>
          <a:xfrm>
            <a:off x="572647" y="3900035"/>
            <a:ext cx="969550" cy="26161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09-Mar-2019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0739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0199AB-7AC2-00D6-7910-470E5F6B14D0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2479281-1688-2626-E6FC-39D0AD8174ED}"/>
              </a:ext>
            </a:extLst>
          </p:cNvPr>
          <p:cNvSpPr txBox="1">
            <a:spLocks/>
          </p:cNvSpPr>
          <p:nvPr/>
        </p:nvSpPr>
        <p:spPr>
          <a:xfrm>
            <a:off x="11717072" y="6529036"/>
            <a:ext cx="439486" cy="3289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solidFill>
                  <a:schemeClr val="bg1">
                    <a:lumMod val="7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144815-D847-9BBD-317E-572DD403DB87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65A11405-D2C0-A698-4451-146BFC2CA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730D6B-F3EC-DDCD-AA37-4B8285079488}"/>
              </a:ext>
            </a:extLst>
          </p:cNvPr>
          <p:cNvSpPr txBox="1">
            <a:spLocks/>
          </p:cNvSpPr>
          <p:nvPr/>
        </p:nvSpPr>
        <p:spPr>
          <a:xfrm>
            <a:off x="688933" y="-82320"/>
            <a:ext cx="11606434" cy="9016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water fraction forecasting results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612AE3-DD2E-5C19-D0AC-F73974E32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62" y="1433058"/>
            <a:ext cx="12111076" cy="27250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9D9C3F-662A-A9A8-A056-CD9822697B0C}"/>
              </a:ext>
            </a:extLst>
          </p:cNvPr>
          <p:cNvSpPr txBox="1"/>
          <p:nvPr/>
        </p:nvSpPr>
        <p:spPr>
          <a:xfrm>
            <a:off x="483923" y="1195043"/>
            <a:ext cx="2351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Observed (VIIRS WF)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AACCA-1FD2-0A8C-2ED4-1EFB9F390095}"/>
              </a:ext>
            </a:extLst>
          </p:cNvPr>
          <p:cNvSpPr txBox="1"/>
          <p:nvPr/>
        </p:nvSpPr>
        <p:spPr>
          <a:xfrm>
            <a:off x="3229971" y="1199707"/>
            <a:ext cx="246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nowcasts (USGS)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BE77E2-EABA-9A09-9569-6629BB20E6D8}"/>
              </a:ext>
            </a:extLst>
          </p:cNvPr>
          <p:cNvSpPr txBox="1"/>
          <p:nvPr/>
        </p:nvSpPr>
        <p:spPr>
          <a:xfrm>
            <a:off x="5887334" y="1195043"/>
            <a:ext cx="2749699" cy="312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forecasts (NWM)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389AE7-CF75-33FB-6205-9C7B23E12916}"/>
              </a:ext>
            </a:extLst>
          </p:cNvPr>
          <p:cNvSpPr txBox="1"/>
          <p:nvPr/>
        </p:nvSpPr>
        <p:spPr>
          <a:xfrm>
            <a:off x="8245737" y="1182076"/>
            <a:ext cx="353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forecasts (</a:t>
            </a:r>
            <a:r>
              <a:rPr lang="en-US" sz="1400" b="1" dirty="0" err="1"/>
              <a:t>GEOGloWS</a:t>
            </a:r>
            <a:r>
              <a:rPr lang="en-US" sz="1400" b="1" dirty="0"/>
              <a:t>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B64E737-8FB9-534F-2809-46733641D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61" y="3831289"/>
            <a:ext cx="12111076" cy="27250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A143F3-0D9F-081C-7EE7-3FC8397D63F4}"/>
              </a:ext>
            </a:extLst>
          </p:cNvPr>
          <p:cNvSpPr txBox="1"/>
          <p:nvPr/>
        </p:nvSpPr>
        <p:spPr>
          <a:xfrm>
            <a:off x="572647" y="1529100"/>
            <a:ext cx="969550" cy="26829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11-Mar-2019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FD9917-BAA1-C72E-E7BC-F58C93365F8F}"/>
              </a:ext>
            </a:extLst>
          </p:cNvPr>
          <p:cNvSpPr txBox="1"/>
          <p:nvPr/>
        </p:nvSpPr>
        <p:spPr>
          <a:xfrm>
            <a:off x="572647" y="3900035"/>
            <a:ext cx="969550" cy="26161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18-Mar-2019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11097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0199AB-7AC2-00D6-7910-470E5F6B14D0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2479281-1688-2626-E6FC-39D0AD8174ED}"/>
              </a:ext>
            </a:extLst>
          </p:cNvPr>
          <p:cNvSpPr txBox="1">
            <a:spLocks/>
          </p:cNvSpPr>
          <p:nvPr/>
        </p:nvSpPr>
        <p:spPr>
          <a:xfrm>
            <a:off x="11717072" y="6529036"/>
            <a:ext cx="439486" cy="3289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>
                <a:solidFill>
                  <a:schemeClr val="bg1">
                    <a:lumMod val="7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16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144815-D847-9BBD-317E-572DD403DB87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65A11405-D2C0-A698-4451-146BFC2CA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A730D6B-F3EC-DDCD-AA37-4B8285079488}"/>
              </a:ext>
            </a:extLst>
          </p:cNvPr>
          <p:cNvSpPr txBox="1">
            <a:spLocks/>
          </p:cNvSpPr>
          <p:nvPr/>
        </p:nvSpPr>
        <p:spPr>
          <a:xfrm>
            <a:off x="688933" y="-82320"/>
            <a:ext cx="11606434" cy="9016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water fraction forecasting results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612AE3-DD2E-5C19-D0AC-F73974E32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62" y="1433058"/>
            <a:ext cx="12111076" cy="27250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9D9C3F-662A-A9A8-A056-CD9822697B0C}"/>
              </a:ext>
            </a:extLst>
          </p:cNvPr>
          <p:cNvSpPr txBox="1"/>
          <p:nvPr/>
        </p:nvSpPr>
        <p:spPr>
          <a:xfrm>
            <a:off x="483923" y="1195043"/>
            <a:ext cx="2351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Observed (VIIRS WF)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AACCA-1FD2-0A8C-2ED4-1EFB9F390095}"/>
              </a:ext>
            </a:extLst>
          </p:cNvPr>
          <p:cNvSpPr txBox="1"/>
          <p:nvPr/>
        </p:nvSpPr>
        <p:spPr>
          <a:xfrm>
            <a:off x="3229971" y="1199707"/>
            <a:ext cx="246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nowcasts (USGS)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BE77E2-EABA-9A09-9569-6629BB20E6D8}"/>
              </a:ext>
            </a:extLst>
          </p:cNvPr>
          <p:cNvSpPr txBox="1"/>
          <p:nvPr/>
        </p:nvSpPr>
        <p:spPr>
          <a:xfrm>
            <a:off x="5887334" y="1195043"/>
            <a:ext cx="2749699" cy="312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forecasts (NWM)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389AE7-CF75-33FB-6205-9C7B23E12916}"/>
              </a:ext>
            </a:extLst>
          </p:cNvPr>
          <p:cNvSpPr txBox="1"/>
          <p:nvPr/>
        </p:nvSpPr>
        <p:spPr>
          <a:xfrm>
            <a:off x="8245737" y="1182076"/>
            <a:ext cx="353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FIER pseudo forecasts (</a:t>
            </a:r>
            <a:r>
              <a:rPr lang="en-US" sz="1400" b="1" dirty="0" err="1"/>
              <a:t>GEOGloWS</a:t>
            </a:r>
            <a:r>
              <a:rPr lang="en-US" sz="1400" b="1" dirty="0"/>
              <a:t>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B64E737-8FB9-534F-2809-46733641D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61" y="3831289"/>
            <a:ext cx="12111076" cy="27250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A143F3-0D9F-081C-7EE7-3FC8397D63F4}"/>
              </a:ext>
            </a:extLst>
          </p:cNvPr>
          <p:cNvSpPr txBox="1"/>
          <p:nvPr/>
        </p:nvSpPr>
        <p:spPr>
          <a:xfrm>
            <a:off x="572647" y="1529100"/>
            <a:ext cx="969550" cy="26829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06-Apr-2019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FD9917-BAA1-C72E-E7BC-F58C93365F8F}"/>
              </a:ext>
            </a:extLst>
          </p:cNvPr>
          <p:cNvSpPr txBox="1"/>
          <p:nvPr/>
        </p:nvSpPr>
        <p:spPr>
          <a:xfrm>
            <a:off x="572647" y="3900035"/>
            <a:ext cx="969550" cy="26161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14-May-2019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5266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17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pic>
        <p:nvPicPr>
          <p:cNvPr id="9" name="Google Shape;292;p11">
            <a:extLst>
              <a:ext uri="{FF2B5EF4-FFF2-40B4-BE49-F238E27FC236}">
                <a16:creationId xmlns:a16="http://schemas.microsoft.com/office/drawing/2014/main" id="{399461D3-5E39-ACEC-B121-1837B49756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8074" y="1236763"/>
            <a:ext cx="3616122" cy="36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3;p11">
            <a:extLst>
              <a:ext uri="{FF2B5EF4-FFF2-40B4-BE49-F238E27FC236}">
                <a16:creationId xmlns:a16="http://schemas.microsoft.com/office/drawing/2014/main" id="{E39C974D-147B-40E2-DA40-241E591E9C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432" y="1696505"/>
            <a:ext cx="5732364" cy="3264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4;p11">
            <a:extLst>
              <a:ext uri="{FF2B5EF4-FFF2-40B4-BE49-F238E27FC236}">
                <a16:creationId xmlns:a16="http://schemas.microsoft.com/office/drawing/2014/main" id="{AC56EDCB-C35E-E766-81DF-88D91D5620D9}"/>
              </a:ext>
            </a:extLst>
          </p:cNvPr>
          <p:cNvSpPr/>
          <p:nvPr/>
        </p:nvSpPr>
        <p:spPr>
          <a:xfrm>
            <a:off x="4408227" y="2604403"/>
            <a:ext cx="1756493" cy="182666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Google Shape;295;p11">
            <a:extLst>
              <a:ext uri="{FF2B5EF4-FFF2-40B4-BE49-F238E27FC236}">
                <a16:creationId xmlns:a16="http://schemas.microsoft.com/office/drawing/2014/main" id="{84214CB1-62AF-ACE2-F57D-94F62E397A7E}"/>
              </a:ext>
            </a:extLst>
          </p:cNvPr>
          <p:cNvCxnSpPr>
            <a:cxnSpLocks/>
          </p:cNvCxnSpPr>
          <p:nvPr/>
        </p:nvCxnSpPr>
        <p:spPr>
          <a:xfrm>
            <a:off x="6164720" y="3429000"/>
            <a:ext cx="1443354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" name="Google Shape;296;p11">
            <a:extLst>
              <a:ext uri="{FF2B5EF4-FFF2-40B4-BE49-F238E27FC236}">
                <a16:creationId xmlns:a16="http://schemas.microsoft.com/office/drawing/2014/main" id="{93DB043D-1FB0-7222-8C38-26DD535DF61A}"/>
              </a:ext>
            </a:extLst>
          </p:cNvPr>
          <p:cNvSpPr/>
          <p:nvPr/>
        </p:nvSpPr>
        <p:spPr>
          <a:xfrm>
            <a:off x="7608073" y="1575317"/>
            <a:ext cx="3747375" cy="32657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97;p11">
            <a:extLst>
              <a:ext uri="{FF2B5EF4-FFF2-40B4-BE49-F238E27FC236}">
                <a16:creationId xmlns:a16="http://schemas.microsoft.com/office/drawing/2014/main" id="{300C9517-6739-BBE7-8607-F9313D06429B}"/>
              </a:ext>
            </a:extLst>
          </p:cNvPr>
          <p:cNvSpPr txBox="1"/>
          <p:nvPr/>
        </p:nvSpPr>
        <p:spPr>
          <a:xfrm>
            <a:off x="9327801" y="2167420"/>
            <a:ext cx="18963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Select area-of-interest (AOI) and submit</a:t>
            </a:r>
            <a:endParaRPr dirty="0"/>
          </a:p>
        </p:txBody>
      </p:sp>
      <p:sp>
        <p:nvSpPr>
          <p:cNvPr id="15" name="Google Shape;298;p11">
            <a:extLst>
              <a:ext uri="{FF2B5EF4-FFF2-40B4-BE49-F238E27FC236}">
                <a16:creationId xmlns:a16="http://schemas.microsoft.com/office/drawing/2014/main" id="{752DB5E2-E8DD-872D-A05B-5E26B8F509F4}"/>
              </a:ext>
            </a:extLst>
          </p:cNvPr>
          <p:cNvSpPr txBox="1"/>
          <p:nvPr/>
        </p:nvSpPr>
        <p:spPr>
          <a:xfrm>
            <a:off x="9539260" y="3194570"/>
            <a:ext cx="16849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Select NWM forecast configuration type</a:t>
            </a:r>
            <a:endParaRPr dirty="0"/>
          </a:p>
        </p:txBody>
      </p:sp>
      <p:sp>
        <p:nvSpPr>
          <p:cNvPr id="16" name="Google Shape;299;p11">
            <a:extLst>
              <a:ext uri="{FF2B5EF4-FFF2-40B4-BE49-F238E27FC236}">
                <a16:creationId xmlns:a16="http://schemas.microsoft.com/office/drawing/2014/main" id="{E75A3A0E-E989-BF47-2A50-244E36E34836}"/>
              </a:ext>
            </a:extLst>
          </p:cNvPr>
          <p:cNvSpPr txBox="1"/>
          <p:nvPr/>
        </p:nvSpPr>
        <p:spPr>
          <a:xfrm>
            <a:off x="9539260" y="4165481"/>
            <a:ext cx="18012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Select date and submit</a:t>
            </a:r>
            <a:endParaRPr/>
          </a:p>
        </p:txBody>
      </p:sp>
      <p:sp>
        <p:nvSpPr>
          <p:cNvPr id="19" name="Google Shape;300;p11">
            <a:extLst>
              <a:ext uri="{FF2B5EF4-FFF2-40B4-BE49-F238E27FC236}">
                <a16:creationId xmlns:a16="http://schemas.microsoft.com/office/drawing/2014/main" id="{A5B01F43-A94E-63B6-DC18-9105A81882B1}"/>
              </a:ext>
            </a:extLst>
          </p:cNvPr>
          <p:cNvSpPr txBox="1"/>
          <p:nvPr/>
        </p:nvSpPr>
        <p:spPr>
          <a:xfrm>
            <a:off x="1012708" y="1236763"/>
            <a:ext cx="5140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https://fier-biascorrected-nwm-viirs.streamlit.app/</a:t>
            </a:r>
            <a:r>
              <a:rPr lang="en-US" sz="1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20" name="Google Shape;301;p11" descr="A screenshot of a map&#10;&#10;Description automatically generated">
            <a:extLst>
              <a:ext uri="{FF2B5EF4-FFF2-40B4-BE49-F238E27FC236}">
                <a16:creationId xmlns:a16="http://schemas.microsoft.com/office/drawing/2014/main" id="{8DE46612-4DF7-C3ED-EDEB-262E422C113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5713" y="4701633"/>
            <a:ext cx="3175901" cy="16979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302;p11">
            <a:extLst>
              <a:ext uri="{FF2B5EF4-FFF2-40B4-BE49-F238E27FC236}">
                <a16:creationId xmlns:a16="http://schemas.microsoft.com/office/drawing/2014/main" id="{B08560B0-D6FB-493A-2F86-0D7CE64150EE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7758879" y="3963982"/>
            <a:ext cx="776851" cy="2537663"/>
          </a:xfrm>
          <a:prstGeom prst="bentConnector2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230B1430-D028-B8A6-849E-B94630CD7DDD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operational web app tool</a:t>
            </a:r>
          </a:p>
        </p:txBody>
      </p:sp>
    </p:spTree>
    <p:extLst>
      <p:ext uri="{BB962C8B-B14F-4D97-AF65-F5344CB8AC3E}">
        <p14:creationId xmlns:p14="http://schemas.microsoft.com/office/powerpoint/2010/main" val="383767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2AE153E-900F-6E2D-BA37-68E06BB5FE09}"/>
              </a:ext>
            </a:extLst>
          </p:cNvPr>
          <p:cNvSpPr txBox="1">
            <a:spLocks/>
          </p:cNvSpPr>
          <p:nvPr/>
        </p:nvSpPr>
        <p:spPr>
          <a:xfrm>
            <a:off x="361406" y="3161669"/>
            <a:ext cx="11469188" cy="10008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SF Pro Medium" pitchFamily="2" charset="0"/>
                <a:ea typeface="SF Pro Thin" pitchFamily="2" charset="0"/>
                <a:cs typeface="SF Pro Thin" pitchFamily="2" charset="0"/>
              </a:rPr>
              <a:t>Thanks for your attention!</a:t>
            </a:r>
            <a:endParaRPr lang="en-US" sz="4000" dirty="0">
              <a:latin typeface="SF Pro Thin" pitchFamily="2" charset="0"/>
              <a:ea typeface="SF Pro Thin" pitchFamily="2" charset="0"/>
              <a:cs typeface="SF Pro Thin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9A7F9F-325D-0A45-B1A7-40B80C0000BD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D9E91473-2788-8615-A695-C479EE80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BCCC05-5C8D-7304-8E77-9DF086CA01EF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AMS </a:t>
            </a:r>
            <a:r>
              <a:rPr lang="en-US" sz="1800" dirty="0" err="1"/>
              <a:t>SatMOC</a:t>
            </a:r>
            <a:r>
              <a:rPr lang="en-US" sz="1800" dirty="0"/>
              <a:t> Virtual Training, June 2024</a:t>
            </a:r>
          </a:p>
        </p:txBody>
      </p:sp>
    </p:spTree>
    <p:extLst>
      <p:ext uri="{BB962C8B-B14F-4D97-AF65-F5344CB8AC3E}">
        <p14:creationId xmlns:p14="http://schemas.microsoft.com/office/powerpoint/2010/main" val="2004267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2AE153E-900F-6E2D-BA37-68E06BB5FE09}"/>
              </a:ext>
            </a:extLst>
          </p:cNvPr>
          <p:cNvSpPr txBox="1">
            <a:spLocks/>
          </p:cNvSpPr>
          <p:nvPr/>
        </p:nvSpPr>
        <p:spPr>
          <a:xfrm>
            <a:off x="361406" y="3161669"/>
            <a:ext cx="11469188" cy="10008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SF Pro Medium" pitchFamily="2" charset="0"/>
                <a:ea typeface="SF Pro Thin" pitchFamily="2" charset="0"/>
                <a:cs typeface="SF Pro Thin" pitchFamily="2" charset="0"/>
              </a:rPr>
              <a:t>Backup slides</a:t>
            </a:r>
            <a:endParaRPr lang="en-US" sz="4000" dirty="0">
              <a:latin typeface="SF Pro Thin" pitchFamily="2" charset="0"/>
              <a:ea typeface="SF Pro Thin" pitchFamily="2" charset="0"/>
              <a:cs typeface="SF Pro Thin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9A7F9F-325D-0A45-B1A7-40B80C0000BD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D9E91473-2788-8615-A695-C479EE80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BCCC05-5C8D-7304-8E77-9DF086CA01EF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AMS </a:t>
            </a:r>
            <a:r>
              <a:rPr lang="en-US" sz="1800" dirty="0" err="1"/>
              <a:t>SatMOC</a:t>
            </a:r>
            <a:r>
              <a:rPr lang="en-US" sz="1800" dirty="0"/>
              <a:t> Virtual Training, June 2024</a:t>
            </a:r>
          </a:p>
        </p:txBody>
      </p:sp>
    </p:spTree>
    <p:extLst>
      <p:ext uri="{BB962C8B-B14F-4D97-AF65-F5344CB8AC3E}">
        <p14:creationId xmlns:p14="http://schemas.microsoft.com/office/powerpoint/2010/main" val="501715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Floods in 21</a:t>
            </a:r>
            <a:r>
              <a:rPr lang="en-US" sz="2800" baseline="300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st</a:t>
            </a:r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 century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2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pic>
        <p:nvPicPr>
          <p:cNvPr id="12" name="Picture 11" descr="A muddy area with buildings in the background&#10;&#10;Description automatically generated">
            <a:extLst>
              <a:ext uri="{FF2B5EF4-FFF2-40B4-BE49-F238E27FC236}">
                <a16:creationId xmlns:a16="http://schemas.microsoft.com/office/drawing/2014/main" id="{71E87089-D0CA-401D-09C4-71D6AD83E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15"/>
          <a:stretch/>
        </p:blipFill>
        <p:spPr>
          <a:xfrm>
            <a:off x="7061558" y="963642"/>
            <a:ext cx="5027075" cy="25756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78702-5D17-1D07-4CCC-1D7BAEF5D69D}"/>
              </a:ext>
            </a:extLst>
          </p:cNvPr>
          <p:cNvSpPr txBox="1"/>
          <p:nvPr/>
        </p:nvSpPr>
        <p:spPr>
          <a:xfrm>
            <a:off x="645543" y="1230952"/>
            <a:ext cx="5994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Climate change, global warming, extreme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water vapor in the Earth’s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frequent and intense extreme floods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Hurricane Katrina (2005): New Orleans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Hurricane Florence (2018): North/South Carolina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April floods: Alabama, Florida</a:t>
            </a:r>
          </a:p>
        </p:txBody>
      </p:sp>
      <p:pic>
        <p:nvPicPr>
          <p:cNvPr id="20" name="Picture 19" descr="Aerial view of a flooded area&#10;&#10;Description automatically generated">
            <a:extLst>
              <a:ext uri="{FF2B5EF4-FFF2-40B4-BE49-F238E27FC236}">
                <a16:creationId xmlns:a16="http://schemas.microsoft.com/office/drawing/2014/main" id="{8E630BCC-38E7-CEA3-AECF-1A1722440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30" y="3121451"/>
            <a:ext cx="4464334" cy="3348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4F8B92-4926-25D6-A1FD-ACB3591CBF39}"/>
              </a:ext>
            </a:extLst>
          </p:cNvPr>
          <p:cNvSpPr txBox="1"/>
          <p:nvPr/>
        </p:nvSpPr>
        <p:spPr>
          <a:xfrm>
            <a:off x="313898" y="3903260"/>
            <a:ext cx="5782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Economic damages and life loss due to the floods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Reliable flood forecasting systems are needed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Accurate, scalable, fast, and operational methods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Inundation maps are essentials for flood management</a:t>
            </a:r>
          </a:p>
        </p:txBody>
      </p:sp>
    </p:spTree>
    <p:extLst>
      <p:ext uri="{BB962C8B-B14F-4D97-AF65-F5344CB8AC3E}">
        <p14:creationId xmlns:p14="http://schemas.microsoft.com/office/powerpoint/2010/main" val="3935697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20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30B1430-D028-B8A6-849E-B94630CD7DDD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with SAR data</a:t>
            </a:r>
          </a:p>
        </p:txBody>
      </p:sp>
      <p:sp>
        <p:nvSpPr>
          <p:cNvPr id="3" name="Flowchart: Data 2">
            <a:extLst>
              <a:ext uri="{FF2B5EF4-FFF2-40B4-BE49-F238E27FC236}">
                <a16:creationId xmlns:a16="http://schemas.microsoft.com/office/drawing/2014/main" id="{BF86F30A-B98D-C239-0FBB-24FA6B13AC05}"/>
              </a:ext>
            </a:extLst>
          </p:cNvPr>
          <p:cNvSpPr/>
          <p:nvPr/>
        </p:nvSpPr>
        <p:spPr>
          <a:xfrm>
            <a:off x="1537269" y="1680035"/>
            <a:ext cx="1818975" cy="665526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Sentinel-1 SAR images</a:t>
            </a:r>
          </a:p>
        </p:txBody>
      </p:sp>
      <p:sp>
        <p:nvSpPr>
          <p:cNvPr id="4" name="Flowchart: Data 3">
            <a:extLst>
              <a:ext uri="{FF2B5EF4-FFF2-40B4-BE49-F238E27FC236}">
                <a16:creationId xmlns:a16="http://schemas.microsoft.com/office/drawing/2014/main" id="{D99C5EF9-1634-8D32-FA54-E0900A32CDEC}"/>
              </a:ext>
            </a:extLst>
          </p:cNvPr>
          <p:cNvSpPr/>
          <p:nvPr/>
        </p:nvSpPr>
        <p:spPr>
          <a:xfrm>
            <a:off x="1415402" y="1792507"/>
            <a:ext cx="1818975" cy="665526"/>
          </a:xfrm>
          <a:prstGeom prst="flowChartInputOutpu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Sentinel-1 SAR images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C82AC5-F84E-1923-02E2-95147D3D5488}"/>
              </a:ext>
            </a:extLst>
          </p:cNvPr>
          <p:cNvGrpSpPr/>
          <p:nvPr/>
        </p:nvGrpSpPr>
        <p:grpSpPr>
          <a:xfrm>
            <a:off x="266889" y="1437552"/>
            <a:ext cx="11548270" cy="4617919"/>
            <a:chOff x="211680" y="1381187"/>
            <a:chExt cx="11548270" cy="4617919"/>
          </a:xfrm>
        </p:grpSpPr>
        <p:cxnSp>
          <p:nvCxnSpPr>
            <p:cNvPr id="7" name="Straight Arrow Connector 11">
              <a:extLst>
                <a:ext uri="{FF2B5EF4-FFF2-40B4-BE49-F238E27FC236}">
                  <a16:creationId xmlns:a16="http://schemas.microsoft.com/office/drawing/2014/main" id="{526B5A2B-7F35-801B-A632-6C813279E531}"/>
                </a:ext>
              </a:extLst>
            </p:cNvPr>
            <p:cNvCxnSpPr>
              <a:cxnSpLocks/>
              <a:stCxn id="42" idx="4"/>
              <a:endCxn id="26" idx="0"/>
            </p:cNvCxnSpPr>
            <p:nvPr/>
          </p:nvCxnSpPr>
          <p:spPr>
            <a:xfrm flipH="1">
              <a:off x="2090021" y="2582793"/>
              <a:ext cx="19554" cy="2091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lowchart: Data 10">
              <a:extLst>
                <a:ext uri="{FF2B5EF4-FFF2-40B4-BE49-F238E27FC236}">
                  <a16:creationId xmlns:a16="http://schemas.microsoft.com/office/drawing/2014/main" id="{8C05B071-F823-7ABF-7B5A-82E8EE2E61DC}"/>
                </a:ext>
              </a:extLst>
            </p:cNvPr>
            <p:cNvSpPr/>
            <p:nvPr/>
          </p:nvSpPr>
          <p:spPr>
            <a:xfrm>
              <a:off x="306568" y="3983654"/>
              <a:ext cx="1692791" cy="665526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Spatial Patterns</a:t>
              </a:r>
            </a:p>
          </p:txBody>
        </p:sp>
        <p:sp>
          <p:nvSpPr>
            <p:cNvPr id="22" name="Flowchart: Data 13">
              <a:extLst>
                <a:ext uri="{FF2B5EF4-FFF2-40B4-BE49-F238E27FC236}">
                  <a16:creationId xmlns:a16="http://schemas.microsoft.com/office/drawing/2014/main" id="{4FB8BDBF-B5C9-97FE-F3EF-6DFF7003201C}"/>
                </a:ext>
              </a:extLst>
            </p:cNvPr>
            <p:cNvSpPr/>
            <p:nvPr/>
          </p:nvSpPr>
          <p:spPr>
            <a:xfrm>
              <a:off x="1908699" y="3983654"/>
              <a:ext cx="1692791" cy="665526"/>
            </a:xfrm>
            <a:prstGeom prst="flowChartInputOutpu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Temporal Patterns</a:t>
              </a:r>
            </a:p>
          </p:txBody>
        </p: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0C2FF82D-AE9C-6C68-302A-85B6B80078C7}"/>
                </a:ext>
              </a:extLst>
            </p:cNvPr>
            <p:cNvCxnSpPr>
              <a:cxnSpLocks/>
              <a:stCxn id="26" idx="2"/>
              <a:endCxn id="18" idx="0"/>
            </p:cNvCxnSpPr>
            <p:nvPr/>
          </p:nvCxnSpPr>
          <p:spPr>
            <a:xfrm rot="5400000">
              <a:off x="1484756" y="3378390"/>
              <a:ext cx="442750" cy="767778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05A09B43-7EA7-E925-961B-8CAC3EE79403}"/>
                </a:ext>
              </a:extLst>
            </p:cNvPr>
            <p:cNvCxnSpPr>
              <a:cxnSpLocks/>
              <a:stCxn id="26" idx="2"/>
              <a:endCxn id="22" idx="0"/>
            </p:cNvCxnSpPr>
            <p:nvPr/>
          </p:nvCxnSpPr>
          <p:spPr>
            <a:xfrm rot="16200000" flipH="1">
              <a:off x="2285821" y="3345103"/>
              <a:ext cx="442750" cy="83435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10">
              <a:extLst>
                <a:ext uri="{FF2B5EF4-FFF2-40B4-BE49-F238E27FC236}">
                  <a16:creationId xmlns:a16="http://schemas.microsoft.com/office/drawing/2014/main" id="{A87DA5D4-3A22-5B92-5511-965E1B5ABC7B}"/>
                </a:ext>
              </a:extLst>
            </p:cNvPr>
            <p:cNvSpPr/>
            <p:nvPr/>
          </p:nvSpPr>
          <p:spPr>
            <a:xfrm>
              <a:off x="1218100" y="2791912"/>
              <a:ext cx="1743841" cy="748993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Rotated Empirical Orthogonal Function (REOF)</a:t>
              </a:r>
            </a:p>
          </p:txBody>
        </p:sp>
        <p:sp>
          <p:nvSpPr>
            <p:cNvPr id="27" name="Flowchart: Data 24">
              <a:extLst>
                <a:ext uri="{FF2B5EF4-FFF2-40B4-BE49-F238E27FC236}">
                  <a16:creationId xmlns:a16="http://schemas.microsoft.com/office/drawing/2014/main" id="{2FC97BEE-2E35-A4B8-7003-8E8CEAF335DF}"/>
                </a:ext>
              </a:extLst>
            </p:cNvPr>
            <p:cNvSpPr/>
            <p:nvPr/>
          </p:nvSpPr>
          <p:spPr>
            <a:xfrm>
              <a:off x="3846486" y="3983655"/>
              <a:ext cx="1897224" cy="665526"/>
            </a:xfrm>
            <a:prstGeom prst="flowChartInputOutpu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Historical River water level</a:t>
              </a:r>
            </a:p>
          </p:txBody>
        </p:sp>
        <p:sp>
          <p:nvSpPr>
            <p:cNvPr id="28" name="Flowchart: Data 11">
              <a:extLst>
                <a:ext uri="{FF2B5EF4-FFF2-40B4-BE49-F238E27FC236}">
                  <a16:creationId xmlns:a16="http://schemas.microsoft.com/office/drawing/2014/main" id="{5B4EAA77-FF6C-622F-C46D-1A41F6767490}"/>
                </a:ext>
              </a:extLst>
            </p:cNvPr>
            <p:cNvSpPr/>
            <p:nvPr/>
          </p:nvSpPr>
          <p:spPr>
            <a:xfrm>
              <a:off x="9340804" y="2483478"/>
              <a:ext cx="1834458" cy="717995"/>
            </a:xfrm>
            <a:prstGeom prst="flowChartInputOutpu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Spatial Patterns</a:t>
              </a:r>
            </a:p>
          </p:txBody>
        </p:sp>
        <p:sp>
          <p:nvSpPr>
            <p:cNvPr id="29" name="Flowchart: Data 28">
              <a:extLst>
                <a:ext uri="{FF2B5EF4-FFF2-40B4-BE49-F238E27FC236}">
                  <a16:creationId xmlns:a16="http://schemas.microsoft.com/office/drawing/2014/main" id="{73746DFE-132E-2ECF-6ED5-37C45E35BC4A}"/>
                </a:ext>
              </a:extLst>
            </p:cNvPr>
            <p:cNvSpPr/>
            <p:nvPr/>
          </p:nvSpPr>
          <p:spPr>
            <a:xfrm>
              <a:off x="8933895" y="1381187"/>
              <a:ext cx="1869902" cy="676285"/>
            </a:xfrm>
            <a:prstGeom prst="flowChartInputOutpu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Forecasted River water level</a:t>
              </a:r>
            </a:p>
          </p:txBody>
        </p:sp>
        <p:sp>
          <p:nvSpPr>
            <p:cNvPr id="30" name="Flowchart: Data 39">
              <a:extLst>
                <a:ext uri="{FF2B5EF4-FFF2-40B4-BE49-F238E27FC236}">
                  <a16:creationId xmlns:a16="http://schemas.microsoft.com/office/drawing/2014/main" id="{B4FD4964-0F6D-10AA-521B-5C9C6EA020A3}"/>
                </a:ext>
              </a:extLst>
            </p:cNvPr>
            <p:cNvSpPr/>
            <p:nvPr/>
          </p:nvSpPr>
          <p:spPr>
            <a:xfrm>
              <a:off x="7063992" y="2486997"/>
              <a:ext cx="1869903" cy="717995"/>
            </a:xfrm>
            <a:prstGeom prst="flowChartInputOutpu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Forecasted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Temporal Patterns</a:t>
              </a:r>
            </a:p>
          </p:txBody>
        </p:sp>
        <p:cxnSp>
          <p:nvCxnSpPr>
            <p:cNvPr id="31" name="Connector: Elbow 44">
              <a:extLst>
                <a:ext uri="{FF2B5EF4-FFF2-40B4-BE49-F238E27FC236}">
                  <a16:creationId xmlns:a16="http://schemas.microsoft.com/office/drawing/2014/main" id="{F9831BA7-7AD8-0BA9-C956-F8CD8DF5A2B7}"/>
                </a:ext>
              </a:extLst>
            </p:cNvPr>
            <p:cNvCxnSpPr>
              <a:cxnSpLocks/>
              <a:stCxn id="28" idx="2"/>
              <a:endCxn id="32" idx="1"/>
            </p:cNvCxnSpPr>
            <p:nvPr/>
          </p:nvCxnSpPr>
          <p:spPr>
            <a:xfrm rot="10800000" flipV="1">
              <a:off x="9120886" y="2842475"/>
              <a:ext cx="403364" cy="93023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lowchart: Data 47">
              <a:extLst>
                <a:ext uri="{FF2B5EF4-FFF2-40B4-BE49-F238E27FC236}">
                  <a16:creationId xmlns:a16="http://schemas.microsoft.com/office/drawing/2014/main" id="{E99CADD3-ADF1-B30F-15D5-4E1FEF979E70}"/>
                </a:ext>
              </a:extLst>
            </p:cNvPr>
            <p:cNvSpPr/>
            <p:nvPr/>
          </p:nvSpPr>
          <p:spPr>
            <a:xfrm>
              <a:off x="8092185" y="3772707"/>
              <a:ext cx="2057401" cy="934576"/>
            </a:xfrm>
            <a:prstGeom prst="flowChartInputOutput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FIER-synthesized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SAR-like images</a:t>
              </a:r>
            </a:p>
          </p:txBody>
        </p:sp>
        <p:cxnSp>
          <p:nvCxnSpPr>
            <p:cNvPr id="33" name="Connector: Elbow 44">
              <a:extLst>
                <a:ext uri="{FF2B5EF4-FFF2-40B4-BE49-F238E27FC236}">
                  <a16:creationId xmlns:a16="http://schemas.microsoft.com/office/drawing/2014/main" id="{C3597C08-A5BC-188A-B939-04C384FC2D16}"/>
                </a:ext>
              </a:extLst>
            </p:cNvPr>
            <p:cNvCxnSpPr>
              <a:cxnSpLocks/>
              <a:stCxn id="30" idx="5"/>
              <a:endCxn id="32" idx="1"/>
            </p:cNvCxnSpPr>
            <p:nvPr/>
          </p:nvCxnSpPr>
          <p:spPr>
            <a:xfrm>
              <a:off x="8746905" y="2845995"/>
              <a:ext cx="373981" cy="926712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44">
              <a:extLst>
                <a:ext uri="{FF2B5EF4-FFF2-40B4-BE49-F238E27FC236}">
                  <a16:creationId xmlns:a16="http://schemas.microsoft.com/office/drawing/2014/main" id="{22792172-1B00-882C-EAFE-CDE173F50C1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98944" y="1774431"/>
              <a:ext cx="1121941" cy="767667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A6593B-CE82-6E03-529D-5F30EB463C80}"/>
                </a:ext>
              </a:extLst>
            </p:cNvPr>
            <p:cNvSpPr/>
            <p:nvPr/>
          </p:nvSpPr>
          <p:spPr>
            <a:xfrm>
              <a:off x="8578849" y="5283091"/>
              <a:ext cx="1086698" cy="7160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Z-score water mapping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88BE73A-B7F8-4588-AC4E-6BEE4C8E9D11}"/>
                </a:ext>
              </a:extLst>
            </p:cNvPr>
            <p:cNvCxnSpPr>
              <a:cxnSpLocks/>
              <a:stCxn id="32" idx="4"/>
              <a:endCxn id="35" idx="0"/>
            </p:cNvCxnSpPr>
            <p:nvPr/>
          </p:nvCxnSpPr>
          <p:spPr>
            <a:xfrm>
              <a:off x="9120886" y="4707283"/>
              <a:ext cx="1312" cy="57580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Flowchart: Data 47">
              <a:extLst>
                <a:ext uri="{FF2B5EF4-FFF2-40B4-BE49-F238E27FC236}">
                  <a16:creationId xmlns:a16="http://schemas.microsoft.com/office/drawing/2014/main" id="{E40F20E9-52E0-3659-0DE8-C030D0F41058}"/>
                </a:ext>
              </a:extLst>
            </p:cNvPr>
            <p:cNvSpPr/>
            <p:nvPr/>
          </p:nvSpPr>
          <p:spPr>
            <a:xfrm>
              <a:off x="9890047" y="5283091"/>
              <a:ext cx="1869903" cy="679636"/>
            </a:xfrm>
            <a:prstGeom prst="flowChartInputOutput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Forecasted Inundation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3CA6926-6303-5A8F-CBA0-C396CD4E2FB8}"/>
                </a:ext>
              </a:extLst>
            </p:cNvPr>
            <p:cNvCxnSpPr>
              <a:cxnSpLocks/>
              <a:stCxn id="35" idx="3"/>
              <a:endCxn id="37" idx="2"/>
            </p:cNvCxnSpPr>
            <p:nvPr/>
          </p:nvCxnSpPr>
          <p:spPr>
            <a:xfrm flipV="1">
              <a:off x="9665547" y="5622909"/>
              <a:ext cx="411490" cy="1819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3D648A8-B641-83D7-14BF-0B1E36D11F2D}"/>
                </a:ext>
              </a:extLst>
            </p:cNvPr>
            <p:cNvSpPr txBox="1"/>
            <p:nvPr/>
          </p:nvSpPr>
          <p:spPr>
            <a:xfrm>
              <a:off x="211680" y="4636760"/>
              <a:ext cx="1493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Rotated Spatial Modes (RSMs)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AD0E9D-479B-3F51-D215-6B2DEB1114BE}"/>
                </a:ext>
              </a:extLst>
            </p:cNvPr>
            <p:cNvSpPr txBox="1"/>
            <p:nvPr/>
          </p:nvSpPr>
          <p:spPr>
            <a:xfrm>
              <a:off x="1800726" y="4636760"/>
              <a:ext cx="1656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Rotated Temporal Principal Components (RTPCs)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12E7027-F353-5749-B015-535688D61BE2}"/>
                </a:ext>
              </a:extLst>
            </p:cNvPr>
            <p:cNvSpPr txBox="1"/>
            <p:nvPr/>
          </p:nvSpPr>
          <p:spPr>
            <a:xfrm>
              <a:off x="3429253" y="1764936"/>
              <a:ext cx="2354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Historical Sentinel-1 Images in GEE</a:t>
              </a:r>
            </a:p>
          </p:txBody>
        </p:sp>
        <p:sp>
          <p:nvSpPr>
            <p:cNvPr id="42" name="Flowchart: Data 41">
              <a:extLst>
                <a:ext uri="{FF2B5EF4-FFF2-40B4-BE49-F238E27FC236}">
                  <a16:creationId xmlns:a16="http://schemas.microsoft.com/office/drawing/2014/main" id="{5CA86409-CD22-EA41-A6E8-561FCA56FB7E}"/>
                </a:ext>
              </a:extLst>
            </p:cNvPr>
            <p:cNvSpPr/>
            <p:nvPr/>
          </p:nvSpPr>
          <p:spPr>
            <a:xfrm>
              <a:off x="1200087" y="1917267"/>
              <a:ext cx="1818975" cy="665526"/>
            </a:xfrm>
            <a:prstGeom prst="flowChartInputOutpu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Sentinel-1 SAR images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AA1EA-1D72-68B7-8AD9-4F370B2E2C2C}"/>
                </a:ext>
              </a:extLst>
            </p:cNvPr>
            <p:cNvSpPr txBox="1"/>
            <p:nvPr/>
          </p:nvSpPr>
          <p:spPr>
            <a:xfrm>
              <a:off x="3120144" y="2791912"/>
              <a:ext cx="23544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Based on Principle Component Analysis (PCA)</a:t>
              </a:r>
            </a:p>
          </p:txBody>
        </p:sp>
        <p:sp>
          <p:nvSpPr>
            <p:cNvPr id="44" name="矩形 10">
              <a:extLst>
                <a:ext uri="{FF2B5EF4-FFF2-40B4-BE49-F238E27FC236}">
                  <a16:creationId xmlns:a16="http://schemas.microsoft.com/office/drawing/2014/main" id="{CEF80AAB-259C-4D0D-A7BA-C9D4782E53E4}"/>
                </a:ext>
              </a:extLst>
            </p:cNvPr>
            <p:cNvSpPr/>
            <p:nvPr/>
          </p:nvSpPr>
          <p:spPr>
            <a:xfrm>
              <a:off x="2873159" y="5163192"/>
              <a:ext cx="1743841" cy="748993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Regression Models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B24846C-48B4-57CD-E916-FE23DC718B9B}"/>
              </a:ext>
            </a:extLst>
          </p:cNvPr>
          <p:cNvSpPr/>
          <p:nvPr/>
        </p:nvSpPr>
        <p:spPr>
          <a:xfrm>
            <a:off x="214523" y="1231890"/>
            <a:ext cx="6039708" cy="50440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D470865-8415-EA79-DA04-4EAF857FB6AC}"/>
              </a:ext>
            </a:extLst>
          </p:cNvPr>
          <p:cNvSpPr/>
          <p:nvPr/>
        </p:nvSpPr>
        <p:spPr>
          <a:xfrm>
            <a:off x="6474149" y="1227928"/>
            <a:ext cx="5539544" cy="386445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10D27F73-F725-61FC-3E85-140D7D1641DE}"/>
              </a:ext>
            </a:extLst>
          </p:cNvPr>
          <p:cNvCxnSpPr>
            <a:cxnSpLocks/>
            <a:stCxn id="27" idx="2"/>
            <a:endCxn id="44" idx="0"/>
          </p:cNvCxnSpPr>
          <p:nvPr/>
        </p:nvCxnSpPr>
        <p:spPr>
          <a:xfrm rot="10800000" flipV="1">
            <a:off x="3800289" y="4372783"/>
            <a:ext cx="291128" cy="8467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DEF39AC-B9A6-A1B1-D39A-F7BE57AC7F13}"/>
              </a:ext>
            </a:extLst>
          </p:cNvPr>
          <p:cNvCxnSpPr>
            <a:cxnSpLocks/>
          </p:cNvCxnSpPr>
          <p:nvPr/>
        </p:nvCxnSpPr>
        <p:spPr>
          <a:xfrm>
            <a:off x="3515320" y="4372782"/>
            <a:ext cx="144708" cy="846775"/>
          </a:xfrm>
          <a:prstGeom prst="bentConnector4">
            <a:avLst>
              <a:gd name="adj1" fmla="val 99868"/>
              <a:gd name="adj2" fmla="val 6964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445785F1-945F-DDD2-F1EB-2877E8DF94CD}"/>
              </a:ext>
            </a:extLst>
          </p:cNvPr>
          <p:cNvCxnSpPr>
            <a:cxnSpLocks/>
            <a:stCxn id="44" idx="3"/>
            <a:endCxn id="30" idx="2"/>
          </p:cNvCxnSpPr>
          <p:nvPr/>
        </p:nvCxnSpPr>
        <p:spPr>
          <a:xfrm flipV="1">
            <a:off x="4672209" y="2902360"/>
            <a:ext cx="2633982" cy="269169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799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21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30B1430-D028-B8A6-849E-B94630CD7DDD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with SAR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20C0F-A2CC-8618-5EAE-0207B18FE967}"/>
              </a:ext>
            </a:extLst>
          </p:cNvPr>
          <p:cNvSpPr txBox="1"/>
          <p:nvPr/>
        </p:nvSpPr>
        <p:spPr>
          <a:xfrm>
            <a:off x="856525" y="976571"/>
            <a:ext cx="9843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Step-1: Gathering and preprocessing Sentinel-1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E928B-A3B3-5F9C-AFDA-8BED45ABD9FF}"/>
              </a:ext>
            </a:extLst>
          </p:cNvPr>
          <p:cNvSpPr txBox="1"/>
          <p:nvPr/>
        </p:nvSpPr>
        <p:spPr>
          <a:xfrm>
            <a:off x="856525" y="1558238"/>
            <a:ext cx="65782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Sentinel-1 GRD data: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Google Earth Engine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Copernicus portal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Sentinel-1 data preprocessing: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Mosaic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Slope correction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Speckle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dirty="0"/>
              <a:t> </a:t>
            </a:r>
          </a:p>
        </p:txBody>
      </p:sp>
      <p:pic>
        <p:nvPicPr>
          <p:cNvPr id="13" name="Picture 12" descr="A map of the state of ontario&#10;&#10;Description automatically generated">
            <a:extLst>
              <a:ext uri="{FF2B5EF4-FFF2-40B4-BE49-F238E27FC236}">
                <a16:creationId xmlns:a16="http://schemas.microsoft.com/office/drawing/2014/main" id="{7157BA34-5DC6-9F3F-9DC5-14EBC051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249" y="1661650"/>
            <a:ext cx="2878306" cy="2405981"/>
          </a:xfrm>
          <a:prstGeom prst="rect">
            <a:avLst/>
          </a:prstGeom>
        </p:spPr>
      </p:pic>
      <p:pic>
        <p:nvPicPr>
          <p:cNvPr id="14" name="Picture 13" descr="A map of the state of alberta&#10;&#10;Description automatically generated">
            <a:extLst>
              <a:ext uri="{FF2B5EF4-FFF2-40B4-BE49-F238E27FC236}">
                <a16:creationId xmlns:a16="http://schemas.microsoft.com/office/drawing/2014/main" id="{9EAED502-1414-E0FD-923C-15A2F6580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013" y="1661650"/>
            <a:ext cx="2690990" cy="24059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B5E051-32F4-827D-AC70-6402B973C69B}"/>
              </a:ext>
            </a:extLst>
          </p:cNvPr>
          <p:cNvSpPr txBox="1"/>
          <p:nvPr/>
        </p:nvSpPr>
        <p:spPr>
          <a:xfrm>
            <a:off x="5517875" y="3781331"/>
            <a:ext cx="267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Mean Raw S1 (2017-2019)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F5B42A-9754-00EF-5524-394CBB595ECC}"/>
              </a:ext>
            </a:extLst>
          </p:cNvPr>
          <p:cNvSpPr txBox="1"/>
          <p:nvPr/>
        </p:nvSpPr>
        <p:spPr>
          <a:xfrm>
            <a:off x="8484212" y="3782232"/>
            <a:ext cx="267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Preprocessed(2017-2019)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A23205-9D3C-44B9-D756-D9D2AFEE89A4}"/>
              </a:ext>
            </a:extLst>
          </p:cNvPr>
          <p:cNvSpPr txBox="1"/>
          <p:nvPr/>
        </p:nvSpPr>
        <p:spPr>
          <a:xfrm>
            <a:off x="6924538" y="1258539"/>
            <a:ext cx="367495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Mekong River Basin, Southeast Asia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DC30BE-17CC-FF55-CA22-17CE5CF80995}"/>
              </a:ext>
            </a:extLst>
          </p:cNvPr>
          <p:cNvSpPr txBox="1"/>
          <p:nvPr/>
        </p:nvSpPr>
        <p:spPr>
          <a:xfrm>
            <a:off x="892122" y="4065434"/>
            <a:ext cx="28420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Step-2: Significant test </a:t>
            </a:r>
            <a:endParaRPr lang="en-US" dirty="0"/>
          </a:p>
          <a:p>
            <a:endParaRPr lang="en-US" dirty="0"/>
          </a:p>
        </p:txBody>
      </p:sp>
      <p:pic>
        <p:nvPicPr>
          <p:cNvPr id="21" name="Picture 20" descr="A graph of a scree plot&#10;&#10;Description automatically generated">
            <a:extLst>
              <a:ext uri="{FF2B5EF4-FFF2-40B4-BE49-F238E27FC236}">
                <a16:creationId xmlns:a16="http://schemas.microsoft.com/office/drawing/2014/main" id="{11816093-58BC-8FC7-8F6D-10607C10B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770" y="4125780"/>
            <a:ext cx="3284486" cy="239196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C2C3C94-FE44-1F7B-F700-AF9542294879}"/>
              </a:ext>
            </a:extLst>
          </p:cNvPr>
          <p:cNvSpPr txBox="1"/>
          <p:nvPr/>
        </p:nvSpPr>
        <p:spPr>
          <a:xfrm>
            <a:off x="892121" y="5002227"/>
            <a:ext cx="31476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Step-3: Correlation analysis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85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30B1430-D028-B8A6-849E-B94630CD7DDD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with SAR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20C0F-A2CC-8618-5EAE-0207B18FE967}"/>
              </a:ext>
            </a:extLst>
          </p:cNvPr>
          <p:cNvSpPr txBox="1"/>
          <p:nvPr/>
        </p:nvSpPr>
        <p:spPr>
          <a:xfrm>
            <a:off x="856525" y="976571"/>
            <a:ext cx="28420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Step-4: REOF analysis</a:t>
            </a:r>
            <a:endParaRPr lang="en-US" dirty="0"/>
          </a:p>
          <a:p>
            <a:endParaRPr lang="en-US" dirty="0"/>
          </a:p>
        </p:txBody>
      </p:sp>
      <p:pic>
        <p:nvPicPr>
          <p:cNvPr id="30" name="Picture 29" descr="A graph of a graph with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174B1753-D30A-784C-35A9-4E6A0F782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17" y="4036217"/>
            <a:ext cx="2129473" cy="2130467"/>
          </a:xfrm>
          <a:prstGeom prst="rect">
            <a:avLst/>
          </a:prstGeom>
        </p:spPr>
      </p:pic>
      <p:pic>
        <p:nvPicPr>
          <p:cNvPr id="31" name="Picture 30" descr="A map of canada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D2FB90FB-3261-A636-EB41-75245C94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606" y="1410175"/>
            <a:ext cx="2129473" cy="2497152"/>
          </a:xfrm>
          <a:prstGeom prst="rect">
            <a:avLst/>
          </a:prstGeom>
        </p:spPr>
      </p:pic>
      <p:pic>
        <p:nvPicPr>
          <p:cNvPr id="32" name="Picture 31" descr="A graph of a number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FDCF5C60-E4B7-03EB-8720-442796E7B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71" y="4036217"/>
            <a:ext cx="2154145" cy="2136645"/>
          </a:xfrm>
          <a:prstGeom prst="rect">
            <a:avLst/>
          </a:prstGeom>
        </p:spPr>
      </p:pic>
      <p:pic>
        <p:nvPicPr>
          <p:cNvPr id="33" name="Picture 32" descr="A map of canada with numbers and a chart&#10;&#10;Description automatically generated">
            <a:extLst>
              <a:ext uri="{FF2B5EF4-FFF2-40B4-BE49-F238E27FC236}">
                <a16:creationId xmlns:a16="http://schemas.microsoft.com/office/drawing/2014/main" id="{DC5EE9FF-5322-9CB6-6FD4-E4B92A0A1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782" y="1376747"/>
            <a:ext cx="2129473" cy="2497152"/>
          </a:xfrm>
          <a:prstGeom prst="rect">
            <a:avLst/>
          </a:prstGeom>
        </p:spPr>
      </p:pic>
      <p:pic>
        <p:nvPicPr>
          <p:cNvPr id="34" name="Picture 33" descr="A graph with numbers and numbers&#10;&#10;Description automatically generated">
            <a:extLst>
              <a:ext uri="{FF2B5EF4-FFF2-40B4-BE49-F238E27FC236}">
                <a16:creationId xmlns:a16="http://schemas.microsoft.com/office/drawing/2014/main" id="{1231C70D-E48D-A3A6-BFF3-75F10225A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597" y="4021047"/>
            <a:ext cx="2070496" cy="2142824"/>
          </a:xfrm>
          <a:prstGeom prst="rect">
            <a:avLst/>
          </a:prstGeom>
        </p:spPr>
      </p:pic>
      <p:pic>
        <p:nvPicPr>
          <p:cNvPr id="35" name="Picture 34" descr="A map of alberta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C5A4E97A-F8A4-FB4C-B245-036D04B82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958" y="1486523"/>
            <a:ext cx="2104211" cy="2387376"/>
          </a:xfrm>
          <a:prstGeom prst="rect">
            <a:avLst/>
          </a:prstGeom>
        </p:spPr>
      </p:pic>
      <p:pic>
        <p:nvPicPr>
          <p:cNvPr id="36" name="Picture 35" descr="A graph of a number and a number&#10;&#10;Description automatically generated with medium confidence">
            <a:extLst>
              <a:ext uri="{FF2B5EF4-FFF2-40B4-BE49-F238E27FC236}">
                <a16:creationId xmlns:a16="http://schemas.microsoft.com/office/drawing/2014/main" id="{0BEFF28F-9CD6-39F4-666C-06ECEE5141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674" y="3988574"/>
            <a:ext cx="1948382" cy="2142824"/>
          </a:xfrm>
          <a:prstGeom prst="rect">
            <a:avLst/>
          </a:prstGeom>
        </p:spPr>
      </p:pic>
      <p:pic>
        <p:nvPicPr>
          <p:cNvPr id="37" name="Picture 36" descr="A map of canada with numbers and lines&#10;&#10;Description automatically generated">
            <a:extLst>
              <a:ext uri="{FF2B5EF4-FFF2-40B4-BE49-F238E27FC236}">
                <a16:creationId xmlns:a16="http://schemas.microsoft.com/office/drawing/2014/main" id="{62F2A02B-7C1C-DE89-06CE-8346A45CA6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8872" y="1470892"/>
            <a:ext cx="1939684" cy="238737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7172C57-2D12-AC7E-BE6A-7955A227EFEB}"/>
              </a:ext>
            </a:extLst>
          </p:cNvPr>
          <p:cNvSpPr/>
          <p:nvPr/>
        </p:nvSpPr>
        <p:spPr>
          <a:xfrm>
            <a:off x="436727" y="1352337"/>
            <a:ext cx="11259403" cy="49236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A6C7EE-7472-C6DD-E7DC-398A99C8EE30}"/>
              </a:ext>
            </a:extLst>
          </p:cNvPr>
          <p:cNvCxnSpPr>
            <a:cxnSpLocks/>
          </p:cNvCxnSpPr>
          <p:nvPr/>
        </p:nvCxnSpPr>
        <p:spPr>
          <a:xfrm>
            <a:off x="3533126" y="1486523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5B89E3-A803-B910-57D4-571B42A38D67}"/>
              </a:ext>
            </a:extLst>
          </p:cNvPr>
          <p:cNvCxnSpPr>
            <a:cxnSpLocks/>
          </p:cNvCxnSpPr>
          <p:nvPr/>
        </p:nvCxnSpPr>
        <p:spPr>
          <a:xfrm>
            <a:off x="6121651" y="1486523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F1E3E19-4A57-B3DE-F52D-48B1CC966A8A}"/>
              </a:ext>
            </a:extLst>
          </p:cNvPr>
          <p:cNvCxnSpPr>
            <a:cxnSpLocks/>
          </p:cNvCxnSpPr>
          <p:nvPr/>
        </p:nvCxnSpPr>
        <p:spPr>
          <a:xfrm>
            <a:off x="8637389" y="1486523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lide Number Placeholder 7">
            <a:extLst>
              <a:ext uri="{FF2B5EF4-FFF2-40B4-BE49-F238E27FC236}">
                <a16:creationId xmlns:a16="http://schemas.microsoft.com/office/drawing/2014/main" id="{545C1C74-91D3-0C1E-01E9-0244CF0E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22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437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30B1430-D028-B8A6-849E-B94630CD7DDD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with SAR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20C0F-A2CC-8618-5EAE-0207B18FE967}"/>
              </a:ext>
            </a:extLst>
          </p:cNvPr>
          <p:cNvSpPr txBox="1"/>
          <p:nvPr/>
        </p:nvSpPr>
        <p:spPr>
          <a:xfrm>
            <a:off x="856525" y="976571"/>
            <a:ext cx="30740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Step-5: Regression model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A diagram of water level&#10;&#10;Description automatically generated">
            <a:extLst>
              <a:ext uri="{FF2B5EF4-FFF2-40B4-BE49-F238E27FC236}">
                <a16:creationId xmlns:a16="http://schemas.microsoft.com/office/drawing/2014/main" id="{9DC14D31-C301-69DC-8CC9-4E8CD6D56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928" y="1369157"/>
            <a:ext cx="2000896" cy="1444828"/>
          </a:xfrm>
          <a:prstGeom prst="rect">
            <a:avLst/>
          </a:prstGeom>
        </p:spPr>
      </p:pic>
      <p:pic>
        <p:nvPicPr>
          <p:cNvPr id="4" name="Picture 3" descr="A diagram of a water level&#10;&#10;Description automatically generated">
            <a:extLst>
              <a:ext uri="{FF2B5EF4-FFF2-40B4-BE49-F238E27FC236}">
                <a16:creationId xmlns:a16="http://schemas.microsoft.com/office/drawing/2014/main" id="{022395C4-2386-BAF1-E6E9-F991CE347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555" y="1369157"/>
            <a:ext cx="1884314" cy="1395819"/>
          </a:xfrm>
          <a:prstGeom prst="rect">
            <a:avLst/>
          </a:prstGeom>
        </p:spPr>
      </p:pic>
      <p:pic>
        <p:nvPicPr>
          <p:cNvPr id="5" name="Picture 4" descr="A diagram of water level&#10;&#10;Description automatically generated">
            <a:extLst>
              <a:ext uri="{FF2B5EF4-FFF2-40B4-BE49-F238E27FC236}">
                <a16:creationId xmlns:a16="http://schemas.microsoft.com/office/drawing/2014/main" id="{D91BD872-DF66-A89A-A770-736310C56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877" y="1354180"/>
            <a:ext cx="2000896" cy="1444828"/>
          </a:xfrm>
          <a:prstGeom prst="rect">
            <a:avLst/>
          </a:prstGeom>
        </p:spPr>
      </p:pic>
      <p:pic>
        <p:nvPicPr>
          <p:cNvPr id="7" name="Picture 6" descr="A diagram of water level&#10;&#10;Description automatically generated">
            <a:extLst>
              <a:ext uri="{FF2B5EF4-FFF2-40B4-BE49-F238E27FC236}">
                <a16:creationId xmlns:a16="http://schemas.microsoft.com/office/drawing/2014/main" id="{0940A220-21CC-7620-C38A-D6A4B35C7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338" y="1297242"/>
            <a:ext cx="1884315" cy="1444828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D00ACC2-DDD1-C674-E4E6-77EBCCC3B663}"/>
              </a:ext>
            </a:extLst>
          </p:cNvPr>
          <p:cNvCxnSpPr>
            <a:cxnSpLocks/>
          </p:cNvCxnSpPr>
          <p:nvPr/>
        </p:nvCxnSpPr>
        <p:spPr>
          <a:xfrm flipV="1">
            <a:off x="2237890" y="4059208"/>
            <a:ext cx="1370749" cy="7210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9B68941-433B-E8C1-007D-E05CE550300A}"/>
              </a:ext>
            </a:extLst>
          </p:cNvPr>
          <p:cNvCxnSpPr>
            <a:cxnSpLocks/>
          </p:cNvCxnSpPr>
          <p:nvPr/>
        </p:nvCxnSpPr>
        <p:spPr>
          <a:xfrm>
            <a:off x="2237890" y="4799272"/>
            <a:ext cx="1286859" cy="10789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5AE4453-DDAC-C992-1967-F488328162FC}"/>
              </a:ext>
            </a:extLst>
          </p:cNvPr>
          <p:cNvSpPr txBox="1"/>
          <p:nvPr/>
        </p:nvSpPr>
        <p:spPr>
          <a:xfrm>
            <a:off x="5781495" y="5939791"/>
            <a:ext cx="148682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Historical HD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D1C722-F158-EBF2-2BD7-9BDF6C91E95F}"/>
              </a:ext>
            </a:extLst>
          </p:cNvPr>
          <p:cNvSpPr txBox="1"/>
          <p:nvPr/>
        </p:nvSpPr>
        <p:spPr>
          <a:xfrm>
            <a:off x="5580988" y="5419901"/>
            <a:ext cx="188784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Regression Model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892429-5CFD-8FFC-AA57-FE86361B148C}"/>
              </a:ext>
            </a:extLst>
          </p:cNvPr>
          <p:cNvSpPr txBox="1"/>
          <p:nvPr/>
        </p:nvSpPr>
        <p:spPr>
          <a:xfrm>
            <a:off x="8029264" y="5419901"/>
            <a:ext cx="163101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Forecast RTPCs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4A17971-E0A2-8A60-2DDF-E07B9D8E3C36}"/>
              </a:ext>
            </a:extLst>
          </p:cNvPr>
          <p:cNvSpPr txBox="1"/>
          <p:nvPr/>
        </p:nvSpPr>
        <p:spPr>
          <a:xfrm>
            <a:off x="7383924" y="5939791"/>
            <a:ext cx="1486828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Forecast HD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CE6FBA-6E4D-22B4-8366-0A2E737689B8}"/>
              </a:ext>
            </a:extLst>
          </p:cNvPr>
          <p:cNvSpPr txBox="1"/>
          <p:nvPr/>
        </p:nvSpPr>
        <p:spPr>
          <a:xfrm>
            <a:off x="5562994" y="4453136"/>
            <a:ext cx="269174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Dot Multiply + Temp mean</a:t>
            </a: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B0F2D9B-6F45-9EDD-6758-D255136750ED}"/>
              </a:ext>
            </a:extLst>
          </p:cNvPr>
          <p:cNvCxnSpPr>
            <a:cxnSpLocks/>
          </p:cNvCxnSpPr>
          <p:nvPr/>
        </p:nvCxnSpPr>
        <p:spPr>
          <a:xfrm>
            <a:off x="4524387" y="3780554"/>
            <a:ext cx="2311727" cy="69646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D44FFCE-11E2-2456-3535-AE5B67FA17FE}"/>
              </a:ext>
            </a:extLst>
          </p:cNvPr>
          <p:cNvSpPr txBox="1"/>
          <p:nvPr/>
        </p:nvSpPr>
        <p:spPr>
          <a:xfrm>
            <a:off x="1229895" y="5922638"/>
            <a:ext cx="1294141" cy="276999"/>
          </a:xfrm>
          <a:custGeom>
            <a:avLst/>
            <a:gdLst>
              <a:gd name="connsiteX0" fmla="*/ 0 w 1294141"/>
              <a:gd name="connsiteY0" fmla="*/ 0 h 276999"/>
              <a:gd name="connsiteX1" fmla="*/ 457263 w 1294141"/>
              <a:gd name="connsiteY1" fmla="*/ 0 h 276999"/>
              <a:gd name="connsiteX2" fmla="*/ 862761 w 1294141"/>
              <a:gd name="connsiteY2" fmla="*/ 0 h 276999"/>
              <a:gd name="connsiteX3" fmla="*/ 1294141 w 1294141"/>
              <a:gd name="connsiteY3" fmla="*/ 0 h 276999"/>
              <a:gd name="connsiteX4" fmla="*/ 1294141 w 1294141"/>
              <a:gd name="connsiteY4" fmla="*/ 276999 h 276999"/>
              <a:gd name="connsiteX5" fmla="*/ 875702 w 1294141"/>
              <a:gd name="connsiteY5" fmla="*/ 276999 h 276999"/>
              <a:gd name="connsiteX6" fmla="*/ 457263 w 1294141"/>
              <a:gd name="connsiteY6" fmla="*/ 276999 h 276999"/>
              <a:gd name="connsiteX7" fmla="*/ 0 w 1294141"/>
              <a:gd name="connsiteY7" fmla="*/ 276999 h 276999"/>
              <a:gd name="connsiteX8" fmla="*/ 0 w 1294141"/>
              <a:gd name="connsiteY8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141" h="276999" extrusionOk="0">
                <a:moveTo>
                  <a:pt x="0" y="0"/>
                </a:moveTo>
                <a:cubicBezTo>
                  <a:pt x="149137" y="-26519"/>
                  <a:pt x="244458" y="5267"/>
                  <a:pt x="457263" y="0"/>
                </a:cubicBezTo>
                <a:cubicBezTo>
                  <a:pt x="670068" y="-5267"/>
                  <a:pt x="664794" y="36618"/>
                  <a:pt x="862761" y="0"/>
                </a:cubicBezTo>
                <a:cubicBezTo>
                  <a:pt x="1060728" y="-36618"/>
                  <a:pt x="1100764" y="25993"/>
                  <a:pt x="1294141" y="0"/>
                </a:cubicBezTo>
                <a:cubicBezTo>
                  <a:pt x="1320940" y="101056"/>
                  <a:pt x="1290817" y="157588"/>
                  <a:pt x="1294141" y="276999"/>
                </a:cubicBezTo>
                <a:cubicBezTo>
                  <a:pt x="1169020" y="311076"/>
                  <a:pt x="1067397" y="276352"/>
                  <a:pt x="875702" y="276999"/>
                </a:cubicBezTo>
                <a:cubicBezTo>
                  <a:pt x="684007" y="277646"/>
                  <a:pt x="626280" y="228849"/>
                  <a:pt x="457263" y="276999"/>
                </a:cubicBezTo>
                <a:cubicBezTo>
                  <a:pt x="288246" y="325149"/>
                  <a:pt x="157212" y="250272"/>
                  <a:pt x="0" y="276999"/>
                </a:cubicBezTo>
                <a:cubicBezTo>
                  <a:pt x="-20153" y="171506"/>
                  <a:pt x="25861" y="90545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43828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SAR Images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85BFD35-52BC-D164-96C8-BC56BEA414EC}"/>
              </a:ext>
            </a:extLst>
          </p:cNvPr>
          <p:cNvCxnSpPr>
            <a:cxnSpLocks/>
            <a:stCxn id="52" idx="0"/>
            <a:endCxn id="53" idx="2"/>
          </p:cNvCxnSpPr>
          <p:nvPr/>
        </p:nvCxnSpPr>
        <p:spPr>
          <a:xfrm flipV="1">
            <a:off x="6524909" y="5789233"/>
            <a:ext cx="1" cy="1505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E9BDAD0-F8DD-03F0-3504-09FF2DB95272}"/>
              </a:ext>
            </a:extLst>
          </p:cNvPr>
          <p:cNvCxnSpPr>
            <a:cxnSpLocks/>
          </p:cNvCxnSpPr>
          <p:nvPr/>
        </p:nvCxnSpPr>
        <p:spPr>
          <a:xfrm>
            <a:off x="4937558" y="5652425"/>
            <a:ext cx="6434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029E8B9-3CED-8445-59C2-24ECE5A77C3B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>
            <a:off x="7468831" y="5604567"/>
            <a:ext cx="56043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729A2BA-62B6-267B-6A48-1124F6982988}"/>
              </a:ext>
            </a:extLst>
          </p:cNvPr>
          <p:cNvCxnSpPr>
            <a:stCxn id="56" idx="3"/>
          </p:cNvCxnSpPr>
          <p:nvPr/>
        </p:nvCxnSpPr>
        <p:spPr>
          <a:xfrm>
            <a:off x="8254740" y="4637802"/>
            <a:ext cx="59003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8B0198C5-7EBE-F251-D0AE-19BBE0481B98}"/>
              </a:ext>
            </a:extLst>
          </p:cNvPr>
          <p:cNvSpPr/>
          <p:nvPr/>
        </p:nvSpPr>
        <p:spPr>
          <a:xfrm>
            <a:off x="1070594" y="3399065"/>
            <a:ext cx="9561012" cy="300569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 descr="A map of canada with numbers and a scale&#10;&#10;Description automatically generated">
            <a:extLst>
              <a:ext uri="{FF2B5EF4-FFF2-40B4-BE49-F238E27FC236}">
                <a16:creationId xmlns:a16="http://schemas.microsoft.com/office/drawing/2014/main" id="{77300886-ADB4-F0C0-D374-95C92C2D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599" y="3800380"/>
            <a:ext cx="1636986" cy="2044176"/>
          </a:xfrm>
          <a:prstGeom prst="rect">
            <a:avLst/>
          </a:prstGeom>
        </p:spPr>
      </p:pic>
      <p:pic>
        <p:nvPicPr>
          <p:cNvPr id="85" name="Picture 84" descr="A map of canada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5612D1BA-D5C8-DD28-9634-D742AF5BD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0044" y="3451571"/>
            <a:ext cx="1456147" cy="1707568"/>
          </a:xfrm>
          <a:prstGeom prst="rect">
            <a:avLst/>
          </a:prstGeom>
        </p:spPr>
      </p:pic>
      <p:pic>
        <p:nvPicPr>
          <p:cNvPr id="86" name="Picture 85" descr="A graph of a graph with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8E1A473-F843-65DE-7A18-098F4A30E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6960" y="4885844"/>
            <a:ext cx="1420598" cy="1562368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E3BD46F-772C-443E-9D23-4865180FC78A}"/>
              </a:ext>
            </a:extLst>
          </p:cNvPr>
          <p:cNvCxnSpPr/>
          <p:nvPr/>
        </p:nvCxnSpPr>
        <p:spPr>
          <a:xfrm flipV="1">
            <a:off x="7697337" y="5604567"/>
            <a:ext cx="0" cy="3352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2633AAA6-1023-E6E7-1ACD-1BF001D6EC9E}"/>
              </a:ext>
            </a:extLst>
          </p:cNvPr>
          <p:cNvCxnSpPr>
            <a:stCxn id="54" idx="0"/>
            <a:endCxn id="56" idx="2"/>
          </p:cNvCxnSpPr>
          <p:nvPr/>
        </p:nvCxnSpPr>
        <p:spPr>
          <a:xfrm rot="16200000" flipV="1">
            <a:off x="7578103" y="4153233"/>
            <a:ext cx="597433" cy="1935904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9" name="Picture 98" descr="A map of the united states&#10;&#10;Description automatically generated">
            <a:extLst>
              <a:ext uri="{FF2B5EF4-FFF2-40B4-BE49-F238E27FC236}">
                <a16:creationId xmlns:a16="http://schemas.microsoft.com/office/drawing/2014/main" id="{5EFB5836-A0B3-F7D1-8B3A-BA0DA7585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3523" y="3556817"/>
            <a:ext cx="1133893" cy="157386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33399C50-692F-B441-B8F2-9A06B93D4B18}"/>
              </a:ext>
            </a:extLst>
          </p:cNvPr>
          <p:cNvSpPr txBox="1"/>
          <p:nvPr/>
        </p:nvSpPr>
        <p:spPr>
          <a:xfrm>
            <a:off x="8999134" y="5061725"/>
            <a:ext cx="1266378" cy="276999"/>
          </a:xfrm>
          <a:custGeom>
            <a:avLst/>
            <a:gdLst>
              <a:gd name="connsiteX0" fmla="*/ 0 w 1266378"/>
              <a:gd name="connsiteY0" fmla="*/ 0 h 276999"/>
              <a:gd name="connsiteX1" fmla="*/ 447454 w 1266378"/>
              <a:gd name="connsiteY1" fmla="*/ 0 h 276999"/>
              <a:gd name="connsiteX2" fmla="*/ 856916 w 1266378"/>
              <a:gd name="connsiteY2" fmla="*/ 0 h 276999"/>
              <a:gd name="connsiteX3" fmla="*/ 1266378 w 1266378"/>
              <a:gd name="connsiteY3" fmla="*/ 0 h 276999"/>
              <a:gd name="connsiteX4" fmla="*/ 1266378 w 1266378"/>
              <a:gd name="connsiteY4" fmla="*/ 276999 h 276999"/>
              <a:gd name="connsiteX5" fmla="*/ 869580 w 1266378"/>
              <a:gd name="connsiteY5" fmla="*/ 276999 h 276999"/>
              <a:gd name="connsiteX6" fmla="*/ 460117 w 1266378"/>
              <a:gd name="connsiteY6" fmla="*/ 276999 h 276999"/>
              <a:gd name="connsiteX7" fmla="*/ 0 w 1266378"/>
              <a:gd name="connsiteY7" fmla="*/ 276999 h 276999"/>
              <a:gd name="connsiteX8" fmla="*/ 0 w 1266378"/>
              <a:gd name="connsiteY8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6378" h="276999" extrusionOk="0">
                <a:moveTo>
                  <a:pt x="0" y="0"/>
                </a:moveTo>
                <a:cubicBezTo>
                  <a:pt x="103821" y="-16182"/>
                  <a:pt x="348142" y="49643"/>
                  <a:pt x="447454" y="0"/>
                </a:cubicBezTo>
                <a:cubicBezTo>
                  <a:pt x="546766" y="-49643"/>
                  <a:pt x="675028" y="2188"/>
                  <a:pt x="856916" y="0"/>
                </a:cubicBezTo>
                <a:cubicBezTo>
                  <a:pt x="1038804" y="-2188"/>
                  <a:pt x="1091287" y="43452"/>
                  <a:pt x="1266378" y="0"/>
                </a:cubicBezTo>
                <a:cubicBezTo>
                  <a:pt x="1267412" y="67445"/>
                  <a:pt x="1243895" y="216899"/>
                  <a:pt x="1266378" y="276999"/>
                </a:cubicBezTo>
                <a:cubicBezTo>
                  <a:pt x="1078204" y="320006"/>
                  <a:pt x="1008378" y="258789"/>
                  <a:pt x="869580" y="276999"/>
                </a:cubicBezTo>
                <a:cubicBezTo>
                  <a:pt x="730782" y="295209"/>
                  <a:pt x="595074" y="258631"/>
                  <a:pt x="460117" y="276999"/>
                </a:cubicBezTo>
                <a:cubicBezTo>
                  <a:pt x="325160" y="295367"/>
                  <a:pt x="220518" y="227329"/>
                  <a:pt x="0" y="276999"/>
                </a:cubicBezTo>
                <a:cubicBezTo>
                  <a:pt x="-32048" y="215603"/>
                  <a:pt x="17709" y="113563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25800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Synthesized SAR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55CC0BC-577B-88C9-6765-9670BA7DE39D}"/>
              </a:ext>
            </a:extLst>
          </p:cNvPr>
          <p:cNvSpPr txBox="1"/>
          <p:nvPr/>
        </p:nvSpPr>
        <p:spPr>
          <a:xfrm>
            <a:off x="803303" y="2931589"/>
            <a:ext cx="5420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Step-6: Synthesizing Sentinel-1 SAR images</a:t>
            </a:r>
            <a:endParaRPr lang="en-US" dirty="0"/>
          </a:p>
        </p:txBody>
      </p:sp>
      <p:sp>
        <p:nvSpPr>
          <p:cNvPr id="102" name="Slide Number Placeholder 7">
            <a:extLst>
              <a:ext uri="{FF2B5EF4-FFF2-40B4-BE49-F238E27FC236}">
                <a16:creationId xmlns:a16="http://schemas.microsoft.com/office/drawing/2014/main" id="{E731AF3A-2749-E9DE-CCEB-707DBCA1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23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82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30B1430-D028-B8A6-849E-B94630CD7DDD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with SAR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20C0F-A2CC-8618-5EAE-0207B18FE967}"/>
              </a:ext>
            </a:extLst>
          </p:cNvPr>
          <p:cNvSpPr txBox="1"/>
          <p:nvPr/>
        </p:nvSpPr>
        <p:spPr>
          <a:xfrm>
            <a:off x="856524" y="976571"/>
            <a:ext cx="39611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Step-7: Z-score water mapping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 descr="A map of canada with blue and white lines&#10;&#10;Description automatically generated">
            <a:extLst>
              <a:ext uri="{FF2B5EF4-FFF2-40B4-BE49-F238E27FC236}">
                <a16:creationId xmlns:a16="http://schemas.microsoft.com/office/drawing/2014/main" id="{9C2B1C65-962D-1353-3466-0FE496B8A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64" y="1607112"/>
            <a:ext cx="1875077" cy="2756566"/>
          </a:xfrm>
          <a:prstGeom prst="rect">
            <a:avLst/>
          </a:prstGeom>
        </p:spPr>
      </p:pic>
      <p:pic>
        <p:nvPicPr>
          <p:cNvPr id="10" name="Picture 9" descr="A map of the state of alberta&#10;&#10;Description automatically generated">
            <a:extLst>
              <a:ext uri="{FF2B5EF4-FFF2-40B4-BE49-F238E27FC236}">
                <a16:creationId xmlns:a16="http://schemas.microsoft.com/office/drawing/2014/main" id="{3BF7B0E8-0E5C-D1A5-6BAD-22415833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42" y="4361159"/>
            <a:ext cx="1754779" cy="2043599"/>
          </a:xfrm>
          <a:prstGeom prst="rect">
            <a:avLst/>
          </a:prstGeom>
        </p:spPr>
      </p:pic>
      <p:pic>
        <p:nvPicPr>
          <p:cNvPr id="11" name="Picture 10" descr="A map of water with numbers and lines&#10;&#10;Description automatically generated">
            <a:extLst>
              <a:ext uri="{FF2B5EF4-FFF2-40B4-BE49-F238E27FC236}">
                <a16:creationId xmlns:a16="http://schemas.microsoft.com/office/drawing/2014/main" id="{33373C49-A909-C100-A6A7-777F9D37E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170" y="1622732"/>
            <a:ext cx="1878010" cy="2648606"/>
          </a:xfrm>
          <a:prstGeom prst="rect">
            <a:avLst/>
          </a:prstGeom>
        </p:spPr>
      </p:pic>
      <p:pic>
        <p:nvPicPr>
          <p:cNvPr id="12" name="Picture 11" descr="A map of the area&#10;&#10;Description automatically generated">
            <a:extLst>
              <a:ext uri="{FF2B5EF4-FFF2-40B4-BE49-F238E27FC236}">
                <a16:creationId xmlns:a16="http://schemas.microsoft.com/office/drawing/2014/main" id="{68C0E670-6066-385F-9C9E-B52EB5BCB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170" y="4317110"/>
            <a:ext cx="1944133" cy="2146662"/>
          </a:xfrm>
          <a:prstGeom prst="rect">
            <a:avLst/>
          </a:prstGeom>
        </p:spPr>
      </p:pic>
      <p:pic>
        <p:nvPicPr>
          <p:cNvPr id="13" name="Picture 12" descr="A map of the united states&#10;&#10;Description automatically generated">
            <a:extLst>
              <a:ext uri="{FF2B5EF4-FFF2-40B4-BE49-F238E27FC236}">
                <a16:creationId xmlns:a16="http://schemas.microsoft.com/office/drawing/2014/main" id="{C0270049-BEA6-77BF-261A-799139440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037" y="1653679"/>
            <a:ext cx="1838459" cy="2551820"/>
          </a:xfrm>
          <a:prstGeom prst="rect">
            <a:avLst/>
          </a:prstGeom>
        </p:spPr>
      </p:pic>
      <p:pic>
        <p:nvPicPr>
          <p:cNvPr id="14" name="Picture 13" descr="A map of canada with numbers and a scale&#10;&#10;Description automatically generated">
            <a:extLst>
              <a:ext uri="{FF2B5EF4-FFF2-40B4-BE49-F238E27FC236}">
                <a16:creationId xmlns:a16="http://schemas.microsoft.com/office/drawing/2014/main" id="{115FD21A-9819-598F-BA6F-BBFFC1995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1379" y="4326952"/>
            <a:ext cx="1838459" cy="2195328"/>
          </a:xfrm>
          <a:prstGeom prst="rect">
            <a:avLst/>
          </a:prstGeom>
        </p:spPr>
      </p:pic>
      <p:pic>
        <p:nvPicPr>
          <p:cNvPr id="15" name="Picture 14" descr="A map of the state of maine&#10;&#10;Description automatically generated">
            <a:extLst>
              <a:ext uri="{FF2B5EF4-FFF2-40B4-BE49-F238E27FC236}">
                <a16:creationId xmlns:a16="http://schemas.microsoft.com/office/drawing/2014/main" id="{CECC61BE-3E2D-1D24-5CCE-2B8F71F1F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3651" y="1696842"/>
            <a:ext cx="2905421" cy="42820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4C1D7F-3627-50B6-C8C7-AD246E481560}"/>
              </a:ext>
            </a:extLst>
          </p:cNvPr>
          <p:cNvSpPr/>
          <p:nvPr/>
        </p:nvSpPr>
        <p:spPr>
          <a:xfrm>
            <a:off x="531677" y="1540138"/>
            <a:ext cx="11259403" cy="49236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E6C9CC-1BF3-D8C1-D039-B3A654EE3233}"/>
              </a:ext>
            </a:extLst>
          </p:cNvPr>
          <p:cNvCxnSpPr>
            <a:cxnSpLocks/>
          </p:cNvCxnSpPr>
          <p:nvPr/>
        </p:nvCxnSpPr>
        <p:spPr>
          <a:xfrm>
            <a:off x="3205580" y="1844777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CD36B2-382C-DF5A-AF04-80DC142F985C}"/>
              </a:ext>
            </a:extLst>
          </p:cNvPr>
          <p:cNvCxnSpPr>
            <a:cxnSpLocks/>
          </p:cNvCxnSpPr>
          <p:nvPr/>
        </p:nvCxnSpPr>
        <p:spPr>
          <a:xfrm>
            <a:off x="5785008" y="1793598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D2E7B4-A386-6E95-668F-97A1DF2E3F74}"/>
              </a:ext>
            </a:extLst>
          </p:cNvPr>
          <p:cNvCxnSpPr>
            <a:cxnSpLocks/>
          </p:cNvCxnSpPr>
          <p:nvPr/>
        </p:nvCxnSpPr>
        <p:spPr>
          <a:xfrm>
            <a:off x="8323490" y="1793598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271D9D4D-88F7-D943-849C-530E9A4A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24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62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30B1430-D028-B8A6-849E-B94630CD7DDD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with SAR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20C0F-A2CC-8618-5EAE-0207B18FE967}"/>
              </a:ext>
            </a:extLst>
          </p:cNvPr>
          <p:cNvSpPr txBox="1"/>
          <p:nvPr/>
        </p:nvSpPr>
        <p:spPr>
          <a:xfrm>
            <a:off x="856524" y="976571"/>
            <a:ext cx="39611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Step-8: Flood depth estimation</a:t>
            </a:r>
            <a:endParaRPr lang="en-US" dirty="0"/>
          </a:p>
          <a:p>
            <a:endParaRPr lang="en-US" dirty="0"/>
          </a:p>
        </p:txBody>
      </p:sp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271D9D4D-88F7-D943-849C-530E9A4A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25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pic>
        <p:nvPicPr>
          <p:cNvPr id="4" name="Picture 3" descr="A map with blue spots&#10;&#10;Description automatically generated">
            <a:extLst>
              <a:ext uri="{FF2B5EF4-FFF2-40B4-BE49-F238E27FC236}">
                <a16:creationId xmlns:a16="http://schemas.microsoft.com/office/drawing/2014/main" id="{AFEB3120-996F-D1B1-BFAA-3C303BE3B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173" y="3004862"/>
            <a:ext cx="6760460" cy="3505689"/>
          </a:xfrm>
          <a:prstGeom prst="rect">
            <a:avLst/>
          </a:prstGeom>
        </p:spPr>
      </p:pic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87055A66-82FE-174D-3B64-349036D6C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7" y="1335966"/>
            <a:ext cx="6993469" cy="31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05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30B1430-D028-B8A6-849E-B94630CD7DDD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 with SAR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20C0F-A2CC-8618-5EAE-0207B18FE967}"/>
              </a:ext>
            </a:extLst>
          </p:cNvPr>
          <p:cNvSpPr txBox="1"/>
          <p:nvPr/>
        </p:nvSpPr>
        <p:spPr>
          <a:xfrm>
            <a:off x="856524" y="976571"/>
            <a:ext cx="39611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Step-9: Rice damage assessment</a:t>
            </a:r>
            <a:endParaRPr lang="en-US" dirty="0"/>
          </a:p>
          <a:p>
            <a:endParaRPr lang="en-US" dirty="0"/>
          </a:p>
        </p:txBody>
      </p:sp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271D9D4D-88F7-D943-849C-530E9A4A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26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96D4EB7F-C6F1-EE92-1237-5A9868FAC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14" y="952479"/>
            <a:ext cx="7219326" cy="2611341"/>
          </a:xfrm>
          <a:prstGeom prst="rect">
            <a:avLst/>
          </a:prstGeom>
        </p:spPr>
      </p:pic>
      <p:pic>
        <p:nvPicPr>
          <p:cNvPr id="7" name="Picture 6" descr="A map with many colored squares&#10;&#10;Description automatically generated">
            <a:extLst>
              <a:ext uri="{FF2B5EF4-FFF2-40B4-BE49-F238E27FC236}">
                <a16:creationId xmlns:a16="http://schemas.microsoft.com/office/drawing/2014/main" id="{8FA4FC11-7E35-87FB-ABA9-3301E4D14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49" y="3449524"/>
            <a:ext cx="5490609" cy="3019834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ABD0486D-28EC-18F8-8E63-9F6C30A1C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694" y="3729366"/>
            <a:ext cx="4166099" cy="261133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D9AE55-A3F5-FB42-D9CE-07A8E4A1FD3A}"/>
              </a:ext>
            </a:extLst>
          </p:cNvPr>
          <p:cNvCxnSpPr>
            <a:cxnSpLocks/>
          </p:cNvCxnSpPr>
          <p:nvPr/>
        </p:nvCxnSpPr>
        <p:spPr>
          <a:xfrm flipH="1" flipV="1">
            <a:off x="5977549" y="3453642"/>
            <a:ext cx="3412026" cy="1906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5A8BF5-B611-42AE-BCF7-08B6A4157211}"/>
              </a:ext>
            </a:extLst>
          </p:cNvPr>
          <p:cNvCxnSpPr>
            <a:cxnSpLocks/>
          </p:cNvCxnSpPr>
          <p:nvPr/>
        </p:nvCxnSpPr>
        <p:spPr>
          <a:xfrm flipH="1">
            <a:off x="6045958" y="6137533"/>
            <a:ext cx="3343617" cy="267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9E4A5B-BAD0-9B2D-B5C8-1F5BA0846868}"/>
              </a:ext>
            </a:extLst>
          </p:cNvPr>
          <p:cNvSpPr/>
          <p:nvPr/>
        </p:nvSpPr>
        <p:spPr>
          <a:xfrm>
            <a:off x="9389575" y="5349923"/>
            <a:ext cx="805303" cy="7876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9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What is FIER?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3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3" name="Google Shape;180;p2">
            <a:extLst>
              <a:ext uri="{FF2B5EF4-FFF2-40B4-BE49-F238E27FC236}">
                <a16:creationId xmlns:a16="http://schemas.microsoft.com/office/drawing/2014/main" id="{275271C3-A6A0-363D-5F34-0C8A02517664}"/>
              </a:ext>
            </a:extLst>
          </p:cNvPr>
          <p:cNvSpPr txBox="1"/>
          <p:nvPr/>
        </p:nvSpPr>
        <p:spPr>
          <a:xfrm>
            <a:off x="479946" y="1062529"/>
            <a:ext cx="10992373" cy="163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Forecasting Inundation Extents using Rotated Empirical Orthogonal Function (REOF) analysis (</a:t>
            </a:r>
            <a:r>
              <a:rPr lang="en-US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FIER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(Chang et al., 2020, 2023, 2024)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2000" dirty="0"/>
              <a:t>Historical Remote-sensing satellite images (Synthetic Aperture Radar (SAR), Optical imagery)</a:t>
            </a:r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b="1" dirty="0"/>
              <a:t>VIIRS WF: Visible Infrared Imaging Radiometer Suite Water Fraction product (since 2012-present)</a:t>
            </a:r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dirty="0"/>
              <a:t>Sentinel-1 SAR GRD images</a:t>
            </a:r>
          </a:p>
          <a:p>
            <a:pPr lvl="1">
              <a:lnSpc>
                <a:spcPct val="90000"/>
              </a:lnSpc>
              <a:buClr>
                <a:schemeClr val="dk1"/>
              </a:buClr>
              <a:buSzPts val="1600"/>
            </a:pPr>
            <a:endParaRPr lang="en-US" dirty="0"/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2000" dirty="0"/>
              <a:t>Principle Component Analysis (PCA)</a:t>
            </a:r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000" dirty="0"/>
              <a:t>Capture the maximum information in the dataset</a:t>
            </a:r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000" dirty="0"/>
              <a:t>Reduce the number of dimensions of the dataset</a:t>
            </a:r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en-US" sz="2000" dirty="0"/>
              <a:t>Simpler visualization of the complex dataset</a:t>
            </a:r>
          </a:p>
          <a:p>
            <a:pPr lvl="1">
              <a:lnSpc>
                <a:spcPct val="90000"/>
              </a:lnSpc>
              <a:buClr>
                <a:schemeClr val="dk1"/>
              </a:buClr>
              <a:buSzPts val="1600"/>
            </a:pPr>
            <a:endParaRPr lang="en-US" sz="2000" dirty="0"/>
          </a:p>
          <a:p>
            <a:pPr lvl="1">
              <a:lnSpc>
                <a:spcPct val="90000"/>
              </a:lnSpc>
              <a:buClr>
                <a:schemeClr val="dk1"/>
              </a:buClr>
              <a:buSzPts val="1600"/>
            </a:pPr>
            <a:r>
              <a:rPr lang="en-US" sz="2000" b="1" dirty="0"/>
              <a:t>How PCA works?</a:t>
            </a:r>
          </a:p>
          <a:p>
            <a:pPr lvl="1">
              <a:lnSpc>
                <a:spcPct val="90000"/>
              </a:lnSpc>
              <a:buClr>
                <a:schemeClr val="dk1"/>
              </a:buClr>
              <a:buSzPts val="1600"/>
            </a:pPr>
            <a:endParaRPr lang="en-US" sz="2000" b="1" dirty="0"/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2000" dirty="0"/>
              <a:t>Covariance matrix of the RS cube data</a:t>
            </a:r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2000" dirty="0"/>
              <a:t>Eigenvalues and associated eigenvectors (Singular Value </a:t>
            </a:r>
            <a:r>
              <a:rPr lang="en-US" sz="2000" b="1" dirty="0">
                <a:solidFill>
                  <a:srgbClr val="FF0000"/>
                </a:solidFill>
              </a:rPr>
              <a:t>Decomposition</a:t>
            </a:r>
            <a:r>
              <a:rPr lang="en-US" sz="2000" dirty="0"/>
              <a:t>-SVD) </a:t>
            </a:r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2000" dirty="0"/>
              <a:t>Sort eigenvectors based on the magnitude of eigenvalues (</a:t>
            </a:r>
            <a:r>
              <a:rPr lang="en-US" sz="2000" b="1" dirty="0">
                <a:solidFill>
                  <a:srgbClr val="FF0000"/>
                </a:solidFill>
              </a:rPr>
              <a:t>max variance</a:t>
            </a:r>
            <a:r>
              <a:rPr lang="en-US" sz="2000" dirty="0"/>
              <a:t>)</a:t>
            </a:r>
          </a:p>
          <a:p>
            <a:pPr marL="914400" lvl="1" indent="-457200">
              <a:lnSpc>
                <a:spcPct val="90000"/>
              </a:lnSpc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2000" dirty="0"/>
              <a:t>Project the data points on those vectors (</a:t>
            </a:r>
            <a:r>
              <a:rPr lang="en-US" sz="2000" b="1" dirty="0">
                <a:solidFill>
                  <a:srgbClr val="FF0000"/>
                </a:solidFill>
              </a:rPr>
              <a:t>synthesize</a:t>
            </a:r>
            <a:r>
              <a:rPr lang="en-US" sz="2000" dirty="0"/>
              <a:t>)</a:t>
            </a:r>
          </a:p>
          <a:p>
            <a:pPr lvl="2">
              <a:lnSpc>
                <a:spcPct val="90000"/>
              </a:lnSpc>
              <a:buClr>
                <a:schemeClr val="dk1"/>
              </a:buClr>
              <a:buSzPts val="1600"/>
            </a:pPr>
            <a:endParaRPr lang="en-US" sz="2000" dirty="0"/>
          </a:p>
        </p:txBody>
      </p:sp>
      <p:pic>
        <p:nvPicPr>
          <p:cNvPr id="7" name="Picture 6" descr="A diagram of a different way of modeling&#10;&#10;Description automatically generated with medium confidence">
            <a:extLst>
              <a:ext uri="{FF2B5EF4-FFF2-40B4-BE49-F238E27FC236}">
                <a16:creationId xmlns:a16="http://schemas.microsoft.com/office/drawing/2014/main" id="{3417DD43-E211-4282-702F-3935E950E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33" y="2356957"/>
            <a:ext cx="2388637" cy="2286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6C0F68-1366-5FE1-976C-841C16C50D18}"/>
              </a:ext>
            </a:extLst>
          </p:cNvPr>
          <p:cNvSpPr txBox="1"/>
          <p:nvPr/>
        </p:nvSpPr>
        <p:spPr>
          <a:xfrm>
            <a:off x="9894626" y="4679344"/>
            <a:ext cx="21934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Adopted from Shen-En Qian (2011)</a:t>
            </a:r>
          </a:p>
          <a:p>
            <a:pPr algn="ctr"/>
            <a:r>
              <a:rPr lang="en-US" sz="1100" dirty="0"/>
              <a:t>  </a:t>
            </a:r>
          </a:p>
        </p:txBody>
      </p:sp>
      <p:pic>
        <p:nvPicPr>
          <p:cNvPr id="11" name="Picture 10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93D2B7A3-F8B0-5B07-FC15-032D2B6107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6329" r="3759" b="16261"/>
          <a:stretch/>
        </p:blipFill>
        <p:spPr>
          <a:xfrm>
            <a:off x="9011563" y="5316518"/>
            <a:ext cx="3180437" cy="12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1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How FIER Works?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4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429564-DFBE-7A57-F72A-D9532F988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9" y="988494"/>
            <a:ext cx="11372841" cy="4781917"/>
          </a:xfrm>
        </p:spPr>
        <p:txBody>
          <a:bodyPr/>
          <a:lstStyle/>
          <a:p>
            <a:pPr lvl="1" algn="just">
              <a:buFont typeface="Courier New" panose="02070309020205020404" pitchFamily="49" charset="0"/>
              <a:buChar char="o"/>
            </a:pPr>
            <a:r>
              <a:rPr lang="en-US" sz="2000" dirty="0"/>
              <a:t>Meaningful relationship between hydrological variables (river water level/streamflow) and inundation extent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000" dirty="0"/>
              <a:t>Decomposition (SVD) of remote sensing imagery       </a:t>
            </a:r>
            <a:r>
              <a:rPr lang="en-US" sz="2000" dirty="0">
                <a:solidFill>
                  <a:srgbClr val="0070C0"/>
                </a:solidFill>
              </a:rPr>
              <a:t>Temporal (eigenvalues)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Spatial (eigenvectors)</a:t>
            </a:r>
            <a:r>
              <a:rPr lang="en-US" sz="2000" dirty="0"/>
              <a:t> pattern (modes). </a:t>
            </a:r>
            <a:r>
              <a:rPr lang="en-US" sz="1400" dirty="0">
                <a:solidFill>
                  <a:srgbClr val="FF0000"/>
                </a:solidFill>
              </a:rPr>
              <a:t>(Step2 in the previous slide)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000" dirty="0"/>
              <a:t>Build a regression model, hydrological data and </a:t>
            </a:r>
            <a:r>
              <a:rPr lang="en-US" sz="2000" dirty="0">
                <a:solidFill>
                  <a:srgbClr val="0070C0"/>
                </a:solidFill>
              </a:rPr>
              <a:t>temporal</a:t>
            </a:r>
            <a:r>
              <a:rPr lang="en-US" sz="2000" dirty="0"/>
              <a:t> patterns of RS imagery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2000" dirty="0"/>
              <a:t>Forecasted hydrological data         how affect the RS images?          Regression analysis         synthesizing RS images </a:t>
            </a:r>
            <a:r>
              <a:rPr lang="en-US" sz="1400" dirty="0">
                <a:solidFill>
                  <a:srgbClr val="FF0000"/>
                </a:solidFill>
              </a:rPr>
              <a:t>(Step4 in the previous slide)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DD3F1AE-8BFF-6C28-B93A-D1CDFC2284F0}"/>
              </a:ext>
            </a:extLst>
          </p:cNvPr>
          <p:cNvSpPr/>
          <p:nvPr/>
        </p:nvSpPr>
        <p:spPr>
          <a:xfrm>
            <a:off x="6235758" y="1685446"/>
            <a:ext cx="287872" cy="1968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83;p2" descr="A diagram of a flowchart&#10;&#10;Description automatically generated">
            <a:extLst>
              <a:ext uri="{FF2B5EF4-FFF2-40B4-BE49-F238E27FC236}">
                <a16:creationId xmlns:a16="http://schemas.microsoft.com/office/drawing/2014/main" id="{E55F227F-CFD4-AC06-0E4A-38B6911FD1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80" t="11692" r="1179" b="11689"/>
          <a:stretch/>
        </p:blipFill>
        <p:spPr>
          <a:xfrm>
            <a:off x="2981323" y="3172527"/>
            <a:ext cx="6954224" cy="32948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16A0E21-804C-8AD6-D378-D45E680C0B09}"/>
              </a:ext>
            </a:extLst>
          </p:cNvPr>
          <p:cNvSpPr/>
          <p:nvPr/>
        </p:nvSpPr>
        <p:spPr>
          <a:xfrm>
            <a:off x="4203635" y="2639510"/>
            <a:ext cx="368366" cy="1968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96C9BCD-076F-CBE0-759E-C1AC624BC511}"/>
              </a:ext>
            </a:extLst>
          </p:cNvPr>
          <p:cNvSpPr/>
          <p:nvPr/>
        </p:nvSpPr>
        <p:spPr>
          <a:xfrm>
            <a:off x="7388068" y="2639510"/>
            <a:ext cx="472965" cy="2055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1C01EC4-E90C-2B3E-5F63-0E673E1D1466}"/>
              </a:ext>
            </a:extLst>
          </p:cNvPr>
          <p:cNvSpPr/>
          <p:nvPr/>
        </p:nvSpPr>
        <p:spPr>
          <a:xfrm>
            <a:off x="9935547" y="2639510"/>
            <a:ext cx="472965" cy="1968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Study area and datasets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5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13" name="Google Shape;194;p3">
            <a:extLst>
              <a:ext uri="{FF2B5EF4-FFF2-40B4-BE49-F238E27FC236}">
                <a16:creationId xmlns:a16="http://schemas.microsoft.com/office/drawing/2014/main" id="{F71FD96A-352F-B7A8-333D-0F91BD966131}"/>
              </a:ext>
            </a:extLst>
          </p:cNvPr>
          <p:cNvSpPr txBox="1"/>
          <p:nvPr/>
        </p:nvSpPr>
        <p:spPr>
          <a:xfrm>
            <a:off x="0" y="1486524"/>
            <a:ext cx="6541497" cy="363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Mississippi River near New Madrid, MO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building</a:t>
            </a:r>
            <a:endParaRPr dirty="0"/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 Satellite images: VIIRS water fraction from 2012 – 2023 </a:t>
            </a:r>
            <a:endParaRPr dirty="0"/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 Hydrological data: </a:t>
            </a:r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USGS-07024175, 07030050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Forecasting</a:t>
            </a:r>
            <a:endParaRPr dirty="0"/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Forecasting Hydrological data: </a:t>
            </a:r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NWM-7469392, 14073444</a:t>
            </a:r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en-US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GEOGloWS</a:t>
            </a: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(retrospective)-760600230, 760660047 </a:t>
            </a:r>
            <a:endParaRPr dirty="0"/>
          </a:p>
        </p:txBody>
      </p:sp>
      <p:pic>
        <p:nvPicPr>
          <p:cNvPr id="14" name="Google Shape;192;p3">
            <a:extLst>
              <a:ext uri="{FF2B5EF4-FFF2-40B4-BE49-F238E27FC236}">
                <a16:creationId xmlns:a16="http://schemas.microsoft.com/office/drawing/2014/main" id="{985B2F26-D799-9D3B-987C-969F1C0129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1497" y="3529970"/>
            <a:ext cx="5329156" cy="269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93;p3">
            <a:extLst>
              <a:ext uri="{FF2B5EF4-FFF2-40B4-BE49-F238E27FC236}">
                <a16:creationId xmlns:a16="http://schemas.microsoft.com/office/drawing/2014/main" id="{D6C1B5A1-DE8C-28B5-8153-D2239B6B98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1690" y="891861"/>
            <a:ext cx="2811914" cy="3320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9E3083-EBF6-E7CE-20D3-DD199B6A9ADF}"/>
              </a:ext>
            </a:extLst>
          </p:cNvPr>
          <p:cNvCxnSpPr/>
          <p:nvPr/>
        </p:nvCxnSpPr>
        <p:spPr>
          <a:xfrm flipH="1" flipV="1">
            <a:off x="9171296" y="4027391"/>
            <a:ext cx="696035" cy="954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48B75A-B0FC-4746-D2E3-CF3FE3B215D7}"/>
              </a:ext>
            </a:extLst>
          </p:cNvPr>
          <p:cNvCxnSpPr/>
          <p:nvPr/>
        </p:nvCxnSpPr>
        <p:spPr>
          <a:xfrm flipV="1">
            <a:off x="10003809" y="4027391"/>
            <a:ext cx="1392072" cy="852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230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FIER-Step-by-Step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6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4902B-4E94-7415-C31F-7297A366AF2B}"/>
              </a:ext>
            </a:extLst>
          </p:cNvPr>
          <p:cNvSpPr txBox="1"/>
          <p:nvPr/>
        </p:nvSpPr>
        <p:spPr>
          <a:xfrm>
            <a:off x="856525" y="976571"/>
            <a:ext cx="9843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Step-1: Gathering and preprocessing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F2C4F-CCDB-259B-46F4-882983CAD84C}"/>
              </a:ext>
            </a:extLst>
          </p:cNvPr>
          <p:cNvSpPr txBox="1"/>
          <p:nvPr/>
        </p:nvSpPr>
        <p:spPr>
          <a:xfrm>
            <a:off x="996287" y="1558261"/>
            <a:ext cx="65782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VIIRS water fraction: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 Google Earth Engine: XEE package in python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/>
              <a:t>An array extension for GEE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JPSS AWS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VIIRS preprocessing: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Pertain VIIRS images with cloud coverage less than 5%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Crop images based on the Region of Interest (ROI) shapefile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Remove other classes (snow, ice, land,…) in the dataset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dirty="0"/>
              <a:t> </a:t>
            </a:r>
          </a:p>
        </p:txBody>
      </p:sp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C0610BCF-6DA2-85F7-CCB2-49D07E2B6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51" y="1570410"/>
            <a:ext cx="2228850" cy="1133475"/>
          </a:xfrm>
          <a:prstGeom prst="rect">
            <a:avLst/>
          </a:prstGeom>
        </p:spPr>
      </p:pic>
      <p:pic>
        <p:nvPicPr>
          <p:cNvPr id="9" name="Picture 8" descr="A map of a large area with red and blue lines&#10;&#10;Description automatically generated">
            <a:extLst>
              <a:ext uri="{FF2B5EF4-FFF2-40B4-BE49-F238E27FC236}">
                <a16:creationId xmlns:a16="http://schemas.microsoft.com/office/drawing/2014/main" id="{CC36255F-E1B7-F693-9C1F-2E54D200B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19" y="3827580"/>
            <a:ext cx="2279176" cy="2349387"/>
          </a:xfrm>
          <a:prstGeom prst="rect">
            <a:avLst/>
          </a:prstGeom>
        </p:spPr>
      </p:pic>
      <p:pic>
        <p:nvPicPr>
          <p:cNvPr id="11" name="Picture 10" descr="A map of a large area with 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1BDC2F26-B549-06B4-CB30-0AAF950E6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40" y="3827579"/>
            <a:ext cx="2279177" cy="2349388"/>
          </a:xfrm>
          <a:prstGeom prst="rect">
            <a:avLst/>
          </a:prstGeom>
        </p:spPr>
      </p:pic>
      <p:pic>
        <p:nvPicPr>
          <p:cNvPr id="16" name="Picture 15" descr="A map of a large green and red area&#10;&#10;Description automatically generated">
            <a:extLst>
              <a:ext uri="{FF2B5EF4-FFF2-40B4-BE49-F238E27FC236}">
                <a16:creationId xmlns:a16="http://schemas.microsoft.com/office/drawing/2014/main" id="{B6E2DF26-3F64-EA2F-0F80-B36CB8688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51" y="2841911"/>
            <a:ext cx="3086531" cy="35628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DD2444-0B49-F7B3-B2EB-53939377C469}"/>
              </a:ext>
            </a:extLst>
          </p:cNvPr>
          <p:cNvSpPr txBox="1"/>
          <p:nvPr/>
        </p:nvSpPr>
        <p:spPr>
          <a:xfrm>
            <a:off x="2038984" y="6192359"/>
            <a:ext cx="1555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Before pre-processing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558277-EB22-8AEC-8E24-F8F7FA34B1AE}"/>
              </a:ext>
            </a:extLst>
          </p:cNvPr>
          <p:cNvSpPr txBox="1"/>
          <p:nvPr/>
        </p:nvSpPr>
        <p:spPr>
          <a:xfrm>
            <a:off x="4645705" y="6192693"/>
            <a:ext cx="1555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After pre-processing</a:t>
            </a:r>
          </a:p>
        </p:txBody>
      </p:sp>
    </p:spTree>
    <p:extLst>
      <p:ext uri="{BB962C8B-B14F-4D97-AF65-F5344CB8AC3E}">
        <p14:creationId xmlns:p14="http://schemas.microsoft.com/office/powerpoint/2010/main" val="222669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FIER-Step-by-Step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7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4902B-4E94-7415-C31F-7297A366AF2B}"/>
              </a:ext>
            </a:extLst>
          </p:cNvPr>
          <p:cNvSpPr txBox="1"/>
          <p:nvPr/>
        </p:nvSpPr>
        <p:spPr>
          <a:xfrm>
            <a:off x="856525" y="976571"/>
            <a:ext cx="98433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Step-2: Significant test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F2C4F-CCDB-259B-46F4-882983CAD84C}"/>
              </a:ext>
            </a:extLst>
          </p:cNvPr>
          <p:cNvSpPr txBox="1"/>
          <p:nvPr/>
        </p:nvSpPr>
        <p:spPr>
          <a:xfrm>
            <a:off x="996286" y="1558261"/>
            <a:ext cx="8366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Which spatial mode(s) is (are) significant?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Which spatial mode(s) represents the most dominant(s) changes over the ROI? 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Monte-Carlo Simulation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Shuffle selection of VIIRS water fraction pixels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Calculating Eigenvalues</a:t>
            </a:r>
          </a:p>
          <a:p>
            <a:endParaRPr lang="en-US" dirty="0"/>
          </a:p>
          <a:p>
            <a:pPr lvl="1"/>
            <a:r>
              <a:rPr lang="en-US" dirty="0"/>
              <a:t> </a:t>
            </a:r>
          </a:p>
        </p:txBody>
      </p:sp>
      <p:pic>
        <p:nvPicPr>
          <p:cNvPr id="13" name="Picture 12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00553AFD-D882-9CBD-ADA7-E743C81E4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50" y="2426211"/>
            <a:ext cx="5087495" cy="40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2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FIER-Step-by-Step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8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4902B-4E94-7415-C31F-7297A366AF2B}"/>
              </a:ext>
            </a:extLst>
          </p:cNvPr>
          <p:cNvSpPr txBox="1"/>
          <p:nvPr/>
        </p:nvSpPr>
        <p:spPr>
          <a:xfrm>
            <a:off x="856525" y="976571"/>
            <a:ext cx="98433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Step-3: Rotated Empirical Orthogonal Function (REOF) analysis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F2C4F-CCDB-259B-46F4-882983CAD84C}"/>
              </a:ext>
            </a:extLst>
          </p:cNvPr>
          <p:cNvSpPr txBox="1"/>
          <p:nvPr/>
        </p:nvSpPr>
        <p:spPr>
          <a:xfrm>
            <a:off x="996286" y="1558261"/>
            <a:ext cx="984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 which direction the dataset have the highest value of variance?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 the other word, we are going to find the direction with most changes (spatial and temporal)</a:t>
            </a:r>
            <a:endParaRPr lang="en-US" dirty="0"/>
          </a:p>
        </p:txBody>
      </p:sp>
      <p:pic>
        <p:nvPicPr>
          <p:cNvPr id="7" name="Picture 6" descr="A map of a large green area&#10;&#10;Description automatically generated">
            <a:extLst>
              <a:ext uri="{FF2B5EF4-FFF2-40B4-BE49-F238E27FC236}">
                <a16:creationId xmlns:a16="http://schemas.microsoft.com/office/drawing/2014/main" id="{B5D4E210-C519-E5CB-414F-F5EDB7D0B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05" y="2202920"/>
            <a:ext cx="1454242" cy="239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map of a large green area&#10;&#10;Description automatically generated">
            <a:extLst>
              <a:ext uri="{FF2B5EF4-FFF2-40B4-BE49-F238E27FC236}">
                <a16:creationId xmlns:a16="http://schemas.microsoft.com/office/drawing/2014/main" id="{DC94B248-9CBC-7368-D5C3-1DFF08906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220" y="2126376"/>
            <a:ext cx="1500776" cy="246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0766C2-20A8-03C6-8368-7329738AF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556" y="2122964"/>
            <a:ext cx="1500776" cy="246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1593A-AA30-BD3C-15F1-F5744A309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5430" y="2161976"/>
            <a:ext cx="1482779" cy="243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B3FBAF-CCE3-2008-78BF-A53AB718D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58" y="4667057"/>
            <a:ext cx="2078037" cy="18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BF37DE-F963-A20A-B610-215E96651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889" y="4654538"/>
            <a:ext cx="2078037" cy="18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784254-AC7B-3906-6F63-F85F9DE99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2744" y="4633893"/>
            <a:ext cx="2078037" cy="18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15C3E3-D2EB-2A83-56C8-B4D090D9E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413" y="4661945"/>
            <a:ext cx="2084500" cy="1861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1D6651-7A73-EAF1-E4E0-9D7A3228B7C9}"/>
              </a:ext>
            </a:extLst>
          </p:cNvPr>
          <p:cNvCxnSpPr>
            <a:cxnSpLocks/>
          </p:cNvCxnSpPr>
          <p:nvPr/>
        </p:nvCxnSpPr>
        <p:spPr>
          <a:xfrm>
            <a:off x="3191932" y="2202920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18E7BE-71D5-8ACB-FF35-A8BDCD5D4F5B}"/>
              </a:ext>
            </a:extLst>
          </p:cNvPr>
          <p:cNvCxnSpPr>
            <a:cxnSpLocks/>
          </p:cNvCxnSpPr>
          <p:nvPr/>
        </p:nvCxnSpPr>
        <p:spPr>
          <a:xfrm>
            <a:off x="6079066" y="2210327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D218F6-A5DC-38E0-7968-7D7DAA32DFE8}"/>
              </a:ext>
            </a:extLst>
          </p:cNvPr>
          <p:cNvCxnSpPr>
            <a:cxnSpLocks/>
          </p:cNvCxnSpPr>
          <p:nvPr/>
        </p:nvCxnSpPr>
        <p:spPr>
          <a:xfrm>
            <a:off x="8871676" y="2182275"/>
            <a:ext cx="0" cy="4313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4AD4EEF-79BF-18BF-3B49-890E9E2DB2F2}"/>
              </a:ext>
            </a:extLst>
          </p:cNvPr>
          <p:cNvSpPr txBox="1"/>
          <p:nvPr/>
        </p:nvSpPr>
        <p:spPr>
          <a:xfrm>
            <a:off x="1029836" y="2384673"/>
            <a:ext cx="856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RSM-01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CA0BE1-29ED-90E9-0D63-2836A284F7AA}"/>
              </a:ext>
            </a:extLst>
          </p:cNvPr>
          <p:cNvSpPr txBox="1"/>
          <p:nvPr/>
        </p:nvSpPr>
        <p:spPr>
          <a:xfrm>
            <a:off x="3984321" y="2317429"/>
            <a:ext cx="856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RSM-02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72EF09-52B2-AA93-FF0A-19EC4E2AB30A}"/>
              </a:ext>
            </a:extLst>
          </p:cNvPr>
          <p:cNvSpPr txBox="1"/>
          <p:nvPr/>
        </p:nvSpPr>
        <p:spPr>
          <a:xfrm>
            <a:off x="6666994" y="2301964"/>
            <a:ext cx="856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RSM-04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653768-396A-0BB6-1414-9B2537D8A33C}"/>
              </a:ext>
            </a:extLst>
          </p:cNvPr>
          <p:cNvSpPr txBox="1"/>
          <p:nvPr/>
        </p:nvSpPr>
        <p:spPr>
          <a:xfrm>
            <a:off x="9411642" y="2317429"/>
            <a:ext cx="856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RSM-05</a:t>
            </a:r>
          </a:p>
        </p:txBody>
      </p:sp>
    </p:spTree>
    <p:extLst>
      <p:ext uri="{BB962C8B-B14F-4D97-AF65-F5344CB8AC3E}">
        <p14:creationId xmlns:p14="http://schemas.microsoft.com/office/powerpoint/2010/main" val="388774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D81A1C-2B95-8DEE-FABA-5D3E77C89C93}"/>
              </a:ext>
            </a:extLst>
          </p:cNvPr>
          <p:cNvSpPr/>
          <p:nvPr/>
        </p:nvSpPr>
        <p:spPr>
          <a:xfrm>
            <a:off x="0" y="6555316"/>
            <a:ext cx="12192000" cy="3026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AMS </a:t>
            </a:r>
            <a:r>
              <a:rPr lang="en-US" sz="1600" dirty="0" err="1"/>
              <a:t>SatMOC</a:t>
            </a:r>
            <a:r>
              <a:rPr lang="en-US" sz="1600" dirty="0"/>
              <a:t> Virtual Training, June 2024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0988BA-976F-DE75-2B06-08AA8947F76C}"/>
              </a:ext>
            </a:extLst>
          </p:cNvPr>
          <p:cNvCxnSpPr/>
          <p:nvPr/>
        </p:nvCxnSpPr>
        <p:spPr>
          <a:xfrm>
            <a:off x="0" y="819324"/>
            <a:ext cx="12192000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8B16562-3291-69D0-CA3A-2CC39656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302683"/>
            <a:ext cx="753158" cy="753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BA4BD-6414-41F8-B523-59DE5140CBDC}"/>
              </a:ext>
            </a:extLst>
          </p:cNvPr>
          <p:cNvSpPr txBox="1">
            <a:spLocks/>
          </p:cNvSpPr>
          <p:nvPr/>
        </p:nvSpPr>
        <p:spPr>
          <a:xfrm>
            <a:off x="1799390" y="68239"/>
            <a:ext cx="10992373" cy="901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  <a:t>FIER-Step-by-Step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82182-D75C-88A2-6204-398A773B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604" y="6548628"/>
            <a:ext cx="448254" cy="302673"/>
          </a:xfr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fld id="{9400F446-AD44-4649-9842-CA5E201ABD78}" type="slidenum">
              <a:rPr lang="en-US" sz="1550">
                <a:solidFill>
                  <a:schemeClr val="bg1">
                    <a:lumMod val="75000"/>
                  </a:schemeClr>
                </a:solidFill>
                <a:latin typeface="SF Pro Medium" pitchFamily="2" charset="0"/>
              </a:rPr>
              <a:pPr algn="ctr">
                <a:lnSpc>
                  <a:spcPct val="90000"/>
                </a:lnSpc>
                <a:spcBef>
                  <a:spcPts val="1000"/>
                </a:spcBef>
              </a:pPr>
              <a:t>9</a:t>
            </a:fld>
            <a:endParaRPr lang="en-US" sz="1550" dirty="0">
              <a:solidFill>
                <a:schemeClr val="bg1">
                  <a:lumMod val="75000"/>
                </a:schemeClr>
              </a:solidFill>
              <a:latin typeface="SF Pro Medium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4902B-4E94-7415-C31F-7297A366AF2B}"/>
              </a:ext>
            </a:extLst>
          </p:cNvPr>
          <p:cNvSpPr txBox="1"/>
          <p:nvPr/>
        </p:nvSpPr>
        <p:spPr>
          <a:xfrm>
            <a:off x="856525" y="976571"/>
            <a:ext cx="98433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Step-4: Correlation analysis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F2C4F-CCDB-259B-46F4-882983CAD84C}"/>
              </a:ext>
            </a:extLst>
          </p:cNvPr>
          <p:cNvSpPr txBox="1"/>
          <p:nvPr/>
        </p:nvSpPr>
        <p:spPr>
          <a:xfrm>
            <a:off x="996286" y="1558261"/>
            <a:ext cx="477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Which modes are the water-related signals?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Which hydrologic stations should be used?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03871-850B-CC24-AACA-FE24DE1A97DD}"/>
              </a:ext>
            </a:extLst>
          </p:cNvPr>
          <p:cNvSpPr txBox="1"/>
          <p:nvPr/>
        </p:nvSpPr>
        <p:spPr>
          <a:xfrm>
            <a:off x="856525" y="2360881"/>
            <a:ext cx="98433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Step-5: Regression model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0725A3-0F45-C7A1-ADA3-2D09B9BF4B61}"/>
              </a:ext>
            </a:extLst>
          </p:cNvPr>
          <p:cNvSpPr txBox="1"/>
          <p:nvPr/>
        </p:nvSpPr>
        <p:spPr>
          <a:xfrm>
            <a:off x="996286" y="2876591"/>
            <a:ext cx="62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Forecast hydrologic data          Forecast RTPC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?</a:t>
            </a:r>
            <a:r>
              <a:rPr lang="en-US" dirty="0"/>
              <a:t> = a regression model to create a relationship between them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historical hydrologic variable (USGS) and RTPCs 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F11E461-1696-C847-6867-B23E097C7A79}"/>
              </a:ext>
            </a:extLst>
          </p:cNvPr>
          <p:cNvSpPr/>
          <p:nvPr/>
        </p:nvSpPr>
        <p:spPr>
          <a:xfrm>
            <a:off x="3690451" y="2940866"/>
            <a:ext cx="437996" cy="2397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FD4FA6-A72A-F754-492C-08D5039739EF}"/>
              </a:ext>
            </a:extLst>
          </p:cNvPr>
          <p:cNvSpPr txBox="1"/>
          <p:nvPr/>
        </p:nvSpPr>
        <p:spPr>
          <a:xfrm>
            <a:off x="3755149" y="2637942"/>
            <a:ext cx="27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?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111A83-B819-C558-A184-968AB887C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286" y="4164936"/>
            <a:ext cx="2591836" cy="215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725273-B156-2D10-A473-9E60DD183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189" y="4162367"/>
            <a:ext cx="2591836" cy="223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4428F9-2F7B-6718-8074-7BA5AAEA0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625" y="4164937"/>
            <a:ext cx="2591835" cy="215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E29B1D-850F-1080-3E38-31E4DA8ED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7727" y="4208528"/>
            <a:ext cx="2599901" cy="206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A diagram of a graph&#10;&#10;Description automatically generated">
            <a:extLst>
              <a:ext uri="{FF2B5EF4-FFF2-40B4-BE49-F238E27FC236}">
                <a16:creationId xmlns:a16="http://schemas.microsoft.com/office/drawing/2014/main" id="{7A68D132-FC17-F3FB-F1C2-35897D4E5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4818"/>
            <a:ext cx="5811039" cy="21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52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</TotalTime>
  <Words>1221</Words>
  <Application>Microsoft Office PowerPoint</Application>
  <PresentationFormat>Widescreen</PresentationFormat>
  <Paragraphs>269</Paragraphs>
  <Slides>26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FIER VIIRS Water Fraction Forecasting using GEOGloWS and National Water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Tsunami detection with satellite altimetry</dc:title>
  <dc:creator>Vitale, Riccardo</dc:creator>
  <cp:lastModifiedBy>Amirhossein Rostami</cp:lastModifiedBy>
  <cp:revision>51</cp:revision>
  <dcterms:created xsi:type="dcterms:W3CDTF">2023-10-17T03:04:51Z</dcterms:created>
  <dcterms:modified xsi:type="dcterms:W3CDTF">2024-07-22T21:29:22Z</dcterms:modified>
</cp:coreProperties>
</file>