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1"/>
  </p:notesMasterIdLst>
  <p:sldIdLst>
    <p:sldId id="261" r:id="rId3"/>
    <p:sldId id="5295" r:id="rId4"/>
    <p:sldId id="1569" r:id="rId5"/>
    <p:sldId id="5300" r:id="rId6"/>
    <p:sldId id="5299" r:id="rId7"/>
    <p:sldId id="5301" r:id="rId8"/>
    <p:sldId id="5305" r:id="rId9"/>
    <p:sldId id="5302" r:id="rId10"/>
    <p:sldId id="5306" r:id="rId11"/>
    <p:sldId id="5304" r:id="rId12"/>
    <p:sldId id="5307" r:id="rId13"/>
    <p:sldId id="5314" r:id="rId14"/>
    <p:sldId id="5313" r:id="rId15"/>
    <p:sldId id="5310" r:id="rId16"/>
    <p:sldId id="5312" r:id="rId17"/>
    <p:sldId id="5308" r:id="rId18"/>
    <p:sldId id="5311" r:id="rId19"/>
    <p:sldId id="5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autoAdjust="0"/>
  </p:normalViewPr>
  <p:slideViewPr>
    <p:cSldViewPr snapToGrid="0">
      <p:cViewPr varScale="1">
        <p:scale>
          <a:sx n="61" d="100"/>
          <a:sy n="61" d="100"/>
        </p:scale>
        <p:origin x="88" y="152"/>
      </p:cViewPr>
      <p:guideLst/>
    </p:cSldViewPr>
  </p:slideViewPr>
  <p:outlineViewPr>
    <p:cViewPr>
      <p:scale>
        <a:sx n="33" d="100"/>
        <a:sy n="33" d="100"/>
      </p:scale>
      <p:origin x="0" y="-3357"/>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056AA-032A-4DCB-A7C7-EB9F0F930E3C}"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1197D-C28D-4AA4-8DFF-F82DBA186430}" type="slidenum">
              <a:rPr lang="en-US" smtClean="0"/>
              <a:t>‹#›</a:t>
            </a:fld>
            <a:endParaRPr lang="en-US"/>
          </a:p>
        </p:txBody>
      </p:sp>
    </p:spTree>
    <p:extLst>
      <p:ext uri="{BB962C8B-B14F-4D97-AF65-F5344CB8AC3E}">
        <p14:creationId xmlns:p14="http://schemas.microsoft.com/office/powerpoint/2010/main" val="323059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387350"/>
            <a:ext cx="7435850" cy="4183063"/>
          </a:xfrm>
        </p:spPr>
      </p:sp>
      <p:sp>
        <p:nvSpPr>
          <p:cNvPr id="3" name="Notes Placeholder 2"/>
          <p:cNvSpPr>
            <a:spLocks noGrp="1"/>
          </p:cNvSpPr>
          <p:nvPr>
            <p:ph type="body" idx="1"/>
          </p:nvPr>
        </p:nvSpPr>
        <p:spPr/>
        <p:txBody>
          <a:bodyPr/>
          <a:lstStyle/>
          <a:p>
            <a:pPr marL="0" indent="0">
              <a:buNone/>
            </a:pPr>
            <a:r>
              <a:rPr lang="en-US" dirty="0"/>
              <a:t>Hello everyone,   it’s a great pleasure to be here to kick off the RAIV satellite application training workshop.     At NOAA, our new strategic plan underscores the importance of User Engagement and Training and we greatly value these meetings.   We are here to listen to your needs and respond to the user community as best as we can in an enriching forum.  We are here for the long run and looking forward to continued collaboration and coordination.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24F33-020E-4850-B51E-33AEA0354921}" type="slidenum">
              <a:rPr kumimoji="0" 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45535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64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78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72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24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550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97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64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w="9525"/>
        </p:spPr>
        <p:txBody>
          <a:bodyPr/>
          <a:lstStyle/>
          <a:p>
            <a:pPr eaLnBrk="1" hangingPunct="1"/>
            <a:r>
              <a:rPr lang="en-US" dirty="0"/>
              <a:t>In summary our NOAA…….   The transcribe the rest.</a:t>
            </a:r>
          </a:p>
        </p:txBody>
      </p:sp>
      <p:sp>
        <p:nvSpPr>
          <p:cNvPr id="69636" name="Slide Number Placeholder 3"/>
          <p:cNvSpPr>
            <a:spLocks noGrp="1"/>
          </p:cNvSpPr>
          <p:nvPr>
            <p:ph type="sldNum" sz="quarter" idx="4294967295"/>
          </p:nvPr>
        </p:nvSpPr>
        <p:spPr bwMode="auto">
          <a:xfrm>
            <a:off x="3970636" y="8831263"/>
            <a:ext cx="3038161" cy="463540"/>
          </a:xfrm>
          <a:prstGeom prst="rect">
            <a:avLst/>
          </a:prstGeom>
          <a:noFill/>
          <a:ln>
            <a:miter lim="800000"/>
            <a:headEnd/>
            <a:tailEnd/>
          </a:ln>
        </p:spPr>
        <p:txBody>
          <a:bodyPr lIns="88816" tIns="44410" rIns="88816" bIns="44410">
            <a:prstTxWarp prst="textNoShape">
              <a:avLst/>
            </a:prstTxWarp>
          </a:bodyPr>
          <a:lstStyle/>
          <a:p>
            <a:fld id="{34DBA72C-4FB1-5D41-8673-CD9E4B1EB81F}" type="slidenum">
              <a:rPr lang="en-US">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246052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Missions</a:t>
            </a:r>
          </a:p>
        </p:txBody>
      </p:sp>
      <p:sp>
        <p:nvSpPr>
          <p:cNvPr id="4" name="Slide Number Placeholder 3"/>
          <p:cNvSpPr>
            <a:spLocks noGrp="1"/>
          </p:cNvSpPr>
          <p:nvPr>
            <p:ph type="sldNum" sz="quarter" idx="5"/>
          </p:nvPr>
        </p:nvSpPr>
        <p:spPr/>
        <p:txBody>
          <a:bodyPr/>
          <a:lstStyle/>
          <a:p>
            <a:fld id="{15C1197D-C28D-4AA4-8DFF-F82DBA186430}" type="slidenum">
              <a:rPr lang="en-US" smtClean="0"/>
              <a:t>2</a:t>
            </a:fld>
            <a:endParaRPr lang="en-US"/>
          </a:p>
        </p:txBody>
      </p:sp>
    </p:spTree>
    <p:extLst>
      <p:ext uri="{BB962C8B-B14F-4D97-AF65-F5344CB8AC3E}">
        <p14:creationId xmlns:p14="http://schemas.microsoft.com/office/powerpoint/2010/main" val="380774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role in improving the user of satellite information for the user community is very clear.    (Then transcribe as written)</a:t>
            </a:r>
          </a:p>
        </p:txBody>
      </p:sp>
      <p:sp>
        <p:nvSpPr>
          <p:cNvPr id="4" name="Slide Number Placeholder 3"/>
          <p:cNvSpPr>
            <a:spLocks noGrp="1"/>
          </p:cNvSpPr>
          <p:nvPr>
            <p:ph type="sldNum" sz="quarter" idx="5"/>
          </p:nvPr>
        </p:nvSpPr>
        <p:spPr/>
        <p:txBody>
          <a:bodyPr/>
          <a:lstStyle/>
          <a:p>
            <a:fld id="{15C1197D-C28D-4AA4-8DFF-F82DBA186430}" type="slidenum">
              <a:rPr lang="en-US" smtClean="0"/>
              <a:t>3</a:t>
            </a:fld>
            <a:endParaRPr lang="en-US"/>
          </a:p>
        </p:txBody>
      </p:sp>
    </p:spTree>
    <p:extLst>
      <p:ext uri="{BB962C8B-B14F-4D97-AF65-F5344CB8AC3E}">
        <p14:creationId xmlns:p14="http://schemas.microsoft.com/office/powerpoint/2010/main" val="3618466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243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ERDDAP was developed at the NOAA Southwest Fisheries Science Center by Bob Simons.  It provides a simple, consistent way to subset and download data.  The data can also be visualized in customizable graphs.  Data can be downloaded in over 30 formats, as both graphs and data.  ERDDAP is a restful service, meaning that the data requests are completely defined by a URL, which allows for easy access from computer programs like R or Matlab, as well as allowing machine-to-machine access.  Over 85 ERDDAPs exist worldwide. in this presentation I will show examples using the ERDDAP maintained jointly by the NOAA SWFSC Environmental Research Division and the West Coast Node of NOAA’s CoastWatch program.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8DCC0E-7DBF-7C4A-B104-25FE08E3B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70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1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6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17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46eb7f3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46eb7f3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7645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2.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20" name="Rectangle 19"/>
          <p:cNvSpPr/>
          <p:nvPr userDrawn="1"/>
        </p:nvSpPr>
        <p:spPr>
          <a:xfrm>
            <a:off x="547749" y="3"/>
            <a:ext cx="11641127"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icture Placeholder 3"/>
          <p:cNvSpPr>
            <a:spLocks noGrp="1"/>
          </p:cNvSpPr>
          <p:nvPr>
            <p:ph type="pic" sz="quarter" idx="15"/>
          </p:nvPr>
        </p:nvSpPr>
        <p:spPr>
          <a:xfrm>
            <a:off x="550103" y="4267200"/>
            <a:ext cx="11638772" cy="2590800"/>
          </a:xfrm>
          <a:prstGeom prst="rect">
            <a:avLst/>
          </a:prstGeo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1040445" y="2590798"/>
            <a:ext cx="1828800" cy="960120"/>
          </a:xfrm>
          <a:prstGeom prst="rect">
            <a:avLst/>
          </a:prstGeom>
        </p:spPr>
        <p:txBody>
          <a:bodyPr lIns="0" tIns="0" rIns="0" bIns="0"/>
          <a:lstStyle>
            <a:lvl1pPr marL="0" indent="0">
              <a:buNone/>
              <a:defRPr sz="1350" b="1"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Office Information</a:t>
            </a:r>
          </a:p>
        </p:txBody>
      </p:sp>
      <p:sp>
        <p:nvSpPr>
          <p:cNvPr id="37" name="Text Placeholder 9"/>
          <p:cNvSpPr>
            <a:spLocks noGrp="1"/>
          </p:cNvSpPr>
          <p:nvPr>
            <p:ph type="body" sz="quarter" idx="21" hasCustomPrompt="1"/>
          </p:nvPr>
        </p:nvSpPr>
        <p:spPr>
          <a:xfrm>
            <a:off x="1040445" y="3733803"/>
            <a:ext cx="1727200" cy="268921"/>
          </a:xfrm>
          <a:prstGeom prst="rect">
            <a:avLst/>
          </a:prstGeom>
        </p:spPr>
        <p:txBody>
          <a:bodyPr lIns="0" tIns="0" rIns="0" bIns="0"/>
          <a:lstStyle>
            <a:lvl1pPr marL="0" indent="0">
              <a:buNone/>
              <a:defRPr sz="1200" b="0"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MM/DD/YYYY</a:t>
            </a:r>
          </a:p>
        </p:txBody>
      </p:sp>
      <p:sp>
        <p:nvSpPr>
          <p:cNvPr id="12" name="Text Placeholder 11"/>
          <p:cNvSpPr>
            <a:spLocks noGrp="1"/>
          </p:cNvSpPr>
          <p:nvPr>
            <p:ph type="body" sz="quarter" idx="22" hasCustomPrompt="1"/>
          </p:nvPr>
        </p:nvSpPr>
        <p:spPr>
          <a:xfrm>
            <a:off x="3352800" y="768748"/>
            <a:ext cx="8128000" cy="1358585"/>
          </a:xfrm>
          <a:prstGeom prst="rect">
            <a:avLst/>
          </a:prstGeom>
        </p:spPr>
        <p:txBody>
          <a:bodyPr lIns="0" tIns="0" rIns="0" bIns="0"/>
          <a:lstStyle>
            <a:lvl1pPr marL="0" indent="0">
              <a:buNone/>
              <a:defRPr sz="3300" b="1" baseline="0">
                <a:solidFill>
                  <a:schemeClr val="bg1"/>
                </a:solidFill>
              </a:defRPr>
            </a:lvl1pPr>
          </a:lstStyle>
          <a:p>
            <a:pPr lvl="0"/>
            <a:r>
              <a:rPr lang="en-US" dirty="0"/>
              <a:t>PPT Title</a:t>
            </a:r>
          </a:p>
        </p:txBody>
      </p:sp>
      <p:sp>
        <p:nvSpPr>
          <p:cNvPr id="14" name="Text Placeholder 13"/>
          <p:cNvSpPr>
            <a:spLocks noGrp="1"/>
          </p:cNvSpPr>
          <p:nvPr>
            <p:ph type="body" sz="quarter" idx="23" hasCustomPrompt="1"/>
          </p:nvPr>
        </p:nvSpPr>
        <p:spPr>
          <a:xfrm>
            <a:off x="3353382" y="2262190"/>
            <a:ext cx="8123355" cy="938213"/>
          </a:xfrm>
          <a:prstGeom prst="rect">
            <a:avLst/>
          </a:prstGeom>
        </p:spPr>
        <p:txBody>
          <a:bodyPr lIns="0" tIns="0" rIns="0" bIns="0"/>
          <a:lstStyle>
            <a:lvl1pPr marL="0" indent="0">
              <a:buNone/>
              <a:defRPr sz="2100" b="0">
                <a:solidFill>
                  <a:schemeClr val="accent1">
                    <a:lumMod val="20000"/>
                    <a:lumOff val="80000"/>
                  </a:schemeClr>
                </a:solidFill>
                <a:latin typeface="Arial Narrow" panose="020B0606020202030204" pitchFamily="34" charset="0"/>
              </a:defRPr>
            </a:lvl1pPr>
          </a:lstStyle>
          <a:p>
            <a:pPr lvl="0"/>
            <a:r>
              <a:rPr lang="en-US" dirty="0"/>
              <a:t>PPT Subtitle</a:t>
            </a:r>
          </a:p>
        </p:txBody>
      </p:sp>
      <p:sp>
        <p:nvSpPr>
          <p:cNvPr id="21" name="Text Placeholder 20"/>
          <p:cNvSpPr>
            <a:spLocks noGrp="1"/>
          </p:cNvSpPr>
          <p:nvPr>
            <p:ph type="body" sz="quarter" idx="24" hasCustomPrompt="1"/>
          </p:nvPr>
        </p:nvSpPr>
        <p:spPr>
          <a:xfrm>
            <a:off x="3352800" y="3311239"/>
            <a:ext cx="8128000" cy="692727"/>
          </a:xfrm>
          <a:prstGeom prst="rect">
            <a:avLst/>
          </a:prstGeom>
        </p:spPr>
        <p:txBody>
          <a:bodyPr lIns="0" tIns="0" rIns="0" bIns="0"/>
          <a:lstStyle>
            <a:lvl1pPr marL="0" indent="0">
              <a:buNone/>
              <a:defRPr sz="1350" baseline="0">
                <a:solidFill>
                  <a:schemeClr val="accent1">
                    <a:lumMod val="20000"/>
                    <a:lumOff val="80000"/>
                  </a:schemeClr>
                </a:solidFill>
                <a:latin typeface="Arial Narrow" panose="020B0606020202030204" pitchFamily="34" charset="0"/>
              </a:defRPr>
            </a:lvl1pPr>
          </a:lstStyle>
          <a:p>
            <a:pPr lvl="0"/>
            <a:r>
              <a:rPr lang="en-US" dirty="0"/>
              <a:t>Author, Title, Affiliation  (optional)</a:t>
            </a:r>
          </a:p>
        </p:txBody>
      </p:sp>
      <p:cxnSp>
        <p:nvCxnSpPr>
          <p:cNvPr id="38" name="Straight Connector 37"/>
          <p:cNvCxnSpPr/>
          <p:nvPr userDrawn="1"/>
        </p:nvCxnSpPr>
        <p:spPr>
          <a:xfrm>
            <a:off x="3047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11201" y="533400"/>
            <a:ext cx="2349515"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40517" y="0"/>
            <a:ext cx="62992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57083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9" name="Content Placeholder 2"/>
          <p:cNvSpPr>
            <a:spLocks noGrp="1"/>
          </p:cNvSpPr>
          <p:nvPr>
            <p:ph idx="19" hasCustomPrompt="1"/>
          </p:nvPr>
        </p:nvSpPr>
        <p:spPr>
          <a:xfrm>
            <a:off x="1003852"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3" name="Content Placeholder 2"/>
          <p:cNvSpPr>
            <a:spLocks noGrp="1"/>
          </p:cNvSpPr>
          <p:nvPr>
            <p:ph idx="20" hasCustomPrompt="1"/>
          </p:nvPr>
        </p:nvSpPr>
        <p:spPr>
          <a:xfrm>
            <a:off x="8331200"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4" name="Content Placeholder 2"/>
          <p:cNvSpPr>
            <a:spLocks noGrp="1"/>
          </p:cNvSpPr>
          <p:nvPr>
            <p:ph idx="21" hasCustomPrompt="1"/>
          </p:nvPr>
        </p:nvSpPr>
        <p:spPr>
          <a:xfrm>
            <a:off x="4667527" y="1219200"/>
            <a:ext cx="32633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396550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8" name="Picture Placeholder 3"/>
          <p:cNvSpPr>
            <a:spLocks noGrp="1"/>
          </p:cNvSpPr>
          <p:nvPr>
            <p:ph type="pic" sz="quarter" idx="15"/>
          </p:nvPr>
        </p:nvSpPr>
        <p:spPr>
          <a:xfrm>
            <a:off x="1016001"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4677549"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8335149" y="1219200"/>
            <a:ext cx="3247251"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1003852"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9" name="Content Placeholder 2"/>
          <p:cNvSpPr>
            <a:spLocks noGrp="1"/>
          </p:cNvSpPr>
          <p:nvPr>
            <p:ph idx="22" hasCustomPrompt="1"/>
          </p:nvPr>
        </p:nvSpPr>
        <p:spPr>
          <a:xfrm>
            <a:off x="8331200"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20" name="Content Placeholder 2"/>
          <p:cNvSpPr>
            <a:spLocks noGrp="1"/>
          </p:cNvSpPr>
          <p:nvPr>
            <p:ph idx="23" hasCustomPrompt="1"/>
          </p:nvPr>
        </p:nvSpPr>
        <p:spPr>
          <a:xfrm>
            <a:off x="4667527" y="3048000"/>
            <a:ext cx="32633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1747192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1016000" y="1219200"/>
            <a:ext cx="10566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Tree>
    <p:extLst>
      <p:ext uri="{BB962C8B-B14F-4D97-AF65-F5344CB8AC3E}">
        <p14:creationId xmlns:p14="http://schemas.microsoft.com/office/powerpoint/2010/main" val="2356161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lvl1pPr marL="0" indent="0">
              <a:buNone/>
              <a:defRPr sz="16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text styles</a:t>
            </a:r>
          </a:p>
        </p:txBody>
      </p:sp>
      <p:sp>
        <p:nvSpPr>
          <p:cNvPr id="8" name="Rectangle 7"/>
          <p:cNvSpPr/>
          <p:nvPr/>
        </p:nvSpPr>
        <p:spPr>
          <a:xfrm>
            <a:off x="0" y="3"/>
            <a:ext cx="11582400" cy="685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flipV="1">
            <a:off x="0" y="729060"/>
            <a:ext cx="12192000" cy="45720"/>
          </a:xfrm>
          <a:prstGeom prst="rect">
            <a:avLst/>
          </a:prstGeom>
          <a:solidFill>
            <a:srgbClr val="FFD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1727200" y="152400"/>
            <a:ext cx="9855200" cy="493078"/>
          </a:xfrm>
          <a:prstGeom prst="rect">
            <a:avLst/>
          </a:prstGeom>
        </p:spPr>
        <p:txBody>
          <a:bodyPr lIns="0" tIns="0" rIns="0" bIns="0" anchor="ctr" anchorCtr="0">
            <a:noAutofit/>
          </a:bodyPr>
          <a:lstStyle>
            <a:lvl1pPr algn="r">
              <a:defRPr sz="2400" b="1">
                <a:latin typeface="+mj-lt"/>
              </a:defRPr>
            </a:lvl1pPr>
          </a:lstStyle>
          <a:p>
            <a:r>
              <a:rPr lang="en-US"/>
              <a:t>Click to edit Master title style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024" y="45720"/>
            <a:ext cx="1177776" cy="883332"/>
          </a:xfrm>
          <a:prstGeom prst="rect">
            <a:avLst/>
          </a:prstGeom>
        </p:spPr>
      </p:pic>
    </p:spTree>
    <p:extLst>
      <p:ext uri="{BB962C8B-B14F-4D97-AF65-F5344CB8AC3E}">
        <p14:creationId xmlns:p14="http://schemas.microsoft.com/office/powerpoint/2010/main" val="203942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20" name="Rectangle 19"/>
          <p:cNvSpPr/>
          <p:nvPr userDrawn="1"/>
        </p:nvSpPr>
        <p:spPr>
          <a:xfrm>
            <a:off x="547749" y="3"/>
            <a:ext cx="11641127"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Picture Placeholder 3"/>
          <p:cNvSpPr>
            <a:spLocks noGrp="1"/>
          </p:cNvSpPr>
          <p:nvPr>
            <p:ph type="pic" sz="quarter" idx="15"/>
          </p:nvPr>
        </p:nvSpPr>
        <p:spPr>
          <a:xfrm>
            <a:off x="550103" y="4267200"/>
            <a:ext cx="11638772" cy="2590800"/>
          </a:xfrm>
          <a:prstGeom prst="rect">
            <a:avLst/>
          </a:prstGeo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1040445" y="2590798"/>
            <a:ext cx="1828800" cy="960120"/>
          </a:xfrm>
          <a:prstGeom prst="rect">
            <a:avLst/>
          </a:prstGeom>
        </p:spPr>
        <p:txBody>
          <a:bodyPr lIns="0" tIns="0" rIns="0" bIns="0"/>
          <a:lstStyle>
            <a:lvl1pPr marL="0" indent="0">
              <a:buNone/>
              <a:defRPr sz="1350" b="1"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Office Information</a:t>
            </a:r>
          </a:p>
        </p:txBody>
      </p:sp>
      <p:sp>
        <p:nvSpPr>
          <p:cNvPr id="37" name="Text Placeholder 9"/>
          <p:cNvSpPr>
            <a:spLocks noGrp="1"/>
          </p:cNvSpPr>
          <p:nvPr>
            <p:ph type="body" sz="quarter" idx="21" hasCustomPrompt="1"/>
          </p:nvPr>
        </p:nvSpPr>
        <p:spPr>
          <a:xfrm>
            <a:off x="1040445" y="3733803"/>
            <a:ext cx="1727200" cy="268921"/>
          </a:xfrm>
          <a:prstGeom prst="rect">
            <a:avLst/>
          </a:prstGeom>
        </p:spPr>
        <p:txBody>
          <a:bodyPr lIns="0" tIns="0" rIns="0" bIns="0"/>
          <a:lstStyle>
            <a:lvl1pPr marL="0" indent="0">
              <a:buNone/>
              <a:defRPr sz="1200" b="0" baseline="0">
                <a:solidFill>
                  <a:srgbClr val="D6F5FF"/>
                </a:solidFill>
                <a:latin typeface="Arial Narrow" panose="020B0606020202030204" pitchFamily="34" charset="0"/>
              </a:defRPr>
            </a:lvl1pPr>
            <a:lvl2pPr marL="342900" indent="0">
              <a:buNone/>
              <a:defRPr sz="1350" b="1">
                <a:latin typeface="Arial Narrow" panose="020B0606020202030204" pitchFamily="34" charset="0"/>
              </a:defRPr>
            </a:lvl2pPr>
            <a:lvl3pPr marL="685800" indent="0">
              <a:buNone/>
              <a:defRPr sz="1350" b="1">
                <a:latin typeface="Arial Narrow" panose="020B0606020202030204" pitchFamily="34" charset="0"/>
              </a:defRPr>
            </a:lvl3pPr>
            <a:lvl4pPr marL="1028700" indent="0">
              <a:buNone/>
              <a:defRPr sz="1350" b="1">
                <a:latin typeface="Arial Narrow" panose="020B0606020202030204" pitchFamily="34" charset="0"/>
              </a:defRPr>
            </a:lvl4pPr>
            <a:lvl5pPr marL="1371600" indent="0">
              <a:buNone/>
              <a:defRPr sz="1350" b="1">
                <a:latin typeface="Arial Narrow" panose="020B0606020202030204" pitchFamily="34" charset="0"/>
              </a:defRPr>
            </a:lvl5pPr>
          </a:lstStyle>
          <a:p>
            <a:pPr lvl="0"/>
            <a:r>
              <a:rPr lang="en-US" dirty="0"/>
              <a:t>MM/DD/YYYY</a:t>
            </a:r>
          </a:p>
        </p:txBody>
      </p:sp>
      <p:sp>
        <p:nvSpPr>
          <p:cNvPr id="12" name="Text Placeholder 11"/>
          <p:cNvSpPr>
            <a:spLocks noGrp="1"/>
          </p:cNvSpPr>
          <p:nvPr>
            <p:ph type="body" sz="quarter" idx="22" hasCustomPrompt="1"/>
          </p:nvPr>
        </p:nvSpPr>
        <p:spPr>
          <a:xfrm>
            <a:off x="3352800" y="768748"/>
            <a:ext cx="8128000" cy="1358585"/>
          </a:xfrm>
          <a:prstGeom prst="rect">
            <a:avLst/>
          </a:prstGeom>
        </p:spPr>
        <p:txBody>
          <a:bodyPr lIns="0" tIns="0" rIns="0" bIns="0"/>
          <a:lstStyle>
            <a:lvl1pPr marL="0" indent="0">
              <a:buNone/>
              <a:defRPr sz="3300" b="1" baseline="0">
                <a:solidFill>
                  <a:schemeClr val="bg1"/>
                </a:solidFill>
              </a:defRPr>
            </a:lvl1pPr>
          </a:lstStyle>
          <a:p>
            <a:pPr lvl="0"/>
            <a:r>
              <a:rPr lang="en-US" dirty="0"/>
              <a:t>PPT Title</a:t>
            </a:r>
          </a:p>
        </p:txBody>
      </p:sp>
      <p:sp>
        <p:nvSpPr>
          <p:cNvPr id="14" name="Text Placeholder 13"/>
          <p:cNvSpPr>
            <a:spLocks noGrp="1"/>
          </p:cNvSpPr>
          <p:nvPr>
            <p:ph type="body" sz="quarter" idx="23" hasCustomPrompt="1"/>
          </p:nvPr>
        </p:nvSpPr>
        <p:spPr>
          <a:xfrm>
            <a:off x="3353382" y="2262190"/>
            <a:ext cx="8123355" cy="938213"/>
          </a:xfrm>
          <a:prstGeom prst="rect">
            <a:avLst/>
          </a:prstGeom>
        </p:spPr>
        <p:txBody>
          <a:bodyPr lIns="0" tIns="0" rIns="0" bIns="0"/>
          <a:lstStyle>
            <a:lvl1pPr marL="0" indent="0">
              <a:buNone/>
              <a:defRPr sz="2100" b="0">
                <a:solidFill>
                  <a:schemeClr val="accent1">
                    <a:lumMod val="20000"/>
                    <a:lumOff val="80000"/>
                  </a:schemeClr>
                </a:solidFill>
                <a:latin typeface="Arial Narrow" panose="020B0606020202030204" pitchFamily="34" charset="0"/>
              </a:defRPr>
            </a:lvl1pPr>
          </a:lstStyle>
          <a:p>
            <a:pPr lvl="0"/>
            <a:r>
              <a:rPr lang="en-US" dirty="0"/>
              <a:t>PPT Subtitle</a:t>
            </a:r>
          </a:p>
        </p:txBody>
      </p:sp>
      <p:sp>
        <p:nvSpPr>
          <p:cNvPr id="21" name="Text Placeholder 20"/>
          <p:cNvSpPr>
            <a:spLocks noGrp="1"/>
          </p:cNvSpPr>
          <p:nvPr>
            <p:ph type="body" sz="quarter" idx="24" hasCustomPrompt="1"/>
          </p:nvPr>
        </p:nvSpPr>
        <p:spPr>
          <a:xfrm>
            <a:off x="3352800" y="3311239"/>
            <a:ext cx="8128000" cy="692727"/>
          </a:xfrm>
          <a:prstGeom prst="rect">
            <a:avLst/>
          </a:prstGeom>
        </p:spPr>
        <p:txBody>
          <a:bodyPr lIns="0" tIns="0" rIns="0" bIns="0"/>
          <a:lstStyle>
            <a:lvl1pPr marL="0" indent="0">
              <a:buNone/>
              <a:defRPr sz="1350" baseline="0">
                <a:solidFill>
                  <a:schemeClr val="accent1">
                    <a:lumMod val="20000"/>
                    <a:lumOff val="80000"/>
                  </a:schemeClr>
                </a:solidFill>
                <a:latin typeface="Arial Narrow" panose="020B0606020202030204" pitchFamily="34" charset="0"/>
              </a:defRPr>
            </a:lvl1pPr>
          </a:lstStyle>
          <a:p>
            <a:pPr lvl="0"/>
            <a:r>
              <a:rPr lang="en-US" dirty="0"/>
              <a:t>Author, Title, Affiliation  (optional)</a:t>
            </a:r>
          </a:p>
        </p:txBody>
      </p:sp>
      <p:cxnSp>
        <p:nvCxnSpPr>
          <p:cNvPr id="38" name="Straight Connector 37"/>
          <p:cNvCxnSpPr/>
          <p:nvPr userDrawn="1"/>
        </p:nvCxnSpPr>
        <p:spPr>
          <a:xfrm>
            <a:off x="3047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11201" y="533400"/>
            <a:ext cx="2349515"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40517" y="0"/>
            <a:ext cx="62992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215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852" y="122238"/>
            <a:ext cx="9867349" cy="792162"/>
          </a:xfrm>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6604000" y="1219200"/>
            <a:ext cx="4978400" cy="1981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1003852"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6604000" y="3429000"/>
            <a:ext cx="4990549" cy="2743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966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852" y="152400"/>
            <a:ext cx="9867349" cy="792162"/>
          </a:xfrm>
        </p:spPr>
        <p:txBody>
          <a:bodyPr/>
          <a:lstStyle>
            <a:lvl1pPr>
              <a:defRPr sz="3600">
                <a:latin typeface="Arial Narrow" panose="020B0606020202030204" pitchFamily="34" charset="0"/>
              </a:defRPr>
            </a:lvl1pPr>
          </a:lstStyle>
          <a:p>
            <a:r>
              <a:rPr lang="en-US" dirty="0"/>
              <a:t>Slide Title</a:t>
            </a:r>
          </a:p>
        </p:txBody>
      </p:sp>
      <p:sp>
        <p:nvSpPr>
          <p:cNvPr id="3" name="Content Placeholder 2"/>
          <p:cNvSpPr>
            <a:spLocks noGrp="1"/>
          </p:cNvSpPr>
          <p:nvPr>
            <p:ph idx="1" hasCustomPrompt="1"/>
          </p:nvPr>
        </p:nvSpPr>
        <p:spPr/>
        <p:txBody>
          <a:bodyPr/>
          <a:lstStyle>
            <a:lvl1pPr>
              <a:defRPr sz="2100" b="0" baseline="0">
                <a:solidFill>
                  <a:schemeClr val="tx1">
                    <a:lumMod val="75000"/>
                  </a:schemeClr>
                </a:solidFill>
                <a:latin typeface="+mn-lt"/>
              </a:defRPr>
            </a:lvl1pPr>
            <a:lvl2pPr>
              <a:defRPr sz="1800">
                <a:solidFill>
                  <a:schemeClr val="tx1">
                    <a:lumMod val="75000"/>
                  </a:schemeClr>
                </a:solidFill>
                <a:latin typeface="+mn-lt"/>
              </a:defRPr>
            </a:lvl2pPr>
            <a:lvl3pPr>
              <a:defRPr sz="1500">
                <a:solidFill>
                  <a:schemeClr val="tx1">
                    <a:lumMod val="75000"/>
                  </a:schemeClr>
                </a:solidFill>
                <a:latin typeface="+mn-lt"/>
              </a:defRPr>
            </a:lvl3pPr>
            <a:lvl4pPr>
              <a:defRPr sz="1350">
                <a:solidFill>
                  <a:schemeClr val="tx1">
                    <a:lumMod val="75000"/>
                  </a:schemeClr>
                </a:solidFill>
                <a:latin typeface="+mn-lt"/>
              </a:defRPr>
            </a:lvl4pPr>
            <a:lvl5pPr>
              <a:defRPr sz="1200">
                <a:solidFill>
                  <a:schemeClr val="tx1">
                    <a:lumMod val="75000"/>
                  </a:schemeClr>
                </a:solidFill>
                <a:latin typeface="+mn-l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501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Arial Narrow" panose="020B0606020202030204" pitchFamily="34" charset="0"/>
              </a:defRPr>
            </a:lvl1pPr>
          </a:lstStyle>
          <a:p>
            <a:r>
              <a:rPr lang="en-US" dirty="0"/>
              <a:t>Slide Title</a:t>
            </a:r>
          </a:p>
        </p:txBody>
      </p:sp>
      <p:sp>
        <p:nvSpPr>
          <p:cNvPr id="5" name="Picture Placeholder 3"/>
          <p:cNvSpPr>
            <a:spLocks noGrp="1"/>
          </p:cNvSpPr>
          <p:nvPr>
            <p:ph type="pic" sz="quarter" idx="15"/>
          </p:nvPr>
        </p:nvSpPr>
        <p:spPr>
          <a:xfrm>
            <a:off x="8128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1003851" y="1219200"/>
            <a:ext cx="6920949" cy="4953000"/>
          </a:xfrm>
        </p:spPr>
        <p:txBody>
          <a:bodyPr/>
          <a:lstStyle>
            <a:lvl1pPr>
              <a:defRPr sz="2100" b="0" baseline="0">
                <a:solidFill>
                  <a:schemeClr val="tx1">
                    <a:lumMod val="75000"/>
                  </a:schemeClr>
                </a:solidFill>
                <a:latin typeface="+mn-lt"/>
              </a:defRPr>
            </a:lvl1pPr>
            <a:lvl2pPr>
              <a:defRPr sz="1800">
                <a:solidFill>
                  <a:schemeClr val="tx1">
                    <a:lumMod val="75000"/>
                  </a:schemeClr>
                </a:solidFill>
                <a:latin typeface="+mn-lt"/>
              </a:defRPr>
            </a:lvl2pPr>
            <a:lvl3pPr>
              <a:defRPr sz="1500">
                <a:solidFill>
                  <a:schemeClr val="tx1">
                    <a:lumMod val="75000"/>
                  </a:schemeClr>
                </a:solidFill>
                <a:latin typeface="+mn-lt"/>
              </a:defRPr>
            </a:lvl3pPr>
            <a:lvl4pPr>
              <a:defRPr sz="1350">
                <a:solidFill>
                  <a:schemeClr val="tx1">
                    <a:lumMod val="75000"/>
                  </a:schemeClr>
                </a:solidFill>
                <a:latin typeface="+mn-lt"/>
              </a:defRPr>
            </a:lvl4pPr>
            <a:lvl5pPr>
              <a:defRPr sz="1200">
                <a:solidFill>
                  <a:schemeClr val="tx1">
                    <a:lumMod val="75000"/>
                  </a:schemeClr>
                </a:solidFill>
                <a:latin typeface="+mn-l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472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Arial Narrow" panose="020B0606020202030204" pitchFamily="34" charset="0"/>
              </a:defRPr>
            </a:lvl1pPr>
          </a:lstStyle>
          <a:p>
            <a:r>
              <a:rPr lang="en-US" dirty="0"/>
              <a:t>Slide Title</a:t>
            </a:r>
          </a:p>
        </p:txBody>
      </p:sp>
      <p:sp>
        <p:nvSpPr>
          <p:cNvPr id="6" name="Picture Placeholder 3"/>
          <p:cNvSpPr>
            <a:spLocks noGrp="1"/>
          </p:cNvSpPr>
          <p:nvPr>
            <p:ph type="pic" sz="quarter" idx="15"/>
          </p:nvPr>
        </p:nvSpPr>
        <p:spPr>
          <a:xfrm>
            <a:off x="1016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4673600" y="1219200"/>
            <a:ext cx="69209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30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12192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3124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lvl1pPr>
              <a:defRPr sz="3600">
                <a:latin typeface="Arial Narrow" panose="020B0606020202030204" pitchFamily="34" charset="0"/>
              </a:defRPr>
            </a:lvl1pPr>
          </a:lstStyle>
          <a:p>
            <a:r>
              <a:rPr lang="en-US" dirty="0"/>
              <a:t>Slide Title</a:t>
            </a:r>
          </a:p>
        </p:txBody>
      </p:sp>
    </p:spTree>
    <p:extLst>
      <p:ext uri="{BB962C8B-B14F-4D97-AF65-F5344CB8AC3E}">
        <p14:creationId xmlns:p14="http://schemas.microsoft.com/office/powerpoint/2010/main" val="122941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6604000" y="1219200"/>
            <a:ext cx="4978400" cy="1981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1003852"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6604000" y="3429000"/>
            <a:ext cx="4990549" cy="2743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51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p:cNvSpPr/>
          <p:nvPr userDrawn="1"/>
        </p:nvSpPr>
        <p:spPr>
          <a:xfrm>
            <a:off x="0" y="228600"/>
            <a:ext cx="12192000" cy="6640456"/>
          </a:xfrm>
          <a:prstGeom prst="rect">
            <a:avLst/>
          </a:prstGeom>
          <a:gradFill>
            <a:gsLst>
              <a:gs pos="0">
                <a:schemeClr val="tx1">
                  <a:alpha val="17000"/>
                </a:schemeClr>
              </a:gs>
              <a:gs pos="100000">
                <a:schemeClr val="tx1">
                  <a:alpha val="62000"/>
                </a:schemeClr>
              </a:gs>
              <a:gs pos="48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7" name="Rectangle 6"/>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1335316" y="231093"/>
            <a:ext cx="10856685" cy="1143000"/>
          </a:xfr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420685"/>
            <a:ext cx="914400" cy="685800"/>
          </a:xfrm>
          <a:prstGeom prst="rect">
            <a:avLst/>
          </a:prstGeom>
        </p:spPr>
      </p:pic>
    </p:spTree>
    <p:extLst>
      <p:ext uri="{BB962C8B-B14F-4D97-AF65-F5344CB8AC3E}">
        <p14:creationId xmlns:p14="http://schemas.microsoft.com/office/powerpoint/2010/main" val="3010140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60822"/>
          </a:xfrm>
          <a:prstGeom prst="rect">
            <a:avLst/>
          </a:prstGeom>
        </p:spPr>
      </p:pic>
      <p:sp>
        <p:nvSpPr>
          <p:cNvPr id="9" name="Rectangle 8"/>
          <p:cNvSpPr/>
          <p:nvPr userDrawn="1"/>
        </p:nvSpPr>
        <p:spPr>
          <a:xfrm>
            <a:off x="0" y="4"/>
            <a:ext cx="12192000" cy="6869055"/>
          </a:xfrm>
          <a:prstGeom prst="rect">
            <a:avLst/>
          </a:prstGeom>
          <a:gradFill>
            <a:gsLst>
              <a:gs pos="90000">
                <a:schemeClr val="tx1">
                  <a:alpha val="23000"/>
                </a:schemeClr>
              </a:gs>
              <a:gs pos="32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dirty="0"/>
          </a:p>
        </p:txBody>
      </p:sp>
      <p:sp>
        <p:nvSpPr>
          <p:cNvPr id="6" name="Rectangle 5"/>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itle 1"/>
          <p:cNvSpPr>
            <a:spLocks noGrp="1"/>
          </p:cNvSpPr>
          <p:nvPr>
            <p:ph type="title"/>
          </p:nvPr>
        </p:nvSpPr>
        <p:spPr>
          <a:xfrm>
            <a:off x="1335316" y="231093"/>
            <a:ext cx="10856685" cy="1143000"/>
          </a:xfr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420685"/>
            <a:ext cx="914400" cy="685800"/>
          </a:xfrm>
          <a:prstGeom prst="rect">
            <a:avLst/>
          </a:prstGeom>
        </p:spPr>
      </p:pic>
    </p:spTree>
    <p:extLst>
      <p:ext uri="{BB962C8B-B14F-4D97-AF65-F5344CB8AC3E}">
        <p14:creationId xmlns:p14="http://schemas.microsoft.com/office/powerpoint/2010/main" val="729912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9" name="Group 8"/>
          <p:cNvGrpSpPr/>
          <p:nvPr userDrawn="1"/>
        </p:nvGrpSpPr>
        <p:grpSpPr>
          <a:xfrm>
            <a:off x="8296364" y="5930538"/>
            <a:ext cx="4470400" cy="516601"/>
            <a:chOff x="6400800" y="6096000"/>
            <a:chExt cx="3352800" cy="516601"/>
          </a:xfrm>
        </p:grpSpPr>
        <p:sp>
          <p:nvSpPr>
            <p:cNvPr id="10" name="TextBox 9"/>
            <p:cNvSpPr txBox="1"/>
            <p:nvPr/>
          </p:nvSpPr>
          <p:spPr>
            <a:xfrm>
              <a:off x="7391400" y="6104770"/>
              <a:ext cx="2362200" cy="507831"/>
            </a:xfrm>
            <a:prstGeom prst="rect">
              <a:avLst/>
            </a:prstGeom>
            <a:noFill/>
          </p:spPr>
          <p:txBody>
            <a:bodyPr wrap="square" rtlCol="0">
              <a:spAutoFit/>
            </a:bodyPr>
            <a:lstStyle/>
            <a:p>
              <a:r>
                <a:rPr lang="en-US" sz="1350" dirty="0">
                  <a:solidFill>
                    <a:schemeClr val="bg1"/>
                  </a:solidFill>
                  <a:latin typeface="+mj-lt"/>
                  <a:cs typeface="Arial" panose="020B0604020202020204" pitchFamily="34" charset="0"/>
                </a:rPr>
                <a:t>DATA.</a:t>
              </a:r>
            </a:p>
            <a:p>
              <a:r>
                <a:rPr lang="en-US" sz="1350" dirty="0">
                  <a:solidFill>
                    <a:schemeClr val="bg1"/>
                  </a:solidFill>
                  <a:latin typeface="+mj-lt"/>
                  <a:cs typeface="Arial" panose="020B0604020202020204" pitchFamily="34" charset="0"/>
                </a:rPr>
                <a:t>   </a:t>
              </a:r>
              <a:r>
                <a:rPr lang="en-US" sz="1350" spc="-225" dirty="0">
                  <a:solidFill>
                    <a:schemeClr val="bg1"/>
                  </a:solidFill>
                  <a:latin typeface="+mj-lt"/>
                  <a:cs typeface="Arial" panose="020B0604020202020204" pitchFamily="34" charset="0"/>
                </a:rPr>
                <a:t> </a:t>
              </a:r>
              <a:r>
                <a:rPr lang="en-US" sz="1350" dirty="0">
                  <a:solidFill>
                    <a:schemeClr val="bg1"/>
                  </a:solidFill>
                  <a:latin typeface="+mj-lt"/>
                  <a:cs typeface="Arial" panose="020B0604020202020204" pitchFamily="34" charset="0"/>
                </a:rPr>
                <a:t>WEATHER.</a:t>
              </a:r>
            </a:p>
          </p:txBody>
        </p:sp>
        <p:sp>
          <p:nvSpPr>
            <p:cNvPr id="11" name="TextBox 10"/>
            <p:cNvSpPr txBox="1"/>
            <p:nvPr/>
          </p:nvSpPr>
          <p:spPr>
            <a:xfrm>
              <a:off x="6400800" y="6096000"/>
              <a:ext cx="676676" cy="507831"/>
            </a:xfrm>
            <a:prstGeom prst="rect">
              <a:avLst/>
            </a:prstGeom>
            <a:noFill/>
          </p:spPr>
          <p:txBody>
            <a:bodyPr wrap="none" rtlCol="0">
              <a:spAutoFit/>
            </a:bodyPr>
            <a:lstStyle/>
            <a:p>
              <a:r>
                <a:rPr lang="en-US" sz="1350" dirty="0">
                  <a:solidFill>
                    <a:schemeClr val="bg1"/>
                  </a:solidFill>
                </a:rPr>
                <a:t>GLOBAL</a:t>
              </a:r>
            </a:p>
            <a:p>
              <a:r>
                <a:rPr lang="en-US" sz="1350" dirty="0">
                  <a:solidFill>
                    <a:schemeClr val="bg1"/>
                  </a:solidFill>
                </a:rPr>
                <a:t>       LOCAL</a:t>
              </a:r>
            </a:p>
          </p:txBody>
        </p:sp>
      </p:grpSp>
      <p:grpSp>
        <p:nvGrpSpPr>
          <p:cNvPr id="27" name="Group 26"/>
          <p:cNvGrpSpPr/>
          <p:nvPr userDrawn="1"/>
        </p:nvGrpSpPr>
        <p:grpSpPr>
          <a:xfrm>
            <a:off x="0" y="1288876"/>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301814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Break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27" name="Group 26"/>
          <p:cNvGrpSpPr/>
          <p:nvPr userDrawn="1"/>
        </p:nvGrpSpPr>
        <p:grpSpPr>
          <a:xfrm>
            <a:off x="0" y="1288876"/>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74707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405"/>
          </a:xfrm>
          <a:prstGeom prst="rect">
            <a:avLst/>
          </a:prstGeom>
        </p:spPr>
      </p:pic>
      <p:sp>
        <p:nvSpPr>
          <p:cNvPr id="5" name="Rectangle 4"/>
          <p:cNvSpPr/>
          <p:nvPr userDrawn="1"/>
        </p:nvSpPr>
        <p:spPr>
          <a:xfrm>
            <a:off x="0" y="2"/>
            <a:ext cx="12192000" cy="6847115"/>
          </a:xfrm>
          <a:prstGeom prst="rect">
            <a:avLst/>
          </a:prstGeom>
          <a:gradFill>
            <a:gsLst>
              <a:gs pos="100000">
                <a:schemeClr val="tx1">
                  <a:alpha val="51000"/>
                </a:schemeClr>
              </a:gs>
              <a:gs pos="59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0" y="228600"/>
            <a:ext cx="12192000" cy="11430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itle 1"/>
          <p:cNvSpPr>
            <a:spLocks noGrp="1"/>
          </p:cNvSpPr>
          <p:nvPr>
            <p:ph type="title"/>
          </p:nvPr>
        </p:nvSpPr>
        <p:spPr>
          <a:xfrm>
            <a:off x="1335316" y="231093"/>
            <a:ext cx="10856685" cy="1143000"/>
          </a:xfrm>
          <a:prstGeom prst="rect">
            <a:avLst/>
          </a:prstGeom>
          <a:effectLst>
            <a:outerShdw blurRad="50800" dist="38100" dir="2700000" algn="tl" rotWithShape="0">
              <a:prstClr val="black">
                <a:alpha val="40000"/>
              </a:prstClr>
            </a:outerShdw>
          </a:effectLst>
        </p:spPr>
        <p:txBody>
          <a:bodyPr/>
          <a:lstStyle>
            <a:lvl1pPr>
              <a:defRPr>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152" y="342199"/>
            <a:ext cx="1019048" cy="953668"/>
          </a:xfrm>
          <a:prstGeom prst="rect">
            <a:avLst/>
          </a:prstGeom>
        </p:spPr>
      </p:pic>
    </p:spTree>
    <p:extLst>
      <p:ext uri="{BB962C8B-B14F-4D97-AF65-F5344CB8AC3E}">
        <p14:creationId xmlns:p14="http://schemas.microsoft.com/office/powerpoint/2010/main" val="1642348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1 Column, Tall Pic Left">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rgbClr val="00002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4611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a:ext>
            </a:extLst>
          </a:blip>
          <a:srcRect b="-270"/>
          <a:stretch/>
        </p:blipFill>
        <p:spPr>
          <a:xfrm>
            <a:off x="0" y="3"/>
            <a:ext cx="12192000" cy="6876476"/>
          </a:xfrm>
          <a:prstGeom prst="rect">
            <a:avLst/>
          </a:prstGeom>
        </p:spPr>
      </p:pic>
      <p:sp>
        <p:nvSpPr>
          <p:cNvPr id="7" name="Rectangle 6"/>
          <p:cNvSpPr/>
          <p:nvPr userDrawn="1"/>
        </p:nvSpPr>
        <p:spPr>
          <a:xfrm>
            <a:off x="0" y="228600"/>
            <a:ext cx="12192000" cy="1143000"/>
          </a:xfrm>
          <a:prstGeom prst="rect">
            <a:avLst/>
          </a:prstGeom>
          <a:solidFill>
            <a:srgbClr val="0194CA">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kern="1200" dirty="0">
              <a:solidFill>
                <a:prstClr val="white"/>
              </a:solidFill>
            </a:endParaRPr>
          </a:p>
        </p:txBody>
      </p:sp>
      <p:sp>
        <p:nvSpPr>
          <p:cNvPr id="8" name="Title 1"/>
          <p:cNvSpPr>
            <a:spLocks noGrp="1"/>
          </p:cNvSpPr>
          <p:nvPr>
            <p:ph type="title"/>
          </p:nvPr>
        </p:nvSpPr>
        <p:spPr>
          <a:xfrm>
            <a:off x="1436916" y="231093"/>
            <a:ext cx="10450285" cy="1143000"/>
          </a:xfrm>
          <a:prstGeom prst="rect">
            <a:avLst/>
          </a:prstGeom>
          <a:effectLst>
            <a:outerShdw blurRad="50800" dist="38100" dir="2700000" algn="tl" rotWithShape="0">
              <a:prstClr val="black">
                <a:alpha val="40000"/>
              </a:prstClr>
            </a:outerShdw>
          </a:effectLst>
        </p:spPr>
        <p:txBody>
          <a:bodyPr anchor="ctr"/>
          <a:lstStyle>
            <a:lvl1pPr algn="l">
              <a:defRPr sz="36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800" y="420685"/>
            <a:ext cx="914400" cy="685800"/>
          </a:xfrm>
          <a:prstGeom prst="rect">
            <a:avLst/>
          </a:prstGeom>
        </p:spPr>
      </p:pic>
      <p:sp>
        <p:nvSpPr>
          <p:cNvPr id="10" name="Rectangle 9"/>
          <p:cNvSpPr/>
          <p:nvPr userDrawn="1"/>
        </p:nvSpPr>
        <p:spPr>
          <a:xfrm>
            <a:off x="0" y="609600"/>
            <a:ext cx="12192000" cy="6259456"/>
          </a:xfrm>
          <a:prstGeom prst="rect">
            <a:avLst/>
          </a:prstGeom>
          <a:gradFill>
            <a:gsLst>
              <a:gs pos="100000">
                <a:schemeClr val="tx1">
                  <a:alpha val="81000"/>
                </a:schemeClr>
              </a:gs>
              <a:gs pos="64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8687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omparison">
    <p:spTree>
      <p:nvGrpSpPr>
        <p:cNvPr id="1" name="Shape 26"/>
        <p:cNvGrpSpPr/>
        <p:nvPr/>
      </p:nvGrpSpPr>
      <p:grpSpPr>
        <a:xfrm>
          <a:off x="0" y="0"/>
          <a:ext cx="0" cy="0"/>
          <a:chOff x="0" y="0"/>
          <a:chExt cx="0" cy="0"/>
        </a:xfrm>
      </p:grpSpPr>
      <p:sp>
        <p:nvSpPr>
          <p:cNvPr id="27" name="Shape 27"/>
          <p:cNvSpPr/>
          <p:nvPr/>
        </p:nvSpPr>
        <p:spPr>
          <a:xfrm>
            <a:off x="0" y="896112"/>
            <a:ext cx="12192000" cy="18288"/>
          </a:xfrm>
          <a:prstGeom prst="rect">
            <a:avLst/>
          </a:prstGeom>
          <a:solidFill>
            <a:srgbClr val="FFD24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rgbClr val="FFFFFF"/>
              </a:solidFill>
              <a:latin typeface="Calibri"/>
              <a:ea typeface="Calibri"/>
              <a:cs typeface="Calibri"/>
              <a:sym typeface="Calibri"/>
            </a:endParaRPr>
          </a:p>
        </p:txBody>
      </p:sp>
      <p:sp>
        <p:nvSpPr>
          <p:cNvPr id="28" name="Shape 28"/>
          <p:cNvSpPr txBox="1">
            <a:spLocks noGrp="1"/>
          </p:cNvSpPr>
          <p:nvPr>
            <p:ph type="title"/>
          </p:nvPr>
        </p:nvSpPr>
        <p:spPr>
          <a:xfrm>
            <a:off x="1663192" y="57150"/>
            <a:ext cx="9212072" cy="7810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2400"/>
              <a:buFont typeface="Calibri"/>
              <a:buNone/>
              <a:defRPr sz="2400" b="1" i="0" u="none" strike="noStrike" cap="none">
                <a:solidFill>
                  <a:srgbClr val="0070C0"/>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dirty="0"/>
          </a:p>
        </p:txBody>
      </p:sp>
      <p:pic>
        <p:nvPicPr>
          <p:cNvPr id="29" name="Shape 29"/>
          <p:cNvPicPr preferRelativeResize="0"/>
          <p:nvPr/>
        </p:nvPicPr>
        <p:blipFill rotWithShape="1">
          <a:blip r:embed="rId2">
            <a:alphaModFix/>
          </a:blip>
          <a:srcRect/>
          <a:stretch/>
        </p:blipFill>
        <p:spPr>
          <a:xfrm>
            <a:off x="115389" y="182880"/>
            <a:ext cx="1547804" cy="655320"/>
          </a:xfrm>
          <a:prstGeom prst="rect">
            <a:avLst/>
          </a:prstGeom>
          <a:noFill/>
          <a:ln>
            <a:noFill/>
          </a:ln>
        </p:spPr>
      </p:pic>
      <p:sp>
        <p:nvSpPr>
          <p:cNvPr id="31" name="Shape 31"/>
          <p:cNvSpPr txBox="1"/>
          <p:nvPr/>
        </p:nvSpPr>
        <p:spPr>
          <a:xfrm>
            <a:off x="11582400" y="6627168"/>
            <a:ext cx="609601" cy="230832"/>
          </a:xfrm>
          <a:prstGeom prst="rect">
            <a:avLst/>
          </a:prstGeom>
          <a:noFill/>
          <a:ln>
            <a:noFill/>
          </a:ln>
        </p:spPr>
        <p:txBody>
          <a:bodyPr wrap="square" lIns="0" tIns="0" rIns="0" bIns="0" anchor="ctr" anchorCtr="0">
            <a:noAutofit/>
          </a:bodyPr>
          <a:lstStyle/>
          <a:p>
            <a:pPr marL="0" marR="0" lvl="0" indent="0" algn="ctr" rtl="0">
              <a:spcBef>
                <a:spcPts val="0"/>
              </a:spcBef>
              <a:buNone/>
            </a:pPr>
            <a:fld id="{00000000-1234-1234-1234-123412341234}" type="slidenum">
              <a:rPr lang="en-US" sz="1000" b="0" i="0" u="none" strike="noStrike" cap="none">
                <a:solidFill>
                  <a:srgbClr val="0594C9"/>
                </a:solidFill>
                <a:latin typeface="Calibri"/>
                <a:ea typeface="Calibri"/>
                <a:cs typeface="Calibri"/>
                <a:sym typeface="Calibri"/>
              </a:rPr>
              <a:pPr marL="0" marR="0" lvl="0" indent="0" algn="ctr" rtl="0">
                <a:spcBef>
                  <a:spcPts val="0"/>
                </a:spcBef>
                <a:buNone/>
              </a:pPr>
              <a:t>‹#›</a:t>
            </a:fld>
            <a:endParaRPr lang="en-US" sz="1000" b="0" i="0" u="none" strike="noStrike" cap="none" dirty="0">
              <a:solidFill>
                <a:srgbClr val="0594C9"/>
              </a:solidFill>
              <a:latin typeface="Calibri"/>
              <a:ea typeface="Calibri"/>
              <a:cs typeface="Calibri"/>
              <a:sym typeface="Calibri"/>
            </a:endParaRPr>
          </a:p>
        </p:txBody>
      </p:sp>
      <p:pic>
        <p:nvPicPr>
          <p:cNvPr id="32" name="Shape 32" descr="STAR Logo"/>
          <p:cNvPicPr preferRelativeResize="0"/>
          <p:nvPr/>
        </p:nvPicPr>
        <p:blipFill rotWithShape="1">
          <a:blip r:embed="rId3">
            <a:alphaModFix/>
          </a:blip>
          <a:srcRect/>
          <a:stretch/>
        </p:blipFill>
        <p:spPr>
          <a:xfrm>
            <a:off x="10875264" y="0"/>
            <a:ext cx="1177544" cy="896112"/>
          </a:xfrm>
          <a:prstGeom prst="rect">
            <a:avLst/>
          </a:prstGeom>
          <a:noFill/>
          <a:ln>
            <a:noFill/>
          </a:ln>
        </p:spPr>
      </p:pic>
    </p:spTree>
    <p:extLst>
      <p:ext uri="{BB962C8B-B14F-4D97-AF65-F5344CB8AC3E}">
        <p14:creationId xmlns:p14="http://schemas.microsoft.com/office/powerpoint/2010/main" val="130465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4947-F330-4841-90E7-87D57B11689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ED84CD9-AE54-4E1F-B0AC-6E4E741C7C7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BD3CB1-D64D-4759-8975-EF9DEA561B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B94C68-28DB-426F-AF07-A7598F56FCF4}" type="datetimeFigureOut">
              <a:rPr kumimoji="0" lang="en-US" sz="1800" b="0" i="0" u="none" strike="noStrike" kern="1200" cap="none" spc="0" normalizeH="0" baseline="0" noProof="0" smtClean="0">
                <a:ln>
                  <a:noFill/>
                </a:ln>
                <a:solidFill>
                  <a:srgbClr val="0A459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3/12/2021</a:t>
            </a:fld>
            <a:endParaRPr kumimoji="0" lang="en-US" sz="1800" b="0" i="0" u="none" strike="noStrike" kern="1200" cap="none" spc="0" normalizeH="0" baseline="0" noProof="0">
              <a:ln>
                <a:noFill/>
              </a:ln>
              <a:solidFill>
                <a:srgbClr val="0A4595"/>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5A40C5B-3F24-447A-908F-E5CAD9DE447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4595"/>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0BB6ED2-0C02-4ADE-A35B-BBF267DB02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CB89A3-3F25-4F12-8B6A-C392EBFA8F3A}" type="slidenum">
              <a:rPr kumimoji="0" lang="en-US" sz="1800" b="0" i="0" u="none" strike="noStrike" kern="1200" cap="none" spc="0" normalizeH="0" baseline="0" noProof="0" smtClean="0">
                <a:ln>
                  <a:noFill/>
                </a:ln>
                <a:solidFill>
                  <a:srgbClr val="0A459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3165915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a:t>CoastWatch </a:t>
            </a:r>
            <a:r>
              <a:rPr lang="en-US" dirty="0">
                <a:latin typeface="Arial" panose="020B0604020202020204" pitchFamily="34" charset="0"/>
                <a:cs typeface="Arial" panose="020B0604020202020204" pitchFamily="34" charset="0"/>
              </a:rPr>
              <a:t>West</a:t>
            </a:r>
            <a:r>
              <a:rPr lang="en-US" dirty="0"/>
              <a:t> Coast Node                                          http://coastwatch.pfeg.noaa.gov</a:t>
            </a:r>
          </a:p>
        </p:txBody>
      </p:sp>
    </p:spTree>
    <p:extLst>
      <p:ext uri="{BB962C8B-B14F-4D97-AF65-F5344CB8AC3E}">
        <p14:creationId xmlns:p14="http://schemas.microsoft.com/office/powerpoint/2010/main" val="317638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0487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39644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5" name="Picture Placeholder 3"/>
          <p:cNvSpPr>
            <a:spLocks noGrp="1"/>
          </p:cNvSpPr>
          <p:nvPr>
            <p:ph type="pic" sz="quarter" idx="15"/>
          </p:nvPr>
        </p:nvSpPr>
        <p:spPr>
          <a:xfrm>
            <a:off x="8128000" y="1219200"/>
            <a:ext cx="3454400" cy="49530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1003851" y="1219200"/>
            <a:ext cx="69209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21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rgbClr val="00002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0061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12192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3124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46199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1016001" y="4419600"/>
            <a:ext cx="10562379" cy="17526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1003852" y="1219200"/>
            <a:ext cx="10578549" cy="3048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419338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0" name="Content Placeholder 2"/>
          <p:cNvSpPr>
            <a:spLocks noGrp="1"/>
          </p:cNvSpPr>
          <p:nvPr>
            <p:ph idx="1" hasCustomPrompt="1"/>
          </p:nvPr>
        </p:nvSpPr>
        <p:spPr>
          <a:xfrm>
            <a:off x="1016000"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hasCustomPrompt="1"/>
          </p:nvPr>
        </p:nvSpPr>
        <p:spPr>
          <a:xfrm>
            <a:off x="6604000" y="1219200"/>
            <a:ext cx="4990549" cy="49530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51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1016001" y="1219200"/>
            <a:ext cx="4978400"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6604000" y="1219200"/>
            <a:ext cx="4978400" cy="1600200"/>
          </a:xfrm>
          <a:solidFill>
            <a:schemeClr val="bg1">
              <a:lumMod val="95000"/>
            </a:schemeClr>
          </a:solidFill>
        </p:spPr>
        <p:txBody>
          <a:bodyPr anchor="ctr" anchorCtr="0">
            <a:normAutofit/>
          </a:bodyPr>
          <a:lstStyle>
            <a:lvl1pPr marL="0" indent="0" algn="ctr">
              <a:buNone/>
              <a:defRPr sz="15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1003852" y="3048000"/>
            <a:ext cx="49905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7" hasCustomPrompt="1"/>
          </p:nvPr>
        </p:nvSpPr>
        <p:spPr>
          <a:xfrm>
            <a:off x="6604000" y="3048000"/>
            <a:ext cx="4990549" cy="3124200"/>
          </a:xfrm>
        </p:spPr>
        <p:txBody>
          <a:bodyPr/>
          <a:lstStyle>
            <a:lvl1pPr>
              <a:defRPr sz="2100" b="0" baseline="0">
                <a:solidFill>
                  <a:schemeClr val="tx1">
                    <a:lumMod val="75000"/>
                  </a:schemeClr>
                </a:solidFill>
              </a:defRPr>
            </a:lvl1pPr>
            <a:lvl2pPr>
              <a:defRPr sz="1800">
                <a:solidFill>
                  <a:schemeClr val="tx1">
                    <a:lumMod val="75000"/>
                  </a:schemeClr>
                </a:solidFill>
              </a:defRPr>
            </a:lvl2pPr>
            <a:lvl3pPr>
              <a:defRPr sz="1500">
                <a:solidFill>
                  <a:schemeClr val="tx1">
                    <a:lumMod val="75000"/>
                  </a:schemeClr>
                </a:solidFill>
              </a:defRPr>
            </a:lvl3pPr>
            <a:lvl4pPr>
              <a:defRPr sz="1350">
                <a:solidFill>
                  <a:schemeClr val="tx1">
                    <a:lumMod val="75000"/>
                  </a:schemeClr>
                </a:solidFill>
              </a:defRPr>
            </a:lvl4pPr>
            <a:lvl5pPr>
              <a:defRPr sz="12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143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hyperlink" Target="http://www.noaa.gov/fisheries"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noaa.gov/research" TargetMode="External"/><Relationship Id="rId25" Type="http://schemas.openxmlformats.org/officeDocument/2006/relationships/hyperlink" Target="http://www.noaa.gov/weather" TargetMode="External"/><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3.png"/><Relationship Id="rId29" Type="http://schemas.openxmlformats.org/officeDocument/2006/relationships/hyperlink" Target="http://www.noaa.gov/"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hyperlink" Target="http://www.noaa.gov/marine-aviation" TargetMode="External"/><Relationship Id="rId23" Type="http://schemas.openxmlformats.org/officeDocument/2006/relationships/hyperlink" Target="http://www.noaa.gov/oceans-coasts" TargetMode="External"/><Relationship Id="rId28"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hyperlink" Target="http://www.noaa.gov/satellite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4.png"/><Relationship Id="rId27" Type="http://schemas.openxmlformats.org/officeDocument/2006/relationships/hyperlink" Target="https://www.commerce.gov/" TargetMode="External"/><Relationship Id="rId30"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theme" Target="../theme/theme2.xml"/><Relationship Id="rId26" Type="http://schemas.openxmlformats.org/officeDocument/2006/relationships/image" Target="../media/image4.png"/><Relationship Id="rId3" Type="http://schemas.openxmlformats.org/officeDocument/2006/relationships/slideLayout" Target="../slideLayouts/slideLayout16.xml"/><Relationship Id="rId21" Type="http://schemas.openxmlformats.org/officeDocument/2006/relationships/hyperlink" Target="http://www.noaa.gov/research" TargetMode="External"/><Relationship Id="rId34" Type="http://schemas.openxmlformats.org/officeDocument/2006/relationships/image" Target="../media/image8.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hyperlink" Target="http://www.noaa.gov/fisheries" TargetMode="External"/><Relationship Id="rId33" Type="http://schemas.openxmlformats.org/officeDocument/2006/relationships/hyperlink" Target="http://www.noaa.gov/" TargetMode="Externa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png"/><Relationship Id="rId29" Type="http://schemas.openxmlformats.org/officeDocument/2006/relationships/hyperlink" Target="http://www.noaa.gov/weather" TargetMode="Externa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3.png"/><Relationship Id="rId32" Type="http://schemas.openxmlformats.org/officeDocument/2006/relationships/image" Target="../media/image7.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hyperlink" Target="http://www.noaa.gov/satellites" TargetMode="External"/><Relationship Id="rId28" Type="http://schemas.openxmlformats.org/officeDocument/2006/relationships/image" Target="../media/image5.png"/><Relationship Id="rId10" Type="http://schemas.openxmlformats.org/officeDocument/2006/relationships/slideLayout" Target="../slideLayouts/slideLayout23.xml"/><Relationship Id="rId19" Type="http://schemas.openxmlformats.org/officeDocument/2006/relationships/hyperlink" Target="http://www.noaa.gov/marine-aviation" TargetMode="External"/><Relationship Id="rId31" Type="http://schemas.openxmlformats.org/officeDocument/2006/relationships/hyperlink" Target="https://www.commerce.gov/" TargetMode="Externa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2.png"/><Relationship Id="rId27" Type="http://schemas.openxmlformats.org/officeDocument/2006/relationships/hyperlink" Target="http://www.noaa.gov/oceans-coasts" TargetMode="External"/><Relationship Id="rId30" Type="http://schemas.openxmlformats.org/officeDocument/2006/relationships/image" Target="../media/image6.png"/><Relationship Id="rId35" Type="http://schemas.openxmlformats.org/officeDocument/2006/relationships/image" Target="../media/image11.jpeg"/><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2" name="Group 61"/>
          <p:cNvGrpSpPr/>
          <p:nvPr userDrawn="1"/>
        </p:nvGrpSpPr>
        <p:grpSpPr>
          <a:xfrm>
            <a:off x="-40517" y="0"/>
            <a:ext cx="629920" cy="6858000"/>
            <a:chOff x="-15240" y="0"/>
            <a:chExt cx="472440" cy="6858000"/>
          </a:xfrm>
        </p:grpSpPr>
        <p:sp>
          <p:nvSpPr>
            <p:cNvPr id="63" name="Rectangle 62"/>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Rectangle 63"/>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5" name="Picture 13" descr="C:\Users\jacqui.fenner\Desktop\PTT templates\images\noaa icons\noaa_icons-04.png">
              <a:hlinkClick r:id="rId15"/>
            </p:cNvPr>
            <p:cNvPicPr>
              <a:picLocks noChangeAspect="1" noChangeArrowheads="1"/>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14" descr="C:\Users\jacqui.fenner\Desktop\PTT templates\images\noaa icons\noaa_icons-05.png">
              <a:hlinkClick r:id="rId17"/>
            </p:cNvPr>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5" descr="C:\Users\jacqui.fenner\Desktop\PTT templates\images\noaa icons\noaa_icons-06.png">
              <a:hlinkClick r:id="rId19"/>
            </p:cNvPr>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6" descr="C:\Users\jacqui.fenner\Desktop\PTT templates\images\noaa icons\noaa_icons-07.png">
              <a:hlinkClick r:id="rId21"/>
            </p:cNvPr>
            <p:cNvPicPr>
              <a:picLocks noChangeAspect="1" noChangeArrowheads="1"/>
            </p:cNvPicPr>
            <p:nvPr userDrawn="1"/>
          </p:nvPicPr>
          <p:blipFill>
            <a:blip r:embed="rId22" cstate="print">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7" descr="C:\Users\jacqui.fenner\Desktop\PTT templates\images\noaa icons\noaa_icons-08.png">
              <a:hlinkClick r:id="rId23"/>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9" descr="C:\Users\jacqui.fenner\Desktop\PTT templates\images\noaa icons\noaa_icons-10.png">
              <a:hlinkClick r:id="rId25"/>
            </p:cNvPr>
            <p:cNvPicPr>
              <a:picLocks noChangeAspect="1" noChangeArrowheads="1"/>
            </p:cNvPicPr>
            <p:nvPr userDrawn="1"/>
          </p:nvPicPr>
          <p:blipFill>
            <a:blip r:embed="rId26" cstate="print">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1" name="Group 70"/>
            <p:cNvGrpSpPr/>
            <p:nvPr userDrawn="1"/>
          </p:nvGrpSpPr>
          <p:grpSpPr>
            <a:xfrm>
              <a:off x="15148" y="0"/>
              <a:ext cx="420624" cy="6858000"/>
              <a:chOff x="15148" y="0"/>
              <a:chExt cx="420624" cy="6858000"/>
            </a:xfrm>
          </p:grpSpPr>
          <p:grpSp>
            <p:nvGrpSpPr>
              <p:cNvPr id="72" name="Group 71"/>
              <p:cNvGrpSpPr/>
              <p:nvPr userDrawn="1"/>
            </p:nvGrpSpPr>
            <p:grpSpPr>
              <a:xfrm>
                <a:off x="15148" y="1066800"/>
                <a:ext cx="420624" cy="5334000"/>
                <a:chOff x="15148" y="1066800"/>
                <a:chExt cx="420624" cy="5334000"/>
              </a:xfrm>
            </p:grpSpPr>
            <p:cxnSp>
              <p:nvCxnSpPr>
                <p:cNvPr id="74" name="Straight Connector 73"/>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12192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1003852" y="274638"/>
            <a:ext cx="10578549"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1003852" y="1219200"/>
            <a:ext cx="10578549"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27"/>
          </p:cNvPr>
          <p:cNvPicPr>
            <a:picLocks noChangeAspect="1" noChangeArrowheads="1"/>
          </p:cNvPicPr>
          <p:nvPr userDrawn="1"/>
        </p:nvPicPr>
        <p:blipFill>
          <a:blip r:embed="rId28" cstate="print">
            <a:extLst>
              <a:ext uri="{28A0092B-C50C-407E-A947-70E740481C1C}">
                <a14:useLocalDpi xmlns:a14="http://schemas.microsoft.com/office/drawing/2010/main"/>
              </a:ext>
            </a:extLst>
          </a:blip>
          <a:srcRect/>
          <a:stretch>
            <a:fillRect/>
          </a:stretch>
        </p:blipFill>
        <p:spPr bwMode="auto">
          <a:xfrm>
            <a:off x="304801" y="6443457"/>
            <a:ext cx="495851"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29"/>
          </p:cNvPr>
          <p:cNvPicPr>
            <a:picLocks noChangeAspect="1" noChangeArrowheads="1"/>
          </p:cNvPicPr>
          <p:nvPr userDrawn="1"/>
        </p:nvPicPr>
        <p:blipFill>
          <a:blip r:embed="rId30" cstate="print">
            <a:extLst>
              <a:ext uri="{28A0092B-C50C-407E-A947-70E740481C1C}">
                <a14:useLocalDpi xmlns:a14="http://schemas.microsoft.com/office/drawing/2010/main"/>
              </a:ext>
            </a:extLst>
          </a:blip>
          <a:stretch>
            <a:fillRect/>
          </a:stretch>
        </p:blipFill>
        <p:spPr bwMode="auto">
          <a:xfrm>
            <a:off x="853104" y="6449252"/>
            <a:ext cx="480397"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930400" y="6551712"/>
            <a:ext cx="9652000" cy="115416"/>
          </a:xfrm>
          <a:prstGeom prst="rect">
            <a:avLst/>
          </a:prstGeom>
          <a:noFill/>
        </p:spPr>
        <p:txBody>
          <a:bodyPr wrap="square" lIns="0" tIns="0" rIns="0" bIns="0" rtlCol="0">
            <a:spAutoFit/>
          </a:bodyPr>
          <a:lstStyle/>
          <a:p>
            <a:pPr algn="r"/>
            <a:r>
              <a:rPr lang="en-US" sz="750" dirty="0">
                <a:solidFill>
                  <a:srgbClr val="0B4596"/>
                </a:solidFill>
                <a:latin typeface="Arial Narrow" panose="020B0606020202030204" pitchFamily="34" charset="0"/>
              </a:rPr>
              <a:t>Department of Commerce  //  National Oceanic and Atmospheric Administration  //</a:t>
            </a:r>
            <a:r>
              <a:rPr lang="en-US" sz="750" baseline="0" dirty="0">
                <a:solidFill>
                  <a:srgbClr val="0B4596"/>
                </a:solidFill>
                <a:latin typeface="Arial Narrow" panose="020B0606020202030204" pitchFamily="34" charset="0"/>
              </a:rPr>
              <a:t> </a:t>
            </a:r>
            <a:r>
              <a:rPr lang="en-US" sz="750" dirty="0">
                <a:solidFill>
                  <a:srgbClr val="0B4596"/>
                </a:solidFill>
                <a:latin typeface="Arial Narrow" panose="020B0606020202030204" pitchFamily="34" charset="0"/>
              </a:rPr>
              <a:t> </a:t>
            </a:r>
            <a:fld id="{2A3725BE-4565-4DDD-8541-60CD868A6DB8}" type="slidenum">
              <a:rPr lang="en-US" sz="750" smtClean="0">
                <a:solidFill>
                  <a:srgbClr val="0B4596"/>
                </a:solidFill>
                <a:latin typeface="Arial Narrow" panose="020B0606020202030204" pitchFamily="34" charset="0"/>
              </a:rPr>
              <a:t>‹#›</a:t>
            </a:fld>
            <a:endParaRPr lang="en-US" sz="750" dirty="0">
              <a:solidFill>
                <a:srgbClr val="0B4596"/>
              </a:solidFill>
              <a:latin typeface="Arial Narrow" panose="020B0606020202030204" pitchFamily="34" charset="0"/>
            </a:endParaRPr>
          </a:p>
        </p:txBody>
      </p:sp>
    </p:spTree>
    <p:extLst>
      <p:ext uri="{BB962C8B-B14F-4D97-AF65-F5344CB8AC3E}">
        <p14:creationId xmlns:p14="http://schemas.microsoft.com/office/powerpoint/2010/main" val="318959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44" r:id="rId13"/>
  </p:sldLayoutIdLst>
  <p:txStyles>
    <p:titleStyle>
      <a:lvl1pPr algn="l" defTabSz="685800" rtl="0" eaLnBrk="1" latinLnBrk="0" hangingPunct="1">
        <a:spcBef>
          <a:spcPct val="0"/>
        </a:spcBef>
        <a:buNone/>
        <a:defRPr sz="2400" b="1" kern="1200">
          <a:solidFill>
            <a:srgbClr val="0099D8"/>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spcBef>
          <a:spcPct val="20000"/>
        </a:spcBef>
        <a:buFont typeface="Arial" panose="020B0604020202020204" pitchFamily="34" charset="0"/>
        <a:buChar char="•"/>
        <a:defRPr sz="2100" kern="1200">
          <a:solidFill>
            <a:schemeClr val="tx1">
              <a:lumMod val="75000"/>
            </a:schemeClr>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spcBef>
          <a:spcPct val="20000"/>
        </a:spcBef>
        <a:buFont typeface="Arial" panose="020B0604020202020204" pitchFamily="34" charset="0"/>
        <a:buChar char="•"/>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spcBef>
          <a:spcPct val="20000"/>
        </a:spcBef>
        <a:buFont typeface="Arial" panose="020B0604020202020204" pitchFamily="34" charset="0"/>
        <a:buChar char="•"/>
        <a:defRPr sz="135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200" kern="1200">
          <a:solidFill>
            <a:schemeClr val="tx1">
              <a:lumMod val="75000"/>
            </a:schemeClr>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40517" y="0"/>
            <a:ext cx="62992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Picture 13" descr="C:\Users\jacqui.fenner\Desktop\PTT templates\images\noaa icons\noaa_icons-04.png">
              <a:hlinkClick r:id="rId19"/>
            </p:cNvPr>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21"/>
            </p:cNvPr>
            <p:cNvPicPr>
              <a:picLocks noChangeAspect="1" noChangeArrowheads="1"/>
            </p:cNvPicPr>
            <p:nvPr userDrawn="1"/>
          </p:nvPicPr>
          <p:blipFill>
            <a:blip r:embed="rId22" cstate="print">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23"/>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25"/>
            </p:cNvPr>
            <p:cNvPicPr>
              <a:picLocks noChangeAspect="1" noChangeArrowheads="1"/>
            </p:cNvPicPr>
            <p:nvPr userDrawn="1"/>
          </p:nvPicPr>
          <p:blipFill>
            <a:blip r:embed="rId26" cstate="print">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7"/>
            </p:cNvPr>
            <p:cNvPicPr>
              <a:picLocks noChangeAspect="1" noChangeArrowheads="1"/>
            </p:cNvPicPr>
            <p:nvPr userDrawn="1"/>
          </p:nvPicPr>
          <p:blipFill>
            <a:blip r:embed="rId28" cstate="print">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9"/>
            </p:cNvPr>
            <p:cNvPicPr>
              <a:picLocks noChangeAspect="1" noChangeArrowheads="1"/>
            </p:cNvPicPr>
            <p:nvPr userDrawn="1"/>
          </p:nvPicPr>
          <p:blipFill>
            <a:blip r:embed="rId30" cstate="print">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12192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1003852" y="122238"/>
            <a:ext cx="9867349"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1003852" y="1219200"/>
            <a:ext cx="10578549"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31"/>
          </p:cNvPr>
          <p:cNvPicPr>
            <a:picLocks noChangeAspect="1" noChangeArrowheads="1"/>
          </p:cNvPicPr>
          <p:nvPr userDrawn="1"/>
        </p:nvPicPr>
        <p:blipFill>
          <a:blip r:embed="rId32" cstate="print">
            <a:extLst>
              <a:ext uri="{28A0092B-C50C-407E-A947-70E740481C1C}">
                <a14:useLocalDpi xmlns:a14="http://schemas.microsoft.com/office/drawing/2010/main"/>
              </a:ext>
            </a:extLst>
          </a:blip>
          <a:srcRect/>
          <a:stretch>
            <a:fillRect/>
          </a:stretch>
        </p:blipFill>
        <p:spPr bwMode="auto">
          <a:xfrm>
            <a:off x="304801" y="6443457"/>
            <a:ext cx="495851"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33"/>
          </p:cNvPr>
          <p:cNvPicPr>
            <a:picLocks noChangeAspect="1" noChangeArrowheads="1"/>
          </p:cNvPicPr>
          <p:nvPr userDrawn="1"/>
        </p:nvPicPr>
        <p:blipFill>
          <a:blip r:embed="rId34" cstate="print">
            <a:extLst>
              <a:ext uri="{28A0092B-C50C-407E-A947-70E740481C1C}">
                <a14:useLocalDpi xmlns:a14="http://schemas.microsoft.com/office/drawing/2010/main"/>
              </a:ext>
            </a:extLst>
          </a:blip>
          <a:stretch>
            <a:fillRect/>
          </a:stretch>
        </p:blipFill>
        <p:spPr bwMode="auto">
          <a:xfrm>
            <a:off x="853104" y="6449252"/>
            <a:ext cx="480397"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930400" y="6551712"/>
            <a:ext cx="9652000" cy="115416"/>
          </a:xfrm>
          <a:prstGeom prst="rect">
            <a:avLst/>
          </a:prstGeom>
          <a:noFill/>
        </p:spPr>
        <p:txBody>
          <a:bodyPr wrap="square" lIns="0" tIns="0" rIns="0" bIns="0" rtlCol="0">
            <a:spAutoFit/>
          </a:bodyPr>
          <a:lstStyle/>
          <a:p>
            <a:pPr algn="r"/>
            <a:r>
              <a:rPr lang="en-US" sz="750" dirty="0">
                <a:solidFill>
                  <a:srgbClr val="0B4596"/>
                </a:solidFill>
                <a:latin typeface="Arial Narrow" panose="020B0606020202030204" pitchFamily="34" charset="0"/>
              </a:rPr>
              <a:t>Department of Commerce  //  National Oceanic and Atmospheric Administration  //</a:t>
            </a:r>
            <a:r>
              <a:rPr lang="en-US" sz="750" baseline="0" dirty="0">
                <a:solidFill>
                  <a:srgbClr val="0B4596"/>
                </a:solidFill>
                <a:latin typeface="Arial Narrow" panose="020B0606020202030204" pitchFamily="34" charset="0"/>
              </a:rPr>
              <a:t> </a:t>
            </a:r>
            <a:r>
              <a:rPr lang="en-US" sz="750" dirty="0">
                <a:solidFill>
                  <a:srgbClr val="0B4596"/>
                </a:solidFill>
                <a:latin typeface="Arial Narrow" panose="020B0606020202030204" pitchFamily="34" charset="0"/>
              </a:rPr>
              <a:t> </a:t>
            </a:r>
            <a:fld id="{BAD75039-5660-4072-AAD8-5764B7DF14A3}" type="slidenum">
              <a:rPr lang="en-US" sz="750" smtClean="0">
                <a:solidFill>
                  <a:srgbClr val="0B4596"/>
                </a:solidFill>
                <a:latin typeface="Arial Narrow" panose="020B0606020202030204" pitchFamily="34" charset="0"/>
              </a:rPr>
              <a:t>‹#›</a:t>
            </a:fld>
            <a:endParaRPr lang="en-US" sz="750" dirty="0">
              <a:solidFill>
                <a:srgbClr val="0B4596"/>
              </a:solidFill>
              <a:latin typeface="Arial Narrow" panose="020B0606020202030204" pitchFamily="34" charset="0"/>
            </a:endParaRPr>
          </a:p>
        </p:txBody>
      </p:sp>
      <p:pic>
        <p:nvPicPr>
          <p:cNvPr id="26" name="Picture 2">
            <a:hlinkClick r:id="rId23"/>
          </p:cNvPr>
          <p:cNvPicPr>
            <a:picLocks noChangeAspect="1" noChangeArrowheads="1"/>
          </p:cNvPicPr>
          <p:nvPr userDrawn="1"/>
        </p:nvPicPr>
        <p:blipFill>
          <a:blip r:embed="rId35" cstate="print">
            <a:extLst>
              <a:ext uri="{28A0092B-C50C-407E-A947-70E740481C1C}">
                <a14:useLocalDpi xmlns:a14="http://schemas.microsoft.com/office/drawing/2010/main"/>
              </a:ext>
            </a:extLst>
          </a:blip>
          <a:stretch>
            <a:fillRect/>
          </a:stretch>
        </p:blipFill>
        <p:spPr bwMode="auto">
          <a:xfrm>
            <a:off x="10972800" y="152400"/>
            <a:ext cx="1016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338795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90" r:id="rId11"/>
    <p:sldLayoutId id="2147483733" r:id="rId12"/>
    <p:sldLayoutId id="2147483734" r:id="rId13"/>
    <p:sldLayoutId id="2147483739" r:id="rId14"/>
    <p:sldLayoutId id="2147483748" r:id="rId15"/>
    <p:sldLayoutId id="2147483749" r:id="rId16"/>
    <p:sldLayoutId id="2147483750" r:id="rId17"/>
  </p:sldLayoutIdLst>
  <p:txStyles>
    <p:titleStyle>
      <a:lvl1pPr algn="l" defTabSz="685800" rtl="0" eaLnBrk="1" latinLnBrk="0" hangingPunct="1">
        <a:spcBef>
          <a:spcPct val="0"/>
        </a:spcBef>
        <a:buNone/>
        <a:defRPr sz="2400" b="1" kern="1200">
          <a:solidFill>
            <a:srgbClr val="0099D8"/>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spcBef>
          <a:spcPct val="20000"/>
        </a:spcBef>
        <a:buFont typeface="Arial" panose="020B0604020202020204" pitchFamily="34" charset="0"/>
        <a:buChar char="•"/>
        <a:defRPr sz="2100" kern="1200">
          <a:solidFill>
            <a:schemeClr val="tx1">
              <a:lumMod val="75000"/>
            </a:schemeClr>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spcBef>
          <a:spcPct val="20000"/>
        </a:spcBef>
        <a:buFont typeface="Arial" panose="020B0604020202020204" pitchFamily="34" charset="0"/>
        <a:buChar char="•"/>
        <a:defRPr sz="1500" kern="1200">
          <a:solidFill>
            <a:schemeClr val="tx1">
              <a:lumMod val="75000"/>
            </a:schemeClr>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spcBef>
          <a:spcPct val="20000"/>
        </a:spcBef>
        <a:buFont typeface="Arial" panose="020B0604020202020204" pitchFamily="34" charset="0"/>
        <a:buChar char="•"/>
        <a:defRPr sz="135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200" kern="1200">
          <a:solidFill>
            <a:schemeClr val="tx1">
              <a:lumMod val="75000"/>
            </a:schemeClr>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55.emf"/><Relationship Id="rId4" Type="http://schemas.openxmlformats.org/officeDocument/2006/relationships/hyperlink" Target="https://www.star.nesdis.noaa.gov/GOES/index.php"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hyperlink" Target="https://coastwatch.noaa.gov/cw_html/cwViewer.html"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hyperlink" Target="https://registry.opendata.aws/collab/noaa/"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tiff"/><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tiff"/></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rammb-slider.cira.colostate.edu/" TargetMode="Externa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star.nesdis.noaa.gov/jpss/mapper"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20"/>
          </p:nvPr>
        </p:nvSpPr>
        <p:spPr>
          <a:xfrm>
            <a:off x="1383723" y="2735700"/>
            <a:ext cx="1143000" cy="720090"/>
          </a:xfrm>
        </p:spPr>
        <p:txBody>
          <a:bodyPr/>
          <a:lstStyle/>
          <a:p>
            <a:pPr algn="ctr"/>
            <a:r>
              <a:rPr lang="en-US" b="0" dirty="0">
                <a:latin typeface="Franklin Gothic Medium" panose="020B0603020102020204" pitchFamily="34" charset="0"/>
              </a:rPr>
              <a:t>Satellite and Information Service</a:t>
            </a:r>
          </a:p>
        </p:txBody>
      </p:sp>
      <p:sp>
        <p:nvSpPr>
          <p:cNvPr id="10" name="Text Placeholder 9"/>
          <p:cNvSpPr>
            <a:spLocks noGrp="1"/>
          </p:cNvSpPr>
          <p:nvPr>
            <p:ph type="body" sz="quarter" idx="21"/>
          </p:nvPr>
        </p:nvSpPr>
        <p:spPr>
          <a:xfrm>
            <a:off x="1474488" y="3538106"/>
            <a:ext cx="1122899" cy="266528"/>
          </a:xfrm>
        </p:spPr>
        <p:txBody>
          <a:bodyPr>
            <a:normAutofit/>
          </a:bodyPr>
          <a:lstStyle/>
          <a:p>
            <a:pPr algn="ctr"/>
            <a:r>
              <a:rPr lang="en-US" sz="1050" dirty="0">
                <a:latin typeface="Franklin Gothic Medium" panose="020B0603020102020204" pitchFamily="34" charset="0"/>
              </a:rPr>
              <a:t>10 November 2020</a:t>
            </a:r>
          </a:p>
        </p:txBody>
      </p:sp>
      <p:sp>
        <p:nvSpPr>
          <p:cNvPr id="11" name="Text Placeholder 10"/>
          <p:cNvSpPr>
            <a:spLocks noGrp="1"/>
          </p:cNvSpPr>
          <p:nvPr>
            <p:ph type="body" sz="quarter" idx="22"/>
          </p:nvPr>
        </p:nvSpPr>
        <p:spPr>
          <a:xfrm>
            <a:off x="4430409" y="323088"/>
            <a:ext cx="5834294" cy="1437072"/>
          </a:xfrm>
        </p:spPr>
        <p:txBody>
          <a:bodyPr>
            <a:noAutofit/>
          </a:bodyPr>
          <a:lstStyle/>
          <a:p>
            <a:pPr algn="ctr"/>
            <a:endParaRPr lang="en-US" sz="3200" dirty="0"/>
          </a:p>
          <a:p>
            <a:r>
              <a:rPr lang="en-US" dirty="0"/>
              <a:t>The use of tools for </a:t>
            </a:r>
            <a:r>
              <a:rPr lang="en-US" dirty="0" err="1"/>
              <a:t>processsing</a:t>
            </a:r>
            <a:r>
              <a:rPr lang="en-US" dirty="0"/>
              <a:t> and displaying satellite data</a:t>
            </a:r>
          </a:p>
        </p:txBody>
      </p:sp>
      <p:sp>
        <p:nvSpPr>
          <p:cNvPr id="15" name="Text Placeholder 12"/>
          <p:cNvSpPr>
            <a:spLocks noGrp="1"/>
          </p:cNvSpPr>
          <p:nvPr>
            <p:ph type="body" sz="quarter" idx="23"/>
          </p:nvPr>
        </p:nvSpPr>
        <p:spPr>
          <a:xfrm>
            <a:off x="3697817" y="3240931"/>
            <a:ext cx="7719462" cy="1589973"/>
          </a:xfrm>
        </p:spPr>
        <p:txBody>
          <a:bodyPr>
            <a:noAutofit/>
          </a:bodyPr>
          <a:lstStyle/>
          <a:p>
            <a:pPr algn="ctr"/>
            <a:r>
              <a:rPr lang="en-US" dirty="0" smtClean="0">
                <a:latin typeface="Franklin Gothic Medium" panose="020B0603020102020204" pitchFamily="34" charset="0"/>
              </a:rPr>
              <a:t>Tom Atkins, IMSG for NOAA STAR</a:t>
            </a:r>
            <a:endParaRPr lang="en-US" dirty="0">
              <a:latin typeface="Franklin Gothic Medium" panose="020B0603020102020204" pitchFamily="34" charset="0"/>
            </a:endParaRPr>
          </a:p>
          <a:p>
            <a:r>
              <a:rPr lang="en-US" dirty="0">
                <a:latin typeface="Franklin Gothic Medium" panose="020B0603020102020204" pitchFamily="34" charset="0"/>
              </a:rPr>
              <a:t>		</a:t>
            </a:r>
          </a:p>
        </p:txBody>
      </p:sp>
      <p:sp>
        <p:nvSpPr>
          <p:cNvPr id="3" name="TextBox 2">
            <a:extLst>
              <a:ext uri="{FF2B5EF4-FFF2-40B4-BE49-F238E27FC236}">
                <a16:creationId xmlns:a16="http://schemas.microsoft.com/office/drawing/2014/main" id="{56160407-0D5C-0C46-A003-BA895F054097}"/>
              </a:ext>
            </a:extLst>
          </p:cNvPr>
          <p:cNvSpPr txBox="1"/>
          <p:nvPr/>
        </p:nvSpPr>
        <p:spPr>
          <a:xfrm>
            <a:off x="3852672" y="3804634"/>
            <a:ext cx="8439554" cy="369332"/>
          </a:xfrm>
          <a:prstGeom prst="rect">
            <a:avLst/>
          </a:prstGeom>
          <a:noFill/>
        </p:spPr>
        <p:txBody>
          <a:bodyPr wrap="none" rtlCol="0">
            <a:spAutoFit/>
          </a:bodyPr>
          <a:lstStyle/>
          <a:p>
            <a:r>
              <a:rPr lang="en-US">
                <a:solidFill>
                  <a:schemeClr val="bg1"/>
                </a:solidFill>
              </a:rPr>
              <a:t>GOES-R / JPSS Hands-On Training To Process, Display and Analyze Satellite Data Products</a:t>
            </a:r>
            <a:endParaRPr lang="en-US" dirty="0">
              <a:solidFill>
                <a:schemeClr val="bg1"/>
              </a:solidFill>
            </a:endParaRPr>
          </a:p>
        </p:txBody>
      </p:sp>
    </p:spTree>
    <p:extLst>
      <p:ext uri="{BB962C8B-B14F-4D97-AF65-F5344CB8AC3E}">
        <p14:creationId xmlns:p14="http://schemas.microsoft.com/office/powerpoint/2010/main" val="1194630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09910" y="616227"/>
            <a:ext cx="11360800" cy="763600"/>
          </a:xfrm>
          <a:prstGeom prst="rect">
            <a:avLst/>
          </a:prstGeom>
        </p:spPr>
        <p:txBody>
          <a:bodyPr spcFirstLastPara="1" vert="horz" wrap="square" lIns="121900" tIns="121900" rIns="121900" bIns="121900" rtlCol="0" anchor="t" anchorCtr="0">
            <a:noAutofit/>
          </a:bodyPr>
          <a:lstStyle/>
          <a:p>
            <a:r>
              <a:rPr lang="en" dirty="0" smtClean="0"/>
              <a:t>Additional </a:t>
            </a:r>
            <a:r>
              <a:rPr lang="en" dirty="0" smtClean="0"/>
              <a:t>tools for exploring satellite data and imagery</a:t>
            </a:r>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lvl="0"/>
            <a:r>
              <a:rPr lang="en-US" dirty="0" smtClean="0"/>
              <a:t>Broad based imagery </a:t>
            </a:r>
            <a:r>
              <a:rPr lang="en-US" dirty="0" smtClean="0"/>
              <a:t>– GOES Imagery, NASA Worldview, NOAA </a:t>
            </a:r>
            <a:r>
              <a:rPr lang="en-US" dirty="0" err="1" smtClean="0"/>
              <a:t>Vislab</a:t>
            </a:r>
            <a:endParaRPr lang="en-US" dirty="0" smtClean="0"/>
          </a:p>
          <a:p>
            <a:pPr lvl="0"/>
            <a:endParaRPr lang="en-US" dirty="0"/>
          </a:p>
          <a:p>
            <a:pPr lvl="0"/>
            <a:r>
              <a:rPr lang="en-US" dirty="0" smtClean="0"/>
              <a:t>Product/Domain Specific – </a:t>
            </a:r>
            <a:r>
              <a:rPr lang="en-US" dirty="0" err="1" smtClean="0"/>
              <a:t>Coastwatch</a:t>
            </a:r>
            <a:r>
              <a:rPr lang="en-US" dirty="0" smtClean="0"/>
              <a:t> Data Portal, Aerosol Watch, </a:t>
            </a:r>
            <a:r>
              <a:rPr lang="en-US" dirty="0" err="1" smtClean="0"/>
              <a:t>OCView</a:t>
            </a:r>
            <a:r>
              <a:rPr lang="en-US" dirty="0" smtClean="0"/>
              <a:t>, MIMIC, NASA FIRMS, and many, many others.</a:t>
            </a:r>
          </a:p>
          <a:p>
            <a:pPr lvl="0"/>
            <a:endParaRPr lang="en-US" dirty="0"/>
          </a:p>
          <a:p>
            <a:pPr lvl="0"/>
            <a:r>
              <a:rPr lang="en-US" dirty="0" smtClean="0"/>
              <a:t>Data access – NOAA CLASS, Amazon Web Services (AWS)/NOAA Big Data</a:t>
            </a:r>
          </a:p>
          <a:p>
            <a:pPr lvl="0"/>
            <a:endParaRPr lang="en-US" dirty="0"/>
          </a:p>
          <a:p>
            <a:pPr lvl="0"/>
            <a:r>
              <a:rPr lang="en-US" dirty="0" smtClean="0"/>
              <a:t>Display platforms – Google Earth, Leaflet, </a:t>
            </a:r>
            <a:r>
              <a:rPr lang="en-US" dirty="0" err="1" smtClean="0"/>
              <a:t>OpenLayers</a:t>
            </a:r>
            <a:r>
              <a:rPr lang="en-US" dirty="0" smtClean="0"/>
              <a:t>, ESRI</a:t>
            </a:r>
          </a:p>
          <a:p>
            <a:pPr marL="152396" lvl="0" indent="0">
              <a:buNone/>
            </a:pPr>
            <a:endParaRPr lang="en-US" dirty="0" smtClean="0"/>
          </a:p>
          <a:p>
            <a:pPr lvl="0"/>
            <a:endParaRPr lang="en-US" dirty="0"/>
          </a:p>
          <a:p>
            <a:pPr lvl="0"/>
            <a:endParaRPr lang="en-US" dirty="0"/>
          </a:p>
          <a:p>
            <a:pPr lvl="0"/>
            <a:endParaRPr lang="en-US" dirty="0" smtClean="0"/>
          </a:p>
          <a:p>
            <a:pPr lvl="0"/>
            <a:endParaRPr lang="en-US" dirty="0" smtClean="0">
              <a:solidFill>
                <a:schemeClr val="tx1"/>
              </a:solidFill>
            </a:endParaRPr>
          </a:p>
          <a:p>
            <a:pPr lvl="0"/>
            <a:endParaRPr lang="en-US" dirty="0" smtClean="0">
              <a:solidFill>
                <a:schemeClr val="tx1"/>
              </a:solidFill>
            </a:endParaRPr>
          </a:p>
        </p:txBody>
      </p:sp>
    </p:spTree>
    <p:extLst>
      <p:ext uri="{BB962C8B-B14F-4D97-AF65-F5344CB8AC3E}">
        <p14:creationId xmlns:p14="http://schemas.microsoft.com/office/powerpoint/2010/main" val="3403469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870" y="234120"/>
            <a:ext cx="5450291" cy="5450291"/>
          </a:xfrm>
          <a:prstGeom prst="rect">
            <a:avLst/>
          </a:prstGeom>
        </p:spPr>
      </p:pic>
      <p:sp>
        <p:nvSpPr>
          <p:cNvPr id="9" name="Google Shape;60;p14"/>
          <p:cNvSpPr txBox="1">
            <a:spLocks noGrp="1"/>
          </p:cNvSpPr>
          <p:nvPr>
            <p:ph type="title"/>
          </p:nvPr>
        </p:nvSpPr>
        <p:spPr>
          <a:xfrm>
            <a:off x="4188702" y="5684411"/>
            <a:ext cx="7775499" cy="763600"/>
          </a:xfrm>
          <a:prstGeom prst="rect">
            <a:avLst/>
          </a:prstGeom>
        </p:spPr>
        <p:txBody>
          <a:bodyPr spcFirstLastPara="1" vert="horz" wrap="square" lIns="121900" tIns="121900" rIns="121900" bIns="121900" rtlCol="0" anchor="t" anchorCtr="0">
            <a:noAutofit/>
          </a:bodyPr>
          <a:lstStyle/>
          <a:p>
            <a:r>
              <a:rPr lang="en" dirty="0" smtClean="0"/>
              <a:t>GOES Imagery </a:t>
            </a:r>
            <a:r>
              <a:rPr lang="en" dirty="0" smtClean="0"/>
              <a:t>- </a:t>
            </a:r>
            <a:r>
              <a:rPr lang="en-US" dirty="0">
                <a:hlinkClick r:id="rId4"/>
              </a:rPr>
              <a:t>https://www.star.nesdis.noaa.gov/GOES/index.php</a:t>
            </a:r>
            <a:endParaRPr dirty="0"/>
          </a:p>
        </p:txBody>
      </p:sp>
      <p:pic>
        <p:nvPicPr>
          <p:cNvPr id="5" name="Picture 4"/>
          <p:cNvPicPr>
            <a:picLocks noChangeAspect="1"/>
          </p:cNvPicPr>
          <p:nvPr/>
        </p:nvPicPr>
        <p:blipFill>
          <a:blip r:embed="rId5"/>
          <a:stretch>
            <a:fillRect/>
          </a:stretch>
        </p:blipFill>
        <p:spPr>
          <a:xfrm>
            <a:off x="775853" y="45765"/>
            <a:ext cx="3159889" cy="6249158"/>
          </a:xfrm>
          <a:prstGeom prst="rect">
            <a:avLst/>
          </a:prstGeom>
        </p:spPr>
      </p:pic>
      <p:sp>
        <p:nvSpPr>
          <p:cNvPr id="6" name="Rectangle 5"/>
          <p:cNvSpPr/>
          <p:nvPr/>
        </p:nvSpPr>
        <p:spPr>
          <a:xfrm>
            <a:off x="775853" y="662151"/>
            <a:ext cx="1410299" cy="672662"/>
          </a:xfrm>
          <a:prstGeom prst="rect">
            <a:avLst/>
          </a:prstGeom>
          <a:noFill/>
          <a:ln w="38100" cmpd="sng">
            <a:solidFill>
              <a:srgbClr val="FF0000"/>
            </a:solidFill>
          </a:ln>
          <a:effectLst>
            <a:glow rad="1270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370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9" name="Google Shape;60;p14"/>
          <p:cNvSpPr txBox="1">
            <a:spLocks noGrp="1"/>
          </p:cNvSpPr>
          <p:nvPr>
            <p:ph type="title"/>
          </p:nvPr>
        </p:nvSpPr>
        <p:spPr>
          <a:xfrm>
            <a:off x="653699" y="0"/>
            <a:ext cx="10644923" cy="763600"/>
          </a:xfrm>
          <a:prstGeom prst="rect">
            <a:avLst/>
          </a:prstGeom>
        </p:spPr>
        <p:txBody>
          <a:bodyPr spcFirstLastPara="1" vert="horz" wrap="square" lIns="121900" tIns="121900" rIns="121900" bIns="121900" rtlCol="0" anchor="t" anchorCtr="0">
            <a:noAutofit/>
          </a:bodyPr>
          <a:lstStyle/>
          <a:p>
            <a:r>
              <a:rPr lang="en" dirty="0" smtClean="0">
                <a:hlinkClick r:id="rId3"/>
              </a:rPr>
              <a:t>Aerosol Watch </a:t>
            </a:r>
            <a:r>
              <a:rPr lang="en-US" dirty="0">
                <a:hlinkClick r:id="rId3"/>
              </a:rPr>
              <a:t>https://www.star.nesdis.noaa.gov/smcd/spb/aq/AerosolWatch/</a:t>
            </a:r>
            <a:endParaRPr dirty="0">
              <a:hlinkClick r:id="rId3"/>
            </a:endParaRPr>
          </a:p>
        </p:txBody>
      </p:sp>
      <p:pic>
        <p:nvPicPr>
          <p:cNvPr id="2" name="Picture 1"/>
          <p:cNvPicPr>
            <a:picLocks noChangeAspect="1"/>
          </p:cNvPicPr>
          <p:nvPr/>
        </p:nvPicPr>
        <p:blipFill>
          <a:blip r:embed="rId4"/>
          <a:stretch>
            <a:fillRect/>
          </a:stretch>
        </p:blipFill>
        <p:spPr>
          <a:xfrm>
            <a:off x="727271" y="1025265"/>
            <a:ext cx="11143679" cy="5391722"/>
          </a:xfrm>
          <a:prstGeom prst="rect">
            <a:avLst/>
          </a:prstGeom>
        </p:spPr>
      </p:pic>
    </p:spTree>
    <p:extLst>
      <p:ext uri="{BB962C8B-B14F-4D97-AF65-F5344CB8AC3E}">
        <p14:creationId xmlns:p14="http://schemas.microsoft.com/office/powerpoint/2010/main" val="3676678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9" name="Google Shape;60;p14"/>
          <p:cNvSpPr txBox="1">
            <a:spLocks noGrp="1"/>
          </p:cNvSpPr>
          <p:nvPr>
            <p:ph type="title"/>
          </p:nvPr>
        </p:nvSpPr>
        <p:spPr>
          <a:xfrm>
            <a:off x="662152" y="268844"/>
            <a:ext cx="10615449" cy="763600"/>
          </a:xfrm>
          <a:prstGeom prst="rect">
            <a:avLst/>
          </a:prstGeom>
        </p:spPr>
        <p:txBody>
          <a:bodyPr spcFirstLastPara="1" vert="horz" wrap="square" lIns="121900" tIns="121900" rIns="121900" bIns="121900" rtlCol="0" anchor="t" anchorCtr="0">
            <a:noAutofit/>
          </a:bodyPr>
          <a:lstStyle/>
          <a:p>
            <a:r>
              <a:rPr lang="en" dirty="0" smtClean="0">
                <a:hlinkClick r:id="rId3"/>
              </a:rPr>
              <a:t>NASA Worldview/EarthData - </a:t>
            </a:r>
            <a:r>
              <a:rPr lang="en-US" dirty="0">
                <a:hlinkClick r:id="rId3"/>
              </a:rPr>
              <a:t>https://</a:t>
            </a:r>
            <a:r>
              <a:rPr lang="en-US" dirty="0" smtClean="0">
                <a:hlinkClick r:id="rId3"/>
              </a:rPr>
              <a:t>search.earthdata.nasa.gov/search</a:t>
            </a:r>
            <a:endParaRPr dirty="0">
              <a:hlinkClick r:id="rId3"/>
            </a:endParaRPr>
          </a:p>
        </p:txBody>
      </p:sp>
      <p:pic>
        <p:nvPicPr>
          <p:cNvPr id="2" name="Picture 1"/>
          <p:cNvPicPr>
            <a:picLocks noChangeAspect="1"/>
          </p:cNvPicPr>
          <p:nvPr/>
        </p:nvPicPr>
        <p:blipFill>
          <a:blip r:embed="rId4"/>
          <a:stretch>
            <a:fillRect/>
          </a:stretch>
        </p:blipFill>
        <p:spPr>
          <a:xfrm>
            <a:off x="662152" y="1106382"/>
            <a:ext cx="10944225" cy="5183505"/>
          </a:xfrm>
          <a:prstGeom prst="rect">
            <a:avLst/>
          </a:prstGeom>
        </p:spPr>
      </p:pic>
      <p:sp>
        <p:nvSpPr>
          <p:cNvPr id="4" name="Rectangle 3"/>
          <p:cNvSpPr/>
          <p:nvPr/>
        </p:nvSpPr>
        <p:spPr>
          <a:xfrm>
            <a:off x="3184634" y="1650124"/>
            <a:ext cx="2007476" cy="493986"/>
          </a:xfrm>
          <a:prstGeom prst="rect">
            <a:avLst/>
          </a:prstGeom>
          <a:noFill/>
          <a:ln w="38100" cmpd="sng">
            <a:solidFill>
              <a:srgbClr val="FF0000"/>
            </a:solidFill>
          </a:ln>
          <a:effectLst>
            <a:glow rad="1270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51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9" name="Google Shape;60;p14"/>
          <p:cNvSpPr txBox="1">
            <a:spLocks noGrp="1"/>
          </p:cNvSpPr>
          <p:nvPr>
            <p:ph type="title"/>
          </p:nvPr>
        </p:nvSpPr>
        <p:spPr>
          <a:xfrm>
            <a:off x="832374" y="153230"/>
            <a:ext cx="8080619" cy="763600"/>
          </a:xfrm>
          <a:prstGeom prst="rect">
            <a:avLst/>
          </a:prstGeom>
        </p:spPr>
        <p:txBody>
          <a:bodyPr spcFirstLastPara="1" vert="horz" wrap="square" lIns="121900" tIns="121900" rIns="121900" bIns="121900" rtlCol="0" anchor="t" anchorCtr="0">
            <a:noAutofit/>
          </a:bodyPr>
          <a:lstStyle/>
          <a:p>
            <a:r>
              <a:rPr lang="en" dirty="0" smtClean="0">
                <a:hlinkClick r:id="rId3"/>
              </a:rPr>
              <a:t>CoastWatch Data </a:t>
            </a:r>
            <a:r>
              <a:rPr lang="en" dirty="0" smtClean="0">
                <a:hlinkClick r:id="rId3"/>
              </a:rPr>
              <a:t>Portal - </a:t>
            </a:r>
            <a:r>
              <a:rPr lang="en-US" dirty="0">
                <a:hlinkClick r:id="rId3"/>
              </a:rPr>
              <a:t>https://coastwatch.noaa.gov/cw_html/cwViewer.html</a:t>
            </a:r>
            <a:endParaRPr dirty="0">
              <a:hlinkClick r:id="rId3"/>
            </a:endParaRPr>
          </a:p>
        </p:txBody>
      </p:sp>
      <p:pic>
        <p:nvPicPr>
          <p:cNvPr id="2" name="Picture 1"/>
          <p:cNvPicPr>
            <a:picLocks noChangeAspect="1"/>
          </p:cNvPicPr>
          <p:nvPr/>
        </p:nvPicPr>
        <p:blipFill>
          <a:blip r:embed="rId4"/>
          <a:stretch>
            <a:fillRect/>
          </a:stretch>
        </p:blipFill>
        <p:spPr>
          <a:xfrm>
            <a:off x="832374" y="1244090"/>
            <a:ext cx="11009033" cy="5156711"/>
          </a:xfrm>
          <a:prstGeom prst="rect">
            <a:avLst/>
          </a:prstGeom>
        </p:spPr>
      </p:pic>
    </p:spTree>
    <p:extLst>
      <p:ext uri="{BB962C8B-B14F-4D97-AF65-F5344CB8AC3E}">
        <p14:creationId xmlns:p14="http://schemas.microsoft.com/office/powerpoint/2010/main" val="3030320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9" name="Google Shape;60;p14"/>
          <p:cNvSpPr txBox="1">
            <a:spLocks noGrp="1"/>
          </p:cNvSpPr>
          <p:nvPr>
            <p:ph type="title"/>
          </p:nvPr>
        </p:nvSpPr>
        <p:spPr>
          <a:xfrm>
            <a:off x="727271" y="184761"/>
            <a:ext cx="10644923" cy="763600"/>
          </a:xfrm>
          <a:prstGeom prst="rect">
            <a:avLst/>
          </a:prstGeom>
        </p:spPr>
        <p:txBody>
          <a:bodyPr spcFirstLastPara="1" vert="horz" wrap="square" lIns="121900" tIns="121900" rIns="121900" bIns="121900" rtlCol="0" anchor="t" anchorCtr="0">
            <a:noAutofit/>
          </a:bodyPr>
          <a:lstStyle/>
          <a:p>
            <a:r>
              <a:rPr lang="en" dirty="0" smtClean="0">
                <a:hlinkClick r:id="rId3"/>
              </a:rPr>
              <a:t>OCView - </a:t>
            </a:r>
            <a:r>
              <a:rPr lang="en-US" dirty="0">
                <a:hlinkClick r:id="rId3"/>
              </a:rPr>
              <a:t>https://www.star.nesdis.noaa.gov/socd/mecb/color/ocview/ocview.html</a:t>
            </a:r>
            <a:endParaRPr dirty="0">
              <a:hlinkClick r:id="rId3"/>
            </a:endParaRPr>
          </a:p>
        </p:txBody>
      </p:sp>
      <p:pic>
        <p:nvPicPr>
          <p:cNvPr id="3" name="Picture 2"/>
          <p:cNvPicPr>
            <a:picLocks noChangeAspect="1"/>
          </p:cNvPicPr>
          <p:nvPr/>
        </p:nvPicPr>
        <p:blipFill>
          <a:blip r:embed="rId4"/>
          <a:stretch>
            <a:fillRect/>
          </a:stretch>
        </p:blipFill>
        <p:spPr>
          <a:xfrm>
            <a:off x="727271" y="1077819"/>
            <a:ext cx="10921365" cy="5217795"/>
          </a:xfrm>
          <a:prstGeom prst="rect">
            <a:avLst/>
          </a:prstGeom>
        </p:spPr>
      </p:pic>
    </p:spTree>
    <p:extLst>
      <p:ext uri="{BB962C8B-B14F-4D97-AF65-F5344CB8AC3E}">
        <p14:creationId xmlns:p14="http://schemas.microsoft.com/office/powerpoint/2010/main" val="2052226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09910" y="616227"/>
            <a:ext cx="11360800" cy="763600"/>
          </a:xfrm>
          <a:prstGeom prst="rect">
            <a:avLst/>
          </a:prstGeom>
        </p:spPr>
        <p:txBody>
          <a:bodyPr spcFirstLastPara="1" vert="horz" wrap="square" lIns="121900" tIns="121900" rIns="121900" bIns="121900" rtlCol="0" anchor="t" anchorCtr="0">
            <a:noAutofit/>
          </a:bodyPr>
          <a:lstStyle/>
          <a:p>
            <a:r>
              <a:rPr lang="en" dirty="0" smtClean="0"/>
              <a:t>NOAA Big Data </a:t>
            </a:r>
            <a:r>
              <a:rPr lang="en" dirty="0" smtClean="0"/>
              <a:t>Project - </a:t>
            </a:r>
            <a:r>
              <a:rPr lang="en-US" dirty="0">
                <a:hlinkClick r:id="rId3"/>
              </a:rPr>
              <a:t>https://registry.opendata.aws/collab/noaa/</a:t>
            </a:r>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lvl="0"/>
            <a:r>
              <a:rPr lang="en-US" dirty="0" smtClean="0"/>
              <a:t>Began in 2015 with </a:t>
            </a:r>
            <a:r>
              <a:rPr lang="en-US" dirty="0" err="1" smtClean="0"/>
              <a:t>NexRAD</a:t>
            </a:r>
            <a:r>
              <a:rPr lang="en-US" dirty="0" smtClean="0"/>
              <a:t> radar data</a:t>
            </a:r>
          </a:p>
          <a:p>
            <a:pPr lvl="0"/>
            <a:endParaRPr lang="en-US" dirty="0"/>
          </a:p>
          <a:p>
            <a:pPr lvl="0"/>
            <a:r>
              <a:rPr lang="en-US" dirty="0" smtClean="0"/>
              <a:t>Began with five vendors – Amazon, Google, Open Common Consortium, Microsoft, and IBM, although the latter two are no longer involved</a:t>
            </a:r>
          </a:p>
          <a:p>
            <a:pPr lvl="0"/>
            <a:endParaRPr lang="en-US" dirty="0"/>
          </a:p>
          <a:p>
            <a:pPr lvl="0"/>
            <a:r>
              <a:rPr lang="en-US" dirty="0" smtClean="0"/>
              <a:t>Satellite datasets include GOES-16 and -17 ABI L1b, L2, and GLM data; DMSP; Gridded Global IR, VIIRS Day/Night Band, and AVHRR</a:t>
            </a:r>
          </a:p>
          <a:p>
            <a:pPr lvl="0"/>
            <a:endParaRPr lang="en-US" dirty="0"/>
          </a:p>
          <a:p>
            <a:pPr lvl="0"/>
            <a:r>
              <a:rPr lang="en-US" dirty="0" smtClean="0"/>
              <a:t>A majority of archive data requests are now through Collaborators rather than NOAA.</a:t>
            </a:r>
          </a:p>
          <a:p>
            <a:pPr lvl="0"/>
            <a:endParaRPr lang="en-US" dirty="0"/>
          </a:p>
          <a:p>
            <a:pPr lvl="0"/>
            <a:r>
              <a:rPr lang="en-US" dirty="0" smtClean="0"/>
              <a:t>Amy Huff will detail how to access GOES ABI data from Amazon Web Service in tomorrow’s session.</a:t>
            </a:r>
          </a:p>
          <a:p>
            <a:pPr marL="152396" lvl="0" indent="0">
              <a:buNone/>
            </a:pPr>
            <a:endParaRPr lang="en-US" dirty="0" smtClean="0"/>
          </a:p>
          <a:p>
            <a:pPr lvl="0"/>
            <a:endParaRPr lang="en-US" dirty="0"/>
          </a:p>
          <a:p>
            <a:pPr lvl="0"/>
            <a:endParaRPr lang="en-US" dirty="0"/>
          </a:p>
          <a:p>
            <a:pPr lvl="0"/>
            <a:endParaRPr lang="en-US" dirty="0" smtClean="0"/>
          </a:p>
          <a:p>
            <a:pPr lvl="0"/>
            <a:endParaRPr lang="en-US" dirty="0" smtClean="0">
              <a:solidFill>
                <a:schemeClr val="tx1"/>
              </a:solidFill>
            </a:endParaRPr>
          </a:p>
          <a:p>
            <a:pPr lvl="0"/>
            <a:endParaRPr lang="en-US" dirty="0" smtClean="0">
              <a:solidFill>
                <a:schemeClr val="tx1"/>
              </a:solidFill>
            </a:endParaRPr>
          </a:p>
        </p:txBody>
      </p:sp>
    </p:spTree>
    <p:extLst>
      <p:ext uri="{BB962C8B-B14F-4D97-AF65-F5344CB8AC3E}">
        <p14:creationId xmlns:p14="http://schemas.microsoft.com/office/powerpoint/2010/main" val="3262487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021992" y="622243"/>
            <a:ext cx="11360800" cy="763600"/>
          </a:xfrm>
          <a:prstGeom prst="rect">
            <a:avLst/>
          </a:prstGeom>
        </p:spPr>
        <p:txBody>
          <a:bodyPr spcFirstLastPara="1" vert="horz" wrap="square" lIns="121900" tIns="121900" rIns="121900" bIns="121900" rtlCol="0" anchor="t" anchorCtr="0">
            <a:noAutofit/>
          </a:bodyPr>
          <a:lstStyle/>
          <a:p>
            <a:r>
              <a:rPr lang="en" dirty="0" smtClean="0"/>
              <a:t>Hands On Training Schedule</a:t>
            </a:r>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lvl="0"/>
            <a:r>
              <a:rPr lang="en-US" dirty="0" smtClean="0">
                <a:solidFill>
                  <a:schemeClr val="tx1"/>
                </a:solidFill>
              </a:rPr>
              <a:t>12:20 – JSTAR Mapper (Tom Atkins)</a:t>
            </a:r>
          </a:p>
          <a:p>
            <a:pPr lvl="0"/>
            <a:endParaRPr lang="en-US" dirty="0"/>
          </a:p>
          <a:p>
            <a:pPr lvl="0"/>
            <a:r>
              <a:rPr lang="en-US" dirty="0" smtClean="0">
                <a:solidFill>
                  <a:schemeClr val="tx1"/>
                </a:solidFill>
              </a:rPr>
              <a:t>1:05 – CIMSS </a:t>
            </a:r>
            <a:r>
              <a:rPr lang="en-US" dirty="0" err="1" smtClean="0">
                <a:solidFill>
                  <a:schemeClr val="tx1"/>
                </a:solidFill>
              </a:rPr>
              <a:t>RealEarth</a:t>
            </a:r>
            <a:r>
              <a:rPr lang="en-US" dirty="0" smtClean="0">
                <a:solidFill>
                  <a:schemeClr val="tx1"/>
                </a:solidFill>
              </a:rPr>
              <a:t> (William </a:t>
            </a:r>
            <a:r>
              <a:rPr lang="en-US" dirty="0" err="1" smtClean="0">
                <a:solidFill>
                  <a:schemeClr val="tx1"/>
                </a:solidFill>
              </a:rPr>
              <a:t>Straka</a:t>
            </a:r>
            <a:r>
              <a:rPr lang="en-US" dirty="0" smtClean="0">
                <a:solidFill>
                  <a:schemeClr val="tx1"/>
                </a:solidFill>
              </a:rPr>
              <a:t>)</a:t>
            </a:r>
          </a:p>
          <a:p>
            <a:pPr lvl="0"/>
            <a:endParaRPr lang="en-US" dirty="0"/>
          </a:p>
          <a:p>
            <a:pPr lvl="0"/>
            <a:r>
              <a:rPr lang="en-US" dirty="0" smtClean="0">
                <a:solidFill>
                  <a:schemeClr val="tx1"/>
                </a:solidFill>
              </a:rPr>
              <a:t>1:35 – CIRA Slider (Curtis Seaman)</a:t>
            </a:r>
          </a:p>
          <a:p>
            <a:pPr lvl="0"/>
            <a:endParaRPr lang="en-US" dirty="0"/>
          </a:p>
          <a:p>
            <a:pPr lvl="0"/>
            <a:r>
              <a:rPr lang="en-US" dirty="0" smtClean="0">
                <a:solidFill>
                  <a:schemeClr val="tx1"/>
                </a:solidFill>
              </a:rPr>
              <a:t>2:05 – ERDDAP (Cara Wilson)</a:t>
            </a:r>
          </a:p>
          <a:p>
            <a:pPr marL="152396" lvl="0" indent="0">
              <a:buNone/>
            </a:pPr>
            <a:endParaRPr dirty="0">
              <a:solidFill>
                <a:schemeClr val="tx1"/>
              </a:solidFill>
            </a:endParaRPr>
          </a:p>
        </p:txBody>
      </p:sp>
    </p:spTree>
    <p:extLst>
      <p:ext uri="{BB962C8B-B14F-4D97-AF65-F5344CB8AC3E}">
        <p14:creationId xmlns:p14="http://schemas.microsoft.com/office/powerpoint/2010/main" val="2473109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764465" y="258307"/>
            <a:ext cx="7604450" cy="593688"/>
          </a:xfrm>
        </p:spPr>
        <p:txBody>
          <a:bodyPr/>
          <a:lstStyle/>
          <a:p>
            <a:r>
              <a:rPr lang="en-US" sz="3600" dirty="0"/>
              <a:t>Summary</a:t>
            </a:r>
          </a:p>
        </p:txBody>
      </p:sp>
      <p:sp>
        <p:nvSpPr>
          <p:cNvPr id="5" name="Content Placeholder 4"/>
          <p:cNvSpPr>
            <a:spLocks noGrp="1"/>
          </p:cNvSpPr>
          <p:nvPr>
            <p:ph idx="1"/>
          </p:nvPr>
        </p:nvSpPr>
        <p:spPr>
          <a:xfrm>
            <a:off x="1887052" y="1214438"/>
            <a:ext cx="8481863" cy="5300957"/>
          </a:xfrm>
        </p:spPr>
        <p:txBody>
          <a:bodyPr>
            <a:normAutofit/>
          </a:bodyPr>
          <a:lstStyle/>
          <a:p>
            <a:r>
              <a:rPr lang="en-US" sz="3200" b="1" dirty="0" smtClean="0"/>
              <a:t>There are many </a:t>
            </a:r>
            <a:r>
              <a:rPr lang="en-US" sz="3200" b="1" dirty="0" smtClean="0"/>
              <a:t>places </a:t>
            </a:r>
            <a:r>
              <a:rPr lang="en-US" sz="3200" b="1" dirty="0" smtClean="0"/>
              <a:t>to </a:t>
            </a:r>
            <a:r>
              <a:rPr lang="en-US" sz="3200" b="1" dirty="0" smtClean="0"/>
              <a:t>obtain </a:t>
            </a:r>
            <a:r>
              <a:rPr lang="en-US" sz="3200" b="1" dirty="0" smtClean="0"/>
              <a:t>and </a:t>
            </a:r>
            <a:r>
              <a:rPr lang="en-US" sz="3200" b="1" dirty="0" smtClean="0"/>
              <a:t>display satellite data</a:t>
            </a:r>
            <a:endParaRPr lang="en-US" sz="3200" b="1" dirty="0" smtClean="0"/>
          </a:p>
          <a:p>
            <a:pPr lvl="1"/>
            <a:endParaRPr lang="en-US" sz="2400" dirty="0" smtClean="0"/>
          </a:p>
          <a:p>
            <a:pPr lvl="1"/>
            <a:r>
              <a:rPr lang="en-US" sz="2400" dirty="0" smtClean="0"/>
              <a:t>Before you start using satellite data, think about how you plan on using it. All of the sites mentioned here fill different niches.</a:t>
            </a:r>
            <a:endParaRPr lang="en-US" sz="2400" dirty="0" smtClean="0"/>
          </a:p>
          <a:p>
            <a:pPr lvl="1"/>
            <a:endParaRPr lang="en-US" sz="2400" dirty="0" smtClean="0"/>
          </a:p>
          <a:p>
            <a:pPr lvl="1"/>
            <a:r>
              <a:rPr lang="en-US" sz="2400" dirty="0" smtClean="0"/>
              <a:t>More focused sites are often quite useful, but sometimes hard to find. </a:t>
            </a:r>
            <a:endParaRPr lang="en-US" sz="2400" dirty="0" smtClean="0"/>
          </a:p>
          <a:p>
            <a:pPr lvl="1"/>
            <a:endParaRPr lang="en-US" sz="2400" dirty="0"/>
          </a:p>
          <a:p>
            <a:pPr lvl="1"/>
            <a:r>
              <a:rPr lang="en-US" sz="2400" dirty="0" smtClean="0"/>
              <a:t>Questions?</a:t>
            </a:r>
            <a:endParaRPr lang="en-US" sz="2400" dirty="0" smtClean="0"/>
          </a:p>
          <a:p>
            <a:pPr lvl="1"/>
            <a:endParaRPr lang="en-US" sz="2000" dirty="0"/>
          </a:p>
          <a:p>
            <a:endParaRPr lang="en-US" dirty="0"/>
          </a:p>
          <a:p>
            <a:endParaRPr lang="en-US" dirty="0"/>
          </a:p>
        </p:txBody>
      </p:sp>
      <p:sp>
        <p:nvSpPr>
          <p:cNvPr id="10" name="Slide Number Placeholder 4"/>
          <p:cNvSpPr>
            <a:spLocks noGrp="1"/>
          </p:cNvSpPr>
          <p:nvPr>
            <p:ph type="sldNum" sz="quarter" idx="4294967295"/>
          </p:nvPr>
        </p:nvSpPr>
        <p:spPr bwMode="auto">
          <a:prstGeom prst="rect">
            <a:avLst/>
          </a:prstGeom>
          <a:noFill/>
          <a:ln>
            <a:miter lim="800000"/>
            <a:headEnd/>
            <a:tailEnd/>
          </a:ln>
        </p:spPr>
        <p:txBody>
          <a:bodyPr vert="horz" wrap="square" lIns="68580" tIns="34290" rIns="68580" bIns="34290" numCol="1" rtlCol="0" anchor="t" anchorCtr="0" compatLnSpc="1">
            <a:prstTxWarp prst="textNoShape">
              <a:avLst/>
            </a:prstTxWarp>
          </a:bodyPr>
          <a:lstStyle/>
          <a:p>
            <a:fld id="{9175226D-AD9D-4E48-83BB-A8E5167D41B0}" type="slidenum">
              <a:rPr lang="en-US" smtClean="0">
                <a:solidFill>
                  <a:srgbClr val="FFFFFF"/>
                </a:solidFill>
              </a:rPr>
              <a:pPr/>
              <a:t>18</a:t>
            </a:fld>
            <a:endParaRPr lang="en-US" dirty="0">
              <a:solidFill>
                <a:srgbClr val="FFFFFF"/>
              </a:solidFill>
            </a:endParaRPr>
          </a:p>
        </p:txBody>
      </p:sp>
      <p:sp>
        <p:nvSpPr>
          <p:cNvPr id="7" name="Slide Number Placeholder 5">
            <a:extLst>
              <a:ext uri="{FF2B5EF4-FFF2-40B4-BE49-F238E27FC236}">
                <a16:creationId xmlns:a16="http://schemas.microsoft.com/office/drawing/2014/main" id="{D69E5A64-39E6-E143-8ACC-E772C0EBABD5}"/>
              </a:ext>
            </a:extLst>
          </p:cNvPr>
          <p:cNvSpPr txBox="1">
            <a:spLocks/>
          </p:cNvSpPr>
          <p:nvPr/>
        </p:nvSpPr>
        <p:spPr>
          <a:xfrm>
            <a:off x="9758364" y="6581776"/>
            <a:ext cx="611187" cy="252413"/>
          </a:xfrm>
          <a:prstGeom prst="rect">
            <a:avLst/>
          </a:prstGeom>
        </p:spPr>
        <p:txBody>
          <a:bodyPr anchor="ctr"/>
          <a:lstStyle>
            <a:defPPr>
              <a:defRPr lang="en-US"/>
            </a:defPPr>
            <a:lvl1pPr algn="r" defTabSz="457200" rtl="0" eaLnBrk="0" fontAlgn="base" hangingPunct="0">
              <a:spcBef>
                <a:spcPct val="0"/>
              </a:spcBef>
              <a:spcAft>
                <a:spcPct val="0"/>
              </a:spcAft>
              <a:defRPr sz="1050" kern="1200">
                <a:solidFill>
                  <a:srgbClr val="1F92D6"/>
                </a:solidFill>
                <a:latin typeface="Helvetica"/>
                <a:ea typeface="+mn-ea"/>
                <a:cs typeface="Helvetica"/>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46D32F0-87DB-5F47-A062-B8BDDB91542D}" type="slidenum">
              <a:rPr lang="en-US"/>
              <a:pPr>
                <a:defRPr/>
              </a:pPr>
              <a:t>18</a:t>
            </a:fld>
            <a:endParaRPr lang="en-US" dirty="0"/>
          </a:p>
        </p:txBody>
      </p:sp>
      <p:cxnSp>
        <p:nvCxnSpPr>
          <p:cNvPr id="8" name="Straight Connector 7">
            <a:extLst>
              <a:ext uri="{FF2B5EF4-FFF2-40B4-BE49-F238E27FC236}">
                <a16:creationId xmlns:a16="http://schemas.microsoft.com/office/drawing/2014/main" id="{B6DD2F28-4845-654A-8492-CD13D74836FC}"/>
              </a:ext>
            </a:extLst>
          </p:cNvPr>
          <p:cNvCxnSpPr/>
          <p:nvPr/>
        </p:nvCxnSpPr>
        <p:spPr>
          <a:xfrm>
            <a:off x="1887052" y="910321"/>
            <a:ext cx="8482509" cy="0"/>
          </a:xfrm>
          <a:prstGeom prst="line">
            <a:avLst/>
          </a:prstGeom>
          <a:ln>
            <a:solidFill>
              <a:srgbClr val="1F92D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81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47023" y="4981838"/>
            <a:ext cx="6019950" cy="1470037"/>
          </a:xfrm>
          <a:prstGeom prst="rect">
            <a:avLst/>
          </a:prstGeom>
        </p:spPr>
      </p:pic>
      <p:pic>
        <p:nvPicPr>
          <p:cNvPr id="2" name="Picture 1"/>
          <p:cNvPicPr>
            <a:picLocks noChangeAspect="1"/>
          </p:cNvPicPr>
          <p:nvPr/>
        </p:nvPicPr>
        <p:blipFill>
          <a:blip r:embed="rId4"/>
          <a:stretch>
            <a:fillRect/>
          </a:stretch>
        </p:blipFill>
        <p:spPr>
          <a:xfrm>
            <a:off x="1290325" y="934214"/>
            <a:ext cx="3914775" cy="1133475"/>
          </a:xfrm>
          <a:prstGeom prst="rect">
            <a:avLst/>
          </a:prstGeom>
        </p:spPr>
      </p:pic>
      <p:pic>
        <p:nvPicPr>
          <p:cNvPr id="3" name="Picture 2"/>
          <p:cNvPicPr>
            <a:picLocks noChangeAspect="1"/>
          </p:cNvPicPr>
          <p:nvPr/>
        </p:nvPicPr>
        <p:blipFill>
          <a:blip r:embed="rId5"/>
          <a:stretch>
            <a:fillRect/>
          </a:stretch>
        </p:blipFill>
        <p:spPr>
          <a:xfrm>
            <a:off x="2642903" y="2212512"/>
            <a:ext cx="3457575" cy="8858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398" y="3385120"/>
            <a:ext cx="3937423" cy="1245168"/>
          </a:xfrm>
          <a:prstGeom prst="rect">
            <a:avLst/>
          </a:prstGeom>
        </p:spPr>
      </p:pic>
      <p:pic>
        <p:nvPicPr>
          <p:cNvPr id="7" name="Picture 6"/>
          <p:cNvPicPr>
            <a:picLocks noChangeAspect="1"/>
          </p:cNvPicPr>
          <p:nvPr/>
        </p:nvPicPr>
        <p:blipFill>
          <a:blip r:embed="rId7"/>
          <a:stretch>
            <a:fillRect/>
          </a:stretch>
        </p:blipFill>
        <p:spPr>
          <a:xfrm>
            <a:off x="5561948" y="915468"/>
            <a:ext cx="5514975" cy="657225"/>
          </a:xfrm>
          <a:prstGeom prst="rect">
            <a:avLst/>
          </a:prstGeom>
        </p:spPr>
      </p:pic>
      <p:sp>
        <p:nvSpPr>
          <p:cNvPr id="8" name="AutoShape 4" descr="NOAA 200th: Vision: Data Management: NOAA Has CLA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Comprehensive Large Array-data Stewardship System (CLASS) is an online data management system that gives users faster, easier access to America’s environmental 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5271" y="1730844"/>
            <a:ext cx="2095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stretch>
            <a:fillRect/>
          </a:stretch>
        </p:blipFill>
        <p:spPr>
          <a:xfrm>
            <a:off x="3669962" y="5040082"/>
            <a:ext cx="4143375" cy="600075"/>
          </a:xfrm>
          <a:prstGeom prst="rect">
            <a:avLst/>
          </a:prstGeom>
        </p:spPr>
      </p:pic>
      <p:pic>
        <p:nvPicPr>
          <p:cNvPr id="1034" name="Picture 10" descr="https://www.star.nesdis.noaa.gov/smcd/spb/aq/AerosolWatch/images/AW_logob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71" y="2206298"/>
            <a:ext cx="2095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stretch>
            <a:fillRect/>
          </a:stretch>
        </p:blipFill>
        <p:spPr>
          <a:xfrm>
            <a:off x="5295248" y="3965156"/>
            <a:ext cx="5781675" cy="885825"/>
          </a:xfrm>
          <a:prstGeom prst="rect">
            <a:avLst/>
          </a:prstGeom>
        </p:spPr>
      </p:pic>
      <p:pic>
        <p:nvPicPr>
          <p:cNvPr id="1038" name="Picture 14" descr="Ocean Colo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46598" y="5196573"/>
            <a:ext cx="11811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SDIS/ST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7473" y="5158156"/>
            <a:ext cx="619125" cy="6191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4962" y="2267528"/>
            <a:ext cx="1296588" cy="775792"/>
          </a:xfrm>
          <a:prstGeom prst="rect">
            <a:avLst/>
          </a:prstGeom>
        </p:spPr>
      </p:pic>
      <p:pic>
        <p:nvPicPr>
          <p:cNvPr id="1044" name="Picture 20" descr="Cloud Computing Services | Google Cloud"/>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634756" y="2616073"/>
            <a:ext cx="2717809" cy="14268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5642" y="160338"/>
            <a:ext cx="10702055" cy="461665"/>
          </a:xfrm>
          <a:prstGeom prst="rect">
            <a:avLst/>
          </a:prstGeom>
          <a:noFill/>
        </p:spPr>
        <p:txBody>
          <a:bodyPr wrap="square" rtlCol="0">
            <a:spAutoFit/>
          </a:bodyPr>
          <a:lstStyle/>
          <a:p>
            <a:r>
              <a:rPr lang="en-US" sz="2400" b="1" dirty="0">
                <a:solidFill>
                  <a:srgbClr val="0099D8"/>
                </a:solidFill>
                <a:latin typeface="Arial" panose="020B0604020202020204" pitchFamily="34" charset="0"/>
                <a:ea typeface="+mj-ea"/>
                <a:cs typeface="Arial" panose="020B0604020202020204" pitchFamily="34" charset="0"/>
              </a:rPr>
              <a:t>There are a lot of ways to get satellite data and imagery!!</a:t>
            </a:r>
            <a:endParaRPr lang="en-US" sz="2400" b="1" dirty="0">
              <a:solidFill>
                <a:srgbClr val="0099D8"/>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2307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0F9CEA-0D5E-4C4A-9688-B11DFFE95403}"/>
              </a:ext>
            </a:extLst>
          </p:cNvPr>
          <p:cNvSpPr>
            <a:spLocks noGrp="1"/>
          </p:cNvSpPr>
          <p:nvPr>
            <p:ph type="title"/>
          </p:nvPr>
        </p:nvSpPr>
        <p:spPr>
          <a:xfrm>
            <a:off x="1003850" y="188011"/>
            <a:ext cx="10578549" cy="792162"/>
          </a:xfrm>
        </p:spPr>
        <p:txBody>
          <a:bodyPr/>
          <a:lstStyle/>
          <a:p>
            <a:r>
              <a:rPr lang="en-US" dirty="0" smtClean="0"/>
              <a:t>How do you decide which site is right? </a:t>
            </a:r>
            <a:r>
              <a:rPr lang="en-US" dirty="0"/>
              <a:t/>
            </a:r>
            <a:br>
              <a:rPr lang="en-US" dirty="0"/>
            </a:br>
            <a:endParaRPr lang="en-US" dirty="0"/>
          </a:p>
        </p:txBody>
      </p:sp>
      <p:sp>
        <p:nvSpPr>
          <p:cNvPr id="7" name="Content Placeholder 6">
            <a:extLst>
              <a:ext uri="{FF2B5EF4-FFF2-40B4-BE49-F238E27FC236}">
                <a16:creationId xmlns:a16="http://schemas.microsoft.com/office/drawing/2014/main" id="{93253306-0BFF-FD4E-8355-7B98CB1A2005}"/>
              </a:ext>
            </a:extLst>
          </p:cNvPr>
          <p:cNvSpPr>
            <a:spLocks noGrp="1"/>
          </p:cNvSpPr>
          <p:nvPr>
            <p:ph idx="1"/>
          </p:nvPr>
        </p:nvSpPr>
        <p:spPr>
          <a:xfrm>
            <a:off x="1003851" y="766812"/>
            <a:ext cx="10578549" cy="5605112"/>
          </a:xfrm>
        </p:spPr>
        <p:txBody>
          <a:bodyPr>
            <a:normAutofit lnSpcReduction="10000"/>
          </a:bodyPr>
          <a:lstStyle/>
          <a:p>
            <a:r>
              <a:rPr lang="en-US" dirty="0" smtClean="0"/>
              <a:t>Which type of </a:t>
            </a:r>
            <a:r>
              <a:rPr lang="en-US" dirty="0" smtClean="0"/>
              <a:t>satellite? Geostationary </a:t>
            </a:r>
            <a:r>
              <a:rPr lang="en-US" dirty="0" smtClean="0"/>
              <a:t>or </a:t>
            </a:r>
            <a:r>
              <a:rPr lang="en-US" dirty="0" smtClean="0"/>
              <a:t>polar-orbiting.</a:t>
            </a:r>
            <a:endParaRPr lang="en-US" dirty="0" smtClean="0"/>
          </a:p>
          <a:p>
            <a:endParaRPr lang="en-US" dirty="0"/>
          </a:p>
          <a:p>
            <a:r>
              <a:rPr lang="en-US" dirty="0" smtClean="0"/>
              <a:t>What domain or product area are you interested in? </a:t>
            </a:r>
            <a:r>
              <a:rPr lang="en-US" dirty="0" smtClean="0"/>
              <a:t>Ocean, atmosphere, cryosphere, aerosols, fires, cloud cover, etc</a:t>
            </a:r>
            <a:r>
              <a:rPr lang="en-US" dirty="0"/>
              <a:t>.</a:t>
            </a:r>
            <a:endParaRPr lang="en-US" dirty="0"/>
          </a:p>
          <a:p>
            <a:endParaRPr lang="en-US" dirty="0"/>
          </a:p>
          <a:p>
            <a:r>
              <a:rPr lang="en-US" dirty="0" smtClean="0"/>
              <a:t>What product types are you looking </a:t>
            </a:r>
            <a:r>
              <a:rPr lang="en-US" dirty="0" smtClean="0"/>
              <a:t>for? Radiances</a:t>
            </a:r>
            <a:r>
              <a:rPr lang="en-US" dirty="0" smtClean="0"/>
              <a:t>, imagery, derived products, blended products, observations, models, etc.</a:t>
            </a:r>
          </a:p>
          <a:p>
            <a:endParaRPr lang="en-US" dirty="0"/>
          </a:p>
          <a:p>
            <a:r>
              <a:rPr lang="en-US" dirty="0" smtClean="0"/>
              <a:t>What time frame </a:t>
            </a:r>
            <a:r>
              <a:rPr lang="en-US" dirty="0" smtClean="0"/>
              <a:t>should the data cover? </a:t>
            </a:r>
            <a:r>
              <a:rPr lang="en-US" dirty="0" smtClean="0"/>
              <a:t>Near real time. Daily updates. Weekly or climatological averages?</a:t>
            </a:r>
          </a:p>
          <a:p>
            <a:endParaRPr lang="en-US" dirty="0"/>
          </a:p>
          <a:p>
            <a:r>
              <a:rPr lang="en-US" dirty="0" smtClean="0"/>
              <a:t>Do you want to be able to access the data directly? Do you want to be able to chart the data? Or just </a:t>
            </a:r>
            <a:r>
              <a:rPr lang="en-US" dirty="0" smtClean="0"/>
              <a:t>look at and download maps?</a:t>
            </a:r>
            <a:endParaRPr lang="en-US" dirty="0" smtClean="0"/>
          </a:p>
          <a:p>
            <a:endParaRPr lang="en-US" dirty="0"/>
          </a:p>
          <a:p>
            <a:r>
              <a:rPr lang="en-US" dirty="0" smtClean="0"/>
              <a:t>What data or image format are you looking for? PNG, GIF, </a:t>
            </a:r>
            <a:r>
              <a:rPr lang="en-US" dirty="0" err="1" smtClean="0"/>
              <a:t>NetCDF</a:t>
            </a:r>
            <a:r>
              <a:rPr lang="en-US" dirty="0" smtClean="0"/>
              <a:t>, </a:t>
            </a:r>
            <a:r>
              <a:rPr lang="en-US" dirty="0" err="1" smtClean="0"/>
              <a:t>GeoTiff</a:t>
            </a:r>
            <a:r>
              <a:rPr lang="en-US" dirty="0" smtClean="0"/>
              <a:t>, HDF, BUFR</a:t>
            </a: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3134160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021992" y="622243"/>
            <a:ext cx="11360800" cy="763600"/>
          </a:xfrm>
          <a:prstGeom prst="rect">
            <a:avLst/>
          </a:prstGeom>
        </p:spPr>
        <p:txBody>
          <a:bodyPr spcFirstLastPara="1" vert="horz" wrap="square" lIns="121900" tIns="121900" rIns="121900" bIns="121900" rtlCol="0" anchor="t" anchorCtr="0">
            <a:noAutofit/>
          </a:bodyPr>
          <a:lstStyle/>
          <a:p>
            <a:r>
              <a:rPr lang="en" dirty="0" smtClean="0"/>
              <a:t>RealEarth Overview</a:t>
            </a:r>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lvl="0"/>
            <a:r>
              <a:rPr lang="en-US" dirty="0" err="1">
                <a:solidFill>
                  <a:schemeClr val="tx1"/>
                </a:solidFill>
              </a:rPr>
              <a:t>RealEarth</a:t>
            </a:r>
            <a:r>
              <a:rPr lang="en-US" dirty="0">
                <a:solidFill>
                  <a:schemeClr val="tx1"/>
                </a:solidFill>
              </a:rPr>
              <a:t> is a server-based data visualization system developed at SSEC/CIMSS, University of Wisconsin-Madison that provides satellite imagery and related data products to desktop and mobile clients. </a:t>
            </a:r>
            <a:r>
              <a:rPr lang="en-US" dirty="0" smtClean="0">
                <a:solidFill>
                  <a:schemeClr val="tx1"/>
                </a:solidFill>
              </a:rPr>
              <a:t/>
            </a:r>
            <a:br>
              <a:rPr lang="en-US" dirty="0" smtClean="0">
                <a:solidFill>
                  <a:schemeClr val="tx1"/>
                </a:solidFill>
              </a:rPr>
            </a:br>
            <a:endParaRPr lang="en-US" dirty="0" smtClean="0">
              <a:solidFill>
                <a:schemeClr val="tx1"/>
              </a:solidFill>
            </a:endParaRPr>
          </a:p>
          <a:p>
            <a:pPr lvl="0"/>
            <a:r>
              <a:rPr lang="en-US" dirty="0" smtClean="0">
                <a:solidFill>
                  <a:schemeClr val="tx1"/>
                </a:solidFill>
              </a:rPr>
              <a:t>It </a:t>
            </a:r>
            <a:r>
              <a:rPr lang="en-US" dirty="0">
                <a:solidFill>
                  <a:schemeClr val="tx1"/>
                </a:solidFill>
              </a:rPr>
              <a:t>is built on open source software including, </a:t>
            </a:r>
            <a:r>
              <a:rPr lang="en-US" dirty="0" err="1">
                <a:solidFill>
                  <a:schemeClr val="tx1"/>
                </a:solidFill>
              </a:rPr>
              <a:t>MapServer</a:t>
            </a:r>
            <a:r>
              <a:rPr lang="en-US" dirty="0">
                <a:solidFill>
                  <a:schemeClr val="tx1"/>
                </a:solidFill>
              </a:rPr>
              <a:t>, GDAL, Proj4, PHP, and </a:t>
            </a:r>
            <a:r>
              <a:rPr lang="en-US" dirty="0" smtClean="0">
                <a:solidFill>
                  <a:schemeClr val="tx1"/>
                </a:solidFill>
              </a:rPr>
              <a:t>Python.</a:t>
            </a:r>
            <a:br>
              <a:rPr lang="en-US" dirty="0" smtClean="0">
                <a:solidFill>
                  <a:schemeClr val="tx1"/>
                </a:solidFill>
              </a:rPr>
            </a:br>
            <a:endParaRPr lang="en-US" dirty="0" smtClean="0">
              <a:solidFill>
                <a:schemeClr val="tx1"/>
              </a:solidFill>
            </a:endParaRPr>
          </a:p>
          <a:p>
            <a:pPr lvl="0"/>
            <a:r>
              <a:rPr lang="en-US" dirty="0" smtClean="0">
                <a:solidFill>
                  <a:schemeClr val="tx1"/>
                </a:solidFill>
              </a:rPr>
              <a:t>The </a:t>
            </a:r>
            <a:r>
              <a:rPr lang="en-US" dirty="0">
                <a:solidFill>
                  <a:schemeClr val="tx1"/>
                </a:solidFill>
              </a:rPr>
              <a:t>purpose of </a:t>
            </a:r>
            <a:r>
              <a:rPr lang="en-US" dirty="0" err="1">
                <a:solidFill>
                  <a:schemeClr val="tx1"/>
                </a:solidFill>
              </a:rPr>
              <a:t>RealEarth</a:t>
            </a:r>
            <a:r>
              <a:rPr lang="en-US" dirty="0">
                <a:solidFill>
                  <a:schemeClr val="tx1"/>
                </a:solidFill>
              </a:rPr>
              <a:t> is to provide a simple interface for data visualization and comparison across the atmospheric, oceanic, and Earth science domains.</a:t>
            </a:r>
            <a:r>
              <a:rPr lang="en" dirty="0" smtClean="0">
                <a:solidFill>
                  <a:schemeClr val="tx1"/>
                </a:solidFill>
              </a:rPr>
              <a:t> </a:t>
            </a:r>
          </a:p>
          <a:p>
            <a:pPr lvl="0"/>
            <a:endParaRPr lang="en" dirty="0"/>
          </a:p>
          <a:p>
            <a:pPr lvl="0"/>
            <a:r>
              <a:rPr lang="en-US" dirty="0"/>
              <a:t>https://realearth.ssec.wisc.edu/</a:t>
            </a:r>
            <a:endParaRPr dirty="0">
              <a:solidFill>
                <a:schemeClr val="tx1"/>
              </a:solidFill>
            </a:endParaRPr>
          </a:p>
        </p:txBody>
      </p:sp>
    </p:spTree>
    <p:extLst>
      <p:ext uri="{BB962C8B-B14F-4D97-AF65-F5344CB8AC3E}">
        <p14:creationId xmlns:p14="http://schemas.microsoft.com/office/powerpoint/2010/main" val="273664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ERDDAP</a:t>
            </a:r>
            <a:r>
              <a:rPr lang="en-US" baseline="30000" dirty="0"/>
              <a:t>1</a:t>
            </a:r>
            <a:r>
              <a:rPr lang="en-US" dirty="0"/>
              <a:t> – designed to make data access easier </a:t>
            </a:r>
          </a:p>
        </p:txBody>
      </p:sp>
      <p:sp>
        <p:nvSpPr>
          <p:cNvPr id="3" name="Footer Placeholder 2">
            <a:extLst>
              <a:ext uri="{FF2B5EF4-FFF2-40B4-BE49-F238E27FC236}">
                <a16:creationId xmlns:a16="http://schemas.microsoft.com/office/drawing/2014/main" id="{F5F24CF7-8DAA-304B-87E4-64816B60BBA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rPr>
              <a:t>CoastWatch West Coast Node                                          http://coastwatch.pfeg.noaa.gov</a:t>
            </a:r>
          </a:p>
        </p:txBody>
      </p:sp>
      <p:grpSp>
        <p:nvGrpSpPr>
          <p:cNvPr id="104" name="Group 103">
            <a:extLst>
              <a:ext uri="{FF2B5EF4-FFF2-40B4-BE49-F238E27FC236}">
                <a16:creationId xmlns:a16="http://schemas.microsoft.com/office/drawing/2014/main" id="{E51AB352-51EA-9E44-9A6B-206724587D57}"/>
              </a:ext>
            </a:extLst>
          </p:cNvPr>
          <p:cNvGrpSpPr/>
          <p:nvPr/>
        </p:nvGrpSpPr>
        <p:grpSpPr>
          <a:xfrm>
            <a:off x="612250" y="1236437"/>
            <a:ext cx="6173409" cy="3931363"/>
            <a:chOff x="221875" y="1323384"/>
            <a:chExt cx="6173409" cy="3931363"/>
          </a:xfrm>
        </p:grpSpPr>
        <p:grpSp>
          <p:nvGrpSpPr>
            <p:cNvPr id="51" name="Group 50">
              <a:extLst>
                <a:ext uri="{FF2B5EF4-FFF2-40B4-BE49-F238E27FC236}">
                  <a16:creationId xmlns:a16="http://schemas.microsoft.com/office/drawing/2014/main" id="{FC5C3374-6175-004E-864F-8D24BA50C1D1}"/>
                </a:ext>
              </a:extLst>
            </p:cNvPr>
            <p:cNvGrpSpPr/>
            <p:nvPr/>
          </p:nvGrpSpPr>
          <p:grpSpPr>
            <a:xfrm>
              <a:off x="221875" y="1323384"/>
              <a:ext cx="6173409" cy="3618814"/>
              <a:chOff x="1091572" y="1098117"/>
              <a:chExt cx="7734340" cy="4533825"/>
            </a:xfrm>
          </p:grpSpPr>
          <p:grpSp>
            <p:nvGrpSpPr>
              <p:cNvPr id="52" name="Group 51">
                <a:extLst>
                  <a:ext uri="{FF2B5EF4-FFF2-40B4-BE49-F238E27FC236}">
                    <a16:creationId xmlns:a16="http://schemas.microsoft.com/office/drawing/2014/main" id="{14801AE8-5AAD-A541-A8D7-1AF7A23941FB}"/>
                  </a:ext>
                </a:extLst>
              </p:cNvPr>
              <p:cNvGrpSpPr/>
              <p:nvPr/>
            </p:nvGrpSpPr>
            <p:grpSpPr>
              <a:xfrm>
                <a:off x="1091572" y="1111456"/>
                <a:ext cx="7734340" cy="4520486"/>
                <a:chOff x="1106562" y="1111456"/>
                <a:chExt cx="7734340" cy="4520486"/>
              </a:xfrm>
            </p:grpSpPr>
            <p:pic>
              <p:nvPicPr>
                <p:cNvPr id="54" name="Picture 53">
                  <a:extLst>
                    <a:ext uri="{FF2B5EF4-FFF2-40B4-BE49-F238E27FC236}">
                      <a16:creationId xmlns:a16="http://schemas.microsoft.com/office/drawing/2014/main" id="{2813981D-FC22-DF4D-A53D-732DD76DE4DD}"/>
                    </a:ext>
                  </a:extLst>
                </p:cNvPr>
                <p:cNvPicPr>
                  <a:picLocks noChangeAspect="1"/>
                </p:cNvPicPr>
                <p:nvPr/>
              </p:nvPicPr>
              <p:blipFill>
                <a:blip r:embed="rId3"/>
                <a:stretch>
                  <a:fillRect/>
                </a:stretch>
              </p:blipFill>
              <p:spPr>
                <a:xfrm>
                  <a:off x="5978360" y="3369253"/>
                  <a:ext cx="882620" cy="882620"/>
                </a:xfrm>
                <a:prstGeom prst="rect">
                  <a:avLst/>
                </a:prstGeom>
              </p:spPr>
            </p:pic>
            <p:grpSp>
              <p:nvGrpSpPr>
                <p:cNvPr id="55" name="Group 54">
                  <a:extLst>
                    <a:ext uri="{FF2B5EF4-FFF2-40B4-BE49-F238E27FC236}">
                      <a16:creationId xmlns:a16="http://schemas.microsoft.com/office/drawing/2014/main" id="{D45AFC1F-14E2-7543-A2DF-1DA58A61290E}"/>
                    </a:ext>
                  </a:extLst>
                </p:cNvPr>
                <p:cNvGrpSpPr/>
                <p:nvPr/>
              </p:nvGrpSpPr>
              <p:grpSpPr>
                <a:xfrm>
                  <a:off x="1106562" y="1111456"/>
                  <a:ext cx="7734340" cy="4520486"/>
                  <a:chOff x="2336908" y="1199727"/>
                  <a:chExt cx="7734340" cy="4520486"/>
                </a:xfrm>
              </p:grpSpPr>
              <p:cxnSp>
                <p:nvCxnSpPr>
                  <p:cNvPr id="57" name="Shape 1503">
                    <a:extLst>
                      <a:ext uri="{FF2B5EF4-FFF2-40B4-BE49-F238E27FC236}">
                        <a16:creationId xmlns:a16="http://schemas.microsoft.com/office/drawing/2014/main" id="{089F92DB-468C-9644-A805-BA2FAD7E72E4}"/>
                      </a:ext>
                    </a:extLst>
                  </p:cNvPr>
                  <p:cNvCxnSpPr>
                    <a:cxnSpLocks/>
                  </p:cNvCxnSpPr>
                  <p:nvPr/>
                </p:nvCxnSpPr>
                <p:spPr>
                  <a:xfrm flipV="1">
                    <a:off x="5571581" y="3913356"/>
                    <a:ext cx="272721" cy="1239412"/>
                  </a:xfrm>
                  <a:prstGeom prst="straightConnector1">
                    <a:avLst/>
                  </a:prstGeom>
                  <a:noFill/>
                  <a:ln w="38100" cap="flat" cmpd="sng">
                    <a:solidFill>
                      <a:schemeClr val="accent1"/>
                    </a:solidFill>
                    <a:prstDash val="solid"/>
                    <a:miter lim="800000"/>
                    <a:headEnd type="none" w="med" len="med"/>
                    <a:tailEnd type="stealth" w="lg" len="lg"/>
                  </a:ln>
                </p:spPr>
              </p:cxnSp>
              <p:cxnSp>
                <p:nvCxnSpPr>
                  <p:cNvPr id="58" name="Shape 1505">
                    <a:extLst>
                      <a:ext uri="{FF2B5EF4-FFF2-40B4-BE49-F238E27FC236}">
                        <a16:creationId xmlns:a16="http://schemas.microsoft.com/office/drawing/2014/main" id="{4AE20515-5B78-544A-A86A-674B6F7243FB}"/>
                      </a:ext>
                    </a:extLst>
                  </p:cNvPr>
                  <p:cNvCxnSpPr>
                    <a:cxnSpLocks/>
                  </p:cNvCxnSpPr>
                  <p:nvPr/>
                </p:nvCxnSpPr>
                <p:spPr>
                  <a:xfrm flipV="1">
                    <a:off x="4895987" y="3832790"/>
                    <a:ext cx="706603" cy="831431"/>
                  </a:xfrm>
                  <a:prstGeom prst="straightConnector1">
                    <a:avLst/>
                  </a:prstGeom>
                  <a:noFill/>
                  <a:ln w="38100" cap="flat" cmpd="sng">
                    <a:solidFill>
                      <a:schemeClr val="accent1"/>
                    </a:solidFill>
                    <a:prstDash val="solid"/>
                    <a:miter lim="800000"/>
                    <a:headEnd type="none" w="med" len="med"/>
                    <a:tailEnd type="stealth" w="lg" len="lg"/>
                  </a:ln>
                </p:spPr>
              </p:cxnSp>
              <p:cxnSp>
                <p:nvCxnSpPr>
                  <p:cNvPr id="59" name="Shape 1506">
                    <a:extLst>
                      <a:ext uri="{FF2B5EF4-FFF2-40B4-BE49-F238E27FC236}">
                        <a16:creationId xmlns:a16="http://schemas.microsoft.com/office/drawing/2014/main" id="{929B04D5-4124-E84C-B0A2-C95160EFEE76}"/>
                      </a:ext>
                    </a:extLst>
                  </p:cNvPr>
                  <p:cNvCxnSpPr>
                    <a:cxnSpLocks/>
                  </p:cNvCxnSpPr>
                  <p:nvPr/>
                </p:nvCxnSpPr>
                <p:spPr>
                  <a:xfrm flipV="1">
                    <a:off x="4551700" y="3708208"/>
                    <a:ext cx="960674" cy="582591"/>
                  </a:xfrm>
                  <a:prstGeom prst="straightConnector1">
                    <a:avLst/>
                  </a:prstGeom>
                  <a:noFill/>
                  <a:ln w="38100" cap="flat" cmpd="sng">
                    <a:solidFill>
                      <a:schemeClr val="accent1"/>
                    </a:solidFill>
                    <a:prstDash val="solid"/>
                    <a:miter lim="800000"/>
                    <a:headEnd type="none" w="med" len="med"/>
                    <a:tailEnd type="stealth" w="lg" len="lg"/>
                  </a:ln>
                </p:spPr>
              </p:cxnSp>
              <p:cxnSp>
                <p:nvCxnSpPr>
                  <p:cNvPr id="60" name="Shape 1504">
                    <a:extLst>
                      <a:ext uri="{FF2B5EF4-FFF2-40B4-BE49-F238E27FC236}">
                        <a16:creationId xmlns:a16="http://schemas.microsoft.com/office/drawing/2014/main" id="{1A8A52F7-C58D-5148-BF7D-6D78F92141A4}"/>
                      </a:ext>
                    </a:extLst>
                  </p:cNvPr>
                  <p:cNvCxnSpPr>
                    <a:cxnSpLocks/>
                  </p:cNvCxnSpPr>
                  <p:nvPr/>
                </p:nvCxnSpPr>
                <p:spPr>
                  <a:xfrm flipV="1">
                    <a:off x="5270031" y="3861001"/>
                    <a:ext cx="436854" cy="1015347"/>
                  </a:xfrm>
                  <a:prstGeom prst="straightConnector1">
                    <a:avLst/>
                  </a:prstGeom>
                  <a:noFill/>
                  <a:ln w="38100" cap="flat" cmpd="sng">
                    <a:solidFill>
                      <a:schemeClr val="accent1"/>
                    </a:solidFill>
                    <a:prstDash val="solid"/>
                    <a:miter lim="800000"/>
                    <a:headEnd type="none" w="med" len="med"/>
                    <a:tailEnd type="stealth" w="lg" len="lg"/>
                  </a:ln>
                </p:spPr>
              </p:cxnSp>
              <p:sp>
                <p:nvSpPr>
                  <p:cNvPr id="61" name="Rectangle 60">
                    <a:extLst>
                      <a:ext uri="{FF2B5EF4-FFF2-40B4-BE49-F238E27FC236}">
                        <a16:creationId xmlns:a16="http://schemas.microsoft.com/office/drawing/2014/main" id="{4754A769-6F9E-F342-8A8F-6C13D61AE2F4}"/>
                      </a:ext>
                    </a:extLst>
                  </p:cNvPr>
                  <p:cNvSpPr/>
                  <p:nvPr/>
                </p:nvSpPr>
                <p:spPr>
                  <a:xfrm>
                    <a:off x="3013968" y="4888211"/>
                    <a:ext cx="1868137" cy="458218"/>
                  </a:xfrm>
                  <a:prstGeom prst="rect">
                    <a:avLst/>
                  </a:prstGeom>
                </p:spPr>
                <p:txBody>
                  <a:bodyPr wrap="none">
                    <a:spAutoFit/>
                  </a:bodyPr>
                  <a:lstStyle/>
                  <a:p>
                    <a:pPr marL="174625" marR="0" lvl="0" indent="0" algn="r"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JPL PO.DAAC</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FB752AAD-61C7-5A44-9347-3F3A28110FE3}"/>
                      </a:ext>
                    </a:extLst>
                  </p:cNvPr>
                  <p:cNvSpPr/>
                  <p:nvPr/>
                </p:nvSpPr>
                <p:spPr>
                  <a:xfrm>
                    <a:off x="3323688" y="5261995"/>
                    <a:ext cx="1848296" cy="458218"/>
                  </a:xfrm>
                  <a:prstGeom prst="rect">
                    <a:avLst/>
                  </a:prstGeom>
                </p:spPr>
                <p:txBody>
                  <a:bodyPr wrap="none">
                    <a:spAutoFit/>
                  </a:bodyPr>
                  <a:lstStyle/>
                  <a:p>
                    <a:pPr marL="174625" marR="0" lvl="0" indent="0" algn="r"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NESDIS STAR</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8E1C1B1-F09B-1C47-B9ED-DD60D1CDA28F}"/>
                      </a:ext>
                    </a:extLst>
                  </p:cNvPr>
                  <p:cNvSpPr/>
                  <p:nvPr/>
                </p:nvSpPr>
                <p:spPr>
                  <a:xfrm>
                    <a:off x="3057056" y="4095884"/>
                    <a:ext cx="1137111" cy="458218"/>
                  </a:xfrm>
                  <a:prstGeom prst="rect">
                    <a:avLst/>
                  </a:prstGeom>
                </p:spPr>
                <p:txBody>
                  <a:bodyPr wrap="none">
                    <a:spAutoFit/>
                  </a:bodyPr>
                  <a:lstStyle/>
                  <a:p>
                    <a:pPr marL="174625" marR="0" lvl="0" indent="0" algn="r"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NSIDC</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12C2A673-0419-EB40-A4E7-C41C3B35CD99}"/>
                      </a:ext>
                    </a:extLst>
                  </p:cNvPr>
                  <p:cNvSpPr/>
                  <p:nvPr/>
                </p:nvSpPr>
                <p:spPr>
                  <a:xfrm>
                    <a:off x="3748013" y="4521449"/>
                    <a:ext cx="769990" cy="458218"/>
                  </a:xfrm>
                  <a:prstGeom prst="rect">
                    <a:avLst/>
                  </a:prstGeom>
                </p:spPr>
                <p:txBody>
                  <a:bodyPr wrap="none">
                    <a:spAutoFit/>
                  </a:bodyPr>
                  <a:lstStyle/>
                  <a:p>
                    <a:pPr marL="11113" marR="0" lvl="0" indent="0" algn="l"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NCEI</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Shape 1480">
                    <a:extLst>
                      <a:ext uri="{FF2B5EF4-FFF2-40B4-BE49-F238E27FC236}">
                        <a16:creationId xmlns:a16="http://schemas.microsoft.com/office/drawing/2014/main" id="{9D440CFE-E84A-984C-9943-AD9382958549}"/>
                      </a:ext>
                    </a:extLst>
                  </p:cNvPr>
                  <p:cNvSpPr txBox="1"/>
                  <p:nvPr/>
                </p:nvSpPr>
                <p:spPr>
                  <a:xfrm>
                    <a:off x="5573587" y="3464735"/>
                    <a:ext cx="1150971" cy="390718"/>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Calibri"/>
                        <a:cs typeface="Calibri"/>
                        <a:sym typeface="Calibri"/>
                      </a:rPr>
                      <a:t>ERDDAP</a:t>
                    </a:r>
                    <a:endParaRPr kumimoji="0"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7" name="Shape 1482">
                    <a:extLst>
                      <a:ext uri="{FF2B5EF4-FFF2-40B4-BE49-F238E27FC236}">
                        <a16:creationId xmlns:a16="http://schemas.microsoft.com/office/drawing/2014/main" id="{8339C264-229D-BB47-9EDC-985E24B7F7D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244900" y="4043879"/>
                    <a:ext cx="432881" cy="432881"/>
                  </a:xfrm>
                  <a:prstGeom prst="rect">
                    <a:avLst/>
                  </a:prstGeom>
                  <a:noFill/>
                  <a:ln>
                    <a:noFill/>
                  </a:ln>
                </p:spPr>
              </p:pic>
              <p:pic>
                <p:nvPicPr>
                  <p:cNvPr id="68" name="Shape 1483">
                    <a:extLst>
                      <a:ext uri="{FF2B5EF4-FFF2-40B4-BE49-F238E27FC236}">
                        <a16:creationId xmlns:a16="http://schemas.microsoft.com/office/drawing/2014/main" id="{5171FA86-4DB0-6A4F-B950-3DC01CA606FE}"/>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80002" y="4443467"/>
                    <a:ext cx="432881" cy="432881"/>
                  </a:xfrm>
                  <a:prstGeom prst="rect">
                    <a:avLst/>
                  </a:prstGeom>
                  <a:noFill/>
                  <a:ln>
                    <a:noFill/>
                  </a:ln>
                </p:spPr>
              </p:pic>
              <p:pic>
                <p:nvPicPr>
                  <p:cNvPr id="69" name="Shape 1484">
                    <a:extLst>
                      <a:ext uri="{FF2B5EF4-FFF2-40B4-BE49-F238E27FC236}">
                        <a16:creationId xmlns:a16="http://schemas.microsoft.com/office/drawing/2014/main" id="{7CDA89B0-C125-E948-A38E-2A58C35D67A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36271" y="4779231"/>
                    <a:ext cx="432881" cy="432881"/>
                  </a:xfrm>
                  <a:prstGeom prst="rect">
                    <a:avLst/>
                  </a:prstGeom>
                  <a:noFill/>
                  <a:ln>
                    <a:noFill/>
                  </a:ln>
                </p:spPr>
              </p:pic>
              <p:pic>
                <p:nvPicPr>
                  <p:cNvPr id="70" name="Shape 1485">
                    <a:extLst>
                      <a:ext uri="{FF2B5EF4-FFF2-40B4-BE49-F238E27FC236}">
                        <a16:creationId xmlns:a16="http://schemas.microsoft.com/office/drawing/2014/main" id="{9558A999-30B5-CD41-8633-2351EF31C31A}"/>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33364" y="5153367"/>
                    <a:ext cx="432881" cy="432881"/>
                  </a:xfrm>
                  <a:prstGeom prst="rect">
                    <a:avLst/>
                  </a:prstGeom>
                  <a:noFill/>
                  <a:ln>
                    <a:noFill/>
                  </a:ln>
                </p:spPr>
              </p:pic>
              <p:pic>
                <p:nvPicPr>
                  <p:cNvPr id="71" name="Shape 1488">
                    <a:extLst>
                      <a:ext uri="{FF2B5EF4-FFF2-40B4-BE49-F238E27FC236}">
                        <a16:creationId xmlns:a16="http://schemas.microsoft.com/office/drawing/2014/main" id="{023E49A5-6671-314B-B076-AE772BFD33A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50844" y="2212278"/>
                    <a:ext cx="432881" cy="432881"/>
                  </a:xfrm>
                  <a:prstGeom prst="rect">
                    <a:avLst/>
                  </a:prstGeom>
                  <a:noFill/>
                  <a:ln>
                    <a:noFill/>
                  </a:ln>
                </p:spPr>
              </p:pic>
              <p:pic>
                <p:nvPicPr>
                  <p:cNvPr id="72" name="Shape 1489">
                    <a:extLst>
                      <a:ext uri="{FF2B5EF4-FFF2-40B4-BE49-F238E27FC236}">
                        <a16:creationId xmlns:a16="http://schemas.microsoft.com/office/drawing/2014/main" id="{C11C64B7-76F3-5A48-8FB2-F229AED9872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181194" y="3166411"/>
                    <a:ext cx="432881" cy="432881"/>
                  </a:xfrm>
                  <a:prstGeom prst="rect">
                    <a:avLst/>
                  </a:prstGeom>
                  <a:noFill/>
                  <a:ln>
                    <a:noFill/>
                  </a:ln>
                </p:spPr>
              </p:pic>
              <p:pic>
                <p:nvPicPr>
                  <p:cNvPr id="73" name="Shape 1490">
                    <a:extLst>
                      <a:ext uri="{FF2B5EF4-FFF2-40B4-BE49-F238E27FC236}">
                        <a16:creationId xmlns:a16="http://schemas.microsoft.com/office/drawing/2014/main" id="{4F6E0F68-9356-1148-83BB-0B3C5902260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448892" y="2638453"/>
                    <a:ext cx="432881" cy="432881"/>
                  </a:xfrm>
                  <a:prstGeom prst="rect">
                    <a:avLst/>
                  </a:prstGeom>
                  <a:noFill/>
                  <a:ln>
                    <a:noFill/>
                  </a:ln>
                </p:spPr>
              </p:pic>
              <p:pic>
                <p:nvPicPr>
                  <p:cNvPr id="75" name="Shape 1495">
                    <a:extLst>
                      <a:ext uri="{FF2B5EF4-FFF2-40B4-BE49-F238E27FC236}">
                        <a16:creationId xmlns:a16="http://schemas.microsoft.com/office/drawing/2014/main" id="{36B3A6BB-F8A3-514E-A515-1233EB1B55E9}"/>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319563" y="4353713"/>
                    <a:ext cx="637045" cy="637045"/>
                  </a:xfrm>
                  <a:prstGeom prst="rect">
                    <a:avLst/>
                  </a:prstGeom>
                  <a:noFill/>
                  <a:ln>
                    <a:noFill/>
                  </a:ln>
                </p:spPr>
              </p:pic>
              <p:cxnSp>
                <p:nvCxnSpPr>
                  <p:cNvPr id="78" name="Shape 1500">
                    <a:extLst>
                      <a:ext uri="{FF2B5EF4-FFF2-40B4-BE49-F238E27FC236}">
                        <a16:creationId xmlns:a16="http://schemas.microsoft.com/office/drawing/2014/main" id="{89E74F7D-0743-2F44-84FE-7CA2743CDF19}"/>
                      </a:ext>
                    </a:extLst>
                  </p:cNvPr>
                  <p:cNvCxnSpPr>
                    <a:cxnSpLocks/>
                  </p:cNvCxnSpPr>
                  <p:nvPr/>
                </p:nvCxnSpPr>
                <p:spPr>
                  <a:xfrm>
                    <a:off x="5229391" y="2679561"/>
                    <a:ext cx="578217" cy="733761"/>
                  </a:xfrm>
                  <a:prstGeom prst="straightConnector1">
                    <a:avLst/>
                  </a:prstGeom>
                  <a:noFill/>
                  <a:ln w="38100" cap="flat" cmpd="sng">
                    <a:solidFill>
                      <a:schemeClr val="accent1"/>
                    </a:solidFill>
                    <a:prstDash val="solid"/>
                    <a:miter lim="800000"/>
                    <a:headEnd type="none" w="med" len="med"/>
                    <a:tailEnd type="stealth" w="lg" len="lg"/>
                  </a:ln>
                </p:spPr>
              </p:cxnSp>
              <p:cxnSp>
                <p:nvCxnSpPr>
                  <p:cNvPr id="79" name="Shape 1501">
                    <a:extLst>
                      <a:ext uri="{FF2B5EF4-FFF2-40B4-BE49-F238E27FC236}">
                        <a16:creationId xmlns:a16="http://schemas.microsoft.com/office/drawing/2014/main" id="{69E2B3EF-1C62-B741-90B7-A534CD2BFA18}"/>
                      </a:ext>
                    </a:extLst>
                  </p:cNvPr>
                  <p:cNvCxnSpPr>
                    <a:cxnSpLocks/>
                  </p:cNvCxnSpPr>
                  <p:nvPr/>
                </p:nvCxnSpPr>
                <p:spPr>
                  <a:xfrm>
                    <a:off x="4877304" y="3041867"/>
                    <a:ext cx="708460" cy="430743"/>
                  </a:xfrm>
                  <a:prstGeom prst="straightConnector1">
                    <a:avLst/>
                  </a:prstGeom>
                  <a:noFill/>
                  <a:ln w="38100" cap="flat" cmpd="sng">
                    <a:solidFill>
                      <a:schemeClr val="accent1"/>
                    </a:solidFill>
                    <a:prstDash val="solid"/>
                    <a:miter lim="800000"/>
                    <a:headEnd type="none" w="med" len="med"/>
                    <a:tailEnd type="stealth" w="lg" len="lg"/>
                  </a:ln>
                </p:spPr>
              </p:cxnSp>
              <p:cxnSp>
                <p:nvCxnSpPr>
                  <p:cNvPr id="80" name="Shape 1502">
                    <a:extLst>
                      <a:ext uri="{FF2B5EF4-FFF2-40B4-BE49-F238E27FC236}">
                        <a16:creationId xmlns:a16="http://schemas.microsoft.com/office/drawing/2014/main" id="{13661A09-2372-EB45-9690-22EF33E80207}"/>
                      </a:ext>
                    </a:extLst>
                  </p:cNvPr>
                  <p:cNvCxnSpPr>
                    <a:cxnSpLocks/>
                    <a:stCxn id="72" idx="3"/>
                  </p:cNvCxnSpPr>
                  <p:nvPr/>
                </p:nvCxnSpPr>
                <p:spPr>
                  <a:xfrm>
                    <a:off x="4614075" y="3382852"/>
                    <a:ext cx="898299" cy="211507"/>
                  </a:xfrm>
                  <a:prstGeom prst="straightConnector1">
                    <a:avLst/>
                  </a:prstGeom>
                  <a:noFill/>
                  <a:ln w="38100" cap="flat" cmpd="sng">
                    <a:solidFill>
                      <a:schemeClr val="accent1"/>
                    </a:solidFill>
                    <a:prstDash val="solid"/>
                    <a:miter lim="800000"/>
                    <a:headEnd type="none" w="med" len="med"/>
                    <a:tailEnd type="stealth" w="lg" len="lg"/>
                  </a:ln>
                </p:spPr>
              </p:cxnSp>
              <p:sp>
                <p:nvSpPr>
                  <p:cNvPr id="81" name="Shape 1508">
                    <a:extLst>
                      <a:ext uri="{FF2B5EF4-FFF2-40B4-BE49-F238E27FC236}">
                        <a16:creationId xmlns:a16="http://schemas.microsoft.com/office/drawing/2014/main" id="{577E9C4B-5A64-D642-A45E-706A9AADFC3F}"/>
                      </a:ext>
                    </a:extLst>
                  </p:cNvPr>
                  <p:cNvSpPr txBox="1"/>
                  <p:nvPr/>
                </p:nvSpPr>
                <p:spPr>
                  <a:xfrm>
                    <a:off x="6918271" y="1199727"/>
                    <a:ext cx="3152977" cy="390718"/>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5B9BD5">
                            <a:lumMod val="50000"/>
                          </a:srgbClr>
                        </a:solidFill>
                        <a:effectLst/>
                        <a:uLnTx/>
                        <a:uFillTx/>
                        <a:latin typeface="Calibri"/>
                        <a:ea typeface="Calibri"/>
                        <a:cs typeface="Calibri"/>
                        <a:sym typeface="Calibri"/>
                      </a:rPr>
                      <a:t>Data Distribution</a:t>
                    </a:r>
                    <a:endParaRPr kumimoji="0" sz="2000" b="1" i="0" u="none" strike="noStrike" kern="1200" cap="all" spc="0" normalizeH="0" baseline="0" noProof="0" dirty="0">
                      <a:ln>
                        <a:noFill/>
                      </a:ln>
                      <a:solidFill>
                        <a:srgbClr val="5B9BD5">
                          <a:lumMod val="50000"/>
                        </a:srgbClr>
                      </a:solidFill>
                      <a:effectLst/>
                      <a:uLnTx/>
                      <a:uFillTx/>
                      <a:latin typeface="Calibri" panose="020F0502020204030204"/>
                      <a:ea typeface="+mn-ea"/>
                      <a:cs typeface="+mn-cs"/>
                    </a:endParaRPr>
                  </a:p>
                </p:txBody>
              </p:sp>
              <p:cxnSp>
                <p:nvCxnSpPr>
                  <p:cNvPr id="82" name="Shape 1509">
                    <a:extLst>
                      <a:ext uri="{FF2B5EF4-FFF2-40B4-BE49-F238E27FC236}">
                        <a16:creationId xmlns:a16="http://schemas.microsoft.com/office/drawing/2014/main" id="{17409ABA-639B-C74D-8B56-0F181F5CBDC4}"/>
                      </a:ext>
                    </a:extLst>
                  </p:cNvPr>
                  <p:cNvCxnSpPr>
                    <a:cxnSpLocks/>
                  </p:cNvCxnSpPr>
                  <p:nvPr/>
                </p:nvCxnSpPr>
                <p:spPr>
                  <a:xfrm flipV="1">
                    <a:off x="6442678" y="2679561"/>
                    <a:ext cx="480785" cy="699451"/>
                  </a:xfrm>
                  <a:prstGeom prst="straightConnector1">
                    <a:avLst/>
                  </a:prstGeom>
                  <a:noFill/>
                  <a:ln w="38100" cap="flat" cmpd="sng">
                    <a:solidFill>
                      <a:srgbClr val="385623"/>
                    </a:solidFill>
                    <a:prstDash val="solid"/>
                    <a:miter lim="800000"/>
                    <a:headEnd type="none" w="med" len="med"/>
                    <a:tailEnd type="triangle" w="lg" len="lg"/>
                  </a:ln>
                </p:spPr>
              </p:cxnSp>
              <p:cxnSp>
                <p:nvCxnSpPr>
                  <p:cNvPr id="83" name="Shape 1511">
                    <a:extLst>
                      <a:ext uri="{FF2B5EF4-FFF2-40B4-BE49-F238E27FC236}">
                        <a16:creationId xmlns:a16="http://schemas.microsoft.com/office/drawing/2014/main" id="{B84FB841-F4D4-0044-AF03-BB91D34F90C1}"/>
                      </a:ext>
                    </a:extLst>
                  </p:cNvPr>
                  <p:cNvCxnSpPr>
                    <a:cxnSpLocks/>
                    <a:endCxn id="96" idx="1"/>
                  </p:cNvCxnSpPr>
                  <p:nvPr/>
                </p:nvCxnSpPr>
                <p:spPr>
                  <a:xfrm flipV="1">
                    <a:off x="6632441" y="3089432"/>
                    <a:ext cx="791705" cy="383178"/>
                  </a:xfrm>
                  <a:prstGeom prst="straightConnector1">
                    <a:avLst/>
                  </a:prstGeom>
                  <a:noFill/>
                  <a:ln w="38100" cap="flat" cmpd="sng">
                    <a:solidFill>
                      <a:srgbClr val="385623"/>
                    </a:solidFill>
                    <a:prstDash val="solid"/>
                    <a:miter lim="800000"/>
                    <a:headEnd type="none" w="med" len="med"/>
                    <a:tailEnd type="triangle" w="lg" len="lg"/>
                  </a:ln>
                </p:spPr>
              </p:cxnSp>
              <p:cxnSp>
                <p:nvCxnSpPr>
                  <p:cNvPr id="84" name="Shape 1513">
                    <a:extLst>
                      <a:ext uri="{FF2B5EF4-FFF2-40B4-BE49-F238E27FC236}">
                        <a16:creationId xmlns:a16="http://schemas.microsoft.com/office/drawing/2014/main" id="{B2987C42-BFBC-764F-825D-2CD5333F08E2}"/>
                      </a:ext>
                    </a:extLst>
                  </p:cNvPr>
                  <p:cNvCxnSpPr>
                    <a:cxnSpLocks/>
                    <a:stCxn id="95" idx="5"/>
                    <a:endCxn id="75" idx="1"/>
                  </p:cNvCxnSpPr>
                  <p:nvPr/>
                </p:nvCxnSpPr>
                <p:spPr>
                  <a:xfrm>
                    <a:off x="6516979" y="3829109"/>
                    <a:ext cx="802584" cy="843127"/>
                  </a:xfrm>
                  <a:prstGeom prst="straightConnector1">
                    <a:avLst/>
                  </a:prstGeom>
                  <a:noFill/>
                  <a:ln w="38100" cap="flat" cmpd="sng">
                    <a:solidFill>
                      <a:srgbClr val="385623"/>
                    </a:solidFill>
                    <a:prstDash val="solid"/>
                    <a:miter lim="800000"/>
                    <a:headEnd type="none" w="med" len="med"/>
                    <a:tailEnd type="triangle" w="lg" len="lg"/>
                  </a:ln>
                </p:spPr>
              </p:cxnSp>
              <p:sp>
                <p:nvSpPr>
                  <p:cNvPr id="85" name="Shape 1486">
                    <a:extLst>
                      <a:ext uri="{FF2B5EF4-FFF2-40B4-BE49-F238E27FC236}">
                        <a16:creationId xmlns:a16="http://schemas.microsoft.com/office/drawing/2014/main" id="{F37A259C-71A0-0745-8413-7FFC03A2C7E6}"/>
                      </a:ext>
                    </a:extLst>
                  </p:cNvPr>
                  <p:cNvSpPr txBox="1"/>
                  <p:nvPr/>
                </p:nvSpPr>
                <p:spPr>
                  <a:xfrm>
                    <a:off x="2336908" y="3664458"/>
                    <a:ext cx="2423471" cy="43553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small" spc="0" normalizeH="0" baseline="0" noProof="0" dirty="0">
                        <a:ln>
                          <a:noFill/>
                        </a:ln>
                        <a:solidFill>
                          <a:prstClr val="black">
                            <a:lumMod val="75000"/>
                            <a:lumOff val="25000"/>
                          </a:prstClr>
                        </a:solidFill>
                        <a:effectLst/>
                        <a:uLnTx/>
                        <a:uFillTx/>
                        <a:latin typeface="Calibri"/>
                        <a:ea typeface="Calibri"/>
                        <a:cs typeface="Calibri"/>
                        <a:sym typeface="Calibri"/>
                      </a:rPr>
                      <a:t>Remote Servers</a:t>
                    </a:r>
                    <a:endParaRPr kumimoji="0" sz="1900" b="1" i="0" u="none" strike="noStrike" kern="1200" cap="small"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6" name="Shape 1491">
                    <a:extLst>
                      <a:ext uri="{FF2B5EF4-FFF2-40B4-BE49-F238E27FC236}">
                        <a16:creationId xmlns:a16="http://schemas.microsoft.com/office/drawing/2014/main" id="{B81A5D47-324B-1243-919E-4B57E47756E0}"/>
                      </a:ext>
                    </a:extLst>
                  </p:cNvPr>
                  <p:cNvSpPr txBox="1"/>
                  <p:nvPr/>
                </p:nvSpPr>
                <p:spPr>
                  <a:xfrm>
                    <a:off x="2336908" y="1734826"/>
                    <a:ext cx="2112551" cy="358779"/>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small" spc="0" normalizeH="0" baseline="0" noProof="0" dirty="0">
                        <a:ln>
                          <a:noFill/>
                        </a:ln>
                        <a:solidFill>
                          <a:prstClr val="black">
                            <a:lumMod val="75000"/>
                            <a:lumOff val="25000"/>
                          </a:prstClr>
                        </a:solidFill>
                        <a:effectLst/>
                        <a:uLnTx/>
                        <a:uFillTx/>
                        <a:latin typeface="Calibri"/>
                        <a:ea typeface="Calibri"/>
                        <a:cs typeface="Calibri"/>
                        <a:sym typeface="Calibri"/>
                      </a:rPr>
                      <a:t>Local Storage</a:t>
                    </a:r>
                    <a:endParaRPr kumimoji="0" sz="1900" b="1" i="0" u="none" strike="noStrike" kern="1200" cap="small"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1519E52B-B136-1243-95F3-A87CEC52B1A6}"/>
                      </a:ext>
                    </a:extLst>
                  </p:cNvPr>
                  <p:cNvSpPr/>
                  <p:nvPr/>
                </p:nvSpPr>
                <p:spPr>
                  <a:xfrm>
                    <a:off x="2709611" y="2148133"/>
                    <a:ext cx="2189228" cy="458218"/>
                  </a:xfrm>
                  <a:prstGeom prst="rect">
                    <a:avLst/>
                  </a:prstGeom>
                </p:spPr>
                <p:txBody>
                  <a:bodyPr wrap="none">
                    <a:spAutoFit/>
                  </a:bodyPr>
                  <a:lstStyle/>
                  <a:p>
                    <a:pPr marL="174625" marR="0" lvl="0" indent="0" algn="r"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Internal Servers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CDF17B43-4071-0347-9C65-2CABCE994C44}"/>
                      </a:ext>
                    </a:extLst>
                  </p:cNvPr>
                  <p:cNvSpPr/>
                  <p:nvPr/>
                </p:nvSpPr>
                <p:spPr>
                  <a:xfrm>
                    <a:off x="3129306" y="3122812"/>
                    <a:ext cx="996529" cy="458218"/>
                  </a:xfrm>
                  <a:prstGeom prst="rect">
                    <a:avLst/>
                  </a:prstGeom>
                </p:spPr>
                <p:txBody>
                  <a:bodyPr wrap="none">
                    <a:spAutoFit/>
                  </a:bodyPr>
                  <a:lstStyle/>
                  <a:p>
                    <a:pPr marL="174625" marR="0" lvl="0" indent="0" algn="l"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RAID</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964C0D9-FEAB-E647-B1B1-95CBFA9D1F7A}"/>
                      </a:ext>
                    </a:extLst>
                  </p:cNvPr>
                  <p:cNvSpPr/>
                  <p:nvPr/>
                </p:nvSpPr>
                <p:spPr>
                  <a:xfrm>
                    <a:off x="2860019" y="2617606"/>
                    <a:ext cx="1484629" cy="458218"/>
                  </a:xfrm>
                  <a:prstGeom prst="rect">
                    <a:avLst/>
                  </a:prstGeom>
                </p:spPr>
                <p:txBody>
                  <a:bodyPr wrap="none">
                    <a:spAutoFit/>
                  </a:bodyPr>
                  <a:lstStyle/>
                  <a:p>
                    <a:pPr marL="174625" marR="0" lvl="0" indent="0" algn="r" defTabSz="457200" rtl="0" eaLnBrk="1" fontAlgn="auto" latinLnBrk="0" hangingPunct="1">
                      <a:lnSpc>
                        <a:spcPct val="110000"/>
                      </a:lnSpc>
                      <a:spcBef>
                        <a:spcPts val="0"/>
                      </a:spcBef>
                      <a:spcAft>
                        <a:spcPts val="0"/>
                      </a:spcAft>
                      <a:buClr>
                        <a:srgbClr val="000000"/>
                      </a:buClr>
                      <a:buSzPts val="1800"/>
                      <a:buFontTx/>
                      <a:buNone/>
                      <a:tabLst/>
                      <a:defRPr/>
                    </a:pPr>
                    <a:r>
                      <a:rPr kumimoji="0" lang="en-US" sz="1700" b="0" i="0" u="none" strike="noStrike" kern="1200" cap="none" spc="0" normalizeH="0" baseline="0" noProof="0" dirty="0">
                        <a:ln>
                          <a:noFill/>
                        </a:ln>
                        <a:solidFill>
                          <a:srgbClr val="3F3F3F"/>
                        </a:solidFill>
                        <a:effectLst/>
                        <a:uLnTx/>
                        <a:uFillTx/>
                        <a:latin typeface="Calibri" panose="020F0502020204030204"/>
                        <a:ea typeface="Helvetica Neue"/>
                        <a:cs typeface="Helvetica Neue"/>
                        <a:sym typeface="Helvetica Neue"/>
                      </a:rPr>
                      <a:t>Database</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E6427C12-4D59-C84E-9EBF-C317B48072A7}"/>
                      </a:ext>
                    </a:extLst>
                  </p:cNvPr>
                  <p:cNvCxnSpPr/>
                  <p:nvPr/>
                </p:nvCxnSpPr>
                <p:spPr bwMode="auto">
                  <a:xfrm>
                    <a:off x="2840508" y="2267869"/>
                    <a:ext cx="0" cy="1205220"/>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716892D3-4255-5F4A-BC17-881BCCB69D9D}"/>
                      </a:ext>
                    </a:extLst>
                  </p:cNvPr>
                  <p:cNvCxnSpPr>
                    <a:cxnSpLocks/>
                  </p:cNvCxnSpPr>
                  <p:nvPr/>
                </p:nvCxnSpPr>
                <p:spPr bwMode="auto">
                  <a:xfrm>
                    <a:off x="2846326" y="4104001"/>
                    <a:ext cx="0" cy="1548784"/>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2" name="TextBox 91">
                    <a:extLst>
                      <a:ext uri="{FF2B5EF4-FFF2-40B4-BE49-F238E27FC236}">
                        <a16:creationId xmlns:a16="http://schemas.microsoft.com/office/drawing/2014/main" id="{5FEADEF7-542C-EF43-A0A8-C94AFF32A378}"/>
                      </a:ext>
                    </a:extLst>
                  </p:cNvPr>
                  <p:cNvSpPr txBox="1"/>
                  <p:nvPr/>
                </p:nvSpPr>
                <p:spPr>
                  <a:xfrm>
                    <a:off x="7940138" y="2846180"/>
                    <a:ext cx="1590187" cy="7711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Web-Based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Applications</a:t>
                    </a:r>
                  </a:p>
                </p:txBody>
              </p:sp>
              <p:sp>
                <p:nvSpPr>
                  <p:cNvPr id="93" name="TextBox 92">
                    <a:extLst>
                      <a:ext uri="{FF2B5EF4-FFF2-40B4-BE49-F238E27FC236}">
                        <a16:creationId xmlns:a16="http://schemas.microsoft.com/office/drawing/2014/main" id="{0DEE2673-14DC-3640-B28B-E7206235F008}"/>
                      </a:ext>
                    </a:extLst>
                  </p:cNvPr>
                  <p:cNvSpPr txBox="1"/>
                  <p:nvPr/>
                </p:nvSpPr>
                <p:spPr>
                  <a:xfrm>
                    <a:off x="7229160" y="2267950"/>
                    <a:ext cx="2069797" cy="3499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Automated Scripts</a:t>
                    </a:r>
                  </a:p>
                </p:txBody>
              </p:sp>
              <p:sp>
                <p:nvSpPr>
                  <p:cNvPr id="94" name="TextBox 93">
                    <a:extLst>
                      <a:ext uri="{FF2B5EF4-FFF2-40B4-BE49-F238E27FC236}">
                        <a16:creationId xmlns:a16="http://schemas.microsoft.com/office/drawing/2014/main" id="{824DA1E3-FB3A-7D41-9521-23D1F81412C4}"/>
                      </a:ext>
                    </a:extLst>
                  </p:cNvPr>
                  <p:cNvSpPr txBox="1"/>
                  <p:nvPr/>
                </p:nvSpPr>
                <p:spPr>
                  <a:xfrm>
                    <a:off x="7950743" y="4372395"/>
                    <a:ext cx="1590187" cy="7711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Software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Applications</a:t>
                    </a:r>
                  </a:p>
                </p:txBody>
              </p:sp>
              <p:sp>
                <p:nvSpPr>
                  <p:cNvPr id="95" name="Donut 94">
                    <a:extLst>
                      <a:ext uri="{FF2B5EF4-FFF2-40B4-BE49-F238E27FC236}">
                        <a16:creationId xmlns:a16="http://schemas.microsoft.com/office/drawing/2014/main" id="{4E5072E3-4E48-9845-8957-253B51016378}"/>
                      </a:ext>
                    </a:extLst>
                  </p:cNvPr>
                  <p:cNvSpPr/>
                  <p:nvPr/>
                </p:nvSpPr>
                <p:spPr bwMode="auto">
                  <a:xfrm>
                    <a:off x="5512374" y="3390969"/>
                    <a:ext cx="1176968" cy="513313"/>
                  </a:xfrm>
                  <a:prstGeom prst="donut">
                    <a:avLst>
                      <a:gd name="adj" fmla="val 1153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pic>
                <p:nvPicPr>
                  <p:cNvPr id="96" name="Shape 1494">
                    <a:extLst>
                      <a:ext uri="{FF2B5EF4-FFF2-40B4-BE49-F238E27FC236}">
                        <a16:creationId xmlns:a16="http://schemas.microsoft.com/office/drawing/2014/main" id="{E9E56091-CDC3-414B-8CF2-324288D6FFB2}"/>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424146" y="2852805"/>
                    <a:ext cx="473253" cy="473253"/>
                  </a:xfrm>
                  <a:prstGeom prst="rect">
                    <a:avLst/>
                  </a:prstGeom>
                  <a:noFill/>
                  <a:ln>
                    <a:noFill/>
                  </a:ln>
                </p:spPr>
              </p:pic>
              <p:pic>
                <p:nvPicPr>
                  <p:cNvPr id="97" name="Shape 1485">
                    <a:extLst>
                      <a:ext uri="{FF2B5EF4-FFF2-40B4-BE49-F238E27FC236}">
                        <a16:creationId xmlns:a16="http://schemas.microsoft.com/office/drawing/2014/main" id="{FA5D2B8D-D560-0045-8AF8-48A2DE409C98}"/>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33601" y="2228677"/>
                    <a:ext cx="432881" cy="432881"/>
                  </a:xfrm>
                  <a:prstGeom prst="rect">
                    <a:avLst/>
                  </a:prstGeom>
                  <a:noFill/>
                  <a:ln>
                    <a:noFill/>
                  </a:ln>
                </p:spPr>
              </p:pic>
            </p:grpSp>
            <p:sp>
              <p:nvSpPr>
                <p:cNvPr id="56" name="TextBox 55">
                  <a:extLst>
                    <a:ext uri="{FF2B5EF4-FFF2-40B4-BE49-F238E27FC236}">
                      <a16:creationId xmlns:a16="http://schemas.microsoft.com/office/drawing/2014/main" id="{8DB86677-590C-7942-A41E-B3DF0BA96FFF}"/>
                    </a:ext>
                  </a:extLst>
                </p:cNvPr>
                <p:cNvSpPr txBox="1"/>
                <p:nvPr/>
              </p:nvSpPr>
              <p:spPr>
                <a:xfrm>
                  <a:off x="6860979" y="3541307"/>
                  <a:ext cx="1360997" cy="7711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Download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By Hand</a:t>
                  </a:r>
                </a:p>
              </p:txBody>
            </p:sp>
          </p:grpSp>
          <p:sp>
            <p:nvSpPr>
              <p:cNvPr id="53" name="Shape 1508">
                <a:extLst>
                  <a:ext uri="{FF2B5EF4-FFF2-40B4-BE49-F238E27FC236}">
                    <a16:creationId xmlns:a16="http://schemas.microsoft.com/office/drawing/2014/main" id="{49217548-475A-BC42-B35F-22F198BDA010}"/>
                  </a:ext>
                </a:extLst>
              </p:cNvPr>
              <p:cNvSpPr txBox="1"/>
              <p:nvPr/>
            </p:nvSpPr>
            <p:spPr>
              <a:xfrm>
                <a:off x="1115815" y="1098117"/>
                <a:ext cx="3152977" cy="390718"/>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5B9BD5">
                        <a:lumMod val="50000"/>
                      </a:srgbClr>
                    </a:solidFill>
                    <a:effectLst/>
                    <a:uLnTx/>
                    <a:uFillTx/>
                    <a:latin typeface="Calibri"/>
                    <a:ea typeface="Calibri"/>
                    <a:cs typeface="Calibri"/>
                    <a:sym typeface="Calibri"/>
                  </a:rPr>
                  <a:t>Data Aggregation</a:t>
                </a:r>
                <a:endParaRPr kumimoji="0" sz="2000" b="1" i="0" u="none" strike="noStrike" kern="1200" cap="all" spc="0" normalizeH="0" baseline="0" noProof="0" dirty="0">
                  <a:ln>
                    <a:noFill/>
                  </a:ln>
                  <a:solidFill>
                    <a:srgbClr val="5B9BD5">
                      <a:lumMod val="50000"/>
                    </a:srgbClr>
                  </a:solidFill>
                  <a:effectLst/>
                  <a:uLnTx/>
                  <a:uFillTx/>
                  <a:latin typeface="Calibri" panose="020F0502020204030204"/>
                  <a:ea typeface="+mn-ea"/>
                  <a:cs typeface="+mn-cs"/>
                </a:endParaRPr>
              </a:p>
            </p:txBody>
          </p:sp>
        </p:grpSp>
        <p:pic>
          <p:nvPicPr>
            <p:cNvPr id="98" name="Picture 97">
              <a:extLst>
                <a:ext uri="{FF2B5EF4-FFF2-40B4-BE49-F238E27FC236}">
                  <a16:creationId xmlns:a16="http://schemas.microsoft.com/office/drawing/2014/main" id="{E562686D-C05E-3C43-9588-DC7BB222360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2840" y="4903365"/>
              <a:ext cx="547818" cy="304038"/>
            </a:xfrm>
            <a:prstGeom prst="rect">
              <a:avLst/>
            </a:prstGeom>
          </p:spPr>
        </p:pic>
        <p:pic>
          <p:nvPicPr>
            <p:cNvPr id="99" name="Shape 1493">
              <a:extLst>
                <a:ext uri="{FF2B5EF4-FFF2-40B4-BE49-F238E27FC236}">
                  <a16:creationId xmlns:a16="http://schemas.microsoft.com/office/drawing/2014/main" id="{2AD89021-1624-2D43-9A23-2202107409A7}"/>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787187" y="4933347"/>
              <a:ext cx="476147" cy="321400"/>
            </a:xfrm>
            <a:prstGeom prst="rect">
              <a:avLst/>
            </a:prstGeom>
            <a:noFill/>
            <a:ln>
              <a:noFill/>
            </a:ln>
          </p:spPr>
        </p:pic>
        <p:pic>
          <p:nvPicPr>
            <p:cNvPr id="100" name="Shape 1496">
              <a:extLst>
                <a:ext uri="{FF2B5EF4-FFF2-40B4-BE49-F238E27FC236}">
                  <a16:creationId xmlns:a16="http://schemas.microsoft.com/office/drawing/2014/main" id="{2BB6DBBF-FB0F-A941-82F1-D00816E1DB25}"/>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795476" y="4544213"/>
              <a:ext cx="410860" cy="318416"/>
            </a:xfrm>
            <a:prstGeom prst="rect">
              <a:avLst/>
            </a:prstGeom>
            <a:noFill/>
            <a:ln>
              <a:noFill/>
            </a:ln>
          </p:spPr>
        </p:pic>
        <p:pic>
          <p:nvPicPr>
            <p:cNvPr id="101" name="Shape 1497">
              <a:extLst>
                <a:ext uri="{FF2B5EF4-FFF2-40B4-BE49-F238E27FC236}">
                  <a16:creationId xmlns:a16="http://schemas.microsoft.com/office/drawing/2014/main" id="{4D6661CA-E262-8740-AA59-CCC53D7D7CF9}"/>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350385" y="4508008"/>
              <a:ext cx="390827" cy="390826"/>
            </a:xfrm>
            <a:prstGeom prst="rect">
              <a:avLst/>
            </a:prstGeom>
            <a:noFill/>
            <a:ln>
              <a:noFill/>
            </a:ln>
          </p:spPr>
        </p:pic>
      </p:grpSp>
      <p:cxnSp>
        <p:nvCxnSpPr>
          <p:cNvPr id="102" name="Shape 1511">
            <a:extLst>
              <a:ext uri="{FF2B5EF4-FFF2-40B4-BE49-F238E27FC236}">
                <a16:creationId xmlns:a16="http://schemas.microsoft.com/office/drawing/2014/main" id="{9BE6CB8C-E87D-714E-9DE3-8B72325D42AE}"/>
              </a:ext>
            </a:extLst>
          </p:cNvPr>
          <p:cNvCxnSpPr>
            <a:cxnSpLocks/>
          </p:cNvCxnSpPr>
          <p:nvPr/>
        </p:nvCxnSpPr>
        <p:spPr>
          <a:xfrm>
            <a:off x="3668651" y="3339753"/>
            <a:ext cx="551819" cy="155990"/>
          </a:xfrm>
          <a:prstGeom prst="straightConnector1">
            <a:avLst/>
          </a:prstGeom>
          <a:noFill/>
          <a:ln w="38100" cap="flat" cmpd="sng">
            <a:solidFill>
              <a:srgbClr val="385623"/>
            </a:solidFill>
            <a:prstDash val="solid"/>
            <a:miter lim="800000"/>
            <a:headEnd type="none" w="med" len="med"/>
            <a:tailEnd type="triangle" w="lg" len="lg"/>
          </a:ln>
        </p:spPr>
      </p:cxnSp>
      <p:sp>
        <p:nvSpPr>
          <p:cNvPr id="4" name="Rectangle 3">
            <a:extLst>
              <a:ext uri="{FF2B5EF4-FFF2-40B4-BE49-F238E27FC236}">
                <a16:creationId xmlns:a16="http://schemas.microsoft.com/office/drawing/2014/main" id="{A6B21045-E6F2-284A-8709-9279928015B4}"/>
              </a:ext>
            </a:extLst>
          </p:cNvPr>
          <p:cNvSpPr/>
          <p:nvPr/>
        </p:nvSpPr>
        <p:spPr>
          <a:xfrm>
            <a:off x="529041" y="5918378"/>
            <a:ext cx="6831037" cy="369332"/>
          </a:xfrm>
          <a:prstGeom prst="rect">
            <a:avLst/>
          </a:prstGeom>
        </p:spPr>
        <p:txBody>
          <a:bodyPr wrap="non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30000" noProof="0" dirty="0">
                <a:ln>
                  <a:noFill/>
                </a:ln>
                <a:solidFill>
                  <a:prstClr val="black">
                    <a:lumMod val="85000"/>
                    <a:lumOff val="15000"/>
                  </a:prstClr>
                </a:solidFill>
                <a:effectLst/>
                <a:uLnTx/>
                <a:uFillTx/>
                <a:latin typeface="Calibri" panose="020F0502020204030204"/>
                <a:ea typeface="+mn-ea"/>
                <a:cs typeface="+mn-cs"/>
              </a:rPr>
              <a:t>1</a:t>
            </a:r>
            <a:r>
              <a:rPr kumimoji="0" lang="en-US"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ERDDAP was developed at NOAA/NMFS/SWFSC/ERD by Bob Simons </a:t>
            </a:r>
          </a:p>
        </p:txBody>
      </p:sp>
      <p:grpSp>
        <p:nvGrpSpPr>
          <p:cNvPr id="6" name="Group 5">
            <a:extLst>
              <a:ext uri="{FF2B5EF4-FFF2-40B4-BE49-F238E27FC236}">
                <a16:creationId xmlns:a16="http://schemas.microsoft.com/office/drawing/2014/main" id="{706BBB10-DA8F-314C-8635-375E196E4CB4}"/>
              </a:ext>
            </a:extLst>
          </p:cNvPr>
          <p:cNvGrpSpPr/>
          <p:nvPr/>
        </p:nvGrpSpPr>
        <p:grpSpPr>
          <a:xfrm>
            <a:off x="6804425" y="1195518"/>
            <a:ext cx="6109622" cy="4553818"/>
            <a:chOff x="6334157" y="895069"/>
            <a:chExt cx="6109622" cy="4449726"/>
          </a:xfrm>
        </p:grpSpPr>
        <p:sp>
          <p:nvSpPr>
            <p:cNvPr id="50" name="TextBox 49">
              <a:extLst>
                <a:ext uri="{FF2B5EF4-FFF2-40B4-BE49-F238E27FC236}">
                  <a16:creationId xmlns:a16="http://schemas.microsoft.com/office/drawing/2014/main" id="{E72F92E7-D722-9446-9311-96D1871D2379}"/>
                </a:ext>
              </a:extLst>
            </p:cNvPr>
            <p:cNvSpPr txBox="1"/>
            <p:nvPr/>
          </p:nvSpPr>
          <p:spPr>
            <a:xfrm>
              <a:off x="6394154" y="3410074"/>
              <a:ext cx="5079146" cy="18620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Over 85 ERDDAPs exist worldwide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Over a dozen different ERDDAPs in NOAA </a:t>
              </a:r>
            </a:p>
            <a:p>
              <a:pPr marL="115888" marR="0" lvl="0" indent="-115888" algn="l" defTabSz="457200" rtl="0" eaLnBrk="1" fontAlgn="auto" latinLnBrk="0" hangingPunct="1">
                <a:lnSpc>
                  <a:spcPct val="100000"/>
                </a:lnSpc>
                <a:spcBef>
                  <a:spcPts val="1200"/>
                </a:spcBef>
                <a:spcAft>
                  <a:spcPts val="0"/>
                </a:spcAft>
                <a:buClrTx/>
                <a:buSzTx/>
                <a:buFontTx/>
                <a:buNone/>
                <a:tabLst/>
                <a:defRPr/>
              </a:pPr>
              <a:r>
                <a:rPr kumimoji="0" lang="en-US" alt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ERDDAP is one of the recommended data servers </a:t>
              </a:r>
              <a:br>
                <a:rPr kumimoji="0" lang="en-US" alt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br>
              <a:r>
                <a:rPr kumimoji="0" lang="en-US" alt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in NOAA's Data Access Procedural Directive</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Search for data across multiple ERDDAPs at erddap.com  </a:t>
              </a:r>
            </a:p>
          </p:txBody>
        </p:sp>
        <p:sp>
          <p:nvSpPr>
            <p:cNvPr id="65" name="Rounded Rectangle 64">
              <a:extLst>
                <a:ext uri="{FF2B5EF4-FFF2-40B4-BE49-F238E27FC236}">
                  <a16:creationId xmlns:a16="http://schemas.microsoft.com/office/drawing/2014/main" id="{121FC490-0DAF-9145-BE2F-CA1BE66CD363}"/>
                </a:ext>
              </a:extLst>
            </p:cNvPr>
            <p:cNvSpPr/>
            <p:nvPr/>
          </p:nvSpPr>
          <p:spPr>
            <a:xfrm>
              <a:off x="6334157" y="895069"/>
              <a:ext cx="5199141" cy="4449726"/>
            </a:xfrm>
            <a:prstGeom prst="roundRect">
              <a:avLst>
                <a:gd name="adj" fmla="val 6192"/>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1E9762-88ED-9C4C-BF2A-09789ECA7414}"/>
                </a:ext>
              </a:extLst>
            </p:cNvPr>
            <p:cNvSpPr/>
            <p:nvPr/>
          </p:nvSpPr>
          <p:spPr>
            <a:xfrm>
              <a:off x="6347779" y="1102901"/>
              <a:ext cx="6096000" cy="238526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ERDDAP provides a simple, consistent way to: </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Subset datasets temporally and spatially </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Distribute both gridded and non-gridded (tabular) data</a:t>
              </a:r>
              <a:endPar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Download data in &gt; 30 formats </a:t>
              </a: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Data requests defined within URLs, allowing:</a:t>
              </a: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Access data within analysis tools (R, Matlab, python)</a:t>
              </a:r>
            </a:p>
            <a:p>
              <a:pPr marL="742950" marR="0" lvl="1"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Machine-to-machine data exchange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5864836"/>
      </p:ext>
    </p:extLst>
  </p:cSld>
  <p:clrMapOvr>
    <a:masterClrMapping/>
  </p:clrMapOvr>
  <mc:AlternateContent xmlns:mc="http://schemas.openxmlformats.org/markup-compatibility/2006" xmlns:p14="http://schemas.microsoft.com/office/powerpoint/2010/main">
    <mc:Choice Requires="p14">
      <p:transition spd="slow" p14:dur="2000" advTm="38481"/>
    </mc:Choice>
    <mc:Fallback xmlns="">
      <p:transition spd="slow" advTm="3848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AFC0852-5E9C-4F43-9388-2C86340E7403}"/>
              </a:ext>
            </a:extLst>
          </p:cNvPr>
          <p:cNvSpPr txBox="1">
            <a:spLocks/>
          </p:cNvSpPr>
          <p:nvPr/>
        </p:nvSpPr>
        <p:spPr>
          <a:xfrm>
            <a:off x="683393" y="8160"/>
            <a:ext cx="11358927" cy="184513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400" b="1" dirty="0">
                <a:latin typeface="Tahoma" panose="020B0604030504040204" pitchFamily="34" charset="0"/>
                <a:ea typeface="Calibri" panose="020F0502020204030204" pitchFamily="34" charset="0"/>
              </a:rPr>
              <a:t>Hands-on </a:t>
            </a:r>
            <a:r>
              <a:rPr lang="en-US" sz="2400" b="1" dirty="0" err="1">
                <a:latin typeface="Tahoma" panose="020B0604030504040204" pitchFamily="34" charset="0"/>
                <a:ea typeface="Calibri" panose="020F0502020204030204" pitchFamily="34" charset="0"/>
              </a:rPr>
              <a:t>Excersize</a:t>
            </a:r>
            <a:r>
              <a:rPr lang="en-US" sz="2400" b="1" dirty="0">
                <a:latin typeface="Tahoma" panose="020B0604030504040204" pitchFamily="34" charset="0"/>
                <a:ea typeface="Calibri" panose="020F0502020204030204" pitchFamily="34" charset="0"/>
              </a:rPr>
              <a:t> #3: Using CIRA’s SLIDER</a:t>
            </a:r>
          </a:p>
          <a:p>
            <a:pPr marL="0" marR="0" lvl="0" indent="0" defTabSz="914400" rtl="0" eaLnBrk="1" fontAlgn="auto" latinLnBrk="0" hangingPunct="1">
              <a:lnSpc>
                <a:spcPct val="90000"/>
              </a:lnSpc>
              <a:spcBef>
                <a:spcPct val="0"/>
              </a:spcBef>
              <a:spcAft>
                <a:spcPts val="0"/>
              </a:spcAft>
              <a:buClrTx/>
              <a:buSzTx/>
              <a:buFontTx/>
              <a:buNone/>
              <a:tabLst/>
              <a:defRPr/>
            </a:pPr>
            <a:r>
              <a:rPr lang="en-US" sz="1800" dirty="0">
                <a:effectLst/>
                <a:latin typeface="Tahoma" panose="020B0604030504040204" pitchFamily="34" charset="0"/>
                <a:ea typeface="Calibri" panose="020F0502020204030204" pitchFamily="34" charset="0"/>
              </a:rPr>
              <a:t>A website for viewing </a:t>
            </a:r>
            <a:r>
              <a:rPr lang="en-US" sz="1800" dirty="0" err="1">
                <a:effectLst/>
                <a:latin typeface="Tahoma" panose="020B0604030504040204" pitchFamily="34" charset="0"/>
                <a:ea typeface="Calibri" panose="020F0502020204030204" pitchFamily="34" charset="0"/>
              </a:rPr>
              <a:t>realtime</a:t>
            </a:r>
            <a:r>
              <a:rPr lang="en-US" sz="1800" dirty="0">
                <a:effectLst/>
                <a:latin typeface="Tahoma" panose="020B0604030504040204" pitchFamily="34" charset="0"/>
                <a:ea typeface="Calibri" panose="020F0502020204030204" pitchFamily="34" charset="0"/>
              </a:rPr>
              <a:t> satellite imagery at full resolution </a:t>
            </a:r>
          </a:p>
          <a:p>
            <a:pPr marL="0" marR="0" lvl="0" indent="0" defTabSz="914400" rtl="0" eaLnBrk="1" fontAlgn="auto" latinLnBrk="0" hangingPunct="1">
              <a:lnSpc>
                <a:spcPct val="90000"/>
              </a:lnSpc>
              <a:spcBef>
                <a:spcPct val="0"/>
              </a:spcBef>
              <a:spcAft>
                <a:spcPts val="0"/>
              </a:spcAft>
              <a:buClrTx/>
              <a:buSzTx/>
              <a:buFontTx/>
              <a:buNone/>
              <a:tabLst/>
              <a:defRPr/>
            </a:pPr>
            <a:r>
              <a:rPr lang="en-US" sz="1800" dirty="0">
                <a:effectLst/>
                <a:latin typeface="Tahoma" panose="020B0604030504040204" pitchFamily="34" charset="0"/>
                <a:ea typeface="Calibri" panose="020F0502020204030204" pitchFamily="34" charset="0"/>
              </a:rPr>
              <a:t/>
            </a:r>
            <a:br>
              <a:rPr lang="en-US" sz="1800" dirty="0">
                <a:effectLst/>
                <a:latin typeface="Tahoma" panose="020B0604030504040204" pitchFamily="34" charset="0"/>
                <a:ea typeface="Calibri" panose="020F0502020204030204" pitchFamily="34" charset="0"/>
              </a:rPr>
            </a:br>
            <a:r>
              <a:rPr lang="en-US" sz="1800" b="1" dirty="0">
                <a:latin typeface="Tahoma" panose="020B0604030504040204" pitchFamily="34" charset="0"/>
                <a:ea typeface="Calibri" panose="020F0502020204030204" pitchFamily="34" charset="0"/>
              </a:rPr>
              <a:t>Curtis Seaman</a:t>
            </a:r>
            <a:r>
              <a:rPr lang="en-US" sz="1800" dirty="0">
                <a:effectLst/>
                <a:latin typeface="Tahoma" panose="020B0604030504040204" pitchFamily="34" charset="0"/>
                <a:ea typeface="Calibri" panose="020F0502020204030204" pitchFamily="34" charset="0"/>
              </a:rPr>
              <a:t>, CIRA/Colorado State University</a:t>
            </a:r>
            <a:r>
              <a:rPr lang="en-US" sz="1800" dirty="0">
                <a:effectLst/>
                <a:latin typeface="Calibri" panose="020F0502020204030204" pitchFamily="34" charset="0"/>
                <a:ea typeface="Calibri" panose="020F0502020204030204" pitchFamily="34" charset="0"/>
              </a:rPr>
              <a:t/>
            </a:r>
            <a:br>
              <a:rPr lang="en-US" sz="1800" dirty="0">
                <a:effectLst/>
                <a:latin typeface="Calibri" panose="020F0502020204030204" pitchFamily="34" charset="0"/>
                <a:ea typeface="Calibri" panose="020F0502020204030204" pitchFamily="34" charset="0"/>
              </a:rPr>
            </a:br>
            <a:r>
              <a:rPr lang="en-US" sz="1800" dirty="0">
                <a:latin typeface="Tahoma" panose="020B0604030504040204" pitchFamily="34" charset="0"/>
                <a:ea typeface="Calibri" panose="020F0502020204030204" pitchFamily="34" charset="0"/>
              </a:rPr>
              <a:t>K </a:t>
            </a:r>
            <a:r>
              <a:rPr lang="en-US" sz="1800" dirty="0" err="1">
                <a:latin typeface="Tahoma" panose="020B0604030504040204" pitchFamily="34" charset="0"/>
                <a:ea typeface="Calibri" panose="020F0502020204030204" pitchFamily="34" charset="0"/>
              </a:rPr>
              <a:t>Micke</a:t>
            </a:r>
            <a:r>
              <a:rPr lang="en-US" sz="1800" dirty="0">
                <a:latin typeface="Tahoma" panose="020B0604030504040204" pitchFamily="34" charset="0"/>
                <a:ea typeface="Calibri" panose="020F0502020204030204" pitchFamily="34" charset="0"/>
              </a:rPr>
              <a:t>, D Lindsey, S Miller, YJ Noh, N Tourville, S Finley, D </a:t>
            </a:r>
            <a:r>
              <a:rPr lang="en-US" sz="1800" dirty="0" err="1">
                <a:latin typeface="Tahoma" panose="020B0604030504040204" pitchFamily="34" charset="0"/>
                <a:ea typeface="Calibri" panose="020F0502020204030204" pitchFamily="34" charset="0"/>
              </a:rPr>
              <a:t>Hillger</a:t>
            </a:r>
            <a:r>
              <a:rPr lang="en-US" sz="1800" dirty="0">
                <a:latin typeface="Tahoma" panose="020B0604030504040204" pitchFamily="34" charset="0"/>
                <a:ea typeface="Calibri" panose="020F0502020204030204" pitchFamily="34" charset="0"/>
              </a:rPr>
              <a:t>, J </a:t>
            </a:r>
            <a:r>
              <a:rPr lang="en-US" sz="1800" dirty="0" err="1">
                <a:latin typeface="Tahoma" panose="020B0604030504040204" pitchFamily="34" charset="0"/>
                <a:ea typeface="Calibri" panose="020F0502020204030204" pitchFamily="34" charset="0"/>
              </a:rPr>
              <a:t>Dostalek</a:t>
            </a:r>
            <a:r>
              <a:rPr lang="en-US" sz="1800" dirty="0">
                <a:latin typeface="Tahoma" panose="020B0604030504040204" pitchFamily="34" charset="0"/>
                <a:ea typeface="Calibri" panose="020F0502020204030204" pitchFamily="34" charset="0"/>
              </a:rPr>
              <a:t>, G </a:t>
            </a:r>
            <a:r>
              <a:rPr lang="en-US" sz="1800" dirty="0" err="1">
                <a:latin typeface="Tahoma" panose="020B0604030504040204" pitchFamily="34" charset="0"/>
                <a:ea typeface="Calibri" panose="020F0502020204030204" pitchFamily="34" charset="0"/>
              </a:rPr>
              <a:t>Chirokova</a:t>
            </a:r>
            <a:r>
              <a:rPr lang="en-US" sz="1800" dirty="0">
                <a:latin typeface="Tahoma" panose="020B0604030504040204" pitchFamily="34" charset="0"/>
                <a:ea typeface="Calibri" panose="020F0502020204030204" pitchFamily="34" charset="0"/>
              </a:rPr>
              <a:t>, and M </a:t>
            </a:r>
            <a:r>
              <a:rPr lang="en-US" sz="1800" dirty="0" err="1">
                <a:latin typeface="Tahoma" panose="020B0604030504040204" pitchFamily="34" charset="0"/>
                <a:ea typeface="Calibri" panose="020F0502020204030204" pitchFamily="34" charset="0"/>
              </a:rPr>
              <a:t>Niznik</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7EBCEB30-42CE-433B-8BE3-03CFABEE1574}"/>
              </a:ext>
            </a:extLst>
          </p:cNvPr>
          <p:cNvSpPr>
            <a:spLocks noGrp="1"/>
          </p:cNvSpPr>
          <p:nvPr/>
        </p:nvSpPr>
        <p:spPr>
          <a:xfrm>
            <a:off x="683393" y="1853294"/>
            <a:ext cx="6525668" cy="4071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Learn how to use SLIDER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Explore geostationary and polar-orbiting satellite data in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realtime</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full resolution</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GOES, JPSS,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Himawari</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err="1">
                <a:solidFill>
                  <a:prstClr val="black"/>
                </a:solidFill>
                <a:latin typeface="Tahoma" panose="020B0604030504040204" pitchFamily="34" charset="0"/>
                <a:ea typeface="Tahoma" panose="020B0604030504040204" pitchFamily="34" charset="0"/>
                <a:cs typeface="Tahoma" panose="020B0604030504040204" pitchFamily="34" charset="0"/>
              </a:rPr>
              <a:t>Meteosat</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EBD9B638-9E06-41C8-81B1-DD60857D65EC}"/>
              </a:ext>
            </a:extLst>
          </p:cNvPr>
          <p:cNvSpPr txBox="1"/>
          <p:nvPr/>
        </p:nvSpPr>
        <p:spPr>
          <a:xfrm>
            <a:off x="5464256" y="5846205"/>
            <a:ext cx="6480777" cy="523220"/>
          </a:xfrm>
          <a:prstGeom prst="rect">
            <a:avLst/>
          </a:prstGeom>
          <a:noFill/>
        </p:spPr>
        <p:txBody>
          <a:bodyPr wrap="square" rtlCol="0">
            <a:spAutoFit/>
          </a:bodyPr>
          <a:lstStyle/>
          <a:p>
            <a:pPr algn="ctr"/>
            <a:r>
              <a:rPr lang="en-US" sz="2800" dirty="0">
                <a:solidFill>
                  <a:schemeClr val="tx2"/>
                </a:solidFill>
                <a:latin typeface="Constantia" panose="02030602050306030303" pitchFamily="18" charset="0"/>
                <a:hlinkClick r:id="rId2"/>
              </a:rPr>
              <a:t>https://rammb-slider.cira.colostate.edu</a:t>
            </a:r>
            <a:endParaRPr lang="en-US" sz="2800" dirty="0">
              <a:solidFill>
                <a:schemeClr val="tx2"/>
              </a:solidFill>
              <a:latin typeface="Constantia" panose="02030602050306030303" pitchFamily="18" charset="0"/>
            </a:endParaRPr>
          </a:p>
        </p:txBody>
      </p:sp>
      <p:sp>
        <p:nvSpPr>
          <p:cNvPr id="8" name="TextBox 7">
            <a:extLst>
              <a:ext uri="{FF2B5EF4-FFF2-40B4-BE49-F238E27FC236}">
                <a16:creationId xmlns:a16="http://schemas.microsoft.com/office/drawing/2014/main" id="{965D1ECD-2247-44B6-8C37-B4F8A0E1DF65}"/>
              </a:ext>
            </a:extLst>
          </p:cNvPr>
          <p:cNvSpPr txBox="1"/>
          <p:nvPr/>
        </p:nvSpPr>
        <p:spPr>
          <a:xfrm>
            <a:off x="919028" y="4726011"/>
            <a:ext cx="2901142" cy="923330"/>
          </a:xfrm>
          <a:prstGeom prst="rect">
            <a:avLst/>
          </a:prstGeom>
          <a:solidFill>
            <a:schemeClr val="accent4">
              <a:lumMod val="20000"/>
              <a:lumOff val="80000"/>
            </a:schemeClr>
          </a:solidFill>
        </p:spPr>
        <p:txBody>
          <a:bodyPr wrap="square" rtlCol="0">
            <a:spAutoFit/>
          </a:bodyPr>
          <a:lstStyle/>
          <a:p>
            <a:r>
              <a:rPr lang="en-US" dirty="0"/>
              <a:t>Type “CIRA SLIDER” into your favorite search engine and it should be the first link</a:t>
            </a:r>
          </a:p>
        </p:txBody>
      </p:sp>
      <p:pic>
        <p:nvPicPr>
          <p:cNvPr id="9" name="Picture 8">
            <a:extLst>
              <a:ext uri="{FF2B5EF4-FFF2-40B4-BE49-F238E27FC236}">
                <a16:creationId xmlns:a16="http://schemas.microsoft.com/office/drawing/2014/main" id="{3AA32576-0534-4DB0-AEAD-7308C83D3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456" y="4699346"/>
            <a:ext cx="1447800" cy="1447800"/>
          </a:xfrm>
          <a:prstGeom prst="rect">
            <a:avLst/>
          </a:prstGeom>
        </p:spPr>
      </p:pic>
      <p:sp>
        <p:nvSpPr>
          <p:cNvPr id="10" name="TextBox 9">
            <a:extLst>
              <a:ext uri="{FF2B5EF4-FFF2-40B4-BE49-F238E27FC236}">
                <a16:creationId xmlns:a16="http://schemas.microsoft.com/office/drawing/2014/main" id="{0D51AE75-89A4-4507-9CFE-33A43CA673DB}"/>
              </a:ext>
            </a:extLst>
          </p:cNvPr>
          <p:cNvSpPr txBox="1"/>
          <p:nvPr/>
        </p:nvSpPr>
        <p:spPr>
          <a:xfrm>
            <a:off x="919028" y="5644432"/>
            <a:ext cx="2901142" cy="646331"/>
          </a:xfrm>
          <a:prstGeom prst="rect">
            <a:avLst/>
          </a:prstGeom>
          <a:solidFill>
            <a:schemeClr val="accent4">
              <a:lumMod val="20000"/>
              <a:lumOff val="80000"/>
            </a:schemeClr>
          </a:solidFill>
        </p:spPr>
        <p:txBody>
          <a:bodyPr wrap="square" rtlCol="0">
            <a:spAutoFit/>
          </a:bodyPr>
          <a:lstStyle/>
          <a:p>
            <a:pPr algn="ctr"/>
            <a:r>
              <a:rPr lang="en-US" dirty="0"/>
              <a:t>Alternately, scan the QR code with your phone</a:t>
            </a:r>
          </a:p>
        </p:txBody>
      </p:sp>
      <p:pic>
        <p:nvPicPr>
          <p:cNvPr id="12" name="Picture 11">
            <a:extLst>
              <a:ext uri="{FF2B5EF4-FFF2-40B4-BE49-F238E27FC236}">
                <a16:creationId xmlns:a16="http://schemas.microsoft.com/office/drawing/2014/main" id="{70C76A8C-5B47-46B9-8B19-4B9CA383D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8588" y="2269455"/>
            <a:ext cx="4806446" cy="3374977"/>
          </a:xfrm>
          <a:prstGeom prst="rect">
            <a:avLst/>
          </a:prstGeom>
        </p:spPr>
      </p:pic>
      <p:pic>
        <p:nvPicPr>
          <p:cNvPr id="13" name="Picture 12" descr="1a.CIRAlogo.final.22x9web.png">
            <a:extLst>
              <a:ext uri="{FF2B5EF4-FFF2-40B4-BE49-F238E27FC236}">
                <a16:creationId xmlns:a16="http://schemas.microsoft.com/office/drawing/2014/main" id="{050F6A00-B95A-4AAA-8F68-70C5D1DF0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4033" y="309381"/>
            <a:ext cx="1108175" cy="450658"/>
          </a:xfrm>
          <a:prstGeom prst="rect">
            <a:avLst/>
          </a:prstGeom>
        </p:spPr>
      </p:pic>
      <p:pic>
        <p:nvPicPr>
          <p:cNvPr id="16" name="Picture 15">
            <a:extLst>
              <a:ext uri="{FF2B5EF4-FFF2-40B4-BE49-F238E27FC236}">
                <a16:creationId xmlns:a16="http://schemas.microsoft.com/office/drawing/2014/main" id="{FF27C7B3-8217-488A-A52B-52B094E86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30" y="263915"/>
            <a:ext cx="512974" cy="512974"/>
          </a:xfrm>
          <a:prstGeom prst="rect">
            <a:avLst/>
          </a:prstGeom>
        </p:spPr>
      </p:pic>
      <p:pic>
        <p:nvPicPr>
          <p:cNvPr id="17" name="Picture 16">
            <a:extLst>
              <a:ext uri="{FF2B5EF4-FFF2-40B4-BE49-F238E27FC236}">
                <a16:creationId xmlns:a16="http://schemas.microsoft.com/office/drawing/2014/main" id="{1D908A0F-9661-40B4-A112-61C207CC1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681" y="257235"/>
            <a:ext cx="543004" cy="543004"/>
          </a:xfrm>
          <a:prstGeom prst="rect">
            <a:avLst/>
          </a:prstGeom>
        </p:spPr>
      </p:pic>
      <p:pic>
        <p:nvPicPr>
          <p:cNvPr id="18" name="Picture 17">
            <a:extLst>
              <a:ext uri="{FF2B5EF4-FFF2-40B4-BE49-F238E27FC236}">
                <a16:creationId xmlns:a16="http://schemas.microsoft.com/office/drawing/2014/main" id="{7D20C6C9-982B-4363-9FB0-64675EED57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0700" y="249441"/>
            <a:ext cx="642980" cy="561045"/>
          </a:xfrm>
          <a:prstGeom prst="rect">
            <a:avLst/>
          </a:prstGeom>
        </p:spPr>
      </p:pic>
      <p:pic>
        <p:nvPicPr>
          <p:cNvPr id="19" name="Picture 18">
            <a:extLst>
              <a:ext uri="{FF2B5EF4-FFF2-40B4-BE49-F238E27FC236}">
                <a16:creationId xmlns:a16="http://schemas.microsoft.com/office/drawing/2014/main" id="{FA1CD265-F1F3-4069-94D7-4B7A8E6C6A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5657" y="265455"/>
            <a:ext cx="533503" cy="533503"/>
          </a:xfrm>
          <a:prstGeom prst="rect">
            <a:avLst/>
          </a:prstGeom>
        </p:spPr>
      </p:pic>
    </p:spTree>
    <p:extLst>
      <p:ext uri="{BB962C8B-B14F-4D97-AF65-F5344CB8AC3E}">
        <p14:creationId xmlns:p14="http://schemas.microsoft.com/office/powerpoint/2010/main" val="2770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152396" lvl="0" indent="0">
              <a:buNone/>
            </a:pPr>
            <a:endParaRPr lang="en-US" dirty="0" smtClean="0"/>
          </a:p>
          <a:p>
            <a:pPr lvl="0"/>
            <a:endParaRPr lang="en-US" dirty="0"/>
          </a:p>
          <a:p>
            <a:pPr lvl="0"/>
            <a:endParaRPr lang="en-US" dirty="0"/>
          </a:p>
          <a:p>
            <a:pPr lvl="0"/>
            <a:endParaRPr lang="en-US" dirty="0" smtClean="0"/>
          </a:p>
          <a:p>
            <a:pPr lvl="0"/>
            <a:endParaRPr lang="en-US" dirty="0" smtClean="0">
              <a:solidFill>
                <a:schemeClr val="tx1"/>
              </a:solidFill>
            </a:endParaRPr>
          </a:p>
          <a:p>
            <a:pPr lvl="0"/>
            <a:endParaRPr lang="en-US" dirty="0" smtClean="0">
              <a:solidFill>
                <a:schemeClr val="tx1"/>
              </a:solidFill>
            </a:endParaRPr>
          </a:p>
        </p:txBody>
      </p:sp>
      <p:pic>
        <p:nvPicPr>
          <p:cNvPr id="3" name="Picture 2"/>
          <p:cNvPicPr>
            <a:picLocks noChangeAspect="1"/>
          </p:cNvPicPr>
          <p:nvPr/>
        </p:nvPicPr>
        <p:blipFill>
          <a:blip r:embed="rId3"/>
          <a:stretch>
            <a:fillRect/>
          </a:stretch>
        </p:blipFill>
        <p:spPr>
          <a:xfrm>
            <a:off x="685451" y="996852"/>
            <a:ext cx="11320844" cy="5403533"/>
          </a:xfrm>
          <a:prstGeom prst="rect">
            <a:avLst/>
          </a:prstGeom>
        </p:spPr>
      </p:pic>
      <p:sp>
        <p:nvSpPr>
          <p:cNvPr id="4" name="TextBox 3"/>
          <p:cNvSpPr txBox="1"/>
          <p:nvPr/>
        </p:nvSpPr>
        <p:spPr>
          <a:xfrm>
            <a:off x="798011" y="99708"/>
            <a:ext cx="11208284" cy="1446550"/>
          </a:xfrm>
          <a:prstGeom prst="rect">
            <a:avLst/>
          </a:prstGeom>
          <a:noFill/>
        </p:spPr>
        <p:txBody>
          <a:bodyPr wrap="square" rtlCol="0">
            <a:spAutoFit/>
          </a:bodyPr>
          <a:lstStyle/>
          <a:p>
            <a:r>
              <a:rPr lang="en-US" sz="4400" dirty="0" err="1" smtClean="0"/>
              <a:t>RealEarth</a:t>
            </a:r>
            <a:r>
              <a:rPr lang="en-US" sz="4400" dirty="0" smtClean="0"/>
              <a:t> - </a:t>
            </a:r>
            <a:r>
              <a:rPr lang="en-US" sz="4400" dirty="0"/>
              <a:t>https://realearth.ssec.wisc.edu/</a:t>
            </a:r>
          </a:p>
          <a:p>
            <a:endParaRPr lang="en-US" sz="4400" dirty="0"/>
          </a:p>
        </p:txBody>
      </p:sp>
    </p:spTree>
    <p:extLst>
      <p:ext uri="{BB962C8B-B14F-4D97-AF65-F5344CB8AC3E}">
        <p14:creationId xmlns:p14="http://schemas.microsoft.com/office/powerpoint/2010/main" val="2296455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09910" y="616227"/>
            <a:ext cx="11360800" cy="763600"/>
          </a:xfrm>
          <a:prstGeom prst="rect">
            <a:avLst/>
          </a:prstGeom>
        </p:spPr>
        <p:txBody>
          <a:bodyPr spcFirstLastPara="1" vert="horz" wrap="square" lIns="121900" tIns="121900" rIns="121900" bIns="121900" rtlCol="0" anchor="t" anchorCtr="0">
            <a:noAutofit/>
          </a:bodyPr>
          <a:lstStyle/>
          <a:p>
            <a:r>
              <a:rPr lang="en" dirty="0" smtClean="0"/>
              <a:t>JSTAR Mapper Overview</a:t>
            </a:r>
            <a:endParaRPr dirty="0"/>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lvl="0"/>
            <a:r>
              <a:rPr lang="en-US" dirty="0" smtClean="0">
                <a:solidFill>
                  <a:schemeClr val="tx1"/>
                </a:solidFill>
              </a:rPr>
              <a:t>JSTAR Mapper was developed at STAR to </a:t>
            </a:r>
            <a:r>
              <a:rPr lang="en-US" dirty="0" smtClean="0">
                <a:solidFill>
                  <a:schemeClr val="tx1"/>
                </a:solidFill>
              </a:rPr>
              <a:t>provide dynamic</a:t>
            </a:r>
            <a:r>
              <a:rPr lang="en-US" dirty="0" smtClean="0"/>
              <a:t>, </a:t>
            </a:r>
            <a:r>
              <a:rPr lang="en-US" dirty="0" smtClean="0"/>
              <a:t>global, daily maps of JPSS EDR (L2) products from both JPSS satellites at their native </a:t>
            </a:r>
            <a:r>
              <a:rPr lang="en-US" dirty="0" smtClean="0"/>
              <a:t>resolution. The maps can be layered on top of one another to provide interesting comparisons.</a:t>
            </a:r>
            <a:r>
              <a:rPr lang="en-US" dirty="0" smtClean="0">
                <a:solidFill>
                  <a:schemeClr val="tx1"/>
                </a:solidFill>
              </a:rPr>
              <a:t/>
            </a:r>
            <a:br>
              <a:rPr lang="en-US" dirty="0" smtClean="0">
                <a:solidFill>
                  <a:schemeClr val="tx1"/>
                </a:solidFill>
              </a:rPr>
            </a:br>
            <a:endParaRPr lang="en-US" dirty="0" smtClean="0">
              <a:solidFill>
                <a:schemeClr val="tx1"/>
              </a:solidFill>
            </a:endParaRPr>
          </a:p>
          <a:p>
            <a:pPr lvl="0"/>
            <a:r>
              <a:rPr lang="en-US" dirty="0" smtClean="0">
                <a:solidFill>
                  <a:schemeClr val="tx1"/>
                </a:solidFill>
              </a:rPr>
              <a:t>JSTAR Mapper has expanded to include select non-EDR imagery (VIIRS true color) and non-JPSS (Sentinel </a:t>
            </a:r>
            <a:r>
              <a:rPr lang="en-US" dirty="0" smtClean="0">
                <a:solidFill>
                  <a:schemeClr val="tx1"/>
                </a:solidFill>
              </a:rPr>
              <a:t>aerosols and trace gasses) </a:t>
            </a:r>
            <a:r>
              <a:rPr lang="en-US" dirty="0" smtClean="0">
                <a:solidFill>
                  <a:schemeClr val="tx1"/>
                </a:solidFill>
              </a:rPr>
              <a:t>products and will include JPSS-2 and </a:t>
            </a:r>
            <a:r>
              <a:rPr lang="en-US" dirty="0" err="1" smtClean="0">
                <a:solidFill>
                  <a:schemeClr val="tx1"/>
                </a:solidFill>
              </a:rPr>
              <a:t>MetOp</a:t>
            </a:r>
            <a:r>
              <a:rPr lang="en-US" dirty="0" smtClean="0"/>
              <a:t>-SG products produced at STAR when </a:t>
            </a:r>
            <a:r>
              <a:rPr lang="en-US" dirty="0" smtClean="0"/>
              <a:t>those satellites </a:t>
            </a:r>
            <a:r>
              <a:rPr lang="en-US" dirty="0" smtClean="0"/>
              <a:t>come online.</a:t>
            </a:r>
          </a:p>
          <a:p>
            <a:pPr lvl="0"/>
            <a:endParaRPr lang="en-US" dirty="0"/>
          </a:p>
          <a:p>
            <a:pPr lvl="0"/>
            <a:r>
              <a:rPr lang="en-US" dirty="0" smtClean="0"/>
              <a:t>The site’s simple </a:t>
            </a:r>
            <a:r>
              <a:rPr lang="en-US" dirty="0" smtClean="0"/>
              <a:t>interface provides users easy access to several years worth of polar satellite data from several instruments.</a:t>
            </a:r>
          </a:p>
          <a:p>
            <a:pPr lvl="0"/>
            <a:endParaRPr lang="en-US" dirty="0"/>
          </a:p>
          <a:p>
            <a:pPr lvl="0"/>
            <a:endParaRPr lang="en-US" dirty="0" smtClean="0"/>
          </a:p>
          <a:p>
            <a:pPr lvl="0"/>
            <a:endParaRPr lang="en-US" dirty="0" smtClean="0">
              <a:solidFill>
                <a:schemeClr val="tx1"/>
              </a:solidFill>
            </a:endParaRPr>
          </a:p>
          <a:p>
            <a:pPr lvl="0"/>
            <a:endParaRPr lang="en-US" dirty="0" smtClean="0">
              <a:solidFill>
                <a:schemeClr val="tx1"/>
              </a:solidFill>
            </a:endParaRPr>
          </a:p>
        </p:txBody>
      </p:sp>
    </p:spTree>
    <p:extLst>
      <p:ext uri="{BB962C8B-B14F-4D97-AF65-F5344CB8AC3E}">
        <p14:creationId xmlns:p14="http://schemas.microsoft.com/office/powerpoint/2010/main" val="2294952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09910" y="365856"/>
            <a:ext cx="11360800" cy="763600"/>
          </a:xfrm>
          <a:prstGeom prst="rect">
            <a:avLst/>
          </a:prstGeom>
        </p:spPr>
        <p:txBody>
          <a:bodyPr spcFirstLastPara="1" vert="horz" wrap="square" lIns="121900" tIns="121900" rIns="121900" bIns="121900" rtlCol="0" anchor="t" anchorCtr="0">
            <a:noAutofit/>
          </a:bodyPr>
          <a:lstStyle/>
          <a:p>
            <a:r>
              <a:rPr lang="en" dirty="0" smtClean="0"/>
              <a:t>JSTAR Mapper </a:t>
            </a:r>
            <a:r>
              <a:rPr lang="en" dirty="0" smtClean="0"/>
              <a:t>– </a:t>
            </a:r>
            <a:r>
              <a:rPr lang="en" dirty="0" smtClean="0">
                <a:hlinkClick r:id="rId3"/>
              </a:rPr>
              <a:t>https://star.nesdis.noaa.gov/jpss/mapper</a:t>
            </a:r>
            <a:endParaRPr dirty="0"/>
          </a:p>
        </p:txBody>
      </p:sp>
      <p:pic>
        <p:nvPicPr>
          <p:cNvPr id="3" name="Picture 2"/>
          <p:cNvPicPr>
            <a:picLocks noChangeAspect="1"/>
          </p:cNvPicPr>
          <p:nvPr/>
        </p:nvPicPr>
        <p:blipFill>
          <a:blip r:embed="rId4"/>
          <a:stretch>
            <a:fillRect/>
          </a:stretch>
        </p:blipFill>
        <p:spPr>
          <a:xfrm>
            <a:off x="638055" y="998027"/>
            <a:ext cx="11332655" cy="5368100"/>
          </a:xfrm>
          <a:prstGeom prst="rect">
            <a:avLst/>
          </a:prstGeom>
        </p:spPr>
      </p:pic>
    </p:spTree>
    <p:extLst>
      <p:ext uri="{BB962C8B-B14F-4D97-AF65-F5344CB8AC3E}">
        <p14:creationId xmlns:p14="http://schemas.microsoft.com/office/powerpoint/2010/main" val="2432649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3. Content Slide - no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1767</TotalTime>
  <Words>1180</Words>
  <Application>Microsoft Office PowerPoint</Application>
  <PresentationFormat>Widescreen</PresentationFormat>
  <Paragraphs>145</Paragraphs>
  <Slides>18</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ＭＳ Ｐゴシック</vt:lpstr>
      <vt:lpstr>Arial</vt:lpstr>
      <vt:lpstr>Arial Narrow</vt:lpstr>
      <vt:lpstr>Arial Unicode MS</vt:lpstr>
      <vt:lpstr>Calibri</vt:lpstr>
      <vt:lpstr>Constantia</vt:lpstr>
      <vt:lpstr>Franklin Gothic Medium</vt:lpstr>
      <vt:lpstr>Helvetica</vt:lpstr>
      <vt:lpstr>Helvetica Neue</vt:lpstr>
      <vt:lpstr>Tahoma</vt:lpstr>
      <vt:lpstr>Times New Roman</vt:lpstr>
      <vt:lpstr>3. Content Slide - no icon</vt:lpstr>
      <vt:lpstr>4. Content Slide - with icon</vt:lpstr>
      <vt:lpstr>PowerPoint Presentation</vt:lpstr>
      <vt:lpstr>PowerPoint Presentation</vt:lpstr>
      <vt:lpstr>How do you decide which site is right?  </vt:lpstr>
      <vt:lpstr>RealEarth Overview</vt:lpstr>
      <vt:lpstr>ERDDAP1 – designed to make data access easier </vt:lpstr>
      <vt:lpstr>PowerPoint Presentation</vt:lpstr>
      <vt:lpstr>PowerPoint Presentation</vt:lpstr>
      <vt:lpstr>JSTAR Mapper Overview</vt:lpstr>
      <vt:lpstr>JSTAR Mapper – https://star.nesdis.noaa.gov/jpss/mapper</vt:lpstr>
      <vt:lpstr>Additional tools for exploring satellite data and imagery</vt:lpstr>
      <vt:lpstr>GOES Imagery - https://www.star.nesdis.noaa.gov/GOES/index.php</vt:lpstr>
      <vt:lpstr>Aerosol Watch https://www.star.nesdis.noaa.gov/smcd/spb/aq/AerosolWatch/</vt:lpstr>
      <vt:lpstr>NASA Worldview/EarthData - https://search.earthdata.nasa.gov/search</vt:lpstr>
      <vt:lpstr>CoastWatch Data Portal - https://coastwatch.noaa.gov/cw_html/cwViewer.html</vt:lpstr>
      <vt:lpstr>OCView - https://www.star.nesdis.noaa.gov/socd/mecb/color/ocview/ocview.html</vt:lpstr>
      <vt:lpstr>NOAA Big Data Project - https://registry.opendata.aws/collab/noaa/</vt:lpstr>
      <vt:lpstr>Hands On Training Schedule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 Goldberg</dc:creator>
  <cp:lastModifiedBy>Tom Atkins</cp:lastModifiedBy>
  <cp:revision>56</cp:revision>
  <dcterms:created xsi:type="dcterms:W3CDTF">2020-09-15T14:23:42Z</dcterms:created>
  <dcterms:modified xsi:type="dcterms:W3CDTF">2021-03-12T22:09:47Z</dcterms:modified>
</cp:coreProperties>
</file>