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Lst>
  <p:notesMasterIdLst>
    <p:notesMasterId r:id="rId15"/>
  </p:notesMasterIdLst>
  <p:sldIdLst>
    <p:sldId id="256" r:id="rId2"/>
    <p:sldId id="266" r:id="rId3"/>
    <p:sldId id="269" r:id="rId4"/>
    <p:sldId id="322" r:id="rId5"/>
    <p:sldId id="278" r:id="rId6"/>
    <p:sldId id="310" r:id="rId7"/>
    <p:sldId id="311" r:id="rId8"/>
    <p:sldId id="313" r:id="rId9"/>
    <p:sldId id="315" r:id="rId10"/>
    <p:sldId id="316" r:id="rId11"/>
    <p:sldId id="317" r:id="rId12"/>
    <p:sldId id="319" r:id="rId13"/>
    <p:sldId id="31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6" d="100"/>
          <a:sy n="66" d="100"/>
        </p:scale>
        <p:origin x="60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CDF67-1072-4CD5-BE08-35F001E11F60}"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F78DF-6872-40A9-9761-D382846EDD4A}" type="slidenum">
              <a:rPr lang="en-US" smtClean="0"/>
              <a:t>‹#›</a:t>
            </a:fld>
            <a:endParaRPr lang="en-US"/>
          </a:p>
        </p:txBody>
      </p:sp>
    </p:spTree>
    <p:extLst>
      <p:ext uri="{BB962C8B-B14F-4D97-AF65-F5344CB8AC3E}">
        <p14:creationId xmlns:p14="http://schemas.microsoft.com/office/powerpoint/2010/main" val="416613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F78DF-6872-40A9-9761-D382846EDD4A}" type="slidenum">
              <a:rPr lang="en-US" smtClean="0"/>
              <a:t>1</a:t>
            </a:fld>
            <a:endParaRPr lang="en-US"/>
          </a:p>
        </p:txBody>
      </p:sp>
    </p:spTree>
    <p:extLst>
      <p:ext uri="{BB962C8B-B14F-4D97-AF65-F5344CB8AC3E}">
        <p14:creationId xmlns:p14="http://schemas.microsoft.com/office/powerpoint/2010/main" val="94828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B31C87-E5C4-4DDD-8A97-17994914F616}" type="datetime1">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11426853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57A2BF-9CD9-4E6C-9634-05FFF2927B31}" type="datetime1">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334902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E6DFA5-F29E-4AA2-91B6-9E09AC67F12E}" type="datetime1">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204984946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C9DF3-F695-4031-A497-42CC831F578B}" type="datetime1">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839492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D35903-856D-4FD9-B110-9E31F824B73B}" type="datetime1">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22371163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F4E32A-1DF1-4BEA-99F1-B561E7211256}" type="datetime1">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388931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05025D-710F-4DBC-A5EA-4B3082F3D819}" type="datetime1">
              <a:rPr lang="en-US" smtClean="0"/>
              <a:t>3/12/2021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3806074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DB7D57-3DC6-48B2-9738-D2E8BCA44CC9}" type="datetime1">
              <a:rPr lang="en-US" smtClean="0"/>
              <a:t>3/12/2021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196917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A92EA-51E2-4B31-A4C3-197220B564EC}" type="datetime1">
              <a:rPr lang="en-US" smtClean="0"/>
              <a:t>3/12/2021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356456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279A4-2AFF-4375-BA0B-689949C103F6}" type="datetime1">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4170899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3626C1-8DD7-40B5-B7C9-DA9737A0ADCC}" type="datetime1">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2E0908-FDB6-4B47-AF5B-EAE54A6509AD}" type="slidenum">
              <a:rPr lang="en-US" smtClean="0"/>
              <a:t>‹#›</a:t>
            </a:fld>
            <a:endParaRPr lang="en-US"/>
          </a:p>
        </p:txBody>
      </p:sp>
    </p:spTree>
    <p:extLst>
      <p:ext uri="{BB962C8B-B14F-4D97-AF65-F5344CB8AC3E}">
        <p14:creationId xmlns:p14="http://schemas.microsoft.com/office/powerpoint/2010/main" val="1421667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CF4E2-AAF2-44E7-B760-33B6DF7E1C3C}" type="datetime1">
              <a:rPr lang="en-US" smtClean="0"/>
              <a:t>3/12/2021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E0908-FDB6-4B47-AF5B-EAE54A6509AD}" type="slidenum">
              <a:rPr lang="en-US" smtClean="0"/>
              <a:t>‹#›</a:t>
            </a:fld>
            <a:endParaRPr lang="en-US"/>
          </a:p>
        </p:txBody>
      </p:sp>
    </p:spTree>
    <p:extLst>
      <p:ext uri="{BB962C8B-B14F-4D97-AF65-F5344CB8AC3E}">
        <p14:creationId xmlns:p14="http://schemas.microsoft.com/office/powerpoint/2010/main" val="89403903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star.nesdis.noaa.gov/jpss/mapper/index_dev.php#zoom=5/date=2021Feb18/lat=17.66/lon=-36.7518/tcon=false/granon=false/bordon=false/view=asc/l1on=true/satval1=SNPP/sensval1=Aerosols/prodval1=aod/levval1=null/op1=1/l2on=false/satval2=SNPP/sensval2=Land/prodval2=frp/levval2=null/op2=1/l3on=false/satval3=SNPP/sensval3=Land/prodval3=frp/levval3=null/op3=1"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tar.nesdis.noaa.gov/jpss/EDR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0"/>
              </a:schemeClr>
            </a:gs>
            <a:gs pos="48000">
              <a:schemeClr val="accent1">
                <a:lumMod val="75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 y="0"/>
            <a:ext cx="12192001" cy="6858000"/>
          </a:xfrm>
          <a:prstGeom prst="rect">
            <a:avLst/>
          </a:prstGeom>
        </p:spPr>
      </p:pic>
      <p:pic>
        <p:nvPicPr>
          <p:cNvPr id="4" name="Picture 5" descr="http://www.gst.com/sites/default/files/styles/large/public/field/image/NOAA-STAR.png?itok=-Ps7eFm2"/>
          <p:cNvPicPr>
            <a:picLocks noChangeAspect="1" noChangeArrowheads="1"/>
          </p:cNvPicPr>
          <p:nvPr/>
        </p:nvPicPr>
        <p:blipFill>
          <a:blip r:embed="rId4" cstate="print"/>
          <a:srcRect/>
          <a:stretch>
            <a:fillRect/>
          </a:stretch>
        </p:blipFill>
        <p:spPr bwMode="auto">
          <a:xfrm>
            <a:off x="10566298" y="95801"/>
            <a:ext cx="787502" cy="787503"/>
          </a:xfrm>
          <a:prstGeom prst="rect">
            <a:avLst/>
          </a:prstGeom>
          <a:noFill/>
        </p:spPr>
      </p:pic>
      <p:pic>
        <p:nvPicPr>
          <p:cNvPr id="6" name="Picture 5"/>
          <p:cNvPicPr>
            <a:picLocks noChangeAspect="1"/>
          </p:cNvPicPr>
          <p:nvPr/>
        </p:nvPicPr>
        <p:blipFill>
          <a:blip r:embed="rId5"/>
          <a:stretch>
            <a:fillRect/>
          </a:stretch>
        </p:blipFill>
        <p:spPr>
          <a:xfrm>
            <a:off x="11353800" y="70453"/>
            <a:ext cx="838200" cy="838200"/>
          </a:xfrm>
          <a:prstGeom prst="rect">
            <a:avLst/>
          </a:prstGeom>
        </p:spPr>
      </p:pic>
      <p:sp>
        <p:nvSpPr>
          <p:cNvPr id="7" name="Slide Number Placeholder 6"/>
          <p:cNvSpPr>
            <a:spLocks noGrp="1"/>
          </p:cNvSpPr>
          <p:nvPr>
            <p:ph type="sldNum" sz="quarter" idx="12"/>
          </p:nvPr>
        </p:nvSpPr>
        <p:spPr/>
        <p:txBody>
          <a:bodyPr/>
          <a:lstStyle/>
          <a:p>
            <a:fld id="{332E0908-FDB6-4B47-AF5B-EAE54A6509AD}" type="slidenum">
              <a:rPr lang="en-US" smtClean="0"/>
              <a:t>1</a:t>
            </a:fld>
            <a:endParaRPr lang="en-US"/>
          </a:p>
        </p:txBody>
      </p:sp>
      <p:sp>
        <p:nvSpPr>
          <p:cNvPr id="2" name="Title 1"/>
          <p:cNvSpPr>
            <a:spLocks noGrp="1"/>
          </p:cNvSpPr>
          <p:nvPr>
            <p:ph type="ctrTitle"/>
          </p:nvPr>
        </p:nvSpPr>
        <p:spPr>
          <a:xfrm>
            <a:off x="2699065" y="1108732"/>
            <a:ext cx="9492935" cy="2398058"/>
          </a:xfrm>
          <a:solidFill>
            <a:schemeClr val="accent1"/>
          </a:solidFill>
          <a:effectLst>
            <a:outerShdw blurRad="76200" dist="50800" dir="5400000" algn="ctr" rotWithShape="0">
              <a:schemeClr val="tx1">
                <a:alpha val="63000"/>
              </a:schemeClr>
            </a:outerShdw>
            <a:softEdge rad="88900"/>
          </a:effectLst>
        </p:spPr>
        <p:txBody>
          <a:bodyPr>
            <a:normAutofit fontScale="90000"/>
          </a:bodyPr>
          <a:lstStyle/>
          <a:p>
            <a:r>
              <a:rPr lang="en-US" dirty="0" smtClean="0">
                <a:solidFill>
                  <a:srgbClr val="FFFF00"/>
                </a:solidFill>
                <a:effectLst>
                  <a:outerShdw blurRad="127000" dist="50800" dir="5400000" algn="ctr" rotWithShape="0">
                    <a:schemeClr val="tx1"/>
                  </a:outerShdw>
                </a:effectLst>
              </a:rPr>
              <a:t>JSTAR Mapper</a:t>
            </a:r>
            <a:br>
              <a:rPr lang="en-US" dirty="0" smtClean="0">
                <a:solidFill>
                  <a:srgbClr val="FFFF00"/>
                </a:solidFill>
                <a:effectLst>
                  <a:outerShdw blurRad="127000" dist="50800" dir="5400000" algn="ctr" rotWithShape="0">
                    <a:schemeClr val="tx1"/>
                  </a:outerShdw>
                </a:effectLst>
              </a:rPr>
            </a:br>
            <a:r>
              <a:rPr lang="en-US" dirty="0" smtClean="0">
                <a:solidFill>
                  <a:srgbClr val="FFFF00"/>
                </a:solidFill>
                <a:effectLst>
                  <a:outerShdw blurRad="127000" dist="50800" dir="5400000" algn="ctr" rotWithShape="0">
                    <a:schemeClr val="tx1"/>
                  </a:outerShdw>
                </a:effectLst>
              </a:rPr>
              <a:t>Hands On</a:t>
            </a:r>
            <a:br>
              <a:rPr lang="en-US" dirty="0" smtClean="0">
                <a:solidFill>
                  <a:srgbClr val="FFFF00"/>
                </a:solidFill>
                <a:effectLst>
                  <a:outerShdw blurRad="127000" dist="50800" dir="5400000" algn="ctr" rotWithShape="0">
                    <a:schemeClr val="tx1"/>
                  </a:outerShdw>
                </a:effectLst>
              </a:rPr>
            </a:br>
            <a:r>
              <a:rPr lang="en-US" dirty="0" smtClean="0">
                <a:solidFill>
                  <a:srgbClr val="FFFF00"/>
                </a:solidFill>
                <a:effectLst>
                  <a:outerShdw blurRad="127000" dist="50800" dir="5400000" algn="ctr" rotWithShape="0">
                    <a:schemeClr val="tx1"/>
                  </a:outerShdw>
                </a:effectLst>
              </a:rPr>
              <a:t>Training</a:t>
            </a:r>
            <a:endParaRPr lang="en-US" dirty="0">
              <a:solidFill>
                <a:srgbClr val="FFFF00"/>
              </a:solidFill>
              <a:effectLst>
                <a:outerShdw blurRad="127000" dist="50800" dir="5400000" algn="ctr" rotWithShape="0">
                  <a:schemeClr val="tx1"/>
                </a:outerShdw>
              </a:effectLst>
            </a:endParaRPr>
          </a:p>
        </p:txBody>
      </p:sp>
      <p:sp>
        <p:nvSpPr>
          <p:cNvPr id="8" name="TextBox 7"/>
          <p:cNvSpPr txBox="1"/>
          <p:nvPr/>
        </p:nvSpPr>
        <p:spPr>
          <a:xfrm>
            <a:off x="2434663" y="3641246"/>
            <a:ext cx="9757338" cy="800219"/>
          </a:xfrm>
          <a:prstGeom prst="rect">
            <a:avLst/>
          </a:prstGeom>
          <a:solidFill>
            <a:srgbClr val="0070C0"/>
          </a:solidFill>
          <a:effectLst>
            <a:softEdge rad="38100"/>
          </a:effectLst>
        </p:spPr>
        <p:txBody>
          <a:bodyPr wrap="square" rtlCol="0">
            <a:spAutoFit/>
          </a:bodyPr>
          <a:lstStyle/>
          <a:p>
            <a:pPr algn="ctr"/>
            <a:r>
              <a:rPr lang="en-US" sz="2200" i="1" dirty="0" smtClean="0">
                <a:solidFill>
                  <a:schemeClr val="bg1"/>
                </a:solidFill>
                <a:effectLst>
                  <a:outerShdw blurRad="215900" dist="50800" dir="5400000" algn="ctr" rotWithShape="0">
                    <a:schemeClr val="tx1">
                      <a:lumMod val="50000"/>
                      <a:lumOff val="50000"/>
                    </a:schemeClr>
                  </a:outerShdw>
                </a:effectLst>
                <a:latin typeface="Arial" panose="020B0604020202020204" pitchFamily="34" charset="0"/>
                <a:cs typeface="Arial" panose="020B0604020202020204" pitchFamily="34" charset="0"/>
              </a:rPr>
              <a:t>EDR LTM Team: </a:t>
            </a:r>
            <a:r>
              <a:rPr lang="en-US" sz="2200" dirty="0" smtClean="0">
                <a:solidFill>
                  <a:schemeClr val="bg1"/>
                </a:solidFill>
                <a:latin typeface="Arial" panose="020B0604020202020204" pitchFamily="34" charset="0"/>
                <a:cs typeface="Arial" panose="020B0604020202020204" pitchFamily="34" charset="0"/>
              </a:rPr>
              <a:t>Thomas </a:t>
            </a:r>
            <a:r>
              <a:rPr lang="en-US" sz="2200" dirty="0">
                <a:solidFill>
                  <a:schemeClr val="bg1"/>
                </a:solidFill>
                <a:latin typeface="Arial" panose="020B0604020202020204" pitchFamily="34" charset="0"/>
                <a:cs typeface="Arial" panose="020B0604020202020204" pitchFamily="34" charset="0"/>
              </a:rPr>
              <a:t>Atkins</a:t>
            </a:r>
            <a:r>
              <a:rPr lang="en-US" sz="2400" baseline="30000" dirty="0" smtClean="0">
                <a:solidFill>
                  <a:schemeClr val="bg1"/>
                </a:solidFill>
              </a:rPr>
              <a:t>1</a:t>
            </a:r>
            <a:r>
              <a:rPr lang="en-US" sz="2400" dirty="0">
                <a:solidFill>
                  <a:schemeClr val="bg1"/>
                </a:solidFill>
              </a:rPr>
              <a:t>, </a:t>
            </a:r>
            <a:r>
              <a:rPr lang="en-US" sz="2200" dirty="0">
                <a:solidFill>
                  <a:schemeClr val="bg1"/>
                </a:solidFill>
                <a:latin typeface="Arial" panose="020B0604020202020204" pitchFamily="34" charset="0"/>
                <a:cs typeface="Arial" panose="020B0604020202020204" pitchFamily="34" charset="0"/>
              </a:rPr>
              <a:t>Ryan Smith</a:t>
            </a:r>
            <a:r>
              <a:rPr lang="en-US" sz="2400" baseline="30000" dirty="0">
                <a:solidFill>
                  <a:schemeClr val="bg1"/>
                </a:solidFill>
              </a:rPr>
              <a:t>1 </a:t>
            </a:r>
            <a:r>
              <a:rPr lang="en-US" sz="2400" dirty="0" smtClean="0">
                <a:solidFill>
                  <a:schemeClr val="bg1"/>
                </a:solidFill>
              </a:rPr>
              <a:t>, </a:t>
            </a:r>
            <a:r>
              <a:rPr lang="en-US" sz="2200" dirty="0">
                <a:solidFill>
                  <a:schemeClr val="bg1"/>
                </a:solidFill>
                <a:latin typeface="Arial" panose="020B0604020202020204" pitchFamily="34" charset="0"/>
                <a:cs typeface="Arial" panose="020B0604020202020204" pitchFamily="34" charset="0"/>
              </a:rPr>
              <a:t>Charlie Brown</a:t>
            </a:r>
            <a:r>
              <a:rPr lang="en-US" sz="2400" baseline="30000" dirty="0">
                <a:solidFill>
                  <a:schemeClr val="bg1"/>
                </a:solidFill>
              </a:rPr>
              <a:t>1</a:t>
            </a:r>
            <a:r>
              <a:rPr lang="en-US" sz="2400" dirty="0">
                <a:solidFill>
                  <a:schemeClr val="bg1"/>
                </a:solidFill>
              </a:rPr>
              <a:t>, </a:t>
            </a:r>
            <a:r>
              <a:rPr lang="en-US" sz="2200" dirty="0">
                <a:solidFill>
                  <a:schemeClr val="bg1"/>
                </a:solidFill>
                <a:latin typeface="Arial" panose="020B0604020202020204" pitchFamily="34" charset="0"/>
                <a:cs typeface="Arial" panose="020B0604020202020204" pitchFamily="34" charset="0"/>
              </a:rPr>
              <a:t>Lori Brown</a:t>
            </a:r>
            <a:r>
              <a:rPr lang="en-US" sz="2400" baseline="30000" dirty="0" smtClean="0">
                <a:solidFill>
                  <a:schemeClr val="bg1"/>
                </a:solidFill>
              </a:rPr>
              <a:t>2</a:t>
            </a:r>
            <a:r>
              <a:rPr lang="en-US" sz="2400" dirty="0" smtClean="0">
                <a:solidFill>
                  <a:schemeClr val="bg1"/>
                </a:solidFill>
              </a:rPr>
              <a:t> </a:t>
            </a:r>
            <a:endParaRPr lang="en-US" sz="2400" dirty="0">
              <a:solidFill>
                <a:schemeClr val="bg1"/>
              </a:solidFill>
            </a:endParaRPr>
          </a:p>
          <a:p>
            <a:pPr algn="ctr"/>
            <a:endParaRPr lang="en-US" sz="2200" i="1" dirty="0" smtClean="0">
              <a:solidFill>
                <a:schemeClr val="bg1"/>
              </a:solidFill>
              <a:effectLst>
                <a:outerShdw blurRad="215900" dist="50800" dir="5400000" algn="ctr" rotWithShape="0">
                  <a:schemeClr val="tx1">
                    <a:lumMod val="50000"/>
                    <a:lumOff val="50000"/>
                  </a:schemeClr>
                </a:outerShdw>
              </a:effectLst>
              <a:latin typeface="Arial" panose="020B0604020202020204" pitchFamily="34" charset="0"/>
              <a:cs typeface="Arial" panose="020B0604020202020204" pitchFamily="34" charset="0"/>
            </a:endParaRPr>
          </a:p>
        </p:txBody>
      </p:sp>
      <p:sp>
        <p:nvSpPr>
          <p:cNvPr id="9" name="TextBox 8"/>
          <p:cNvSpPr txBox="1"/>
          <p:nvPr/>
        </p:nvSpPr>
        <p:spPr>
          <a:xfrm>
            <a:off x="4059738" y="4836627"/>
            <a:ext cx="6771588" cy="461665"/>
          </a:xfrm>
          <a:prstGeom prst="rect">
            <a:avLst/>
          </a:prstGeom>
          <a:solidFill>
            <a:srgbClr val="0070C0"/>
          </a:solidFill>
          <a:effectLst>
            <a:softEdge rad="38100"/>
          </a:effectLst>
        </p:spPr>
        <p:txBody>
          <a:bodyPr wrap="square" rtlCol="0">
            <a:spAutoFit/>
          </a:bodyPr>
          <a:lstStyle/>
          <a:p>
            <a:pPr algn="ctr"/>
            <a:r>
              <a:rPr lang="en-US" sz="2400" i="1" dirty="0" smtClean="0">
                <a:solidFill>
                  <a:schemeClr val="bg1"/>
                </a:solidFill>
                <a:effectLst>
                  <a:outerShdw blurRad="215900" dist="50800" dir="5400000" algn="ctr" rotWithShape="0">
                    <a:schemeClr val="tx1">
                      <a:lumMod val="50000"/>
                      <a:lumOff val="50000"/>
                    </a:schemeClr>
                  </a:outerShdw>
                </a:effectLst>
                <a:latin typeface="Arial" panose="020B0604020202020204" pitchFamily="34" charset="0"/>
                <a:cs typeface="Arial" panose="020B0604020202020204" pitchFamily="34" charset="0"/>
              </a:rPr>
              <a:t>https://star.nesdis.noaa.gov/jpss/mapper</a:t>
            </a:r>
          </a:p>
        </p:txBody>
      </p:sp>
      <p:sp>
        <p:nvSpPr>
          <p:cNvPr id="11" name="TextBox 10"/>
          <p:cNvSpPr txBox="1"/>
          <p:nvPr/>
        </p:nvSpPr>
        <p:spPr>
          <a:xfrm>
            <a:off x="4059738" y="5467682"/>
            <a:ext cx="6771588" cy="461665"/>
          </a:xfrm>
          <a:prstGeom prst="rect">
            <a:avLst/>
          </a:prstGeom>
          <a:solidFill>
            <a:srgbClr val="0070C0"/>
          </a:solidFill>
          <a:effectLst>
            <a:softEdge rad="38100"/>
          </a:effectLst>
        </p:spPr>
        <p:txBody>
          <a:bodyPr wrap="square" rtlCol="0">
            <a:spAutoFit/>
          </a:bodyPr>
          <a:lstStyle/>
          <a:p>
            <a:pPr algn="ctr"/>
            <a:r>
              <a:rPr lang="en-US" sz="2400" i="1" dirty="0" smtClean="0">
                <a:solidFill>
                  <a:schemeClr val="bg1"/>
                </a:solidFill>
                <a:effectLst>
                  <a:outerShdw blurRad="215900" dist="50800" dir="5400000" algn="ctr" rotWithShape="0">
                    <a:schemeClr val="tx1">
                      <a:lumMod val="50000"/>
                      <a:lumOff val="50000"/>
                    </a:schemeClr>
                  </a:outerShdw>
                </a:effectLst>
                <a:latin typeface="Arial" panose="020B0604020202020204" pitchFamily="34" charset="0"/>
                <a:cs typeface="Arial" panose="020B0604020202020204" pitchFamily="34" charset="0"/>
              </a:rPr>
              <a:t>1. IM Systems Group 2. Caelum Research Corp</a:t>
            </a:r>
          </a:p>
        </p:txBody>
      </p:sp>
    </p:spTree>
    <p:extLst>
      <p:ext uri="{BB962C8B-B14F-4D97-AF65-F5344CB8AC3E}">
        <p14:creationId xmlns:p14="http://schemas.microsoft.com/office/powerpoint/2010/main" val="3089882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10</a:t>
            </a:fld>
            <a:endParaRPr lang="en-US"/>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91195" y="1120235"/>
            <a:ext cx="11209611" cy="5291311"/>
          </a:xfrm>
          <a:prstGeom prst="rect">
            <a:avLst/>
          </a:prstGeom>
        </p:spPr>
      </p:pic>
      <p:sp>
        <p:nvSpPr>
          <p:cNvPr id="3" name="TextBox 2"/>
          <p:cNvSpPr txBox="1"/>
          <p:nvPr/>
        </p:nvSpPr>
        <p:spPr>
          <a:xfrm>
            <a:off x="2852057" y="2035628"/>
            <a:ext cx="3984172" cy="3693319"/>
          </a:xfrm>
          <a:prstGeom prst="rect">
            <a:avLst/>
          </a:prstGeom>
          <a:solidFill>
            <a:schemeClr val="bg1">
              <a:alpha val="86000"/>
            </a:schemeClr>
          </a:solidFill>
          <a:ln>
            <a:solidFill>
              <a:schemeClr val="tx1">
                <a:lumMod val="50000"/>
                <a:lumOff val="50000"/>
              </a:schemeClr>
            </a:solidFill>
            <a:round/>
          </a:ln>
        </p:spPr>
        <p:txBody>
          <a:bodyPr wrap="square" rtlCol="0">
            <a:spAutoFit/>
          </a:bodyPr>
          <a:lstStyle/>
          <a:p>
            <a:r>
              <a:rPr lang="en-US" b="1" dirty="0" smtClean="0"/>
              <a:t>Anomalous Early Season Saharan Dust Storm Covers Eastern Atlantic</a:t>
            </a:r>
            <a:br>
              <a:rPr lang="en-US" b="1" dirty="0" smtClean="0"/>
            </a:br>
            <a:endParaRPr lang="en-US" b="1" dirty="0" smtClean="0"/>
          </a:p>
          <a:p>
            <a:r>
              <a:rPr lang="en-US" dirty="0" smtClean="0"/>
              <a:t>The VIIRS instrument on the JPSS satellites was able to capture an anomalous early season Saharan dust plume on mid-February 2021. The dust, which was initially centered over the Eastern Atlantic, eventually moved over France and other parts of western Europe.</a:t>
            </a:r>
            <a:br>
              <a:rPr lang="en-US" dirty="0" smtClean="0"/>
            </a:br>
            <a:r>
              <a:rPr lang="en-US" dirty="0" smtClean="0"/>
              <a:t/>
            </a:r>
            <a:br>
              <a:rPr lang="en-US" dirty="0" smtClean="0"/>
            </a:br>
            <a:r>
              <a:rPr lang="en-US" dirty="0" smtClean="0">
                <a:hlinkClick r:id="rId3"/>
              </a:rPr>
              <a:t>Map URL</a:t>
            </a:r>
            <a:endParaRPr lang="en-US" dirty="0"/>
          </a:p>
        </p:txBody>
      </p:sp>
      <p:sp>
        <p:nvSpPr>
          <p:cNvPr id="4" name="Rectangle 3"/>
          <p:cNvSpPr/>
          <p:nvPr/>
        </p:nvSpPr>
        <p:spPr>
          <a:xfrm>
            <a:off x="491195" y="3959525"/>
            <a:ext cx="2200247" cy="1017917"/>
          </a:xfrm>
          <a:prstGeom prst="rect">
            <a:avLst/>
          </a:prstGeom>
          <a:noFill/>
          <a:ln w="38100">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News Feature</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458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11</a:t>
            </a:fld>
            <a:endParaRPr lang="en-US"/>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32265" y="979499"/>
            <a:ext cx="11327471" cy="5376851"/>
          </a:xfrm>
          <a:prstGeom prst="rect">
            <a:avLst/>
          </a:prstGeom>
        </p:spPr>
      </p:pic>
      <p:sp>
        <p:nvSpPr>
          <p:cNvPr id="3" name="Oval 2"/>
          <p:cNvSpPr/>
          <p:nvPr/>
        </p:nvSpPr>
        <p:spPr>
          <a:xfrm>
            <a:off x="500948" y="3893388"/>
            <a:ext cx="1578429" cy="293914"/>
          </a:xfrm>
          <a:prstGeom prst="ellipse">
            <a:avLst/>
          </a:prstGeom>
          <a:noFill/>
          <a:ln w="22225">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885389" y="1021010"/>
            <a:ext cx="3874347" cy="540134"/>
          </a:xfrm>
          <a:prstGeom prst="ellipse">
            <a:avLst/>
          </a:prstGeom>
          <a:noFill/>
          <a:ln w="22225">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VIIRS &amp; ATMS Granule Display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825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12</a:t>
            </a:fld>
            <a:endParaRPr lang="en-US"/>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5901" y="1068102"/>
            <a:ext cx="11115008" cy="5653373"/>
          </a:xfrm>
          <a:prstGeom prst="rect">
            <a:avLst/>
          </a:prstGeom>
          <a:effectLst/>
        </p:spPr>
      </p:pic>
      <p:sp>
        <p:nvSpPr>
          <p:cNvPr id="3" name="Rectangle 2"/>
          <p:cNvSpPr/>
          <p:nvPr/>
        </p:nvSpPr>
        <p:spPr>
          <a:xfrm>
            <a:off x="2884714" y="1125629"/>
            <a:ext cx="5725886" cy="264500"/>
          </a:xfrm>
          <a:prstGeom prst="rect">
            <a:avLst/>
          </a:prstGeom>
          <a:noFill/>
          <a:ln w="34925" cmpd="sng">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38532" y="1567543"/>
            <a:ext cx="376133" cy="336122"/>
          </a:xfrm>
          <a:prstGeom prst="rect">
            <a:avLst/>
          </a:prstGeom>
          <a:noFill/>
          <a:ln w="38100" cmpd="sng">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65553" y="1567543"/>
            <a:ext cx="2003177" cy="646331"/>
          </a:xfrm>
          <a:prstGeom prst="rect">
            <a:avLst/>
          </a:prstGeom>
          <a:solidFill>
            <a:schemeClr val="bg1"/>
          </a:solidFill>
          <a:ln w="28575" cmpd="sng">
            <a:solidFill>
              <a:schemeClr val="tx1"/>
            </a:solidFill>
          </a:ln>
        </p:spPr>
        <p:txBody>
          <a:bodyPr wrap="square" rtlCol="0">
            <a:spAutoFit/>
          </a:bodyPr>
          <a:lstStyle/>
          <a:p>
            <a:r>
              <a:rPr lang="en-US" dirty="0" smtClean="0"/>
              <a:t>Image Download</a:t>
            </a:r>
            <a:br>
              <a:rPr lang="en-US" dirty="0" smtClean="0"/>
            </a:br>
            <a:r>
              <a:rPr lang="en-US" dirty="0" smtClean="0"/>
              <a:t>Button</a:t>
            </a:r>
            <a:endParaRPr lang="en-US" dirty="0"/>
          </a:p>
        </p:txBody>
      </p:sp>
      <p:sp>
        <p:nvSpPr>
          <p:cNvPr id="10" name="TextBox 9"/>
          <p:cNvSpPr txBox="1"/>
          <p:nvPr/>
        </p:nvSpPr>
        <p:spPr>
          <a:xfrm>
            <a:off x="8264736" y="1593697"/>
            <a:ext cx="2750594" cy="369332"/>
          </a:xfrm>
          <a:prstGeom prst="rect">
            <a:avLst/>
          </a:prstGeom>
          <a:solidFill>
            <a:schemeClr val="bg1"/>
          </a:solidFill>
          <a:ln w="28575" cmpd="sng">
            <a:solidFill>
              <a:schemeClr val="tx1"/>
            </a:solidFill>
          </a:ln>
        </p:spPr>
        <p:txBody>
          <a:bodyPr wrap="square" rtlCol="0">
            <a:spAutoFit/>
          </a:bodyPr>
          <a:lstStyle/>
          <a:p>
            <a:r>
              <a:rPr lang="en-US" dirty="0" smtClean="0"/>
              <a:t>URL includes map details</a:t>
            </a:r>
            <a:endParaRPr lang="en-US" dirty="0"/>
          </a:p>
        </p:txBody>
      </p:sp>
      <p:sp>
        <p:nvSpPr>
          <p:cNvPr id="11" name="TextBox 10"/>
          <p:cNvSpPr txBox="1"/>
          <p:nvPr/>
        </p:nvSpPr>
        <p:spPr>
          <a:xfrm>
            <a:off x="5636324" y="3504036"/>
            <a:ext cx="2013857" cy="1200329"/>
          </a:xfrm>
          <a:prstGeom prst="rect">
            <a:avLst/>
          </a:prstGeom>
          <a:solidFill>
            <a:schemeClr val="bg1"/>
          </a:solidFill>
          <a:ln w="28575" cmpd="sng">
            <a:solidFill>
              <a:schemeClr val="tx1"/>
            </a:solidFill>
          </a:ln>
        </p:spPr>
        <p:txBody>
          <a:bodyPr wrap="square" rtlCol="0">
            <a:spAutoFit/>
          </a:bodyPr>
          <a:lstStyle/>
          <a:p>
            <a:r>
              <a:rPr lang="en-US" dirty="0" smtClean="0"/>
              <a:t>Title and </a:t>
            </a:r>
            <a:r>
              <a:rPr lang="en-US" dirty="0" err="1" smtClean="0"/>
              <a:t>colorbar</a:t>
            </a:r>
            <a:r>
              <a:rPr lang="en-US" dirty="0" smtClean="0"/>
              <a:t> can be toggled on and off for image downloads.</a:t>
            </a:r>
            <a:endParaRPr lang="en-US" dirty="0"/>
          </a:p>
        </p:txBody>
      </p:sp>
      <p:cxnSp>
        <p:nvCxnSpPr>
          <p:cNvPr id="15" name="Straight Arrow Connector 14"/>
          <p:cNvCxnSpPr/>
          <p:nvPr/>
        </p:nvCxnSpPr>
        <p:spPr>
          <a:xfrm flipH="1" flipV="1">
            <a:off x="5910943" y="2213874"/>
            <a:ext cx="293914" cy="1241763"/>
          </a:xfrm>
          <a:prstGeom prst="straightConnector1">
            <a:avLst/>
          </a:prstGeom>
          <a:ln w="34925" cmpd="sng">
            <a:solidFill>
              <a:srgbClr val="FF0000"/>
            </a:solidFill>
            <a:tailEnd type="triangle"/>
          </a:ln>
          <a:effectLst>
            <a:glow rad="101600">
              <a:schemeClr val="bg1">
                <a:lumMod val="7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753595" y="4804913"/>
            <a:ext cx="1714010" cy="1200546"/>
          </a:xfrm>
          <a:prstGeom prst="straightConnector1">
            <a:avLst/>
          </a:prstGeom>
          <a:ln w="34925" cmpd="sng">
            <a:solidFill>
              <a:srgbClr val="FF0000"/>
            </a:solidFill>
            <a:tailEnd type="triangle"/>
          </a:ln>
          <a:effectLst>
            <a:glow rad="101600">
              <a:schemeClr val="bg1">
                <a:lumMod val="75000"/>
                <a:alpha val="60000"/>
              </a:schemeClr>
            </a:glow>
          </a:effectLst>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Additional Features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1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13</a:t>
            </a:fld>
            <a:endParaRPr lang="en-US"/>
          </a:p>
        </p:txBody>
      </p:sp>
      <p:sp>
        <p:nvSpPr>
          <p:cNvPr id="13" name="Title 1"/>
          <p:cNvSpPr>
            <a:spLocks noGrp="1"/>
          </p:cNvSpPr>
          <p:nvPr>
            <p:ph type="title"/>
          </p:nvPr>
        </p:nvSpPr>
        <p:spPr>
          <a:xfrm>
            <a:off x="683394" y="1948169"/>
            <a:ext cx="10751419" cy="1325563"/>
          </a:xfrm>
        </p:spPr>
        <p:txBody>
          <a:bodyPr>
            <a:noAutofit/>
          </a:bodyPr>
          <a:lstStyle/>
          <a:p>
            <a:r>
              <a:rPr lang="en-US" sz="4000" dirty="0" smtClean="0">
                <a:solidFill>
                  <a:schemeClr val="bg1"/>
                </a:solidFill>
                <a:latin typeface="Arial" panose="020B0604020202020204" pitchFamily="34" charset="0"/>
                <a:cs typeface="Arial" panose="020B0604020202020204" pitchFamily="34" charset="0"/>
              </a:rPr>
              <a:t>Hands on Training </a:t>
            </a:r>
            <a:r>
              <a:rPr lang="en-US" sz="4000" dirty="0">
                <a:solidFill>
                  <a:schemeClr val="bg1"/>
                </a:solidFill>
                <a:latin typeface="Arial" panose="020B0604020202020204" pitchFamily="34" charset="0"/>
                <a:cs typeface="Arial" panose="020B0604020202020204" pitchFamily="34" charset="0"/>
              </a:rPr>
              <a:t>at https://www.star.nesdis.noaa.gov/jpss/mapper</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Example 1: Distinguishing smoke from dust from clouds</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Example 2: Comparing two similar products from different satellites</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Example 3: Using VIIRS granules to obtain data</a:t>
            </a:r>
            <a:br>
              <a:rPr lang="en-US" sz="2000" dirty="0" smtClean="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Example 4: </a:t>
            </a:r>
            <a:r>
              <a:rPr lang="en-US" sz="2000" dirty="0" smtClean="0">
                <a:solidFill>
                  <a:schemeClr val="bg1"/>
                </a:solidFill>
                <a:latin typeface="Arial" panose="020B0604020202020204" pitchFamily="34" charset="0"/>
                <a:cs typeface="Arial" panose="020B0604020202020204" pitchFamily="34" charset="0"/>
              </a:rPr>
              <a:t>Downloading images</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
            </a:r>
            <a:br>
              <a:rPr lang="en-US" sz="2000" dirty="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Example 5: </a:t>
            </a:r>
            <a:r>
              <a:rPr lang="en-US" sz="2000" dirty="0" smtClean="0">
                <a:solidFill>
                  <a:schemeClr val="bg1"/>
                </a:solidFill>
                <a:latin typeface="Arial" panose="020B0604020202020204" pitchFamily="34" charset="0"/>
                <a:cs typeface="Arial" panose="020B0604020202020204" pitchFamily="34" charset="0"/>
              </a:rPr>
              <a:t>Pinpointing active fires with the road map layer</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 </a:t>
            </a:r>
            <a:endParaRPr lang="en-US" sz="2000"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308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95222" y="164876"/>
            <a:ext cx="8401557" cy="1325563"/>
          </a:xfrm>
        </p:spPr>
        <p:txBody>
          <a:bodyPr/>
          <a:lstStyle/>
          <a:p>
            <a:pPr algn="ctr"/>
            <a:r>
              <a:rPr lang="en-US" dirty="0" smtClean="0">
                <a:solidFill>
                  <a:schemeClr val="bg1"/>
                </a:solidFill>
                <a:latin typeface="Arial" panose="020B0604020202020204" pitchFamily="34" charset="0"/>
                <a:cs typeface="Arial" panose="020B0604020202020204" pitchFamily="34" charset="0"/>
              </a:rPr>
              <a:t>JPSS EDR LTM Website</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801" y="1351741"/>
            <a:ext cx="6162056" cy="5143307"/>
          </a:xfrm>
          <a:prstGeom prst="rect">
            <a:avLst/>
          </a:prstGeom>
        </p:spPr>
      </p:pic>
      <p:sp>
        <p:nvSpPr>
          <p:cNvPr id="8" name="Slide Number Placeholder 7"/>
          <p:cNvSpPr>
            <a:spLocks noGrp="1"/>
          </p:cNvSpPr>
          <p:nvPr>
            <p:ph type="sldNum" sz="quarter" idx="12"/>
          </p:nvPr>
        </p:nvSpPr>
        <p:spPr/>
        <p:txBody>
          <a:bodyPr/>
          <a:lstStyle/>
          <a:p>
            <a:fld id="{332E0908-FDB6-4B47-AF5B-EAE54A6509AD}" type="slidenum">
              <a:rPr lang="en-US" smtClean="0"/>
              <a:t>2</a:t>
            </a:fld>
            <a:endParaRPr lang="en-US"/>
          </a:p>
        </p:txBody>
      </p:sp>
      <p:sp>
        <p:nvSpPr>
          <p:cNvPr id="15" name="TextBox 14"/>
          <p:cNvSpPr txBox="1"/>
          <p:nvPr/>
        </p:nvSpPr>
        <p:spPr>
          <a:xfrm>
            <a:off x="300038" y="1833563"/>
            <a:ext cx="447198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We currently produce roughly 2000 images for Suomi-NPP and NOAA-20 daily</a:t>
            </a:r>
          </a:p>
          <a:p>
            <a:pPr marL="342900" indent="-342900">
              <a:buFont typeface="Arial" panose="020B0604020202020204" pitchFamily="34" charset="0"/>
              <a:buChar char="•"/>
            </a:pPr>
            <a:endParaRPr lang="en-US" sz="24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Includes global images as well as polar images depending on the product</a:t>
            </a:r>
          </a:p>
          <a:p>
            <a:pPr marL="342900" indent="-342900">
              <a:buFont typeface="Arial" panose="020B0604020202020204" pitchFamily="34" charset="0"/>
              <a:buChar char="•"/>
            </a:pPr>
            <a:endParaRPr lang="en-US" sz="24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Website location:</a:t>
            </a:r>
          </a:p>
        </p:txBody>
      </p:sp>
      <p:sp>
        <p:nvSpPr>
          <p:cNvPr id="3" name="TextBox 2"/>
          <p:cNvSpPr txBox="1"/>
          <p:nvPr/>
        </p:nvSpPr>
        <p:spPr>
          <a:xfrm>
            <a:off x="682116" y="5543806"/>
            <a:ext cx="4830163" cy="615553"/>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hlinkClick r:id="rId3"/>
              </a:rPr>
              <a:t>https://www.star.nesdis.noaa.gov/jpss/EDRs/</a:t>
            </a:r>
            <a:endParaRPr lang="en-US" sz="1600"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137326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3</a:t>
            </a:fld>
            <a:endParaRPr lang="en-US"/>
          </a:p>
        </p:txBody>
      </p:sp>
      <p:sp>
        <p:nvSpPr>
          <p:cNvPr id="7" name="TextBox 6"/>
          <p:cNvSpPr txBox="1"/>
          <p:nvPr/>
        </p:nvSpPr>
        <p:spPr>
          <a:xfrm>
            <a:off x="1042481" y="1206117"/>
            <a:ext cx="9144507"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The EDR LTM team received increased requests for images of specific events (e.g. hurricanes, fires, intense snow events).</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The existing EDR LTM website was not capable of providing area-specific images of products, which limited our ability to meet these requests in a timely fashion.</a:t>
            </a:r>
          </a:p>
          <a:p>
            <a:pPr marL="342900" indent="-342900">
              <a:buFont typeface="Arial" panose="020B0604020202020204" pitchFamily="34" charset="0"/>
              <a:buChar char="•"/>
            </a:pPr>
            <a:r>
              <a:rPr lang="en-US" sz="2400" dirty="0" smtClean="0">
                <a:solidFill>
                  <a:schemeClr val="bg1"/>
                </a:solidFill>
                <a:latin typeface="Arial" panose="020B0604020202020204" pitchFamily="34" charset="0"/>
                <a:cs typeface="Arial" panose="020B0604020202020204" pitchFamily="34" charset="0"/>
              </a:rPr>
              <a:t>EDR LTM team is uniquely situated to create this product because of  NRT access to data via SCDR or offline products, existing EDR LTM processing, and great relationships with the scientists</a:t>
            </a:r>
          </a:p>
          <a:p>
            <a:pPr marL="342900" indent="-342900">
              <a:buFont typeface="Arial" panose="020B0604020202020204" pitchFamily="34" charset="0"/>
              <a:buChar char="•"/>
            </a:pPr>
            <a:endParaRPr lang="en-US" sz="24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smtClean="0">
                <a:solidFill>
                  <a:schemeClr val="bg1"/>
                </a:solidFill>
                <a:latin typeface="Arial" panose="020B0604020202020204" pitchFamily="34" charset="0"/>
                <a:cs typeface="Arial" panose="020B0604020202020204" pitchFamily="34" charset="0"/>
              </a:rPr>
              <a:t>The solution</a:t>
            </a:r>
            <a:r>
              <a:rPr lang="en-US" sz="2400" dirty="0" smtClean="0">
                <a:solidFill>
                  <a:schemeClr val="bg1"/>
                </a:solidFill>
                <a:latin typeface="Arial" panose="020B0604020202020204" pitchFamily="34" charset="0"/>
                <a:cs typeface="Arial" panose="020B0604020202020204" pitchFamily="34" charset="0"/>
              </a:rPr>
              <a:t>: an interface that will allow EDR products to be displayed in a high resolution fashion with multiple zoom levels</a:t>
            </a:r>
          </a:p>
        </p:txBody>
      </p:sp>
      <p:sp>
        <p:nvSpPr>
          <p:cNvPr id="5" name="Title 1"/>
          <p:cNvSpPr txBox="1">
            <a:spLocks/>
          </p:cNvSpPr>
          <p:nvPr/>
        </p:nvSpPr>
        <p:spPr>
          <a:xfrm>
            <a:off x="1895222" y="16487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Why JSTAR Mapper?</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024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E0908-FDB6-4B47-AF5B-EAE54A6509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1042481" y="1206117"/>
            <a:ext cx="9144507"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JSTAR Mapper is built upon the interface already established and used by STAR’s Ocean Color team, </a:t>
            </a:r>
            <a:r>
              <a:rPr lang="en-US" sz="2400" dirty="0" err="1">
                <a:solidFill>
                  <a:schemeClr val="bg1"/>
                </a:solidFill>
                <a:latin typeface="Arial" panose="020B0604020202020204" pitchFamily="34" charset="0"/>
                <a:cs typeface="Arial" panose="020B0604020202020204" pitchFamily="34" charset="0"/>
              </a:rPr>
              <a:t>OCView</a:t>
            </a:r>
            <a:endParaRPr lang="en-US" sz="24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Some features of JSTAR Mapper include:</a:t>
            </a:r>
          </a:p>
          <a:p>
            <a:pPr marL="800100" lvl="1" indent="-342900">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Multiple zoom levels, allowing products to be shown at (or close to) their full resolution (up to 131k x 65.5k pixels - ~ 300 meters at the equator)</a:t>
            </a:r>
          </a:p>
          <a:p>
            <a:pPr marL="800100" lvl="1" indent="-342900">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Up to three layers of products can be </a:t>
            </a:r>
            <a:r>
              <a:rPr lang="en-US" sz="2400" dirty="0" err="1">
                <a:solidFill>
                  <a:schemeClr val="bg1"/>
                </a:solidFill>
                <a:latin typeface="Arial" panose="020B0604020202020204" pitchFamily="34" charset="0"/>
                <a:cs typeface="Arial" panose="020B0604020202020204" pitchFamily="34" charset="0"/>
              </a:rPr>
              <a:t>overlayed</a:t>
            </a:r>
            <a:r>
              <a:rPr lang="en-US" sz="2400" dirty="0">
                <a:solidFill>
                  <a:schemeClr val="bg1"/>
                </a:solidFill>
                <a:latin typeface="Arial" panose="020B0604020202020204" pitchFamily="34" charset="0"/>
                <a:cs typeface="Arial" panose="020B0604020202020204" pitchFamily="34" charset="0"/>
              </a:rPr>
              <a:t> plus various preset backgrounds (blank map, VIIRS True Color during day or I5 Band at night, road map, borders)</a:t>
            </a:r>
          </a:p>
          <a:p>
            <a:pPr marL="800100" lvl="1" indent="-342900">
              <a:buFont typeface="Wingdings" panose="05000000000000000000" pitchFamily="2" charset="2"/>
              <a:buChar char="§"/>
            </a:pPr>
            <a:r>
              <a:rPr lang="en-US" sz="2400" dirty="0">
                <a:solidFill>
                  <a:schemeClr val="bg1"/>
                </a:solidFill>
                <a:latin typeface="Arial" panose="020B0604020202020204" pitchFamily="34" charset="0"/>
                <a:cs typeface="Arial" panose="020B0604020202020204" pitchFamily="34" charset="0"/>
              </a:rPr>
              <a:t>Optional granule layer to let users identify which data belong to which granule (Presently VIIRS and ATMS Only)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smtClean="0">
              <a:solidFill>
                <a:prstClr val="white"/>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le 1"/>
          <p:cNvSpPr txBox="1">
            <a:spLocks/>
          </p:cNvSpPr>
          <p:nvPr/>
        </p:nvSpPr>
        <p:spPr>
          <a:xfrm>
            <a:off x="1895222" y="16487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noProof="0" dirty="0" smtClean="0">
                <a:solidFill>
                  <a:prstClr val="white"/>
                </a:solidFill>
                <a:latin typeface="Arial" panose="020B0604020202020204" pitchFamily="34" charset="0"/>
                <a:cs typeface="Arial" panose="020B0604020202020204" pitchFamily="34" charset="0"/>
              </a:rPr>
              <a:t>What is JSTAR Mapper?</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96111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5</a:t>
            </a:fld>
            <a:endParaRPr lang="en-US"/>
          </a:p>
        </p:txBody>
      </p:sp>
      <p:sp>
        <p:nvSpPr>
          <p:cNvPr id="10" name="Rectangle 9"/>
          <p:cNvSpPr/>
          <p:nvPr/>
        </p:nvSpPr>
        <p:spPr>
          <a:xfrm>
            <a:off x="413741" y="1107239"/>
            <a:ext cx="6527748" cy="5262979"/>
          </a:xfrm>
          <a:prstGeom prst="rect">
            <a:avLst/>
          </a:prstGeom>
        </p:spPr>
        <p:txBody>
          <a:bodyPr wrap="square">
            <a:spAutoFit/>
          </a:bodyPr>
          <a:lstStyle/>
          <a:p>
            <a:pPr marL="342900" indent="-342900">
              <a:buFont typeface="Arial" panose="020B0604020202020204" pitchFamily="34" charset="0"/>
              <a:buChar char="•"/>
            </a:pPr>
            <a:r>
              <a:rPr lang="en-US" sz="2400" dirty="0" smtClean="0">
                <a:solidFill>
                  <a:schemeClr val="bg1"/>
                </a:solidFill>
              </a:rPr>
              <a:t>Products come in a range of resolutions – from OMPS (50 km footprint) to VIIRS Imagery Band derived products (375 m at nadir)</a:t>
            </a:r>
            <a:r>
              <a:rPr lang="en-US" sz="2400" dirty="0">
                <a:solidFill>
                  <a:schemeClr val="bg1"/>
                </a:solidFill>
              </a:rPr>
              <a:t>	</a:t>
            </a:r>
          </a:p>
          <a:p>
            <a:pPr marL="342900" indent="-342900">
              <a:buFont typeface="Arial" panose="020B0604020202020204" pitchFamily="34" charset="0"/>
              <a:buChar char="•"/>
            </a:pPr>
            <a:r>
              <a:rPr lang="en-US" sz="2400" dirty="0" smtClean="0">
                <a:solidFill>
                  <a:schemeClr val="bg1"/>
                </a:solidFill>
              </a:rPr>
              <a:t>Each product is produced from the lowest resolution (1024x512 global map) to the highest possible resolution for the product.</a:t>
            </a:r>
          </a:p>
          <a:p>
            <a:pPr marL="342900" indent="-342900">
              <a:buFont typeface="Arial" panose="020B0604020202020204" pitchFamily="34" charset="0"/>
              <a:buChar char="•"/>
            </a:pPr>
            <a:r>
              <a:rPr lang="en-US" sz="2400" dirty="0" smtClean="0">
                <a:solidFill>
                  <a:schemeClr val="bg1"/>
                </a:solidFill>
              </a:rPr>
              <a:t>Images saved as 512x512 pixel “tiles” in a pyramid format – each level is 2 times the resolution of the previous level.</a:t>
            </a:r>
          </a:p>
          <a:p>
            <a:pPr marL="342900" indent="-342900">
              <a:buFont typeface="Arial" panose="020B0604020202020204" pitchFamily="34" charset="0"/>
              <a:buChar char="•"/>
            </a:pPr>
            <a:r>
              <a:rPr lang="en-US" sz="2400" dirty="0" smtClean="0">
                <a:solidFill>
                  <a:schemeClr val="bg1"/>
                </a:solidFill>
              </a:rPr>
              <a:t>A free software tool – </a:t>
            </a:r>
            <a:r>
              <a:rPr lang="en-US" sz="2400" dirty="0" err="1" smtClean="0">
                <a:solidFill>
                  <a:schemeClr val="bg1"/>
                </a:solidFill>
              </a:rPr>
              <a:t>OpenLayers</a:t>
            </a:r>
            <a:r>
              <a:rPr lang="en-US" sz="2400" dirty="0">
                <a:solidFill>
                  <a:schemeClr val="bg1"/>
                </a:solidFill>
              </a:rPr>
              <a:t> </a:t>
            </a:r>
            <a:r>
              <a:rPr lang="en-US" sz="2400" dirty="0" smtClean="0">
                <a:solidFill>
                  <a:schemeClr val="bg1"/>
                </a:solidFill>
              </a:rPr>
              <a:t>– is used to display the tiles on the JSTAR Mapper website.</a:t>
            </a:r>
          </a:p>
          <a:p>
            <a:pPr marL="342900" indent="-342900">
              <a:buFont typeface="Arial" panose="020B0604020202020204" pitchFamily="34" charset="0"/>
              <a:buChar char="•"/>
            </a:pPr>
            <a:r>
              <a:rPr lang="en-US" sz="2400" dirty="0" smtClean="0">
                <a:solidFill>
                  <a:schemeClr val="bg1"/>
                </a:solidFill>
              </a:rPr>
              <a:t>Most products made daily as of now – but some are in near real time (True Color, Aerosols, Fire Radiative Power)</a:t>
            </a:r>
            <a:endParaRPr lang="en-US" sz="2400"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971" y="1846611"/>
            <a:ext cx="4409524" cy="3380952"/>
          </a:xfrm>
          <a:prstGeom prst="rect">
            <a:avLst/>
          </a:prstGeom>
        </p:spPr>
      </p:pic>
      <p:sp>
        <p:nvSpPr>
          <p:cNvPr id="6" name="Title 1"/>
          <p:cNvSpPr txBox="1">
            <a:spLocks/>
          </p:cNvSpPr>
          <p:nvPr/>
        </p:nvSpPr>
        <p:spPr>
          <a:xfrm>
            <a:off x="1895222" y="16487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 Creation Process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852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459695" y="1031216"/>
            <a:ext cx="11272610" cy="5325134"/>
          </a:xfrm>
          <a:prstGeom prst="rect">
            <a:avLst/>
          </a:prstGeom>
        </p:spPr>
      </p:pic>
      <p:sp>
        <p:nvSpPr>
          <p:cNvPr id="8" name="Slide Number Placeholder 7"/>
          <p:cNvSpPr>
            <a:spLocks noGrp="1"/>
          </p:cNvSpPr>
          <p:nvPr>
            <p:ph type="sldNum" sz="quarter" idx="12"/>
          </p:nvPr>
        </p:nvSpPr>
        <p:spPr/>
        <p:txBody>
          <a:bodyPr/>
          <a:lstStyle/>
          <a:p>
            <a:fld id="{332E0908-FDB6-4B47-AF5B-EAE54A6509AD}" type="slidenum">
              <a:rPr lang="en-US" smtClean="0"/>
              <a:t>6</a:t>
            </a:fld>
            <a:endParaRPr lang="en-US"/>
          </a:p>
        </p:txBody>
      </p:sp>
      <p:cxnSp>
        <p:nvCxnSpPr>
          <p:cNvPr id="15" name="Straight Arrow Connector 14"/>
          <p:cNvCxnSpPr/>
          <p:nvPr/>
        </p:nvCxnSpPr>
        <p:spPr>
          <a:xfrm flipH="1" flipV="1">
            <a:off x="2678276" y="5189826"/>
            <a:ext cx="1181819" cy="1"/>
          </a:xfrm>
          <a:prstGeom prst="straightConnector1">
            <a:avLst/>
          </a:prstGeom>
          <a:ln w="57150">
            <a:solidFill>
              <a:srgbClr val="FFC000"/>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3912892" y="4991183"/>
            <a:ext cx="2220400" cy="36933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dirty="0" smtClean="0"/>
              <a:t>Non-Product overlays</a:t>
            </a:r>
            <a:endParaRPr lang="en-US" dirty="0"/>
          </a:p>
        </p:txBody>
      </p:sp>
      <p:sp>
        <p:nvSpPr>
          <p:cNvPr id="21" name="TextBox 20"/>
          <p:cNvSpPr txBox="1"/>
          <p:nvPr/>
        </p:nvSpPr>
        <p:spPr>
          <a:xfrm>
            <a:off x="3912892" y="1804119"/>
            <a:ext cx="1552132" cy="36933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dirty="0" smtClean="0"/>
              <a:t>View selection</a:t>
            </a:r>
            <a:endParaRPr lang="en-US" dirty="0"/>
          </a:p>
        </p:txBody>
      </p:sp>
      <p:sp>
        <p:nvSpPr>
          <p:cNvPr id="22" name="TextBox 21"/>
          <p:cNvSpPr txBox="1"/>
          <p:nvPr/>
        </p:nvSpPr>
        <p:spPr>
          <a:xfrm>
            <a:off x="3912892" y="3272176"/>
            <a:ext cx="1871330" cy="36933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dirty="0" smtClean="0"/>
              <a:t>Product selection </a:t>
            </a:r>
            <a:endParaRPr lang="en-US" dirty="0"/>
          </a:p>
        </p:txBody>
      </p:sp>
      <p:sp>
        <p:nvSpPr>
          <p:cNvPr id="25" name="TextBox 24"/>
          <p:cNvSpPr txBox="1"/>
          <p:nvPr/>
        </p:nvSpPr>
        <p:spPr>
          <a:xfrm>
            <a:off x="3915714" y="5893868"/>
            <a:ext cx="1252769" cy="36933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dirty="0" smtClean="0"/>
              <a:t>News Tab</a:t>
            </a:r>
            <a:endParaRPr lang="en-US" dirty="0"/>
          </a:p>
        </p:txBody>
      </p:sp>
      <p:sp>
        <p:nvSpPr>
          <p:cNvPr id="37" name="Rectangle 36"/>
          <p:cNvSpPr/>
          <p:nvPr/>
        </p:nvSpPr>
        <p:spPr>
          <a:xfrm>
            <a:off x="459695" y="1693636"/>
            <a:ext cx="2218581" cy="584155"/>
          </a:xfrm>
          <a:prstGeom prst="rect">
            <a:avLst/>
          </a:prstGeom>
          <a:solidFill>
            <a:schemeClr val="accent1">
              <a:alpha val="15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JSTAR Mapper Functions</a:t>
            </a:r>
            <a:endParaRPr lang="en-US" dirty="0">
              <a:solidFill>
                <a:schemeClr val="bg1"/>
              </a:solidFill>
              <a:latin typeface="Arial" panose="020B0604020202020204" pitchFamily="34" charset="0"/>
              <a:cs typeface="Arial" panose="020B0604020202020204" pitchFamily="34" charset="0"/>
            </a:endParaRPr>
          </a:p>
        </p:txBody>
      </p:sp>
      <p:sp>
        <p:nvSpPr>
          <p:cNvPr id="56" name="Rectangle 55"/>
          <p:cNvSpPr/>
          <p:nvPr/>
        </p:nvSpPr>
        <p:spPr>
          <a:xfrm>
            <a:off x="459695" y="2277791"/>
            <a:ext cx="2218581" cy="2121681"/>
          </a:xfrm>
          <a:prstGeom prst="rect">
            <a:avLst/>
          </a:prstGeom>
          <a:solidFill>
            <a:schemeClr val="accent1">
              <a:alpha val="15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59694" y="4426352"/>
            <a:ext cx="2218581" cy="1387852"/>
          </a:xfrm>
          <a:prstGeom prst="rect">
            <a:avLst/>
          </a:prstGeom>
          <a:solidFill>
            <a:schemeClr val="accent1">
              <a:alpha val="15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59693" y="5834316"/>
            <a:ext cx="2218581" cy="428884"/>
          </a:xfrm>
          <a:prstGeom prst="rect">
            <a:avLst/>
          </a:prstGeom>
          <a:solidFill>
            <a:schemeClr val="accent1">
              <a:alpha val="15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p:nvPr/>
        </p:nvCxnSpPr>
        <p:spPr>
          <a:xfrm flipH="1" flipV="1">
            <a:off x="2706084" y="6048758"/>
            <a:ext cx="1181819" cy="1"/>
          </a:xfrm>
          <a:prstGeom prst="straightConnector1">
            <a:avLst/>
          </a:prstGeom>
          <a:ln w="57150">
            <a:solidFill>
              <a:srgbClr val="FFC000"/>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0" name="Straight Arrow Connector 59"/>
          <p:cNvCxnSpPr/>
          <p:nvPr/>
        </p:nvCxnSpPr>
        <p:spPr>
          <a:xfrm flipH="1" flipV="1">
            <a:off x="2704674" y="3472421"/>
            <a:ext cx="1181819" cy="1"/>
          </a:xfrm>
          <a:prstGeom prst="straightConnector1">
            <a:avLst/>
          </a:prstGeom>
          <a:ln w="57150">
            <a:solidFill>
              <a:srgbClr val="FFC000"/>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H="1" flipV="1">
            <a:off x="2704674" y="2016402"/>
            <a:ext cx="1181819" cy="1"/>
          </a:xfrm>
          <a:prstGeom prst="straightConnector1">
            <a:avLst/>
          </a:prstGeom>
          <a:ln w="57150">
            <a:solidFill>
              <a:srgbClr val="FFC000"/>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83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animBg="1"/>
      <p:bldP spid="25" grpId="0" animBg="1"/>
      <p:bldP spid="37" grpId="0" animBg="1"/>
      <p:bldP spid="56"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459788" y="1031216"/>
            <a:ext cx="11272424" cy="5325046"/>
          </a:xfrm>
          <a:prstGeom prst="rect">
            <a:avLst/>
          </a:prstGeom>
        </p:spPr>
      </p:pic>
      <p:sp>
        <p:nvSpPr>
          <p:cNvPr id="8" name="Slide Number Placeholder 7"/>
          <p:cNvSpPr>
            <a:spLocks noGrp="1"/>
          </p:cNvSpPr>
          <p:nvPr>
            <p:ph type="sldNum" sz="quarter" idx="12"/>
          </p:nvPr>
        </p:nvSpPr>
        <p:spPr/>
        <p:txBody>
          <a:bodyPr/>
          <a:lstStyle/>
          <a:p>
            <a:fld id="{332E0908-FDB6-4B47-AF5B-EAE54A6509AD}" type="slidenum">
              <a:rPr lang="en-US" smtClean="0"/>
              <a:t>7</a:t>
            </a:fld>
            <a:endParaRPr lang="en-US"/>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266948" y="1821172"/>
            <a:ext cx="3526914" cy="2597238"/>
          </a:xfrm>
          <a:prstGeom prst="rect">
            <a:avLst/>
          </a:prstGeom>
          <a:ln w="38100">
            <a:solidFill>
              <a:schemeClr val="tx1"/>
            </a:solidFill>
          </a:ln>
        </p:spPr>
      </p:pic>
      <p:pic>
        <p:nvPicPr>
          <p:cNvPr id="9" name="Picture 8"/>
          <p:cNvPicPr>
            <a:picLocks noChangeAspect="1"/>
          </p:cNvPicPr>
          <p:nvPr/>
        </p:nvPicPr>
        <p:blipFill>
          <a:blip r:embed="rId4"/>
          <a:stretch>
            <a:fillRect/>
          </a:stretch>
        </p:blipFill>
        <p:spPr>
          <a:xfrm>
            <a:off x="4774123" y="2252993"/>
            <a:ext cx="2714625" cy="3840558"/>
          </a:xfrm>
          <a:prstGeom prst="rect">
            <a:avLst/>
          </a:prstGeom>
          <a:ln w="41275">
            <a:solidFill>
              <a:schemeClr val="tx1"/>
            </a:solidFill>
          </a:ln>
        </p:spPr>
      </p:pic>
      <p:pic>
        <p:nvPicPr>
          <p:cNvPr id="10" name="Picture 9"/>
          <p:cNvPicPr>
            <a:picLocks noChangeAspect="1"/>
          </p:cNvPicPr>
          <p:nvPr/>
        </p:nvPicPr>
        <p:blipFill>
          <a:blip r:embed="rId5"/>
          <a:stretch>
            <a:fillRect/>
          </a:stretch>
        </p:blipFill>
        <p:spPr>
          <a:xfrm>
            <a:off x="6844016" y="3148331"/>
            <a:ext cx="2047875" cy="3076575"/>
          </a:xfrm>
          <a:prstGeom prst="rect">
            <a:avLst/>
          </a:prstGeom>
          <a:ln w="41275">
            <a:solidFill>
              <a:schemeClr val="tx1"/>
            </a:solidFill>
          </a:ln>
        </p:spPr>
      </p:pic>
      <p:pic>
        <p:nvPicPr>
          <p:cNvPr id="11" name="Picture 10"/>
          <p:cNvPicPr>
            <a:picLocks noChangeAspect="1"/>
          </p:cNvPicPr>
          <p:nvPr/>
        </p:nvPicPr>
        <p:blipFill>
          <a:blip r:embed="rId6"/>
          <a:stretch>
            <a:fillRect/>
          </a:stretch>
        </p:blipFill>
        <p:spPr>
          <a:xfrm>
            <a:off x="8420041" y="3936144"/>
            <a:ext cx="3362325" cy="2390775"/>
          </a:xfrm>
          <a:prstGeom prst="rect">
            <a:avLst/>
          </a:prstGeom>
          <a:ln w="38100">
            <a:solidFill>
              <a:schemeClr val="tx1"/>
            </a:solidFill>
          </a:ln>
        </p:spPr>
      </p:pic>
      <p:cxnSp>
        <p:nvCxnSpPr>
          <p:cNvPr id="14" name="Straight Connector 13"/>
          <p:cNvCxnSpPr/>
          <p:nvPr/>
        </p:nvCxnSpPr>
        <p:spPr>
          <a:xfrm flipV="1">
            <a:off x="2493034" y="1821172"/>
            <a:ext cx="773914" cy="542468"/>
          </a:xfrm>
          <a:prstGeom prst="line">
            <a:avLst/>
          </a:prstGeom>
          <a:ln w="34925">
            <a:solidFill>
              <a:schemeClr val="tx1"/>
            </a:solidFill>
            <a:prstDash val="lgDash"/>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00220" y="3606085"/>
            <a:ext cx="2223749" cy="2487466"/>
          </a:xfrm>
          <a:prstGeom prst="line">
            <a:avLst/>
          </a:prstGeom>
          <a:ln w="34925">
            <a:solidFill>
              <a:schemeClr val="tx1"/>
            </a:solidFill>
            <a:prstDash val="lgDash"/>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29"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Product Selection Menus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098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8</a:t>
            </a:fld>
            <a:endParaRPr lang="en-US"/>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45057" y="1022573"/>
            <a:ext cx="5563358" cy="5418140"/>
          </a:xfrm>
          <a:prstGeom prst="rect">
            <a:avLst/>
          </a:prstGeom>
        </p:spPr>
      </p:pic>
      <p:pic>
        <p:nvPicPr>
          <p:cNvPr id="3" name="Picture 2"/>
          <p:cNvPicPr>
            <a:picLocks noChangeAspect="1"/>
          </p:cNvPicPr>
          <p:nvPr/>
        </p:nvPicPr>
        <p:blipFill>
          <a:blip r:embed="rId3"/>
          <a:stretch>
            <a:fillRect/>
          </a:stretch>
        </p:blipFill>
        <p:spPr>
          <a:xfrm>
            <a:off x="5454687" y="1022573"/>
            <a:ext cx="6311825" cy="5412733"/>
          </a:xfrm>
          <a:prstGeom prst="rect">
            <a:avLst/>
          </a:prstGeom>
        </p:spPr>
      </p:pic>
      <p:sp>
        <p:nvSpPr>
          <p:cNvPr id="5" name="Oval 4"/>
          <p:cNvSpPr/>
          <p:nvPr/>
        </p:nvSpPr>
        <p:spPr>
          <a:xfrm>
            <a:off x="2155743" y="3242910"/>
            <a:ext cx="683172" cy="563211"/>
          </a:xfrm>
          <a:prstGeom prst="ellipse">
            <a:avLst/>
          </a:prstGeom>
          <a:noFill/>
          <a:ln w="38100">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28086" y="3242910"/>
            <a:ext cx="683172" cy="563211"/>
          </a:xfrm>
          <a:prstGeom prst="ellipse">
            <a:avLst/>
          </a:prstGeom>
          <a:noFill/>
          <a:ln w="38100">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Product Layer Opacity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786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48000">
              <a:schemeClr val="accent1">
                <a:lumMod val="75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332E0908-FDB6-4B47-AF5B-EAE54A6509AD}" type="slidenum">
              <a:rPr lang="en-US" smtClean="0"/>
              <a:t>9</a:t>
            </a:fld>
            <a:endParaRPr lang="en-US"/>
          </a:p>
        </p:txBody>
      </p:sp>
      <p:sp>
        <p:nvSpPr>
          <p:cNvPr id="6" name="Oval 5"/>
          <p:cNvSpPr/>
          <p:nvPr/>
        </p:nvSpPr>
        <p:spPr>
          <a:xfrm>
            <a:off x="6581553" y="5199321"/>
            <a:ext cx="4433777" cy="13609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27040" y="985756"/>
            <a:ext cx="11337921" cy="5370594"/>
          </a:xfrm>
          <a:prstGeom prst="rect">
            <a:avLst/>
          </a:prstGeom>
        </p:spPr>
      </p:pic>
      <p:sp>
        <p:nvSpPr>
          <p:cNvPr id="3" name="Oval 2"/>
          <p:cNvSpPr/>
          <p:nvPr/>
        </p:nvSpPr>
        <p:spPr>
          <a:xfrm>
            <a:off x="1385245" y="1577316"/>
            <a:ext cx="1019953" cy="734003"/>
          </a:xfrm>
          <a:prstGeom prst="ellipse">
            <a:avLst/>
          </a:prstGeom>
          <a:noFill/>
          <a:ln w="28575">
            <a:solidFill>
              <a:srgbClr val="FF0000"/>
            </a:solid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895222" y="-42156"/>
            <a:ext cx="84015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Map Projections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3395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3221</TotalTime>
  <Words>602</Words>
  <Application>Microsoft Office PowerPoint</Application>
  <PresentationFormat>Widescreen</PresentationFormat>
  <Paragraphs>60</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JSTAR Mapper Hands On Training</vt:lpstr>
      <vt:lpstr>JPSS EDR LTM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 on Training at https://www.star.nesdis.noaa.gov/jpss/mapper  Example 1: Distinguishing smoke from dust from clouds  Example 2: Comparing two similar products from different satellites  Example 3: Using VIIRS granules to obtain data  Example 4: Downloading images  Example 5: Pinpointing active fires with the road map layer  </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JSTAR Mapper An</dc:title>
  <dc:creator>Ryan Smith</dc:creator>
  <cp:lastModifiedBy>Tom Atkins</cp:lastModifiedBy>
  <cp:revision>102</cp:revision>
  <dcterms:created xsi:type="dcterms:W3CDTF">2018-01-10T02:43:04Z</dcterms:created>
  <dcterms:modified xsi:type="dcterms:W3CDTF">2021-03-12T22:13:35Z</dcterms:modified>
</cp:coreProperties>
</file>