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539" r:id="rId2"/>
    <p:sldId id="257" r:id="rId3"/>
    <p:sldId id="548" r:id="rId4"/>
    <p:sldId id="541" r:id="rId5"/>
    <p:sldId id="549" r:id="rId6"/>
    <p:sldId id="550" r:id="rId7"/>
    <p:sldId id="523" r:id="rId8"/>
    <p:sldId id="546" r:id="rId9"/>
    <p:sldId id="259" r:id="rId10"/>
    <p:sldId id="268" r:id="rId11"/>
    <p:sldId id="267" r:id="rId12"/>
    <p:sldId id="260" r:id="rId13"/>
    <p:sldId id="293" r:id="rId14"/>
    <p:sldId id="294" r:id="rId15"/>
    <p:sldId id="298" r:id="rId16"/>
    <p:sldId id="300" r:id="rId17"/>
    <p:sldId id="553" r:id="rId18"/>
    <p:sldId id="331" r:id="rId19"/>
    <p:sldId id="274" r:id="rId20"/>
    <p:sldId id="288" r:id="rId21"/>
    <p:sldId id="304" r:id="rId22"/>
    <p:sldId id="314" r:id="rId23"/>
    <p:sldId id="284" r:id="rId24"/>
    <p:sldId id="285" r:id="rId25"/>
    <p:sldId id="289" r:id="rId26"/>
    <p:sldId id="305" r:id="rId27"/>
    <p:sldId id="315" r:id="rId28"/>
    <p:sldId id="332" r:id="rId29"/>
    <p:sldId id="316" r:id="rId30"/>
    <p:sldId id="306" r:id="rId31"/>
    <p:sldId id="317" r:id="rId32"/>
    <p:sldId id="525" r:id="rId33"/>
    <p:sldId id="307" r:id="rId34"/>
    <p:sldId id="308" r:id="rId35"/>
    <p:sldId id="309" r:id="rId36"/>
    <p:sldId id="310" r:id="rId37"/>
    <p:sldId id="311" r:id="rId38"/>
    <p:sldId id="312" r:id="rId39"/>
    <p:sldId id="313" r:id="rId40"/>
    <p:sldId id="301" r:id="rId41"/>
    <p:sldId id="318" r:id="rId42"/>
    <p:sldId id="269" r:id="rId43"/>
    <p:sldId id="552" r:id="rId44"/>
    <p:sldId id="299" r:id="rId45"/>
    <p:sldId id="527" r:id="rId46"/>
    <p:sldId id="530" r:id="rId47"/>
    <p:sldId id="528" r:id="rId48"/>
    <p:sldId id="529" r:id="rId49"/>
    <p:sldId id="319" r:id="rId50"/>
    <p:sldId id="320" r:id="rId51"/>
    <p:sldId id="321" r:id="rId52"/>
    <p:sldId id="322" r:id="rId53"/>
    <p:sldId id="302" r:id="rId54"/>
    <p:sldId id="323" r:id="rId55"/>
    <p:sldId id="324" r:id="rId56"/>
    <p:sldId id="325" r:id="rId57"/>
    <p:sldId id="326" r:id="rId58"/>
    <p:sldId id="327" r:id="rId59"/>
    <p:sldId id="328" r:id="rId60"/>
    <p:sldId id="303" r:id="rId61"/>
    <p:sldId id="531" r:id="rId62"/>
    <p:sldId id="532" r:id="rId63"/>
    <p:sldId id="533" r:id="rId64"/>
    <p:sldId id="534" r:id="rId65"/>
    <p:sldId id="535" r:id="rId66"/>
    <p:sldId id="536" r:id="rId67"/>
    <p:sldId id="537" r:id="rId68"/>
    <p:sldId id="538" r:id="rId69"/>
    <p:sldId id="330" r:id="rId70"/>
    <p:sldId id="554" r:id="rId71"/>
    <p:sldId id="551" r:id="rId72"/>
    <p:sldId id="54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A3"/>
    <a:srgbClr val="B710C5"/>
    <a:srgbClr val="009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5"/>
    <p:restoredTop sz="89133"/>
  </p:normalViewPr>
  <p:slideViewPr>
    <p:cSldViewPr snapToGrid="0">
      <p:cViewPr varScale="1">
        <p:scale>
          <a:sx n="142" d="100"/>
          <a:sy n="142" d="100"/>
        </p:scale>
        <p:origin x="544"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E4FA1-84BD-E84D-87D2-20FBCBDC414C}" type="datetimeFigureOut">
              <a:rPr lang="en-US" smtClean="0"/>
              <a:t>6/26/23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CECD7-6D48-B54A-B160-F8FF2A343F3C}" type="slidenum">
              <a:rPr lang="en-US" smtClean="0"/>
              <a:t>‹#›</a:t>
            </a:fld>
            <a:endParaRPr lang="en-US"/>
          </a:p>
        </p:txBody>
      </p:sp>
    </p:spTree>
    <p:extLst>
      <p:ext uri="{BB962C8B-B14F-4D97-AF65-F5344CB8AC3E}">
        <p14:creationId xmlns:p14="http://schemas.microsoft.com/office/powerpoint/2010/main" val="1386432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p57: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Times New Roman"/>
              <a:ea typeface="Times New Roman"/>
              <a:cs typeface="Times New Roman"/>
              <a:sym typeface="Times New Roman"/>
            </a:endParaRPr>
          </a:p>
        </p:txBody>
      </p:sp>
      <p:sp>
        <p:nvSpPr>
          <p:cNvPr id="191" name="Google Shape;191;p57: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Noto Sans Symbols"/>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0" name="Google Shape;310;p33: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Times New Roman"/>
              <a:ea typeface="Times New Roman"/>
              <a:cs typeface="Times New Roman"/>
              <a:sym typeface="Times New Roman"/>
            </a:endParaRPr>
          </a:p>
        </p:txBody>
      </p:sp>
      <p:sp>
        <p:nvSpPr>
          <p:cNvPr id="311" name="Google Shape;311;p33: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312" name="Google Shape;312;p33: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72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3: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sz="1200" b="0" i="0" dirty="0">
                <a:solidFill>
                  <a:schemeClr val="dk1"/>
                </a:solidFill>
                <a:latin typeface="Times New Roman"/>
                <a:ea typeface="Times New Roman"/>
                <a:cs typeface="Times New Roman"/>
                <a:sym typeface="Times New Roman"/>
              </a:rPr>
              <a:t>Sea ice is characterized by unique features often found on the ice. Melt ponds are a common response to summer melting of the sea ice surface. Warm temperatures also contribute to the formation of </a:t>
            </a:r>
            <a:r>
              <a:rPr lang="en-US" sz="1200" b="0" i="0" dirty="0" err="1">
                <a:solidFill>
                  <a:schemeClr val="dk1"/>
                </a:solidFill>
                <a:latin typeface="Times New Roman"/>
                <a:ea typeface="Times New Roman"/>
                <a:cs typeface="Times New Roman"/>
                <a:sym typeface="Times New Roman"/>
              </a:rPr>
              <a:t>polynyi</a:t>
            </a:r>
            <a:r>
              <a:rPr lang="en-US" sz="1200" b="0" i="0" dirty="0">
                <a:solidFill>
                  <a:schemeClr val="dk1"/>
                </a:solidFill>
                <a:latin typeface="Times New Roman"/>
                <a:ea typeface="Times New Roman"/>
                <a:cs typeface="Times New Roman"/>
                <a:sym typeface="Times New Roman"/>
              </a:rPr>
              <a:t> (singular; polynya), which are nonlinear-shaped openings in sea ice that may be open water or covered with new, thin ice. Leads are a feature that are similar to polynya but are formed by dynamics, not temperature, as sea ice pulls apart and creates long channels. Pressure also contributes to the formation of ridges and hummocks. Ridges form when sea ice is haphazardly piled one piece over another, and hummocks are ridges that have been smoothed by melting and other forms of erosion.</a:t>
            </a:r>
            <a:endParaRPr dirty="0"/>
          </a:p>
          <a:p>
            <a:pPr marL="0" lvl="0" indent="0" algn="l" rtl="0">
              <a:lnSpc>
                <a:spcPct val="100000"/>
              </a:lnSpc>
              <a:spcBef>
                <a:spcPts val="360"/>
              </a:spcBef>
              <a:spcAft>
                <a:spcPts val="0"/>
              </a:spcAft>
              <a:buSzPts val="1400"/>
              <a:buNone/>
            </a:pPr>
            <a:endParaRPr sz="1200" b="0" i="0" dirty="0">
              <a:solidFill>
                <a:schemeClr val="dk1"/>
              </a:solidFill>
              <a:latin typeface="Times New Roman"/>
              <a:ea typeface="Times New Roman"/>
              <a:cs typeface="Times New Roman"/>
              <a:sym typeface="Times New Roman"/>
            </a:endParaRPr>
          </a:p>
          <a:p>
            <a:pPr marL="0" lvl="0" indent="0" algn="l" rtl="0">
              <a:lnSpc>
                <a:spcPct val="100000"/>
              </a:lnSpc>
              <a:spcBef>
                <a:spcPts val="360"/>
              </a:spcBef>
              <a:spcAft>
                <a:spcPts val="0"/>
              </a:spcAft>
              <a:buSzPts val="1400"/>
              <a:buNone/>
            </a:pPr>
            <a:r>
              <a:rPr lang="en-US" sz="1200" b="0" i="0" dirty="0">
                <a:solidFill>
                  <a:schemeClr val="dk1"/>
                </a:solidFill>
                <a:latin typeface="Times New Roman"/>
                <a:ea typeface="Times New Roman"/>
                <a:cs typeface="Times New Roman"/>
                <a:sym typeface="Times New Roman"/>
              </a:rPr>
              <a:t>Ice shelves are floating (though they may be grounded) parts of glaciers and ice sheets; i.e., land ice. When portions of glaciers and ice sheets and ice shelves break off and float away they are ice bergs. Neither are sea ice. </a:t>
            </a:r>
            <a:endParaRPr dirty="0"/>
          </a:p>
          <a:p>
            <a:pPr marL="0" lvl="0" indent="0" algn="l" rtl="0">
              <a:lnSpc>
                <a:spcPct val="100000"/>
              </a:lnSpc>
              <a:spcBef>
                <a:spcPts val="360"/>
              </a:spcBef>
              <a:spcAft>
                <a:spcPts val="0"/>
              </a:spcAft>
              <a:buSzPts val="1400"/>
              <a:buNone/>
            </a:pPr>
            <a:endParaRPr sz="1200" b="0" i="0" dirty="0">
              <a:solidFill>
                <a:schemeClr val="dk1"/>
              </a:solidFill>
              <a:latin typeface="Times New Roman"/>
              <a:ea typeface="Times New Roman"/>
              <a:cs typeface="Times New Roman"/>
              <a:sym typeface="Times New Roman"/>
            </a:endParaRPr>
          </a:p>
          <a:p>
            <a:pPr marL="0" lvl="0" indent="0" algn="l" rtl="0">
              <a:lnSpc>
                <a:spcPct val="100000"/>
              </a:lnSpc>
              <a:spcBef>
                <a:spcPts val="360"/>
              </a:spcBef>
              <a:spcAft>
                <a:spcPts val="0"/>
              </a:spcAft>
              <a:buSzPts val="1400"/>
              <a:buNone/>
            </a:pPr>
            <a:r>
              <a:rPr lang="en-US" sz="1200" b="0" i="0" dirty="0">
                <a:solidFill>
                  <a:schemeClr val="dk1"/>
                </a:solidFill>
                <a:latin typeface="Times New Roman"/>
                <a:ea typeface="Times New Roman"/>
                <a:cs typeface="Times New Roman"/>
                <a:sym typeface="Times New Roman"/>
              </a:rPr>
              <a:t>Sea ice should never be referred to as an ice sheet. Expanses of sea ice are referred to as pack ice (even that’s older terminology), the sea ice cover, or drift ice.</a:t>
            </a:r>
            <a:endParaRPr dirty="0"/>
          </a:p>
          <a:p>
            <a:pPr marL="0" lvl="0" indent="0" algn="l" rtl="0">
              <a:lnSpc>
                <a:spcPct val="100000"/>
              </a:lnSpc>
              <a:spcBef>
                <a:spcPts val="360"/>
              </a:spcBef>
              <a:spcAft>
                <a:spcPts val="0"/>
              </a:spcAft>
              <a:buSzPts val="1400"/>
              <a:buNone/>
            </a:pPr>
            <a:endParaRPr sz="1200" b="0" i="0" dirty="0">
              <a:solidFill>
                <a:schemeClr val="dk1"/>
              </a:solidFill>
              <a:latin typeface="Times New Roman"/>
              <a:ea typeface="Times New Roman"/>
              <a:cs typeface="Times New Roman"/>
              <a:sym typeface="Times New Roman"/>
            </a:endParaRPr>
          </a:p>
        </p:txBody>
      </p:sp>
      <p:sp>
        <p:nvSpPr>
          <p:cNvPr id="203" name="Google Shape;203;p3: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Noto Sans Symbols"/>
              <a:buNone/>
            </a:pPr>
            <a:fld id="{00000000-1234-1234-1234-123412341234}" type="slidenum">
              <a:rPr lang="en-US" sz="1200" b="0">
                <a:solidFill>
                  <a:srgbClr val="000000"/>
                </a:solidFill>
                <a:latin typeface="Times"/>
                <a:ea typeface="Times"/>
                <a:cs typeface="Times"/>
                <a:sym typeface="Times"/>
              </a:rPr>
              <a:t>3</a:t>
            </a:fld>
            <a:endParaRPr sz="1200" b="0">
              <a:solidFill>
                <a:srgbClr val="000000"/>
              </a:solidFill>
              <a:latin typeface="Times"/>
              <a:ea typeface="Times"/>
              <a:cs typeface="Times"/>
              <a:sym typeface="Time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8:notes"/>
          <p:cNvSpPr txBox="1">
            <a:spLocks noGrp="1"/>
          </p:cNvSpPr>
          <p:nvPr>
            <p:ph type="body" idx="1"/>
          </p:nvPr>
        </p:nvSpPr>
        <p:spPr>
          <a:xfrm>
            <a:off x="700088" y="4416425"/>
            <a:ext cx="5610225" cy="4183063"/>
          </a:xfrm>
          <a:prstGeom prst="rect">
            <a:avLst/>
          </a:prstGeom>
        </p:spPr>
        <p:txBody>
          <a:bodyPr spcFirstLastPara="1" wrap="square" lIns="92825" tIns="46400" rIns="92825" bIns="46400" anchor="t" anchorCtr="0">
            <a:noAutofit/>
          </a:bodyPr>
          <a:lstStyle/>
          <a:p>
            <a:pPr marL="0" lvl="0" indent="0" algn="l" rtl="0">
              <a:spcBef>
                <a:spcPts val="360"/>
              </a:spcBef>
              <a:spcAft>
                <a:spcPts val="0"/>
              </a:spcAft>
              <a:buNone/>
            </a:pPr>
            <a:endParaRPr dirty="0"/>
          </a:p>
        </p:txBody>
      </p:sp>
      <p:sp>
        <p:nvSpPr>
          <p:cNvPr id="209" name="Google Shape;209;p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 name="Google Shape;221;p4: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sz="1200" b="0" i="0" dirty="0">
              <a:solidFill>
                <a:schemeClr val="dk1"/>
              </a:solidFill>
              <a:latin typeface="Times New Roman"/>
              <a:ea typeface="Times New Roman"/>
              <a:cs typeface="Times New Roman"/>
              <a:sym typeface="Times New Roman"/>
            </a:endParaRPr>
          </a:p>
        </p:txBody>
      </p:sp>
      <p:sp>
        <p:nvSpPr>
          <p:cNvPr id="222" name="Google Shape;222;p4: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Noto Sans Symbols"/>
              <a:buNone/>
            </a:pPr>
            <a:fld id="{00000000-1234-1234-1234-123412341234}" type="slidenum">
              <a:rPr lang="en-US" sz="1200" b="0">
                <a:solidFill>
                  <a:srgbClr val="000000"/>
                </a:solidFill>
                <a:latin typeface="Times"/>
                <a:ea typeface="Times"/>
                <a:cs typeface="Times"/>
                <a:sym typeface="Times"/>
              </a:rPr>
              <a:t>5</a:t>
            </a:fld>
            <a:endParaRPr sz="1200" b="0">
              <a:solidFill>
                <a:srgbClr val="000000"/>
              </a:solidFill>
              <a:latin typeface="Times"/>
              <a:ea typeface="Times"/>
              <a:cs typeface="Times"/>
              <a:sym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2: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240" name="Google Shape;240;p2: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Noto Sans Symbols"/>
              <a:buNone/>
            </a:pPr>
            <a:fld id="{00000000-1234-1234-1234-123412341234}" type="slidenum">
              <a:rPr lang="en-US" sz="1200" b="0">
                <a:solidFill>
                  <a:srgbClr val="000000"/>
                </a:solidFill>
                <a:latin typeface="Times"/>
                <a:ea typeface="Times"/>
                <a:cs typeface="Times"/>
                <a:sym typeface="Times"/>
              </a:rPr>
              <a:t>6</a:t>
            </a:fld>
            <a:endParaRPr sz="1200" b="0">
              <a:solidFill>
                <a:srgbClr val="000000"/>
              </a:solidFill>
              <a:latin typeface="Times"/>
              <a:ea typeface="Times"/>
              <a:cs typeface="Times"/>
              <a:sym typeface="Time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4" name="Google Shape;274;p61: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275" name="Google Shape;275;p61: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Noto Sans Symbols"/>
              <a:buNone/>
            </a:pPr>
            <a:fld id="{00000000-1234-1234-1234-123412341234}" type="slidenum">
              <a:rPr lang="en-US" sz="1200" b="0">
                <a:solidFill>
                  <a:srgbClr val="000000"/>
                </a:solidFill>
                <a:latin typeface="Times"/>
                <a:ea typeface="Times"/>
                <a:cs typeface="Times"/>
                <a:sym typeface="Times"/>
              </a:rPr>
              <a:t>8</a:t>
            </a:fld>
            <a:endParaRPr sz="1200" b="0">
              <a:solidFill>
                <a:srgbClr val="000000"/>
              </a:solidFill>
              <a:latin typeface="Times"/>
              <a:ea typeface="Times"/>
              <a:cs typeface="Times"/>
              <a:sym typeface="Time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CECD7-6D48-B54A-B160-F8FF2A343F3C}" type="slidenum">
              <a:rPr lang="en-US" smtClean="0"/>
              <a:t>15</a:t>
            </a:fld>
            <a:endParaRPr lang="en-US"/>
          </a:p>
        </p:txBody>
      </p:sp>
    </p:spTree>
    <p:extLst>
      <p:ext uri="{BB962C8B-B14F-4D97-AF65-F5344CB8AC3E}">
        <p14:creationId xmlns:p14="http://schemas.microsoft.com/office/powerpoint/2010/main" val="2018694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CECD7-6D48-B54A-B160-F8FF2A343F3C}" type="slidenum">
              <a:rPr lang="en-US" smtClean="0"/>
              <a:t>20</a:t>
            </a:fld>
            <a:endParaRPr lang="en-US"/>
          </a:p>
        </p:txBody>
      </p:sp>
    </p:spTree>
    <p:extLst>
      <p:ext uri="{BB962C8B-B14F-4D97-AF65-F5344CB8AC3E}">
        <p14:creationId xmlns:p14="http://schemas.microsoft.com/office/powerpoint/2010/main" val="3516404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CECD7-6D48-B54A-B160-F8FF2A343F3C}" type="slidenum">
              <a:rPr lang="en-US" smtClean="0"/>
              <a:t>69</a:t>
            </a:fld>
            <a:endParaRPr lang="en-US"/>
          </a:p>
        </p:txBody>
      </p:sp>
    </p:spTree>
    <p:extLst>
      <p:ext uri="{BB962C8B-B14F-4D97-AF65-F5344CB8AC3E}">
        <p14:creationId xmlns:p14="http://schemas.microsoft.com/office/powerpoint/2010/main" val="353492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2BA9-380B-A9BC-6E4F-F2EA12047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EFCC6F-625F-FC83-69DF-B7AEC5866C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ACBBD1-07D3-17D5-8534-88C8F7BB657B}"/>
              </a:ext>
            </a:extLst>
          </p:cNvPr>
          <p:cNvSpPr>
            <a:spLocks noGrp="1"/>
          </p:cNvSpPr>
          <p:nvPr>
            <p:ph type="dt" sz="half" idx="10"/>
          </p:nvPr>
        </p:nvSpPr>
        <p:spPr/>
        <p:txBody>
          <a:bodyPr/>
          <a:lstStyle/>
          <a:p>
            <a:fld id="{AFCE4A29-A6CB-7C4A-9CA2-FD1DC5938392}" type="datetimeFigureOut">
              <a:rPr lang="en-US" smtClean="0"/>
              <a:t>6/26/23</a:t>
            </a:fld>
            <a:endParaRPr lang="en-US"/>
          </a:p>
        </p:txBody>
      </p:sp>
      <p:sp>
        <p:nvSpPr>
          <p:cNvPr id="5" name="Footer Placeholder 4">
            <a:extLst>
              <a:ext uri="{FF2B5EF4-FFF2-40B4-BE49-F238E27FC236}">
                <a16:creationId xmlns:a16="http://schemas.microsoft.com/office/drawing/2014/main" id="{4F0D5E96-107F-2697-A229-CC6B39F15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DE2F9-A239-70E7-2AC0-9399E6B27969}"/>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3908261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D68A-8995-F93F-3529-306994947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569786-DB1F-E089-F228-7613FBED8D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A91B9-B74D-B645-7C28-E3610CB43B84}"/>
              </a:ext>
            </a:extLst>
          </p:cNvPr>
          <p:cNvSpPr>
            <a:spLocks noGrp="1"/>
          </p:cNvSpPr>
          <p:nvPr>
            <p:ph type="dt" sz="half" idx="10"/>
          </p:nvPr>
        </p:nvSpPr>
        <p:spPr/>
        <p:txBody>
          <a:bodyPr/>
          <a:lstStyle/>
          <a:p>
            <a:fld id="{AFCE4A29-A6CB-7C4A-9CA2-FD1DC5938392}" type="datetimeFigureOut">
              <a:rPr lang="en-US" smtClean="0"/>
              <a:t>6/26/23</a:t>
            </a:fld>
            <a:endParaRPr lang="en-US"/>
          </a:p>
        </p:txBody>
      </p:sp>
      <p:sp>
        <p:nvSpPr>
          <p:cNvPr id="5" name="Footer Placeholder 4">
            <a:extLst>
              <a:ext uri="{FF2B5EF4-FFF2-40B4-BE49-F238E27FC236}">
                <a16:creationId xmlns:a16="http://schemas.microsoft.com/office/drawing/2014/main" id="{D4426FE3-9065-D573-118F-68D6D7545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E03B5-0570-8F0A-FA21-2A5D8C5367D4}"/>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3631444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40706E-2333-C355-430D-1A53B76F29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51FBF9-58B9-246D-7D51-F7F33FA196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DD1A4-2DF9-7FDD-D6D7-C8AF0BE626B0}"/>
              </a:ext>
            </a:extLst>
          </p:cNvPr>
          <p:cNvSpPr>
            <a:spLocks noGrp="1"/>
          </p:cNvSpPr>
          <p:nvPr>
            <p:ph type="dt" sz="half" idx="10"/>
          </p:nvPr>
        </p:nvSpPr>
        <p:spPr/>
        <p:txBody>
          <a:bodyPr/>
          <a:lstStyle/>
          <a:p>
            <a:fld id="{AFCE4A29-A6CB-7C4A-9CA2-FD1DC5938392}" type="datetimeFigureOut">
              <a:rPr lang="en-US" smtClean="0"/>
              <a:t>6/26/23</a:t>
            </a:fld>
            <a:endParaRPr lang="en-US"/>
          </a:p>
        </p:txBody>
      </p:sp>
      <p:sp>
        <p:nvSpPr>
          <p:cNvPr id="5" name="Footer Placeholder 4">
            <a:extLst>
              <a:ext uri="{FF2B5EF4-FFF2-40B4-BE49-F238E27FC236}">
                <a16:creationId xmlns:a16="http://schemas.microsoft.com/office/drawing/2014/main" id="{25F63EA4-2529-BA59-E8F0-8F4D9E08E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BC2CB-11FD-04FC-B967-C10D2513AC41}"/>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277715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DA84-0E00-FA40-9005-B331A4D38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DF6D6E-8493-CC68-AF77-65210595A3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962AD-33D5-B62E-1530-3D8EAC3E932A}"/>
              </a:ext>
            </a:extLst>
          </p:cNvPr>
          <p:cNvSpPr>
            <a:spLocks noGrp="1"/>
          </p:cNvSpPr>
          <p:nvPr>
            <p:ph type="dt" sz="half" idx="10"/>
          </p:nvPr>
        </p:nvSpPr>
        <p:spPr/>
        <p:txBody>
          <a:bodyPr/>
          <a:lstStyle/>
          <a:p>
            <a:fld id="{AFCE4A29-A6CB-7C4A-9CA2-FD1DC5938392}" type="datetimeFigureOut">
              <a:rPr lang="en-US" smtClean="0"/>
              <a:t>6/26/23</a:t>
            </a:fld>
            <a:endParaRPr lang="en-US"/>
          </a:p>
        </p:txBody>
      </p:sp>
      <p:sp>
        <p:nvSpPr>
          <p:cNvPr id="5" name="Footer Placeholder 4">
            <a:extLst>
              <a:ext uri="{FF2B5EF4-FFF2-40B4-BE49-F238E27FC236}">
                <a16:creationId xmlns:a16="http://schemas.microsoft.com/office/drawing/2014/main" id="{F6C59A6C-3D4C-3494-588C-D93901621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E5DD2-D53C-7EEA-7242-114020057188}"/>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106278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6008-F856-5090-2AFB-237E3E97C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E42C41-5F45-07D2-4213-3DE6095273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9E1CE5-DBA0-26F0-9D1F-511B2EB4E83E}"/>
              </a:ext>
            </a:extLst>
          </p:cNvPr>
          <p:cNvSpPr>
            <a:spLocks noGrp="1"/>
          </p:cNvSpPr>
          <p:nvPr>
            <p:ph type="dt" sz="half" idx="10"/>
          </p:nvPr>
        </p:nvSpPr>
        <p:spPr/>
        <p:txBody>
          <a:bodyPr/>
          <a:lstStyle/>
          <a:p>
            <a:fld id="{AFCE4A29-A6CB-7C4A-9CA2-FD1DC5938392}" type="datetimeFigureOut">
              <a:rPr lang="en-US" smtClean="0"/>
              <a:t>6/26/23</a:t>
            </a:fld>
            <a:endParaRPr lang="en-US"/>
          </a:p>
        </p:txBody>
      </p:sp>
      <p:sp>
        <p:nvSpPr>
          <p:cNvPr id="5" name="Footer Placeholder 4">
            <a:extLst>
              <a:ext uri="{FF2B5EF4-FFF2-40B4-BE49-F238E27FC236}">
                <a16:creationId xmlns:a16="http://schemas.microsoft.com/office/drawing/2014/main" id="{38ADF3EF-7748-7E54-5F53-C54CF0E79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8BBE1-A641-4755-BDB9-087B00EDDB1E}"/>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2454231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7A54-EAB9-6DC9-9C31-24C4E858D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088F0-AB27-F99B-E03E-BF7A373C36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A8612C-2B3F-A3DF-EDEA-68B3248911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D5F87C-4B7B-EB3C-496F-9C03A6E10734}"/>
              </a:ext>
            </a:extLst>
          </p:cNvPr>
          <p:cNvSpPr>
            <a:spLocks noGrp="1"/>
          </p:cNvSpPr>
          <p:nvPr>
            <p:ph type="dt" sz="half" idx="10"/>
          </p:nvPr>
        </p:nvSpPr>
        <p:spPr/>
        <p:txBody>
          <a:bodyPr/>
          <a:lstStyle/>
          <a:p>
            <a:fld id="{AFCE4A29-A6CB-7C4A-9CA2-FD1DC5938392}" type="datetimeFigureOut">
              <a:rPr lang="en-US" smtClean="0"/>
              <a:t>6/26/23</a:t>
            </a:fld>
            <a:endParaRPr lang="en-US"/>
          </a:p>
        </p:txBody>
      </p:sp>
      <p:sp>
        <p:nvSpPr>
          <p:cNvPr id="6" name="Footer Placeholder 5">
            <a:extLst>
              <a:ext uri="{FF2B5EF4-FFF2-40B4-BE49-F238E27FC236}">
                <a16:creationId xmlns:a16="http://schemas.microsoft.com/office/drawing/2014/main" id="{14759C76-2A98-0A46-0568-0A8C06B9E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CA2423-9E0E-16AC-EF40-7115CECDEBE3}"/>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279203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70C3-22E8-0ED8-80EA-1A01714A6D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34442A-788F-9FB1-0AC8-D08BF896A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5A6B3-A5D7-36B5-A227-5187671FD8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A87A37-751B-1E86-6257-6FF523EC47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A59DA3-8D90-C877-7DFB-EB7B981987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B922D-0EA8-1216-1685-E691918A025B}"/>
              </a:ext>
            </a:extLst>
          </p:cNvPr>
          <p:cNvSpPr>
            <a:spLocks noGrp="1"/>
          </p:cNvSpPr>
          <p:nvPr>
            <p:ph type="dt" sz="half" idx="10"/>
          </p:nvPr>
        </p:nvSpPr>
        <p:spPr/>
        <p:txBody>
          <a:bodyPr/>
          <a:lstStyle/>
          <a:p>
            <a:fld id="{AFCE4A29-A6CB-7C4A-9CA2-FD1DC5938392}" type="datetimeFigureOut">
              <a:rPr lang="en-US" smtClean="0"/>
              <a:t>6/26/23</a:t>
            </a:fld>
            <a:endParaRPr lang="en-US"/>
          </a:p>
        </p:txBody>
      </p:sp>
      <p:sp>
        <p:nvSpPr>
          <p:cNvPr id="8" name="Footer Placeholder 7">
            <a:extLst>
              <a:ext uri="{FF2B5EF4-FFF2-40B4-BE49-F238E27FC236}">
                <a16:creationId xmlns:a16="http://schemas.microsoft.com/office/drawing/2014/main" id="{7BE65F43-63D1-2D4A-890F-9A602F3A5E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54C044-9496-D3BF-01C3-01DCB9267C3F}"/>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3097610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CE8B-386A-03E7-99CF-6889E4F297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C1EB1-9788-0EA6-1B43-50798DBD30BF}"/>
              </a:ext>
            </a:extLst>
          </p:cNvPr>
          <p:cNvSpPr>
            <a:spLocks noGrp="1"/>
          </p:cNvSpPr>
          <p:nvPr>
            <p:ph type="dt" sz="half" idx="10"/>
          </p:nvPr>
        </p:nvSpPr>
        <p:spPr/>
        <p:txBody>
          <a:bodyPr/>
          <a:lstStyle/>
          <a:p>
            <a:fld id="{AFCE4A29-A6CB-7C4A-9CA2-FD1DC5938392}" type="datetimeFigureOut">
              <a:rPr lang="en-US" smtClean="0"/>
              <a:t>6/26/23</a:t>
            </a:fld>
            <a:endParaRPr lang="en-US"/>
          </a:p>
        </p:txBody>
      </p:sp>
      <p:sp>
        <p:nvSpPr>
          <p:cNvPr id="4" name="Footer Placeholder 3">
            <a:extLst>
              <a:ext uri="{FF2B5EF4-FFF2-40B4-BE49-F238E27FC236}">
                <a16:creationId xmlns:a16="http://schemas.microsoft.com/office/drawing/2014/main" id="{9A5EAD6C-5426-FBC7-EAF7-4444BFC03F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38AD63-2FAE-BD2B-02AC-EF6305386D61}"/>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432904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A8156-C9D4-6B65-3030-92F55BD4FE1B}"/>
              </a:ext>
            </a:extLst>
          </p:cNvPr>
          <p:cNvSpPr>
            <a:spLocks noGrp="1"/>
          </p:cNvSpPr>
          <p:nvPr>
            <p:ph type="dt" sz="half" idx="10"/>
          </p:nvPr>
        </p:nvSpPr>
        <p:spPr/>
        <p:txBody>
          <a:bodyPr/>
          <a:lstStyle/>
          <a:p>
            <a:fld id="{AFCE4A29-A6CB-7C4A-9CA2-FD1DC5938392}" type="datetimeFigureOut">
              <a:rPr lang="en-US" smtClean="0"/>
              <a:t>6/26/23</a:t>
            </a:fld>
            <a:endParaRPr lang="en-US"/>
          </a:p>
        </p:txBody>
      </p:sp>
      <p:sp>
        <p:nvSpPr>
          <p:cNvPr id="3" name="Footer Placeholder 2">
            <a:extLst>
              <a:ext uri="{FF2B5EF4-FFF2-40B4-BE49-F238E27FC236}">
                <a16:creationId xmlns:a16="http://schemas.microsoft.com/office/drawing/2014/main" id="{C6F979FA-3887-BF19-43EE-906EC89FF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75E7B4-5828-6A34-8830-01EA726C7B99}"/>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1340553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3824-E280-0C1C-9EBA-95E5F10AA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D32418-4D65-DE0F-38B2-43EE6994D3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B58D54-D9EB-B1F8-0701-A27A48F2B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DBFC2F-AB1E-9C6A-1485-2E343F2DC36A}"/>
              </a:ext>
            </a:extLst>
          </p:cNvPr>
          <p:cNvSpPr>
            <a:spLocks noGrp="1"/>
          </p:cNvSpPr>
          <p:nvPr>
            <p:ph type="dt" sz="half" idx="10"/>
          </p:nvPr>
        </p:nvSpPr>
        <p:spPr/>
        <p:txBody>
          <a:bodyPr/>
          <a:lstStyle/>
          <a:p>
            <a:fld id="{AFCE4A29-A6CB-7C4A-9CA2-FD1DC5938392}" type="datetimeFigureOut">
              <a:rPr lang="en-US" smtClean="0"/>
              <a:t>6/26/23</a:t>
            </a:fld>
            <a:endParaRPr lang="en-US"/>
          </a:p>
        </p:txBody>
      </p:sp>
      <p:sp>
        <p:nvSpPr>
          <p:cNvPr id="6" name="Footer Placeholder 5">
            <a:extLst>
              <a:ext uri="{FF2B5EF4-FFF2-40B4-BE49-F238E27FC236}">
                <a16:creationId xmlns:a16="http://schemas.microsoft.com/office/drawing/2014/main" id="{59F0BD3B-487A-8D79-275B-188DDA6F8F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C4D3E-1BA9-4285-AD9F-A546F7BAEC23}"/>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2995860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E0605-FEF9-030A-09F5-A3A2D67AA1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8078E5-AC93-C32A-B98F-A00A181B8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F96930-EB1D-3039-6AC8-EE0A39FFB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90054-9886-F5F0-65FA-5D86ABA21DE4}"/>
              </a:ext>
            </a:extLst>
          </p:cNvPr>
          <p:cNvSpPr>
            <a:spLocks noGrp="1"/>
          </p:cNvSpPr>
          <p:nvPr>
            <p:ph type="dt" sz="half" idx="10"/>
          </p:nvPr>
        </p:nvSpPr>
        <p:spPr/>
        <p:txBody>
          <a:bodyPr/>
          <a:lstStyle/>
          <a:p>
            <a:fld id="{AFCE4A29-A6CB-7C4A-9CA2-FD1DC5938392}" type="datetimeFigureOut">
              <a:rPr lang="en-US" smtClean="0"/>
              <a:t>6/26/23</a:t>
            </a:fld>
            <a:endParaRPr lang="en-US"/>
          </a:p>
        </p:txBody>
      </p:sp>
      <p:sp>
        <p:nvSpPr>
          <p:cNvPr id="6" name="Footer Placeholder 5">
            <a:extLst>
              <a:ext uri="{FF2B5EF4-FFF2-40B4-BE49-F238E27FC236}">
                <a16:creationId xmlns:a16="http://schemas.microsoft.com/office/drawing/2014/main" id="{C0A3FBFF-AA62-6D6E-9F32-B501CE933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5E7A79-37E5-81B7-FA03-B7068CAF975A}"/>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3784665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D3354-0706-1D4B-A544-8EA8E3A784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238E78-BE80-E785-B74E-D6D81047F2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1ABE5-5795-265A-DF4C-84082921AA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E4A29-A6CB-7C4A-9CA2-FD1DC5938392}" type="datetimeFigureOut">
              <a:rPr lang="en-US" smtClean="0"/>
              <a:t>6/26/23</a:t>
            </a:fld>
            <a:endParaRPr lang="en-US"/>
          </a:p>
        </p:txBody>
      </p:sp>
      <p:sp>
        <p:nvSpPr>
          <p:cNvPr id="5" name="Footer Placeholder 4">
            <a:extLst>
              <a:ext uri="{FF2B5EF4-FFF2-40B4-BE49-F238E27FC236}">
                <a16:creationId xmlns:a16="http://schemas.microsoft.com/office/drawing/2014/main" id="{CC201CEF-D82E-C54F-D70C-861834F78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D1C7F9-4B80-7727-663B-198817D75D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7A9018-5C3E-EB49-ADF1-4C30EB4C76A5}" type="slidenum">
              <a:rPr lang="en-US" smtClean="0"/>
              <a:t>‹#›</a:t>
            </a:fld>
            <a:endParaRPr lang="en-US"/>
          </a:p>
        </p:txBody>
      </p:sp>
    </p:spTree>
    <p:extLst>
      <p:ext uri="{BB962C8B-B14F-4D97-AF65-F5344CB8AC3E}">
        <p14:creationId xmlns:p14="http://schemas.microsoft.com/office/powerpoint/2010/main" val="225843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document/d/1csyvLfV7GvyBmI3VBb5BGau1rplCSkGHli3MS9Kq9XQ/edit?usp=sharing" TargetMode="External"/><Relationship Id="rId2" Type="http://schemas.openxmlformats.org/officeDocument/2006/relationships/hyperlink" Target="https://docs.google.com/document/d/1glznxXDY-FVr36uWlu8sGGYWkmIbggCQyouwWCHVv70/edit?usp=sharing" TargetMode="External"/><Relationship Id="rId1" Type="http://schemas.openxmlformats.org/officeDocument/2006/relationships/slideLayout" Target="../slideLayouts/slideLayout2.xml"/><Relationship Id="rId5" Type="http://schemas.openxmlformats.org/officeDocument/2006/relationships/hyperlink" Target="https://docs.google.com/document/d/1BWsdIpPf8dkgnEtHJVycs9g5AiPhkG5SMhZLbm1wlOM/edit?usp=sharing" TargetMode="External"/><Relationship Id="rId4" Type="http://schemas.openxmlformats.org/officeDocument/2006/relationships/hyperlink" Target="https://docs.google.com/document/d/1gQ3BGrEeEeAPJmAuAP9Z8qRjlvsn3tGijBlSBU6lX3Y/edit?usp=shari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openxmlformats.org/officeDocument/2006/relationships/hyperlink" Target="http://globalcryospherewatch.org/bestpractices/docs/NOAA_observers-guide-to-sea-ice_2007.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stratus.ssec.wisc.edu/jpss/meetings/satmoc2023/" TargetMode="External"/><Relationship Id="rId11" Type="http://schemas.openxmlformats.org/officeDocument/2006/relationships/image" Target="../media/image16.jpeg"/><Relationship Id="rId5" Type="http://schemas.openxmlformats.org/officeDocument/2006/relationships/image" Target="../media/image12.jpeg"/><Relationship Id="rId10" Type="http://schemas.openxmlformats.org/officeDocument/2006/relationships/image" Target="../media/image15.jpg"/><Relationship Id="rId4" Type="http://schemas.openxmlformats.org/officeDocument/2006/relationships/image" Target="../media/image11.jpe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0.gif"/></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www.natice.noaa.gov/" TargetMode="External"/><Relationship Id="rId3" Type="http://schemas.openxmlformats.org/officeDocument/2006/relationships/hyperlink" Target="http://stratus.ssec.wisc.edu/jpss/ams2017" TargetMode="External"/><Relationship Id="rId7" Type="http://schemas.openxmlformats.org/officeDocument/2006/relationships/hyperlink" Target="https://www.weather.gov/afc/ice" TargetMode="External"/><Relationship Id="rId12" Type="http://schemas.openxmlformats.org/officeDocument/2006/relationships/hyperlink" Target="http://globalcryospherewatch.or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stratus.ssec.wisc.edu/ice-products/anibrowser/" TargetMode="External"/><Relationship Id="rId11" Type="http://schemas.openxmlformats.org/officeDocument/2006/relationships/hyperlink" Target="http://www.natice.noaa.gov/products/egg_code.html" TargetMode="External"/><Relationship Id="rId5" Type="http://schemas.openxmlformats.org/officeDocument/2006/relationships/hyperlink" Target="http://globalcryospherewatch.org/bestpractices/docs/NOAA_observers-guide-to-sea-ice_2007.pdf" TargetMode="External"/><Relationship Id="rId10" Type="http://schemas.openxmlformats.org/officeDocument/2006/relationships/hyperlink" Target="http://portal.aoos.org/arctic.php" TargetMode="External"/><Relationship Id="rId4" Type="http://schemas.openxmlformats.org/officeDocument/2006/relationships/hyperlink" Target="https://stratus.ssec.wisc.edu/jpss/meetings/satmoc2023" TargetMode="External"/><Relationship Id="rId9" Type="http://schemas.openxmlformats.org/officeDocument/2006/relationships/hyperlink" Target="http://gina.alaska.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57" descr="NOAA"/>
          <p:cNvPicPr preferRelativeResize="0"/>
          <p:nvPr/>
        </p:nvPicPr>
        <p:blipFill rotWithShape="1">
          <a:blip r:embed="rId3">
            <a:alphaModFix/>
          </a:blip>
          <a:srcRect/>
          <a:stretch/>
        </p:blipFill>
        <p:spPr>
          <a:xfrm>
            <a:off x="1752601" y="5486400"/>
            <a:ext cx="1057275" cy="1054100"/>
          </a:xfrm>
          <a:prstGeom prst="rect">
            <a:avLst/>
          </a:prstGeom>
          <a:noFill/>
          <a:ln>
            <a:noFill/>
          </a:ln>
        </p:spPr>
      </p:pic>
      <p:sp>
        <p:nvSpPr>
          <p:cNvPr id="194" name="Google Shape;194;p57"/>
          <p:cNvSpPr/>
          <p:nvPr/>
        </p:nvSpPr>
        <p:spPr>
          <a:xfrm>
            <a:off x="6790353" y="2137969"/>
            <a:ext cx="4386841" cy="12156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0" i="0" u="none" strike="noStrike" cap="none" dirty="0">
                <a:solidFill>
                  <a:srgbClr val="1D314E"/>
                </a:solidFill>
                <a:latin typeface="Arial"/>
                <a:ea typeface="Arial"/>
                <a:cs typeface="Arial"/>
                <a:sym typeface="Arial"/>
              </a:rPr>
              <a:t>Yinghui Liu, Kyle Obremski,</a:t>
            </a:r>
            <a:endParaRPr sz="1600" b="0" i="0" u="none" strike="noStrike" cap="none" dirty="0">
              <a:solidFill>
                <a:srgbClr val="1D314E"/>
              </a:solidFill>
              <a:latin typeface="Arial"/>
              <a:ea typeface="Arial"/>
              <a:cs typeface="Arial"/>
              <a:sym typeface="Arial"/>
            </a:endParaRPr>
          </a:p>
          <a:p>
            <a:pPr marL="0" marR="0" lvl="0" indent="0" algn="r" rtl="0">
              <a:lnSpc>
                <a:spcPct val="100000"/>
              </a:lnSpc>
              <a:spcBef>
                <a:spcPts val="0"/>
              </a:spcBef>
              <a:spcAft>
                <a:spcPts val="0"/>
              </a:spcAft>
              <a:buNone/>
            </a:pPr>
            <a:r>
              <a:rPr lang="en-US" sz="1600" b="0" i="0" u="none" strike="noStrike" cap="none" dirty="0">
                <a:solidFill>
                  <a:srgbClr val="1D314E"/>
                </a:solidFill>
                <a:latin typeface="Arial"/>
                <a:ea typeface="Arial"/>
                <a:cs typeface="Arial"/>
                <a:sym typeface="Arial"/>
              </a:rPr>
              <a:t>Jeff Key, Scott Lindstrom</a:t>
            </a:r>
            <a:endParaRPr sz="1800" b="0" i="1" u="none" strike="noStrike" cap="none" dirty="0">
              <a:solidFill>
                <a:srgbClr val="2B4A76"/>
              </a:solidFill>
              <a:latin typeface="Arial"/>
              <a:ea typeface="Arial"/>
              <a:cs typeface="Arial"/>
              <a:sym typeface="Arial"/>
            </a:endParaRPr>
          </a:p>
          <a:p>
            <a:pPr marL="0" marR="0" lvl="0" indent="0" algn="r" rtl="0">
              <a:lnSpc>
                <a:spcPct val="100000"/>
              </a:lnSpc>
              <a:spcBef>
                <a:spcPts val="240"/>
              </a:spcBef>
              <a:spcAft>
                <a:spcPts val="0"/>
              </a:spcAft>
              <a:buNone/>
            </a:pPr>
            <a:r>
              <a:rPr lang="en-US" sz="1200" b="0" i="1" u="none" strike="noStrike" cap="none" dirty="0">
                <a:solidFill>
                  <a:srgbClr val="2B4A76"/>
                </a:solidFill>
                <a:latin typeface="Calibri"/>
                <a:ea typeface="Calibri"/>
                <a:cs typeface="Calibri"/>
                <a:sym typeface="Calibri"/>
              </a:rPr>
              <a:t>NOAA Satellite and Information Service</a:t>
            </a:r>
          </a:p>
          <a:p>
            <a:pPr marL="0" marR="0" lvl="0" indent="0" algn="r" rtl="0">
              <a:lnSpc>
                <a:spcPct val="100000"/>
              </a:lnSpc>
              <a:spcBef>
                <a:spcPts val="240"/>
              </a:spcBef>
              <a:spcAft>
                <a:spcPts val="0"/>
              </a:spcAft>
              <a:buNone/>
            </a:pPr>
            <a:r>
              <a:rPr lang="en-US" sz="1200" i="1" dirty="0">
                <a:solidFill>
                  <a:srgbClr val="2B4A76"/>
                </a:solidFill>
                <a:latin typeface="Calibri"/>
                <a:ea typeface="Arial"/>
                <a:cs typeface="Calibri"/>
                <a:sym typeface="Calibri"/>
              </a:rPr>
              <a:t>Cooperative Institute for Meteorological Satellite Studies (CIMSS)</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240"/>
              </a:spcBef>
              <a:spcAft>
                <a:spcPts val="0"/>
              </a:spcAft>
              <a:buNone/>
            </a:pPr>
            <a:r>
              <a:rPr lang="en-US" sz="1200" b="0" i="1" u="none" strike="noStrike" cap="none" dirty="0">
                <a:solidFill>
                  <a:srgbClr val="2B4A76"/>
                </a:solidFill>
                <a:latin typeface="Calibri"/>
                <a:ea typeface="Calibri"/>
                <a:cs typeface="Calibri"/>
                <a:sym typeface="Calibri"/>
              </a:rPr>
              <a:t>Madison, Wisconsin USA</a:t>
            </a:r>
            <a:endParaRPr sz="1400" b="0" i="0" u="none" strike="noStrike" cap="none" dirty="0">
              <a:solidFill>
                <a:srgbClr val="000000"/>
              </a:solidFill>
              <a:latin typeface="Arial"/>
              <a:ea typeface="Arial"/>
              <a:cs typeface="Arial"/>
              <a:sym typeface="Arial"/>
            </a:endParaRPr>
          </a:p>
        </p:txBody>
      </p:sp>
      <p:pic>
        <p:nvPicPr>
          <p:cNvPr id="195" name="Google Shape;195;p57" descr="arctic2.jpg"/>
          <p:cNvPicPr preferRelativeResize="0"/>
          <p:nvPr/>
        </p:nvPicPr>
        <p:blipFill rotWithShape="1">
          <a:blip r:embed="rId4">
            <a:alphaModFix/>
          </a:blip>
          <a:srcRect/>
          <a:stretch/>
        </p:blipFill>
        <p:spPr>
          <a:xfrm>
            <a:off x="4764" y="1949450"/>
            <a:ext cx="3252788" cy="4908550"/>
          </a:xfrm>
          <a:prstGeom prst="rect">
            <a:avLst/>
          </a:prstGeom>
          <a:noFill/>
          <a:ln>
            <a:noFill/>
          </a:ln>
        </p:spPr>
      </p:pic>
      <p:pic>
        <p:nvPicPr>
          <p:cNvPr id="196" name="Google Shape;196;p57" descr="noaa"/>
          <p:cNvPicPr preferRelativeResize="0"/>
          <p:nvPr/>
        </p:nvPicPr>
        <p:blipFill rotWithShape="1">
          <a:blip r:embed="rId5">
            <a:alphaModFix/>
          </a:blip>
          <a:srcRect/>
          <a:stretch/>
        </p:blipFill>
        <p:spPr>
          <a:xfrm>
            <a:off x="11155230" y="6178886"/>
            <a:ext cx="548586" cy="546034"/>
          </a:xfrm>
          <a:prstGeom prst="rect">
            <a:avLst/>
          </a:prstGeom>
          <a:noFill/>
          <a:ln>
            <a:noFill/>
          </a:ln>
        </p:spPr>
      </p:pic>
      <p:sp>
        <p:nvSpPr>
          <p:cNvPr id="197" name="Google Shape;197;p57"/>
          <p:cNvSpPr/>
          <p:nvPr/>
        </p:nvSpPr>
        <p:spPr>
          <a:xfrm>
            <a:off x="914399" y="250975"/>
            <a:ext cx="10262795" cy="1661953"/>
          </a:xfrm>
          <a:prstGeom prst="rect">
            <a:avLst/>
          </a:prstGeom>
          <a:solidFill>
            <a:srgbClr val="07376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Arial"/>
                <a:ea typeface="Arial"/>
                <a:cs typeface="Arial"/>
                <a:sym typeface="Arial"/>
              </a:rPr>
              <a:t>JPSS Short course: </a:t>
            </a:r>
            <a:endParaRPr sz="2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r>
              <a:rPr lang="en-US" sz="2400" b="0" i="1" u="none" strike="noStrike" cap="none">
                <a:solidFill>
                  <a:srgbClr val="FFFFFF"/>
                </a:solidFill>
                <a:latin typeface="Arial"/>
                <a:ea typeface="Arial"/>
                <a:cs typeface="Arial"/>
                <a:sym typeface="Arial"/>
              </a:rPr>
              <a:t>Monitoring and Predicting the Opening of the Northwest Passage</a:t>
            </a:r>
            <a:endParaRPr sz="2400" b="0" i="1"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1200"/>
              </a:spcBef>
              <a:spcAft>
                <a:spcPts val="0"/>
              </a:spcAft>
              <a:buNone/>
            </a:pPr>
            <a:r>
              <a:rPr lang="en-US" sz="2800" b="0" i="0" u="none" strike="noStrike" cap="none">
                <a:solidFill>
                  <a:srgbClr val="FFFFFF"/>
                </a:solidFill>
                <a:latin typeface="Arial"/>
                <a:ea typeface="Arial"/>
                <a:cs typeface="Arial"/>
                <a:sym typeface="Arial"/>
              </a:rPr>
              <a:t>Part 2: Hands-on Exercises</a:t>
            </a:r>
            <a:endParaRPr sz="2000" b="0" i="0" u="none" strike="noStrike" cap="none">
              <a:solidFill>
                <a:srgbClr val="000000"/>
              </a:solidFill>
              <a:latin typeface="Arial"/>
              <a:ea typeface="Arial"/>
              <a:cs typeface="Arial"/>
              <a:sym typeface="Arial"/>
            </a:endParaRPr>
          </a:p>
        </p:txBody>
      </p:sp>
      <p:sp>
        <p:nvSpPr>
          <p:cNvPr id="198" name="Google Shape;198;p57"/>
          <p:cNvSpPr txBox="1"/>
          <p:nvPr/>
        </p:nvSpPr>
        <p:spPr>
          <a:xfrm>
            <a:off x="5827979" y="6451903"/>
            <a:ext cx="2668295"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200" b="0" i="0" u="none" strike="noStrike" cap="none">
                <a:solidFill>
                  <a:schemeClr val="dk1"/>
                </a:solidFill>
                <a:latin typeface="Calibri"/>
                <a:ea typeface="Calibri"/>
                <a:cs typeface="Calibri"/>
                <a:sym typeface="Calibri"/>
              </a:rPr>
              <a:t>JPSS Short Course, 27 June 2023, virtual</a:t>
            </a:r>
            <a:endParaRPr sz="1400" b="0" i="0" u="none" strike="noStrike" cap="none">
              <a:solidFill>
                <a:srgbClr val="000000"/>
              </a:solidFill>
              <a:latin typeface="Arial"/>
              <a:ea typeface="Arial"/>
              <a:cs typeface="Arial"/>
              <a:sym typeface="Arial"/>
            </a:endParaRPr>
          </a:p>
        </p:txBody>
      </p:sp>
      <p:pic>
        <p:nvPicPr>
          <p:cNvPr id="199" name="Google Shape;199;p5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514222" y="3504354"/>
            <a:ext cx="7592762" cy="284677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2" name="Rectangle 205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EF37D4-5D81-4636-0E7F-2B0B7349E557}"/>
              </a:ext>
            </a:extLst>
          </p:cNvPr>
          <p:cNvSpPr>
            <a:spLocks noGrp="1"/>
          </p:cNvSpPr>
          <p:nvPr>
            <p:ph type="title"/>
          </p:nvPr>
        </p:nvSpPr>
        <p:spPr>
          <a:xfrm>
            <a:off x="589560" y="856180"/>
            <a:ext cx="4560584" cy="1128068"/>
          </a:xfrm>
        </p:spPr>
        <p:txBody>
          <a:bodyPr anchor="ctr">
            <a:normAutofit/>
          </a:bodyPr>
          <a:lstStyle/>
          <a:p>
            <a:r>
              <a:rPr lang="en-US" sz="4000" dirty="0"/>
              <a:t>Economic Impact</a:t>
            </a:r>
          </a:p>
        </p:txBody>
      </p:sp>
      <p:grpSp>
        <p:nvGrpSpPr>
          <p:cNvPr id="2073" name="Group 205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58" name="Rectangle 205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1" name="Rectangle 206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63981F-EBCE-8837-9F07-2945B60FD2D8}"/>
              </a:ext>
            </a:extLst>
          </p:cNvPr>
          <p:cNvSpPr>
            <a:spLocks noGrp="1"/>
          </p:cNvSpPr>
          <p:nvPr>
            <p:ph idx="1"/>
          </p:nvPr>
        </p:nvSpPr>
        <p:spPr>
          <a:xfrm>
            <a:off x="590719" y="2330505"/>
            <a:ext cx="4559425" cy="3979585"/>
          </a:xfrm>
        </p:spPr>
        <p:txBody>
          <a:bodyPr anchor="ctr">
            <a:normAutofit fontScale="92500" lnSpcReduction="10000"/>
          </a:bodyPr>
          <a:lstStyle/>
          <a:p>
            <a:r>
              <a:rPr lang="en-US" sz="1800" dirty="0"/>
              <a:t>The NWP has the potential to replace certain shipping lanes for trade. </a:t>
            </a:r>
          </a:p>
          <a:p>
            <a:r>
              <a:rPr lang="en-US" sz="1800" b="0" i="0" dirty="0">
                <a:effectLst/>
                <a:latin typeface="ElsevierGulliver"/>
              </a:rPr>
              <a:t>Saran </a:t>
            </a:r>
            <a:r>
              <a:rPr lang="en-US" sz="1800" b="0" i="0" dirty="0" err="1">
                <a:effectLst/>
                <a:latin typeface="ElsevierGulliver"/>
              </a:rPr>
              <a:t>Somanathan</a:t>
            </a:r>
            <a:r>
              <a:rPr lang="en-US" sz="1800" b="0" i="0" dirty="0">
                <a:effectLst/>
                <a:latin typeface="ElsevierGulliver"/>
              </a:rPr>
              <a:t> and </a:t>
            </a:r>
            <a:r>
              <a:rPr lang="en-US" sz="1800" b="0" i="0" dirty="0" err="1">
                <a:effectLst/>
                <a:latin typeface="ElsevierGulliver"/>
              </a:rPr>
              <a:t>Jozef</a:t>
            </a:r>
            <a:r>
              <a:rPr lang="en-US" sz="1800" b="0" i="0" dirty="0">
                <a:effectLst/>
                <a:latin typeface="ElsevierGulliver"/>
              </a:rPr>
              <a:t> Szymanski (2006) concluded that trade between Japan and the Northeast United States is more efficient through the NWP than through the Panama Canal. </a:t>
            </a:r>
          </a:p>
          <a:p>
            <a:r>
              <a:rPr lang="en-US" sz="1800" dirty="0">
                <a:latin typeface="ElsevierGulliver"/>
              </a:rPr>
              <a:t>As mentioned, Canada sees the NWP as within its territory which would heighten the Canadian economic presence on the world stage. However, there is debate as to whether some routes fall into the international water category. </a:t>
            </a:r>
          </a:p>
          <a:p>
            <a:r>
              <a:rPr lang="en-US" sz="1800" dirty="0">
                <a:latin typeface="ElsevierGulliver"/>
              </a:rPr>
              <a:t>Geopolitical relations and economic strategy will be impacted as the NWP becomes a more viable trade route.</a:t>
            </a:r>
            <a:endParaRPr lang="en-US" sz="1800" b="0" i="0" dirty="0">
              <a:effectLst/>
              <a:latin typeface="ElsevierGulliver"/>
            </a:endParaRPr>
          </a:p>
          <a:p>
            <a:endParaRPr lang="en-US" sz="1800" dirty="0"/>
          </a:p>
        </p:txBody>
      </p:sp>
      <p:sp>
        <p:nvSpPr>
          <p:cNvPr id="2063" name="Rectangle 206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s the Arctic set to become a main shipping route? - BBC News">
            <a:extLst>
              <a:ext uri="{FF2B5EF4-FFF2-40B4-BE49-F238E27FC236}">
                <a16:creationId xmlns:a16="http://schemas.microsoft.com/office/drawing/2014/main" id="{5CA81F94-392B-81E5-6235-6234182AD7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71628" y="509570"/>
            <a:ext cx="6223548" cy="5834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2F7632-F42C-1B5E-E540-FAC76E9592A7}"/>
              </a:ext>
            </a:extLst>
          </p:cNvPr>
          <p:cNvSpPr txBox="1"/>
          <p:nvPr/>
        </p:nvSpPr>
        <p:spPr>
          <a:xfrm>
            <a:off x="665084" y="6271120"/>
            <a:ext cx="4485059" cy="461665"/>
          </a:xfrm>
          <a:prstGeom prst="rect">
            <a:avLst/>
          </a:prstGeom>
          <a:noFill/>
        </p:spPr>
        <p:txBody>
          <a:bodyPr wrap="square" rtlCol="0">
            <a:spAutoFit/>
          </a:bodyPr>
          <a:lstStyle/>
          <a:p>
            <a:r>
              <a:rPr lang="en-US" sz="1200" b="0" i="0" dirty="0">
                <a:effectLst/>
                <a:latin typeface="ElsevierGulliver"/>
              </a:rPr>
              <a:t>Saran </a:t>
            </a:r>
            <a:r>
              <a:rPr lang="en-US" sz="1200" b="0" i="0" dirty="0" err="1">
                <a:effectLst/>
                <a:latin typeface="ElsevierGulliver"/>
              </a:rPr>
              <a:t>Somanathan</a:t>
            </a:r>
            <a:r>
              <a:rPr lang="en-US" sz="1200" b="0" i="0" dirty="0">
                <a:effectLst/>
                <a:latin typeface="ElsevierGulliver"/>
              </a:rPr>
              <a:t> and </a:t>
            </a:r>
            <a:r>
              <a:rPr lang="en-US" sz="1200" b="0" i="0" dirty="0" err="1">
                <a:effectLst/>
                <a:latin typeface="ElsevierGulliver"/>
              </a:rPr>
              <a:t>Jozef</a:t>
            </a:r>
            <a:r>
              <a:rPr lang="en-US" sz="1200" b="0" i="0" dirty="0">
                <a:effectLst/>
                <a:latin typeface="ElsevierGulliver"/>
              </a:rPr>
              <a:t> Szymanski (2006), </a:t>
            </a:r>
            <a:r>
              <a:rPr lang="en-US" sz="1200" b="0" i="0" dirty="0" err="1">
                <a:effectLst/>
                <a:latin typeface="ElsevierGulliver"/>
              </a:rPr>
              <a:t>doi</a:t>
            </a:r>
            <a:r>
              <a:rPr lang="en-US" sz="1200" b="0" i="0" dirty="0">
                <a:effectLst/>
                <a:latin typeface="ElsevierGulliver"/>
              </a:rPr>
              <a:t>: </a:t>
            </a:r>
            <a:r>
              <a:rPr lang="en-US" sz="1200" b="0" i="0" dirty="0">
                <a:solidFill>
                  <a:srgbClr val="333333"/>
                </a:solidFill>
                <a:effectLst/>
                <a:latin typeface="HelveticaNeue Regular"/>
              </a:rPr>
              <a:t>10.1109/WSC.2006.322929</a:t>
            </a:r>
            <a:endParaRPr lang="en-US" sz="1200" dirty="0"/>
          </a:p>
        </p:txBody>
      </p:sp>
    </p:spTree>
    <p:extLst>
      <p:ext uri="{BB962C8B-B14F-4D97-AF65-F5344CB8AC3E}">
        <p14:creationId xmlns:p14="http://schemas.microsoft.com/office/powerpoint/2010/main" val="736894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17BF4-CB3B-BBB9-463F-3191EB704E99}"/>
              </a:ext>
            </a:extLst>
          </p:cNvPr>
          <p:cNvSpPr>
            <a:spLocks noGrp="1"/>
          </p:cNvSpPr>
          <p:nvPr>
            <p:ph type="title"/>
          </p:nvPr>
        </p:nvSpPr>
        <p:spPr>
          <a:xfrm>
            <a:off x="589560" y="856180"/>
            <a:ext cx="4560584" cy="1128068"/>
          </a:xfrm>
        </p:spPr>
        <p:txBody>
          <a:bodyPr anchor="ctr">
            <a:normAutofit/>
          </a:bodyPr>
          <a:lstStyle/>
          <a:p>
            <a:r>
              <a:rPr lang="en-US" sz="3700"/>
              <a:t>Remote Sensing of the NWP</a:t>
            </a:r>
          </a:p>
        </p:txBody>
      </p:sp>
      <p:grpSp>
        <p:nvGrpSpPr>
          <p:cNvPr id="1033" name="Group 10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34" name="Rectangle 10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9183F3-F6D1-54F2-3B68-6701A4DA2F9D}"/>
              </a:ext>
            </a:extLst>
          </p:cNvPr>
          <p:cNvSpPr>
            <a:spLocks noGrp="1"/>
          </p:cNvSpPr>
          <p:nvPr>
            <p:ph idx="1"/>
          </p:nvPr>
        </p:nvSpPr>
        <p:spPr>
          <a:xfrm>
            <a:off x="590719" y="2330505"/>
            <a:ext cx="4559425" cy="3979585"/>
          </a:xfrm>
        </p:spPr>
        <p:txBody>
          <a:bodyPr anchor="ctr">
            <a:normAutofit/>
          </a:bodyPr>
          <a:lstStyle/>
          <a:p>
            <a:r>
              <a:rPr lang="en-US" sz="2000" dirty="0"/>
              <a:t>In order to use the NWP for shipping, sea-ice conditions must be monitored.</a:t>
            </a:r>
          </a:p>
          <a:p>
            <a:r>
              <a:rPr lang="en-US" sz="2000" dirty="0"/>
              <a:t>The remote nature of the NWP reduces the ability to measure sea ice conditions directly.</a:t>
            </a:r>
          </a:p>
          <a:p>
            <a:r>
              <a:rPr lang="en-US" sz="2000" dirty="0"/>
              <a:t>Spaceborne observations allow for large swathes of the NWP to be measured at specified resolutions. </a:t>
            </a:r>
          </a:p>
          <a:p>
            <a:r>
              <a:rPr lang="en-US" sz="2000" dirty="0"/>
              <a:t>Remote sensing and in situ observations complement one another for a better understanding of ice conditions. </a:t>
            </a:r>
          </a:p>
        </p:txBody>
      </p:sp>
      <p:sp>
        <p:nvSpPr>
          <p:cNvPr id="1039" name="Rectangle 10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Nearly Ice-Free Northwest Passage">
            <a:extLst>
              <a:ext uri="{FF2B5EF4-FFF2-40B4-BE49-F238E27FC236}">
                <a16:creationId xmlns:a16="http://schemas.microsoft.com/office/drawing/2014/main" id="{3AF2780D-6942-A3DE-44CE-948AD131C28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858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47380-F97E-E8C8-6451-0470B70C202B}"/>
              </a:ext>
            </a:extLst>
          </p:cNvPr>
          <p:cNvSpPr>
            <a:spLocks noGrp="1"/>
          </p:cNvSpPr>
          <p:nvPr>
            <p:ph type="title"/>
          </p:nvPr>
        </p:nvSpPr>
        <p:spPr>
          <a:xfrm>
            <a:off x="5297762" y="329184"/>
            <a:ext cx="6251110" cy="1783080"/>
          </a:xfrm>
        </p:spPr>
        <p:txBody>
          <a:bodyPr anchor="b">
            <a:normAutofit/>
          </a:bodyPr>
          <a:lstStyle/>
          <a:p>
            <a:r>
              <a:rPr lang="en-US" sz="5400"/>
              <a:t>Open vs. Closed</a:t>
            </a:r>
          </a:p>
        </p:txBody>
      </p:sp>
      <p:pic>
        <p:nvPicPr>
          <p:cNvPr id="5" name="Picture 4" descr="Large icebergs in Greenland">
            <a:extLst>
              <a:ext uri="{FF2B5EF4-FFF2-40B4-BE49-F238E27FC236}">
                <a16:creationId xmlns:a16="http://schemas.microsoft.com/office/drawing/2014/main" id="{CE84E7B8-6DEA-D9DC-F369-95859C70B9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698436-96FE-CF59-E1F1-ADC2E64DA6E0}"/>
              </a:ext>
            </a:extLst>
          </p:cNvPr>
          <p:cNvSpPr>
            <a:spLocks noGrp="1"/>
          </p:cNvSpPr>
          <p:nvPr>
            <p:ph idx="1"/>
          </p:nvPr>
        </p:nvSpPr>
        <p:spPr>
          <a:xfrm>
            <a:off x="5297762" y="2706624"/>
            <a:ext cx="6251110" cy="3483864"/>
          </a:xfrm>
        </p:spPr>
        <p:txBody>
          <a:bodyPr>
            <a:normAutofit fontScale="92500" lnSpcReduction="20000"/>
          </a:bodyPr>
          <a:lstStyle/>
          <a:p>
            <a:r>
              <a:rPr lang="en-US" sz="2100" dirty="0"/>
              <a:t>The NWP being ”open” describes the point at which a ship not rated as an icebreaker can make it through the NWP. One example is the </a:t>
            </a:r>
            <a:r>
              <a:rPr lang="en-US" sz="2100" i="1" dirty="0"/>
              <a:t>Crystal Serenity</a:t>
            </a:r>
            <a:r>
              <a:rPr lang="en-US" sz="2100" dirty="0"/>
              <a:t> passing through the southernmost route in 2016. </a:t>
            </a:r>
          </a:p>
          <a:p>
            <a:r>
              <a:rPr lang="en-US" sz="2100" dirty="0"/>
              <a:t>A “closed” NWP means each route within the NWP has enough ice to effectively block the passage from being traversed by any non-icebreaking ship. </a:t>
            </a:r>
          </a:p>
          <a:p>
            <a:r>
              <a:rPr lang="en-US" sz="2100" dirty="0"/>
              <a:t>Useful variables to look at to determine whether the NWP is, or will be, open or closed include surface temperature, ice depth, ice concentration, freezing degree days, and wind strength/direction.</a:t>
            </a:r>
          </a:p>
          <a:p>
            <a:endParaRPr lang="en-US" sz="1500" dirty="0"/>
          </a:p>
          <a:p>
            <a:pPr marL="0" indent="0">
              <a:buNone/>
            </a:pPr>
            <a:r>
              <a:rPr lang="en-US" sz="1200" dirty="0"/>
              <a:t>2013 vs. 2016 slider: https://</a:t>
            </a:r>
            <a:r>
              <a:rPr lang="en-US" sz="1200" dirty="0" err="1"/>
              <a:t>earthobservatory.nasa.gov</a:t>
            </a:r>
            <a:r>
              <a:rPr lang="en-US" sz="1200" dirty="0"/>
              <a:t>/images/88597/a-nearly-ice-free-northwest-passage</a:t>
            </a:r>
          </a:p>
        </p:txBody>
      </p:sp>
    </p:spTree>
    <p:extLst>
      <p:ext uri="{BB962C8B-B14F-4D97-AF65-F5344CB8AC3E}">
        <p14:creationId xmlns:p14="http://schemas.microsoft.com/office/powerpoint/2010/main" val="740875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C27D3-7ED3-76AB-F6EE-0E81598854ED}"/>
              </a:ext>
            </a:extLst>
          </p:cNvPr>
          <p:cNvSpPr txBox="1"/>
          <p:nvPr/>
        </p:nvSpPr>
        <p:spPr>
          <a:xfrm>
            <a:off x="6096000" y="6230572"/>
            <a:ext cx="5486400" cy="369332"/>
          </a:xfrm>
          <a:prstGeom prst="rect">
            <a:avLst/>
          </a:prstGeom>
          <a:noFill/>
        </p:spPr>
        <p:txBody>
          <a:bodyPr wrap="square" rtlCol="0">
            <a:spAutoFit/>
          </a:bodyPr>
          <a:lstStyle/>
          <a:p>
            <a:r>
              <a:rPr lang="en-US" dirty="0"/>
              <a:t>https://</a:t>
            </a:r>
            <a:r>
              <a:rPr lang="en-US" dirty="0" err="1"/>
              <a:t>www.star.nesdis.noaa.gov</a:t>
            </a:r>
            <a:r>
              <a:rPr lang="en-US" dirty="0"/>
              <a:t>/</a:t>
            </a:r>
            <a:r>
              <a:rPr lang="en-US" dirty="0" err="1"/>
              <a:t>jpss</a:t>
            </a:r>
            <a:r>
              <a:rPr lang="en-US" dirty="0"/>
              <a:t>/mapper</a:t>
            </a:r>
          </a:p>
        </p:txBody>
      </p:sp>
      <p:pic>
        <p:nvPicPr>
          <p:cNvPr id="8" name="Picture 7" descr="A picture containing map, snow, winter&#10;&#10;Description automatically generated">
            <a:extLst>
              <a:ext uri="{FF2B5EF4-FFF2-40B4-BE49-F238E27FC236}">
                <a16:creationId xmlns:a16="http://schemas.microsoft.com/office/drawing/2014/main" id="{1B7E9FAB-E81A-EED8-5A44-7C5A17A5C8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7582" y="183451"/>
            <a:ext cx="7615359" cy="5548058"/>
          </a:xfrm>
          <a:prstGeom prst="rect">
            <a:avLst/>
          </a:prstGeom>
        </p:spPr>
      </p:pic>
      <p:sp>
        <p:nvSpPr>
          <p:cNvPr id="3" name="TextBox 2">
            <a:extLst>
              <a:ext uri="{FF2B5EF4-FFF2-40B4-BE49-F238E27FC236}">
                <a16:creationId xmlns:a16="http://schemas.microsoft.com/office/drawing/2014/main" id="{1145271C-826A-7144-E59A-EF393575D85A}"/>
              </a:ext>
            </a:extLst>
          </p:cNvPr>
          <p:cNvSpPr txBox="1"/>
          <p:nvPr/>
        </p:nvSpPr>
        <p:spPr>
          <a:xfrm>
            <a:off x="9596387" y="2425566"/>
            <a:ext cx="1986013" cy="461665"/>
          </a:xfrm>
          <a:prstGeom prst="rect">
            <a:avLst/>
          </a:prstGeom>
          <a:noFill/>
        </p:spPr>
        <p:txBody>
          <a:bodyPr wrap="square" rtlCol="0">
            <a:spAutoFit/>
          </a:bodyPr>
          <a:lstStyle/>
          <a:p>
            <a:r>
              <a:rPr lang="en-US" sz="2400" dirty="0"/>
              <a:t>Open</a:t>
            </a:r>
          </a:p>
        </p:txBody>
      </p:sp>
      <p:sp>
        <p:nvSpPr>
          <p:cNvPr id="5" name="TextBox 4">
            <a:extLst>
              <a:ext uri="{FF2B5EF4-FFF2-40B4-BE49-F238E27FC236}">
                <a16:creationId xmlns:a16="http://schemas.microsoft.com/office/drawing/2014/main" id="{7047F6C0-C026-0813-813B-F867BA14932D}"/>
              </a:ext>
            </a:extLst>
          </p:cNvPr>
          <p:cNvSpPr txBox="1"/>
          <p:nvPr/>
        </p:nvSpPr>
        <p:spPr>
          <a:xfrm>
            <a:off x="4546366" y="3174057"/>
            <a:ext cx="864620" cy="646331"/>
          </a:xfrm>
          <a:prstGeom prst="rect">
            <a:avLst/>
          </a:prstGeom>
          <a:noFill/>
        </p:spPr>
        <p:txBody>
          <a:bodyPr wrap="square" rtlCol="0">
            <a:spAutoFit/>
          </a:bodyPr>
          <a:lstStyle/>
          <a:p>
            <a:r>
              <a:rPr lang="en-US" sz="1200" i="1" dirty="0">
                <a:solidFill>
                  <a:srgbClr val="FFFF00"/>
                </a:solidFill>
              </a:rPr>
              <a:t>Prince of Wales Island</a:t>
            </a:r>
          </a:p>
        </p:txBody>
      </p:sp>
      <p:sp>
        <p:nvSpPr>
          <p:cNvPr id="6" name="TextBox 5">
            <a:extLst>
              <a:ext uri="{FF2B5EF4-FFF2-40B4-BE49-F238E27FC236}">
                <a16:creationId xmlns:a16="http://schemas.microsoft.com/office/drawing/2014/main" id="{E84C3C8D-F142-E8E8-86A7-54FC292D8B78}"/>
              </a:ext>
            </a:extLst>
          </p:cNvPr>
          <p:cNvSpPr txBox="1"/>
          <p:nvPr/>
        </p:nvSpPr>
        <p:spPr>
          <a:xfrm>
            <a:off x="3117008" y="2527726"/>
            <a:ext cx="864620" cy="461665"/>
          </a:xfrm>
          <a:prstGeom prst="rect">
            <a:avLst/>
          </a:prstGeom>
          <a:noFill/>
        </p:spPr>
        <p:txBody>
          <a:bodyPr wrap="square" rtlCol="0">
            <a:spAutoFit/>
          </a:bodyPr>
          <a:lstStyle/>
          <a:p>
            <a:r>
              <a:rPr lang="en-US" sz="1200" i="1" dirty="0">
                <a:solidFill>
                  <a:srgbClr val="FFFF00"/>
                </a:solidFill>
              </a:rPr>
              <a:t>Victoria</a:t>
            </a:r>
          </a:p>
          <a:p>
            <a:r>
              <a:rPr lang="en-US" sz="1200" i="1" dirty="0">
                <a:solidFill>
                  <a:srgbClr val="FFFF00"/>
                </a:solidFill>
              </a:rPr>
              <a:t>Island</a:t>
            </a:r>
          </a:p>
        </p:txBody>
      </p:sp>
      <p:sp>
        <p:nvSpPr>
          <p:cNvPr id="7" name="TextBox 6">
            <a:extLst>
              <a:ext uri="{FF2B5EF4-FFF2-40B4-BE49-F238E27FC236}">
                <a16:creationId xmlns:a16="http://schemas.microsoft.com/office/drawing/2014/main" id="{21D31DC3-360E-163E-884D-2089126EE41E}"/>
              </a:ext>
            </a:extLst>
          </p:cNvPr>
          <p:cNvSpPr txBox="1"/>
          <p:nvPr/>
        </p:nvSpPr>
        <p:spPr>
          <a:xfrm>
            <a:off x="5410986" y="4456844"/>
            <a:ext cx="864620" cy="461665"/>
          </a:xfrm>
          <a:prstGeom prst="rect">
            <a:avLst/>
          </a:prstGeom>
          <a:noFill/>
        </p:spPr>
        <p:txBody>
          <a:bodyPr wrap="square" rtlCol="0">
            <a:spAutoFit/>
          </a:bodyPr>
          <a:lstStyle/>
          <a:p>
            <a:r>
              <a:rPr lang="en-US" sz="1200" i="1" dirty="0">
                <a:solidFill>
                  <a:srgbClr val="FFFF00"/>
                </a:solidFill>
              </a:rPr>
              <a:t>Baffin</a:t>
            </a:r>
          </a:p>
          <a:p>
            <a:r>
              <a:rPr lang="en-US" sz="1200" i="1" dirty="0">
                <a:solidFill>
                  <a:srgbClr val="FFFF00"/>
                </a:solidFill>
              </a:rPr>
              <a:t>Island</a:t>
            </a:r>
          </a:p>
        </p:txBody>
      </p:sp>
      <p:sp>
        <p:nvSpPr>
          <p:cNvPr id="9" name="TextBox 8">
            <a:extLst>
              <a:ext uri="{FF2B5EF4-FFF2-40B4-BE49-F238E27FC236}">
                <a16:creationId xmlns:a16="http://schemas.microsoft.com/office/drawing/2014/main" id="{59D21146-F041-6368-3120-444E20C737D1}"/>
              </a:ext>
            </a:extLst>
          </p:cNvPr>
          <p:cNvSpPr txBox="1"/>
          <p:nvPr/>
        </p:nvSpPr>
        <p:spPr>
          <a:xfrm>
            <a:off x="5261045" y="3678297"/>
            <a:ext cx="864620" cy="461665"/>
          </a:xfrm>
          <a:prstGeom prst="rect">
            <a:avLst/>
          </a:prstGeom>
          <a:noFill/>
        </p:spPr>
        <p:txBody>
          <a:bodyPr wrap="square" rtlCol="0">
            <a:spAutoFit/>
          </a:bodyPr>
          <a:lstStyle/>
          <a:p>
            <a:r>
              <a:rPr lang="en-US" sz="1200" i="1" dirty="0">
                <a:solidFill>
                  <a:srgbClr val="FFFF00"/>
                </a:solidFill>
              </a:rPr>
              <a:t>Somerset</a:t>
            </a:r>
          </a:p>
          <a:p>
            <a:r>
              <a:rPr lang="en-US" sz="1200" i="1" dirty="0">
                <a:solidFill>
                  <a:srgbClr val="FFFF00"/>
                </a:solidFill>
              </a:rPr>
              <a:t>Island</a:t>
            </a:r>
          </a:p>
        </p:txBody>
      </p:sp>
      <p:sp>
        <p:nvSpPr>
          <p:cNvPr id="10" name="TextBox 9">
            <a:extLst>
              <a:ext uri="{FF2B5EF4-FFF2-40B4-BE49-F238E27FC236}">
                <a16:creationId xmlns:a16="http://schemas.microsoft.com/office/drawing/2014/main" id="{A9EE57E1-26B9-5F16-21FF-1A7726B55662}"/>
              </a:ext>
            </a:extLst>
          </p:cNvPr>
          <p:cNvSpPr txBox="1"/>
          <p:nvPr/>
        </p:nvSpPr>
        <p:spPr>
          <a:xfrm>
            <a:off x="3549318" y="598608"/>
            <a:ext cx="864620" cy="461665"/>
          </a:xfrm>
          <a:prstGeom prst="rect">
            <a:avLst/>
          </a:prstGeom>
          <a:noFill/>
        </p:spPr>
        <p:txBody>
          <a:bodyPr wrap="square" rtlCol="0">
            <a:spAutoFit/>
          </a:bodyPr>
          <a:lstStyle/>
          <a:p>
            <a:r>
              <a:rPr lang="en-US" sz="1200" i="1" dirty="0">
                <a:solidFill>
                  <a:srgbClr val="FFFF00"/>
                </a:solidFill>
              </a:rPr>
              <a:t>Banks</a:t>
            </a:r>
          </a:p>
          <a:p>
            <a:r>
              <a:rPr lang="en-US" sz="1200" i="1" dirty="0">
                <a:solidFill>
                  <a:srgbClr val="FFFF00"/>
                </a:solidFill>
              </a:rPr>
              <a:t>Island</a:t>
            </a:r>
          </a:p>
        </p:txBody>
      </p:sp>
      <p:sp>
        <p:nvSpPr>
          <p:cNvPr id="12" name="Freeform 11">
            <a:extLst>
              <a:ext uri="{FF2B5EF4-FFF2-40B4-BE49-F238E27FC236}">
                <a16:creationId xmlns:a16="http://schemas.microsoft.com/office/drawing/2014/main" id="{A6903ECE-8565-1EF0-A57B-D4F9DEB2A393}"/>
              </a:ext>
            </a:extLst>
          </p:cNvPr>
          <p:cNvSpPr/>
          <p:nvPr/>
        </p:nvSpPr>
        <p:spPr>
          <a:xfrm>
            <a:off x="2196311" y="817756"/>
            <a:ext cx="5605346" cy="4140820"/>
          </a:xfrm>
          <a:custGeom>
            <a:avLst/>
            <a:gdLst>
              <a:gd name="connsiteX0" fmla="*/ 535258 w 5605346"/>
              <a:gd name="connsiteY0" fmla="*/ 0 h 4140820"/>
              <a:gd name="connsiteX1" fmla="*/ 527824 w 5605346"/>
              <a:gd name="connsiteY1" fmla="*/ 141249 h 4140820"/>
              <a:gd name="connsiteX2" fmla="*/ 505522 w 5605346"/>
              <a:gd name="connsiteY2" fmla="*/ 223024 h 4140820"/>
              <a:gd name="connsiteX3" fmla="*/ 475785 w 5605346"/>
              <a:gd name="connsiteY3" fmla="*/ 312234 h 4140820"/>
              <a:gd name="connsiteX4" fmla="*/ 453483 w 5605346"/>
              <a:gd name="connsiteY4" fmla="*/ 379142 h 4140820"/>
              <a:gd name="connsiteX5" fmla="*/ 446049 w 5605346"/>
              <a:gd name="connsiteY5" fmla="*/ 401444 h 4140820"/>
              <a:gd name="connsiteX6" fmla="*/ 431180 w 5605346"/>
              <a:gd name="connsiteY6" fmla="*/ 423746 h 4140820"/>
              <a:gd name="connsiteX7" fmla="*/ 327102 w 5605346"/>
              <a:gd name="connsiteY7" fmla="*/ 735981 h 4140820"/>
              <a:gd name="connsiteX8" fmla="*/ 319668 w 5605346"/>
              <a:gd name="connsiteY8" fmla="*/ 758283 h 4140820"/>
              <a:gd name="connsiteX9" fmla="*/ 312234 w 5605346"/>
              <a:gd name="connsiteY9" fmla="*/ 780585 h 4140820"/>
              <a:gd name="connsiteX10" fmla="*/ 289932 w 5605346"/>
              <a:gd name="connsiteY10" fmla="*/ 832624 h 4140820"/>
              <a:gd name="connsiteX11" fmla="*/ 275063 w 5605346"/>
              <a:gd name="connsiteY11" fmla="*/ 892098 h 4140820"/>
              <a:gd name="connsiteX12" fmla="*/ 260195 w 5605346"/>
              <a:gd name="connsiteY12" fmla="*/ 944137 h 4140820"/>
              <a:gd name="connsiteX13" fmla="*/ 237893 w 5605346"/>
              <a:gd name="connsiteY13" fmla="*/ 1055649 h 4140820"/>
              <a:gd name="connsiteX14" fmla="*/ 230458 w 5605346"/>
              <a:gd name="connsiteY14" fmla="*/ 1077951 h 4140820"/>
              <a:gd name="connsiteX15" fmla="*/ 215590 w 5605346"/>
              <a:gd name="connsiteY15" fmla="*/ 1107688 h 4140820"/>
              <a:gd name="connsiteX16" fmla="*/ 208156 w 5605346"/>
              <a:gd name="connsiteY16" fmla="*/ 1137424 h 4140820"/>
              <a:gd name="connsiteX17" fmla="*/ 223024 w 5605346"/>
              <a:gd name="connsiteY17" fmla="*/ 1226634 h 4140820"/>
              <a:gd name="connsiteX18" fmla="*/ 230458 w 5605346"/>
              <a:gd name="connsiteY18" fmla="*/ 1308410 h 4140820"/>
              <a:gd name="connsiteX19" fmla="*/ 245327 w 5605346"/>
              <a:gd name="connsiteY19" fmla="*/ 1434790 h 4140820"/>
              <a:gd name="connsiteX20" fmla="*/ 245327 w 5605346"/>
              <a:gd name="connsiteY20" fmla="*/ 1538868 h 4140820"/>
              <a:gd name="connsiteX21" fmla="*/ 237893 w 5605346"/>
              <a:gd name="connsiteY21" fmla="*/ 1561171 h 4140820"/>
              <a:gd name="connsiteX22" fmla="*/ 200722 w 5605346"/>
              <a:gd name="connsiteY22" fmla="*/ 1598342 h 4140820"/>
              <a:gd name="connsiteX23" fmla="*/ 156117 w 5605346"/>
              <a:gd name="connsiteY23" fmla="*/ 1650381 h 4140820"/>
              <a:gd name="connsiteX24" fmla="*/ 118946 w 5605346"/>
              <a:gd name="connsiteY24" fmla="*/ 1680117 h 4140820"/>
              <a:gd name="connsiteX25" fmla="*/ 104078 w 5605346"/>
              <a:gd name="connsiteY25" fmla="*/ 1702420 h 4140820"/>
              <a:gd name="connsiteX26" fmla="*/ 81775 w 5605346"/>
              <a:gd name="connsiteY26" fmla="*/ 1717288 h 4140820"/>
              <a:gd name="connsiteX27" fmla="*/ 44605 w 5605346"/>
              <a:gd name="connsiteY27" fmla="*/ 1754459 h 4140820"/>
              <a:gd name="connsiteX28" fmla="*/ 29736 w 5605346"/>
              <a:gd name="connsiteY28" fmla="*/ 1769327 h 4140820"/>
              <a:gd name="connsiteX29" fmla="*/ 7434 w 5605346"/>
              <a:gd name="connsiteY29" fmla="*/ 1836234 h 4140820"/>
              <a:gd name="connsiteX30" fmla="*/ 0 w 5605346"/>
              <a:gd name="connsiteY30" fmla="*/ 1858537 h 4140820"/>
              <a:gd name="connsiteX31" fmla="*/ 14868 w 5605346"/>
              <a:gd name="connsiteY31" fmla="*/ 2029522 h 4140820"/>
              <a:gd name="connsiteX32" fmla="*/ 22302 w 5605346"/>
              <a:gd name="connsiteY32" fmla="*/ 2051824 h 4140820"/>
              <a:gd name="connsiteX33" fmla="*/ 37171 w 5605346"/>
              <a:gd name="connsiteY33" fmla="*/ 2074127 h 4140820"/>
              <a:gd name="connsiteX34" fmla="*/ 66907 w 5605346"/>
              <a:gd name="connsiteY34" fmla="*/ 2141034 h 4140820"/>
              <a:gd name="connsiteX35" fmla="*/ 81775 w 5605346"/>
              <a:gd name="connsiteY35" fmla="*/ 2155903 h 4140820"/>
              <a:gd name="connsiteX36" fmla="*/ 104078 w 5605346"/>
              <a:gd name="connsiteY36" fmla="*/ 2163337 h 4140820"/>
              <a:gd name="connsiteX37" fmla="*/ 126380 w 5605346"/>
              <a:gd name="connsiteY37" fmla="*/ 2178205 h 4140820"/>
              <a:gd name="connsiteX38" fmla="*/ 141249 w 5605346"/>
              <a:gd name="connsiteY38" fmla="*/ 2193073 h 4140820"/>
              <a:gd name="connsiteX39" fmla="*/ 163551 w 5605346"/>
              <a:gd name="connsiteY39" fmla="*/ 2200507 h 4140820"/>
              <a:gd name="connsiteX40" fmla="*/ 193288 w 5605346"/>
              <a:gd name="connsiteY40" fmla="*/ 2230244 h 4140820"/>
              <a:gd name="connsiteX41" fmla="*/ 215590 w 5605346"/>
              <a:gd name="connsiteY41" fmla="*/ 2245112 h 4140820"/>
              <a:gd name="connsiteX42" fmla="*/ 245327 w 5605346"/>
              <a:gd name="connsiteY42" fmla="*/ 2274849 h 4140820"/>
              <a:gd name="connsiteX43" fmla="*/ 267629 w 5605346"/>
              <a:gd name="connsiteY43" fmla="*/ 2289717 h 4140820"/>
              <a:gd name="connsiteX44" fmla="*/ 289932 w 5605346"/>
              <a:gd name="connsiteY44" fmla="*/ 2312020 h 4140820"/>
              <a:gd name="connsiteX45" fmla="*/ 334536 w 5605346"/>
              <a:gd name="connsiteY45" fmla="*/ 2334322 h 4140820"/>
              <a:gd name="connsiteX46" fmla="*/ 349405 w 5605346"/>
              <a:gd name="connsiteY46" fmla="*/ 2349190 h 4140820"/>
              <a:gd name="connsiteX47" fmla="*/ 416312 w 5605346"/>
              <a:gd name="connsiteY47" fmla="*/ 2371493 h 4140820"/>
              <a:gd name="connsiteX48" fmla="*/ 438615 w 5605346"/>
              <a:gd name="connsiteY48" fmla="*/ 2378927 h 4140820"/>
              <a:gd name="connsiteX49" fmla="*/ 460917 w 5605346"/>
              <a:gd name="connsiteY49" fmla="*/ 2386361 h 4140820"/>
              <a:gd name="connsiteX50" fmla="*/ 512956 w 5605346"/>
              <a:gd name="connsiteY50" fmla="*/ 2445834 h 4140820"/>
              <a:gd name="connsiteX51" fmla="*/ 542693 w 5605346"/>
              <a:gd name="connsiteY51" fmla="*/ 2475571 h 4140820"/>
              <a:gd name="connsiteX52" fmla="*/ 564995 w 5605346"/>
              <a:gd name="connsiteY52" fmla="*/ 2483005 h 4140820"/>
              <a:gd name="connsiteX53" fmla="*/ 579863 w 5605346"/>
              <a:gd name="connsiteY53" fmla="*/ 2505307 h 4140820"/>
              <a:gd name="connsiteX54" fmla="*/ 602166 w 5605346"/>
              <a:gd name="connsiteY54" fmla="*/ 2512742 h 4140820"/>
              <a:gd name="connsiteX55" fmla="*/ 646771 w 5605346"/>
              <a:gd name="connsiteY55" fmla="*/ 2542478 h 4140820"/>
              <a:gd name="connsiteX56" fmla="*/ 646771 w 5605346"/>
              <a:gd name="connsiteY56" fmla="*/ 2542478 h 4140820"/>
              <a:gd name="connsiteX57" fmla="*/ 713678 w 5605346"/>
              <a:gd name="connsiteY57" fmla="*/ 2594517 h 4140820"/>
              <a:gd name="connsiteX58" fmla="*/ 750849 w 5605346"/>
              <a:gd name="connsiteY58" fmla="*/ 2631688 h 4140820"/>
              <a:gd name="connsiteX59" fmla="*/ 795454 w 5605346"/>
              <a:gd name="connsiteY59" fmla="*/ 2653990 h 4140820"/>
              <a:gd name="connsiteX60" fmla="*/ 817756 w 5605346"/>
              <a:gd name="connsiteY60" fmla="*/ 2720898 h 4140820"/>
              <a:gd name="connsiteX61" fmla="*/ 825190 w 5605346"/>
              <a:gd name="connsiteY61" fmla="*/ 2743200 h 4140820"/>
              <a:gd name="connsiteX62" fmla="*/ 817756 w 5605346"/>
              <a:gd name="connsiteY62" fmla="*/ 2780371 h 4140820"/>
              <a:gd name="connsiteX63" fmla="*/ 810322 w 5605346"/>
              <a:gd name="connsiteY63" fmla="*/ 2802673 h 4140820"/>
              <a:gd name="connsiteX64" fmla="*/ 795454 w 5605346"/>
              <a:gd name="connsiteY64" fmla="*/ 2929054 h 4140820"/>
              <a:gd name="connsiteX65" fmla="*/ 802888 w 5605346"/>
              <a:gd name="connsiteY65" fmla="*/ 3048000 h 4140820"/>
              <a:gd name="connsiteX66" fmla="*/ 810322 w 5605346"/>
              <a:gd name="connsiteY66" fmla="*/ 3233854 h 4140820"/>
              <a:gd name="connsiteX67" fmla="*/ 832624 w 5605346"/>
              <a:gd name="connsiteY67" fmla="*/ 3367668 h 4140820"/>
              <a:gd name="connsiteX68" fmla="*/ 847493 w 5605346"/>
              <a:gd name="connsiteY68" fmla="*/ 3389971 h 4140820"/>
              <a:gd name="connsiteX69" fmla="*/ 854927 w 5605346"/>
              <a:gd name="connsiteY69" fmla="*/ 3412273 h 4140820"/>
              <a:gd name="connsiteX70" fmla="*/ 892097 w 5605346"/>
              <a:gd name="connsiteY70" fmla="*/ 3442010 h 4140820"/>
              <a:gd name="connsiteX71" fmla="*/ 936702 w 5605346"/>
              <a:gd name="connsiteY71" fmla="*/ 3456878 h 4140820"/>
              <a:gd name="connsiteX72" fmla="*/ 1033346 w 5605346"/>
              <a:gd name="connsiteY72" fmla="*/ 3442010 h 4140820"/>
              <a:gd name="connsiteX73" fmla="*/ 1063083 w 5605346"/>
              <a:gd name="connsiteY73" fmla="*/ 3434576 h 4140820"/>
              <a:gd name="connsiteX74" fmla="*/ 1085385 w 5605346"/>
              <a:gd name="connsiteY74" fmla="*/ 3427142 h 4140820"/>
              <a:gd name="connsiteX75" fmla="*/ 1167161 w 5605346"/>
              <a:gd name="connsiteY75" fmla="*/ 3419707 h 4140820"/>
              <a:gd name="connsiteX76" fmla="*/ 1219200 w 5605346"/>
              <a:gd name="connsiteY76" fmla="*/ 3412273 h 4140820"/>
              <a:gd name="connsiteX77" fmla="*/ 1315844 w 5605346"/>
              <a:gd name="connsiteY77" fmla="*/ 3404839 h 4140820"/>
              <a:gd name="connsiteX78" fmla="*/ 1471961 w 5605346"/>
              <a:gd name="connsiteY78" fmla="*/ 3419707 h 4140820"/>
              <a:gd name="connsiteX79" fmla="*/ 1494263 w 5605346"/>
              <a:gd name="connsiteY79" fmla="*/ 3427142 h 4140820"/>
              <a:gd name="connsiteX80" fmla="*/ 1531434 w 5605346"/>
              <a:gd name="connsiteY80" fmla="*/ 3434576 h 4140820"/>
              <a:gd name="connsiteX81" fmla="*/ 1576039 w 5605346"/>
              <a:gd name="connsiteY81" fmla="*/ 3449444 h 4140820"/>
              <a:gd name="connsiteX82" fmla="*/ 1598341 w 5605346"/>
              <a:gd name="connsiteY82" fmla="*/ 3456878 h 4140820"/>
              <a:gd name="connsiteX83" fmla="*/ 1635512 w 5605346"/>
              <a:gd name="connsiteY83" fmla="*/ 3464312 h 4140820"/>
              <a:gd name="connsiteX84" fmla="*/ 1851102 w 5605346"/>
              <a:gd name="connsiteY84" fmla="*/ 3449444 h 4140820"/>
              <a:gd name="connsiteX85" fmla="*/ 1955180 w 5605346"/>
              <a:gd name="connsiteY85" fmla="*/ 3434576 h 4140820"/>
              <a:gd name="connsiteX86" fmla="*/ 1977483 w 5605346"/>
              <a:gd name="connsiteY86" fmla="*/ 3427142 h 4140820"/>
              <a:gd name="connsiteX87" fmla="*/ 2044390 w 5605346"/>
              <a:gd name="connsiteY87" fmla="*/ 3397405 h 4140820"/>
              <a:gd name="connsiteX88" fmla="*/ 2066693 w 5605346"/>
              <a:gd name="connsiteY88" fmla="*/ 3389971 h 4140820"/>
              <a:gd name="connsiteX89" fmla="*/ 2088995 w 5605346"/>
              <a:gd name="connsiteY89" fmla="*/ 3382537 h 4140820"/>
              <a:gd name="connsiteX90" fmla="*/ 2193073 w 5605346"/>
              <a:gd name="connsiteY90" fmla="*/ 3360234 h 4140820"/>
              <a:gd name="connsiteX91" fmla="*/ 2245112 w 5605346"/>
              <a:gd name="connsiteY91" fmla="*/ 3352800 h 4140820"/>
              <a:gd name="connsiteX92" fmla="*/ 2304585 w 5605346"/>
              <a:gd name="connsiteY92" fmla="*/ 3337932 h 4140820"/>
              <a:gd name="connsiteX93" fmla="*/ 2378927 w 5605346"/>
              <a:gd name="connsiteY93" fmla="*/ 3315629 h 4140820"/>
              <a:gd name="connsiteX94" fmla="*/ 2401229 w 5605346"/>
              <a:gd name="connsiteY94" fmla="*/ 3308195 h 4140820"/>
              <a:gd name="connsiteX95" fmla="*/ 2445834 w 5605346"/>
              <a:gd name="connsiteY95" fmla="*/ 3285893 h 4140820"/>
              <a:gd name="connsiteX96" fmla="*/ 2468136 w 5605346"/>
              <a:gd name="connsiteY96" fmla="*/ 3271024 h 4140820"/>
              <a:gd name="connsiteX97" fmla="*/ 2527610 w 5605346"/>
              <a:gd name="connsiteY97" fmla="*/ 3256156 h 4140820"/>
              <a:gd name="connsiteX98" fmla="*/ 2557346 w 5605346"/>
              <a:gd name="connsiteY98" fmla="*/ 3248722 h 4140820"/>
              <a:gd name="connsiteX99" fmla="*/ 2587083 w 5605346"/>
              <a:gd name="connsiteY99" fmla="*/ 3241288 h 4140820"/>
              <a:gd name="connsiteX100" fmla="*/ 2653990 w 5605346"/>
              <a:gd name="connsiteY100" fmla="*/ 3218985 h 4140820"/>
              <a:gd name="connsiteX101" fmla="*/ 2676293 w 5605346"/>
              <a:gd name="connsiteY101" fmla="*/ 3211551 h 4140820"/>
              <a:gd name="connsiteX102" fmla="*/ 2743200 w 5605346"/>
              <a:gd name="connsiteY102" fmla="*/ 3174381 h 4140820"/>
              <a:gd name="connsiteX103" fmla="*/ 2802673 w 5605346"/>
              <a:gd name="connsiteY103" fmla="*/ 3129776 h 4140820"/>
              <a:gd name="connsiteX104" fmla="*/ 2824975 w 5605346"/>
              <a:gd name="connsiteY104" fmla="*/ 3114907 h 4140820"/>
              <a:gd name="connsiteX105" fmla="*/ 2839844 w 5605346"/>
              <a:gd name="connsiteY105" fmla="*/ 3100039 h 4140820"/>
              <a:gd name="connsiteX106" fmla="*/ 2891883 w 5605346"/>
              <a:gd name="connsiteY106" fmla="*/ 3055434 h 4140820"/>
              <a:gd name="connsiteX107" fmla="*/ 2921619 w 5605346"/>
              <a:gd name="connsiteY107" fmla="*/ 3010829 h 4140820"/>
              <a:gd name="connsiteX108" fmla="*/ 2936488 w 5605346"/>
              <a:gd name="connsiteY108" fmla="*/ 2995961 h 4140820"/>
              <a:gd name="connsiteX109" fmla="*/ 2951356 w 5605346"/>
              <a:gd name="connsiteY109" fmla="*/ 2973659 h 4140820"/>
              <a:gd name="connsiteX110" fmla="*/ 2973658 w 5605346"/>
              <a:gd name="connsiteY110" fmla="*/ 2966224 h 4140820"/>
              <a:gd name="connsiteX111" fmla="*/ 3010829 w 5605346"/>
              <a:gd name="connsiteY111" fmla="*/ 2943922 h 4140820"/>
              <a:gd name="connsiteX112" fmla="*/ 3048000 w 5605346"/>
              <a:gd name="connsiteY112" fmla="*/ 2906751 h 4140820"/>
              <a:gd name="connsiteX113" fmla="*/ 3070302 w 5605346"/>
              <a:gd name="connsiteY113" fmla="*/ 2891883 h 4140820"/>
              <a:gd name="connsiteX114" fmla="*/ 3085171 w 5605346"/>
              <a:gd name="connsiteY114" fmla="*/ 2877015 h 4140820"/>
              <a:gd name="connsiteX115" fmla="*/ 3114907 w 5605346"/>
              <a:gd name="connsiteY115" fmla="*/ 2832410 h 4140820"/>
              <a:gd name="connsiteX116" fmla="*/ 3152078 w 5605346"/>
              <a:gd name="connsiteY116" fmla="*/ 2802673 h 4140820"/>
              <a:gd name="connsiteX117" fmla="*/ 3166946 w 5605346"/>
              <a:gd name="connsiteY117" fmla="*/ 2780371 h 4140820"/>
              <a:gd name="connsiteX118" fmla="*/ 3218985 w 5605346"/>
              <a:gd name="connsiteY118" fmla="*/ 2735766 h 4140820"/>
              <a:gd name="connsiteX119" fmla="*/ 3248722 w 5605346"/>
              <a:gd name="connsiteY119" fmla="*/ 2706029 h 4140820"/>
              <a:gd name="connsiteX120" fmla="*/ 3293327 w 5605346"/>
              <a:gd name="connsiteY120" fmla="*/ 2691161 h 4140820"/>
              <a:gd name="connsiteX121" fmla="*/ 3315629 w 5605346"/>
              <a:gd name="connsiteY121" fmla="*/ 2683727 h 4140820"/>
              <a:gd name="connsiteX122" fmla="*/ 3337932 w 5605346"/>
              <a:gd name="connsiteY122" fmla="*/ 2668859 h 4140820"/>
              <a:gd name="connsiteX123" fmla="*/ 3382536 w 5605346"/>
              <a:gd name="connsiteY123" fmla="*/ 2653990 h 4140820"/>
              <a:gd name="connsiteX124" fmla="*/ 3442010 w 5605346"/>
              <a:gd name="connsiteY124" fmla="*/ 2639122 h 4140820"/>
              <a:gd name="connsiteX125" fmla="*/ 3516351 w 5605346"/>
              <a:gd name="connsiteY125" fmla="*/ 2653990 h 4140820"/>
              <a:gd name="connsiteX126" fmla="*/ 3553522 w 5605346"/>
              <a:gd name="connsiteY126" fmla="*/ 2661424 h 4140820"/>
              <a:gd name="connsiteX127" fmla="*/ 3598127 w 5605346"/>
              <a:gd name="connsiteY127" fmla="*/ 2676293 h 4140820"/>
              <a:gd name="connsiteX128" fmla="*/ 3620429 w 5605346"/>
              <a:gd name="connsiteY128" fmla="*/ 2683727 h 4140820"/>
              <a:gd name="connsiteX129" fmla="*/ 3642732 w 5605346"/>
              <a:gd name="connsiteY129" fmla="*/ 2698595 h 4140820"/>
              <a:gd name="connsiteX130" fmla="*/ 3679902 w 5605346"/>
              <a:gd name="connsiteY130" fmla="*/ 2735766 h 4140820"/>
              <a:gd name="connsiteX131" fmla="*/ 3694771 w 5605346"/>
              <a:gd name="connsiteY131" fmla="*/ 2750634 h 4140820"/>
              <a:gd name="connsiteX132" fmla="*/ 3709639 w 5605346"/>
              <a:gd name="connsiteY132" fmla="*/ 2765503 h 4140820"/>
              <a:gd name="connsiteX133" fmla="*/ 3731941 w 5605346"/>
              <a:gd name="connsiteY133" fmla="*/ 2780371 h 4140820"/>
              <a:gd name="connsiteX134" fmla="*/ 3761678 w 5605346"/>
              <a:gd name="connsiteY134" fmla="*/ 2817542 h 4140820"/>
              <a:gd name="connsiteX135" fmla="*/ 3769112 w 5605346"/>
              <a:gd name="connsiteY135" fmla="*/ 2839844 h 4140820"/>
              <a:gd name="connsiteX136" fmla="*/ 3806283 w 5605346"/>
              <a:gd name="connsiteY136" fmla="*/ 2877015 h 4140820"/>
              <a:gd name="connsiteX137" fmla="*/ 3813717 w 5605346"/>
              <a:gd name="connsiteY137" fmla="*/ 2899317 h 4140820"/>
              <a:gd name="connsiteX138" fmla="*/ 3843454 w 5605346"/>
              <a:gd name="connsiteY138" fmla="*/ 2936488 h 4140820"/>
              <a:gd name="connsiteX139" fmla="*/ 3873190 w 5605346"/>
              <a:gd name="connsiteY139" fmla="*/ 3003395 h 4140820"/>
              <a:gd name="connsiteX140" fmla="*/ 3888058 w 5605346"/>
              <a:gd name="connsiteY140" fmla="*/ 3018264 h 4140820"/>
              <a:gd name="connsiteX141" fmla="*/ 3910361 w 5605346"/>
              <a:gd name="connsiteY141" fmla="*/ 3062868 h 4140820"/>
              <a:gd name="connsiteX142" fmla="*/ 3925229 w 5605346"/>
              <a:gd name="connsiteY142" fmla="*/ 3077737 h 4140820"/>
              <a:gd name="connsiteX143" fmla="*/ 3940097 w 5605346"/>
              <a:gd name="connsiteY143" fmla="*/ 3100039 h 4140820"/>
              <a:gd name="connsiteX144" fmla="*/ 3969834 w 5605346"/>
              <a:gd name="connsiteY144" fmla="*/ 3129776 h 4140820"/>
              <a:gd name="connsiteX145" fmla="*/ 3992136 w 5605346"/>
              <a:gd name="connsiteY145" fmla="*/ 3174381 h 4140820"/>
              <a:gd name="connsiteX146" fmla="*/ 4007005 w 5605346"/>
              <a:gd name="connsiteY146" fmla="*/ 3189249 h 4140820"/>
              <a:gd name="connsiteX147" fmla="*/ 4021873 w 5605346"/>
              <a:gd name="connsiteY147" fmla="*/ 3211551 h 4140820"/>
              <a:gd name="connsiteX148" fmla="*/ 4051610 w 5605346"/>
              <a:gd name="connsiteY148" fmla="*/ 3241288 h 4140820"/>
              <a:gd name="connsiteX149" fmla="*/ 4066478 w 5605346"/>
              <a:gd name="connsiteY149" fmla="*/ 3263590 h 4140820"/>
              <a:gd name="connsiteX150" fmla="*/ 4096215 w 5605346"/>
              <a:gd name="connsiteY150" fmla="*/ 3293327 h 4140820"/>
              <a:gd name="connsiteX151" fmla="*/ 4140819 w 5605346"/>
              <a:gd name="connsiteY151" fmla="*/ 3345366 h 4140820"/>
              <a:gd name="connsiteX152" fmla="*/ 4163122 w 5605346"/>
              <a:gd name="connsiteY152" fmla="*/ 3352800 h 4140820"/>
              <a:gd name="connsiteX153" fmla="*/ 4222595 w 5605346"/>
              <a:gd name="connsiteY153" fmla="*/ 3404839 h 4140820"/>
              <a:gd name="connsiteX154" fmla="*/ 4230029 w 5605346"/>
              <a:gd name="connsiteY154" fmla="*/ 3427142 h 4140820"/>
              <a:gd name="connsiteX155" fmla="*/ 4252332 w 5605346"/>
              <a:gd name="connsiteY155" fmla="*/ 3442010 h 4140820"/>
              <a:gd name="connsiteX156" fmla="*/ 4274634 w 5605346"/>
              <a:gd name="connsiteY156" fmla="*/ 3464312 h 4140820"/>
              <a:gd name="connsiteX157" fmla="*/ 4289502 w 5605346"/>
              <a:gd name="connsiteY157" fmla="*/ 3486615 h 4140820"/>
              <a:gd name="connsiteX158" fmla="*/ 4304371 w 5605346"/>
              <a:gd name="connsiteY158" fmla="*/ 3501483 h 4140820"/>
              <a:gd name="connsiteX159" fmla="*/ 4334107 w 5605346"/>
              <a:gd name="connsiteY159" fmla="*/ 3538654 h 4140820"/>
              <a:gd name="connsiteX160" fmla="*/ 4378712 w 5605346"/>
              <a:gd name="connsiteY160" fmla="*/ 3568390 h 4140820"/>
              <a:gd name="connsiteX161" fmla="*/ 4430751 w 5605346"/>
              <a:gd name="connsiteY161" fmla="*/ 3605561 h 4140820"/>
              <a:gd name="connsiteX162" fmla="*/ 4453054 w 5605346"/>
              <a:gd name="connsiteY162" fmla="*/ 3627864 h 4140820"/>
              <a:gd name="connsiteX163" fmla="*/ 4519961 w 5605346"/>
              <a:gd name="connsiteY163" fmla="*/ 3672468 h 4140820"/>
              <a:gd name="connsiteX164" fmla="*/ 4564566 w 5605346"/>
              <a:gd name="connsiteY164" fmla="*/ 3702205 h 4140820"/>
              <a:gd name="connsiteX165" fmla="*/ 4609171 w 5605346"/>
              <a:gd name="connsiteY165" fmla="*/ 3717073 h 4140820"/>
              <a:gd name="connsiteX166" fmla="*/ 4631473 w 5605346"/>
              <a:gd name="connsiteY166" fmla="*/ 3724507 h 4140820"/>
              <a:gd name="connsiteX167" fmla="*/ 4690946 w 5605346"/>
              <a:gd name="connsiteY167" fmla="*/ 3754244 h 4140820"/>
              <a:gd name="connsiteX168" fmla="*/ 4713249 w 5605346"/>
              <a:gd name="connsiteY168" fmla="*/ 3761678 h 4140820"/>
              <a:gd name="connsiteX169" fmla="*/ 4757854 w 5605346"/>
              <a:gd name="connsiteY169" fmla="*/ 3791415 h 4140820"/>
              <a:gd name="connsiteX170" fmla="*/ 5003180 w 5605346"/>
              <a:gd name="connsiteY170" fmla="*/ 3873190 h 4140820"/>
              <a:gd name="connsiteX171" fmla="*/ 5092390 w 5605346"/>
              <a:gd name="connsiteY171" fmla="*/ 3902927 h 4140820"/>
              <a:gd name="connsiteX172" fmla="*/ 5114693 w 5605346"/>
              <a:gd name="connsiteY172" fmla="*/ 3910361 h 4140820"/>
              <a:gd name="connsiteX173" fmla="*/ 5136995 w 5605346"/>
              <a:gd name="connsiteY173" fmla="*/ 3917795 h 4140820"/>
              <a:gd name="connsiteX174" fmla="*/ 5196468 w 5605346"/>
              <a:gd name="connsiteY174" fmla="*/ 3947532 h 4140820"/>
              <a:gd name="connsiteX175" fmla="*/ 5218771 w 5605346"/>
              <a:gd name="connsiteY175" fmla="*/ 3954966 h 4140820"/>
              <a:gd name="connsiteX176" fmla="*/ 5241073 w 5605346"/>
              <a:gd name="connsiteY176" fmla="*/ 3969834 h 4140820"/>
              <a:gd name="connsiteX177" fmla="*/ 5285678 w 5605346"/>
              <a:gd name="connsiteY177" fmla="*/ 3984703 h 4140820"/>
              <a:gd name="connsiteX178" fmla="*/ 5330283 w 5605346"/>
              <a:gd name="connsiteY178" fmla="*/ 4007005 h 4140820"/>
              <a:gd name="connsiteX179" fmla="*/ 5352585 w 5605346"/>
              <a:gd name="connsiteY179" fmla="*/ 4021873 h 4140820"/>
              <a:gd name="connsiteX180" fmla="*/ 5397190 w 5605346"/>
              <a:gd name="connsiteY180" fmla="*/ 4036742 h 4140820"/>
              <a:gd name="connsiteX181" fmla="*/ 5419493 w 5605346"/>
              <a:gd name="connsiteY181" fmla="*/ 4051610 h 4140820"/>
              <a:gd name="connsiteX182" fmla="*/ 5464097 w 5605346"/>
              <a:gd name="connsiteY182" fmla="*/ 4066478 h 4140820"/>
              <a:gd name="connsiteX183" fmla="*/ 5486400 w 5605346"/>
              <a:gd name="connsiteY183" fmla="*/ 4073912 h 4140820"/>
              <a:gd name="connsiteX184" fmla="*/ 5531005 w 5605346"/>
              <a:gd name="connsiteY184" fmla="*/ 4096215 h 4140820"/>
              <a:gd name="connsiteX185" fmla="*/ 5575610 w 5605346"/>
              <a:gd name="connsiteY185" fmla="*/ 4118517 h 4140820"/>
              <a:gd name="connsiteX186" fmla="*/ 5605346 w 5605346"/>
              <a:gd name="connsiteY186" fmla="*/ 4140820 h 414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605346" h="4140820">
                <a:moveTo>
                  <a:pt x="535258" y="0"/>
                </a:moveTo>
                <a:cubicBezTo>
                  <a:pt x="532780" y="47083"/>
                  <a:pt x="531739" y="94264"/>
                  <a:pt x="527824" y="141249"/>
                </a:cubicBezTo>
                <a:cubicBezTo>
                  <a:pt x="525489" y="169271"/>
                  <a:pt x="514249" y="196841"/>
                  <a:pt x="505522" y="223024"/>
                </a:cubicBezTo>
                <a:lnTo>
                  <a:pt x="475785" y="312234"/>
                </a:lnTo>
                <a:lnTo>
                  <a:pt x="453483" y="379142"/>
                </a:lnTo>
                <a:cubicBezTo>
                  <a:pt x="451005" y="386576"/>
                  <a:pt x="450396" y="394924"/>
                  <a:pt x="446049" y="401444"/>
                </a:cubicBezTo>
                <a:lnTo>
                  <a:pt x="431180" y="423746"/>
                </a:lnTo>
                <a:lnTo>
                  <a:pt x="327102" y="735981"/>
                </a:lnTo>
                <a:lnTo>
                  <a:pt x="319668" y="758283"/>
                </a:lnTo>
                <a:cubicBezTo>
                  <a:pt x="317190" y="765717"/>
                  <a:pt x="315738" y="773576"/>
                  <a:pt x="312234" y="780585"/>
                </a:cubicBezTo>
                <a:cubicBezTo>
                  <a:pt x="300049" y="804955"/>
                  <a:pt x="296495" y="808559"/>
                  <a:pt x="289932" y="832624"/>
                </a:cubicBezTo>
                <a:cubicBezTo>
                  <a:pt x="284555" y="852339"/>
                  <a:pt x="281525" y="872712"/>
                  <a:pt x="275063" y="892098"/>
                </a:cubicBezTo>
                <a:cubicBezTo>
                  <a:pt x="268693" y="911208"/>
                  <a:pt x="263929" y="923599"/>
                  <a:pt x="260195" y="944137"/>
                </a:cubicBezTo>
                <a:cubicBezTo>
                  <a:pt x="250237" y="998906"/>
                  <a:pt x="256584" y="999584"/>
                  <a:pt x="237893" y="1055649"/>
                </a:cubicBezTo>
                <a:cubicBezTo>
                  <a:pt x="235415" y="1063083"/>
                  <a:pt x="233545" y="1070748"/>
                  <a:pt x="230458" y="1077951"/>
                </a:cubicBezTo>
                <a:cubicBezTo>
                  <a:pt x="226092" y="1088137"/>
                  <a:pt x="219481" y="1097311"/>
                  <a:pt x="215590" y="1107688"/>
                </a:cubicBezTo>
                <a:cubicBezTo>
                  <a:pt x="212003" y="1117255"/>
                  <a:pt x="210634" y="1127512"/>
                  <a:pt x="208156" y="1137424"/>
                </a:cubicBezTo>
                <a:cubicBezTo>
                  <a:pt x="222272" y="1179773"/>
                  <a:pt x="215910" y="1155496"/>
                  <a:pt x="223024" y="1226634"/>
                </a:cubicBezTo>
                <a:cubicBezTo>
                  <a:pt x="225747" y="1253869"/>
                  <a:pt x="228275" y="1281126"/>
                  <a:pt x="230458" y="1308410"/>
                </a:cubicBezTo>
                <a:cubicBezTo>
                  <a:pt x="239713" y="1424088"/>
                  <a:pt x="226610" y="1378639"/>
                  <a:pt x="245327" y="1434790"/>
                </a:cubicBezTo>
                <a:cubicBezTo>
                  <a:pt x="252926" y="1495582"/>
                  <a:pt x="257332" y="1484846"/>
                  <a:pt x="245327" y="1538868"/>
                </a:cubicBezTo>
                <a:cubicBezTo>
                  <a:pt x="243627" y="1546518"/>
                  <a:pt x="242595" y="1554902"/>
                  <a:pt x="237893" y="1561171"/>
                </a:cubicBezTo>
                <a:cubicBezTo>
                  <a:pt x="227380" y="1575189"/>
                  <a:pt x="210442" y="1583762"/>
                  <a:pt x="200722" y="1598342"/>
                </a:cubicBezTo>
                <a:cubicBezTo>
                  <a:pt x="187270" y="1618520"/>
                  <a:pt x="177750" y="1635959"/>
                  <a:pt x="156117" y="1650381"/>
                </a:cubicBezTo>
                <a:cubicBezTo>
                  <a:pt x="139560" y="1661419"/>
                  <a:pt x="131051" y="1664986"/>
                  <a:pt x="118946" y="1680117"/>
                </a:cubicBezTo>
                <a:cubicBezTo>
                  <a:pt x="113364" y="1687094"/>
                  <a:pt x="110396" y="1696102"/>
                  <a:pt x="104078" y="1702420"/>
                </a:cubicBezTo>
                <a:cubicBezTo>
                  <a:pt x="97760" y="1708738"/>
                  <a:pt x="88499" y="1711404"/>
                  <a:pt x="81775" y="1717288"/>
                </a:cubicBezTo>
                <a:cubicBezTo>
                  <a:pt x="68588" y="1728827"/>
                  <a:pt x="56995" y="1742069"/>
                  <a:pt x="44605" y="1754459"/>
                </a:cubicBezTo>
                <a:lnTo>
                  <a:pt x="29736" y="1769327"/>
                </a:lnTo>
                <a:lnTo>
                  <a:pt x="7434" y="1836234"/>
                </a:lnTo>
                <a:lnTo>
                  <a:pt x="0" y="1858537"/>
                </a:lnTo>
                <a:cubicBezTo>
                  <a:pt x="5162" y="1956616"/>
                  <a:pt x="-3392" y="1965611"/>
                  <a:pt x="14868" y="2029522"/>
                </a:cubicBezTo>
                <a:cubicBezTo>
                  <a:pt x="17021" y="2037057"/>
                  <a:pt x="18798" y="2044815"/>
                  <a:pt x="22302" y="2051824"/>
                </a:cubicBezTo>
                <a:cubicBezTo>
                  <a:pt x="26298" y="2059816"/>
                  <a:pt x="32215" y="2066693"/>
                  <a:pt x="37171" y="2074127"/>
                </a:cubicBezTo>
                <a:cubicBezTo>
                  <a:pt x="48961" y="2109497"/>
                  <a:pt x="46711" y="2115788"/>
                  <a:pt x="66907" y="2141034"/>
                </a:cubicBezTo>
                <a:cubicBezTo>
                  <a:pt x="71285" y="2146507"/>
                  <a:pt x="75765" y="2152297"/>
                  <a:pt x="81775" y="2155903"/>
                </a:cubicBezTo>
                <a:cubicBezTo>
                  <a:pt x="88495" y="2159935"/>
                  <a:pt x="96644" y="2160859"/>
                  <a:pt x="104078" y="2163337"/>
                </a:cubicBezTo>
                <a:cubicBezTo>
                  <a:pt x="111512" y="2168293"/>
                  <a:pt x="119403" y="2172624"/>
                  <a:pt x="126380" y="2178205"/>
                </a:cubicBezTo>
                <a:cubicBezTo>
                  <a:pt x="131853" y="2182583"/>
                  <a:pt x="135239" y="2189467"/>
                  <a:pt x="141249" y="2193073"/>
                </a:cubicBezTo>
                <a:cubicBezTo>
                  <a:pt x="147968" y="2197105"/>
                  <a:pt x="156117" y="2198029"/>
                  <a:pt x="163551" y="2200507"/>
                </a:cubicBezTo>
                <a:cubicBezTo>
                  <a:pt x="173463" y="2210419"/>
                  <a:pt x="181624" y="2222468"/>
                  <a:pt x="193288" y="2230244"/>
                </a:cubicBezTo>
                <a:cubicBezTo>
                  <a:pt x="200722" y="2235200"/>
                  <a:pt x="208806" y="2239297"/>
                  <a:pt x="215590" y="2245112"/>
                </a:cubicBezTo>
                <a:cubicBezTo>
                  <a:pt x="226233" y="2254235"/>
                  <a:pt x="233663" y="2267073"/>
                  <a:pt x="245327" y="2274849"/>
                </a:cubicBezTo>
                <a:cubicBezTo>
                  <a:pt x="252761" y="2279805"/>
                  <a:pt x="260765" y="2283997"/>
                  <a:pt x="267629" y="2289717"/>
                </a:cubicBezTo>
                <a:cubicBezTo>
                  <a:pt x="275706" y="2296448"/>
                  <a:pt x="281855" y="2305289"/>
                  <a:pt x="289932" y="2312020"/>
                </a:cubicBezTo>
                <a:cubicBezTo>
                  <a:pt x="309147" y="2328032"/>
                  <a:pt x="312184" y="2326871"/>
                  <a:pt x="334536" y="2334322"/>
                </a:cubicBezTo>
                <a:cubicBezTo>
                  <a:pt x="339492" y="2339278"/>
                  <a:pt x="343136" y="2346055"/>
                  <a:pt x="349405" y="2349190"/>
                </a:cubicBezTo>
                <a:cubicBezTo>
                  <a:pt x="349409" y="2349192"/>
                  <a:pt x="405159" y="2367775"/>
                  <a:pt x="416312" y="2371493"/>
                </a:cubicBezTo>
                <a:lnTo>
                  <a:pt x="438615" y="2378927"/>
                </a:lnTo>
                <a:lnTo>
                  <a:pt x="460917" y="2386361"/>
                </a:lnTo>
                <a:cubicBezTo>
                  <a:pt x="485506" y="2423245"/>
                  <a:pt x="469465" y="2402343"/>
                  <a:pt x="512956" y="2445834"/>
                </a:cubicBezTo>
                <a:lnTo>
                  <a:pt x="542693" y="2475571"/>
                </a:lnTo>
                <a:lnTo>
                  <a:pt x="564995" y="2483005"/>
                </a:lnTo>
                <a:cubicBezTo>
                  <a:pt x="569951" y="2490439"/>
                  <a:pt x="572886" y="2499726"/>
                  <a:pt x="579863" y="2505307"/>
                </a:cubicBezTo>
                <a:cubicBezTo>
                  <a:pt x="585982" y="2510202"/>
                  <a:pt x="595316" y="2508936"/>
                  <a:pt x="602166" y="2512742"/>
                </a:cubicBezTo>
                <a:cubicBezTo>
                  <a:pt x="617787" y="2521420"/>
                  <a:pt x="631903" y="2532566"/>
                  <a:pt x="646771" y="2542478"/>
                </a:cubicBezTo>
                <a:lnTo>
                  <a:pt x="646771" y="2542478"/>
                </a:lnTo>
                <a:cubicBezTo>
                  <a:pt x="696916" y="2592624"/>
                  <a:pt x="671427" y="2580434"/>
                  <a:pt x="713678" y="2594517"/>
                </a:cubicBezTo>
                <a:cubicBezTo>
                  <a:pt x="726068" y="2606907"/>
                  <a:pt x="734226" y="2626147"/>
                  <a:pt x="750849" y="2631688"/>
                </a:cubicBezTo>
                <a:cubicBezTo>
                  <a:pt x="781627" y="2641947"/>
                  <a:pt x="766631" y="2634775"/>
                  <a:pt x="795454" y="2653990"/>
                </a:cubicBezTo>
                <a:lnTo>
                  <a:pt x="817756" y="2720898"/>
                </a:lnTo>
                <a:lnTo>
                  <a:pt x="825190" y="2743200"/>
                </a:lnTo>
                <a:cubicBezTo>
                  <a:pt x="822712" y="2755590"/>
                  <a:pt x="820821" y="2768113"/>
                  <a:pt x="817756" y="2780371"/>
                </a:cubicBezTo>
                <a:cubicBezTo>
                  <a:pt x="815855" y="2787973"/>
                  <a:pt x="811859" y="2794989"/>
                  <a:pt x="810322" y="2802673"/>
                </a:cubicBezTo>
                <a:cubicBezTo>
                  <a:pt x="803748" y="2835541"/>
                  <a:pt x="798403" y="2899563"/>
                  <a:pt x="795454" y="2929054"/>
                </a:cubicBezTo>
                <a:cubicBezTo>
                  <a:pt x="797932" y="2968703"/>
                  <a:pt x="800952" y="3008321"/>
                  <a:pt x="802888" y="3048000"/>
                </a:cubicBezTo>
                <a:cubicBezTo>
                  <a:pt x="805909" y="3109927"/>
                  <a:pt x="806785" y="3171954"/>
                  <a:pt x="810322" y="3233854"/>
                </a:cubicBezTo>
                <a:cubicBezTo>
                  <a:pt x="811370" y="3252194"/>
                  <a:pt x="818624" y="3346669"/>
                  <a:pt x="832624" y="3367668"/>
                </a:cubicBezTo>
                <a:lnTo>
                  <a:pt x="847493" y="3389971"/>
                </a:lnTo>
                <a:cubicBezTo>
                  <a:pt x="849971" y="3397405"/>
                  <a:pt x="850895" y="3405554"/>
                  <a:pt x="854927" y="3412273"/>
                </a:cubicBezTo>
                <a:cubicBezTo>
                  <a:pt x="860545" y="3421636"/>
                  <a:pt x="883807" y="3438326"/>
                  <a:pt x="892097" y="3442010"/>
                </a:cubicBezTo>
                <a:cubicBezTo>
                  <a:pt x="906419" y="3448375"/>
                  <a:pt x="936702" y="3456878"/>
                  <a:pt x="936702" y="3456878"/>
                </a:cubicBezTo>
                <a:cubicBezTo>
                  <a:pt x="988447" y="3439631"/>
                  <a:pt x="932726" y="3456384"/>
                  <a:pt x="1033346" y="3442010"/>
                </a:cubicBezTo>
                <a:cubicBezTo>
                  <a:pt x="1043461" y="3440565"/>
                  <a:pt x="1053259" y="3437383"/>
                  <a:pt x="1063083" y="3434576"/>
                </a:cubicBezTo>
                <a:cubicBezTo>
                  <a:pt x="1070618" y="3432423"/>
                  <a:pt x="1077628" y="3428250"/>
                  <a:pt x="1085385" y="3427142"/>
                </a:cubicBezTo>
                <a:cubicBezTo>
                  <a:pt x="1112481" y="3423271"/>
                  <a:pt x="1139957" y="3422730"/>
                  <a:pt x="1167161" y="3419707"/>
                </a:cubicBezTo>
                <a:cubicBezTo>
                  <a:pt x="1184576" y="3417772"/>
                  <a:pt x="1201765" y="3414017"/>
                  <a:pt x="1219200" y="3412273"/>
                </a:cubicBezTo>
                <a:cubicBezTo>
                  <a:pt x="1251349" y="3409058"/>
                  <a:pt x="1283629" y="3407317"/>
                  <a:pt x="1315844" y="3404839"/>
                </a:cubicBezTo>
                <a:cubicBezTo>
                  <a:pt x="1341804" y="3407002"/>
                  <a:pt x="1439777" y="3414343"/>
                  <a:pt x="1471961" y="3419707"/>
                </a:cubicBezTo>
                <a:cubicBezTo>
                  <a:pt x="1479691" y="3420995"/>
                  <a:pt x="1486661" y="3425241"/>
                  <a:pt x="1494263" y="3427142"/>
                </a:cubicBezTo>
                <a:cubicBezTo>
                  <a:pt x="1506521" y="3430207"/>
                  <a:pt x="1519244" y="3431251"/>
                  <a:pt x="1531434" y="3434576"/>
                </a:cubicBezTo>
                <a:cubicBezTo>
                  <a:pt x="1546554" y="3438700"/>
                  <a:pt x="1561171" y="3444488"/>
                  <a:pt x="1576039" y="3449444"/>
                </a:cubicBezTo>
                <a:cubicBezTo>
                  <a:pt x="1583473" y="3451922"/>
                  <a:pt x="1590657" y="3455341"/>
                  <a:pt x="1598341" y="3456878"/>
                </a:cubicBezTo>
                <a:lnTo>
                  <a:pt x="1635512" y="3464312"/>
                </a:lnTo>
                <a:cubicBezTo>
                  <a:pt x="1730996" y="3458695"/>
                  <a:pt x="1762749" y="3457858"/>
                  <a:pt x="1851102" y="3449444"/>
                </a:cubicBezTo>
                <a:cubicBezTo>
                  <a:pt x="1888468" y="3445885"/>
                  <a:pt x="1919711" y="3443443"/>
                  <a:pt x="1955180" y="3434576"/>
                </a:cubicBezTo>
                <a:cubicBezTo>
                  <a:pt x="1962782" y="3432675"/>
                  <a:pt x="1970049" y="3429620"/>
                  <a:pt x="1977483" y="3427142"/>
                </a:cubicBezTo>
                <a:cubicBezTo>
                  <a:pt x="2012825" y="3403579"/>
                  <a:pt x="1991309" y="3415098"/>
                  <a:pt x="2044390" y="3397405"/>
                </a:cubicBezTo>
                <a:lnTo>
                  <a:pt x="2066693" y="3389971"/>
                </a:lnTo>
                <a:cubicBezTo>
                  <a:pt x="2074127" y="3387493"/>
                  <a:pt x="2081393" y="3384437"/>
                  <a:pt x="2088995" y="3382537"/>
                </a:cubicBezTo>
                <a:cubicBezTo>
                  <a:pt x="2125053" y="3373523"/>
                  <a:pt x="2153718" y="3365856"/>
                  <a:pt x="2193073" y="3360234"/>
                </a:cubicBezTo>
                <a:cubicBezTo>
                  <a:pt x="2210419" y="3357756"/>
                  <a:pt x="2227930" y="3356236"/>
                  <a:pt x="2245112" y="3352800"/>
                </a:cubicBezTo>
                <a:cubicBezTo>
                  <a:pt x="2265150" y="3348793"/>
                  <a:pt x="2284761" y="3342888"/>
                  <a:pt x="2304585" y="3337932"/>
                </a:cubicBezTo>
                <a:cubicBezTo>
                  <a:pt x="2349530" y="3326696"/>
                  <a:pt x="2324623" y="3333731"/>
                  <a:pt x="2378927" y="3315629"/>
                </a:cubicBezTo>
                <a:cubicBezTo>
                  <a:pt x="2386361" y="3313151"/>
                  <a:pt x="2394709" y="3312542"/>
                  <a:pt x="2401229" y="3308195"/>
                </a:cubicBezTo>
                <a:cubicBezTo>
                  <a:pt x="2430052" y="3288980"/>
                  <a:pt x="2415056" y="3296152"/>
                  <a:pt x="2445834" y="3285893"/>
                </a:cubicBezTo>
                <a:cubicBezTo>
                  <a:pt x="2453268" y="3280937"/>
                  <a:pt x="2459739" y="3274077"/>
                  <a:pt x="2468136" y="3271024"/>
                </a:cubicBezTo>
                <a:cubicBezTo>
                  <a:pt x="2487340" y="3264041"/>
                  <a:pt x="2507785" y="3261112"/>
                  <a:pt x="2527610" y="3256156"/>
                </a:cubicBezTo>
                <a:lnTo>
                  <a:pt x="2557346" y="3248722"/>
                </a:lnTo>
                <a:cubicBezTo>
                  <a:pt x="2567258" y="3246244"/>
                  <a:pt x="2577390" y="3244519"/>
                  <a:pt x="2587083" y="3241288"/>
                </a:cubicBezTo>
                <a:lnTo>
                  <a:pt x="2653990" y="3218985"/>
                </a:lnTo>
                <a:lnTo>
                  <a:pt x="2676293" y="3211551"/>
                </a:lnTo>
                <a:cubicBezTo>
                  <a:pt x="2727417" y="3177468"/>
                  <a:pt x="2703945" y="3187465"/>
                  <a:pt x="2743200" y="3174381"/>
                </a:cubicBezTo>
                <a:cubicBezTo>
                  <a:pt x="2770704" y="3146875"/>
                  <a:pt x="2752233" y="3163403"/>
                  <a:pt x="2802673" y="3129776"/>
                </a:cubicBezTo>
                <a:cubicBezTo>
                  <a:pt x="2810107" y="3124820"/>
                  <a:pt x="2818657" y="3121225"/>
                  <a:pt x="2824975" y="3114907"/>
                </a:cubicBezTo>
                <a:cubicBezTo>
                  <a:pt x="2829931" y="3109951"/>
                  <a:pt x="2834371" y="3104417"/>
                  <a:pt x="2839844" y="3100039"/>
                </a:cubicBezTo>
                <a:cubicBezTo>
                  <a:pt x="2863864" y="3080823"/>
                  <a:pt x="2871433" y="3086110"/>
                  <a:pt x="2891883" y="3055434"/>
                </a:cubicBezTo>
                <a:cubicBezTo>
                  <a:pt x="2901795" y="3040566"/>
                  <a:pt x="2908983" y="3023464"/>
                  <a:pt x="2921619" y="3010829"/>
                </a:cubicBezTo>
                <a:cubicBezTo>
                  <a:pt x="2926575" y="3005873"/>
                  <a:pt x="2932109" y="3001434"/>
                  <a:pt x="2936488" y="2995961"/>
                </a:cubicBezTo>
                <a:cubicBezTo>
                  <a:pt x="2942069" y="2988984"/>
                  <a:pt x="2944379" y="2979240"/>
                  <a:pt x="2951356" y="2973659"/>
                </a:cubicBezTo>
                <a:cubicBezTo>
                  <a:pt x="2957475" y="2968764"/>
                  <a:pt x="2966224" y="2968702"/>
                  <a:pt x="2973658" y="2966224"/>
                </a:cubicBezTo>
                <a:cubicBezTo>
                  <a:pt x="3037241" y="2902646"/>
                  <a:pt x="2933611" y="3001836"/>
                  <a:pt x="3010829" y="2943922"/>
                </a:cubicBezTo>
                <a:cubicBezTo>
                  <a:pt x="3024847" y="2933408"/>
                  <a:pt x="3033420" y="2916471"/>
                  <a:pt x="3048000" y="2906751"/>
                </a:cubicBezTo>
                <a:cubicBezTo>
                  <a:pt x="3055434" y="2901795"/>
                  <a:pt x="3063325" y="2897464"/>
                  <a:pt x="3070302" y="2891883"/>
                </a:cubicBezTo>
                <a:cubicBezTo>
                  <a:pt x="3075775" y="2887505"/>
                  <a:pt x="3080966" y="2882622"/>
                  <a:pt x="3085171" y="2877015"/>
                </a:cubicBezTo>
                <a:cubicBezTo>
                  <a:pt x="3095893" y="2862720"/>
                  <a:pt x="3100039" y="2842322"/>
                  <a:pt x="3114907" y="2832410"/>
                </a:cubicBezTo>
                <a:cubicBezTo>
                  <a:pt x="3131471" y="2821368"/>
                  <a:pt x="3139970" y="2817809"/>
                  <a:pt x="3152078" y="2802673"/>
                </a:cubicBezTo>
                <a:cubicBezTo>
                  <a:pt x="3157659" y="2795696"/>
                  <a:pt x="3161131" y="2787155"/>
                  <a:pt x="3166946" y="2780371"/>
                </a:cubicBezTo>
                <a:cubicBezTo>
                  <a:pt x="3216383" y="2722695"/>
                  <a:pt x="3176490" y="2772190"/>
                  <a:pt x="3218985" y="2735766"/>
                </a:cubicBezTo>
                <a:cubicBezTo>
                  <a:pt x="3229628" y="2726643"/>
                  <a:pt x="3235423" y="2710462"/>
                  <a:pt x="3248722" y="2706029"/>
                </a:cubicBezTo>
                <a:lnTo>
                  <a:pt x="3293327" y="2691161"/>
                </a:lnTo>
                <a:cubicBezTo>
                  <a:pt x="3300761" y="2688683"/>
                  <a:pt x="3309109" y="2688074"/>
                  <a:pt x="3315629" y="2683727"/>
                </a:cubicBezTo>
                <a:cubicBezTo>
                  <a:pt x="3323063" y="2678771"/>
                  <a:pt x="3329767" y="2672488"/>
                  <a:pt x="3337932" y="2668859"/>
                </a:cubicBezTo>
                <a:cubicBezTo>
                  <a:pt x="3352254" y="2662494"/>
                  <a:pt x="3367668" y="2658946"/>
                  <a:pt x="3382536" y="2653990"/>
                </a:cubicBezTo>
                <a:cubicBezTo>
                  <a:pt x="3416820" y="2642562"/>
                  <a:pt x="3397165" y="2648091"/>
                  <a:pt x="3442010" y="2639122"/>
                </a:cubicBezTo>
                <a:lnTo>
                  <a:pt x="3516351" y="2653990"/>
                </a:lnTo>
                <a:cubicBezTo>
                  <a:pt x="3528741" y="2656468"/>
                  <a:pt x="3541535" y="2657428"/>
                  <a:pt x="3553522" y="2661424"/>
                </a:cubicBezTo>
                <a:lnTo>
                  <a:pt x="3598127" y="2676293"/>
                </a:lnTo>
                <a:cubicBezTo>
                  <a:pt x="3605561" y="2678771"/>
                  <a:pt x="3613909" y="2679380"/>
                  <a:pt x="3620429" y="2683727"/>
                </a:cubicBezTo>
                <a:cubicBezTo>
                  <a:pt x="3627863" y="2688683"/>
                  <a:pt x="3636008" y="2692711"/>
                  <a:pt x="3642732" y="2698595"/>
                </a:cubicBezTo>
                <a:cubicBezTo>
                  <a:pt x="3655919" y="2710134"/>
                  <a:pt x="3667512" y="2723376"/>
                  <a:pt x="3679902" y="2735766"/>
                </a:cubicBezTo>
                <a:lnTo>
                  <a:pt x="3694771" y="2750634"/>
                </a:lnTo>
                <a:cubicBezTo>
                  <a:pt x="3699727" y="2755590"/>
                  <a:pt x="3703807" y="2761615"/>
                  <a:pt x="3709639" y="2765503"/>
                </a:cubicBezTo>
                <a:lnTo>
                  <a:pt x="3731941" y="2780371"/>
                </a:lnTo>
                <a:cubicBezTo>
                  <a:pt x="3750626" y="2836427"/>
                  <a:pt x="3723248" y="2769505"/>
                  <a:pt x="3761678" y="2817542"/>
                </a:cubicBezTo>
                <a:cubicBezTo>
                  <a:pt x="3766573" y="2823661"/>
                  <a:pt x="3764410" y="2833575"/>
                  <a:pt x="3769112" y="2839844"/>
                </a:cubicBezTo>
                <a:cubicBezTo>
                  <a:pt x="3779626" y="2853862"/>
                  <a:pt x="3806283" y="2877015"/>
                  <a:pt x="3806283" y="2877015"/>
                </a:cubicBezTo>
                <a:cubicBezTo>
                  <a:pt x="3808761" y="2884449"/>
                  <a:pt x="3810213" y="2892308"/>
                  <a:pt x="3813717" y="2899317"/>
                </a:cubicBezTo>
                <a:cubicBezTo>
                  <a:pt x="3823096" y="2918076"/>
                  <a:pt x="3829622" y="2922657"/>
                  <a:pt x="3843454" y="2936488"/>
                </a:cubicBezTo>
                <a:cubicBezTo>
                  <a:pt x="3855244" y="2971858"/>
                  <a:pt x="3852994" y="2978149"/>
                  <a:pt x="3873190" y="3003395"/>
                </a:cubicBezTo>
                <a:cubicBezTo>
                  <a:pt x="3877568" y="3008868"/>
                  <a:pt x="3883102" y="3013308"/>
                  <a:pt x="3888058" y="3018264"/>
                </a:cubicBezTo>
                <a:cubicBezTo>
                  <a:pt x="3895911" y="3041820"/>
                  <a:pt x="3893892" y="3042281"/>
                  <a:pt x="3910361" y="3062868"/>
                </a:cubicBezTo>
                <a:cubicBezTo>
                  <a:pt x="3914739" y="3068341"/>
                  <a:pt x="3920851" y="3072264"/>
                  <a:pt x="3925229" y="3077737"/>
                </a:cubicBezTo>
                <a:cubicBezTo>
                  <a:pt x="3930810" y="3084714"/>
                  <a:pt x="3934282" y="3093255"/>
                  <a:pt x="3940097" y="3100039"/>
                </a:cubicBezTo>
                <a:cubicBezTo>
                  <a:pt x="3949220" y="3110682"/>
                  <a:pt x="3969834" y="3129776"/>
                  <a:pt x="3969834" y="3129776"/>
                </a:cubicBezTo>
                <a:cubicBezTo>
                  <a:pt x="3977685" y="3153330"/>
                  <a:pt x="3975667" y="3153795"/>
                  <a:pt x="3992136" y="3174381"/>
                </a:cubicBezTo>
                <a:cubicBezTo>
                  <a:pt x="3996515" y="3179854"/>
                  <a:pt x="4002626" y="3183776"/>
                  <a:pt x="4007005" y="3189249"/>
                </a:cubicBezTo>
                <a:cubicBezTo>
                  <a:pt x="4012586" y="3196226"/>
                  <a:pt x="4016058" y="3204767"/>
                  <a:pt x="4021873" y="3211551"/>
                </a:cubicBezTo>
                <a:cubicBezTo>
                  <a:pt x="4030996" y="3222194"/>
                  <a:pt x="4043834" y="3229624"/>
                  <a:pt x="4051610" y="3241288"/>
                </a:cubicBezTo>
                <a:cubicBezTo>
                  <a:pt x="4056566" y="3248722"/>
                  <a:pt x="4060663" y="3256806"/>
                  <a:pt x="4066478" y="3263590"/>
                </a:cubicBezTo>
                <a:cubicBezTo>
                  <a:pt x="4075601" y="3274233"/>
                  <a:pt x="4087804" y="3282112"/>
                  <a:pt x="4096215" y="3293327"/>
                </a:cubicBezTo>
                <a:cubicBezTo>
                  <a:pt x="4106521" y="3307069"/>
                  <a:pt x="4125287" y="3335011"/>
                  <a:pt x="4140819" y="3345366"/>
                </a:cubicBezTo>
                <a:cubicBezTo>
                  <a:pt x="4147339" y="3349713"/>
                  <a:pt x="4155688" y="3350322"/>
                  <a:pt x="4163122" y="3352800"/>
                </a:cubicBezTo>
                <a:cubicBezTo>
                  <a:pt x="4206611" y="3396289"/>
                  <a:pt x="4185713" y="3380251"/>
                  <a:pt x="4222595" y="3404839"/>
                </a:cubicBezTo>
                <a:cubicBezTo>
                  <a:pt x="4225073" y="3412273"/>
                  <a:pt x="4225134" y="3421023"/>
                  <a:pt x="4230029" y="3427142"/>
                </a:cubicBezTo>
                <a:cubicBezTo>
                  <a:pt x="4235611" y="3434119"/>
                  <a:pt x="4245468" y="3436290"/>
                  <a:pt x="4252332" y="3442010"/>
                </a:cubicBezTo>
                <a:cubicBezTo>
                  <a:pt x="4260409" y="3448740"/>
                  <a:pt x="4267904" y="3456235"/>
                  <a:pt x="4274634" y="3464312"/>
                </a:cubicBezTo>
                <a:cubicBezTo>
                  <a:pt x="4280354" y="3471176"/>
                  <a:pt x="4283920" y="3479638"/>
                  <a:pt x="4289502" y="3486615"/>
                </a:cubicBezTo>
                <a:cubicBezTo>
                  <a:pt x="4293881" y="3492088"/>
                  <a:pt x="4299992" y="3496010"/>
                  <a:pt x="4304371" y="3501483"/>
                </a:cubicBezTo>
                <a:cubicBezTo>
                  <a:pt x="4319000" y="3519769"/>
                  <a:pt x="4316159" y="3525193"/>
                  <a:pt x="4334107" y="3538654"/>
                </a:cubicBezTo>
                <a:cubicBezTo>
                  <a:pt x="4348402" y="3549376"/>
                  <a:pt x="4366076" y="3555754"/>
                  <a:pt x="4378712" y="3568390"/>
                </a:cubicBezTo>
                <a:cubicBezTo>
                  <a:pt x="4413990" y="3603668"/>
                  <a:pt x="4395150" y="3593694"/>
                  <a:pt x="4430751" y="3605561"/>
                </a:cubicBezTo>
                <a:cubicBezTo>
                  <a:pt x="4438185" y="3612995"/>
                  <a:pt x="4444755" y="3621409"/>
                  <a:pt x="4453054" y="3627864"/>
                </a:cubicBezTo>
                <a:cubicBezTo>
                  <a:pt x="4453075" y="3627881"/>
                  <a:pt x="4508799" y="3665027"/>
                  <a:pt x="4519961" y="3672468"/>
                </a:cubicBezTo>
                <a:lnTo>
                  <a:pt x="4564566" y="3702205"/>
                </a:lnTo>
                <a:lnTo>
                  <a:pt x="4609171" y="3717073"/>
                </a:lnTo>
                <a:lnTo>
                  <a:pt x="4631473" y="3724507"/>
                </a:lnTo>
                <a:cubicBezTo>
                  <a:pt x="4657423" y="3750458"/>
                  <a:pt x="4639692" y="3737160"/>
                  <a:pt x="4690946" y="3754244"/>
                </a:cubicBezTo>
                <a:lnTo>
                  <a:pt x="4713249" y="3761678"/>
                </a:lnTo>
                <a:cubicBezTo>
                  <a:pt x="4728117" y="3771590"/>
                  <a:pt x="4740901" y="3785764"/>
                  <a:pt x="4757854" y="3791415"/>
                </a:cubicBezTo>
                <a:lnTo>
                  <a:pt x="5003180" y="3873190"/>
                </a:lnTo>
                <a:lnTo>
                  <a:pt x="5092390" y="3902927"/>
                </a:lnTo>
                <a:lnTo>
                  <a:pt x="5114693" y="3910361"/>
                </a:lnTo>
                <a:lnTo>
                  <a:pt x="5136995" y="3917795"/>
                </a:lnTo>
                <a:cubicBezTo>
                  <a:pt x="5162945" y="3943746"/>
                  <a:pt x="5145214" y="3930448"/>
                  <a:pt x="5196468" y="3947532"/>
                </a:cubicBezTo>
                <a:lnTo>
                  <a:pt x="5218771" y="3954966"/>
                </a:lnTo>
                <a:cubicBezTo>
                  <a:pt x="5226205" y="3959922"/>
                  <a:pt x="5232909" y="3966205"/>
                  <a:pt x="5241073" y="3969834"/>
                </a:cubicBezTo>
                <a:cubicBezTo>
                  <a:pt x="5255395" y="3976199"/>
                  <a:pt x="5272638" y="3976009"/>
                  <a:pt x="5285678" y="3984703"/>
                </a:cubicBezTo>
                <a:cubicBezTo>
                  <a:pt x="5314500" y="4003918"/>
                  <a:pt x="5299504" y="3996746"/>
                  <a:pt x="5330283" y="4007005"/>
                </a:cubicBezTo>
                <a:cubicBezTo>
                  <a:pt x="5337717" y="4011961"/>
                  <a:pt x="5344421" y="4018244"/>
                  <a:pt x="5352585" y="4021873"/>
                </a:cubicBezTo>
                <a:cubicBezTo>
                  <a:pt x="5366907" y="4028238"/>
                  <a:pt x="5384149" y="4028049"/>
                  <a:pt x="5397190" y="4036742"/>
                </a:cubicBezTo>
                <a:cubicBezTo>
                  <a:pt x="5404624" y="4041698"/>
                  <a:pt x="5411328" y="4047981"/>
                  <a:pt x="5419493" y="4051610"/>
                </a:cubicBezTo>
                <a:cubicBezTo>
                  <a:pt x="5433815" y="4057975"/>
                  <a:pt x="5449229" y="4061522"/>
                  <a:pt x="5464097" y="4066478"/>
                </a:cubicBezTo>
                <a:lnTo>
                  <a:pt x="5486400" y="4073912"/>
                </a:lnTo>
                <a:cubicBezTo>
                  <a:pt x="5550304" y="4116518"/>
                  <a:pt x="5469456" y="4065441"/>
                  <a:pt x="5531005" y="4096215"/>
                </a:cubicBezTo>
                <a:cubicBezTo>
                  <a:pt x="5588651" y="4125037"/>
                  <a:pt x="5519550" y="4099831"/>
                  <a:pt x="5575610" y="4118517"/>
                </a:cubicBezTo>
                <a:cubicBezTo>
                  <a:pt x="5600828" y="4135329"/>
                  <a:pt x="5591595" y="4127067"/>
                  <a:pt x="5605346" y="414082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2295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0F7EC4-BE9B-3BCF-92CB-65D8CB0200C4}"/>
              </a:ext>
            </a:extLst>
          </p:cNvPr>
          <p:cNvSpPr txBox="1"/>
          <p:nvPr/>
        </p:nvSpPr>
        <p:spPr>
          <a:xfrm>
            <a:off x="6968690" y="6104665"/>
            <a:ext cx="5486400" cy="646331"/>
          </a:xfrm>
          <a:prstGeom prst="rect">
            <a:avLst/>
          </a:prstGeom>
          <a:noFill/>
        </p:spPr>
        <p:txBody>
          <a:bodyPr wrap="square" rtlCol="0">
            <a:spAutoFit/>
          </a:bodyPr>
          <a:lstStyle/>
          <a:p>
            <a:r>
              <a:rPr lang="en-US" dirty="0"/>
              <a:t>MODIS True-color image on Aug 9, 2013</a:t>
            </a:r>
          </a:p>
          <a:p>
            <a:r>
              <a:rPr lang="en-US" dirty="0"/>
              <a:t>https://</a:t>
            </a:r>
            <a:r>
              <a:rPr lang="en-US" dirty="0" err="1"/>
              <a:t>earthobservatory.nasa.gov</a:t>
            </a:r>
            <a:r>
              <a:rPr lang="en-US" dirty="0"/>
              <a:t>/</a:t>
            </a:r>
          </a:p>
        </p:txBody>
      </p:sp>
      <p:pic>
        <p:nvPicPr>
          <p:cNvPr id="6" name="Picture 5" descr="A picture containing water, map, landscape, outdoor&#10;&#10;Description automatically generated">
            <a:extLst>
              <a:ext uri="{FF2B5EF4-FFF2-40B4-BE49-F238E27FC236}">
                <a16:creationId xmlns:a16="http://schemas.microsoft.com/office/drawing/2014/main" id="{6C20BB15-F5D0-6EA5-030A-5A47A9BCC7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701" y="249382"/>
            <a:ext cx="8142955" cy="5669280"/>
          </a:xfrm>
          <a:prstGeom prst="rect">
            <a:avLst/>
          </a:prstGeom>
        </p:spPr>
      </p:pic>
      <p:sp>
        <p:nvSpPr>
          <p:cNvPr id="3" name="TextBox 2">
            <a:extLst>
              <a:ext uri="{FF2B5EF4-FFF2-40B4-BE49-F238E27FC236}">
                <a16:creationId xmlns:a16="http://schemas.microsoft.com/office/drawing/2014/main" id="{B2CDF568-AA60-F395-9662-9A8A3F721FC3}"/>
              </a:ext>
            </a:extLst>
          </p:cNvPr>
          <p:cNvSpPr txBox="1"/>
          <p:nvPr/>
        </p:nvSpPr>
        <p:spPr>
          <a:xfrm>
            <a:off x="9596387" y="2425566"/>
            <a:ext cx="1986013" cy="461665"/>
          </a:xfrm>
          <a:prstGeom prst="rect">
            <a:avLst/>
          </a:prstGeom>
          <a:noFill/>
        </p:spPr>
        <p:txBody>
          <a:bodyPr wrap="square" rtlCol="0">
            <a:spAutoFit/>
          </a:bodyPr>
          <a:lstStyle/>
          <a:p>
            <a:r>
              <a:rPr lang="en-US" sz="2400" dirty="0"/>
              <a:t>Closed</a:t>
            </a:r>
          </a:p>
        </p:txBody>
      </p:sp>
      <p:sp>
        <p:nvSpPr>
          <p:cNvPr id="7" name="Freeform 6">
            <a:extLst>
              <a:ext uri="{FF2B5EF4-FFF2-40B4-BE49-F238E27FC236}">
                <a16:creationId xmlns:a16="http://schemas.microsoft.com/office/drawing/2014/main" id="{1912964D-E703-1B39-5C11-F9592B36E1C1}"/>
              </a:ext>
            </a:extLst>
          </p:cNvPr>
          <p:cNvSpPr/>
          <p:nvPr/>
        </p:nvSpPr>
        <p:spPr>
          <a:xfrm>
            <a:off x="1791093" y="3355942"/>
            <a:ext cx="3421930" cy="1300899"/>
          </a:xfrm>
          <a:custGeom>
            <a:avLst/>
            <a:gdLst>
              <a:gd name="connsiteX0" fmla="*/ 0 w 3421930"/>
              <a:gd name="connsiteY0" fmla="*/ 0 h 1300899"/>
              <a:gd name="connsiteX1" fmla="*/ 103695 w 3421930"/>
              <a:gd name="connsiteY1" fmla="*/ 65988 h 1300899"/>
              <a:gd name="connsiteX2" fmla="*/ 131975 w 3421930"/>
              <a:gd name="connsiteY2" fmla="*/ 94268 h 1300899"/>
              <a:gd name="connsiteX3" fmla="*/ 188536 w 3421930"/>
              <a:gd name="connsiteY3" fmla="*/ 131976 h 1300899"/>
              <a:gd name="connsiteX4" fmla="*/ 263950 w 3421930"/>
              <a:gd name="connsiteY4" fmla="*/ 197963 h 1300899"/>
              <a:gd name="connsiteX5" fmla="*/ 320511 w 3421930"/>
              <a:gd name="connsiteY5" fmla="*/ 235670 h 1300899"/>
              <a:gd name="connsiteX6" fmla="*/ 348792 w 3421930"/>
              <a:gd name="connsiteY6" fmla="*/ 245097 h 1300899"/>
              <a:gd name="connsiteX7" fmla="*/ 405352 w 3421930"/>
              <a:gd name="connsiteY7" fmla="*/ 282804 h 1300899"/>
              <a:gd name="connsiteX8" fmla="*/ 433633 w 3421930"/>
              <a:gd name="connsiteY8" fmla="*/ 311085 h 1300899"/>
              <a:gd name="connsiteX9" fmla="*/ 490194 w 3421930"/>
              <a:gd name="connsiteY9" fmla="*/ 348792 h 1300899"/>
              <a:gd name="connsiteX10" fmla="*/ 537328 w 3421930"/>
              <a:gd name="connsiteY10" fmla="*/ 395926 h 1300899"/>
              <a:gd name="connsiteX11" fmla="*/ 556181 w 3421930"/>
              <a:gd name="connsiteY11" fmla="*/ 424206 h 1300899"/>
              <a:gd name="connsiteX12" fmla="*/ 584462 w 3421930"/>
              <a:gd name="connsiteY12" fmla="*/ 443060 h 1300899"/>
              <a:gd name="connsiteX13" fmla="*/ 641022 w 3421930"/>
              <a:gd name="connsiteY13" fmla="*/ 499621 h 1300899"/>
              <a:gd name="connsiteX14" fmla="*/ 678730 w 3421930"/>
              <a:gd name="connsiteY14" fmla="*/ 527901 h 1300899"/>
              <a:gd name="connsiteX15" fmla="*/ 707010 w 3421930"/>
              <a:gd name="connsiteY15" fmla="*/ 556182 h 1300899"/>
              <a:gd name="connsiteX16" fmla="*/ 735291 w 3421930"/>
              <a:gd name="connsiteY16" fmla="*/ 565609 h 1300899"/>
              <a:gd name="connsiteX17" fmla="*/ 763571 w 3421930"/>
              <a:gd name="connsiteY17" fmla="*/ 584462 h 1300899"/>
              <a:gd name="connsiteX18" fmla="*/ 791851 w 3421930"/>
              <a:gd name="connsiteY18" fmla="*/ 593889 h 1300899"/>
              <a:gd name="connsiteX19" fmla="*/ 848412 w 3421930"/>
              <a:gd name="connsiteY19" fmla="*/ 622169 h 1300899"/>
              <a:gd name="connsiteX20" fmla="*/ 876693 w 3421930"/>
              <a:gd name="connsiteY20" fmla="*/ 641023 h 1300899"/>
              <a:gd name="connsiteX21" fmla="*/ 933253 w 3421930"/>
              <a:gd name="connsiteY21" fmla="*/ 669303 h 1300899"/>
              <a:gd name="connsiteX22" fmla="*/ 980387 w 3421930"/>
              <a:gd name="connsiteY22" fmla="*/ 716437 h 1300899"/>
              <a:gd name="connsiteX23" fmla="*/ 1027521 w 3421930"/>
              <a:gd name="connsiteY23" fmla="*/ 754145 h 1300899"/>
              <a:gd name="connsiteX24" fmla="*/ 1084082 w 3421930"/>
              <a:gd name="connsiteY24" fmla="*/ 801279 h 1300899"/>
              <a:gd name="connsiteX25" fmla="*/ 1140643 w 3421930"/>
              <a:gd name="connsiteY25" fmla="*/ 820132 h 1300899"/>
              <a:gd name="connsiteX26" fmla="*/ 1197204 w 3421930"/>
              <a:gd name="connsiteY26" fmla="*/ 838986 h 1300899"/>
              <a:gd name="connsiteX27" fmla="*/ 1244338 w 3421930"/>
              <a:gd name="connsiteY27" fmla="*/ 848413 h 1300899"/>
              <a:gd name="connsiteX28" fmla="*/ 1282045 w 3421930"/>
              <a:gd name="connsiteY28" fmla="*/ 857839 h 1300899"/>
              <a:gd name="connsiteX29" fmla="*/ 1310326 w 3421930"/>
              <a:gd name="connsiteY29" fmla="*/ 867266 h 1300899"/>
              <a:gd name="connsiteX30" fmla="*/ 1414020 w 3421930"/>
              <a:gd name="connsiteY30" fmla="*/ 876693 h 1300899"/>
              <a:gd name="connsiteX31" fmla="*/ 1480008 w 3421930"/>
              <a:gd name="connsiteY31" fmla="*/ 895547 h 1300899"/>
              <a:gd name="connsiteX32" fmla="*/ 1498862 w 3421930"/>
              <a:gd name="connsiteY32" fmla="*/ 923827 h 1300899"/>
              <a:gd name="connsiteX33" fmla="*/ 1527142 w 3421930"/>
              <a:gd name="connsiteY33" fmla="*/ 942681 h 1300899"/>
              <a:gd name="connsiteX34" fmla="*/ 1564849 w 3421930"/>
              <a:gd name="connsiteY34" fmla="*/ 1027522 h 1300899"/>
              <a:gd name="connsiteX35" fmla="*/ 1583703 w 3421930"/>
              <a:gd name="connsiteY35" fmla="*/ 1140644 h 1300899"/>
              <a:gd name="connsiteX36" fmla="*/ 1593130 w 3421930"/>
              <a:gd name="connsiteY36" fmla="*/ 1178351 h 1300899"/>
              <a:gd name="connsiteX37" fmla="*/ 1611983 w 3421930"/>
              <a:gd name="connsiteY37" fmla="*/ 1234912 h 1300899"/>
              <a:gd name="connsiteX38" fmla="*/ 1621410 w 3421930"/>
              <a:gd name="connsiteY38" fmla="*/ 1263192 h 1300899"/>
              <a:gd name="connsiteX39" fmla="*/ 1649691 w 3421930"/>
              <a:gd name="connsiteY39" fmla="*/ 1282046 h 1300899"/>
              <a:gd name="connsiteX40" fmla="*/ 1706251 w 3421930"/>
              <a:gd name="connsiteY40" fmla="*/ 1300899 h 1300899"/>
              <a:gd name="connsiteX41" fmla="*/ 1819373 w 3421930"/>
              <a:gd name="connsiteY41" fmla="*/ 1282046 h 1300899"/>
              <a:gd name="connsiteX42" fmla="*/ 1857080 w 3421930"/>
              <a:gd name="connsiteY42" fmla="*/ 1272619 h 1300899"/>
              <a:gd name="connsiteX43" fmla="*/ 1913641 w 3421930"/>
              <a:gd name="connsiteY43" fmla="*/ 1253765 h 1300899"/>
              <a:gd name="connsiteX44" fmla="*/ 1998482 w 3421930"/>
              <a:gd name="connsiteY44" fmla="*/ 1225485 h 1300899"/>
              <a:gd name="connsiteX45" fmla="*/ 2083323 w 3421930"/>
              <a:gd name="connsiteY45" fmla="*/ 1206631 h 1300899"/>
              <a:gd name="connsiteX46" fmla="*/ 2139884 w 3421930"/>
              <a:gd name="connsiteY46" fmla="*/ 1187778 h 1300899"/>
              <a:gd name="connsiteX47" fmla="*/ 2158738 w 3421930"/>
              <a:gd name="connsiteY47" fmla="*/ 1159497 h 1300899"/>
              <a:gd name="connsiteX48" fmla="*/ 2168165 w 3421930"/>
              <a:gd name="connsiteY48" fmla="*/ 1131217 h 1300899"/>
              <a:gd name="connsiteX49" fmla="*/ 2253006 w 3421930"/>
              <a:gd name="connsiteY49" fmla="*/ 1065229 h 1300899"/>
              <a:gd name="connsiteX50" fmla="*/ 2281286 w 3421930"/>
              <a:gd name="connsiteY50" fmla="*/ 1046376 h 1300899"/>
              <a:gd name="connsiteX51" fmla="*/ 2309567 w 3421930"/>
              <a:gd name="connsiteY51" fmla="*/ 1027522 h 1300899"/>
              <a:gd name="connsiteX52" fmla="*/ 2375554 w 3421930"/>
              <a:gd name="connsiteY52" fmla="*/ 1008668 h 1300899"/>
              <a:gd name="connsiteX53" fmla="*/ 2432115 w 3421930"/>
              <a:gd name="connsiteY53" fmla="*/ 970961 h 1300899"/>
              <a:gd name="connsiteX54" fmla="*/ 2488676 w 3421930"/>
              <a:gd name="connsiteY54" fmla="*/ 942681 h 1300899"/>
              <a:gd name="connsiteX55" fmla="*/ 2582944 w 3421930"/>
              <a:gd name="connsiteY55" fmla="*/ 914400 h 1300899"/>
              <a:gd name="connsiteX56" fmla="*/ 2639505 w 3421930"/>
              <a:gd name="connsiteY56" fmla="*/ 923827 h 1300899"/>
              <a:gd name="connsiteX57" fmla="*/ 2696066 w 3421930"/>
              <a:gd name="connsiteY57" fmla="*/ 961534 h 1300899"/>
              <a:gd name="connsiteX58" fmla="*/ 2752627 w 3421930"/>
              <a:gd name="connsiteY58" fmla="*/ 980388 h 1300899"/>
              <a:gd name="connsiteX59" fmla="*/ 2780907 w 3421930"/>
              <a:gd name="connsiteY59" fmla="*/ 989815 h 1300899"/>
              <a:gd name="connsiteX60" fmla="*/ 2950589 w 3421930"/>
              <a:gd name="connsiteY60" fmla="*/ 1102936 h 1300899"/>
              <a:gd name="connsiteX61" fmla="*/ 3007150 w 3421930"/>
              <a:gd name="connsiteY61" fmla="*/ 1131217 h 1300899"/>
              <a:gd name="connsiteX62" fmla="*/ 3035431 w 3421930"/>
              <a:gd name="connsiteY62" fmla="*/ 1150070 h 1300899"/>
              <a:gd name="connsiteX63" fmla="*/ 3091992 w 3421930"/>
              <a:gd name="connsiteY63" fmla="*/ 1168924 h 1300899"/>
              <a:gd name="connsiteX64" fmla="*/ 3120272 w 3421930"/>
              <a:gd name="connsiteY64" fmla="*/ 1178351 h 1300899"/>
              <a:gd name="connsiteX65" fmla="*/ 3186260 w 3421930"/>
              <a:gd name="connsiteY65" fmla="*/ 1168924 h 1300899"/>
              <a:gd name="connsiteX66" fmla="*/ 3214540 w 3421930"/>
              <a:gd name="connsiteY66" fmla="*/ 1102936 h 1300899"/>
              <a:gd name="connsiteX67" fmla="*/ 3233394 w 3421930"/>
              <a:gd name="connsiteY67" fmla="*/ 1046376 h 1300899"/>
              <a:gd name="connsiteX68" fmla="*/ 3242820 w 3421930"/>
              <a:gd name="connsiteY68" fmla="*/ 1018095 h 1300899"/>
              <a:gd name="connsiteX69" fmla="*/ 3252247 w 3421930"/>
              <a:gd name="connsiteY69" fmla="*/ 989815 h 1300899"/>
              <a:gd name="connsiteX70" fmla="*/ 3280528 w 3421930"/>
              <a:gd name="connsiteY70" fmla="*/ 886120 h 1300899"/>
              <a:gd name="connsiteX71" fmla="*/ 3355942 w 3421930"/>
              <a:gd name="connsiteY71" fmla="*/ 820132 h 1300899"/>
              <a:gd name="connsiteX72" fmla="*/ 3384222 w 3421930"/>
              <a:gd name="connsiteY72" fmla="*/ 801279 h 1300899"/>
              <a:gd name="connsiteX73" fmla="*/ 3421930 w 3421930"/>
              <a:gd name="connsiteY73" fmla="*/ 782425 h 130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421930" h="1300899">
                <a:moveTo>
                  <a:pt x="0" y="0"/>
                </a:moveTo>
                <a:cubicBezTo>
                  <a:pt x="34565" y="21996"/>
                  <a:pt x="74725" y="37018"/>
                  <a:pt x="103695" y="65988"/>
                </a:cubicBezTo>
                <a:cubicBezTo>
                  <a:pt x="113122" y="75415"/>
                  <a:pt x="121452" y="86083"/>
                  <a:pt x="131975" y="94268"/>
                </a:cubicBezTo>
                <a:cubicBezTo>
                  <a:pt x="149861" y="108180"/>
                  <a:pt x="188536" y="131976"/>
                  <a:pt x="188536" y="131976"/>
                </a:cubicBezTo>
                <a:cubicBezTo>
                  <a:pt x="219958" y="179110"/>
                  <a:pt x="197962" y="153971"/>
                  <a:pt x="263950" y="197963"/>
                </a:cubicBezTo>
                <a:lnTo>
                  <a:pt x="320511" y="235670"/>
                </a:lnTo>
                <a:lnTo>
                  <a:pt x="348792" y="245097"/>
                </a:lnTo>
                <a:cubicBezTo>
                  <a:pt x="367645" y="257666"/>
                  <a:pt x="389330" y="266782"/>
                  <a:pt x="405352" y="282804"/>
                </a:cubicBezTo>
                <a:cubicBezTo>
                  <a:pt x="414779" y="292231"/>
                  <a:pt x="423110" y="302900"/>
                  <a:pt x="433633" y="311085"/>
                </a:cubicBezTo>
                <a:cubicBezTo>
                  <a:pt x="451519" y="324996"/>
                  <a:pt x="490194" y="348792"/>
                  <a:pt x="490194" y="348792"/>
                </a:cubicBezTo>
                <a:cubicBezTo>
                  <a:pt x="540468" y="424204"/>
                  <a:pt x="474483" y="333081"/>
                  <a:pt x="537328" y="395926"/>
                </a:cubicBezTo>
                <a:cubicBezTo>
                  <a:pt x="545339" y="403937"/>
                  <a:pt x="548170" y="416195"/>
                  <a:pt x="556181" y="424206"/>
                </a:cubicBezTo>
                <a:cubicBezTo>
                  <a:pt x="564192" y="432217"/>
                  <a:pt x="575994" y="435533"/>
                  <a:pt x="584462" y="443060"/>
                </a:cubicBezTo>
                <a:cubicBezTo>
                  <a:pt x="604390" y="460774"/>
                  <a:pt x="619691" y="483624"/>
                  <a:pt x="641022" y="499621"/>
                </a:cubicBezTo>
                <a:cubicBezTo>
                  <a:pt x="653591" y="509048"/>
                  <a:pt x="666801" y="517676"/>
                  <a:pt x="678730" y="527901"/>
                </a:cubicBezTo>
                <a:cubicBezTo>
                  <a:pt x="688852" y="536577"/>
                  <a:pt x="695918" y="548787"/>
                  <a:pt x="707010" y="556182"/>
                </a:cubicBezTo>
                <a:cubicBezTo>
                  <a:pt x="715278" y="561694"/>
                  <a:pt x="726403" y="561165"/>
                  <a:pt x="735291" y="565609"/>
                </a:cubicBezTo>
                <a:cubicBezTo>
                  <a:pt x="745424" y="570676"/>
                  <a:pt x="753438" y="579395"/>
                  <a:pt x="763571" y="584462"/>
                </a:cubicBezTo>
                <a:cubicBezTo>
                  <a:pt x="772459" y="588906"/>
                  <a:pt x="782771" y="589853"/>
                  <a:pt x="791851" y="593889"/>
                </a:cubicBezTo>
                <a:cubicBezTo>
                  <a:pt x="811113" y="602450"/>
                  <a:pt x="829986" y="611932"/>
                  <a:pt x="848412" y="622169"/>
                </a:cubicBezTo>
                <a:cubicBezTo>
                  <a:pt x="858316" y="627671"/>
                  <a:pt x="866559" y="635956"/>
                  <a:pt x="876693" y="641023"/>
                </a:cubicBezTo>
                <a:cubicBezTo>
                  <a:pt x="954753" y="680054"/>
                  <a:pt x="852202" y="615270"/>
                  <a:pt x="933253" y="669303"/>
                </a:cubicBezTo>
                <a:cubicBezTo>
                  <a:pt x="983531" y="744721"/>
                  <a:pt x="917541" y="653591"/>
                  <a:pt x="980387" y="716437"/>
                </a:cubicBezTo>
                <a:cubicBezTo>
                  <a:pt x="1023028" y="759078"/>
                  <a:pt x="972465" y="735792"/>
                  <a:pt x="1027521" y="754145"/>
                </a:cubicBezTo>
                <a:cubicBezTo>
                  <a:pt x="1045278" y="771902"/>
                  <a:pt x="1060461" y="790781"/>
                  <a:pt x="1084082" y="801279"/>
                </a:cubicBezTo>
                <a:cubicBezTo>
                  <a:pt x="1102243" y="809350"/>
                  <a:pt x="1121789" y="813848"/>
                  <a:pt x="1140643" y="820132"/>
                </a:cubicBezTo>
                <a:cubicBezTo>
                  <a:pt x="1140647" y="820133"/>
                  <a:pt x="1197201" y="838985"/>
                  <a:pt x="1197204" y="838986"/>
                </a:cubicBezTo>
                <a:cubicBezTo>
                  <a:pt x="1212915" y="842128"/>
                  <a:pt x="1228697" y="844937"/>
                  <a:pt x="1244338" y="848413"/>
                </a:cubicBezTo>
                <a:cubicBezTo>
                  <a:pt x="1256985" y="851223"/>
                  <a:pt x="1269588" y="854280"/>
                  <a:pt x="1282045" y="857839"/>
                </a:cubicBezTo>
                <a:cubicBezTo>
                  <a:pt x="1291600" y="860569"/>
                  <a:pt x="1300489" y="865861"/>
                  <a:pt x="1310326" y="867266"/>
                </a:cubicBezTo>
                <a:cubicBezTo>
                  <a:pt x="1344684" y="872174"/>
                  <a:pt x="1379455" y="873551"/>
                  <a:pt x="1414020" y="876693"/>
                </a:cubicBezTo>
                <a:cubicBezTo>
                  <a:pt x="1416484" y="877309"/>
                  <a:pt x="1473860" y="890629"/>
                  <a:pt x="1480008" y="895547"/>
                </a:cubicBezTo>
                <a:cubicBezTo>
                  <a:pt x="1488855" y="902625"/>
                  <a:pt x="1490851" y="915816"/>
                  <a:pt x="1498862" y="923827"/>
                </a:cubicBezTo>
                <a:cubicBezTo>
                  <a:pt x="1506873" y="931838"/>
                  <a:pt x="1517715" y="936396"/>
                  <a:pt x="1527142" y="942681"/>
                </a:cubicBezTo>
                <a:cubicBezTo>
                  <a:pt x="1549579" y="1009990"/>
                  <a:pt x="1534972" y="982706"/>
                  <a:pt x="1564849" y="1027522"/>
                </a:cubicBezTo>
                <a:cubicBezTo>
                  <a:pt x="1572719" y="1082609"/>
                  <a:pt x="1572675" y="1091020"/>
                  <a:pt x="1583703" y="1140644"/>
                </a:cubicBezTo>
                <a:cubicBezTo>
                  <a:pt x="1586514" y="1153291"/>
                  <a:pt x="1589407" y="1165942"/>
                  <a:pt x="1593130" y="1178351"/>
                </a:cubicBezTo>
                <a:cubicBezTo>
                  <a:pt x="1598841" y="1197386"/>
                  <a:pt x="1605699" y="1216058"/>
                  <a:pt x="1611983" y="1234912"/>
                </a:cubicBezTo>
                <a:cubicBezTo>
                  <a:pt x="1615125" y="1244339"/>
                  <a:pt x="1613142" y="1257680"/>
                  <a:pt x="1621410" y="1263192"/>
                </a:cubicBezTo>
                <a:cubicBezTo>
                  <a:pt x="1630837" y="1269477"/>
                  <a:pt x="1639338" y="1277445"/>
                  <a:pt x="1649691" y="1282046"/>
                </a:cubicBezTo>
                <a:cubicBezTo>
                  <a:pt x="1667851" y="1290117"/>
                  <a:pt x="1706251" y="1300899"/>
                  <a:pt x="1706251" y="1300899"/>
                </a:cubicBezTo>
                <a:cubicBezTo>
                  <a:pt x="1761323" y="1293031"/>
                  <a:pt x="1769760" y="1293071"/>
                  <a:pt x="1819373" y="1282046"/>
                </a:cubicBezTo>
                <a:cubicBezTo>
                  <a:pt x="1832020" y="1279236"/>
                  <a:pt x="1844671" y="1276342"/>
                  <a:pt x="1857080" y="1272619"/>
                </a:cubicBezTo>
                <a:cubicBezTo>
                  <a:pt x="1876115" y="1266908"/>
                  <a:pt x="1894787" y="1260050"/>
                  <a:pt x="1913641" y="1253765"/>
                </a:cubicBezTo>
                <a:lnTo>
                  <a:pt x="1998482" y="1225485"/>
                </a:lnTo>
                <a:cubicBezTo>
                  <a:pt x="2079387" y="1198516"/>
                  <a:pt x="1950619" y="1239807"/>
                  <a:pt x="2083323" y="1206631"/>
                </a:cubicBezTo>
                <a:cubicBezTo>
                  <a:pt x="2102603" y="1201811"/>
                  <a:pt x="2139884" y="1187778"/>
                  <a:pt x="2139884" y="1187778"/>
                </a:cubicBezTo>
                <a:cubicBezTo>
                  <a:pt x="2146169" y="1178351"/>
                  <a:pt x="2153671" y="1169631"/>
                  <a:pt x="2158738" y="1159497"/>
                </a:cubicBezTo>
                <a:cubicBezTo>
                  <a:pt x="2163182" y="1150609"/>
                  <a:pt x="2162653" y="1139485"/>
                  <a:pt x="2168165" y="1131217"/>
                </a:cubicBezTo>
                <a:cubicBezTo>
                  <a:pt x="2185888" y="1104633"/>
                  <a:pt x="2230529" y="1080214"/>
                  <a:pt x="2253006" y="1065229"/>
                </a:cubicBezTo>
                <a:lnTo>
                  <a:pt x="2281286" y="1046376"/>
                </a:lnTo>
                <a:cubicBezTo>
                  <a:pt x="2290713" y="1040091"/>
                  <a:pt x="2298575" y="1030270"/>
                  <a:pt x="2309567" y="1027522"/>
                </a:cubicBezTo>
                <a:cubicBezTo>
                  <a:pt x="2318443" y="1025303"/>
                  <a:pt x="2364488" y="1014816"/>
                  <a:pt x="2375554" y="1008668"/>
                </a:cubicBezTo>
                <a:cubicBezTo>
                  <a:pt x="2395362" y="997664"/>
                  <a:pt x="2410619" y="978126"/>
                  <a:pt x="2432115" y="970961"/>
                </a:cubicBezTo>
                <a:cubicBezTo>
                  <a:pt x="2535254" y="936581"/>
                  <a:pt x="2379034" y="991410"/>
                  <a:pt x="2488676" y="942681"/>
                </a:cubicBezTo>
                <a:cubicBezTo>
                  <a:pt x="2518185" y="929566"/>
                  <a:pt x="2551605" y="922235"/>
                  <a:pt x="2582944" y="914400"/>
                </a:cubicBezTo>
                <a:cubicBezTo>
                  <a:pt x="2601798" y="917542"/>
                  <a:pt x="2621862" y="916476"/>
                  <a:pt x="2639505" y="923827"/>
                </a:cubicBezTo>
                <a:cubicBezTo>
                  <a:pt x="2660421" y="932542"/>
                  <a:pt x="2674570" y="954368"/>
                  <a:pt x="2696066" y="961534"/>
                </a:cubicBezTo>
                <a:lnTo>
                  <a:pt x="2752627" y="980388"/>
                </a:lnTo>
                <a:cubicBezTo>
                  <a:pt x="2762054" y="983530"/>
                  <a:pt x="2772639" y="984303"/>
                  <a:pt x="2780907" y="989815"/>
                </a:cubicBezTo>
                <a:lnTo>
                  <a:pt x="2950589" y="1102936"/>
                </a:lnTo>
                <a:cubicBezTo>
                  <a:pt x="3031633" y="1156965"/>
                  <a:pt x="2929098" y="1092191"/>
                  <a:pt x="3007150" y="1131217"/>
                </a:cubicBezTo>
                <a:cubicBezTo>
                  <a:pt x="3017284" y="1136284"/>
                  <a:pt x="3025078" y="1145469"/>
                  <a:pt x="3035431" y="1150070"/>
                </a:cubicBezTo>
                <a:cubicBezTo>
                  <a:pt x="3053592" y="1158141"/>
                  <a:pt x="3073138" y="1162639"/>
                  <a:pt x="3091992" y="1168924"/>
                </a:cubicBezTo>
                <a:lnTo>
                  <a:pt x="3120272" y="1178351"/>
                </a:lnTo>
                <a:cubicBezTo>
                  <a:pt x="3142268" y="1175209"/>
                  <a:pt x="3165956" y="1177948"/>
                  <a:pt x="3186260" y="1168924"/>
                </a:cubicBezTo>
                <a:cubicBezTo>
                  <a:pt x="3205242" y="1160488"/>
                  <a:pt x="3210437" y="1116614"/>
                  <a:pt x="3214540" y="1102936"/>
                </a:cubicBezTo>
                <a:cubicBezTo>
                  <a:pt x="3220251" y="1083901"/>
                  <a:pt x="3227110" y="1065229"/>
                  <a:pt x="3233394" y="1046376"/>
                </a:cubicBezTo>
                <a:lnTo>
                  <a:pt x="3242820" y="1018095"/>
                </a:lnTo>
                <a:cubicBezTo>
                  <a:pt x="3245962" y="1008668"/>
                  <a:pt x="3250298" y="999559"/>
                  <a:pt x="3252247" y="989815"/>
                </a:cubicBezTo>
                <a:cubicBezTo>
                  <a:pt x="3257307" y="964517"/>
                  <a:pt x="3266859" y="906625"/>
                  <a:pt x="3280528" y="886120"/>
                </a:cubicBezTo>
                <a:cubicBezTo>
                  <a:pt x="3311950" y="838985"/>
                  <a:pt x="3289954" y="864123"/>
                  <a:pt x="3355942" y="820132"/>
                </a:cubicBezTo>
                <a:cubicBezTo>
                  <a:pt x="3365369" y="813848"/>
                  <a:pt x="3373474" y="804862"/>
                  <a:pt x="3384222" y="801279"/>
                </a:cubicBezTo>
                <a:cubicBezTo>
                  <a:pt x="3416719" y="790447"/>
                  <a:pt x="3405477" y="798878"/>
                  <a:pt x="3421930" y="78242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2038C56F-D12D-8BFF-8D1E-76E039CF8D7D}"/>
              </a:ext>
            </a:extLst>
          </p:cNvPr>
          <p:cNvSpPr/>
          <p:nvPr/>
        </p:nvSpPr>
        <p:spPr>
          <a:xfrm>
            <a:off x="7088957" y="2205872"/>
            <a:ext cx="1168923" cy="94268"/>
          </a:xfrm>
          <a:custGeom>
            <a:avLst/>
            <a:gdLst>
              <a:gd name="connsiteX0" fmla="*/ 1168923 w 1168923"/>
              <a:gd name="connsiteY0" fmla="*/ 0 h 94268"/>
              <a:gd name="connsiteX1" fmla="*/ 1102936 w 1168923"/>
              <a:gd name="connsiteY1" fmla="*/ 18854 h 94268"/>
              <a:gd name="connsiteX2" fmla="*/ 942680 w 1168923"/>
              <a:gd name="connsiteY2" fmla="*/ 37707 h 94268"/>
              <a:gd name="connsiteX3" fmla="*/ 904973 w 1168923"/>
              <a:gd name="connsiteY3" fmla="*/ 47134 h 94268"/>
              <a:gd name="connsiteX4" fmla="*/ 876692 w 1168923"/>
              <a:gd name="connsiteY4" fmla="*/ 56561 h 94268"/>
              <a:gd name="connsiteX5" fmla="*/ 716437 w 1168923"/>
              <a:gd name="connsiteY5" fmla="*/ 75415 h 94268"/>
              <a:gd name="connsiteX6" fmla="*/ 650449 w 1168923"/>
              <a:gd name="connsiteY6" fmla="*/ 84841 h 94268"/>
              <a:gd name="connsiteX7" fmla="*/ 556181 w 1168923"/>
              <a:gd name="connsiteY7" fmla="*/ 94268 h 94268"/>
              <a:gd name="connsiteX8" fmla="*/ 245097 w 1168923"/>
              <a:gd name="connsiteY8" fmla="*/ 75415 h 94268"/>
              <a:gd name="connsiteX9" fmla="*/ 150829 w 1168923"/>
              <a:gd name="connsiteY9" fmla="*/ 56561 h 94268"/>
              <a:gd name="connsiteX10" fmla="*/ 94268 w 1168923"/>
              <a:gd name="connsiteY10" fmla="*/ 47134 h 94268"/>
              <a:gd name="connsiteX11" fmla="*/ 37707 w 1168923"/>
              <a:gd name="connsiteY11" fmla="*/ 28281 h 94268"/>
              <a:gd name="connsiteX12" fmla="*/ 0 w 1168923"/>
              <a:gd name="connsiteY12" fmla="*/ 9427 h 9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8923" h="94268">
                <a:moveTo>
                  <a:pt x="1168923" y="0"/>
                </a:moveTo>
                <a:cubicBezTo>
                  <a:pt x="1146927" y="6285"/>
                  <a:pt x="1125304" y="14061"/>
                  <a:pt x="1102936" y="18854"/>
                </a:cubicBezTo>
                <a:cubicBezTo>
                  <a:pt x="1066462" y="26670"/>
                  <a:pt x="972678" y="34707"/>
                  <a:pt x="942680" y="37707"/>
                </a:cubicBezTo>
                <a:cubicBezTo>
                  <a:pt x="930111" y="40849"/>
                  <a:pt x="917430" y="43575"/>
                  <a:pt x="904973" y="47134"/>
                </a:cubicBezTo>
                <a:cubicBezTo>
                  <a:pt x="895418" y="49864"/>
                  <a:pt x="886392" y="54405"/>
                  <a:pt x="876692" y="56561"/>
                </a:cubicBezTo>
                <a:cubicBezTo>
                  <a:pt x="819006" y="69380"/>
                  <a:pt x="779045" y="68459"/>
                  <a:pt x="716437" y="75415"/>
                </a:cubicBezTo>
                <a:cubicBezTo>
                  <a:pt x="694354" y="77869"/>
                  <a:pt x="672516" y="82245"/>
                  <a:pt x="650449" y="84841"/>
                </a:cubicBezTo>
                <a:cubicBezTo>
                  <a:pt x="619086" y="88531"/>
                  <a:pt x="587604" y="91126"/>
                  <a:pt x="556181" y="94268"/>
                </a:cubicBezTo>
                <a:cubicBezTo>
                  <a:pt x="486603" y="91243"/>
                  <a:pt x="333299" y="88645"/>
                  <a:pt x="245097" y="75415"/>
                </a:cubicBezTo>
                <a:cubicBezTo>
                  <a:pt x="213407" y="70661"/>
                  <a:pt x="182438" y="61829"/>
                  <a:pt x="150829" y="56561"/>
                </a:cubicBezTo>
                <a:cubicBezTo>
                  <a:pt x="131975" y="53419"/>
                  <a:pt x="112811" y="51770"/>
                  <a:pt x="94268" y="47134"/>
                </a:cubicBezTo>
                <a:cubicBezTo>
                  <a:pt x="74988" y="42314"/>
                  <a:pt x="37707" y="28281"/>
                  <a:pt x="37707" y="28281"/>
                </a:cubicBezTo>
                <a:cubicBezTo>
                  <a:pt x="6812" y="7684"/>
                  <a:pt x="20757" y="9427"/>
                  <a:pt x="0" y="942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825A5A7B-BE41-094A-7F6F-34A3F86E757E}"/>
              </a:ext>
            </a:extLst>
          </p:cNvPr>
          <p:cNvSpPr/>
          <p:nvPr/>
        </p:nvSpPr>
        <p:spPr>
          <a:xfrm>
            <a:off x="5222449" y="2158738"/>
            <a:ext cx="1838227" cy="1970202"/>
          </a:xfrm>
          <a:custGeom>
            <a:avLst/>
            <a:gdLst>
              <a:gd name="connsiteX0" fmla="*/ 1838227 w 1838227"/>
              <a:gd name="connsiteY0" fmla="*/ 65988 h 1970202"/>
              <a:gd name="connsiteX1" fmla="*/ 1772240 w 1838227"/>
              <a:gd name="connsiteY1" fmla="*/ 84841 h 1970202"/>
              <a:gd name="connsiteX2" fmla="*/ 1621411 w 1838227"/>
              <a:gd name="connsiteY2" fmla="*/ 103695 h 1970202"/>
              <a:gd name="connsiteX3" fmla="*/ 1574277 w 1838227"/>
              <a:gd name="connsiteY3" fmla="*/ 113122 h 1970202"/>
              <a:gd name="connsiteX4" fmla="*/ 1338607 w 1838227"/>
              <a:gd name="connsiteY4" fmla="*/ 103695 h 1970202"/>
              <a:gd name="connsiteX5" fmla="*/ 1272619 w 1838227"/>
              <a:gd name="connsiteY5" fmla="*/ 84841 h 1970202"/>
              <a:gd name="connsiteX6" fmla="*/ 1140644 w 1838227"/>
              <a:gd name="connsiteY6" fmla="*/ 47134 h 1970202"/>
              <a:gd name="connsiteX7" fmla="*/ 1055803 w 1838227"/>
              <a:gd name="connsiteY7" fmla="*/ 9427 h 1970202"/>
              <a:gd name="connsiteX8" fmla="*/ 904974 w 1838227"/>
              <a:gd name="connsiteY8" fmla="*/ 0 h 1970202"/>
              <a:gd name="connsiteX9" fmla="*/ 650450 w 1838227"/>
              <a:gd name="connsiteY9" fmla="*/ 9427 h 1970202"/>
              <a:gd name="connsiteX10" fmla="*/ 593889 w 1838227"/>
              <a:gd name="connsiteY10" fmla="*/ 28281 h 1970202"/>
              <a:gd name="connsiteX11" fmla="*/ 556182 w 1838227"/>
              <a:gd name="connsiteY11" fmla="*/ 84841 h 1970202"/>
              <a:gd name="connsiteX12" fmla="*/ 527902 w 1838227"/>
              <a:gd name="connsiteY12" fmla="*/ 141402 h 1970202"/>
              <a:gd name="connsiteX13" fmla="*/ 509048 w 1838227"/>
              <a:gd name="connsiteY13" fmla="*/ 226243 h 1970202"/>
              <a:gd name="connsiteX14" fmla="*/ 499621 w 1838227"/>
              <a:gd name="connsiteY14" fmla="*/ 311085 h 1970202"/>
              <a:gd name="connsiteX15" fmla="*/ 527902 w 1838227"/>
              <a:gd name="connsiteY15" fmla="*/ 641023 h 1970202"/>
              <a:gd name="connsiteX16" fmla="*/ 537328 w 1838227"/>
              <a:gd name="connsiteY16" fmla="*/ 678730 h 1970202"/>
              <a:gd name="connsiteX17" fmla="*/ 565609 w 1838227"/>
              <a:gd name="connsiteY17" fmla="*/ 772998 h 1970202"/>
              <a:gd name="connsiteX18" fmla="*/ 546755 w 1838227"/>
              <a:gd name="connsiteY18" fmla="*/ 895547 h 1970202"/>
              <a:gd name="connsiteX19" fmla="*/ 527902 w 1838227"/>
              <a:gd name="connsiteY19" fmla="*/ 970961 h 1970202"/>
              <a:gd name="connsiteX20" fmla="*/ 509048 w 1838227"/>
              <a:gd name="connsiteY20" fmla="*/ 1027522 h 1970202"/>
              <a:gd name="connsiteX21" fmla="*/ 499621 w 1838227"/>
              <a:gd name="connsiteY21" fmla="*/ 1065229 h 1970202"/>
              <a:gd name="connsiteX22" fmla="*/ 461914 w 1838227"/>
              <a:gd name="connsiteY22" fmla="*/ 1121790 h 1970202"/>
              <a:gd name="connsiteX23" fmla="*/ 424207 w 1838227"/>
              <a:gd name="connsiteY23" fmla="*/ 1178351 h 1970202"/>
              <a:gd name="connsiteX24" fmla="*/ 405353 w 1838227"/>
              <a:gd name="connsiteY24" fmla="*/ 1206631 h 1970202"/>
              <a:gd name="connsiteX25" fmla="*/ 386499 w 1838227"/>
              <a:gd name="connsiteY25" fmla="*/ 1234911 h 1970202"/>
              <a:gd name="connsiteX26" fmla="*/ 348792 w 1838227"/>
              <a:gd name="connsiteY26" fmla="*/ 1291472 h 1970202"/>
              <a:gd name="connsiteX27" fmla="*/ 282805 w 1838227"/>
              <a:gd name="connsiteY27" fmla="*/ 1366887 h 1970202"/>
              <a:gd name="connsiteX28" fmla="*/ 263951 w 1838227"/>
              <a:gd name="connsiteY28" fmla="*/ 1432874 h 1970202"/>
              <a:gd name="connsiteX29" fmla="*/ 254524 w 1838227"/>
              <a:gd name="connsiteY29" fmla="*/ 1489435 h 1970202"/>
              <a:gd name="connsiteX30" fmla="*/ 235671 w 1838227"/>
              <a:gd name="connsiteY30" fmla="*/ 1574276 h 1970202"/>
              <a:gd name="connsiteX31" fmla="*/ 207390 w 1838227"/>
              <a:gd name="connsiteY31" fmla="*/ 1602557 h 1970202"/>
              <a:gd name="connsiteX32" fmla="*/ 179110 w 1838227"/>
              <a:gd name="connsiteY32" fmla="*/ 1659118 h 1970202"/>
              <a:gd name="connsiteX33" fmla="*/ 160256 w 1838227"/>
              <a:gd name="connsiteY33" fmla="*/ 1687398 h 1970202"/>
              <a:gd name="connsiteX34" fmla="*/ 141403 w 1838227"/>
              <a:gd name="connsiteY34" fmla="*/ 1743959 h 1970202"/>
              <a:gd name="connsiteX35" fmla="*/ 131976 w 1838227"/>
              <a:gd name="connsiteY35" fmla="*/ 1772239 h 1970202"/>
              <a:gd name="connsiteX36" fmla="*/ 94269 w 1838227"/>
              <a:gd name="connsiteY36" fmla="*/ 1847654 h 1970202"/>
              <a:gd name="connsiteX37" fmla="*/ 47135 w 1838227"/>
              <a:gd name="connsiteY37" fmla="*/ 1932495 h 1970202"/>
              <a:gd name="connsiteX38" fmla="*/ 0 w 1838227"/>
              <a:gd name="connsiteY38" fmla="*/ 1970202 h 197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38227" h="1970202">
                <a:moveTo>
                  <a:pt x="1838227" y="65988"/>
                </a:moveTo>
                <a:cubicBezTo>
                  <a:pt x="1816231" y="72272"/>
                  <a:pt x="1794778" y="80921"/>
                  <a:pt x="1772240" y="84841"/>
                </a:cubicBezTo>
                <a:cubicBezTo>
                  <a:pt x="1722322" y="93522"/>
                  <a:pt x="1671095" y="93758"/>
                  <a:pt x="1621411" y="103695"/>
                </a:cubicBezTo>
                <a:lnTo>
                  <a:pt x="1574277" y="113122"/>
                </a:lnTo>
                <a:cubicBezTo>
                  <a:pt x="1495720" y="109980"/>
                  <a:pt x="1417040" y="109104"/>
                  <a:pt x="1338607" y="103695"/>
                </a:cubicBezTo>
                <a:cubicBezTo>
                  <a:pt x="1317588" y="102245"/>
                  <a:pt x="1292997" y="90399"/>
                  <a:pt x="1272619" y="84841"/>
                </a:cubicBezTo>
                <a:cubicBezTo>
                  <a:pt x="1261976" y="81938"/>
                  <a:pt x="1157321" y="58252"/>
                  <a:pt x="1140644" y="47134"/>
                </a:cubicBezTo>
                <a:cubicBezTo>
                  <a:pt x="1113030" y="28726"/>
                  <a:pt x="1092936" y="11748"/>
                  <a:pt x="1055803" y="9427"/>
                </a:cubicBezTo>
                <a:lnTo>
                  <a:pt x="904974" y="0"/>
                </a:lnTo>
                <a:cubicBezTo>
                  <a:pt x="820133" y="3142"/>
                  <a:pt x="735001" y="1740"/>
                  <a:pt x="650450" y="9427"/>
                </a:cubicBezTo>
                <a:cubicBezTo>
                  <a:pt x="630658" y="11226"/>
                  <a:pt x="593889" y="28281"/>
                  <a:pt x="593889" y="28281"/>
                </a:cubicBezTo>
                <a:cubicBezTo>
                  <a:pt x="581320" y="47134"/>
                  <a:pt x="563347" y="63345"/>
                  <a:pt x="556182" y="84841"/>
                </a:cubicBezTo>
                <a:cubicBezTo>
                  <a:pt x="543172" y="123870"/>
                  <a:pt x="552267" y="104854"/>
                  <a:pt x="527902" y="141402"/>
                </a:cubicBezTo>
                <a:cubicBezTo>
                  <a:pt x="521040" y="168848"/>
                  <a:pt x="513037" y="198318"/>
                  <a:pt x="509048" y="226243"/>
                </a:cubicBezTo>
                <a:cubicBezTo>
                  <a:pt x="505024" y="254412"/>
                  <a:pt x="502763" y="282804"/>
                  <a:pt x="499621" y="311085"/>
                </a:cubicBezTo>
                <a:cubicBezTo>
                  <a:pt x="503446" y="383754"/>
                  <a:pt x="508637" y="563957"/>
                  <a:pt x="527902" y="641023"/>
                </a:cubicBezTo>
                <a:cubicBezTo>
                  <a:pt x="531044" y="653592"/>
                  <a:pt x="533605" y="666321"/>
                  <a:pt x="537328" y="678730"/>
                </a:cubicBezTo>
                <a:cubicBezTo>
                  <a:pt x="571761" y="793507"/>
                  <a:pt x="543877" y="686072"/>
                  <a:pt x="565609" y="772998"/>
                </a:cubicBezTo>
                <a:cubicBezTo>
                  <a:pt x="562167" y="797091"/>
                  <a:pt x="552361" y="869385"/>
                  <a:pt x="546755" y="895547"/>
                </a:cubicBezTo>
                <a:cubicBezTo>
                  <a:pt x="541326" y="920883"/>
                  <a:pt x="536096" y="946379"/>
                  <a:pt x="527902" y="970961"/>
                </a:cubicBezTo>
                <a:cubicBezTo>
                  <a:pt x="521617" y="989815"/>
                  <a:pt x="513868" y="1008242"/>
                  <a:pt x="509048" y="1027522"/>
                </a:cubicBezTo>
                <a:cubicBezTo>
                  <a:pt x="505906" y="1040091"/>
                  <a:pt x="505415" y="1053641"/>
                  <a:pt x="499621" y="1065229"/>
                </a:cubicBezTo>
                <a:cubicBezTo>
                  <a:pt x="489487" y="1085496"/>
                  <a:pt x="474483" y="1102936"/>
                  <a:pt x="461914" y="1121790"/>
                </a:cubicBezTo>
                <a:lnTo>
                  <a:pt x="424207" y="1178351"/>
                </a:lnTo>
                <a:lnTo>
                  <a:pt x="405353" y="1206631"/>
                </a:lnTo>
                <a:lnTo>
                  <a:pt x="386499" y="1234911"/>
                </a:lnTo>
                <a:cubicBezTo>
                  <a:pt x="368472" y="1288998"/>
                  <a:pt x="389983" y="1238512"/>
                  <a:pt x="348792" y="1291472"/>
                </a:cubicBezTo>
                <a:cubicBezTo>
                  <a:pt x="289570" y="1367614"/>
                  <a:pt x="337554" y="1330387"/>
                  <a:pt x="282805" y="1366887"/>
                </a:cubicBezTo>
                <a:cubicBezTo>
                  <a:pt x="273820" y="1393841"/>
                  <a:pt x="269870" y="1403282"/>
                  <a:pt x="263951" y="1432874"/>
                </a:cubicBezTo>
                <a:cubicBezTo>
                  <a:pt x="260202" y="1451617"/>
                  <a:pt x="257943" y="1470630"/>
                  <a:pt x="254524" y="1489435"/>
                </a:cubicBezTo>
                <a:cubicBezTo>
                  <a:pt x="254031" y="1492146"/>
                  <a:pt x="239704" y="1567218"/>
                  <a:pt x="235671" y="1574276"/>
                </a:cubicBezTo>
                <a:cubicBezTo>
                  <a:pt x="229057" y="1585851"/>
                  <a:pt x="215925" y="1592315"/>
                  <a:pt x="207390" y="1602557"/>
                </a:cubicBezTo>
                <a:cubicBezTo>
                  <a:pt x="173621" y="1643080"/>
                  <a:pt x="200368" y="1616602"/>
                  <a:pt x="179110" y="1659118"/>
                </a:cubicBezTo>
                <a:cubicBezTo>
                  <a:pt x="174043" y="1669251"/>
                  <a:pt x="164857" y="1677045"/>
                  <a:pt x="160256" y="1687398"/>
                </a:cubicBezTo>
                <a:cubicBezTo>
                  <a:pt x="152185" y="1705559"/>
                  <a:pt x="147687" y="1725105"/>
                  <a:pt x="141403" y="1743959"/>
                </a:cubicBezTo>
                <a:cubicBezTo>
                  <a:pt x="138261" y="1753386"/>
                  <a:pt x="136420" y="1763351"/>
                  <a:pt x="131976" y="1772239"/>
                </a:cubicBezTo>
                <a:cubicBezTo>
                  <a:pt x="119407" y="1797377"/>
                  <a:pt x="103157" y="1820991"/>
                  <a:pt x="94269" y="1847654"/>
                </a:cubicBezTo>
                <a:cubicBezTo>
                  <a:pt x="84445" y="1877124"/>
                  <a:pt x="74918" y="1913973"/>
                  <a:pt x="47135" y="1932495"/>
                </a:cubicBezTo>
                <a:cubicBezTo>
                  <a:pt x="11459" y="1956279"/>
                  <a:pt x="26866" y="1943338"/>
                  <a:pt x="0" y="1970202"/>
                </a:cubicBezTo>
              </a:path>
            </a:pathLst>
          </a:custGeom>
          <a:no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FF330D-AF6C-1CF7-9858-13B0546AA013}"/>
              </a:ext>
            </a:extLst>
          </p:cNvPr>
          <p:cNvSpPr txBox="1"/>
          <p:nvPr/>
        </p:nvSpPr>
        <p:spPr>
          <a:xfrm>
            <a:off x="5045987" y="2523608"/>
            <a:ext cx="864620" cy="646331"/>
          </a:xfrm>
          <a:prstGeom prst="rect">
            <a:avLst/>
          </a:prstGeom>
          <a:noFill/>
        </p:spPr>
        <p:txBody>
          <a:bodyPr wrap="square" rtlCol="0">
            <a:spAutoFit/>
          </a:bodyPr>
          <a:lstStyle/>
          <a:p>
            <a:r>
              <a:rPr lang="en-US" sz="1200" i="1" dirty="0">
                <a:solidFill>
                  <a:srgbClr val="FFFF00"/>
                </a:solidFill>
              </a:rPr>
              <a:t>Prince of Wales Island</a:t>
            </a:r>
          </a:p>
        </p:txBody>
      </p:sp>
      <p:sp>
        <p:nvSpPr>
          <p:cNvPr id="11" name="TextBox 10">
            <a:extLst>
              <a:ext uri="{FF2B5EF4-FFF2-40B4-BE49-F238E27FC236}">
                <a16:creationId xmlns:a16="http://schemas.microsoft.com/office/drawing/2014/main" id="{F04C7836-1D8A-388B-FE44-DE4D2EE9AD03}"/>
              </a:ext>
            </a:extLst>
          </p:cNvPr>
          <p:cNvSpPr txBox="1"/>
          <p:nvPr/>
        </p:nvSpPr>
        <p:spPr>
          <a:xfrm>
            <a:off x="3701470" y="3355942"/>
            <a:ext cx="864620" cy="461665"/>
          </a:xfrm>
          <a:prstGeom prst="rect">
            <a:avLst/>
          </a:prstGeom>
          <a:noFill/>
        </p:spPr>
        <p:txBody>
          <a:bodyPr wrap="square" rtlCol="0">
            <a:spAutoFit/>
          </a:bodyPr>
          <a:lstStyle/>
          <a:p>
            <a:r>
              <a:rPr lang="en-US" sz="1200" i="1" dirty="0">
                <a:solidFill>
                  <a:srgbClr val="FFFF00"/>
                </a:solidFill>
              </a:rPr>
              <a:t>Victoria</a:t>
            </a:r>
          </a:p>
          <a:p>
            <a:r>
              <a:rPr lang="en-US" sz="1200" i="1" dirty="0">
                <a:solidFill>
                  <a:srgbClr val="FFFF00"/>
                </a:solidFill>
              </a:rPr>
              <a:t>Island</a:t>
            </a:r>
          </a:p>
        </p:txBody>
      </p:sp>
      <p:sp>
        <p:nvSpPr>
          <p:cNvPr id="12" name="TextBox 11">
            <a:extLst>
              <a:ext uri="{FF2B5EF4-FFF2-40B4-BE49-F238E27FC236}">
                <a16:creationId xmlns:a16="http://schemas.microsoft.com/office/drawing/2014/main" id="{77F85F17-BBEE-19F8-2B3D-649FB6E0A697}"/>
              </a:ext>
            </a:extLst>
          </p:cNvPr>
          <p:cNvSpPr txBox="1"/>
          <p:nvPr/>
        </p:nvSpPr>
        <p:spPr>
          <a:xfrm>
            <a:off x="6610787" y="2762053"/>
            <a:ext cx="864620" cy="461665"/>
          </a:xfrm>
          <a:prstGeom prst="rect">
            <a:avLst/>
          </a:prstGeom>
          <a:noFill/>
        </p:spPr>
        <p:txBody>
          <a:bodyPr wrap="square" rtlCol="0">
            <a:spAutoFit/>
          </a:bodyPr>
          <a:lstStyle/>
          <a:p>
            <a:r>
              <a:rPr lang="en-US" sz="1200" i="1" dirty="0">
                <a:solidFill>
                  <a:srgbClr val="FFFF00"/>
                </a:solidFill>
              </a:rPr>
              <a:t>Baffin</a:t>
            </a:r>
          </a:p>
          <a:p>
            <a:r>
              <a:rPr lang="en-US" sz="1200" i="1" dirty="0">
                <a:solidFill>
                  <a:srgbClr val="FFFF00"/>
                </a:solidFill>
              </a:rPr>
              <a:t>Island</a:t>
            </a:r>
          </a:p>
        </p:txBody>
      </p:sp>
      <p:sp>
        <p:nvSpPr>
          <p:cNvPr id="14" name="TextBox 13">
            <a:extLst>
              <a:ext uri="{FF2B5EF4-FFF2-40B4-BE49-F238E27FC236}">
                <a16:creationId xmlns:a16="http://schemas.microsoft.com/office/drawing/2014/main" id="{747E32A5-1859-65CB-7FF5-0CC00AB4D5B4}"/>
              </a:ext>
            </a:extLst>
          </p:cNvPr>
          <p:cNvSpPr txBox="1"/>
          <p:nvPr/>
        </p:nvSpPr>
        <p:spPr>
          <a:xfrm>
            <a:off x="5828387" y="2255188"/>
            <a:ext cx="864620" cy="461665"/>
          </a:xfrm>
          <a:prstGeom prst="rect">
            <a:avLst/>
          </a:prstGeom>
          <a:noFill/>
        </p:spPr>
        <p:txBody>
          <a:bodyPr wrap="square" rtlCol="0">
            <a:spAutoFit/>
          </a:bodyPr>
          <a:lstStyle/>
          <a:p>
            <a:r>
              <a:rPr lang="en-US" sz="1200" i="1" dirty="0">
                <a:solidFill>
                  <a:srgbClr val="FFFF00"/>
                </a:solidFill>
              </a:rPr>
              <a:t>Somerset</a:t>
            </a:r>
          </a:p>
          <a:p>
            <a:r>
              <a:rPr lang="en-US" sz="1200" i="1" dirty="0">
                <a:solidFill>
                  <a:srgbClr val="FFFF00"/>
                </a:solidFill>
              </a:rPr>
              <a:t>Island</a:t>
            </a:r>
          </a:p>
        </p:txBody>
      </p:sp>
      <p:sp>
        <p:nvSpPr>
          <p:cNvPr id="15" name="TextBox 14">
            <a:extLst>
              <a:ext uri="{FF2B5EF4-FFF2-40B4-BE49-F238E27FC236}">
                <a16:creationId xmlns:a16="http://schemas.microsoft.com/office/drawing/2014/main" id="{A94BFED0-128F-C677-AF54-7F651714FF3B}"/>
              </a:ext>
            </a:extLst>
          </p:cNvPr>
          <p:cNvSpPr txBox="1"/>
          <p:nvPr/>
        </p:nvSpPr>
        <p:spPr>
          <a:xfrm>
            <a:off x="2161493" y="2335065"/>
            <a:ext cx="864620" cy="461665"/>
          </a:xfrm>
          <a:prstGeom prst="rect">
            <a:avLst/>
          </a:prstGeom>
          <a:noFill/>
        </p:spPr>
        <p:txBody>
          <a:bodyPr wrap="square" rtlCol="0">
            <a:spAutoFit/>
          </a:bodyPr>
          <a:lstStyle/>
          <a:p>
            <a:r>
              <a:rPr lang="en-US" sz="1200" i="1" dirty="0">
                <a:solidFill>
                  <a:srgbClr val="FFFF00"/>
                </a:solidFill>
              </a:rPr>
              <a:t>Banks</a:t>
            </a:r>
          </a:p>
          <a:p>
            <a:r>
              <a:rPr lang="en-US" sz="1200" i="1" dirty="0">
                <a:solidFill>
                  <a:srgbClr val="FFFF00"/>
                </a:solidFill>
              </a:rPr>
              <a:t>Island</a:t>
            </a:r>
          </a:p>
        </p:txBody>
      </p:sp>
    </p:spTree>
    <p:extLst>
      <p:ext uri="{BB962C8B-B14F-4D97-AF65-F5344CB8AC3E}">
        <p14:creationId xmlns:p14="http://schemas.microsoft.com/office/powerpoint/2010/main" val="4204281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8BD386-1018-437F-6D7D-2473BF684F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986" y="505644"/>
            <a:ext cx="5638014" cy="5638014"/>
          </a:xfrm>
          <a:prstGeom prst="rect">
            <a:avLst/>
          </a:prstGeom>
        </p:spPr>
      </p:pic>
      <p:pic>
        <p:nvPicPr>
          <p:cNvPr id="5" name="Picture 4">
            <a:extLst>
              <a:ext uri="{FF2B5EF4-FFF2-40B4-BE49-F238E27FC236}">
                <a16:creationId xmlns:a16="http://schemas.microsoft.com/office/drawing/2014/main" id="{3DAA9E68-90A3-7E7B-B148-64FD8F50CF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1690" y="505644"/>
            <a:ext cx="5638014" cy="5638014"/>
          </a:xfrm>
          <a:prstGeom prst="rect">
            <a:avLst/>
          </a:prstGeom>
        </p:spPr>
      </p:pic>
      <p:sp>
        <p:nvSpPr>
          <p:cNvPr id="2" name="TextBox 1">
            <a:extLst>
              <a:ext uri="{FF2B5EF4-FFF2-40B4-BE49-F238E27FC236}">
                <a16:creationId xmlns:a16="http://schemas.microsoft.com/office/drawing/2014/main" id="{6CC47B11-9F7B-CA09-9D0F-CDAE6CB22AC4}"/>
              </a:ext>
            </a:extLst>
          </p:cNvPr>
          <p:cNvSpPr txBox="1"/>
          <p:nvPr/>
        </p:nvSpPr>
        <p:spPr>
          <a:xfrm>
            <a:off x="2358585" y="191122"/>
            <a:ext cx="7223452"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AMSR2 Ice Concentration in 2013 and 2016</a:t>
            </a:r>
          </a:p>
        </p:txBody>
      </p:sp>
      <p:sp>
        <p:nvSpPr>
          <p:cNvPr id="4" name="Google Shape;316;p86">
            <a:extLst>
              <a:ext uri="{FF2B5EF4-FFF2-40B4-BE49-F238E27FC236}">
                <a16:creationId xmlns:a16="http://schemas.microsoft.com/office/drawing/2014/main" id="{0A7502AE-D12B-2053-3FED-5EFF90CF8B58}"/>
              </a:ext>
            </a:extLst>
          </p:cNvPr>
          <p:cNvSpPr txBox="1"/>
          <p:nvPr/>
        </p:nvSpPr>
        <p:spPr>
          <a:xfrm>
            <a:off x="1964518" y="6328718"/>
            <a:ext cx="8011585" cy="390300"/>
          </a:xfrm>
          <a:prstGeom prst="rect">
            <a:avLst/>
          </a:prstGeom>
          <a:solidFill>
            <a:schemeClr val="dk2"/>
          </a:solidFill>
          <a:ln>
            <a:noFill/>
          </a:ln>
        </p:spPr>
        <p:txBody>
          <a:bodyPr spcFirstLastPara="1" wrap="square" lIns="91425" tIns="91425" rIns="91425" bIns="91425" anchor="t" anchorCtr="0">
            <a:noAutofit/>
          </a:bodyPr>
          <a:lstStyle/>
          <a:p>
            <a:pPr lvl="0"/>
            <a:r>
              <a:rPr lang="en-US" i="1" dirty="0">
                <a:solidFill>
                  <a:srgbClr val="FFFF00"/>
                </a:solidFill>
                <a:latin typeface="Calibri"/>
                <a:ea typeface="Calibri"/>
                <a:cs typeface="Calibri"/>
                <a:sym typeface="Calibri"/>
              </a:rPr>
              <a:t>Question: In which year is the NWP open? How long did it take</a:t>
            </a:r>
            <a:r>
              <a:rPr lang="en-US" i="1" dirty="0">
                <a:solidFill>
                  <a:srgbClr val="FFFF00"/>
                </a:solidFill>
                <a:ea typeface="Calibri"/>
                <a:cs typeface="Calibri"/>
                <a:sym typeface="Calibri"/>
              </a:rPr>
              <a:t>? </a:t>
            </a:r>
            <a:r>
              <a:rPr lang="en-US" i="1" dirty="0">
                <a:solidFill>
                  <a:srgbClr val="FFFF00"/>
                </a:solidFill>
                <a:latin typeface="Calibri"/>
                <a:ea typeface="Calibri"/>
                <a:cs typeface="Calibri"/>
                <a:sym typeface="Calibri"/>
              </a:rPr>
              <a:t>Answer in the chat.</a:t>
            </a:r>
            <a:endParaRPr i="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16841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BEE0D4D-824F-0682-6E05-782C27779122}"/>
                  </a:ext>
                </a:extLst>
              </p:cNvPr>
              <p:cNvSpPr txBox="1"/>
              <p:nvPr/>
            </p:nvSpPr>
            <p:spPr>
              <a:xfrm>
                <a:off x="1678304" y="1546142"/>
                <a:ext cx="8835391" cy="4498796"/>
              </a:xfrm>
              <a:prstGeom prst="rect">
                <a:avLst/>
              </a:prstGeom>
              <a:noFill/>
            </p:spPr>
            <p:txBody>
              <a:bodyPr wrap="square" rtlCol="0">
                <a:spAutoFit/>
              </a:bodyPr>
              <a:lstStyle/>
              <a:p>
                <a:pPr algn="ctr"/>
                <a:endParaRPr lang="en-US" dirty="0"/>
              </a:p>
              <a:p>
                <a:pPr algn="ct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panose="02040503050406030204" pitchFamily="18" charset="0"/>
                              <a:ea typeface="Cambria Math" panose="02040503050406030204" pitchFamily="18" charset="0"/>
                            </a:rPr>
                            <m:t>𝜕</m:t>
                          </m:r>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𝑔</m:t>
                              </m:r>
                            </m:e>
                          </m:acc>
                          <m:r>
                            <a:rPr lang="en-US" sz="2400" b="0" i="1" smtClean="0">
                              <a:latin typeface="Cambria Math" panose="02040503050406030204" pitchFamily="18" charset="0"/>
                            </a:rPr>
                            <m:t>(</m:t>
                          </m:r>
                          <m:r>
                            <a:rPr lang="en-US" sz="2400" b="0" i="1" smtClean="0">
                              <a:latin typeface="Cambria Math" panose="02040503050406030204" pitchFamily="18" charset="0"/>
                            </a:rPr>
                            <m:t>h</m:t>
                          </m:r>
                          <m:r>
                            <a:rPr lang="en-US" sz="2400" b="0" i="1" smtClean="0">
                              <a:latin typeface="Cambria Math" panose="02040503050406030204" pitchFamily="18" charset="0"/>
                            </a:rPr>
                            <m:t>)</m:t>
                          </m:r>
                        </m:num>
                        <m:den>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den>
                      </m:f>
                      <m:r>
                        <a:rPr lang="en-US" sz="2400" b="0" i="1" smtClean="0">
                          <a:latin typeface="Cambria Math" panose="02040503050406030204" pitchFamily="18" charset="0"/>
                        </a:rPr>
                        <m:t>=</m:t>
                      </m:r>
                      <m:r>
                        <a:rPr lang="en-US" sz="2400" b="0" i="1" smtClean="0">
                          <a:solidFill>
                            <a:srgbClr val="0070C0"/>
                          </a:solidFill>
                          <a:latin typeface="Cambria Math" panose="02040503050406030204" pitchFamily="18" charset="0"/>
                        </a:rPr>
                        <m:t>−</m:t>
                      </m:r>
                      <m:r>
                        <m:rPr>
                          <m:sty m:val="p"/>
                        </m:rPr>
                        <a:rPr lang="en-US" sz="2400" b="0" i="1" smtClean="0">
                          <a:solidFill>
                            <a:srgbClr val="0070C0"/>
                          </a:solidFill>
                          <a:latin typeface="Cambria Math" panose="02040503050406030204" pitchFamily="18" charset="0"/>
                          <a:ea typeface="Cambria Math" panose="02040503050406030204" pitchFamily="18" charset="0"/>
                        </a:rPr>
                        <m:t>∇</m:t>
                      </m:r>
                      <m:r>
                        <a:rPr lang="en-US" sz="2400" b="0" i="1" smtClean="0">
                          <a:solidFill>
                            <a:srgbClr val="0070C0"/>
                          </a:solidFill>
                          <a:latin typeface="Cambria Math" panose="02040503050406030204" pitchFamily="18" charset="0"/>
                          <a:ea typeface="Cambria Math" panose="02040503050406030204" pitchFamily="18" charset="0"/>
                        </a:rPr>
                        <m:t>∙</m:t>
                      </m:r>
                      <m:d>
                        <m:dPr>
                          <m:ctrlPr>
                            <a:rPr lang="en-US" sz="2400" b="0" i="1" smtClean="0">
                              <a:solidFill>
                                <a:srgbClr val="0070C0"/>
                              </a:solidFill>
                              <a:latin typeface="Cambria Math" panose="02040503050406030204" pitchFamily="18" charset="0"/>
                              <a:ea typeface="Cambria Math" panose="02040503050406030204" pitchFamily="18" charset="0"/>
                            </a:rPr>
                          </m:ctrlPr>
                        </m:dPr>
                        <m:e>
                          <m:r>
                            <a:rPr lang="en-US" sz="2400" b="1" i="1" smtClean="0">
                              <a:solidFill>
                                <a:srgbClr val="0070C0"/>
                              </a:solidFill>
                              <a:latin typeface="Cambria Math" panose="02040503050406030204" pitchFamily="18" charset="0"/>
                              <a:ea typeface="Cambria Math" panose="02040503050406030204" pitchFamily="18" charset="0"/>
                            </a:rPr>
                            <m:t>𝒖</m:t>
                          </m:r>
                          <m:acc>
                            <m:accPr>
                              <m:chr m:val="̂"/>
                              <m:ctrlPr>
                                <a:rPr lang="en-US" sz="2400" b="0" i="1" smtClean="0">
                                  <a:solidFill>
                                    <a:srgbClr val="0070C0"/>
                                  </a:solidFill>
                                  <a:latin typeface="Cambria Math" panose="02040503050406030204" pitchFamily="18" charset="0"/>
                                  <a:ea typeface="Cambria Math" panose="02040503050406030204" pitchFamily="18" charset="0"/>
                                </a:rPr>
                              </m:ctrlPr>
                            </m:accPr>
                            <m:e>
                              <m:r>
                                <a:rPr lang="en-US" sz="2400" b="0" i="1" smtClean="0">
                                  <a:solidFill>
                                    <a:srgbClr val="0070C0"/>
                                  </a:solidFill>
                                  <a:latin typeface="Cambria Math" panose="02040503050406030204" pitchFamily="18" charset="0"/>
                                  <a:ea typeface="Cambria Math" panose="02040503050406030204" pitchFamily="18" charset="0"/>
                                </a:rPr>
                                <m:t>𝑔</m:t>
                              </m:r>
                            </m:e>
                          </m:acc>
                        </m:e>
                      </m:d>
                      <m:r>
                        <a:rPr lang="en-US" sz="2400" b="0" i="1" smtClean="0">
                          <a:latin typeface="Cambria Math" panose="02040503050406030204" pitchFamily="18" charset="0"/>
                        </a:rPr>
                        <m:t>−</m:t>
                      </m:r>
                      <m:f>
                        <m:fPr>
                          <m:ctrlPr>
                            <a:rPr lang="en-US" sz="2400" b="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ea typeface="Cambria Math" panose="02040503050406030204" pitchFamily="18" charset="0"/>
                            </a:rPr>
                            <m:t>𝜕</m:t>
                          </m:r>
                          <m:d>
                            <m:dPr>
                              <m:ctrlPr>
                                <a:rPr lang="en-US" sz="2400" b="0" i="1" smtClean="0">
                                  <a:solidFill>
                                    <a:srgbClr val="FF0000"/>
                                  </a:solidFill>
                                  <a:latin typeface="Cambria Math" panose="02040503050406030204" pitchFamily="18" charset="0"/>
                                  <a:ea typeface="Cambria Math" panose="02040503050406030204" pitchFamily="18" charset="0"/>
                                </a:rPr>
                              </m:ctrlPr>
                            </m:dPr>
                            <m:e>
                              <m:r>
                                <a:rPr lang="en-US" sz="2400" b="0" i="1" smtClean="0">
                                  <a:solidFill>
                                    <a:srgbClr val="FF0000"/>
                                  </a:solidFill>
                                  <a:latin typeface="Cambria Math" panose="02040503050406030204" pitchFamily="18" charset="0"/>
                                  <a:ea typeface="Cambria Math" panose="02040503050406030204" pitchFamily="18" charset="0"/>
                                </a:rPr>
                                <m:t>𝐹</m:t>
                              </m:r>
                              <m:acc>
                                <m:accPr>
                                  <m:chr m:val="̂"/>
                                  <m:ctrlPr>
                                    <a:rPr lang="en-US" sz="2400" b="0" i="1" smtClean="0">
                                      <a:solidFill>
                                        <a:srgbClr val="FF0000"/>
                                      </a:solidFill>
                                      <a:latin typeface="Cambria Math" panose="02040503050406030204" pitchFamily="18" charset="0"/>
                                      <a:ea typeface="Cambria Math" panose="02040503050406030204" pitchFamily="18" charset="0"/>
                                    </a:rPr>
                                  </m:ctrlPr>
                                </m:accPr>
                                <m:e>
                                  <m:r>
                                    <a:rPr lang="en-US" sz="2400" b="0" i="1" smtClean="0">
                                      <a:solidFill>
                                        <a:srgbClr val="FF0000"/>
                                      </a:solidFill>
                                      <a:latin typeface="Cambria Math" panose="02040503050406030204" pitchFamily="18" charset="0"/>
                                      <a:ea typeface="Cambria Math" panose="02040503050406030204" pitchFamily="18" charset="0"/>
                                    </a:rPr>
                                    <m:t>𝑔</m:t>
                                  </m:r>
                                </m:e>
                              </m:acc>
                            </m:e>
                          </m:d>
                        </m:num>
                        <m:den>
                          <m:r>
                            <a:rPr lang="en-US" sz="2400" b="0" i="1" smtClean="0">
                              <a:solidFill>
                                <a:srgbClr val="FF0000"/>
                              </a:solidFill>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h</m:t>
                          </m:r>
                        </m:den>
                      </m:f>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𝜓</m:t>
                      </m:r>
                    </m:oMath>
                  </m:oMathPara>
                </a14:m>
                <a:endParaRPr lang="en-US" sz="2400" b="0" dirty="0">
                  <a:ea typeface="Cambria Math" panose="02040503050406030204" pitchFamily="18" charset="0"/>
                </a:endParaRPr>
              </a:p>
              <a:p>
                <a:pPr algn="ctr"/>
                <a:endParaRPr lang="en-US" dirty="0"/>
              </a:p>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𝑔</m:t>
                        </m:r>
                      </m:e>
                    </m:acc>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rPr>
                      <m:t>)</m:t>
                    </m:r>
                  </m:oMath>
                </a14:m>
                <a:r>
                  <a:rPr lang="en-US" dirty="0"/>
                  <a:t>: thickness distribution function</a:t>
                </a:r>
              </a:p>
              <a:p>
                <a:r>
                  <a:rPr lang="en-US" dirty="0"/>
                  <a:t>F: thermodynamic growth rate</a:t>
                </a:r>
              </a:p>
              <a:p>
                <a:r>
                  <a:rPr lang="en-US" b="1" dirty="0"/>
                  <a:t>u</a:t>
                </a:r>
                <a:r>
                  <a:rPr lang="en-US" dirty="0"/>
                  <a:t>: ice motion vector</a:t>
                </a:r>
              </a:p>
              <a:p>
                <a:r>
                  <a:rPr lang="en-US" dirty="0"/>
                  <a:t>h: ice thickness</a:t>
                </a:r>
              </a:p>
              <a:p>
                <a:r>
                  <a:rPr lang="en-US" dirty="0"/>
                  <a:t>L: lateral melt of ice (melting of sea ice floes from the edges)</a:t>
                </a:r>
              </a:p>
              <a:p>
                <a:r>
                  <a:rPr lang="en-US" dirty="0"/>
                  <a:t>𝜓: redistribution function that converts thin ice to thick, ridged ice during deformation</a:t>
                </a:r>
              </a:p>
              <a:p>
                <a:pPr algn="ctr"/>
                <a:endParaRPr lang="en-US" dirty="0"/>
              </a:p>
              <a:p>
                <a:pPr algn="ctr"/>
                <a:endParaRPr lang="en-US" dirty="0"/>
              </a:p>
              <a:p>
                <a14:m>
                  <m:oMath xmlns:m="http://schemas.openxmlformats.org/officeDocument/2006/math">
                    <m:r>
                      <a:rPr lang="en-US" sz="2400" b="0" i="1" smtClean="0">
                        <a:solidFill>
                          <a:srgbClr val="0070C0"/>
                        </a:solidFill>
                        <a:latin typeface="Cambria Math" panose="02040503050406030204" pitchFamily="18" charset="0"/>
                      </a:rPr>
                      <m:t>−</m:t>
                    </m:r>
                    <m:r>
                      <m:rPr>
                        <m:sty m:val="p"/>
                      </m:rPr>
                      <a:rPr lang="en-US" sz="2400" b="0" i="1" smtClean="0">
                        <a:solidFill>
                          <a:srgbClr val="0070C0"/>
                        </a:solidFill>
                        <a:latin typeface="Cambria Math" panose="02040503050406030204" pitchFamily="18" charset="0"/>
                        <a:ea typeface="Cambria Math" panose="02040503050406030204" pitchFamily="18" charset="0"/>
                      </a:rPr>
                      <m:t>∇</m:t>
                    </m:r>
                    <m:r>
                      <a:rPr lang="en-US" sz="2400" b="0" i="1" smtClean="0">
                        <a:solidFill>
                          <a:srgbClr val="0070C0"/>
                        </a:solidFill>
                        <a:latin typeface="Cambria Math" panose="02040503050406030204" pitchFamily="18" charset="0"/>
                        <a:ea typeface="Cambria Math" panose="02040503050406030204" pitchFamily="18" charset="0"/>
                      </a:rPr>
                      <m:t>∙</m:t>
                    </m:r>
                    <m:d>
                      <m:dPr>
                        <m:ctrlPr>
                          <a:rPr lang="en-US" sz="2400" b="0" i="1" smtClean="0">
                            <a:solidFill>
                              <a:srgbClr val="0070C0"/>
                            </a:solidFill>
                            <a:latin typeface="Cambria Math" panose="02040503050406030204" pitchFamily="18" charset="0"/>
                            <a:ea typeface="Cambria Math" panose="02040503050406030204" pitchFamily="18" charset="0"/>
                          </a:rPr>
                        </m:ctrlPr>
                      </m:dPr>
                      <m:e>
                        <m:r>
                          <a:rPr lang="en-US" sz="2400" b="1" i="1" smtClean="0">
                            <a:solidFill>
                              <a:srgbClr val="0070C0"/>
                            </a:solidFill>
                            <a:latin typeface="Cambria Math" panose="02040503050406030204" pitchFamily="18" charset="0"/>
                            <a:ea typeface="Cambria Math" panose="02040503050406030204" pitchFamily="18" charset="0"/>
                          </a:rPr>
                          <m:t>𝒖</m:t>
                        </m:r>
                        <m:acc>
                          <m:accPr>
                            <m:chr m:val="̂"/>
                            <m:ctrlPr>
                              <a:rPr lang="en-US" sz="2400" b="0" i="1" smtClean="0">
                                <a:solidFill>
                                  <a:srgbClr val="0070C0"/>
                                </a:solidFill>
                                <a:latin typeface="Cambria Math" panose="02040503050406030204" pitchFamily="18" charset="0"/>
                                <a:ea typeface="Cambria Math" panose="02040503050406030204" pitchFamily="18" charset="0"/>
                              </a:rPr>
                            </m:ctrlPr>
                          </m:accPr>
                          <m:e>
                            <m:r>
                              <a:rPr lang="en-US" sz="2400" b="0" i="1" smtClean="0">
                                <a:solidFill>
                                  <a:srgbClr val="0070C0"/>
                                </a:solidFill>
                                <a:latin typeface="Cambria Math" panose="02040503050406030204" pitchFamily="18" charset="0"/>
                                <a:ea typeface="Cambria Math" panose="02040503050406030204" pitchFamily="18" charset="0"/>
                              </a:rPr>
                              <m:t>𝑔</m:t>
                            </m:r>
                          </m:e>
                        </m:acc>
                      </m:e>
                    </m:d>
                  </m:oMath>
                </a14:m>
                <a:r>
                  <a:rPr lang="en-US" sz="2400" dirty="0"/>
                  <a:t>: </a:t>
                </a:r>
                <a:r>
                  <a:rPr lang="en-US" sz="2400" b="1" dirty="0"/>
                  <a:t>dynamic</a:t>
                </a:r>
                <a:r>
                  <a:rPr lang="en-US" sz="2400" dirty="0"/>
                  <a:t> factor</a:t>
                </a:r>
              </a:p>
              <a:p>
                <a14:m>
                  <m:oMath xmlns:m="http://schemas.openxmlformats.org/officeDocument/2006/math">
                    <m:f>
                      <m:fPr>
                        <m:ctrlPr>
                          <a:rPr lang="en-US" sz="2400" b="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ea typeface="Cambria Math" panose="02040503050406030204" pitchFamily="18" charset="0"/>
                          </a:rPr>
                          <m:t>𝜕</m:t>
                        </m:r>
                        <m:d>
                          <m:dPr>
                            <m:ctrlPr>
                              <a:rPr lang="en-US" sz="2400" b="0" i="1" smtClean="0">
                                <a:solidFill>
                                  <a:srgbClr val="FF0000"/>
                                </a:solidFill>
                                <a:latin typeface="Cambria Math" panose="02040503050406030204" pitchFamily="18" charset="0"/>
                                <a:ea typeface="Cambria Math" panose="02040503050406030204" pitchFamily="18" charset="0"/>
                              </a:rPr>
                            </m:ctrlPr>
                          </m:dPr>
                          <m:e>
                            <m:r>
                              <a:rPr lang="en-US" sz="2400" b="0" i="1" smtClean="0">
                                <a:solidFill>
                                  <a:srgbClr val="FF0000"/>
                                </a:solidFill>
                                <a:latin typeface="Cambria Math" panose="02040503050406030204" pitchFamily="18" charset="0"/>
                                <a:ea typeface="Cambria Math" panose="02040503050406030204" pitchFamily="18" charset="0"/>
                              </a:rPr>
                              <m:t>𝐹</m:t>
                            </m:r>
                            <m:acc>
                              <m:accPr>
                                <m:chr m:val="̂"/>
                                <m:ctrlPr>
                                  <a:rPr lang="en-US" sz="2400" b="0" i="1" smtClean="0">
                                    <a:solidFill>
                                      <a:srgbClr val="FF0000"/>
                                    </a:solidFill>
                                    <a:latin typeface="Cambria Math" panose="02040503050406030204" pitchFamily="18" charset="0"/>
                                    <a:ea typeface="Cambria Math" panose="02040503050406030204" pitchFamily="18" charset="0"/>
                                  </a:rPr>
                                </m:ctrlPr>
                              </m:accPr>
                              <m:e>
                                <m:r>
                                  <a:rPr lang="en-US" sz="2400" b="0" i="1" smtClean="0">
                                    <a:solidFill>
                                      <a:srgbClr val="FF0000"/>
                                    </a:solidFill>
                                    <a:latin typeface="Cambria Math" panose="02040503050406030204" pitchFamily="18" charset="0"/>
                                    <a:ea typeface="Cambria Math" panose="02040503050406030204" pitchFamily="18" charset="0"/>
                                  </a:rPr>
                                  <m:t>𝑔</m:t>
                                </m:r>
                              </m:e>
                            </m:acc>
                          </m:e>
                        </m:d>
                      </m:num>
                      <m:den>
                        <m:r>
                          <a:rPr lang="en-US" sz="2400" b="0" i="1" smtClean="0">
                            <a:solidFill>
                              <a:srgbClr val="FF0000"/>
                            </a:solidFill>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h</m:t>
                        </m:r>
                      </m:den>
                    </m:f>
                  </m:oMath>
                </a14:m>
                <a:r>
                  <a:rPr lang="en-US" sz="2400" dirty="0"/>
                  <a:t>: </a:t>
                </a:r>
                <a:r>
                  <a:rPr lang="en-US" sz="2400" b="1" dirty="0"/>
                  <a:t>thermodynamic</a:t>
                </a:r>
                <a:r>
                  <a:rPr lang="en-US" sz="2400" dirty="0"/>
                  <a:t> factor</a:t>
                </a:r>
              </a:p>
            </p:txBody>
          </p:sp>
        </mc:Choice>
        <mc:Fallback xmlns="">
          <p:sp>
            <p:nvSpPr>
              <p:cNvPr id="2" name="TextBox 1">
                <a:extLst>
                  <a:ext uri="{FF2B5EF4-FFF2-40B4-BE49-F238E27FC236}">
                    <a16:creationId xmlns:a16="http://schemas.microsoft.com/office/drawing/2014/main" id="{FBEE0D4D-824F-0682-6E05-782C27779122}"/>
                  </a:ext>
                </a:extLst>
              </p:cNvPr>
              <p:cNvSpPr txBox="1">
                <a:spLocks noRot="1" noChangeAspect="1" noMove="1" noResize="1" noEditPoints="1" noAdjustHandles="1" noChangeArrowheads="1" noChangeShapeType="1" noTextEdit="1"/>
              </p:cNvSpPr>
              <p:nvPr/>
            </p:nvSpPr>
            <p:spPr>
              <a:xfrm>
                <a:off x="1678304" y="1546142"/>
                <a:ext cx="8835391" cy="4498796"/>
              </a:xfrm>
              <a:prstGeom prst="rect">
                <a:avLst/>
              </a:prstGeom>
              <a:blipFill>
                <a:blip r:embed="rId2"/>
                <a:stretch>
                  <a:fillRect l="-574" b="-28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D8BDD9A-53B5-2CBE-C618-9C2A39369B5B}"/>
              </a:ext>
            </a:extLst>
          </p:cNvPr>
          <p:cNvSpPr txBox="1"/>
          <p:nvPr/>
        </p:nvSpPr>
        <p:spPr>
          <a:xfrm>
            <a:off x="1303020" y="628396"/>
            <a:ext cx="9347835" cy="584775"/>
          </a:xfrm>
          <a:prstGeom prst="rect">
            <a:avLst/>
          </a:prstGeom>
          <a:noFill/>
        </p:spPr>
        <p:txBody>
          <a:bodyPr wrap="square">
            <a:spAutoFit/>
          </a:bodyPr>
          <a:lstStyle/>
          <a:p>
            <a:pPr algn="ctr"/>
            <a:r>
              <a:rPr lang="en-US" sz="3200" dirty="0"/>
              <a:t>Factors influencing the ice conditions in 2013 and 2016</a:t>
            </a:r>
          </a:p>
        </p:txBody>
      </p:sp>
    </p:spTree>
    <p:extLst>
      <p:ext uri="{BB962C8B-B14F-4D97-AF65-F5344CB8AC3E}">
        <p14:creationId xmlns:p14="http://schemas.microsoft.com/office/powerpoint/2010/main" val="2023029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1D929E-962F-F2EF-F8D2-B479A0E5D2A1}"/>
              </a:ext>
            </a:extLst>
          </p:cNvPr>
          <p:cNvPicPr>
            <a:picLocks noChangeAspect="1"/>
          </p:cNvPicPr>
          <p:nvPr/>
        </p:nvPicPr>
        <p:blipFill>
          <a:blip r:embed="rId2"/>
          <a:srcRect/>
          <a:stretch/>
        </p:blipFill>
        <p:spPr>
          <a:xfrm>
            <a:off x="2210280" y="1405010"/>
            <a:ext cx="7771440" cy="4379667"/>
          </a:xfrm>
          <a:prstGeom prst="rect">
            <a:avLst/>
          </a:prstGeom>
        </p:spPr>
      </p:pic>
      <p:sp>
        <p:nvSpPr>
          <p:cNvPr id="5" name="TextBox 4">
            <a:extLst>
              <a:ext uri="{FF2B5EF4-FFF2-40B4-BE49-F238E27FC236}">
                <a16:creationId xmlns:a16="http://schemas.microsoft.com/office/drawing/2014/main" id="{DA0B1A6F-185F-F483-74A7-86908CB64EBB}"/>
              </a:ext>
            </a:extLst>
          </p:cNvPr>
          <p:cNvSpPr txBox="1"/>
          <p:nvPr/>
        </p:nvSpPr>
        <p:spPr>
          <a:xfrm>
            <a:off x="4398745" y="6220947"/>
            <a:ext cx="6959065" cy="369332"/>
          </a:xfrm>
          <a:prstGeom prst="rect">
            <a:avLst/>
          </a:prstGeom>
          <a:noFill/>
        </p:spPr>
        <p:txBody>
          <a:bodyPr wrap="square" rtlCol="0">
            <a:spAutoFit/>
          </a:bodyPr>
          <a:lstStyle/>
          <a:p>
            <a:r>
              <a:rPr lang="en-US" dirty="0"/>
              <a:t>F. </a:t>
            </a:r>
            <a:r>
              <a:rPr lang="en-US" dirty="0" err="1"/>
              <a:t>Massonnet</a:t>
            </a:r>
            <a:r>
              <a:rPr lang="en-US" dirty="0"/>
              <a:t> 2017 in sea ice symposium at UW, Seattle, 12-13 July 2017</a:t>
            </a:r>
          </a:p>
        </p:txBody>
      </p:sp>
      <p:sp>
        <p:nvSpPr>
          <p:cNvPr id="2" name="TextBox 1">
            <a:extLst>
              <a:ext uri="{FF2B5EF4-FFF2-40B4-BE49-F238E27FC236}">
                <a16:creationId xmlns:a16="http://schemas.microsoft.com/office/drawing/2014/main" id="{316206D5-A711-748E-F048-EBCFAB9ED52C}"/>
              </a:ext>
            </a:extLst>
          </p:cNvPr>
          <p:cNvSpPr txBox="1"/>
          <p:nvPr/>
        </p:nvSpPr>
        <p:spPr>
          <a:xfrm>
            <a:off x="3109688" y="760491"/>
            <a:ext cx="5762708" cy="523220"/>
          </a:xfrm>
          <a:prstGeom prst="rect">
            <a:avLst/>
          </a:prstGeom>
          <a:noFill/>
        </p:spPr>
        <p:txBody>
          <a:bodyPr wrap="square" rtlCol="0">
            <a:spAutoFit/>
          </a:bodyPr>
          <a:lstStyle/>
          <a:p>
            <a:r>
              <a:rPr lang="en-US" sz="2800" dirty="0"/>
              <a:t>A thermodynamic-only sea ice model</a:t>
            </a:r>
          </a:p>
        </p:txBody>
      </p:sp>
    </p:spTree>
    <p:extLst>
      <p:ext uri="{BB962C8B-B14F-4D97-AF65-F5344CB8AC3E}">
        <p14:creationId xmlns:p14="http://schemas.microsoft.com/office/powerpoint/2010/main" val="1681122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BEE0D4D-824F-0682-6E05-782C27779122}"/>
                  </a:ext>
                </a:extLst>
              </p:cNvPr>
              <p:cNvSpPr txBox="1"/>
              <p:nvPr/>
            </p:nvSpPr>
            <p:spPr>
              <a:xfrm>
                <a:off x="2686051" y="1393856"/>
                <a:ext cx="6446520" cy="1966564"/>
              </a:xfrm>
              <a:prstGeom prst="rect">
                <a:avLst/>
              </a:prstGeom>
              <a:noFill/>
            </p:spPr>
            <p:txBody>
              <a:bodyPr wrap="square" rtlCol="0">
                <a:spAutoFit/>
              </a:bodyPr>
              <a:lstStyle/>
              <a:p>
                <a:pPr algn="ctr"/>
                <a:endParaRPr lang="en-US" dirty="0"/>
              </a:p>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𝐹𝐷𝐷</m:t>
                      </m:r>
                      <m:r>
                        <a:rPr lang="en-US" sz="2800" b="0" i="1" smtClean="0">
                          <a:latin typeface="Cambria Math" panose="02040503050406030204" pitchFamily="18" charset="0"/>
                        </a:rPr>
                        <m:t>= </m:t>
                      </m:r>
                      <m:nary>
                        <m:naryPr>
                          <m:chr m:val="∑"/>
                          <m:subHide m:val="on"/>
                          <m:supHide m:val="on"/>
                          <m:ctrlPr>
                            <a:rPr lang="en-US" sz="2800" b="0" i="1" smtClean="0">
                              <a:latin typeface="Cambria Math" panose="02040503050406030204" pitchFamily="18" charset="0"/>
                            </a:rPr>
                          </m:ctrlPr>
                        </m:naryPr>
                        <m:sub/>
                        <m:sup/>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m:t>
                              </m:r>
                              <m:r>
                                <a:rPr lang="en-US" sz="2800" b="0" i="1" smtClean="0">
                                  <a:latin typeface="Cambria Math" panose="02040503050406030204" pitchFamily="18" charset="0"/>
                                </a:rPr>
                                <m:t>𝑇</m:t>
                              </m:r>
                            </m:e>
                            <m:sub>
                              <m:r>
                                <a:rPr lang="en-US" sz="2800" b="0" i="1" smtClean="0">
                                  <a:latin typeface="Cambria Math" panose="02040503050406030204" pitchFamily="18" charset="0"/>
                                </a:rPr>
                                <m:t>𝑓</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𝑎</m:t>
                              </m:r>
                            </m:sub>
                          </m:sSub>
                          <m:r>
                            <a:rPr lang="en-US" sz="2800" b="0" i="1" smtClean="0">
                              <a:latin typeface="Cambria Math" panose="02040503050406030204" pitchFamily="18" charset="0"/>
                            </a:rPr>
                            <m:t>)</m:t>
                          </m:r>
                        </m:e>
                      </m:nary>
                    </m:oMath>
                  </m:oMathPara>
                </a14:m>
                <a:endParaRPr lang="en-US" sz="2800" dirty="0"/>
              </a:p>
              <a:p>
                <a:r>
                  <a:rPr lang="en-US" dirty="0" err="1"/>
                  <a:t>T</a:t>
                </a:r>
                <a:r>
                  <a:rPr lang="en-US" baseline="-25000" dirty="0" err="1"/>
                  <a:t>f</a:t>
                </a:r>
                <a:r>
                  <a:rPr lang="en-US" dirty="0"/>
                  <a:t>: sea water freezing point</a:t>
                </a:r>
              </a:p>
              <a:p>
                <a:r>
                  <a:rPr lang="en-US" dirty="0"/>
                  <a:t>T</a:t>
                </a:r>
                <a:r>
                  <a:rPr lang="en-US" baseline="-25000" dirty="0"/>
                  <a:t>a</a:t>
                </a:r>
                <a:r>
                  <a:rPr lang="en-US" dirty="0"/>
                  <a:t> :daily average air temperature.</a:t>
                </a:r>
              </a:p>
            </p:txBody>
          </p:sp>
        </mc:Choice>
        <mc:Fallback xmlns="">
          <p:sp>
            <p:nvSpPr>
              <p:cNvPr id="2" name="TextBox 1">
                <a:extLst>
                  <a:ext uri="{FF2B5EF4-FFF2-40B4-BE49-F238E27FC236}">
                    <a16:creationId xmlns:a16="http://schemas.microsoft.com/office/drawing/2014/main" id="{FBEE0D4D-824F-0682-6E05-782C27779122}"/>
                  </a:ext>
                </a:extLst>
              </p:cNvPr>
              <p:cNvSpPr txBox="1">
                <a:spLocks noRot="1" noChangeAspect="1" noMove="1" noResize="1" noEditPoints="1" noAdjustHandles="1" noChangeArrowheads="1" noChangeShapeType="1" noTextEdit="1"/>
              </p:cNvSpPr>
              <p:nvPr/>
            </p:nvSpPr>
            <p:spPr>
              <a:xfrm>
                <a:off x="2686051" y="1393856"/>
                <a:ext cx="6446520" cy="1966564"/>
              </a:xfrm>
              <a:prstGeom prst="rect">
                <a:avLst/>
              </a:prstGeom>
              <a:blipFill>
                <a:blip r:embed="rId2"/>
                <a:stretch>
                  <a:fillRect l="-786" t="-62179" b="-7692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8750C75-99BF-01C8-2F2A-2A37A9C81611}"/>
              </a:ext>
            </a:extLst>
          </p:cNvPr>
          <p:cNvSpPr txBox="1"/>
          <p:nvPr/>
        </p:nvSpPr>
        <p:spPr>
          <a:xfrm>
            <a:off x="1084955" y="342900"/>
            <a:ext cx="9923227" cy="1077218"/>
          </a:xfrm>
          <a:prstGeom prst="rect">
            <a:avLst/>
          </a:prstGeom>
          <a:noFill/>
        </p:spPr>
        <p:txBody>
          <a:bodyPr wrap="square" rtlCol="0">
            <a:spAutoFit/>
          </a:bodyPr>
          <a:lstStyle/>
          <a:p>
            <a:pPr algn="ctr"/>
            <a:r>
              <a:rPr lang="en-US" sz="3200" dirty="0"/>
              <a:t>Sea ice thermodynamic growth with empirical equations  using Freezing Degree Days (FDD)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30D40EB-421D-CF93-249B-917B13294046}"/>
                  </a:ext>
                </a:extLst>
              </p:cNvPr>
              <p:cNvSpPr txBox="1"/>
              <p:nvPr/>
            </p:nvSpPr>
            <p:spPr>
              <a:xfrm>
                <a:off x="1920240" y="3566160"/>
                <a:ext cx="8641080" cy="1295739"/>
              </a:xfrm>
              <a:prstGeom prst="rect">
                <a:avLst/>
              </a:prstGeom>
              <a:noFill/>
            </p:spPr>
            <p:txBody>
              <a:bodyPr wrap="square">
                <a:spAutoFit/>
              </a:bodyPr>
              <a:lstStyle/>
              <a:p>
                <a:pPr algn="ctr"/>
                <a:r>
                  <a:rPr lang="en-US" sz="2400" dirty="0"/>
                  <a:t>Two empirical equations to estimate the sea ice growth using FDD:</a:t>
                </a:r>
              </a:p>
              <a:p>
                <a:pPr algn="ctr"/>
                <a:endParaRPr lang="en-US" dirty="0"/>
              </a:p>
              <a:p>
                <a:pPr algn="ctr"/>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=1.33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𝐹𝐷𝐷</m:t>
                        </m:r>
                      </m:e>
                      <m:sup>
                        <m:r>
                          <a:rPr lang="en-US" b="0" i="1" smtClean="0">
                            <a:latin typeface="Cambria Math" panose="02040503050406030204" pitchFamily="18" charset="0"/>
                          </a:rPr>
                          <m:t>0.58</m:t>
                        </m:r>
                      </m:sup>
                    </m:sSup>
                  </m:oMath>
                </a14:m>
                <a:r>
                  <a:rPr lang="en-US" b="0" dirty="0"/>
                  <a:t>                              (Lebedev 1938)</a:t>
                </a:r>
              </a:p>
              <a:p>
                <a:pPr algn="ct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h</m:t>
                        </m:r>
                      </m:e>
                      <m:sup>
                        <m:r>
                          <a:rPr lang="en-US" b="0" i="1" smtClean="0">
                            <a:latin typeface="Cambria Math" panose="02040503050406030204" pitchFamily="18" charset="0"/>
                          </a:rPr>
                          <m:t>2</m:t>
                        </m:r>
                      </m:sup>
                    </m:sSup>
                    <m:r>
                      <a:rPr lang="en-US" b="0" i="1" smtClean="0">
                        <a:latin typeface="Cambria Math" panose="02040503050406030204" pitchFamily="18" charset="0"/>
                      </a:rPr>
                      <m:t>+50</m:t>
                    </m:r>
                    <m:r>
                      <a:rPr lang="en-US" b="0" i="1" smtClean="0">
                        <a:latin typeface="Cambria Math" panose="02040503050406030204" pitchFamily="18" charset="0"/>
                      </a:rPr>
                      <m:t>h</m:t>
                    </m:r>
                    <m:r>
                      <a:rPr lang="en-US" b="0" i="1" smtClean="0">
                        <a:latin typeface="Cambria Math" panose="02040503050406030204" pitchFamily="18" charset="0"/>
                      </a:rPr>
                      <m:t>=8</m:t>
                    </m:r>
                    <m:r>
                      <a:rPr lang="en-US" b="0" i="1" smtClean="0">
                        <a:latin typeface="Cambria Math" panose="02040503050406030204" pitchFamily="18" charset="0"/>
                      </a:rPr>
                      <m:t>𝐹𝐷𝐷</m:t>
                    </m:r>
                  </m:oMath>
                </a14:m>
                <a:r>
                  <a:rPr lang="en-US" dirty="0"/>
                  <a:t>                                 (</a:t>
                </a:r>
                <a:r>
                  <a:rPr lang="en-US" dirty="0" err="1"/>
                  <a:t>Zubov</a:t>
                </a:r>
                <a:r>
                  <a:rPr lang="en-US" dirty="0"/>
                  <a:t> 1945)</a:t>
                </a:r>
              </a:p>
            </p:txBody>
          </p:sp>
        </mc:Choice>
        <mc:Fallback xmlns="">
          <p:sp>
            <p:nvSpPr>
              <p:cNvPr id="5" name="TextBox 4">
                <a:extLst>
                  <a:ext uri="{FF2B5EF4-FFF2-40B4-BE49-F238E27FC236}">
                    <a16:creationId xmlns:a16="http://schemas.microsoft.com/office/drawing/2014/main" id="{C30D40EB-421D-CF93-249B-917B13294046}"/>
                  </a:ext>
                </a:extLst>
              </p:cNvPr>
              <p:cNvSpPr txBox="1">
                <a:spLocks noRot="1" noChangeAspect="1" noMove="1" noResize="1" noEditPoints="1" noAdjustHandles="1" noChangeArrowheads="1" noChangeShapeType="1" noTextEdit="1"/>
              </p:cNvSpPr>
              <p:nvPr/>
            </p:nvSpPr>
            <p:spPr>
              <a:xfrm>
                <a:off x="1920240" y="3566160"/>
                <a:ext cx="8641080" cy="1295739"/>
              </a:xfrm>
              <a:prstGeom prst="rect">
                <a:avLst/>
              </a:prstGeom>
              <a:blipFill>
                <a:blip r:embed="rId3"/>
                <a:stretch>
                  <a:fillRect t="-3846" b="-576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F1869F7-CC8E-789E-B6C1-7AAA6012BCAF}"/>
              </a:ext>
            </a:extLst>
          </p:cNvPr>
          <p:cNvSpPr txBox="1"/>
          <p:nvPr/>
        </p:nvSpPr>
        <p:spPr>
          <a:xfrm>
            <a:off x="811530" y="5086954"/>
            <a:ext cx="10858500" cy="830997"/>
          </a:xfrm>
          <a:prstGeom prst="rect">
            <a:avLst/>
          </a:prstGeom>
          <a:noFill/>
        </p:spPr>
        <p:txBody>
          <a:bodyPr wrap="square">
            <a:spAutoFit/>
          </a:bodyPr>
          <a:lstStyle/>
          <a:p>
            <a:pPr algn="ctr"/>
            <a:r>
              <a:rPr lang="en-US" sz="2400" dirty="0"/>
              <a:t>FDD relates the air (surface) temperature with sea ice growth. </a:t>
            </a:r>
            <a:r>
              <a:rPr lang="en-US" sz="2400" b="1" dirty="0"/>
              <a:t>FDD can be used as a measure of sea ice growth in the growing season. </a:t>
            </a:r>
          </a:p>
        </p:txBody>
      </p:sp>
      <p:sp>
        <p:nvSpPr>
          <p:cNvPr id="4" name="Google Shape;316;p86">
            <a:extLst>
              <a:ext uri="{FF2B5EF4-FFF2-40B4-BE49-F238E27FC236}">
                <a16:creationId xmlns:a16="http://schemas.microsoft.com/office/drawing/2014/main" id="{9A33394A-4519-769F-B713-E4A2569347A5}"/>
              </a:ext>
            </a:extLst>
          </p:cNvPr>
          <p:cNvSpPr txBox="1"/>
          <p:nvPr/>
        </p:nvSpPr>
        <p:spPr>
          <a:xfrm>
            <a:off x="1920240" y="6124800"/>
            <a:ext cx="8641080" cy="390300"/>
          </a:xfrm>
          <a:prstGeom prst="rect">
            <a:avLst/>
          </a:prstGeom>
          <a:solidFill>
            <a:schemeClr val="dk2"/>
          </a:solidFill>
          <a:ln>
            <a:noFill/>
          </a:ln>
        </p:spPr>
        <p:txBody>
          <a:bodyPr spcFirstLastPara="1" wrap="square" lIns="91425" tIns="91425" rIns="91425" bIns="91425" anchor="t" anchorCtr="0">
            <a:noAutofit/>
          </a:bodyPr>
          <a:lstStyle/>
          <a:p>
            <a:pPr lvl="0"/>
            <a:r>
              <a:rPr lang="en-US" i="1" dirty="0">
                <a:solidFill>
                  <a:srgbClr val="FFFF00"/>
                </a:solidFill>
                <a:latin typeface="Calibri"/>
                <a:ea typeface="Calibri"/>
                <a:cs typeface="Calibri"/>
                <a:sym typeface="Calibri"/>
              </a:rPr>
              <a:t>Question: Does a larger FDD mean that sea ice will grow more or less</a:t>
            </a:r>
            <a:r>
              <a:rPr lang="en-US" i="1" dirty="0">
                <a:solidFill>
                  <a:srgbClr val="FFFF00"/>
                </a:solidFill>
                <a:ea typeface="Calibri"/>
                <a:cs typeface="Calibri"/>
                <a:sym typeface="Calibri"/>
              </a:rPr>
              <a:t>? </a:t>
            </a:r>
            <a:r>
              <a:rPr lang="en-US" i="1" dirty="0">
                <a:solidFill>
                  <a:srgbClr val="FFFF00"/>
                </a:solidFill>
                <a:latin typeface="Calibri"/>
                <a:ea typeface="Calibri"/>
                <a:cs typeface="Calibri"/>
                <a:sym typeface="Calibri"/>
              </a:rPr>
              <a:t>Answer in the chat.</a:t>
            </a:r>
            <a:endParaRPr i="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41597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10B64B-ED06-D508-C586-F2ADD7B5FC4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72903" y="285005"/>
            <a:ext cx="3268129" cy="3268129"/>
          </a:xfrm>
          <a:prstGeom prst="rect">
            <a:avLst/>
          </a:prstGeom>
        </p:spPr>
      </p:pic>
      <p:pic>
        <p:nvPicPr>
          <p:cNvPr id="11" name="Picture 10">
            <a:extLst>
              <a:ext uri="{FF2B5EF4-FFF2-40B4-BE49-F238E27FC236}">
                <a16:creationId xmlns:a16="http://schemas.microsoft.com/office/drawing/2014/main" id="{BAC4F99D-7582-6DC8-D336-F6850B21B8C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40191" y="285006"/>
            <a:ext cx="3268128" cy="3268128"/>
          </a:xfrm>
          <a:prstGeom prst="rect">
            <a:avLst/>
          </a:prstGeom>
        </p:spPr>
      </p:pic>
      <p:pic>
        <p:nvPicPr>
          <p:cNvPr id="5" name="Picture 4">
            <a:extLst>
              <a:ext uri="{FF2B5EF4-FFF2-40B4-BE49-F238E27FC236}">
                <a16:creationId xmlns:a16="http://schemas.microsoft.com/office/drawing/2014/main" id="{64DD8EF2-709E-3096-197E-F31AE8B32F9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2903" y="3564850"/>
            <a:ext cx="3268131" cy="3268131"/>
          </a:xfrm>
          <a:prstGeom prst="rect">
            <a:avLst/>
          </a:prstGeom>
        </p:spPr>
      </p:pic>
      <p:pic>
        <p:nvPicPr>
          <p:cNvPr id="7" name="Picture 6">
            <a:extLst>
              <a:ext uri="{FF2B5EF4-FFF2-40B4-BE49-F238E27FC236}">
                <a16:creationId xmlns:a16="http://schemas.microsoft.com/office/drawing/2014/main" id="{2089279B-C255-89A6-89B8-3012A05E16D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49901" y="3576884"/>
            <a:ext cx="3292198" cy="3292198"/>
          </a:xfrm>
          <a:prstGeom prst="rect">
            <a:avLst/>
          </a:prstGeom>
        </p:spPr>
      </p:pic>
      <p:pic>
        <p:nvPicPr>
          <p:cNvPr id="2" name="Picture 1">
            <a:extLst>
              <a:ext uri="{FF2B5EF4-FFF2-40B4-BE49-F238E27FC236}">
                <a16:creationId xmlns:a16="http://schemas.microsoft.com/office/drawing/2014/main" id="{764ED67E-A852-F239-CD31-28A78089FC6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146473" y="289038"/>
            <a:ext cx="3264096" cy="3264096"/>
          </a:xfrm>
          <a:prstGeom prst="rect">
            <a:avLst/>
          </a:prstGeom>
        </p:spPr>
      </p:pic>
      <p:pic>
        <p:nvPicPr>
          <p:cNvPr id="4" name="Picture 3">
            <a:extLst>
              <a:ext uri="{FF2B5EF4-FFF2-40B4-BE49-F238E27FC236}">
                <a16:creationId xmlns:a16="http://schemas.microsoft.com/office/drawing/2014/main" id="{D315AAE3-6AD5-0247-D24C-3EA06A3E3D8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146473" y="3566868"/>
            <a:ext cx="3264096" cy="3264096"/>
          </a:xfrm>
          <a:prstGeom prst="rect">
            <a:avLst/>
          </a:prstGeom>
        </p:spPr>
      </p:pic>
      <p:sp>
        <p:nvSpPr>
          <p:cNvPr id="3" name="TextBox 2">
            <a:extLst>
              <a:ext uri="{FF2B5EF4-FFF2-40B4-BE49-F238E27FC236}">
                <a16:creationId xmlns:a16="http://schemas.microsoft.com/office/drawing/2014/main" id="{AD6E5D66-D13B-EF6C-E82E-7F7692E4B346}"/>
              </a:ext>
            </a:extLst>
          </p:cNvPr>
          <p:cNvSpPr txBox="1"/>
          <p:nvPr/>
        </p:nvSpPr>
        <p:spPr>
          <a:xfrm>
            <a:off x="137160" y="1680355"/>
            <a:ext cx="1417320" cy="954107"/>
          </a:xfrm>
          <a:prstGeom prst="rect">
            <a:avLst/>
          </a:prstGeom>
          <a:noFill/>
        </p:spPr>
        <p:txBody>
          <a:bodyPr wrap="square" rtlCol="0">
            <a:spAutoFit/>
          </a:bodyPr>
          <a:lstStyle/>
          <a:p>
            <a:r>
              <a:rPr lang="en-US" sz="2800" dirty="0"/>
              <a:t>2016</a:t>
            </a:r>
          </a:p>
          <a:p>
            <a:r>
              <a:rPr lang="en-US" sz="2800" dirty="0"/>
              <a:t>Warmer</a:t>
            </a:r>
          </a:p>
        </p:txBody>
      </p:sp>
      <p:sp>
        <p:nvSpPr>
          <p:cNvPr id="6" name="TextBox 5">
            <a:extLst>
              <a:ext uri="{FF2B5EF4-FFF2-40B4-BE49-F238E27FC236}">
                <a16:creationId xmlns:a16="http://schemas.microsoft.com/office/drawing/2014/main" id="{9536F81F-3454-319C-B917-B07C01E4D104}"/>
              </a:ext>
            </a:extLst>
          </p:cNvPr>
          <p:cNvSpPr txBox="1"/>
          <p:nvPr/>
        </p:nvSpPr>
        <p:spPr>
          <a:xfrm>
            <a:off x="137160" y="4936450"/>
            <a:ext cx="1314450" cy="954107"/>
          </a:xfrm>
          <a:prstGeom prst="rect">
            <a:avLst/>
          </a:prstGeom>
          <a:noFill/>
        </p:spPr>
        <p:txBody>
          <a:bodyPr wrap="square" rtlCol="0">
            <a:spAutoFit/>
          </a:bodyPr>
          <a:lstStyle/>
          <a:p>
            <a:r>
              <a:rPr lang="en-US" sz="2800" dirty="0"/>
              <a:t>2013</a:t>
            </a:r>
          </a:p>
          <a:p>
            <a:r>
              <a:rPr lang="en-US" sz="2800" dirty="0"/>
              <a:t>Colder</a:t>
            </a:r>
          </a:p>
        </p:txBody>
      </p:sp>
      <p:sp>
        <p:nvSpPr>
          <p:cNvPr id="8" name="TextBox 7">
            <a:extLst>
              <a:ext uri="{FF2B5EF4-FFF2-40B4-BE49-F238E27FC236}">
                <a16:creationId xmlns:a16="http://schemas.microsoft.com/office/drawing/2014/main" id="{BFF21D3F-024B-4974-F673-5127CDF321A2}"/>
              </a:ext>
            </a:extLst>
          </p:cNvPr>
          <p:cNvSpPr txBox="1"/>
          <p:nvPr/>
        </p:nvSpPr>
        <p:spPr>
          <a:xfrm>
            <a:off x="1036287" y="-21117"/>
            <a:ext cx="10119425" cy="584775"/>
          </a:xfrm>
          <a:prstGeom prst="rect">
            <a:avLst/>
          </a:prstGeom>
          <a:noFill/>
        </p:spPr>
        <p:txBody>
          <a:bodyPr wrap="square">
            <a:spAutoFit/>
          </a:bodyPr>
          <a:lstStyle/>
          <a:p>
            <a:pPr algn="ctr"/>
            <a:r>
              <a:rPr lang="en-US" sz="3200" dirty="0"/>
              <a:t>Temperature Anomalies in Jan, Feb, May, 2016 and 2013</a:t>
            </a:r>
          </a:p>
        </p:txBody>
      </p:sp>
    </p:spTree>
    <p:extLst>
      <p:ext uri="{BB962C8B-B14F-4D97-AF65-F5344CB8AC3E}">
        <p14:creationId xmlns:p14="http://schemas.microsoft.com/office/powerpoint/2010/main" val="2973235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483874CC-B643-CC2F-0EB0-43B6CA945D07}"/>
              </a:ext>
            </a:extLst>
          </p:cNvPr>
          <p:cNvSpPr>
            <a:spLocks noGrp="1"/>
          </p:cNvSpPr>
          <p:nvPr>
            <p:ph type="title"/>
          </p:nvPr>
        </p:nvSpPr>
        <p:spPr>
          <a:xfrm>
            <a:off x="841246" y="673770"/>
            <a:ext cx="3644489" cy="2414488"/>
          </a:xfrm>
        </p:spPr>
        <p:txBody>
          <a:bodyPr anchor="t">
            <a:normAutofit/>
          </a:bodyPr>
          <a:lstStyle/>
          <a:p>
            <a:r>
              <a:rPr lang="en-US" sz="5400">
                <a:solidFill>
                  <a:srgbClr val="FFFFFF"/>
                </a:solidFill>
              </a:rPr>
              <a:t>Contents</a:t>
            </a:r>
          </a:p>
        </p:txBody>
      </p:sp>
      <p:sp>
        <p:nvSpPr>
          <p:cNvPr id="3" name="Content Placeholder 2">
            <a:extLst>
              <a:ext uri="{FF2B5EF4-FFF2-40B4-BE49-F238E27FC236}">
                <a16:creationId xmlns:a16="http://schemas.microsoft.com/office/drawing/2014/main" id="{C27923CA-604D-2D72-B8E8-0B18877D7B01}"/>
              </a:ext>
            </a:extLst>
          </p:cNvPr>
          <p:cNvSpPr>
            <a:spLocks noGrp="1"/>
          </p:cNvSpPr>
          <p:nvPr>
            <p:ph idx="1"/>
          </p:nvPr>
        </p:nvSpPr>
        <p:spPr>
          <a:xfrm>
            <a:off x="5865323" y="1351871"/>
            <a:ext cx="6289589" cy="5294647"/>
          </a:xfrm>
        </p:spPr>
        <p:txBody>
          <a:bodyPr>
            <a:normAutofit/>
          </a:bodyPr>
          <a:lstStyle/>
          <a:p>
            <a:r>
              <a:rPr lang="en-US" sz="2200" dirty="0"/>
              <a:t>Background</a:t>
            </a:r>
          </a:p>
          <a:p>
            <a:pPr lvl="1"/>
            <a:r>
              <a:rPr lang="en-US" sz="2200" dirty="0"/>
              <a:t>What is sea ice?</a:t>
            </a:r>
          </a:p>
          <a:p>
            <a:pPr lvl="1"/>
            <a:r>
              <a:rPr lang="en-US" sz="2200" dirty="0"/>
              <a:t>The cruise of the </a:t>
            </a:r>
            <a:r>
              <a:rPr lang="en-US" sz="2200" i="1" dirty="0"/>
              <a:t>Crystal Serenity</a:t>
            </a:r>
          </a:p>
          <a:p>
            <a:pPr lvl="1"/>
            <a:r>
              <a:rPr lang="en-US" sz="2200" dirty="0"/>
              <a:t>What/where is the Northwest Passage (NWP)?</a:t>
            </a:r>
          </a:p>
          <a:p>
            <a:pPr lvl="1"/>
            <a:r>
              <a:rPr lang="en-US" sz="2200" dirty="0"/>
              <a:t>Why is it important?</a:t>
            </a:r>
          </a:p>
          <a:p>
            <a:pPr lvl="1"/>
            <a:r>
              <a:rPr lang="en-US" sz="2200" dirty="0"/>
              <a:t>Economic Impact</a:t>
            </a:r>
          </a:p>
          <a:p>
            <a:pPr lvl="1"/>
            <a:r>
              <a:rPr lang="en-US" sz="2200" dirty="0"/>
              <a:t>Remote Sensing of the NWP</a:t>
            </a:r>
          </a:p>
          <a:p>
            <a:r>
              <a:rPr lang="en-US" sz="2200" dirty="0"/>
              <a:t>Open vs. Closed: A Case Study</a:t>
            </a:r>
          </a:p>
          <a:p>
            <a:pPr lvl="1"/>
            <a:r>
              <a:rPr lang="en-US" sz="2200" dirty="0"/>
              <a:t>Satellite and reanalysis product for the 2013 and 2016 NWP</a:t>
            </a:r>
          </a:p>
          <a:p>
            <a:pPr lvl="1"/>
            <a:r>
              <a:rPr lang="en-US" sz="2200" dirty="0"/>
              <a:t>Contributing factors</a:t>
            </a:r>
          </a:p>
          <a:p>
            <a:r>
              <a:rPr lang="en-US" sz="2200" dirty="0"/>
              <a:t>Breakout groups</a:t>
            </a:r>
          </a:p>
          <a:p>
            <a:r>
              <a:rPr lang="en-US" sz="2200" dirty="0"/>
              <a:t>Summary</a:t>
            </a:r>
          </a:p>
        </p:txBody>
      </p:sp>
    </p:spTree>
    <p:extLst>
      <p:ext uri="{BB962C8B-B14F-4D97-AF65-F5344CB8AC3E}">
        <p14:creationId xmlns:p14="http://schemas.microsoft.com/office/powerpoint/2010/main" val="1592233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51CD9F-CEF5-3293-00DA-4F6084C859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80729" y="506078"/>
            <a:ext cx="5291666" cy="5291666"/>
          </a:xfrm>
          <a:prstGeom prst="rect">
            <a:avLst/>
          </a:prstGeom>
        </p:spPr>
      </p:pic>
      <p:pic>
        <p:nvPicPr>
          <p:cNvPr id="4" name="Picture 3">
            <a:extLst>
              <a:ext uri="{FF2B5EF4-FFF2-40B4-BE49-F238E27FC236}">
                <a16:creationId xmlns:a16="http://schemas.microsoft.com/office/drawing/2014/main" id="{F05343E0-6ED2-AC25-AE31-EAC4632059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9605" y="506077"/>
            <a:ext cx="5291667" cy="5291667"/>
          </a:xfrm>
          <a:prstGeom prst="rect">
            <a:avLst/>
          </a:prstGeom>
        </p:spPr>
      </p:pic>
      <p:sp>
        <p:nvSpPr>
          <p:cNvPr id="2" name="TextBox 1">
            <a:extLst>
              <a:ext uri="{FF2B5EF4-FFF2-40B4-BE49-F238E27FC236}">
                <a16:creationId xmlns:a16="http://schemas.microsoft.com/office/drawing/2014/main" id="{15952A36-0E5D-1134-4083-601C15FD3600}"/>
              </a:ext>
            </a:extLst>
          </p:cNvPr>
          <p:cNvSpPr txBox="1"/>
          <p:nvPr/>
        </p:nvSpPr>
        <p:spPr>
          <a:xfrm>
            <a:off x="10774680" y="2674856"/>
            <a:ext cx="1417320" cy="954107"/>
          </a:xfrm>
          <a:prstGeom prst="rect">
            <a:avLst/>
          </a:prstGeom>
          <a:noFill/>
        </p:spPr>
        <p:txBody>
          <a:bodyPr wrap="square" rtlCol="0">
            <a:spAutoFit/>
          </a:bodyPr>
          <a:lstStyle/>
          <a:p>
            <a:r>
              <a:rPr lang="en-US" sz="2800" dirty="0"/>
              <a:t>2016</a:t>
            </a:r>
          </a:p>
          <a:p>
            <a:r>
              <a:rPr lang="en-US" sz="2800" dirty="0"/>
              <a:t>Warmer</a:t>
            </a:r>
          </a:p>
        </p:txBody>
      </p:sp>
      <p:sp>
        <p:nvSpPr>
          <p:cNvPr id="3" name="TextBox 2">
            <a:extLst>
              <a:ext uri="{FF2B5EF4-FFF2-40B4-BE49-F238E27FC236}">
                <a16:creationId xmlns:a16="http://schemas.microsoft.com/office/drawing/2014/main" id="{C708D3CE-A5B0-026F-0FF9-4569A24D620F}"/>
              </a:ext>
            </a:extLst>
          </p:cNvPr>
          <p:cNvSpPr txBox="1"/>
          <p:nvPr/>
        </p:nvSpPr>
        <p:spPr>
          <a:xfrm>
            <a:off x="19530" y="2674856"/>
            <a:ext cx="1314450" cy="954107"/>
          </a:xfrm>
          <a:prstGeom prst="rect">
            <a:avLst/>
          </a:prstGeom>
          <a:noFill/>
        </p:spPr>
        <p:txBody>
          <a:bodyPr wrap="square" rtlCol="0">
            <a:spAutoFit/>
          </a:bodyPr>
          <a:lstStyle/>
          <a:p>
            <a:r>
              <a:rPr lang="en-US" sz="2800" dirty="0"/>
              <a:t>2013</a:t>
            </a:r>
          </a:p>
          <a:p>
            <a:r>
              <a:rPr lang="en-US" sz="2800" dirty="0"/>
              <a:t>Colder</a:t>
            </a:r>
          </a:p>
        </p:txBody>
      </p:sp>
      <p:sp>
        <p:nvSpPr>
          <p:cNvPr id="5" name="TextBox 4">
            <a:extLst>
              <a:ext uri="{FF2B5EF4-FFF2-40B4-BE49-F238E27FC236}">
                <a16:creationId xmlns:a16="http://schemas.microsoft.com/office/drawing/2014/main" id="{FA364555-5C9F-17A7-61AC-615C9184204F}"/>
              </a:ext>
            </a:extLst>
          </p:cNvPr>
          <p:cNvSpPr txBox="1"/>
          <p:nvPr/>
        </p:nvSpPr>
        <p:spPr>
          <a:xfrm>
            <a:off x="1237354" y="105882"/>
            <a:ext cx="9347835" cy="584775"/>
          </a:xfrm>
          <a:prstGeom prst="rect">
            <a:avLst/>
          </a:prstGeom>
          <a:noFill/>
        </p:spPr>
        <p:txBody>
          <a:bodyPr wrap="square">
            <a:spAutoFit/>
          </a:bodyPr>
          <a:lstStyle/>
          <a:p>
            <a:pPr algn="ctr"/>
            <a:r>
              <a:rPr lang="en-US" sz="3200" dirty="0"/>
              <a:t>Freezing Degree Days in March of 2013 and 2016</a:t>
            </a:r>
          </a:p>
        </p:txBody>
      </p:sp>
      <p:sp>
        <p:nvSpPr>
          <p:cNvPr id="7" name="Google Shape;316;p86">
            <a:extLst>
              <a:ext uri="{FF2B5EF4-FFF2-40B4-BE49-F238E27FC236}">
                <a16:creationId xmlns:a16="http://schemas.microsoft.com/office/drawing/2014/main" id="{59D2D502-E457-9ABC-C298-316ABBC28E60}"/>
              </a:ext>
            </a:extLst>
          </p:cNvPr>
          <p:cNvSpPr txBox="1"/>
          <p:nvPr/>
        </p:nvSpPr>
        <p:spPr>
          <a:xfrm>
            <a:off x="2593451" y="6156772"/>
            <a:ext cx="6333111" cy="390300"/>
          </a:xfrm>
          <a:prstGeom prst="rect">
            <a:avLst/>
          </a:prstGeom>
          <a:solidFill>
            <a:schemeClr val="dk2"/>
          </a:solidFill>
          <a:ln>
            <a:noFill/>
          </a:ln>
        </p:spPr>
        <p:txBody>
          <a:bodyPr spcFirstLastPara="1" wrap="square" lIns="91425" tIns="91425" rIns="91425" bIns="91425" anchor="t" anchorCtr="0">
            <a:noAutofit/>
          </a:bodyPr>
          <a:lstStyle/>
          <a:p>
            <a:pPr lvl="0"/>
            <a:r>
              <a:rPr lang="en-US" i="1" dirty="0">
                <a:solidFill>
                  <a:srgbClr val="FFFF00"/>
                </a:solidFill>
                <a:latin typeface="Calibri"/>
                <a:ea typeface="Calibri"/>
                <a:cs typeface="Calibri"/>
                <a:sym typeface="Calibri"/>
              </a:rPr>
              <a:t>Question: Which year is colder based on FDD</a:t>
            </a:r>
            <a:r>
              <a:rPr lang="en-US" i="1" dirty="0">
                <a:solidFill>
                  <a:srgbClr val="FFFF00"/>
                </a:solidFill>
                <a:ea typeface="Calibri"/>
                <a:cs typeface="Calibri"/>
                <a:sym typeface="Calibri"/>
              </a:rPr>
              <a:t>? </a:t>
            </a:r>
            <a:r>
              <a:rPr lang="en-US" i="1" dirty="0">
                <a:solidFill>
                  <a:srgbClr val="FFFF00"/>
                </a:solidFill>
                <a:latin typeface="Calibri"/>
                <a:ea typeface="Calibri"/>
                <a:cs typeface="Calibri"/>
                <a:sym typeface="Calibri"/>
              </a:rPr>
              <a:t>Answer in the chat.</a:t>
            </a:r>
            <a:endParaRPr i="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272121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C463900B-2A8A-A819-0126-ED0123DAC2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304"/>
          <a:stretch/>
        </p:blipFill>
        <p:spPr>
          <a:xfrm>
            <a:off x="321731" y="557189"/>
            <a:ext cx="5668684" cy="5743618"/>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015892A2-B189-4937-BC6E-98A35A3598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97"/>
          <a:stretch/>
        </p:blipFill>
        <p:spPr>
          <a:xfrm>
            <a:off x="6195375" y="557189"/>
            <a:ext cx="5674893" cy="5743618"/>
          </a:xfrm>
          <a:prstGeom prst="rect">
            <a:avLst/>
          </a:prstGeom>
        </p:spPr>
      </p:pic>
      <p:sp>
        <p:nvSpPr>
          <p:cNvPr id="2" name="TextBox 1">
            <a:extLst>
              <a:ext uri="{FF2B5EF4-FFF2-40B4-BE49-F238E27FC236}">
                <a16:creationId xmlns:a16="http://schemas.microsoft.com/office/drawing/2014/main" id="{A3CB6B0B-EFB0-92BB-2FCF-D1E7A27A7A84}"/>
              </a:ext>
            </a:extLst>
          </p:cNvPr>
          <p:cNvSpPr txBox="1"/>
          <p:nvPr/>
        </p:nvSpPr>
        <p:spPr>
          <a:xfrm>
            <a:off x="19530" y="2674856"/>
            <a:ext cx="1314450" cy="954107"/>
          </a:xfrm>
          <a:prstGeom prst="rect">
            <a:avLst/>
          </a:prstGeom>
          <a:noFill/>
        </p:spPr>
        <p:txBody>
          <a:bodyPr wrap="square" rtlCol="0">
            <a:spAutoFit/>
          </a:bodyPr>
          <a:lstStyle/>
          <a:p>
            <a:r>
              <a:rPr lang="en-US" sz="2800" dirty="0"/>
              <a:t>2013</a:t>
            </a:r>
          </a:p>
          <a:p>
            <a:r>
              <a:rPr lang="en-US" sz="2800" dirty="0"/>
              <a:t>Colder</a:t>
            </a:r>
          </a:p>
        </p:txBody>
      </p:sp>
      <p:sp>
        <p:nvSpPr>
          <p:cNvPr id="4" name="TextBox 3">
            <a:extLst>
              <a:ext uri="{FF2B5EF4-FFF2-40B4-BE49-F238E27FC236}">
                <a16:creationId xmlns:a16="http://schemas.microsoft.com/office/drawing/2014/main" id="{494F8AE7-F547-FF7B-600D-F3825B77B376}"/>
              </a:ext>
            </a:extLst>
          </p:cNvPr>
          <p:cNvSpPr txBox="1"/>
          <p:nvPr/>
        </p:nvSpPr>
        <p:spPr>
          <a:xfrm>
            <a:off x="10774680" y="2674856"/>
            <a:ext cx="1417320" cy="954107"/>
          </a:xfrm>
          <a:prstGeom prst="rect">
            <a:avLst/>
          </a:prstGeom>
          <a:noFill/>
        </p:spPr>
        <p:txBody>
          <a:bodyPr wrap="square" rtlCol="0">
            <a:spAutoFit/>
          </a:bodyPr>
          <a:lstStyle/>
          <a:p>
            <a:r>
              <a:rPr lang="en-US" sz="2800" dirty="0"/>
              <a:t>2016</a:t>
            </a:r>
          </a:p>
          <a:p>
            <a:r>
              <a:rPr lang="en-US" sz="2800" dirty="0"/>
              <a:t>Warmer</a:t>
            </a:r>
          </a:p>
        </p:txBody>
      </p:sp>
      <p:sp>
        <p:nvSpPr>
          <p:cNvPr id="6" name="TextBox 5">
            <a:extLst>
              <a:ext uri="{FF2B5EF4-FFF2-40B4-BE49-F238E27FC236}">
                <a16:creationId xmlns:a16="http://schemas.microsoft.com/office/drawing/2014/main" id="{D0F61B16-2B74-303A-81D7-79F018556948}"/>
              </a:ext>
            </a:extLst>
          </p:cNvPr>
          <p:cNvSpPr txBox="1"/>
          <p:nvPr/>
        </p:nvSpPr>
        <p:spPr>
          <a:xfrm>
            <a:off x="927299" y="153383"/>
            <a:ext cx="10447965" cy="584775"/>
          </a:xfrm>
          <a:prstGeom prst="rect">
            <a:avLst/>
          </a:prstGeom>
          <a:noFill/>
        </p:spPr>
        <p:txBody>
          <a:bodyPr wrap="square">
            <a:spAutoFit/>
          </a:bodyPr>
          <a:lstStyle/>
          <a:p>
            <a:pPr algn="ctr"/>
            <a:r>
              <a:rPr lang="en-US" sz="3200" dirty="0"/>
              <a:t>Freezing Degree Day </a:t>
            </a:r>
            <a:r>
              <a:rPr lang="en-US" sz="3200" u="sng" dirty="0"/>
              <a:t>Anomaly</a:t>
            </a:r>
            <a:r>
              <a:rPr lang="en-US" sz="3200" dirty="0"/>
              <a:t> in March of 2013 and 2016</a:t>
            </a:r>
          </a:p>
        </p:txBody>
      </p:sp>
    </p:spTree>
    <p:extLst>
      <p:ext uri="{BB962C8B-B14F-4D97-AF65-F5344CB8AC3E}">
        <p14:creationId xmlns:p14="http://schemas.microsoft.com/office/powerpoint/2010/main" val="3849792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iagram, map&#10;&#10;Description automatically generated">
            <a:extLst>
              <a:ext uri="{FF2B5EF4-FFF2-40B4-BE49-F238E27FC236}">
                <a16:creationId xmlns:a16="http://schemas.microsoft.com/office/drawing/2014/main" id="{02875DE5-0740-813D-1C6B-7AE40B4892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731" y="557189"/>
            <a:ext cx="5668684" cy="5743618"/>
          </a:xfrm>
          <a:prstGeom prst="rect">
            <a:avLst/>
          </a:prstGeom>
        </p:spPr>
      </p:pic>
      <p:pic>
        <p:nvPicPr>
          <p:cNvPr id="5" name="Picture 4" descr="A picture containing text, diagram, map&#10;&#10;Description automatically generated">
            <a:extLst>
              <a:ext uri="{FF2B5EF4-FFF2-40B4-BE49-F238E27FC236}">
                <a16:creationId xmlns:a16="http://schemas.microsoft.com/office/drawing/2014/main" id="{004203E6-03F6-28F8-4957-7344399C0F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5375" y="557189"/>
            <a:ext cx="5674893" cy="5743618"/>
          </a:xfrm>
          <a:prstGeom prst="rect">
            <a:avLst/>
          </a:prstGeom>
        </p:spPr>
      </p:pic>
      <p:sp>
        <p:nvSpPr>
          <p:cNvPr id="2" name="TextBox 1">
            <a:extLst>
              <a:ext uri="{FF2B5EF4-FFF2-40B4-BE49-F238E27FC236}">
                <a16:creationId xmlns:a16="http://schemas.microsoft.com/office/drawing/2014/main" id="{3D95B877-93DE-DBC4-2B22-08528D9C1510}"/>
              </a:ext>
            </a:extLst>
          </p:cNvPr>
          <p:cNvSpPr txBox="1"/>
          <p:nvPr/>
        </p:nvSpPr>
        <p:spPr>
          <a:xfrm>
            <a:off x="1457158" y="132707"/>
            <a:ext cx="9066514" cy="523220"/>
          </a:xfrm>
          <a:prstGeom prst="rect">
            <a:avLst/>
          </a:prstGeom>
          <a:noFill/>
        </p:spPr>
        <p:txBody>
          <a:bodyPr wrap="square" rtlCol="0">
            <a:spAutoFit/>
          </a:bodyPr>
          <a:lstStyle/>
          <a:p>
            <a:r>
              <a:rPr lang="en-US" sz="2800" dirty="0"/>
              <a:t>The cold/warm winter sea ice </a:t>
            </a:r>
            <a:r>
              <a:rPr lang="en-US" sz="2800" u="sng" dirty="0"/>
              <a:t>concentration</a:t>
            </a:r>
            <a:r>
              <a:rPr lang="en-US" sz="2800" dirty="0"/>
              <a:t> in late winter</a:t>
            </a:r>
          </a:p>
        </p:txBody>
      </p:sp>
      <p:sp>
        <p:nvSpPr>
          <p:cNvPr id="4" name="Google Shape;316;p86">
            <a:extLst>
              <a:ext uri="{FF2B5EF4-FFF2-40B4-BE49-F238E27FC236}">
                <a16:creationId xmlns:a16="http://schemas.microsoft.com/office/drawing/2014/main" id="{F3335698-8C03-9191-8167-24E715C6DD5A}"/>
              </a:ext>
            </a:extLst>
          </p:cNvPr>
          <p:cNvSpPr txBox="1"/>
          <p:nvPr/>
        </p:nvSpPr>
        <p:spPr>
          <a:xfrm>
            <a:off x="157779" y="6310300"/>
            <a:ext cx="11876442" cy="390300"/>
          </a:xfrm>
          <a:prstGeom prst="rect">
            <a:avLst/>
          </a:prstGeom>
          <a:solidFill>
            <a:schemeClr val="dk2"/>
          </a:solidFill>
          <a:ln>
            <a:noFill/>
          </a:ln>
        </p:spPr>
        <p:txBody>
          <a:bodyPr spcFirstLastPara="1" wrap="square" lIns="91425" tIns="91425" rIns="91425" bIns="91425" anchor="t" anchorCtr="0">
            <a:noAutofit/>
          </a:bodyPr>
          <a:lstStyle/>
          <a:p>
            <a:pPr lvl="0"/>
            <a:r>
              <a:rPr lang="en-US" i="1" dirty="0">
                <a:solidFill>
                  <a:srgbClr val="FFFF00"/>
                </a:solidFill>
                <a:latin typeface="Calibri"/>
                <a:ea typeface="Calibri"/>
                <a:cs typeface="Calibri"/>
                <a:sym typeface="Calibri"/>
              </a:rPr>
              <a:t>Question: Does March ice concentration seem like a good indicator of NWP ice conditions in the summer</a:t>
            </a:r>
            <a:r>
              <a:rPr lang="en-US" i="1" dirty="0">
                <a:solidFill>
                  <a:srgbClr val="FFFF00"/>
                </a:solidFill>
                <a:ea typeface="Calibri"/>
                <a:cs typeface="Calibri"/>
                <a:sym typeface="Calibri"/>
              </a:rPr>
              <a:t>? </a:t>
            </a:r>
            <a:r>
              <a:rPr lang="en-US" i="1" dirty="0">
                <a:solidFill>
                  <a:srgbClr val="FFFF00"/>
                </a:solidFill>
                <a:latin typeface="Calibri"/>
                <a:ea typeface="Calibri"/>
                <a:cs typeface="Calibri"/>
                <a:sym typeface="Calibri"/>
              </a:rPr>
              <a:t>Answer in the chat.</a:t>
            </a:r>
            <a:endParaRPr i="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13427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 diagram, atlas&#10;&#10;Description automatically generated">
            <a:extLst>
              <a:ext uri="{FF2B5EF4-FFF2-40B4-BE49-F238E27FC236}">
                <a16:creationId xmlns:a16="http://schemas.microsoft.com/office/drawing/2014/main" id="{53517DA4-BC36-7868-08A9-533F653D80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1641"/>
            <a:ext cx="5294716" cy="5294716"/>
          </a:xfrm>
          <a:prstGeom prst="rect">
            <a:avLst/>
          </a:prstGeom>
        </p:spPr>
      </p:pic>
      <p:pic>
        <p:nvPicPr>
          <p:cNvPr id="5" name="Picture 4" descr="A picture containing text, map, atlas, diagram&#10;&#10;Description automatically generated">
            <a:extLst>
              <a:ext uri="{FF2B5EF4-FFF2-40B4-BE49-F238E27FC236}">
                <a16:creationId xmlns:a16="http://schemas.microsoft.com/office/drawing/2014/main" id="{2C11BE8E-C287-87B1-1AB1-65C2F3F5A5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817" y="781642"/>
            <a:ext cx="5294715" cy="5294715"/>
          </a:xfrm>
          <a:prstGeom prst="rect">
            <a:avLst/>
          </a:prstGeom>
        </p:spPr>
      </p:pic>
      <p:sp>
        <p:nvSpPr>
          <p:cNvPr id="2" name="TextBox 1">
            <a:extLst>
              <a:ext uri="{FF2B5EF4-FFF2-40B4-BE49-F238E27FC236}">
                <a16:creationId xmlns:a16="http://schemas.microsoft.com/office/drawing/2014/main" id="{7EDB78AF-3BF6-CC84-6B6B-64EBD53CC40C}"/>
              </a:ext>
            </a:extLst>
          </p:cNvPr>
          <p:cNvSpPr txBox="1"/>
          <p:nvPr/>
        </p:nvSpPr>
        <p:spPr>
          <a:xfrm>
            <a:off x="1312520" y="258421"/>
            <a:ext cx="10075916" cy="523220"/>
          </a:xfrm>
          <a:prstGeom prst="rect">
            <a:avLst/>
          </a:prstGeom>
          <a:noFill/>
        </p:spPr>
        <p:txBody>
          <a:bodyPr wrap="square" rtlCol="0">
            <a:spAutoFit/>
          </a:bodyPr>
          <a:lstStyle/>
          <a:p>
            <a:r>
              <a:rPr lang="en-US" sz="2800" dirty="0"/>
              <a:t>The cold/warm winter sea ice concentration </a:t>
            </a:r>
            <a:r>
              <a:rPr lang="en-US" sz="2800" u="sng" dirty="0"/>
              <a:t>anomaly</a:t>
            </a:r>
            <a:r>
              <a:rPr lang="en-US" sz="2800" dirty="0"/>
              <a:t> in late winter</a:t>
            </a:r>
          </a:p>
        </p:txBody>
      </p:sp>
    </p:spTree>
    <p:extLst>
      <p:ext uri="{BB962C8B-B14F-4D97-AF65-F5344CB8AC3E}">
        <p14:creationId xmlns:p14="http://schemas.microsoft.com/office/powerpoint/2010/main" val="2456218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north pole&#10;&#10;Description automatically generated with low confidence">
            <a:extLst>
              <a:ext uri="{FF2B5EF4-FFF2-40B4-BE49-F238E27FC236}">
                <a16:creationId xmlns:a16="http://schemas.microsoft.com/office/drawing/2014/main" id="{C51A6F9C-A8A0-808F-1AE1-7D1FAC3924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1641"/>
            <a:ext cx="5294716" cy="5294716"/>
          </a:xfrm>
          <a:prstGeom prst="rect">
            <a:avLst/>
          </a:prstGeom>
        </p:spPr>
      </p:pic>
      <p:pic>
        <p:nvPicPr>
          <p:cNvPr id="5" name="Picture 4" descr="A map of the north pole&#10;&#10;Description automatically generated with low confidence">
            <a:extLst>
              <a:ext uri="{FF2B5EF4-FFF2-40B4-BE49-F238E27FC236}">
                <a16:creationId xmlns:a16="http://schemas.microsoft.com/office/drawing/2014/main" id="{DB891824-54FF-CF99-9D3D-85BAE56253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817" y="781642"/>
            <a:ext cx="5294715" cy="5294715"/>
          </a:xfrm>
          <a:prstGeom prst="rect">
            <a:avLst/>
          </a:prstGeom>
        </p:spPr>
      </p:pic>
      <p:sp>
        <p:nvSpPr>
          <p:cNvPr id="2" name="TextBox 1">
            <a:extLst>
              <a:ext uri="{FF2B5EF4-FFF2-40B4-BE49-F238E27FC236}">
                <a16:creationId xmlns:a16="http://schemas.microsoft.com/office/drawing/2014/main" id="{AF587746-AD9C-D3AB-8F7D-DBA8B6AA0BDF}"/>
              </a:ext>
            </a:extLst>
          </p:cNvPr>
          <p:cNvSpPr txBox="1"/>
          <p:nvPr/>
        </p:nvSpPr>
        <p:spPr>
          <a:xfrm>
            <a:off x="2217306" y="258421"/>
            <a:ext cx="8073021" cy="523220"/>
          </a:xfrm>
          <a:prstGeom prst="rect">
            <a:avLst/>
          </a:prstGeom>
          <a:noFill/>
        </p:spPr>
        <p:txBody>
          <a:bodyPr wrap="square" rtlCol="0">
            <a:spAutoFit/>
          </a:bodyPr>
          <a:lstStyle/>
          <a:p>
            <a:r>
              <a:rPr lang="en-US" sz="2800" dirty="0"/>
              <a:t>The cold/warm winter sea ice </a:t>
            </a:r>
            <a:r>
              <a:rPr lang="en-US" sz="2800" u="sng" dirty="0"/>
              <a:t>thickness</a:t>
            </a:r>
            <a:r>
              <a:rPr lang="en-US" sz="2800" dirty="0"/>
              <a:t> in late winter</a:t>
            </a:r>
          </a:p>
        </p:txBody>
      </p:sp>
      <p:sp>
        <p:nvSpPr>
          <p:cNvPr id="4" name="Google Shape;316;p86">
            <a:extLst>
              <a:ext uri="{FF2B5EF4-FFF2-40B4-BE49-F238E27FC236}">
                <a16:creationId xmlns:a16="http://schemas.microsoft.com/office/drawing/2014/main" id="{C9FA61BC-69F0-E6C2-5A1B-4CDAF1ADDB23}"/>
              </a:ext>
            </a:extLst>
          </p:cNvPr>
          <p:cNvSpPr txBox="1"/>
          <p:nvPr/>
        </p:nvSpPr>
        <p:spPr>
          <a:xfrm>
            <a:off x="400623" y="6299542"/>
            <a:ext cx="11390753" cy="390300"/>
          </a:xfrm>
          <a:prstGeom prst="rect">
            <a:avLst/>
          </a:prstGeom>
          <a:solidFill>
            <a:schemeClr val="dk2"/>
          </a:solidFill>
          <a:ln>
            <a:noFill/>
          </a:ln>
        </p:spPr>
        <p:txBody>
          <a:bodyPr spcFirstLastPara="1" wrap="square" lIns="91425" tIns="91425" rIns="91425" bIns="91425" anchor="t" anchorCtr="0">
            <a:noAutofit/>
          </a:bodyPr>
          <a:lstStyle/>
          <a:p>
            <a:pPr lvl="0"/>
            <a:r>
              <a:rPr lang="en-US" i="1" dirty="0">
                <a:solidFill>
                  <a:srgbClr val="FFFF00"/>
                </a:solidFill>
                <a:latin typeface="Calibri"/>
                <a:ea typeface="Calibri"/>
                <a:cs typeface="Calibri"/>
                <a:sym typeface="Calibri"/>
              </a:rPr>
              <a:t>Question: Does March ice thickness seem like a good indicator of NWP ice conditions in the summer</a:t>
            </a:r>
            <a:r>
              <a:rPr lang="en-US" i="1" dirty="0">
                <a:solidFill>
                  <a:srgbClr val="FFFF00"/>
                </a:solidFill>
                <a:ea typeface="Calibri"/>
                <a:cs typeface="Calibri"/>
                <a:sym typeface="Calibri"/>
              </a:rPr>
              <a:t>? </a:t>
            </a:r>
            <a:r>
              <a:rPr lang="en-US" i="1" dirty="0">
                <a:solidFill>
                  <a:srgbClr val="FFFF00"/>
                </a:solidFill>
                <a:latin typeface="Calibri"/>
                <a:ea typeface="Calibri"/>
                <a:cs typeface="Calibri"/>
                <a:sym typeface="Calibri"/>
              </a:rPr>
              <a:t>Answer in the chat.</a:t>
            </a:r>
            <a:endParaRPr i="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259022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34DF8-F9DC-EAF2-6B00-5BBB4857FE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77652" y="589203"/>
            <a:ext cx="5291666" cy="5291666"/>
          </a:xfrm>
          <a:prstGeom prst="rect">
            <a:avLst/>
          </a:prstGeom>
        </p:spPr>
      </p:pic>
      <p:pic>
        <p:nvPicPr>
          <p:cNvPr id="3" name="Picture 2">
            <a:extLst>
              <a:ext uri="{FF2B5EF4-FFF2-40B4-BE49-F238E27FC236}">
                <a16:creationId xmlns:a16="http://schemas.microsoft.com/office/drawing/2014/main" id="{CC002101-D7D9-5242-4614-EE9D09437B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2683" y="589202"/>
            <a:ext cx="5291667" cy="5291667"/>
          </a:xfrm>
          <a:prstGeom prst="rect">
            <a:avLst/>
          </a:prstGeom>
        </p:spPr>
      </p:pic>
      <p:sp>
        <p:nvSpPr>
          <p:cNvPr id="2" name="TextBox 1">
            <a:extLst>
              <a:ext uri="{FF2B5EF4-FFF2-40B4-BE49-F238E27FC236}">
                <a16:creationId xmlns:a16="http://schemas.microsoft.com/office/drawing/2014/main" id="{72A46D4C-BCC8-BC17-AD90-49BA38651F5F}"/>
              </a:ext>
            </a:extLst>
          </p:cNvPr>
          <p:cNvSpPr txBox="1"/>
          <p:nvPr/>
        </p:nvSpPr>
        <p:spPr>
          <a:xfrm>
            <a:off x="1237354" y="105882"/>
            <a:ext cx="9347835" cy="584775"/>
          </a:xfrm>
          <a:prstGeom prst="rect">
            <a:avLst/>
          </a:prstGeom>
          <a:noFill/>
        </p:spPr>
        <p:txBody>
          <a:bodyPr wrap="square">
            <a:spAutoFit/>
          </a:bodyPr>
          <a:lstStyle/>
          <a:p>
            <a:pPr algn="ctr"/>
            <a:r>
              <a:rPr lang="en-US" sz="3200" dirty="0"/>
              <a:t>Freezing Degree Days in May of 2013 and 2016</a:t>
            </a:r>
          </a:p>
        </p:txBody>
      </p:sp>
    </p:spTree>
    <p:extLst>
      <p:ext uri="{BB962C8B-B14F-4D97-AF65-F5344CB8AC3E}">
        <p14:creationId xmlns:p14="http://schemas.microsoft.com/office/powerpoint/2010/main" val="500113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8DB06307-55C1-AD33-F841-F354EB6D0F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304"/>
          <a:stretch/>
        </p:blipFill>
        <p:spPr>
          <a:xfrm>
            <a:off x="321731" y="557189"/>
            <a:ext cx="5668684" cy="5743618"/>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1102134D-220E-6F6F-45F3-8FDB237077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5" r="342"/>
          <a:stretch/>
        </p:blipFill>
        <p:spPr>
          <a:xfrm>
            <a:off x="6195375" y="557189"/>
            <a:ext cx="5674893" cy="5743618"/>
          </a:xfrm>
          <a:prstGeom prst="rect">
            <a:avLst/>
          </a:prstGeom>
        </p:spPr>
      </p:pic>
      <p:sp>
        <p:nvSpPr>
          <p:cNvPr id="2" name="TextBox 1">
            <a:extLst>
              <a:ext uri="{FF2B5EF4-FFF2-40B4-BE49-F238E27FC236}">
                <a16:creationId xmlns:a16="http://schemas.microsoft.com/office/drawing/2014/main" id="{94A2921A-26FB-CE8A-CF48-13946A71ACC1}"/>
              </a:ext>
            </a:extLst>
          </p:cNvPr>
          <p:cNvSpPr txBox="1"/>
          <p:nvPr/>
        </p:nvSpPr>
        <p:spPr>
          <a:xfrm>
            <a:off x="1237354" y="105882"/>
            <a:ext cx="10151082" cy="584775"/>
          </a:xfrm>
          <a:prstGeom prst="rect">
            <a:avLst/>
          </a:prstGeom>
          <a:noFill/>
        </p:spPr>
        <p:txBody>
          <a:bodyPr wrap="square">
            <a:spAutoFit/>
          </a:bodyPr>
          <a:lstStyle/>
          <a:p>
            <a:pPr algn="ctr"/>
            <a:r>
              <a:rPr lang="en-US" sz="3200" dirty="0"/>
              <a:t>Freezing Degree Day </a:t>
            </a:r>
            <a:r>
              <a:rPr lang="en-US" sz="3200" u="sng" dirty="0"/>
              <a:t>Anomaly</a:t>
            </a:r>
            <a:r>
              <a:rPr lang="en-US" sz="3200" dirty="0"/>
              <a:t> in May of 2013 and 2016</a:t>
            </a:r>
          </a:p>
        </p:txBody>
      </p:sp>
    </p:spTree>
    <p:extLst>
      <p:ext uri="{BB962C8B-B14F-4D97-AF65-F5344CB8AC3E}">
        <p14:creationId xmlns:p14="http://schemas.microsoft.com/office/powerpoint/2010/main" val="2478362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iagram, map&#10;&#10;Description automatically generated">
            <a:extLst>
              <a:ext uri="{FF2B5EF4-FFF2-40B4-BE49-F238E27FC236}">
                <a16:creationId xmlns:a16="http://schemas.microsoft.com/office/drawing/2014/main" id="{EDC8C518-C4F6-07EF-E954-B2825510AD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467" y="557190"/>
            <a:ext cx="5346948" cy="5743612"/>
          </a:xfrm>
          <a:prstGeom prst="rect">
            <a:avLst/>
          </a:prstGeom>
        </p:spPr>
      </p:pic>
      <p:pic>
        <p:nvPicPr>
          <p:cNvPr id="5" name="Picture 4" descr="A picture containing text, diagram, map&#10;&#10;Description automatically generated">
            <a:extLst>
              <a:ext uri="{FF2B5EF4-FFF2-40B4-BE49-F238E27FC236}">
                <a16:creationId xmlns:a16="http://schemas.microsoft.com/office/drawing/2014/main" id="{49DF1DCC-DE7B-B2DF-3FBC-DE3ADE7D76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2942" y="557190"/>
            <a:ext cx="5365590" cy="5743612"/>
          </a:xfrm>
          <a:prstGeom prst="rect">
            <a:avLst/>
          </a:prstGeom>
        </p:spPr>
      </p:pic>
      <p:sp>
        <p:nvSpPr>
          <p:cNvPr id="2" name="TextBox 1">
            <a:extLst>
              <a:ext uri="{FF2B5EF4-FFF2-40B4-BE49-F238E27FC236}">
                <a16:creationId xmlns:a16="http://schemas.microsoft.com/office/drawing/2014/main" id="{2E42B2B2-070F-D333-215D-421E2A0A87DE}"/>
              </a:ext>
            </a:extLst>
          </p:cNvPr>
          <p:cNvSpPr txBox="1"/>
          <p:nvPr/>
        </p:nvSpPr>
        <p:spPr>
          <a:xfrm>
            <a:off x="1671745" y="168333"/>
            <a:ext cx="8674628" cy="523220"/>
          </a:xfrm>
          <a:prstGeom prst="rect">
            <a:avLst/>
          </a:prstGeom>
          <a:noFill/>
        </p:spPr>
        <p:txBody>
          <a:bodyPr wrap="square" rtlCol="0">
            <a:spAutoFit/>
          </a:bodyPr>
          <a:lstStyle/>
          <a:p>
            <a:r>
              <a:rPr lang="en-US" sz="2800" dirty="0"/>
              <a:t>The cold/warm winter sea ice </a:t>
            </a:r>
            <a:r>
              <a:rPr lang="en-US" sz="2800" u="sng" dirty="0"/>
              <a:t>concentration</a:t>
            </a:r>
            <a:r>
              <a:rPr lang="en-US" sz="2800" dirty="0"/>
              <a:t> in late spring</a:t>
            </a:r>
          </a:p>
        </p:txBody>
      </p:sp>
    </p:spTree>
    <p:extLst>
      <p:ext uri="{BB962C8B-B14F-4D97-AF65-F5344CB8AC3E}">
        <p14:creationId xmlns:p14="http://schemas.microsoft.com/office/powerpoint/2010/main" val="1128505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 atlas, diagram&#10;&#10;Description automatically generated">
            <a:extLst>
              <a:ext uri="{FF2B5EF4-FFF2-40B4-BE49-F238E27FC236}">
                <a16:creationId xmlns:a16="http://schemas.microsoft.com/office/drawing/2014/main" id="{8C981385-EB80-756C-ED2B-510686ADA6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1641"/>
            <a:ext cx="5294716" cy="5294716"/>
          </a:xfrm>
          <a:prstGeom prst="rect">
            <a:avLst/>
          </a:prstGeom>
        </p:spPr>
      </p:pic>
      <p:pic>
        <p:nvPicPr>
          <p:cNvPr id="5" name="Picture 4" descr="A picture containing text, map, atlas, diagram&#10;&#10;Description automatically generated">
            <a:extLst>
              <a:ext uri="{FF2B5EF4-FFF2-40B4-BE49-F238E27FC236}">
                <a16:creationId xmlns:a16="http://schemas.microsoft.com/office/drawing/2014/main" id="{B498D8F9-C565-760B-CB53-72C28817B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817" y="781642"/>
            <a:ext cx="5294715" cy="5294715"/>
          </a:xfrm>
          <a:prstGeom prst="rect">
            <a:avLst/>
          </a:prstGeom>
        </p:spPr>
      </p:pic>
      <p:sp>
        <p:nvSpPr>
          <p:cNvPr id="2" name="TextBox 1">
            <a:extLst>
              <a:ext uri="{FF2B5EF4-FFF2-40B4-BE49-F238E27FC236}">
                <a16:creationId xmlns:a16="http://schemas.microsoft.com/office/drawing/2014/main" id="{D4F5C25B-F7A3-C8B0-2EFE-E7F24D6187C7}"/>
              </a:ext>
            </a:extLst>
          </p:cNvPr>
          <p:cNvSpPr txBox="1"/>
          <p:nvPr/>
        </p:nvSpPr>
        <p:spPr>
          <a:xfrm>
            <a:off x="754380" y="251460"/>
            <a:ext cx="10995660" cy="523220"/>
          </a:xfrm>
          <a:prstGeom prst="rect">
            <a:avLst/>
          </a:prstGeom>
          <a:noFill/>
        </p:spPr>
        <p:txBody>
          <a:bodyPr wrap="square" rtlCol="0">
            <a:spAutoFit/>
          </a:bodyPr>
          <a:lstStyle/>
          <a:p>
            <a:r>
              <a:rPr lang="en-US" sz="2800" dirty="0"/>
              <a:t>The cold/warm winter sea ice concentration </a:t>
            </a:r>
            <a:r>
              <a:rPr lang="en-US" sz="2800" u="sng" dirty="0"/>
              <a:t>anomaly</a:t>
            </a:r>
            <a:r>
              <a:rPr lang="en-US" sz="2800" dirty="0"/>
              <a:t> in late spring</a:t>
            </a:r>
          </a:p>
        </p:txBody>
      </p:sp>
    </p:spTree>
    <p:extLst>
      <p:ext uri="{BB962C8B-B14F-4D97-AF65-F5344CB8AC3E}">
        <p14:creationId xmlns:p14="http://schemas.microsoft.com/office/powerpoint/2010/main" val="1492291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north pole&#10;&#10;Description automatically generated with low confidence">
            <a:extLst>
              <a:ext uri="{FF2B5EF4-FFF2-40B4-BE49-F238E27FC236}">
                <a16:creationId xmlns:a16="http://schemas.microsoft.com/office/drawing/2014/main" id="{F9952035-30DA-F941-7F09-E502D59901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467" y="557190"/>
            <a:ext cx="5346948" cy="5743612"/>
          </a:xfrm>
          <a:prstGeom prst="rect">
            <a:avLst/>
          </a:prstGeom>
        </p:spPr>
      </p:pic>
      <p:pic>
        <p:nvPicPr>
          <p:cNvPr id="5" name="Picture 4" descr="A map of the north pole&#10;&#10;Description automatically generated with low confidence">
            <a:extLst>
              <a:ext uri="{FF2B5EF4-FFF2-40B4-BE49-F238E27FC236}">
                <a16:creationId xmlns:a16="http://schemas.microsoft.com/office/drawing/2014/main" id="{D2EA2104-ED06-1A65-9C35-DCC967ED53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2942" y="557190"/>
            <a:ext cx="5365590" cy="5743612"/>
          </a:xfrm>
          <a:prstGeom prst="rect">
            <a:avLst/>
          </a:prstGeom>
        </p:spPr>
      </p:pic>
      <p:sp>
        <p:nvSpPr>
          <p:cNvPr id="2" name="TextBox 1">
            <a:extLst>
              <a:ext uri="{FF2B5EF4-FFF2-40B4-BE49-F238E27FC236}">
                <a16:creationId xmlns:a16="http://schemas.microsoft.com/office/drawing/2014/main" id="{71F8B9A2-E665-1C49-3769-409A3D4C3738}"/>
              </a:ext>
            </a:extLst>
          </p:cNvPr>
          <p:cNvSpPr txBox="1"/>
          <p:nvPr/>
        </p:nvSpPr>
        <p:spPr>
          <a:xfrm>
            <a:off x="1700602" y="132707"/>
            <a:ext cx="8579625" cy="523220"/>
          </a:xfrm>
          <a:prstGeom prst="rect">
            <a:avLst/>
          </a:prstGeom>
          <a:noFill/>
        </p:spPr>
        <p:txBody>
          <a:bodyPr wrap="square" rtlCol="0">
            <a:spAutoFit/>
          </a:bodyPr>
          <a:lstStyle/>
          <a:p>
            <a:r>
              <a:rPr lang="en-US" sz="2800" dirty="0"/>
              <a:t>The cold/warm winter sea ice </a:t>
            </a:r>
            <a:r>
              <a:rPr lang="en-US" sz="2800" u="sng" dirty="0"/>
              <a:t>thickness</a:t>
            </a:r>
            <a:r>
              <a:rPr lang="en-US" sz="2800" dirty="0"/>
              <a:t> in late spring</a:t>
            </a:r>
          </a:p>
        </p:txBody>
      </p:sp>
    </p:spTree>
    <p:extLst>
      <p:ext uri="{BB962C8B-B14F-4D97-AF65-F5344CB8AC3E}">
        <p14:creationId xmlns:p14="http://schemas.microsoft.com/office/powerpoint/2010/main" val="2364399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
          <p:cNvSpPr txBox="1"/>
          <p:nvPr/>
        </p:nvSpPr>
        <p:spPr>
          <a:xfrm>
            <a:off x="1836008" y="294272"/>
            <a:ext cx="8651539"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a:solidFill>
                  <a:srgbClr val="FFFFFF"/>
                </a:solidFill>
                <a:latin typeface="Arial"/>
                <a:ea typeface="Arial"/>
                <a:cs typeface="Arial"/>
                <a:sym typeface="Arial"/>
              </a:rPr>
              <a:t>Before going further…What is sea ice?</a:t>
            </a:r>
            <a:endParaRPr sz="2800" b="0" i="1" u="none" strike="noStrike" cap="none" dirty="0">
              <a:solidFill>
                <a:srgbClr val="FFFFFF"/>
              </a:solidFill>
              <a:latin typeface="Arial"/>
              <a:ea typeface="Arial"/>
              <a:cs typeface="Arial"/>
              <a:sym typeface="Arial"/>
            </a:endParaRPr>
          </a:p>
        </p:txBody>
      </p:sp>
      <p:sp>
        <p:nvSpPr>
          <p:cNvPr id="206" name="Google Shape;206;p3"/>
          <p:cNvSpPr txBox="1"/>
          <p:nvPr/>
        </p:nvSpPr>
        <p:spPr>
          <a:xfrm>
            <a:off x="723786" y="1166862"/>
            <a:ext cx="10875981" cy="54734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dirty="0">
                <a:solidFill>
                  <a:schemeClr val="dk1"/>
                </a:solidFill>
                <a:latin typeface="Calibri"/>
                <a:ea typeface="Calibri"/>
                <a:cs typeface="Calibri"/>
                <a:sym typeface="Calibri"/>
              </a:rPr>
              <a:t>Defined as ice that is formed at the sea surface by the freezing of seawater, the formation of sea ice occurs at a lower temperature than pure water (~28.8˚F vs 32˚F, respectively) due to its salinity. In contrast to icebergs, glaciers, ice sheets, and ice shelves, </a:t>
            </a:r>
            <a:r>
              <a:rPr lang="en-US" sz="2000" b="1" i="0" u="none" strike="noStrike" cap="none" dirty="0">
                <a:solidFill>
                  <a:schemeClr val="accent2">
                    <a:lumMod val="75000"/>
                  </a:schemeClr>
                </a:solidFill>
                <a:latin typeface="Calibri"/>
                <a:ea typeface="Calibri"/>
                <a:cs typeface="Calibri"/>
                <a:sym typeface="Calibri"/>
              </a:rPr>
              <a:t>sea ice is formed and melts entirely in the ocean</a:t>
            </a:r>
            <a:r>
              <a:rPr lang="en-US" sz="2000" b="0" i="0" u="none" strike="noStrike" cap="none" dirty="0">
                <a:solidFill>
                  <a:schemeClr val="dk1"/>
                </a:solidFill>
                <a:latin typeface="Calibri"/>
                <a:ea typeface="Calibri"/>
                <a:cs typeface="Calibri"/>
                <a:sym typeface="Calibri"/>
              </a:rPr>
              <a:t>. Sea ice is relatively thin, ranging from a few centimeters to a few meters in thickness.</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0" i="0" u="none" strike="noStrike" cap="none" dirty="0">
                <a:solidFill>
                  <a:schemeClr val="dk1"/>
                </a:solidFill>
                <a:latin typeface="Calibri"/>
                <a:ea typeface="Calibri"/>
                <a:cs typeface="Calibri"/>
                <a:sym typeface="Calibri"/>
              </a:rPr>
              <a:t>Sea ice is categorized by age, thickness, and form. In terms of age, sea ice is most commonly divided into </a:t>
            </a:r>
            <a:r>
              <a:rPr lang="en-US" sz="2000" b="1" i="0" u="none" strike="noStrike" cap="none" dirty="0">
                <a:solidFill>
                  <a:schemeClr val="dk1"/>
                </a:solidFill>
                <a:latin typeface="Calibri"/>
                <a:ea typeface="Calibri"/>
                <a:cs typeface="Calibri"/>
                <a:sym typeface="Calibri"/>
              </a:rPr>
              <a:t>first-year</a:t>
            </a:r>
            <a:r>
              <a:rPr lang="en-US" sz="2000" b="0" i="0" u="none" strike="noStrike" cap="none" dirty="0">
                <a:solidFill>
                  <a:schemeClr val="dk1"/>
                </a:solidFill>
                <a:latin typeface="Calibri"/>
                <a:ea typeface="Calibri"/>
                <a:cs typeface="Calibri"/>
                <a:sym typeface="Calibri"/>
              </a:rPr>
              <a:t> and </a:t>
            </a:r>
            <a:r>
              <a:rPr lang="en-US" sz="2000" b="1" i="0" u="none" strike="noStrike" cap="none" dirty="0">
                <a:solidFill>
                  <a:schemeClr val="dk1"/>
                </a:solidFill>
                <a:latin typeface="Calibri"/>
                <a:ea typeface="Calibri"/>
                <a:cs typeface="Calibri"/>
                <a:sym typeface="Calibri"/>
              </a:rPr>
              <a:t>multiyear</a:t>
            </a:r>
            <a:r>
              <a:rPr lang="en-US" sz="2000" b="0" i="0" u="none" strike="noStrike" cap="none" dirty="0">
                <a:solidFill>
                  <a:schemeClr val="dk1"/>
                </a:solidFill>
                <a:latin typeface="Calibri"/>
                <a:ea typeface="Calibri"/>
                <a:cs typeface="Calibri"/>
                <a:sym typeface="Calibri"/>
              </a:rPr>
              <a:t> ice. Multiyear ice has survived one or more melt seasons. Other age and thickness categories include </a:t>
            </a:r>
            <a:r>
              <a:rPr lang="en-US" sz="2000" b="1" i="0" u="none" strike="noStrike" cap="none" dirty="0">
                <a:solidFill>
                  <a:schemeClr val="dk1"/>
                </a:solidFill>
                <a:latin typeface="Calibri"/>
                <a:ea typeface="Calibri"/>
                <a:cs typeface="Calibri"/>
                <a:sym typeface="Calibri"/>
              </a:rPr>
              <a:t>new ice </a:t>
            </a:r>
            <a:r>
              <a:rPr lang="en-US" sz="2000" b="0" i="0" u="none" strike="noStrike" cap="none" dirty="0">
                <a:solidFill>
                  <a:schemeClr val="dk1"/>
                </a:solidFill>
                <a:latin typeface="Calibri"/>
                <a:ea typeface="Calibri"/>
                <a:cs typeface="Calibri"/>
                <a:sym typeface="Calibri"/>
              </a:rPr>
              <a:t>(less than 5cm), </a:t>
            </a:r>
            <a:r>
              <a:rPr lang="en-US" sz="2000" b="1" i="0" u="none" strike="noStrike" cap="none" dirty="0" err="1">
                <a:solidFill>
                  <a:schemeClr val="dk1"/>
                </a:solidFill>
                <a:latin typeface="Calibri"/>
                <a:ea typeface="Calibri"/>
                <a:cs typeface="Calibri"/>
                <a:sym typeface="Calibri"/>
              </a:rPr>
              <a:t>nilas</a:t>
            </a:r>
            <a:r>
              <a:rPr lang="en-US" sz="2000" b="0" i="0" u="none" strike="noStrike" cap="none" dirty="0">
                <a:solidFill>
                  <a:schemeClr val="dk1"/>
                </a:solidFill>
                <a:latin typeface="Calibri"/>
                <a:ea typeface="Calibri"/>
                <a:cs typeface="Calibri"/>
                <a:sym typeface="Calibri"/>
              </a:rPr>
              <a:t> (5~10cm), </a:t>
            </a:r>
            <a:r>
              <a:rPr lang="en-US" sz="2000" b="1" i="0" u="none" strike="noStrike" cap="none" dirty="0">
                <a:solidFill>
                  <a:schemeClr val="dk1"/>
                </a:solidFill>
                <a:latin typeface="Calibri"/>
                <a:ea typeface="Calibri"/>
                <a:cs typeface="Calibri"/>
                <a:sym typeface="Calibri"/>
              </a:rPr>
              <a:t>grey</a:t>
            </a:r>
            <a:r>
              <a:rPr lang="en-US" sz="2000" b="0" i="0" u="none" strike="noStrike" cap="none" dirty="0">
                <a:solidFill>
                  <a:schemeClr val="dk1"/>
                </a:solidFill>
                <a:latin typeface="Calibri"/>
                <a:ea typeface="Calibri"/>
                <a:cs typeface="Calibri"/>
                <a:sym typeface="Calibri"/>
              </a:rPr>
              <a:t> (10~15cm), </a:t>
            </a:r>
            <a:r>
              <a:rPr lang="en-US" sz="2000" b="1" i="0" u="none" strike="noStrike" cap="none" dirty="0">
                <a:solidFill>
                  <a:schemeClr val="dk1"/>
                </a:solidFill>
                <a:latin typeface="Calibri"/>
                <a:ea typeface="Calibri"/>
                <a:cs typeface="Calibri"/>
                <a:sym typeface="Calibri"/>
              </a:rPr>
              <a:t>grey-white</a:t>
            </a:r>
            <a:r>
              <a:rPr lang="en-US" sz="2000" b="0" i="0" u="none" strike="noStrike" cap="none" dirty="0">
                <a:solidFill>
                  <a:schemeClr val="dk1"/>
                </a:solidFill>
                <a:latin typeface="Calibri"/>
                <a:ea typeface="Calibri"/>
                <a:cs typeface="Calibri"/>
                <a:sym typeface="Calibri"/>
              </a:rPr>
              <a:t> (15~30cm), </a:t>
            </a:r>
            <a:r>
              <a:rPr lang="en-US" sz="2000" b="1" i="0" u="none" strike="noStrike" cap="none" dirty="0">
                <a:solidFill>
                  <a:schemeClr val="dk1"/>
                </a:solidFill>
                <a:latin typeface="Calibri"/>
                <a:ea typeface="Calibri"/>
                <a:cs typeface="Calibri"/>
                <a:sym typeface="Calibri"/>
              </a:rPr>
              <a:t>thin first-year </a:t>
            </a:r>
            <a:r>
              <a:rPr lang="en-US" sz="2000" b="0" i="0" u="none" strike="noStrike" cap="none" dirty="0">
                <a:solidFill>
                  <a:schemeClr val="dk1"/>
                </a:solidFill>
                <a:latin typeface="Calibri"/>
                <a:ea typeface="Calibri"/>
                <a:cs typeface="Calibri"/>
                <a:sym typeface="Calibri"/>
              </a:rPr>
              <a:t>(30~70cm), </a:t>
            </a:r>
            <a:r>
              <a:rPr lang="en-US" sz="2000" b="1" i="0" u="none" strike="noStrike" cap="none" dirty="0">
                <a:solidFill>
                  <a:schemeClr val="dk1"/>
                </a:solidFill>
                <a:latin typeface="Calibri"/>
                <a:ea typeface="Calibri"/>
                <a:cs typeface="Calibri"/>
                <a:sym typeface="Calibri"/>
              </a:rPr>
              <a:t>medium first-year </a:t>
            </a:r>
            <a:r>
              <a:rPr lang="en-US" sz="2000" b="0" i="0" u="none" strike="noStrike" cap="none" dirty="0">
                <a:solidFill>
                  <a:schemeClr val="dk1"/>
                </a:solidFill>
                <a:latin typeface="Calibri"/>
                <a:ea typeface="Calibri"/>
                <a:cs typeface="Calibri"/>
                <a:sym typeface="Calibri"/>
              </a:rPr>
              <a:t>(70~120cm), and </a:t>
            </a:r>
            <a:r>
              <a:rPr lang="en-US" sz="2000" b="1" i="0" u="none" strike="noStrike" cap="none" dirty="0">
                <a:solidFill>
                  <a:schemeClr val="dk1"/>
                </a:solidFill>
                <a:latin typeface="Calibri"/>
                <a:ea typeface="Calibri"/>
                <a:cs typeface="Calibri"/>
                <a:sym typeface="Calibri"/>
              </a:rPr>
              <a:t>thick first-year </a:t>
            </a:r>
            <a:r>
              <a:rPr lang="en-US" sz="2000" b="0" i="0" u="none" strike="noStrike" cap="none" dirty="0">
                <a:solidFill>
                  <a:schemeClr val="dk1"/>
                </a:solidFill>
                <a:latin typeface="Calibri"/>
                <a:ea typeface="Calibri"/>
                <a:cs typeface="Calibri"/>
                <a:sym typeface="Calibri"/>
              </a:rPr>
              <a:t>(120~180cm).</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1" i="0" u="none" strike="noStrike" cap="none" dirty="0">
                <a:solidFill>
                  <a:schemeClr val="dk1"/>
                </a:solidFill>
                <a:latin typeface="Calibri"/>
                <a:ea typeface="Calibri"/>
                <a:cs typeface="Calibri"/>
                <a:sym typeface="Calibri"/>
              </a:rPr>
              <a:t>Frazil</a:t>
            </a:r>
            <a:r>
              <a:rPr lang="en-US" sz="2000" b="0" i="0" u="none" strike="noStrike" cap="none" dirty="0">
                <a:solidFill>
                  <a:schemeClr val="dk1"/>
                </a:solidFill>
                <a:latin typeface="Calibri"/>
                <a:ea typeface="Calibri"/>
                <a:cs typeface="Calibri"/>
                <a:sym typeface="Calibri"/>
              </a:rPr>
              <a:t> ice is the first stage of sea ice growth, where crystals or plates of ice are suspended in the water. </a:t>
            </a:r>
            <a:r>
              <a:rPr lang="en-US" sz="2000" b="1" i="0" u="none" strike="noStrike" cap="none" dirty="0">
                <a:solidFill>
                  <a:schemeClr val="dk1"/>
                </a:solidFill>
                <a:latin typeface="Calibri"/>
                <a:ea typeface="Calibri"/>
                <a:cs typeface="Calibri"/>
                <a:sym typeface="Calibri"/>
              </a:rPr>
              <a:t>Grease</a:t>
            </a:r>
            <a:r>
              <a:rPr lang="en-US" sz="2000" b="0" i="0" u="none" strike="noStrike" cap="none" dirty="0">
                <a:solidFill>
                  <a:schemeClr val="dk1"/>
                </a:solidFill>
                <a:latin typeface="Calibri"/>
                <a:ea typeface="Calibri"/>
                <a:cs typeface="Calibri"/>
                <a:sym typeface="Calibri"/>
              </a:rPr>
              <a:t> ice is frazil ice that has coagulated to form a "greasy" or soupy layer on the surface without distinct ice floes. Other sea ice forms include </a:t>
            </a:r>
            <a:r>
              <a:rPr lang="en-US" sz="2000" b="1" i="0" u="none" strike="noStrike" cap="none" dirty="0">
                <a:solidFill>
                  <a:schemeClr val="dk1"/>
                </a:solidFill>
                <a:latin typeface="Calibri"/>
                <a:ea typeface="Calibri"/>
                <a:cs typeface="Calibri"/>
                <a:sym typeface="Calibri"/>
              </a:rPr>
              <a:t>pack ice </a:t>
            </a:r>
            <a:r>
              <a:rPr lang="en-US" sz="2000" b="0" i="0" u="none" strike="noStrike" cap="none" dirty="0">
                <a:solidFill>
                  <a:schemeClr val="dk1"/>
                </a:solidFill>
                <a:latin typeface="Calibri"/>
                <a:ea typeface="Calibri"/>
                <a:cs typeface="Calibri"/>
                <a:sym typeface="Calibri"/>
              </a:rPr>
              <a:t>(relatively uniform ice cover over a large area), </a:t>
            </a:r>
            <a:r>
              <a:rPr lang="en-US" sz="2000" b="1" i="0" u="none" strike="noStrike" cap="none" dirty="0">
                <a:solidFill>
                  <a:schemeClr val="dk1"/>
                </a:solidFill>
                <a:latin typeface="Calibri"/>
                <a:ea typeface="Calibri"/>
                <a:cs typeface="Calibri"/>
                <a:sym typeface="Calibri"/>
              </a:rPr>
              <a:t>floes</a:t>
            </a:r>
            <a:r>
              <a:rPr lang="en-US" sz="2000" b="0" i="0" u="none" strike="noStrike" cap="none" dirty="0">
                <a:solidFill>
                  <a:schemeClr val="dk1"/>
                </a:solidFill>
                <a:latin typeface="Calibri"/>
                <a:ea typeface="Calibri"/>
                <a:cs typeface="Calibri"/>
                <a:sym typeface="Calibri"/>
              </a:rPr>
              <a:t> (an individual piece of ice at least 20 m in diameter</a:t>
            </a:r>
            <a:r>
              <a:rPr lang="en-US" sz="2000" b="1" i="0" u="none" strike="noStrike" cap="none" dirty="0">
                <a:solidFill>
                  <a:schemeClr val="dk1"/>
                </a:solidFill>
                <a:latin typeface="Calibri"/>
                <a:ea typeface="Calibri"/>
                <a:cs typeface="Calibri"/>
                <a:sym typeface="Calibri"/>
              </a:rPr>
              <a:t>), pancake ice </a:t>
            </a:r>
            <a:r>
              <a:rPr lang="en-US" sz="2000" b="0" i="0" u="none" strike="noStrike" cap="none" dirty="0">
                <a:solidFill>
                  <a:schemeClr val="dk1"/>
                </a:solidFill>
                <a:latin typeface="Calibri"/>
                <a:ea typeface="Calibri"/>
                <a:cs typeface="Calibri"/>
                <a:sym typeface="Calibri"/>
              </a:rPr>
              <a:t>(pieces less than 3 m in diameter), </a:t>
            </a:r>
            <a:r>
              <a:rPr lang="en-US" sz="2000" b="1" i="0" u="none" strike="noStrike" cap="none" dirty="0">
                <a:solidFill>
                  <a:schemeClr val="dk1"/>
                </a:solidFill>
                <a:latin typeface="Calibri"/>
                <a:ea typeface="Calibri"/>
                <a:cs typeface="Calibri"/>
                <a:sym typeface="Calibri"/>
              </a:rPr>
              <a:t>drift ice </a:t>
            </a:r>
            <a:r>
              <a:rPr lang="en-US" sz="2000" b="0" i="0" u="none" strike="noStrike" cap="none" dirty="0">
                <a:solidFill>
                  <a:schemeClr val="dk1"/>
                </a:solidFill>
                <a:latin typeface="Calibri"/>
                <a:ea typeface="Calibri"/>
                <a:cs typeface="Calibri"/>
                <a:sym typeface="Calibri"/>
              </a:rPr>
              <a:t>(pack ice in concentrations less than six-tenths), and </a:t>
            </a:r>
            <a:r>
              <a:rPr lang="en-US" sz="2000" b="1" i="0" u="none" strike="noStrike" cap="none" dirty="0">
                <a:solidFill>
                  <a:schemeClr val="dk1"/>
                </a:solidFill>
                <a:latin typeface="Calibri"/>
                <a:ea typeface="Calibri"/>
                <a:cs typeface="Calibri"/>
                <a:sym typeface="Calibri"/>
              </a:rPr>
              <a:t>fast ice </a:t>
            </a:r>
            <a:r>
              <a:rPr lang="en-US" sz="2000" b="0" i="0" u="none" strike="noStrike" cap="none" dirty="0">
                <a:solidFill>
                  <a:schemeClr val="dk1"/>
                </a:solidFill>
                <a:latin typeface="Calibri"/>
                <a:ea typeface="Calibri"/>
                <a:cs typeface="Calibri"/>
                <a:sym typeface="Calibri"/>
              </a:rPr>
              <a:t>(attached or frozen or fastened to the shore, also called "</a:t>
            </a:r>
            <a:r>
              <a:rPr lang="en-US" sz="2000" b="0" i="0" u="none" strike="noStrike" cap="none" dirty="0" err="1">
                <a:solidFill>
                  <a:schemeClr val="dk1"/>
                </a:solidFill>
                <a:latin typeface="Calibri"/>
                <a:ea typeface="Calibri"/>
                <a:cs typeface="Calibri"/>
                <a:sym typeface="Calibri"/>
              </a:rPr>
              <a:t>landfast</a:t>
            </a:r>
            <a:r>
              <a:rPr lang="en-US" sz="2000" b="0" i="0" u="none" strike="noStrike" cap="none" dirty="0">
                <a:solidFill>
                  <a:schemeClr val="dk1"/>
                </a:solidFill>
                <a:latin typeface="Calibri"/>
                <a:ea typeface="Calibri"/>
                <a:cs typeface="Calibri"/>
                <a:sym typeface="Calibri"/>
              </a:rPr>
              <a:t> ice"). (</a:t>
            </a:r>
            <a:r>
              <a:rPr lang="en-US" sz="2000" b="0" i="1" u="none" strike="noStrike" cap="none" dirty="0">
                <a:solidFill>
                  <a:schemeClr val="dk1"/>
                </a:solidFill>
                <a:latin typeface="Calibri"/>
                <a:ea typeface="Calibri"/>
                <a:cs typeface="Calibri"/>
                <a:sym typeface="Calibri"/>
              </a:rPr>
              <a:t>…continued in the Notes section of this slide</a:t>
            </a:r>
            <a:r>
              <a:rPr lang="en-US" sz="2000" b="0" i="0" u="none" strike="noStrike" cap="none" dirty="0">
                <a:solidFill>
                  <a:schemeClr val="dk1"/>
                </a:solidFill>
                <a:latin typeface="Calibri"/>
                <a:ea typeface="Calibri"/>
                <a:cs typeface="Calibri"/>
                <a:sym typeface="Calibri"/>
              </a:rPr>
              <a:t>)</a:t>
            </a:r>
            <a:endParaRPr sz="20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6530E26B-4E09-7CEC-9F64-2D66E30F93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05"/>
          <a:stretch/>
        </p:blipFill>
        <p:spPr>
          <a:xfrm>
            <a:off x="321731" y="8549"/>
            <a:ext cx="5668684" cy="5743618"/>
          </a:xfrm>
          <a:prstGeom prst="rect">
            <a:avLst/>
          </a:prstGeom>
        </p:spPr>
      </p:pic>
      <p:pic>
        <p:nvPicPr>
          <p:cNvPr id="5" name="Picture 4" descr="A picture containing map, text, earth, screenshot&#10;&#10;Description automatically generated">
            <a:extLst>
              <a:ext uri="{FF2B5EF4-FFF2-40B4-BE49-F238E27FC236}">
                <a16:creationId xmlns:a16="http://schemas.microsoft.com/office/drawing/2014/main" id="{094316A9-C44C-CB1D-EF27-0FE2B43AE5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75" r="321"/>
          <a:stretch/>
        </p:blipFill>
        <p:spPr>
          <a:xfrm>
            <a:off x="6195375" y="8549"/>
            <a:ext cx="5674893" cy="5743618"/>
          </a:xfrm>
          <a:prstGeom prst="rect">
            <a:avLst/>
          </a:prstGeom>
        </p:spPr>
      </p:pic>
      <p:sp>
        <p:nvSpPr>
          <p:cNvPr id="2" name="Google Shape;316;p86">
            <a:extLst>
              <a:ext uri="{FF2B5EF4-FFF2-40B4-BE49-F238E27FC236}">
                <a16:creationId xmlns:a16="http://schemas.microsoft.com/office/drawing/2014/main" id="{CFDBC33D-02E4-4DD4-9824-A87960F8E129}"/>
              </a:ext>
            </a:extLst>
          </p:cNvPr>
          <p:cNvSpPr txBox="1"/>
          <p:nvPr/>
        </p:nvSpPr>
        <p:spPr>
          <a:xfrm>
            <a:off x="1179701" y="5914639"/>
            <a:ext cx="10031348" cy="698919"/>
          </a:xfrm>
          <a:prstGeom prst="rect">
            <a:avLst/>
          </a:prstGeom>
          <a:solidFill>
            <a:schemeClr val="dk2"/>
          </a:solidFill>
          <a:ln>
            <a:noFill/>
          </a:ln>
        </p:spPr>
        <p:txBody>
          <a:bodyPr spcFirstLastPara="1" wrap="square" lIns="91425" tIns="91425" rIns="91425" bIns="91425" anchor="t" anchorCtr="0">
            <a:noAutofit/>
          </a:bodyPr>
          <a:lstStyle/>
          <a:p>
            <a:pPr lvl="0"/>
            <a:r>
              <a:rPr lang="en-US" i="1" dirty="0">
                <a:solidFill>
                  <a:srgbClr val="FFFF00"/>
                </a:solidFill>
                <a:latin typeface="Calibri"/>
                <a:ea typeface="Calibri"/>
                <a:cs typeface="Calibri"/>
                <a:sym typeface="Calibri"/>
              </a:rPr>
              <a:t>Question: </a:t>
            </a:r>
            <a:r>
              <a:rPr lang="en-US" i="1" dirty="0">
                <a:solidFill>
                  <a:srgbClr val="FFFF00"/>
                </a:solidFill>
                <a:ea typeface="Calibri"/>
                <a:cs typeface="Calibri"/>
                <a:sym typeface="Calibri"/>
              </a:rPr>
              <a:t>With these FDD anomaly patterns in 2013 and 2016, which year would you expect that the NW Passage is more likely to be open? </a:t>
            </a:r>
            <a:r>
              <a:rPr lang="en-US" i="1" dirty="0">
                <a:solidFill>
                  <a:srgbClr val="FFFF00"/>
                </a:solidFill>
                <a:latin typeface="Calibri"/>
                <a:ea typeface="Calibri"/>
                <a:cs typeface="Calibri"/>
                <a:sym typeface="Calibri"/>
              </a:rPr>
              <a:t>Answer in the chat.</a:t>
            </a:r>
            <a:endParaRPr i="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220823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E0D4D-824F-0682-6E05-782C27779122}"/>
              </a:ext>
            </a:extLst>
          </p:cNvPr>
          <p:cNvSpPr txBox="1"/>
          <p:nvPr/>
        </p:nvSpPr>
        <p:spPr>
          <a:xfrm>
            <a:off x="1318070" y="1866066"/>
            <a:ext cx="10146220" cy="3200876"/>
          </a:xfrm>
          <a:prstGeom prst="rect">
            <a:avLst/>
          </a:prstGeom>
          <a:noFill/>
        </p:spPr>
        <p:txBody>
          <a:bodyPr wrap="square" rtlCol="0">
            <a:spAutoFit/>
          </a:bodyPr>
          <a:lstStyle/>
          <a:p>
            <a:pPr algn="ctr"/>
            <a:endParaRPr lang="en-US" dirty="0"/>
          </a:p>
          <a:p>
            <a:pPr algn="ctr"/>
            <a:r>
              <a:rPr lang="en-US" sz="3200" dirty="0"/>
              <a:t>Observation: </a:t>
            </a:r>
          </a:p>
          <a:p>
            <a:pPr algn="ctr"/>
            <a:endParaRPr lang="en-US" sz="3200" dirty="0"/>
          </a:p>
          <a:p>
            <a:pPr algn="ctr"/>
            <a:r>
              <a:rPr lang="en-US" sz="2400" dirty="0"/>
              <a:t>The </a:t>
            </a:r>
            <a:r>
              <a:rPr lang="en-US" sz="2400" b="1" dirty="0"/>
              <a:t>thermodynamic</a:t>
            </a:r>
            <a:r>
              <a:rPr lang="en-US" sz="2400" dirty="0"/>
              <a:t> factor (primarily temperature) certainly favors sea ice growth in the NW Passage in 2013. The NW Passage is more likely to be open in 2016 than in 2013. </a:t>
            </a:r>
          </a:p>
          <a:p>
            <a:pPr algn="ctr"/>
            <a:endParaRPr lang="en-US" sz="2400" dirty="0"/>
          </a:p>
          <a:p>
            <a:pPr algn="ctr"/>
            <a:r>
              <a:rPr lang="en-US" sz="2400" dirty="0">
                <a:solidFill>
                  <a:srgbClr val="C00000"/>
                </a:solidFill>
              </a:rPr>
              <a:t>Now let’s examine </a:t>
            </a:r>
            <a:r>
              <a:rPr lang="en-US" sz="2400" b="1" dirty="0">
                <a:solidFill>
                  <a:srgbClr val="C00000"/>
                </a:solidFill>
              </a:rPr>
              <a:t>dynamics</a:t>
            </a:r>
            <a:r>
              <a:rPr lang="en-US" sz="2400" dirty="0">
                <a:solidFill>
                  <a:srgbClr val="C00000"/>
                </a:solidFill>
              </a:rPr>
              <a:t>.</a:t>
            </a:r>
          </a:p>
        </p:txBody>
      </p:sp>
    </p:spTree>
    <p:extLst>
      <p:ext uri="{BB962C8B-B14F-4D97-AF65-F5344CB8AC3E}">
        <p14:creationId xmlns:p14="http://schemas.microsoft.com/office/powerpoint/2010/main" val="601931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780A60-E930-82B3-61C8-4995C469CCC3}"/>
              </a:ext>
            </a:extLst>
          </p:cNvPr>
          <p:cNvPicPr>
            <a:picLocks noChangeAspect="1"/>
          </p:cNvPicPr>
          <p:nvPr/>
        </p:nvPicPr>
        <p:blipFill>
          <a:blip r:embed="rId2"/>
          <a:srcRect/>
          <a:stretch/>
        </p:blipFill>
        <p:spPr>
          <a:xfrm>
            <a:off x="5937684" y="696441"/>
            <a:ext cx="4681445" cy="4691118"/>
          </a:xfrm>
          <a:prstGeom prst="rect">
            <a:avLst/>
          </a:prstGeom>
        </p:spPr>
      </p:pic>
      <p:sp>
        <p:nvSpPr>
          <p:cNvPr id="10" name="Notched Right Arrow 9">
            <a:extLst>
              <a:ext uri="{FF2B5EF4-FFF2-40B4-BE49-F238E27FC236}">
                <a16:creationId xmlns:a16="http://schemas.microsoft.com/office/drawing/2014/main" id="{558DB150-2016-5C10-4637-EBE1A879310D}"/>
              </a:ext>
            </a:extLst>
          </p:cNvPr>
          <p:cNvSpPr/>
          <p:nvPr/>
        </p:nvSpPr>
        <p:spPr>
          <a:xfrm rot="10800000">
            <a:off x="7893179" y="2714326"/>
            <a:ext cx="1121164" cy="457201"/>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Badge Tick1 with solid fill">
            <a:extLst>
              <a:ext uri="{FF2B5EF4-FFF2-40B4-BE49-F238E27FC236}">
                <a16:creationId xmlns:a16="http://schemas.microsoft.com/office/drawing/2014/main" id="{F41C5224-A48E-E442-6EB8-CF780215DD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46" y="2605839"/>
            <a:ext cx="914400" cy="914400"/>
          </a:xfrm>
          <a:prstGeom prst="rect">
            <a:avLst/>
          </a:prstGeom>
        </p:spPr>
      </p:pic>
      <p:pic>
        <p:nvPicPr>
          <p:cNvPr id="22" name="Graphic 21" descr="Badge Cross with solid fill">
            <a:extLst>
              <a:ext uri="{FF2B5EF4-FFF2-40B4-BE49-F238E27FC236}">
                <a16:creationId xmlns:a16="http://schemas.microsoft.com/office/drawing/2014/main" id="{FC430AB0-E4E1-93EB-53E8-F8DCF090FA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6811" y="2605839"/>
            <a:ext cx="914400" cy="914400"/>
          </a:xfrm>
          <a:prstGeom prst="rect">
            <a:avLst/>
          </a:prstGeom>
        </p:spPr>
      </p:pic>
      <p:sp>
        <p:nvSpPr>
          <p:cNvPr id="24" name="TextBox 23">
            <a:extLst>
              <a:ext uri="{FF2B5EF4-FFF2-40B4-BE49-F238E27FC236}">
                <a16:creationId xmlns:a16="http://schemas.microsoft.com/office/drawing/2014/main" id="{CF16BAA2-C3EC-7E59-701B-582D98EF25F5}"/>
              </a:ext>
            </a:extLst>
          </p:cNvPr>
          <p:cNvSpPr txBox="1"/>
          <p:nvPr/>
        </p:nvSpPr>
        <p:spPr>
          <a:xfrm>
            <a:off x="74546" y="3600450"/>
            <a:ext cx="1267366" cy="1200329"/>
          </a:xfrm>
          <a:prstGeom prst="rect">
            <a:avLst/>
          </a:prstGeom>
          <a:noFill/>
        </p:spPr>
        <p:txBody>
          <a:bodyPr wrap="square" rtlCol="0">
            <a:spAutoFit/>
          </a:bodyPr>
          <a:lstStyle/>
          <a:p>
            <a:r>
              <a:rPr lang="en-US" sz="2400" dirty="0"/>
              <a:t>Favors opening of NWP</a:t>
            </a:r>
          </a:p>
        </p:txBody>
      </p:sp>
      <p:sp>
        <p:nvSpPr>
          <p:cNvPr id="25" name="TextBox 24">
            <a:extLst>
              <a:ext uri="{FF2B5EF4-FFF2-40B4-BE49-F238E27FC236}">
                <a16:creationId xmlns:a16="http://schemas.microsoft.com/office/drawing/2014/main" id="{97DC4AEA-8278-1041-E280-AF26BF0FFB29}"/>
              </a:ext>
            </a:extLst>
          </p:cNvPr>
          <p:cNvSpPr txBox="1"/>
          <p:nvPr/>
        </p:nvSpPr>
        <p:spPr>
          <a:xfrm>
            <a:off x="10592790" y="3425130"/>
            <a:ext cx="1634326" cy="1569660"/>
          </a:xfrm>
          <a:prstGeom prst="rect">
            <a:avLst/>
          </a:prstGeom>
          <a:noFill/>
        </p:spPr>
        <p:txBody>
          <a:bodyPr wrap="square" rtlCol="0">
            <a:spAutoFit/>
          </a:bodyPr>
          <a:lstStyle/>
          <a:p>
            <a:r>
              <a:rPr lang="en-US" sz="2400" b="1" dirty="0"/>
              <a:t>Does NOT</a:t>
            </a:r>
            <a:r>
              <a:rPr lang="en-US" sz="2400" dirty="0"/>
              <a:t> favor opening of NWP</a:t>
            </a:r>
          </a:p>
        </p:txBody>
      </p:sp>
      <p:sp>
        <p:nvSpPr>
          <p:cNvPr id="8" name="Google Shape;316;p86">
            <a:extLst>
              <a:ext uri="{FF2B5EF4-FFF2-40B4-BE49-F238E27FC236}">
                <a16:creationId xmlns:a16="http://schemas.microsoft.com/office/drawing/2014/main" id="{8FAE095E-9F4A-CF49-3A91-59C99CC28113}"/>
              </a:ext>
            </a:extLst>
          </p:cNvPr>
          <p:cNvSpPr txBox="1"/>
          <p:nvPr/>
        </p:nvSpPr>
        <p:spPr>
          <a:xfrm>
            <a:off x="1466375" y="6054001"/>
            <a:ext cx="8803395" cy="441574"/>
          </a:xfrm>
          <a:prstGeom prst="rect">
            <a:avLst/>
          </a:prstGeom>
          <a:solidFill>
            <a:schemeClr val="dk2"/>
          </a:solidFill>
          <a:ln>
            <a:noFill/>
          </a:ln>
        </p:spPr>
        <p:txBody>
          <a:bodyPr spcFirstLastPara="1" wrap="square" lIns="91425" tIns="91425" rIns="91425" bIns="91425" anchor="t" anchorCtr="0">
            <a:noAutofit/>
          </a:bodyPr>
          <a:lstStyle/>
          <a:p>
            <a:pPr lvl="0"/>
            <a:r>
              <a:rPr lang="en-US" i="1" dirty="0">
                <a:solidFill>
                  <a:srgbClr val="FFFF00"/>
                </a:solidFill>
                <a:latin typeface="Calibri"/>
                <a:ea typeface="Calibri"/>
                <a:cs typeface="Calibri"/>
                <a:sym typeface="Calibri"/>
              </a:rPr>
              <a:t>Question: </a:t>
            </a:r>
            <a:r>
              <a:rPr lang="en-US" i="1" dirty="0">
                <a:solidFill>
                  <a:srgbClr val="FFFF00"/>
                </a:solidFill>
                <a:ea typeface="Calibri"/>
                <a:cs typeface="Calibri"/>
                <a:sym typeface="Calibri"/>
              </a:rPr>
              <a:t>What other wind directions might favor opening of the NWP? </a:t>
            </a:r>
            <a:r>
              <a:rPr lang="en-US" i="1" dirty="0">
                <a:solidFill>
                  <a:srgbClr val="FFFF00"/>
                </a:solidFill>
                <a:latin typeface="Calibri"/>
                <a:ea typeface="Calibri"/>
                <a:cs typeface="Calibri"/>
                <a:sym typeface="Calibri"/>
              </a:rPr>
              <a:t>Answer in the chat.</a:t>
            </a:r>
            <a:endParaRPr i="1" dirty="0">
              <a:solidFill>
                <a:srgbClr val="FFFF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B398EABF-6DB6-10E3-0A56-62F6227C1C90}"/>
              </a:ext>
            </a:extLst>
          </p:cNvPr>
          <p:cNvSpPr txBox="1"/>
          <p:nvPr/>
        </p:nvSpPr>
        <p:spPr>
          <a:xfrm>
            <a:off x="336133" y="29355"/>
            <a:ext cx="11519734" cy="523220"/>
          </a:xfrm>
          <a:prstGeom prst="rect">
            <a:avLst/>
          </a:prstGeom>
          <a:noFill/>
        </p:spPr>
        <p:txBody>
          <a:bodyPr wrap="square">
            <a:spAutoFit/>
          </a:bodyPr>
          <a:lstStyle/>
          <a:p>
            <a:pPr algn="ctr"/>
            <a:r>
              <a:rPr lang="en-US" sz="2800" dirty="0"/>
              <a:t>Winds Toward the Canadian Archipelago Favor a Closed NWP (and vice versa)</a:t>
            </a:r>
          </a:p>
        </p:txBody>
      </p:sp>
      <p:pic>
        <p:nvPicPr>
          <p:cNvPr id="3" name="Picture 2">
            <a:extLst>
              <a:ext uri="{FF2B5EF4-FFF2-40B4-BE49-F238E27FC236}">
                <a16:creationId xmlns:a16="http://schemas.microsoft.com/office/drawing/2014/main" id="{0FB699D2-8EDE-62F6-D9E1-42AC832834DB}"/>
              </a:ext>
            </a:extLst>
          </p:cNvPr>
          <p:cNvPicPr>
            <a:picLocks noChangeAspect="1"/>
          </p:cNvPicPr>
          <p:nvPr/>
        </p:nvPicPr>
        <p:blipFill>
          <a:blip r:embed="rId2"/>
          <a:srcRect/>
          <a:stretch/>
        </p:blipFill>
        <p:spPr>
          <a:xfrm>
            <a:off x="1186628" y="696441"/>
            <a:ext cx="4681445" cy="4691118"/>
          </a:xfrm>
          <a:prstGeom prst="rect">
            <a:avLst/>
          </a:prstGeom>
        </p:spPr>
      </p:pic>
      <p:sp>
        <p:nvSpPr>
          <p:cNvPr id="4" name="Notched Right Arrow 3">
            <a:extLst>
              <a:ext uri="{FF2B5EF4-FFF2-40B4-BE49-F238E27FC236}">
                <a16:creationId xmlns:a16="http://schemas.microsoft.com/office/drawing/2014/main" id="{CC0412C2-FE89-E91A-CC7D-EC3259D1C0D7}"/>
              </a:ext>
            </a:extLst>
          </p:cNvPr>
          <p:cNvSpPr/>
          <p:nvPr/>
        </p:nvSpPr>
        <p:spPr>
          <a:xfrm>
            <a:off x="3120494" y="2714326"/>
            <a:ext cx="1121164" cy="457201"/>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65D378A-3D24-7623-9B37-FC23F1D12F40}"/>
              </a:ext>
            </a:extLst>
          </p:cNvPr>
          <p:cNvSpPr txBox="1"/>
          <p:nvPr/>
        </p:nvSpPr>
        <p:spPr>
          <a:xfrm>
            <a:off x="2924269" y="2507811"/>
            <a:ext cx="1665838" cy="369332"/>
          </a:xfrm>
          <a:prstGeom prst="rect">
            <a:avLst/>
          </a:prstGeom>
          <a:noFill/>
        </p:spPr>
        <p:txBody>
          <a:bodyPr wrap="square" rtlCol="0">
            <a:spAutoFit/>
          </a:bodyPr>
          <a:lstStyle/>
          <a:p>
            <a:r>
              <a:rPr lang="en-US" dirty="0"/>
              <a:t>Wind direction</a:t>
            </a:r>
          </a:p>
        </p:txBody>
      </p:sp>
      <p:sp>
        <p:nvSpPr>
          <p:cNvPr id="9" name="TextBox 8">
            <a:extLst>
              <a:ext uri="{FF2B5EF4-FFF2-40B4-BE49-F238E27FC236}">
                <a16:creationId xmlns:a16="http://schemas.microsoft.com/office/drawing/2014/main" id="{6550B799-7040-4B62-2A2A-F9F6B06D71E0}"/>
              </a:ext>
            </a:extLst>
          </p:cNvPr>
          <p:cNvSpPr txBox="1"/>
          <p:nvPr/>
        </p:nvSpPr>
        <p:spPr>
          <a:xfrm>
            <a:off x="7620842" y="2507811"/>
            <a:ext cx="1665838" cy="369332"/>
          </a:xfrm>
          <a:prstGeom prst="rect">
            <a:avLst/>
          </a:prstGeom>
          <a:noFill/>
        </p:spPr>
        <p:txBody>
          <a:bodyPr wrap="square" rtlCol="0">
            <a:spAutoFit/>
          </a:bodyPr>
          <a:lstStyle/>
          <a:p>
            <a:r>
              <a:rPr lang="en-US" dirty="0"/>
              <a:t>Wind direction</a:t>
            </a:r>
          </a:p>
        </p:txBody>
      </p:sp>
    </p:spTree>
    <p:extLst>
      <p:ext uri="{BB962C8B-B14F-4D97-AF65-F5344CB8AC3E}">
        <p14:creationId xmlns:p14="http://schemas.microsoft.com/office/powerpoint/2010/main" val="53081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BB8BA6E4-4308-B6B1-CEC4-172F12550E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88" r="416"/>
          <a:stretch/>
        </p:blipFill>
        <p:spPr>
          <a:xfrm>
            <a:off x="321731" y="557189"/>
            <a:ext cx="5668684" cy="5743618"/>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F03878B4-33EA-6796-21DF-59502099F5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97"/>
          <a:stretch/>
        </p:blipFill>
        <p:spPr>
          <a:xfrm>
            <a:off x="6195375" y="557189"/>
            <a:ext cx="5674893" cy="5743618"/>
          </a:xfrm>
          <a:prstGeom prst="rect">
            <a:avLst/>
          </a:prstGeom>
        </p:spPr>
      </p:pic>
      <p:pic>
        <p:nvPicPr>
          <p:cNvPr id="2" name="Graphic 1" descr="Badge Tick1 with solid fill">
            <a:extLst>
              <a:ext uri="{FF2B5EF4-FFF2-40B4-BE49-F238E27FC236}">
                <a16:creationId xmlns:a16="http://schemas.microsoft.com/office/drawing/2014/main" id="{31D31209-4902-670A-4C20-F748D4E458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2971798"/>
            <a:ext cx="914400" cy="914400"/>
          </a:xfrm>
          <a:prstGeom prst="rect">
            <a:avLst/>
          </a:prstGeom>
        </p:spPr>
      </p:pic>
      <p:sp>
        <p:nvSpPr>
          <p:cNvPr id="4" name="TextBox 3">
            <a:extLst>
              <a:ext uri="{FF2B5EF4-FFF2-40B4-BE49-F238E27FC236}">
                <a16:creationId xmlns:a16="http://schemas.microsoft.com/office/drawing/2014/main" id="{92A02982-34FE-6B38-4C54-2E8EA3E7E6E4}"/>
              </a:ext>
            </a:extLst>
          </p:cNvPr>
          <p:cNvSpPr txBox="1"/>
          <p:nvPr/>
        </p:nvSpPr>
        <p:spPr>
          <a:xfrm>
            <a:off x="2358585" y="191122"/>
            <a:ext cx="6844566"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January</a:t>
            </a:r>
            <a:r>
              <a:rPr lang="en-US" sz="2800" dirty="0">
                <a:latin typeface="Arial" panose="020B0604020202020204" pitchFamily="34" charset="0"/>
                <a:cs typeface="Arial" panose="020B0604020202020204" pitchFamily="34" charset="0"/>
              </a:rPr>
              <a:t> 2013 and 2016</a:t>
            </a:r>
          </a:p>
        </p:txBody>
      </p:sp>
      <p:sp>
        <p:nvSpPr>
          <p:cNvPr id="6" name="TextBox 5">
            <a:extLst>
              <a:ext uri="{FF2B5EF4-FFF2-40B4-BE49-F238E27FC236}">
                <a16:creationId xmlns:a16="http://schemas.microsoft.com/office/drawing/2014/main" id="{6C8D7278-FCCD-4FAC-B0F5-852BF3FA5F80}"/>
              </a:ext>
            </a:extLst>
          </p:cNvPr>
          <p:cNvSpPr txBox="1"/>
          <p:nvPr/>
        </p:nvSpPr>
        <p:spPr>
          <a:xfrm>
            <a:off x="1567543" y="6100752"/>
            <a:ext cx="9458102" cy="400110"/>
          </a:xfrm>
          <a:prstGeom prst="rect">
            <a:avLst/>
          </a:prstGeom>
          <a:noFill/>
        </p:spPr>
        <p:txBody>
          <a:bodyPr wrap="none" rtlCol="0">
            <a:spAutoFit/>
          </a:bodyPr>
          <a:lstStyle/>
          <a:p>
            <a:r>
              <a:rPr lang="en-US" sz="2000" dirty="0"/>
              <a:t>A checkmark means that the wind pattern is favorable for ice export from the NWP area. </a:t>
            </a:r>
          </a:p>
        </p:txBody>
      </p:sp>
    </p:spTree>
    <p:extLst>
      <p:ext uri="{BB962C8B-B14F-4D97-AF65-F5344CB8AC3E}">
        <p14:creationId xmlns:p14="http://schemas.microsoft.com/office/powerpoint/2010/main" val="2862053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41913B5D-A9F4-0D7F-AE01-12B39C3829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 r="1256"/>
          <a:stretch/>
        </p:blipFill>
        <p:spPr>
          <a:xfrm>
            <a:off x="321731" y="557189"/>
            <a:ext cx="5668684" cy="5743618"/>
          </a:xfrm>
          <a:prstGeom prst="rect">
            <a:avLst/>
          </a:prstGeom>
        </p:spPr>
      </p:pic>
      <p:pic>
        <p:nvPicPr>
          <p:cNvPr id="5" name="Picture 4" descr="A picture containing diagram, circle, drawing, sketch&#10;&#10;Description automatically generated">
            <a:extLst>
              <a:ext uri="{FF2B5EF4-FFF2-40B4-BE49-F238E27FC236}">
                <a16:creationId xmlns:a16="http://schemas.microsoft.com/office/drawing/2014/main" id="{52B8AE04-3248-3E51-8D7F-B164AD29AE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75" r="421"/>
          <a:stretch/>
        </p:blipFill>
        <p:spPr>
          <a:xfrm>
            <a:off x="6195375" y="557189"/>
            <a:ext cx="5674893" cy="5743618"/>
          </a:xfrm>
          <a:prstGeom prst="rect">
            <a:avLst/>
          </a:prstGeom>
        </p:spPr>
      </p:pic>
      <p:sp>
        <p:nvSpPr>
          <p:cNvPr id="2" name="TextBox 1">
            <a:extLst>
              <a:ext uri="{FF2B5EF4-FFF2-40B4-BE49-F238E27FC236}">
                <a16:creationId xmlns:a16="http://schemas.microsoft.com/office/drawing/2014/main" id="{204E69F9-DFD6-728A-C684-F2F937D9251A}"/>
              </a:ext>
            </a:extLst>
          </p:cNvPr>
          <p:cNvSpPr txBox="1"/>
          <p:nvPr/>
        </p:nvSpPr>
        <p:spPr>
          <a:xfrm>
            <a:off x="2358585" y="191122"/>
            <a:ext cx="700326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February</a:t>
            </a:r>
            <a:r>
              <a:rPr lang="en-US" sz="2800" dirty="0">
                <a:latin typeface="Arial" panose="020B0604020202020204" pitchFamily="34" charset="0"/>
                <a:cs typeface="Arial" panose="020B0604020202020204" pitchFamily="34" charset="0"/>
              </a:rPr>
              <a:t> 2013 and 2016</a:t>
            </a:r>
          </a:p>
        </p:txBody>
      </p:sp>
    </p:spTree>
    <p:extLst>
      <p:ext uri="{BB962C8B-B14F-4D97-AF65-F5344CB8AC3E}">
        <p14:creationId xmlns:p14="http://schemas.microsoft.com/office/powerpoint/2010/main" val="85035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medium confidence">
            <a:extLst>
              <a:ext uri="{FF2B5EF4-FFF2-40B4-BE49-F238E27FC236}">
                <a16:creationId xmlns:a16="http://schemas.microsoft.com/office/drawing/2014/main" id="{C1E1EADE-756C-4A45-3BD1-F0B05E4701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304"/>
          <a:stretch/>
        </p:blipFill>
        <p:spPr>
          <a:xfrm>
            <a:off x="321731" y="557189"/>
            <a:ext cx="5668684" cy="5743618"/>
          </a:xfrm>
          <a:prstGeom prst="rect">
            <a:avLst/>
          </a:prstGeom>
        </p:spPr>
      </p:pic>
      <p:pic>
        <p:nvPicPr>
          <p:cNvPr id="5" name="Picture 4" descr="A map of the earth&#10;&#10;Description automatically generated with medium confidence">
            <a:extLst>
              <a:ext uri="{FF2B5EF4-FFF2-40B4-BE49-F238E27FC236}">
                <a16:creationId xmlns:a16="http://schemas.microsoft.com/office/drawing/2014/main" id="{2AF7D3AD-6373-D743-6153-78A767A2EB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1" r="855"/>
          <a:stretch/>
        </p:blipFill>
        <p:spPr>
          <a:xfrm>
            <a:off x="6195375" y="557189"/>
            <a:ext cx="5674893" cy="5743618"/>
          </a:xfrm>
          <a:prstGeom prst="rect">
            <a:avLst/>
          </a:prstGeom>
        </p:spPr>
      </p:pic>
      <p:pic>
        <p:nvPicPr>
          <p:cNvPr id="2" name="Graphic 1" descr="Badge Tick1 with solid fill">
            <a:extLst>
              <a:ext uri="{FF2B5EF4-FFF2-40B4-BE49-F238E27FC236}">
                <a16:creationId xmlns:a16="http://schemas.microsoft.com/office/drawing/2014/main" id="{5947DD0A-C3C0-9195-DDA2-A5D0B16670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150" y="2971798"/>
            <a:ext cx="914400" cy="914400"/>
          </a:xfrm>
          <a:prstGeom prst="rect">
            <a:avLst/>
          </a:prstGeom>
        </p:spPr>
      </p:pic>
      <p:sp>
        <p:nvSpPr>
          <p:cNvPr id="4" name="TextBox 3">
            <a:extLst>
              <a:ext uri="{FF2B5EF4-FFF2-40B4-BE49-F238E27FC236}">
                <a16:creationId xmlns:a16="http://schemas.microsoft.com/office/drawing/2014/main" id="{C6933D6F-504C-57EF-D1BD-7EADF518DEC0}"/>
              </a:ext>
            </a:extLst>
          </p:cNvPr>
          <p:cNvSpPr txBox="1"/>
          <p:nvPr/>
        </p:nvSpPr>
        <p:spPr>
          <a:xfrm>
            <a:off x="2358585" y="191122"/>
            <a:ext cx="6523965"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March</a:t>
            </a:r>
            <a:r>
              <a:rPr lang="en-US" sz="2800" dirty="0">
                <a:latin typeface="Arial" panose="020B0604020202020204" pitchFamily="34" charset="0"/>
                <a:cs typeface="Arial" panose="020B0604020202020204" pitchFamily="34" charset="0"/>
              </a:rPr>
              <a:t> 2013 and 2016</a:t>
            </a:r>
          </a:p>
        </p:txBody>
      </p:sp>
      <p:sp>
        <p:nvSpPr>
          <p:cNvPr id="6" name="TextBox 5">
            <a:extLst>
              <a:ext uri="{FF2B5EF4-FFF2-40B4-BE49-F238E27FC236}">
                <a16:creationId xmlns:a16="http://schemas.microsoft.com/office/drawing/2014/main" id="{1E585840-CF7F-16B0-9385-040167F399D2}"/>
              </a:ext>
            </a:extLst>
          </p:cNvPr>
          <p:cNvSpPr txBox="1"/>
          <p:nvPr/>
        </p:nvSpPr>
        <p:spPr>
          <a:xfrm>
            <a:off x="1567543" y="6100752"/>
            <a:ext cx="9458102" cy="400110"/>
          </a:xfrm>
          <a:prstGeom prst="rect">
            <a:avLst/>
          </a:prstGeom>
          <a:noFill/>
        </p:spPr>
        <p:txBody>
          <a:bodyPr wrap="none" rtlCol="0">
            <a:spAutoFit/>
          </a:bodyPr>
          <a:lstStyle/>
          <a:p>
            <a:r>
              <a:rPr lang="en-US" sz="2000" dirty="0"/>
              <a:t>A checkmark means that the wind pattern is favorable for ice export from the NWP area. </a:t>
            </a:r>
          </a:p>
        </p:txBody>
      </p:sp>
    </p:spTree>
    <p:extLst>
      <p:ext uri="{BB962C8B-B14F-4D97-AF65-F5344CB8AC3E}">
        <p14:creationId xmlns:p14="http://schemas.microsoft.com/office/powerpoint/2010/main" val="1448967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202DACB9-A650-0F11-1151-3CC98010A5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304"/>
          <a:stretch/>
        </p:blipFill>
        <p:spPr>
          <a:xfrm>
            <a:off x="321731" y="557189"/>
            <a:ext cx="5668684" cy="5743618"/>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7F840637-F44B-9C1D-0CCA-DA7298294F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8" r="978"/>
          <a:stretch/>
        </p:blipFill>
        <p:spPr>
          <a:xfrm>
            <a:off x="6195375" y="557189"/>
            <a:ext cx="5674893" cy="5743618"/>
          </a:xfrm>
          <a:prstGeom prst="rect">
            <a:avLst/>
          </a:prstGeom>
        </p:spPr>
      </p:pic>
      <p:sp>
        <p:nvSpPr>
          <p:cNvPr id="2" name="TextBox 1">
            <a:extLst>
              <a:ext uri="{FF2B5EF4-FFF2-40B4-BE49-F238E27FC236}">
                <a16:creationId xmlns:a16="http://schemas.microsoft.com/office/drawing/2014/main" id="{ED90B0BA-28FD-B659-95F7-F86F57DEA5D4}"/>
              </a:ext>
            </a:extLst>
          </p:cNvPr>
          <p:cNvSpPr txBox="1"/>
          <p:nvPr/>
        </p:nvSpPr>
        <p:spPr>
          <a:xfrm>
            <a:off x="2358585" y="191122"/>
            <a:ext cx="628191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April</a:t>
            </a:r>
            <a:r>
              <a:rPr lang="en-US" sz="2800" dirty="0">
                <a:latin typeface="Arial" panose="020B0604020202020204" pitchFamily="34" charset="0"/>
                <a:cs typeface="Arial" panose="020B0604020202020204" pitchFamily="34" charset="0"/>
              </a:rPr>
              <a:t> 2013 and 2016</a:t>
            </a:r>
          </a:p>
        </p:txBody>
      </p:sp>
    </p:spTree>
    <p:extLst>
      <p:ext uri="{BB962C8B-B14F-4D97-AF65-F5344CB8AC3E}">
        <p14:creationId xmlns:p14="http://schemas.microsoft.com/office/powerpoint/2010/main" val="1189250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70605D74-5D64-B017-883F-C65516BBDE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05" r="100"/>
          <a:stretch/>
        </p:blipFill>
        <p:spPr>
          <a:xfrm>
            <a:off x="321731" y="557189"/>
            <a:ext cx="5668684" cy="5743618"/>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360B24CE-FBF6-2388-BC7D-E01F4350A1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96"/>
          <a:stretch/>
        </p:blipFill>
        <p:spPr>
          <a:xfrm>
            <a:off x="6195375" y="557189"/>
            <a:ext cx="5674893" cy="5743618"/>
          </a:xfrm>
          <a:prstGeom prst="rect">
            <a:avLst/>
          </a:prstGeom>
        </p:spPr>
      </p:pic>
      <p:pic>
        <p:nvPicPr>
          <p:cNvPr id="2" name="Graphic 1" descr="Badge Tick1 with solid fill">
            <a:extLst>
              <a:ext uri="{FF2B5EF4-FFF2-40B4-BE49-F238E27FC236}">
                <a16:creationId xmlns:a16="http://schemas.microsoft.com/office/drawing/2014/main" id="{389B0A9F-D5CA-5B8E-4E94-2496FB7DF3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46" y="2605839"/>
            <a:ext cx="914400" cy="914400"/>
          </a:xfrm>
          <a:prstGeom prst="rect">
            <a:avLst/>
          </a:prstGeom>
        </p:spPr>
      </p:pic>
      <p:sp>
        <p:nvSpPr>
          <p:cNvPr id="4" name="TextBox 3">
            <a:extLst>
              <a:ext uri="{FF2B5EF4-FFF2-40B4-BE49-F238E27FC236}">
                <a16:creationId xmlns:a16="http://schemas.microsoft.com/office/drawing/2014/main" id="{E92298D2-991D-8601-91CB-2C0E6B7DBD0E}"/>
              </a:ext>
            </a:extLst>
          </p:cNvPr>
          <p:cNvSpPr txBox="1"/>
          <p:nvPr/>
        </p:nvSpPr>
        <p:spPr>
          <a:xfrm>
            <a:off x="2358585" y="191122"/>
            <a:ext cx="616489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May</a:t>
            </a:r>
            <a:r>
              <a:rPr lang="en-US" sz="2800" dirty="0">
                <a:latin typeface="Arial" panose="020B0604020202020204" pitchFamily="34" charset="0"/>
                <a:cs typeface="Arial" panose="020B0604020202020204" pitchFamily="34" charset="0"/>
              </a:rPr>
              <a:t> 2013 and 2016</a:t>
            </a:r>
          </a:p>
        </p:txBody>
      </p:sp>
      <p:sp>
        <p:nvSpPr>
          <p:cNvPr id="6" name="TextBox 5">
            <a:extLst>
              <a:ext uri="{FF2B5EF4-FFF2-40B4-BE49-F238E27FC236}">
                <a16:creationId xmlns:a16="http://schemas.microsoft.com/office/drawing/2014/main" id="{AB913606-B724-5738-4D29-6F4500F5B264}"/>
              </a:ext>
            </a:extLst>
          </p:cNvPr>
          <p:cNvSpPr txBox="1"/>
          <p:nvPr/>
        </p:nvSpPr>
        <p:spPr>
          <a:xfrm>
            <a:off x="1567543" y="6100752"/>
            <a:ext cx="9458102" cy="400110"/>
          </a:xfrm>
          <a:prstGeom prst="rect">
            <a:avLst/>
          </a:prstGeom>
          <a:noFill/>
        </p:spPr>
        <p:txBody>
          <a:bodyPr wrap="none" rtlCol="0">
            <a:spAutoFit/>
          </a:bodyPr>
          <a:lstStyle/>
          <a:p>
            <a:r>
              <a:rPr lang="en-US" sz="2000" dirty="0"/>
              <a:t>A checkmark means that the wind pattern is favorable for ice export from the NWP area. </a:t>
            </a:r>
          </a:p>
        </p:txBody>
      </p:sp>
    </p:spTree>
    <p:extLst>
      <p:ext uri="{BB962C8B-B14F-4D97-AF65-F5344CB8AC3E}">
        <p14:creationId xmlns:p14="http://schemas.microsoft.com/office/powerpoint/2010/main" val="2929507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the earth&#10;&#10;Description automatically generated with low confidence">
            <a:extLst>
              <a:ext uri="{FF2B5EF4-FFF2-40B4-BE49-F238E27FC236}">
                <a16:creationId xmlns:a16="http://schemas.microsoft.com/office/drawing/2014/main" id="{416D911B-BA77-4333-3C99-53FCBE43E6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9632" y="557784"/>
            <a:ext cx="5742432" cy="5742432"/>
          </a:xfrm>
          <a:prstGeom prst="rect">
            <a:avLst/>
          </a:prstGeom>
        </p:spPr>
      </p:pic>
      <p:pic>
        <p:nvPicPr>
          <p:cNvPr id="8" name="Picture 7" descr="A map of the earth&#10;&#10;Description automatically generated with low confidence">
            <a:extLst>
              <a:ext uri="{FF2B5EF4-FFF2-40B4-BE49-F238E27FC236}">
                <a16:creationId xmlns:a16="http://schemas.microsoft.com/office/drawing/2014/main" id="{C70164AB-7E7C-93C2-B1AA-C1387618FD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40" y="557784"/>
            <a:ext cx="5742432" cy="5742432"/>
          </a:xfrm>
          <a:prstGeom prst="rect">
            <a:avLst/>
          </a:prstGeom>
        </p:spPr>
      </p:pic>
      <p:pic>
        <p:nvPicPr>
          <p:cNvPr id="2" name="Graphic 1" descr="Badge Tick1 with solid fill">
            <a:extLst>
              <a:ext uri="{FF2B5EF4-FFF2-40B4-BE49-F238E27FC236}">
                <a16:creationId xmlns:a16="http://schemas.microsoft.com/office/drawing/2014/main" id="{50F51BE0-64C1-DF99-DB09-3E3FDE68E4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2777289"/>
            <a:ext cx="914400" cy="914400"/>
          </a:xfrm>
          <a:prstGeom prst="rect">
            <a:avLst/>
          </a:prstGeom>
        </p:spPr>
      </p:pic>
      <p:sp>
        <p:nvSpPr>
          <p:cNvPr id="3" name="TextBox 2">
            <a:extLst>
              <a:ext uri="{FF2B5EF4-FFF2-40B4-BE49-F238E27FC236}">
                <a16:creationId xmlns:a16="http://schemas.microsoft.com/office/drawing/2014/main" id="{60070642-D888-0FE2-2EB5-F88FE7E32066}"/>
              </a:ext>
            </a:extLst>
          </p:cNvPr>
          <p:cNvSpPr txBox="1"/>
          <p:nvPr/>
        </p:nvSpPr>
        <p:spPr>
          <a:xfrm>
            <a:off x="2358585" y="191122"/>
            <a:ext cx="6304355"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June</a:t>
            </a:r>
            <a:r>
              <a:rPr lang="en-US" sz="2800" dirty="0">
                <a:latin typeface="Arial" panose="020B0604020202020204" pitchFamily="34" charset="0"/>
                <a:cs typeface="Arial" panose="020B0604020202020204" pitchFamily="34" charset="0"/>
              </a:rPr>
              <a:t> 2013 and 2016</a:t>
            </a:r>
          </a:p>
        </p:txBody>
      </p:sp>
      <p:sp>
        <p:nvSpPr>
          <p:cNvPr id="4" name="TextBox 3">
            <a:extLst>
              <a:ext uri="{FF2B5EF4-FFF2-40B4-BE49-F238E27FC236}">
                <a16:creationId xmlns:a16="http://schemas.microsoft.com/office/drawing/2014/main" id="{044B480E-A4C0-1A07-BC1B-E9C191A113B9}"/>
              </a:ext>
            </a:extLst>
          </p:cNvPr>
          <p:cNvSpPr txBox="1"/>
          <p:nvPr/>
        </p:nvSpPr>
        <p:spPr>
          <a:xfrm>
            <a:off x="1567543" y="6100752"/>
            <a:ext cx="9458102" cy="400110"/>
          </a:xfrm>
          <a:prstGeom prst="rect">
            <a:avLst/>
          </a:prstGeom>
          <a:noFill/>
        </p:spPr>
        <p:txBody>
          <a:bodyPr wrap="none" rtlCol="0">
            <a:spAutoFit/>
          </a:bodyPr>
          <a:lstStyle/>
          <a:p>
            <a:r>
              <a:rPr lang="en-US" sz="2000" dirty="0"/>
              <a:t>A checkmark means that the wind pattern is favorable for ice export from the NWP area. </a:t>
            </a:r>
          </a:p>
        </p:txBody>
      </p:sp>
    </p:spTree>
    <p:extLst>
      <p:ext uri="{BB962C8B-B14F-4D97-AF65-F5344CB8AC3E}">
        <p14:creationId xmlns:p14="http://schemas.microsoft.com/office/powerpoint/2010/main" val="4253998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16BD4C7E-BB27-42D5-1AAA-286C6C9D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7BC36292-7A1F-DE59-2BF1-1AE8B24E01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pic>
        <p:nvPicPr>
          <p:cNvPr id="2" name="Graphic 1" descr="Badge Tick1 with solid fill">
            <a:extLst>
              <a:ext uri="{FF2B5EF4-FFF2-40B4-BE49-F238E27FC236}">
                <a16:creationId xmlns:a16="http://schemas.microsoft.com/office/drawing/2014/main" id="{DC6273FF-72DD-CAAB-F586-69413DCC4C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2891589"/>
            <a:ext cx="914400" cy="914400"/>
          </a:xfrm>
          <a:prstGeom prst="rect">
            <a:avLst/>
          </a:prstGeom>
        </p:spPr>
      </p:pic>
      <p:sp>
        <p:nvSpPr>
          <p:cNvPr id="4" name="TextBox 3">
            <a:extLst>
              <a:ext uri="{FF2B5EF4-FFF2-40B4-BE49-F238E27FC236}">
                <a16:creationId xmlns:a16="http://schemas.microsoft.com/office/drawing/2014/main" id="{C72E6FF4-9829-0DC9-AA71-43DCF2E88EB4}"/>
              </a:ext>
            </a:extLst>
          </p:cNvPr>
          <p:cNvSpPr txBox="1"/>
          <p:nvPr/>
        </p:nvSpPr>
        <p:spPr>
          <a:xfrm>
            <a:off x="2358585" y="191122"/>
            <a:ext cx="6184129"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July</a:t>
            </a:r>
            <a:r>
              <a:rPr lang="en-US" sz="2800" dirty="0">
                <a:latin typeface="Arial" panose="020B0604020202020204" pitchFamily="34" charset="0"/>
                <a:cs typeface="Arial" panose="020B0604020202020204" pitchFamily="34" charset="0"/>
              </a:rPr>
              <a:t> 2013 and 2016</a:t>
            </a:r>
          </a:p>
        </p:txBody>
      </p:sp>
      <p:sp>
        <p:nvSpPr>
          <p:cNvPr id="6" name="TextBox 5">
            <a:extLst>
              <a:ext uri="{FF2B5EF4-FFF2-40B4-BE49-F238E27FC236}">
                <a16:creationId xmlns:a16="http://schemas.microsoft.com/office/drawing/2014/main" id="{5D152A44-1C3B-AC81-9E84-221896AB2085}"/>
              </a:ext>
            </a:extLst>
          </p:cNvPr>
          <p:cNvSpPr txBox="1"/>
          <p:nvPr/>
        </p:nvSpPr>
        <p:spPr>
          <a:xfrm>
            <a:off x="1567543" y="6100752"/>
            <a:ext cx="9458102" cy="400110"/>
          </a:xfrm>
          <a:prstGeom prst="rect">
            <a:avLst/>
          </a:prstGeom>
          <a:noFill/>
        </p:spPr>
        <p:txBody>
          <a:bodyPr wrap="none" rtlCol="0">
            <a:spAutoFit/>
          </a:bodyPr>
          <a:lstStyle/>
          <a:p>
            <a:r>
              <a:rPr lang="en-US" sz="2000" dirty="0"/>
              <a:t>A checkmark means that the wind pattern is favorable for ice export from the NWP area. </a:t>
            </a:r>
          </a:p>
        </p:txBody>
      </p:sp>
    </p:spTree>
    <p:extLst>
      <p:ext uri="{BB962C8B-B14F-4D97-AF65-F5344CB8AC3E}">
        <p14:creationId xmlns:p14="http://schemas.microsoft.com/office/powerpoint/2010/main" val="3868028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8"/>
          <p:cNvSpPr/>
          <p:nvPr/>
        </p:nvSpPr>
        <p:spPr>
          <a:xfrm>
            <a:off x="4261224" y="4577975"/>
            <a:ext cx="7539349" cy="1899827"/>
          </a:xfrm>
          <a:prstGeom prst="rect">
            <a:avLst/>
          </a:prstGeom>
          <a:solidFill>
            <a:srgbClr val="404040"/>
          </a:solidFill>
          <a:ln w="127000" cap="sq" cmpd="thinThick">
            <a:solidFill>
              <a:srgbClr val="4040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 name="Google Shape;212;p58"/>
          <p:cNvSpPr txBox="1">
            <a:spLocks noGrp="1"/>
          </p:cNvSpPr>
          <p:nvPr>
            <p:ph type="title"/>
          </p:nvPr>
        </p:nvSpPr>
        <p:spPr>
          <a:xfrm>
            <a:off x="4603468" y="4741948"/>
            <a:ext cx="6829520" cy="86203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4000">
                <a:solidFill>
                  <a:srgbClr val="FFFFFF"/>
                </a:solidFill>
                <a:latin typeface="Calibri"/>
                <a:ea typeface="Calibri"/>
                <a:cs typeface="Calibri"/>
                <a:sym typeface="Calibri"/>
              </a:rPr>
              <a:t>Sea Ice</a:t>
            </a:r>
            <a:endParaRPr/>
          </a:p>
        </p:txBody>
      </p:sp>
      <p:pic>
        <p:nvPicPr>
          <p:cNvPr id="213" name="Google Shape;213;p58"/>
          <p:cNvPicPr preferRelativeResize="0"/>
          <p:nvPr/>
        </p:nvPicPr>
        <p:blipFill rotWithShape="1">
          <a:blip r:embed="rId3" cstate="screen">
            <a:alphaModFix/>
            <a:extLst>
              <a:ext uri="{28A0092B-C50C-407E-A947-70E740481C1C}">
                <a14:useLocalDpi xmlns:a14="http://schemas.microsoft.com/office/drawing/2010/main"/>
              </a:ext>
            </a:extLst>
          </a:blip>
          <a:srcRect b="-1"/>
          <a:stretch/>
        </p:blipFill>
        <p:spPr>
          <a:xfrm>
            <a:off x="307840" y="321732"/>
            <a:ext cx="3793472" cy="4111323"/>
          </a:xfrm>
          <a:prstGeom prst="rect">
            <a:avLst/>
          </a:prstGeom>
          <a:noFill/>
          <a:ln>
            <a:noFill/>
          </a:ln>
        </p:spPr>
      </p:pic>
      <p:pic>
        <p:nvPicPr>
          <p:cNvPr id="214" name="Google Shape;214;p58"/>
          <p:cNvPicPr preferRelativeResize="0"/>
          <p:nvPr/>
        </p:nvPicPr>
        <p:blipFill rotWithShape="1">
          <a:blip r:embed="rId4">
            <a:alphaModFix/>
          </a:blip>
          <a:srcRect/>
          <a:stretch/>
        </p:blipFill>
        <p:spPr>
          <a:xfrm>
            <a:off x="4194959" y="321734"/>
            <a:ext cx="3797570" cy="2010551"/>
          </a:xfrm>
          <a:prstGeom prst="rect">
            <a:avLst/>
          </a:prstGeom>
          <a:noFill/>
          <a:ln>
            <a:noFill/>
          </a:ln>
        </p:spPr>
      </p:pic>
      <p:pic>
        <p:nvPicPr>
          <p:cNvPr id="215" name="Google Shape;215;p58"/>
          <p:cNvPicPr preferRelativeResize="0"/>
          <p:nvPr/>
        </p:nvPicPr>
        <p:blipFill rotWithShape="1">
          <a:blip r:embed="rId5">
            <a:alphaModFix/>
          </a:blip>
          <a:srcRect/>
          <a:stretch/>
        </p:blipFill>
        <p:spPr>
          <a:xfrm>
            <a:off x="4190180" y="2422097"/>
            <a:ext cx="3794760" cy="2013804"/>
          </a:xfrm>
          <a:prstGeom prst="rect">
            <a:avLst/>
          </a:prstGeom>
          <a:noFill/>
          <a:ln>
            <a:noFill/>
          </a:ln>
        </p:spPr>
      </p:pic>
      <p:pic>
        <p:nvPicPr>
          <p:cNvPr id="216" name="Google Shape;216;p58" descr="STILLsea_ice1979to1981average_noOutline"/>
          <p:cNvPicPr preferRelativeResize="0"/>
          <p:nvPr/>
        </p:nvPicPr>
        <p:blipFill rotWithShape="1">
          <a:blip r:embed="rId6" cstate="screen">
            <a:alphaModFix/>
            <a:extLst>
              <a:ext uri="{28A0092B-C50C-407E-A947-70E740481C1C}">
                <a14:useLocalDpi xmlns:a14="http://schemas.microsoft.com/office/drawing/2010/main"/>
              </a:ext>
            </a:extLst>
          </a:blip>
          <a:srcRect b="-3"/>
          <a:stretch/>
        </p:blipFill>
        <p:spPr>
          <a:xfrm>
            <a:off x="8086176" y="321733"/>
            <a:ext cx="3797984" cy="4111321"/>
          </a:xfrm>
          <a:prstGeom prst="rect">
            <a:avLst/>
          </a:prstGeom>
          <a:noFill/>
          <a:ln>
            <a:noFill/>
          </a:ln>
        </p:spPr>
      </p:pic>
      <p:pic>
        <p:nvPicPr>
          <p:cNvPr id="217" name="Google Shape;217;p58"/>
          <p:cNvPicPr preferRelativeResize="0"/>
          <p:nvPr/>
        </p:nvPicPr>
        <p:blipFill rotWithShape="1">
          <a:blip r:embed="rId7">
            <a:alphaModFix/>
          </a:blip>
          <a:srcRect/>
          <a:stretch/>
        </p:blipFill>
        <p:spPr>
          <a:xfrm>
            <a:off x="307840" y="4525715"/>
            <a:ext cx="3794760" cy="2010551"/>
          </a:xfrm>
          <a:prstGeom prst="rect">
            <a:avLst/>
          </a:prstGeom>
          <a:noFill/>
          <a:ln>
            <a:noFill/>
          </a:ln>
        </p:spPr>
      </p:pic>
      <p:cxnSp>
        <p:nvCxnSpPr>
          <p:cNvPr id="218" name="Google Shape;218;p58"/>
          <p:cNvCxnSpPr/>
          <p:nvPr/>
        </p:nvCxnSpPr>
        <p:spPr>
          <a:xfrm>
            <a:off x="4719934" y="5694097"/>
            <a:ext cx="5486400" cy="0"/>
          </a:xfrm>
          <a:prstGeom prst="straightConnector1">
            <a:avLst/>
          </a:prstGeom>
          <a:noFill/>
          <a:ln w="15875" cap="flat" cmpd="sng">
            <a:solidFill>
              <a:srgbClr val="D9D9D9"/>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 circle, map, text&#10;&#10;Description automatically generated">
            <a:extLst>
              <a:ext uri="{FF2B5EF4-FFF2-40B4-BE49-F238E27FC236}">
                <a16:creationId xmlns:a16="http://schemas.microsoft.com/office/drawing/2014/main" id="{DD5C4C19-8729-241A-FAE6-59AC3EC10C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B2C36744-16F0-9CF6-5420-8015D75546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pic>
        <p:nvPicPr>
          <p:cNvPr id="2" name="Graphic 1" descr="Badge Tick1 with solid fill">
            <a:extLst>
              <a:ext uri="{FF2B5EF4-FFF2-40B4-BE49-F238E27FC236}">
                <a16:creationId xmlns:a16="http://schemas.microsoft.com/office/drawing/2014/main" id="{91C15D57-7C76-ECB6-BB58-B7DA5FFDDC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58127" y="2697279"/>
            <a:ext cx="914400" cy="914400"/>
          </a:xfrm>
          <a:prstGeom prst="rect">
            <a:avLst/>
          </a:prstGeom>
        </p:spPr>
      </p:pic>
      <p:sp>
        <p:nvSpPr>
          <p:cNvPr id="6" name="Google Shape;316;p86">
            <a:extLst>
              <a:ext uri="{FF2B5EF4-FFF2-40B4-BE49-F238E27FC236}">
                <a16:creationId xmlns:a16="http://schemas.microsoft.com/office/drawing/2014/main" id="{0ABB757A-DF61-52D1-B2B8-C1F6BF32663E}"/>
              </a:ext>
            </a:extLst>
          </p:cNvPr>
          <p:cNvSpPr txBox="1"/>
          <p:nvPr/>
        </p:nvSpPr>
        <p:spPr>
          <a:xfrm>
            <a:off x="1080326" y="5867097"/>
            <a:ext cx="10031348" cy="698919"/>
          </a:xfrm>
          <a:prstGeom prst="rect">
            <a:avLst/>
          </a:prstGeom>
          <a:solidFill>
            <a:schemeClr val="dk2"/>
          </a:solidFill>
          <a:ln>
            <a:noFill/>
          </a:ln>
        </p:spPr>
        <p:txBody>
          <a:bodyPr spcFirstLastPara="1" wrap="square" lIns="91425" tIns="91425" rIns="91425" bIns="91425" anchor="t" anchorCtr="0">
            <a:noAutofit/>
          </a:bodyPr>
          <a:lstStyle/>
          <a:p>
            <a:pPr lvl="0"/>
            <a:r>
              <a:rPr lang="en-US" i="1" dirty="0">
                <a:solidFill>
                  <a:srgbClr val="FFFF00"/>
                </a:solidFill>
                <a:latin typeface="Calibri"/>
                <a:ea typeface="Calibri"/>
                <a:cs typeface="Calibri"/>
                <a:sym typeface="Calibri"/>
              </a:rPr>
              <a:t>Question: </a:t>
            </a:r>
            <a:r>
              <a:rPr lang="en-US" i="1" dirty="0">
                <a:solidFill>
                  <a:srgbClr val="FFFF00"/>
                </a:solidFill>
                <a:ea typeface="Calibri"/>
                <a:cs typeface="Calibri"/>
                <a:sym typeface="Calibri"/>
              </a:rPr>
              <a:t>With these wind anomaly patterns in 2013 and 2016, which year would you expect that the NW passage is more likely to be open? </a:t>
            </a:r>
            <a:r>
              <a:rPr lang="en-US" i="1" dirty="0">
                <a:solidFill>
                  <a:srgbClr val="FFFF00"/>
                </a:solidFill>
                <a:latin typeface="Calibri"/>
                <a:ea typeface="Calibri"/>
                <a:cs typeface="Calibri"/>
                <a:sym typeface="Calibri"/>
              </a:rPr>
              <a:t>Answer in the chat.</a:t>
            </a:r>
            <a:endParaRPr i="1" dirty="0">
              <a:solidFill>
                <a:srgbClr val="FFFF00"/>
              </a:solidFill>
              <a:latin typeface="Calibri"/>
              <a:ea typeface="Calibri"/>
              <a:cs typeface="Calibri"/>
              <a:sym typeface="Calibri"/>
            </a:endParaRPr>
          </a:p>
        </p:txBody>
      </p:sp>
      <p:sp>
        <p:nvSpPr>
          <p:cNvPr id="7" name="TextBox 6">
            <a:extLst>
              <a:ext uri="{FF2B5EF4-FFF2-40B4-BE49-F238E27FC236}">
                <a16:creationId xmlns:a16="http://schemas.microsoft.com/office/drawing/2014/main" id="{9824AB42-AAE0-333E-F033-0EE077341912}"/>
              </a:ext>
            </a:extLst>
          </p:cNvPr>
          <p:cNvSpPr txBox="1"/>
          <p:nvPr/>
        </p:nvSpPr>
        <p:spPr>
          <a:xfrm>
            <a:off x="2358585" y="191122"/>
            <a:ext cx="6703502"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August</a:t>
            </a:r>
            <a:r>
              <a:rPr lang="en-US" sz="2800" dirty="0">
                <a:latin typeface="Arial" panose="020B0604020202020204" pitchFamily="34" charset="0"/>
                <a:cs typeface="Arial" panose="020B0604020202020204" pitchFamily="34" charset="0"/>
              </a:rPr>
              <a:t> 2013 and 2016</a:t>
            </a:r>
          </a:p>
        </p:txBody>
      </p:sp>
    </p:spTree>
    <p:extLst>
      <p:ext uri="{BB962C8B-B14F-4D97-AF65-F5344CB8AC3E}">
        <p14:creationId xmlns:p14="http://schemas.microsoft.com/office/powerpoint/2010/main" val="301461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E0D4D-824F-0682-6E05-782C27779122}"/>
              </a:ext>
            </a:extLst>
          </p:cNvPr>
          <p:cNvSpPr txBox="1"/>
          <p:nvPr/>
        </p:nvSpPr>
        <p:spPr>
          <a:xfrm>
            <a:off x="1318070" y="1866066"/>
            <a:ext cx="9923227" cy="1969770"/>
          </a:xfrm>
          <a:prstGeom prst="rect">
            <a:avLst/>
          </a:prstGeom>
          <a:noFill/>
        </p:spPr>
        <p:txBody>
          <a:bodyPr wrap="square" rtlCol="0">
            <a:spAutoFit/>
          </a:bodyPr>
          <a:lstStyle/>
          <a:p>
            <a:pPr algn="ctr"/>
            <a:endParaRPr lang="en-US" dirty="0"/>
          </a:p>
          <a:p>
            <a:pPr algn="ctr"/>
            <a:r>
              <a:rPr lang="en-US" sz="2800" dirty="0"/>
              <a:t>Observations:</a:t>
            </a:r>
          </a:p>
          <a:p>
            <a:pPr algn="ctr"/>
            <a:endParaRPr lang="en-US" sz="2800" dirty="0"/>
          </a:p>
          <a:p>
            <a:pPr algn="ctr"/>
            <a:r>
              <a:rPr lang="en-US" sz="2400" dirty="0"/>
              <a:t>The </a:t>
            </a:r>
            <a:r>
              <a:rPr lang="en-US" sz="2400" b="1" dirty="0"/>
              <a:t>dynamic factor </a:t>
            </a:r>
            <a:r>
              <a:rPr lang="en-US" sz="2400" dirty="0"/>
              <a:t>favors sea ice export  from the NW Passage in 2016. The NW Passage was more likely to be open in 2016 than in 2013. </a:t>
            </a:r>
          </a:p>
        </p:txBody>
      </p:sp>
    </p:spTree>
    <p:extLst>
      <p:ext uri="{BB962C8B-B14F-4D97-AF65-F5344CB8AC3E}">
        <p14:creationId xmlns:p14="http://schemas.microsoft.com/office/powerpoint/2010/main" val="2913499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JPSS Satellites Help Ships Navigate the Northwest Passage | NESDIS">
            <a:extLst>
              <a:ext uri="{FF2B5EF4-FFF2-40B4-BE49-F238E27FC236}">
                <a16:creationId xmlns:a16="http://schemas.microsoft.com/office/drawing/2014/main" id="{017282FF-498F-428F-11B1-496FC28DB3C5}"/>
              </a:ext>
            </a:extLst>
          </p:cNvPr>
          <p:cNvPicPr>
            <a:picLocks noChangeAspect="1" noChangeArrowheads="1"/>
          </p:cNvPicPr>
          <p:nvPr/>
        </p:nvPicPr>
        <p:blipFill rotWithShape="1">
          <a:blip r:embed="rId2" cstate="screen">
            <a:alphaModFix amt="40000"/>
            <a:extLst>
              <a:ext uri="{28A0092B-C50C-407E-A947-70E740481C1C}">
                <a14:useLocalDpi xmlns:a14="http://schemas.microsoft.com/office/drawing/2010/main"/>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6BC8C3-C91E-9855-00E6-8B4124BAA45F}"/>
              </a:ext>
            </a:extLst>
          </p:cNvPr>
          <p:cNvSpPr>
            <a:spLocks noGrp="1"/>
          </p:cNvSpPr>
          <p:nvPr>
            <p:ph type="title"/>
          </p:nvPr>
        </p:nvSpPr>
        <p:spPr>
          <a:xfrm>
            <a:off x="841249" y="941832"/>
            <a:ext cx="10506456" cy="2057400"/>
          </a:xfrm>
        </p:spPr>
        <p:txBody>
          <a:bodyPr anchor="b">
            <a:normAutofit/>
          </a:bodyPr>
          <a:lstStyle/>
          <a:p>
            <a:r>
              <a:rPr lang="en-US" sz="5000" dirty="0"/>
              <a:t>Summary of the 2013/2016 case study</a:t>
            </a:r>
          </a:p>
        </p:txBody>
      </p:sp>
      <p:sp>
        <p:nvSpPr>
          <p:cNvPr id="3081" name="Rectangle 308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3" name="Rectangle 308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615317B-DC4F-B6BF-F6DE-D0356101C70C}"/>
              </a:ext>
            </a:extLst>
          </p:cNvPr>
          <p:cNvSpPr>
            <a:spLocks noGrp="1"/>
          </p:cNvSpPr>
          <p:nvPr>
            <p:ph idx="1"/>
          </p:nvPr>
        </p:nvSpPr>
        <p:spPr>
          <a:xfrm>
            <a:off x="841248" y="3502152"/>
            <a:ext cx="10506456" cy="2670048"/>
          </a:xfrm>
        </p:spPr>
        <p:txBody>
          <a:bodyPr>
            <a:normAutofit/>
          </a:bodyPr>
          <a:lstStyle/>
          <a:p>
            <a:r>
              <a:rPr lang="en-US" sz="2000" dirty="0"/>
              <a:t>The opening and closing of the NWP can be analyzed through the use of spaceborne observations, but direct observation is an important supplement.</a:t>
            </a:r>
          </a:p>
          <a:p>
            <a:r>
              <a:rPr lang="en-US" sz="2000" dirty="0"/>
              <a:t>Analysis of environmental variables over the region in the months leading up to a NWP opening shows that there are likely </a:t>
            </a:r>
            <a:r>
              <a:rPr lang="en-US" sz="2000" b="1" dirty="0">
                <a:solidFill>
                  <a:srgbClr val="FFFF00"/>
                </a:solidFill>
              </a:rPr>
              <a:t>early indicators that can be used as predictors </a:t>
            </a:r>
            <a:r>
              <a:rPr lang="en-US" sz="2000" dirty="0"/>
              <a:t>for the sea ice conditions in the NWP.</a:t>
            </a:r>
          </a:p>
          <a:p>
            <a:r>
              <a:rPr lang="en-US" sz="2000" dirty="0"/>
              <a:t>Both thermodynamic and dynamic processes play a role in the opening of the NWP, but </a:t>
            </a:r>
            <a:r>
              <a:rPr lang="en-US" sz="2000" b="1" dirty="0">
                <a:solidFill>
                  <a:srgbClr val="FFFF00"/>
                </a:solidFill>
              </a:rPr>
              <a:t>it is not easy to identify which is more dominant</a:t>
            </a:r>
            <a:r>
              <a:rPr lang="en-US" sz="2000" dirty="0"/>
              <a:t>.</a:t>
            </a:r>
          </a:p>
        </p:txBody>
      </p:sp>
    </p:spTree>
    <p:extLst>
      <p:ext uri="{BB962C8B-B14F-4D97-AF65-F5344CB8AC3E}">
        <p14:creationId xmlns:p14="http://schemas.microsoft.com/office/powerpoint/2010/main" val="284080956"/>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7380-F97E-E8C8-6451-0470B70C202B}"/>
              </a:ext>
            </a:extLst>
          </p:cNvPr>
          <p:cNvSpPr>
            <a:spLocks noGrp="1"/>
          </p:cNvSpPr>
          <p:nvPr>
            <p:ph type="title"/>
          </p:nvPr>
        </p:nvSpPr>
        <p:spPr>
          <a:xfrm>
            <a:off x="5297762" y="329184"/>
            <a:ext cx="6251110" cy="1783080"/>
          </a:xfrm>
        </p:spPr>
        <p:txBody>
          <a:bodyPr anchor="b">
            <a:normAutofit/>
          </a:bodyPr>
          <a:lstStyle/>
          <a:p>
            <a:r>
              <a:rPr lang="en-US" sz="5400" dirty="0"/>
              <a:t>Breakout Session</a:t>
            </a:r>
          </a:p>
        </p:txBody>
      </p:sp>
      <p:pic>
        <p:nvPicPr>
          <p:cNvPr id="5" name="Picture 4" descr="Large icebergs in Greenland">
            <a:extLst>
              <a:ext uri="{FF2B5EF4-FFF2-40B4-BE49-F238E27FC236}">
                <a16:creationId xmlns:a16="http://schemas.microsoft.com/office/drawing/2014/main" id="{CE84E7B8-6DEA-D9DC-F369-95859C70B9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7698436-96FE-CF59-E1F1-ADC2E64DA6E0}"/>
              </a:ext>
            </a:extLst>
          </p:cNvPr>
          <p:cNvSpPr>
            <a:spLocks noGrp="1"/>
          </p:cNvSpPr>
          <p:nvPr>
            <p:ph idx="1"/>
          </p:nvPr>
        </p:nvSpPr>
        <p:spPr>
          <a:xfrm>
            <a:off x="5297762" y="2706624"/>
            <a:ext cx="6251110" cy="3483864"/>
          </a:xfrm>
        </p:spPr>
        <p:txBody>
          <a:bodyPr>
            <a:normAutofit/>
          </a:bodyPr>
          <a:lstStyle/>
          <a:p>
            <a:pPr marL="0" indent="0">
              <a:buNone/>
            </a:pPr>
            <a:r>
              <a:rPr lang="en-US" sz="2100" dirty="0"/>
              <a:t>In the breakout session you will work through a case study like the one we just covered but for different years. </a:t>
            </a:r>
          </a:p>
          <a:p>
            <a:pPr marL="0" indent="0">
              <a:buNone/>
            </a:pPr>
            <a:endParaRPr lang="en-US" sz="2100" dirty="0"/>
          </a:p>
          <a:p>
            <a:pPr marL="0" indent="0">
              <a:buNone/>
            </a:pPr>
            <a:r>
              <a:rPr lang="en-US" sz="2100" i="1" dirty="0"/>
              <a:t>Please proceed to the breakout group that you have been randomly assigned. </a:t>
            </a:r>
            <a:endParaRPr lang="en-US" sz="1200" i="1" dirty="0"/>
          </a:p>
        </p:txBody>
      </p:sp>
    </p:spTree>
    <p:extLst>
      <p:ext uri="{BB962C8B-B14F-4D97-AF65-F5344CB8AC3E}">
        <p14:creationId xmlns:p14="http://schemas.microsoft.com/office/powerpoint/2010/main" val="226183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B08C94-E619-C969-EB3C-59EEA2B29FEA}"/>
              </a:ext>
            </a:extLst>
          </p:cNvPr>
          <p:cNvSpPr txBox="1"/>
          <p:nvPr/>
        </p:nvSpPr>
        <p:spPr>
          <a:xfrm>
            <a:off x="570231" y="335845"/>
            <a:ext cx="11051538" cy="6186309"/>
          </a:xfrm>
          <a:prstGeom prst="rect">
            <a:avLst/>
          </a:prstGeom>
          <a:noFill/>
        </p:spPr>
        <p:txBody>
          <a:bodyPr wrap="square" rtlCol="0">
            <a:spAutoFit/>
          </a:bodyPr>
          <a:lstStyle/>
          <a:p>
            <a:r>
              <a:rPr lang="en-US" b="1" u="sng" dirty="0"/>
              <a:t>Purpose</a:t>
            </a:r>
            <a:r>
              <a:rPr lang="en-US" dirty="0"/>
              <a:t> </a:t>
            </a:r>
          </a:p>
          <a:p>
            <a:r>
              <a:rPr lang="en-US" dirty="0"/>
              <a:t>In this breakout session you will work through a case study like the one we just covered but for different years: 2012 and 2014. You will examine the thermodynamic and dynamic factors from the beginning of the year through August and try to determine if the Northwest Passage will be open or closed in each of these years. </a:t>
            </a:r>
          </a:p>
          <a:p>
            <a:endParaRPr lang="en-US" dirty="0"/>
          </a:p>
          <a:p>
            <a:r>
              <a:rPr lang="en-US" b="1" u="sng" dirty="0"/>
              <a:t>Case Study Questions</a:t>
            </a:r>
          </a:p>
          <a:p>
            <a:pPr marL="342900" indent="-342900">
              <a:buAutoNum type="arabicPeriod"/>
            </a:pPr>
            <a:r>
              <a:rPr lang="en-US" dirty="0"/>
              <a:t>How do the thermodynamical and dynamical factors evolve differently in these two years from those in 2013 and 2016?</a:t>
            </a:r>
          </a:p>
          <a:p>
            <a:pPr marL="342900" indent="-342900">
              <a:buFontTx/>
              <a:buAutoNum type="arabicPeriod"/>
            </a:pPr>
            <a:r>
              <a:rPr lang="en-US" sz="1800" dirty="0"/>
              <a:t>Do the thermodynamic anomalies (i.e. freezing degree days) or dynamic anomalies (winds) play a larger part in the opening (or not) of the NWP?</a:t>
            </a:r>
          </a:p>
          <a:p>
            <a:pPr marL="342900" indent="-342900">
              <a:buFontTx/>
              <a:buAutoNum type="arabicPeriod"/>
            </a:pPr>
            <a:r>
              <a:rPr lang="en-US" sz="1800" dirty="0"/>
              <a:t>Looking at the months leading up to the NWP openings provides clues, is there a particular month that may represent a “tipping point” signal for the NWP opening or not?</a:t>
            </a:r>
          </a:p>
          <a:p>
            <a:pPr marL="342900" indent="-342900">
              <a:buFontTx/>
              <a:buAutoNum type="arabicPeriod"/>
            </a:pPr>
            <a:r>
              <a:rPr lang="en-US" sz="1800" dirty="0"/>
              <a:t>Which figures were the most helpful for you when investigating the NWP?</a:t>
            </a:r>
          </a:p>
          <a:p>
            <a:pPr marL="342900" indent="-342900">
              <a:buFontTx/>
              <a:buAutoNum type="arabicPeriod"/>
            </a:pPr>
            <a:r>
              <a:rPr lang="en-US" dirty="0"/>
              <a:t>Which of the two years the NW Passage is more likely to be open, 2012 or 2014?</a:t>
            </a:r>
          </a:p>
          <a:p>
            <a:endParaRPr lang="en-US" dirty="0"/>
          </a:p>
          <a:p>
            <a:r>
              <a:rPr lang="en-US" b="1" u="sng" dirty="0"/>
              <a:t>Broader Questions (time permitting)</a:t>
            </a:r>
          </a:p>
          <a:p>
            <a:pPr marL="285750" indent="-285750">
              <a:buFont typeface="Arial" panose="020B0604020202020204" pitchFamily="34" charset="0"/>
              <a:buChar char="•"/>
            </a:pPr>
            <a:r>
              <a:rPr lang="en-US" dirty="0"/>
              <a:t>What other factors might impact whether or not the NPW is open or closed? </a:t>
            </a:r>
          </a:p>
          <a:p>
            <a:pPr marL="285750" indent="-285750">
              <a:buFont typeface="Arial" panose="020B0604020202020204" pitchFamily="34" charset="0"/>
              <a:buChar char="•"/>
            </a:pPr>
            <a:r>
              <a:rPr lang="en-US" dirty="0"/>
              <a:t>Similarly, what other data would be useful in monitoring and predicting the opening of the NWP? </a:t>
            </a:r>
          </a:p>
          <a:p>
            <a:pPr marL="285750" indent="-285750">
              <a:buFont typeface="Arial" panose="020B0604020202020204" pitchFamily="34" charset="0"/>
              <a:buChar char="•"/>
            </a:pPr>
            <a:r>
              <a:rPr lang="en-US" dirty="0"/>
              <a:t>What specific tools can be used to predict the opening of the NWP? A numerical model or machine learning? What inputs would be needed (variables, which months, etc.)?</a:t>
            </a:r>
          </a:p>
          <a:p>
            <a:endParaRPr lang="en-US" dirty="0"/>
          </a:p>
          <a:p>
            <a:pPr rtl="0">
              <a:spcBef>
                <a:spcPts val="0"/>
              </a:spcBef>
              <a:spcAft>
                <a:spcPts val="0"/>
              </a:spcAft>
            </a:pPr>
            <a:r>
              <a:rPr lang="en-US" sz="1800" b="0" i="0" u="none" strike="noStrike" dirty="0">
                <a:solidFill>
                  <a:srgbClr val="000000"/>
                </a:solidFill>
                <a:effectLst/>
                <a:latin typeface="Calibri" panose="020F0502020204030204" pitchFamily="34" charset="0"/>
              </a:rPr>
              <a:t>Everybody is welcome to write your answers in the online documents for </a:t>
            </a:r>
            <a:r>
              <a:rPr lang="en-US" sz="1800" b="0" i="0" u="sng" strike="noStrike" dirty="0">
                <a:solidFill>
                  <a:srgbClr val="0563C1"/>
                </a:solidFill>
                <a:effectLst/>
                <a:latin typeface="Calibri" panose="020F0502020204030204" pitchFamily="34" charset="0"/>
                <a:hlinkClick r:id="rId2"/>
              </a:rPr>
              <a:t>Group 1</a:t>
            </a:r>
            <a:r>
              <a:rPr lang="en-US" sz="1800" b="0" i="0" u="none" strike="noStrike" dirty="0">
                <a:solidFill>
                  <a:srgbClr val="000000"/>
                </a:solidFill>
                <a:effectLst/>
                <a:latin typeface="Calibri" panose="020F0502020204030204" pitchFamily="34" charset="0"/>
              </a:rPr>
              <a:t>, </a:t>
            </a:r>
            <a:r>
              <a:rPr lang="en-US" sz="1800" b="0" i="0" u="sng" strike="noStrike" dirty="0">
                <a:solidFill>
                  <a:srgbClr val="0563C1"/>
                </a:solidFill>
                <a:effectLst/>
                <a:latin typeface="Calibri" panose="020F0502020204030204" pitchFamily="34" charset="0"/>
                <a:hlinkClick r:id="rId3"/>
              </a:rPr>
              <a:t>Group 2</a:t>
            </a:r>
            <a:r>
              <a:rPr lang="en-US" sz="1800" b="0" i="0" u="none" strike="noStrike" dirty="0">
                <a:solidFill>
                  <a:srgbClr val="000000"/>
                </a:solidFill>
                <a:effectLst/>
                <a:latin typeface="Calibri" panose="020F0502020204030204" pitchFamily="34" charset="0"/>
              </a:rPr>
              <a:t>, </a:t>
            </a:r>
            <a:r>
              <a:rPr lang="en-US" sz="1800" b="0" i="0" u="sng" strike="noStrike" dirty="0">
                <a:solidFill>
                  <a:srgbClr val="0563C1"/>
                </a:solidFill>
                <a:effectLst/>
                <a:latin typeface="Calibri" panose="020F0502020204030204" pitchFamily="34" charset="0"/>
                <a:hlinkClick r:id="rId4"/>
              </a:rPr>
              <a:t>Group 3</a:t>
            </a:r>
            <a:r>
              <a:rPr lang="en-US" sz="1800" b="0" i="0" u="none" strike="noStrike" dirty="0">
                <a:solidFill>
                  <a:srgbClr val="000000"/>
                </a:solidFill>
                <a:effectLst/>
                <a:latin typeface="Calibri" panose="020F0502020204030204" pitchFamily="34" charset="0"/>
              </a:rPr>
              <a:t>, </a:t>
            </a:r>
            <a:r>
              <a:rPr lang="en-US" sz="1800" b="0" i="0" u="sng" strike="noStrike" dirty="0">
                <a:solidFill>
                  <a:srgbClr val="0563C1"/>
                </a:solidFill>
                <a:effectLst/>
                <a:latin typeface="Calibri" panose="020F0502020204030204" pitchFamily="34" charset="0"/>
                <a:hlinkClick r:id="rId5"/>
              </a:rPr>
              <a:t>Group 4</a:t>
            </a:r>
            <a:endParaRPr lang="en-US" b="0" dirty="0">
              <a:effectLst/>
            </a:endParaRPr>
          </a:p>
        </p:txBody>
      </p:sp>
    </p:spTree>
    <p:extLst>
      <p:ext uri="{BB962C8B-B14F-4D97-AF65-F5344CB8AC3E}">
        <p14:creationId xmlns:p14="http://schemas.microsoft.com/office/powerpoint/2010/main" val="155412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A082709A-603A-D0A6-783E-C2A94D9DD6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4B84F8D9-B39B-92D1-B371-DEEA2AA053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072924F8-E54F-2584-F577-EEFD6597DF2D}"/>
              </a:ext>
            </a:extLst>
          </p:cNvPr>
          <p:cNvSpPr txBox="1"/>
          <p:nvPr/>
        </p:nvSpPr>
        <p:spPr>
          <a:xfrm>
            <a:off x="2641108" y="259946"/>
            <a:ext cx="6764416"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FDD Anomaly in </a:t>
            </a:r>
            <a:r>
              <a:rPr lang="en-US" sz="2800" b="1" dirty="0">
                <a:latin typeface="Arial" panose="020B0604020202020204" pitchFamily="34" charset="0"/>
                <a:cs typeface="Arial" panose="020B0604020202020204" pitchFamily="34" charset="0"/>
              </a:rPr>
              <a:t>January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3638661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652587E9-69E7-0BB7-C69E-492EBB1C63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8D5A8FA4-EE5A-C805-951D-CDE5F108D2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6E3D201B-7867-F07A-66B5-8B19B63EFE0D}"/>
              </a:ext>
            </a:extLst>
          </p:cNvPr>
          <p:cNvSpPr txBox="1"/>
          <p:nvPr/>
        </p:nvSpPr>
        <p:spPr>
          <a:xfrm>
            <a:off x="2358585" y="191122"/>
            <a:ext cx="69231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FDD Anomaly in </a:t>
            </a:r>
            <a:r>
              <a:rPr lang="en-US" sz="2800" b="1" dirty="0">
                <a:latin typeface="Arial" panose="020B0604020202020204" pitchFamily="34" charset="0"/>
                <a:cs typeface="Arial" panose="020B0604020202020204" pitchFamily="34" charset="0"/>
              </a:rPr>
              <a:t>February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3980499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earth&#10;&#10;Description automatically generated with low confidence">
            <a:extLst>
              <a:ext uri="{FF2B5EF4-FFF2-40B4-BE49-F238E27FC236}">
                <a16:creationId xmlns:a16="http://schemas.microsoft.com/office/drawing/2014/main" id="{CCC362D5-9275-7C75-9022-7FAC00CFD2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1641"/>
            <a:ext cx="5294716" cy="5294716"/>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A map of the earth&#10;&#10;Description automatically generated with low confidence">
            <a:extLst>
              <a:ext uri="{FF2B5EF4-FFF2-40B4-BE49-F238E27FC236}">
                <a16:creationId xmlns:a16="http://schemas.microsoft.com/office/drawing/2014/main" id="{B8EC3896-3907-CA73-4907-423FCF2D81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817" y="781642"/>
            <a:ext cx="5294715" cy="5294715"/>
          </a:xfrm>
          <a:prstGeom prst="rect">
            <a:avLst/>
          </a:prstGeom>
        </p:spPr>
      </p:pic>
      <p:sp>
        <p:nvSpPr>
          <p:cNvPr id="2" name="TextBox 1">
            <a:extLst>
              <a:ext uri="{FF2B5EF4-FFF2-40B4-BE49-F238E27FC236}">
                <a16:creationId xmlns:a16="http://schemas.microsoft.com/office/drawing/2014/main" id="{E0497BF3-2853-73AD-60ED-06331ADA9061}"/>
              </a:ext>
            </a:extLst>
          </p:cNvPr>
          <p:cNvSpPr txBox="1"/>
          <p:nvPr/>
        </p:nvSpPr>
        <p:spPr>
          <a:xfrm>
            <a:off x="2626863" y="549920"/>
            <a:ext cx="6443815"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FDD Anomaly in </a:t>
            </a:r>
            <a:r>
              <a:rPr lang="en-US" sz="2800" b="1" dirty="0">
                <a:latin typeface="Arial" panose="020B0604020202020204" pitchFamily="34" charset="0"/>
                <a:cs typeface="Arial" panose="020B0604020202020204" pitchFamily="34" charset="0"/>
              </a:rPr>
              <a:t>March</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3930354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earth&#10;&#10;Description automatically generated with low confidence">
            <a:extLst>
              <a:ext uri="{FF2B5EF4-FFF2-40B4-BE49-F238E27FC236}">
                <a16:creationId xmlns:a16="http://schemas.microsoft.com/office/drawing/2014/main" id="{18064CC7-D36F-6216-EE9F-71D650EE50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1641"/>
            <a:ext cx="5294716" cy="5294716"/>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A map of the earth&#10;&#10;Description automatically generated with low confidence">
            <a:extLst>
              <a:ext uri="{FF2B5EF4-FFF2-40B4-BE49-F238E27FC236}">
                <a16:creationId xmlns:a16="http://schemas.microsoft.com/office/drawing/2014/main" id="{8E7C88AC-2FE2-6379-4C09-EFD9714E45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817" y="781642"/>
            <a:ext cx="5294715" cy="5294715"/>
          </a:xfrm>
          <a:prstGeom prst="rect">
            <a:avLst/>
          </a:prstGeom>
        </p:spPr>
      </p:pic>
      <p:sp>
        <p:nvSpPr>
          <p:cNvPr id="2" name="TextBox 1">
            <a:extLst>
              <a:ext uri="{FF2B5EF4-FFF2-40B4-BE49-F238E27FC236}">
                <a16:creationId xmlns:a16="http://schemas.microsoft.com/office/drawing/2014/main" id="{197A0360-A798-9B6A-BA84-96E61BAC015A}"/>
              </a:ext>
            </a:extLst>
          </p:cNvPr>
          <p:cNvSpPr txBox="1"/>
          <p:nvPr/>
        </p:nvSpPr>
        <p:spPr>
          <a:xfrm>
            <a:off x="2555975" y="615944"/>
            <a:ext cx="6201762"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FDD Anomaly in </a:t>
            </a:r>
            <a:r>
              <a:rPr lang="en-US" sz="2800" b="1" dirty="0">
                <a:latin typeface="Arial" panose="020B0604020202020204" pitchFamily="34" charset="0"/>
                <a:cs typeface="Arial" panose="020B0604020202020204" pitchFamily="34" charset="0"/>
              </a:rPr>
              <a:t>April</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1850969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A6CB6B8B-9776-ED0A-51D9-E624C8F020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05"/>
          <a:stretch/>
        </p:blipFill>
        <p:spPr>
          <a:xfrm>
            <a:off x="321731" y="557189"/>
            <a:ext cx="5668684" cy="5743618"/>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37220618-6261-2AEC-6B15-AA5876B153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96"/>
          <a:stretch/>
        </p:blipFill>
        <p:spPr>
          <a:xfrm>
            <a:off x="6195375" y="557189"/>
            <a:ext cx="5674893" cy="5743618"/>
          </a:xfrm>
          <a:prstGeom prst="rect">
            <a:avLst/>
          </a:prstGeom>
        </p:spPr>
      </p:pic>
      <p:sp>
        <p:nvSpPr>
          <p:cNvPr id="2" name="TextBox 1">
            <a:extLst>
              <a:ext uri="{FF2B5EF4-FFF2-40B4-BE49-F238E27FC236}">
                <a16:creationId xmlns:a16="http://schemas.microsoft.com/office/drawing/2014/main" id="{0B151A58-9B1E-C2FB-95F1-1218D7D73553}"/>
              </a:ext>
            </a:extLst>
          </p:cNvPr>
          <p:cNvSpPr txBox="1"/>
          <p:nvPr/>
        </p:nvSpPr>
        <p:spPr>
          <a:xfrm>
            <a:off x="2358585" y="191122"/>
            <a:ext cx="608474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FDD Anomaly in </a:t>
            </a:r>
            <a:r>
              <a:rPr lang="en-US" sz="2800" b="1" dirty="0">
                <a:latin typeface="Arial" panose="020B0604020202020204" pitchFamily="34" charset="0"/>
                <a:cs typeface="Arial" panose="020B0604020202020204" pitchFamily="34" charset="0"/>
              </a:rPr>
              <a:t>May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3766117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txBox="1"/>
          <p:nvPr/>
        </p:nvSpPr>
        <p:spPr>
          <a:xfrm>
            <a:off x="1836008" y="294272"/>
            <a:ext cx="8651539"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dirty="0">
                <a:solidFill>
                  <a:srgbClr val="FFFFFF"/>
                </a:solidFill>
                <a:latin typeface="Arial" panose="020B0604020202020204" pitchFamily="34" charset="0"/>
                <a:cs typeface="Arial" panose="020B0604020202020204" pitchFamily="34" charset="0"/>
              </a:rPr>
              <a:t>Which</a:t>
            </a:r>
            <a:r>
              <a:rPr lang="en-US" sz="2800" b="0" i="0" u="none" strike="noStrike" cap="none" dirty="0">
                <a:solidFill>
                  <a:srgbClr val="FFFFFF"/>
                </a:solidFill>
                <a:latin typeface="Arial" panose="020B0604020202020204" pitchFamily="34" charset="0"/>
                <a:ea typeface="Arial"/>
                <a:cs typeface="Arial" panose="020B0604020202020204" pitchFamily="34" charset="0"/>
                <a:sym typeface="Arial"/>
              </a:rPr>
              <a:t> </a:t>
            </a:r>
            <a:r>
              <a:rPr lang="en-US" sz="2800" dirty="0">
                <a:solidFill>
                  <a:srgbClr val="FFFFFF"/>
                </a:solidFill>
                <a:latin typeface="Arial" panose="020B0604020202020204" pitchFamily="34" charset="0"/>
                <a:ea typeface="Arial"/>
                <a:cs typeface="Arial" panose="020B0604020202020204" pitchFamily="34" charset="0"/>
                <a:sym typeface="Arial"/>
              </a:rPr>
              <a:t>are</a:t>
            </a:r>
            <a:r>
              <a:rPr lang="en-US" sz="2800" b="0" i="0" u="none" strike="noStrike" cap="none" dirty="0">
                <a:solidFill>
                  <a:srgbClr val="FFFFFF"/>
                </a:solidFill>
                <a:latin typeface="Arial" panose="020B0604020202020204" pitchFamily="34" charset="0"/>
                <a:ea typeface="Arial"/>
                <a:cs typeface="Arial" panose="020B0604020202020204" pitchFamily="34" charset="0"/>
                <a:sym typeface="Arial"/>
              </a:rPr>
              <a:t> Sea Ice?</a:t>
            </a:r>
            <a:endParaRPr sz="2800" b="0" i="1"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pic>
        <p:nvPicPr>
          <p:cNvPr id="225" name="Google Shape;225;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8189" y="939273"/>
            <a:ext cx="4020930" cy="2705180"/>
          </a:xfrm>
          <a:prstGeom prst="rect">
            <a:avLst/>
          </a:prstGeom>
          <a:noFill/>
          <a:ln>
            <a:noFill/>
          </a:ln>
        </p:spPr>
      </p:pic>
      <p:sp>
        <p:nvSpPr>
          <p:cNvPr id="226" name="Google Shape;226;p4"/>
          <p:cNvSpPr/>
          <p:nvPr/>
        </p:nvSpPr>
        <p:spPr>
          <a:xfrm>
            <a:off x="325070" y="3330561"/>
            <a:ext cx="3021875"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200" b="0" i="1" u="none" strike="noStrike" cap="none" dirty="0">
                <a:solidFill>
                  <a:srgbClr val="000000"/>
                </a:solidFill>
                <a:latin typeface="Arial"/>
                <a:ea typeface="Arial"/>
                <a:cs typeface="Arial"/>
                <a:sym typeface="Arial"/>
              </a:rPr>
              <a:t>(From </a:t>
            </a:r>
            <a:r>
              <a:rPr lang="en-US" sz="1200" b="0" i="1" u="none" strike="noStrike" cap="none" dirty="0" err="1">
                <a:solidFill>
                  <a:srgbClr val="000000"/>
                </a:solidFill>
                <a:latin typeface="Arial"/>
                <a:ea typeface="Arial"/>
                <a:cs typeface="Arial"/>
                <a:sym typeface="Arial"/>
              </a:rPr>
              <a:t>earthobservatory.nasa.gov</a:t>
            </a:r>
            <a:r>
              <a:rPr lang="en-US" sz="1200" b="0" i="1" u="none" strike="noStrike" cap="none" dirty="0">
                <a:solidFill>
                  <a:srgbClr val="000000"/>
                </a:solidFill>
                <a:latin typeface="Arial"/>
                <a:ea typeface="Arial"/>
                <a:cs typeface="Arial"/>
                <a:sym typeface="Arial"/>
              </a:rPr>
              <a:t>)</a:t>
            </a:r>
            <a:endParaRPr sz="1200" b="1" i="0" u="none" strike="noStrike" cap="none" dirty="0">
              <a:solidFill>
                <a:schemeClr val="dk1"/>
              </a:solidFill>
              <a:latin typeface="Times New Roman"/>
              <a:ea typeface="Times New Roman"/>
              <a:cs typeface="Times New Roman"/>
              <a:sym typeface="Times New Roman"/>
            </a:endParaRPr>
          </a:p>
        </p:txBody>
      </p:sp>
      <p:pic>
        <p:nvPicPr>
          <p:cNvPr id="227" name="Google Shape;227;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80496" y="1037369"/>
            <a:ext cx="2624530" cy="1968398"/>
          </a:xfrm>
          <a:prstGeom prst="rect">
            <a:avLst/>
          </a:prstGeom>
          <a:noFill/>
          <a:ln>
            <a:noFill/>
          </a:ln>
        </p:spPr>
      </p:pic>
      <p:sp>
        <p:nvSpPr>
          <p:cNvPr id="228" name="Google Shape;228;p4"/>
          <p:cNvSpPr txBox="1"/>
          <p:nvPr/>
        </p:nvSpPr>
        <p:spPr>
          <a:xfrm>
            <a:off x="10225295" y="1178651"/>
            <a:ext cx="524503" cy="97868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4800" b="1" i="0" u="none" strike="noStrike" cap="none" dirty="0">
                <a:solidFill>
                  <a:srgbClr val="C00000"/>
                </a:solidFill>
                <a:latin typeface="Calibri"/>
                <a:ea typeface="Calibri"/>
                <a:cs typeface="Calibri"/>
                <a:sym typeface="Calibri"/>
              </a:rPr>
              <a:t>X</a:t>
            </a:r>
            <a:endParaRPr sz="1600" b="1" i="0" u="none" strike="noStrike" cap="none" dirty="0">
              <a:solidFill>
                <a:srgbClr val="C00000"/>
              </a:solidFill>
              <a:latin typeface="Calibri"/>
              <a:ea typeface="Calibri"/>
              <a:cs typeface="Calibri"/>
              <a:sym typeface="Calibri"/>
            </a:endParaRPr>
          </a:p>
        </p:txBody>
      </p:sp>
      <p:sp>
        <p:nvSpPr>
          <p:cNvPr id="229" name="Google Shape;229;p4"/>
          <p:cNvSpPr/>
          <p:nvPr/>
        </p:nvSpPr>
        <p:spPr>
          <a:xfrm>
            <a:off x="6917642" y="2437956"/>
            <a:ext cx="2514061"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u="none" strike="noStrike" cap="none" dirty="0">
                <a:solidFill>
                  <a:srgbClr val="008040"/>
                </a:solidFill>
                <a:latin typeface="Arial"/>
                <a:ea typeface="Arial"/>
                <a:cs typeface="Arial"/>
                <a:sym typeface="Arial"/>
              </a:rPr>
              <a:t>The pictures on the right and below are </a:t>
            </a:r>
            <a:r>
              <a:rPr lang="en-US" sz="1800" b="1" i="1" u="sng" strike="noStrike" cap="none" dirty="0">
                <a:solidFill>
                  <a:srgbClr val="008040"/>
                </a:solidFill>
                <a:latin typeface="Arial"/>
                <a:ea typeface="Arial"/>
                <a:cs typeface="Arial"/>
                <a:sym typeface="Arial"/>
              </a:rPr>
              <a:t>not</a:t>
            </a:r>
            <a:r>
              <a:rPr lang="en-US" sz="1800" b="1" i="1" u="none" strike="noStrike" cap="none" dirty="0">
                <a:solidFill>
                  <a:srgbClr val="008040"/>
                </a:solidFill>
                <a:latin typeface="Arial"/>
                <a:ea typeface="Arial"/>
                <a:cs typeface="Arial"/>
                <a:sym typeface="Arial"/>
              </a:rPr>
              <a:t> of sea ice. What are they? </a:t>
            </a:r>
            <a:r>
              <a:rPr lang="en-US" b="1" i="1" dirty="0">
                <a:solidFill>
                  <a:srgbClr val="008040"/>
                </a:solidFill>
                <a:latin typeface="Arial"/>
                <a:ea typeface="Times New Roman"/>
                <a:cs typeface="Arial"/>
                <a:sym typeface="Arial"/>
              </a:rPr>
              <a:t>(Answer in the chat)</a:t>
            </a:r>
            <a:endParaRPr sz="1800" b="1" i="0" u="none" strike="noStrike" cap="none" dirty="0">
              <a:solidFill>
                <a:srgbClr val="008040"/>
              </a:solidFill>
              <a:latin typeface="Times New Roman"/>
              <a:ea typeface="Times New Roman"/>
              <a:cs typeface="Times New Roman"/>
              <a:sym typeface="Times New Roman"/>
            </a:endParaRPr>
          </a:p>
        </p:txBody>
      </p:sp>
      <p:pic>
        <p:nvPicPr>
          <p:cNvPr id="230" name="Google Shape;230;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36241" y="925949"/>
            <a:ext cx="2038879" cy="2718504"/>
          </a:xfrm>
          <a:prstGeom prst="rect">
            <a:avLst/>
          </a:prstGeom>
          <a:noFill/>
          <a:ln>
            <a:noFill/>
          </a:ln>
        </p:spPr>
      </p:pic>
      <p:sp>
        <p:nvSpPr>
          <p:cNvPr id="231" name="Google Shape;231;p4"/>
          <p:cNvSpPr/>
          <p:nvPr/>
        </p:nvSpPr>
        <p:spPr>
          <a:xfrm>
            <a:off x="108157" y="5884589"/>
            <a:ext cx="3818136"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u="none" strike="noStrike" cap="none" dirty="0">
                <a:solidFill>
                  <a:srgbClr val="008000"/>
                </a:solidFill>
                <a:latin typeface="Arial"/>
                <a:ea typeface="Arial"/>
                <a:cs typeface="Arial"/>
                <a:sym typeface="Arial"/>
              </a:rPr>
              <a:t>Take a couple minutes to look at some </a:t>
            </a:r>
            <a:r>
              <a:rPr lang="en-US" sz="1800" b="1" i="1" u="sng" strike="noStrike" cap="none" dirty="0">
                <a:solidFill>
                  <a:srgbClr val="008000"/>
                </a:solidFill>
                <a:latin typeface="Arial"/>
                <a:ea typeface="Arial"/>
                <a:cs typeface="Arial"/>
                <a:sym typeface="Arial"/>
                <a:hlinkClick r:id="rId6">
                  <a:extLst>
                    <a:ext uri="{A12FA001-AC4F-418D-AE19-62706E023703}">
                      <ahyp:hlinkClr xmlns:ahyp="http://schemas.microsoft.com/office/drawing/2018/hyperlinkcolor" val="tx"/>
                    </a:ext>
                  </a:extLst>
                </a:hlinkClick>
              </a:rPr>
              <a:t>video and pictures here</a:t>
            </a:r>
            <a:r>
              <a:rPr lang="en-US" sz="1800" b="1" i="1" u="sng" strike="noStrike" cap="none" dirty="0">
                <a:solidFill>
                  <a:srgbClr val="008000"/>
                </a:solidFill>
                <a:latin typeface="Arial"/>
                <a:ea typeface="Arial"/>
                <a:cs typeface="Arial"/>
                <a:sym typeface="Arial"/>
              </a:rPr>
              <a:t>.</a:t>
            </a:r>
            <a:endParaRPr sz="1800" b="1" i="1" u="none" strike="noStrike" cap="none" dirty="0">
              <a:solidFill>
                <a:srgbClr val="008000"/>
              </a:solidFill>
              <a:latin typeface="Arial"/>
              <a:ea typeface="Arial"/>
              <a:cs typeface="Arial"/>
              <a:sym typeface="Arial"/>
            </a:endParaRPr>
          </a:p>
          <a:p>
            <a:pPr marL="0" marR="0" lvl="0" indent="0" algn="l" rtl="0">
              <a:spcBef>
                <a:spcPts val="0"/>
              </a:spcBef>
              <a:spcAft>
                <a:spcPts val="0"/>
              </a:spcAft>
              <a:buNone/>
            </a:pPr>
            <a:r>
              <a:rPr lang="en-US" sz="1400" b="1" i="0" u="sng" strike="noStrike" cap="none" dirty="0">
                <a:solidFill>
                  <a:srgbClr val="008000"/>
                </a:solidFill>
                <a:latin typeface="Arial"/>
                <a:ea typeface="Arial"/>
                <a:cs typeface="Arial"/>
                <a:sym typeface="Arial"/>
                <a:hlinkClick r:id="rId6">
                  <a:extLst>
                    <a:ext uri="{A12FA001-AC4F-418D-AE19-62706E023703}">
                      <ahyp:hlinkClr xmlns:ahyp="http://schemas.microsoft.com/office/drawing/2018/hyperlinkcolor" val="tx"/>
                    </a:ext>
                  </a:extLst>
                </a:hlinkClick>
              </a:rPr>
              <a:t>(stratus.ssec.wisc.edu/jpss/satmoc2023)</a:t>
            </a:r>
            <a:endParaRPr sz="2000" b="1" i="0" u="none" strike="noStrike" cap="none" dirty="0">
              <a:solidFill>
                <a:srgbClr val="008000"/>
              </a:solidFill>
              <a:latin typeface="Arial"/>
              <a:ea typeface="Arial"/>
              <a:cs typeface="Arial"/>
              <a:sym typeface="Arial"/>
            </a:endParaRPr>
          </a:p>
        </p:txBody>
      </p:sp>
      <p:sp>
        <p:nvSpPr>
          <p:cNvPr id="232" name="Google Shape;232;p4"/>
          <p:cNvSpPr/>
          <p:nvPr/>
        </p:nvSpPr>
        <p:spPr>
          <a:xfrm>
            <a:off x="3801966" y="6362876"/>
            <a:ext cx="8490903" cy="4246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0" i="0" u="none" strike="noStrike" cap="none" dirty="0">
                <a:solidFill>
                  <a:schemeClr val="dk1"/>
                </a:solidFill>
                <a:latin typeface="Arial"/>
                <a:ea typeface="Arial"/>
                <a:cs typeface="Arial"/>
                <a:sym typeface="Arial"/>
              </a:rPr>
              <a:t>The </a:t>
            </a:r>
            <a:r>
              <a:rPr lang="en-US" sz="1800" b="0" i="0" u="sng" strike="noStrike" cap="none" dirty="0">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NOAA Observer’s Guide to Sea Ice </a:t>
            </a:r>
            <a:r>
              <a:rPr lang="en-US" sz="1800" b="0" i="0" u="none" strike="noStrike" cap="none" dirty="0">
                <a:solidFill>
                  <a:schemeClr val="dk1"/>
                </a:solidFill>
                <a:latin typeface="Arial"/>
                <a:ea typeface="Arial"/>
                <a:cs typeface="Arial"/>
                <a:sym typeface="Arial"/>
              </a:rPr>
              <a:t>has lots of information on sea ice types.</a:t>
            </a:r>
            <a:endParaRPr sz="1800" b="1" i="0" u="none" strike="noStrike" cap="none" dirty="0">
              <a:solidFill>
                <a:schemeClr val="dk1"/>
              </a:solidFill>
              <a:latin typeface="Times New Roman"/>
              <a:ea typeface="Times New Roman"/>
              <a:cs typeface="Times New Roman"/>
              <a:sym typeface="Times New Roman"/>
            </a:endParaRPr>
          </a:p>
        </p:txBody>
      </p:sp>
      <p:pic>
        <p:nvPicPr>
          <p:cNvPr id="233" name="Google Shape;233;p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062340" y="4196856"/>
            <a:ext cx="2647291" cy="1821669"/>
          </a:xfrm>
          <a:prstGeom prst="rect">
            <a:avLst/>
          </a:prstGeom>
          <a:noFill/>
          <a:ln>
            <a:noFill/>
          </a:ln>
        </p:spPr>
      </p:pic>
      <p:pic>
        <p:nvPicPr>
          <p:cNvPr id="234" name="Google Shape;234;p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9870081" y="3421442"/>
            <a:ext cx="2134945" cy="2846593"/>
          </a:xfrm>
          <a:prstGeom prst="rect">
            <a:avLst/>
          </a:prstGeom>
          <a:noFill/>
          <a:ln>
            <a:noFill/>
          </a:ln>
        </p:spPr>
      </p:pic>
      <p:sp>
        <p:nvSpPr>
          <p:cNvPr id="235" name="Google Shape;235;p4"/>
          <p:cNvSpPr txBox="1"/>
          <p:nvPr/>
        </p:nvSpPr>
        <p:spPr>
          <a:xfrm>
            <a:off x="10225294" y="5441275"/>
            <a:ext cx="524503" cy="97868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4800" b="1" i="0" u="none" strike="noStrike" cap="none" dirty="0">
                <a:solidFill>
                  <a:srgbClr val="C00000"/>
                </a:solidFill>
                <a:latin typeface="Calibri"/>
                <a:ea typeface="Calibri"/>
                <a:cs typeface="Calibri"/>
                <a:sym typeface="Calibri"/>
              </a:rPr>
              <a:t>X</a:t>
            </a:r>
            <a:endParaRPr sz="1600" b="1" i="0" u="none" strike="noStrike" cap="none" dirty="0">
              <a:solidFill>
                <a:srgbClr val="C00000"/>
              </a:solidFill>
              <a:latin typeface="Calibri"/>
              <a:ea typeface="Calibri"/>
              <a:cs typeface="Calibri"/>
              <a:sym typeface="Calibri"/>
            </a:endParaRPr>
          </a:p>
        </p:txBody>
      </p:sp>
      <p:sp>
        <p:nvSpPr>
          <p:cNvPr id="236" name="Google Shape;236;p4"/>
          <p:cNvSpPr txBox="1"/>
          <p:nvPr/>
        </p:nvSpPr>
        <p:spPr>
          <a:xfrm>
            <a:off x="8100361" y="4009554"/>
            <a:ext cx="524503" cy="97868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4800" b="1" i="0" u="none" strike="noStrike" cap="none" dirty="0">
                <a:solidFill>
                  <a:srgbClr val="C00000"/>
                </a:solidFill>
                <a:latin typeface="Calibri"/>
                <a:ea typeface="Calibri"/>
                <a:cs typeface="Calibri"/>
                <a:sym typeface="Calibri"/>
              </a:rPr>
              <a:t>X</a:t>
            </a:r>
            <a:endParaRPr sz="1600" b="1" i="0" u="none" strike="noStrike" cap="none" dirty="0">
              <a:solidFill>
                <a:srgbClr val="C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F111E20-38C5-95C9-5E90-8F69C2EC8C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6287" y="3797154"/>
            <a:ext cx="3021876" cy="2095167"/>
          </a:xfrm>
          <a:prstGeom prst="rect">
            <a:avLst/>
          </a:prstGeom>
        </p:spPr>
      </p:pic>
      <p:pic>
        <p:nvPicPr>
          <p:cNvPr id="5" name="Picture 4">
            <a:extLst>
              <a:ext uri="{FF2B5EF4-FFF2-40B4-BE49-F238E27FC236}">
                <a16:creationId xmlns:a16="http://schemas.microsoft.com/office/drawing/2014/main" id="{633AB520-9183-E89D-61D6-6149A29DB62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26293" y="3845133"/>
            <a:ext cx="2830899" cy="2123174"/>
          </a:xfrm>
          <a:prstGeom prst="rect">
            <a:avLst/>
          </a:prstGeom>
        </p:spPr>
      </p:pic>
      <p:sp>
        <p:nvSpPr>
          <p:cNvPr id="6" name="TextBox 5">
            <a:extLst>
              <a:ext uri="{FF2B5EF4-FFF2-40B4-BE49-F238E27FC236}">
                <a16:creationId xmlns:a16="http://schemas.microsoft.com/office/drawing/2014/main" id="{319F08F3-4D81-6F49-49D7-23D0B7960E0F}"/>
              </a:ext>
            </a:extLst>
          </p:cNvPr>
          <p:cNvSpPr txBox="1"/>
          <p:nvPr/>
        </p:nvSpPr>
        <p:spPr>
          <a:xfrm>
            <a:off x="325070" y="993985"/>
            <a:ext cx="442750" cy="369332"/>
          </a:xfrm>
          <a:prstGeom prst="rect">
            <a:avLst/>
          </a:prstGeom>
          <a:noFill/>
        </p:spPr>
        <p:txBody>
          <a:bodyPr wrap="none" rtlCol="0">
            <a:spAutoFit/>
          </a:bodyPr>
          <a:lstStyle/>
          <a:p>
            <a:r>
              <a:rPr lang="en-US" dirty="0"/>
              <a:t>(1)</a:t>
            </a:r>
          </a:p>
        </p:txBody>
      </p:sp>
      <p:sp>
        <p:nvSpPr>
          <p:cNvPr id="8" name="TextBox 7">
            <a:extLst>
              <a:ext uri="{FF2B5EF4-FFF2-40B4-BE49-F238E27FC236}">
                <a16:creationId xmlns:a16="http://schemas.microsoft.com/office/drawing/2014/main" id="{A95E9412-030A-BB0C-42A4-8663851DE5DD}"/>
              </a:ext>
            </a:extLst>
          </p:cNvPr>
          <p:cNvSpPr txBox="1"/>
          <p:nvPr/>
        </p:nvSpPr>
        <p:spPr>
          <a:xfrm>
            <a:off x="9859105" y="3400336"/>
            <a:ext cx="442750" cy="369332"/>
          </a:xfrm>
          <a:prstGeom prst="rect">
            <a:avLst/>
          </a:prstGeom>
          <a:noFill/>
        </p:spPr>
        <p:txBody>
          <a:bodyPr wrap="none" rtlCol="0">
            <a:spAutoFit/>
          </a:bodyPr>
          <a:lstStyle/>
          <a:p>
            <a:r>
              <a:rPr lang="en-US" dirty="0"/>
              <a:t>(7)</a:t>
            </a:r>
          </a:p>
        </p:txBody>
      </p:sp>
      <p:sp>
        <p:nvSpPr>
          <p:cNvPr id="9" name="TextBox 8">
            <a:extLst>
              <a:ext uri="{FF2B5EF4-FFF2-40B4-BE49-F238E27FC236}">
                <a16:creationId xmlns:a16="http://schemas.microsoft.com/office/drawing/2014/main" id="{EC44F255-5D5C-A1D9-DCA4-EAF18D186330}"/>
              </a:ext>
            </a:extLst>
          </p:cNvPr>
          <p:cNvSpPr txBox="1"/>
          <p:nvPr/>
        </p:nvSpPr>
        <p:spPr>
          <a:xfrm>
            <a:off x="7004880" y="4174591"/>
            <a:ext cx="442750" cy="369332"/>
          </a:xfrm>
          <a:prstGeom prst="rect">
            <a:avLst/>
          </a:prstGeom>
          <a:noFill/>
        </p:spPr>
        <p:txBody>
          <a:bodyPr wrap="none" rtlCol="0">
            <a:spAutoFit/>
          </a:bodyPr>
          <a:lstStyle/>
          <a:p>
            <a:r>
              <a:rPr lang="en-US" dirty="0"/>
              <a:t>(6)</a:t>
            </a:r>
          </a:p>
        </p:txBody>
      </p:sp>
      <p:sp>
        <p:nvSpPr>
          <p:cNvPr id="10" name="TextBox 9">
            <a:extLst>
              <a:ext uri="{FF2B5EF4-FFF2-40B4-BE49-F238E27FC236}">
                <a16:creationId xmlns:a16="http://schemas.microsoft.com/office/drawing/2014/main" id="{14C276BB-22C5-B85C-D685-32EE7EF3DA93}"/>
              </a:ext>
            </a:extLst>
          </p:cNvPr>
          <p:cNvSpPr txBox="1"/>
          <p:nvPr/>
        </p:nvSpPr>
        <p:spPr>
          <a:xfrm>
            <a:off x="3912699" y="3867067"/>
            <a:ext cx="442750" cy="369332"/>
          </a:xfrm>
          <a:prstGeom prst="rect">
            <a:avLst/>
          </a:prstGeom>
          <a:noFill/>
        </p:spPr>
        <p:txBody>
          <a:bodyPr wrap="none" rtlCol="0">
            <a:spAutoFit/>
          </a:bodyPr>
          <a:lstStyle/>
          <a:p>
            <a:r>
              <a:rPr lang="en-US" dirty="0"/>
              <a:t>(5)</a:t>
            </a:r>
          </a:p>
        </p:txBody>
      </p:sp>
      <p:sp>
        <p:nvSpPr>
          <p:cNvPr id="11" name="TextBox 10">
            <a:extLst>
              <a:ext uri="{FF2B5EF4-FFF2-40B4-BE49-F238E27FC236}">
                <a16:creationId xmlns:a16="http://schemas.microsoft.com/office/drawing/2014/main" id="{5125FFB0-3B9B-9E2F-D32A-530C1DBC3BCA}"/>
              </a:ext>
            </a:extLst>
          </p:cNvPr>
          <p:cNvSpPr txBox="1"/>
          <p:nvPr/>
        </p:nvSpPr>
        <p:spPr>
          <a:xfrm>
            <a:off x="479897" y="3754605"/>
            <a:ext cx="442750" cy="369332"/>
          </a:xfrm>
          <a:prstGeom prst="rect">
            <a:avLst/>
          </a:prstGeom>
          <a:noFill/>
        </p:spPr>
        <p:txBody>
          <a:bodyPr wrap="none" rtlCol="0">
            <a:spAutoFit/>
          </a:bodyPr>
          <a:lstStyle/>
          <a:p>
            <a:r>
              <a:rPr lang="en-US" dirty="0"/>
              <a:t>(4)</a:t>
            </a:r>
          </a:p>
        </p:txBody>
      </p:sp>
      <p:sp>
        <p:nvSpPr>
          <p:cNvPr id="12" name="TextBox 11">
            <a:extLst>
              <a:ext uri="{FF2B5EF4-FFF2-40B4-BE49-F238E27FC236}">
                <a16:creationId xmlns:a16="http://schemas.microsoft.com/office/drawing/2014/main" id="{FA819579-E5C3-4930-C91A-42084CF98E2E}"/>
              </a:ext>
            </a:extLst>
          </p:cNvPr>
          <p:cNvSpPr txBox="1"/>
          <p:nvPr/>
        </p:nvSpPr>
        <p:spPr>
          <a:xfrm>
            <a:off x="9380496" y="1027385"/>
            <a:ext cx="442750" cy="369332"/>
          </a:xfrm>
          <a:prstGeom prst="rect">
            <a:avLst/>
          </a:prstGeom>
          <a:noFill/>
        </p:spPr>
        <p:txBody>
          <a:bodyPr wrap="none" rtlCol="0">
            <a:spAutoFit/>
          </a:bodyPr>
          <a:lstStyle/>
          <a:p>
            <a:r>
              <a:rPr lang="en-US" dirty="0"/>
              <a:t>(3)</a:t>
            </a:r>
          </a:p>
        </p:txBody>
      </p:sp>
      <p:sp>
        <p:nvSpPr>
          <p:cNvPr id="13" name="TextBox 12">
            <a:extLst>
              <a:ext uri="{FF2B5EF4-FFF2-40B4-BE49-F238E27FC236}">
                <a16:creationId xmlns:a16="http://schemas.microsoft.com/office/drawing/2014/main" id="{8652A1D2-5954-3241-10F7-A27A86965C06}"/>
              </a:ext>
            </a:extLst>
          </p:cNvPr>
          <p:cNvSpPr txBox="1"/>
          <p:nvPr/>
        </p:nvSpPr>
        <p:spPr>
          <a:xfrm>
            <a:off x="4650800" y="926437"/>
            <a:ext cx="442750" cy="369332"/>
          </a:xfrm>
          <a:prstGeom prst="rect">
            <a:avLst/>
          </a:prstGeom>
          <a:noFill/>
        </p:spPr>
        <p:txBody>
          <a:bodyPr wrap="none" rtlCol="0">
            <a:spAutoFit/>
          </a:bodyPr>
          <a:lstStyle/>
          <a:p>
            <a:r>
              <a:rPr lang="en-US" dirty="0"/>
              <a:t>(2)</a:t>
            </a:r>
          </a:p>
        </p:txBody>
      </p:sp>
      <p:sp>
        <p:nvSpPr>
          <p:cNvPr id="14" name="Google Shape;229;p4">
            <a:extLst>
              <a:ext uri="{FF2B5EF4-FFF2-40B4-BE49-F238E27FC236}">
                <a16:creationId xmlns:a16="http://schemas.microsoft.com/office/drawing/2014/main" id="{AF042021-601A-0C56-F660-A7223208CB5E}"/>
              </a:ext>
            </a:extLst>
          </p:cNvPr>
          <p:cNvSpPr/>
          <p:nvPr/>
        </p:nvSpPr>
        <p:spPr>
          <a:xfrm>
            <a:off x="7034495" y="991530"/>
            <a:ext cx="223205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none" strike="noStrike" cap="none" dirty="0">
                <a:latin typeface="Arial"/>
                <a:ea typeface="Arial"/>
                <a:cs typeface="Arial"/>
                <a:sym typeface="Arial"/>
              </a:rPr>
              <a:t>Which of these pictures show sea ice</a:t>
            </a:r>
            <a:r>
              <a:rPr lang="en-US" dirty="0">
                <a:latin typeface="Arial"/>
                <a:ea typeface="Arial"/>
                <a:cs typeface="Arial"/>
                <a:sym typeface="Arial"/>
              </a:rPr>
              <a:t>?</a:t>
            </a:r>
            <a:r>
              <a:rPr lang="en-US" sz="1800" u="none" strike="noStrike" cap="none" dirty="0">
                <a:latin typeface="Arial"/>
                <a:ea typeface="Arial"/>
                <a:cs typeface="Arial"/>
                <a:sym typeface="Arial"/>
              </a:rPr>
              <a:t> (</a:t>
            </a:r>
            <a:r>
              <a:rPr lang="en-US" dirty="0">
                <a:latin typeface="Arial"/>
                <a:ea typeface="Times New Roman"/>
                <a:cs typeface="Arial"/>
                <a:sym typeface="Arial"/>
              </a:rPr>
              <a:t>Answer in the chat)</a:t>
            </a:r>
            <a:endParaRPr sz="1800" u="none" strike="noStrike" cap="none" dirty="0">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p:bldP spid="229" grpId="0"/>
      <p:bldP spid="235" grpId="0"/>
      <p:bldP spid="23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764C51E7-4F83-83B1-99CA-60FABAD780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9CAA5044-0F22-4E37-E23D-879141673D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CDA91651-983D-C19B-4DAA-A0E8B49DC552}"/>
              </a:ext>
            </a:extLst>
          </p:cNvPr>
          <p:cNvSpPr txBox="1"/>
          <p:nvPr/>
        </p:nvSpPr>
        <p:spPr>
          <a:xfrm>
            <a:off x="2358585" y="191122"/>
            <a:ext cx="622420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FDD Anomaly in </a:t>
            </a:r>
            <a:r>
              <a:rPr lang="en-US" sz="2800" b="1" dirty="0">
                <a:latin typeface="Arial" panose="020B0604020202020204" pitchFamily="34" charset="0"/>
                <a:cs typeface="Arial" panose="020B0604020202020204" pitchFamily="34" charset="0"/>
              </a:rPr>
              <a:t>June</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2427959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9EF36748-F1BB-47F9-EF0E-453DBF97A0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4C79D4C0-F15B-4B49-C936-FA430ED55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D4052FF3-641D-0326-A6DD-17D927BCE78F}"/>
              </a:ext>
            </a:extLst>
          </p:cNvPr>
          <p:cNvSpPr txBox="1"/>
          <p:nvPr/>
        </p:nvSpPr>
        <p:spPr>
          <a:xfrm>
            <a:off x="2358585" y="191122"/>
            <a:ext cx="6103979"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FDD Anomaly in </a:t>
            </a:r>
            <a:r>
              <a:rPr lang="en-US" sz="2800" b="1" dirty="0">
                <a:latin typeface="Arial" panose="020B0604020202020204" pitchFamily="34" charset="0"/>
                <a:cs typeface="Arial" panose="020B0604020202020204" pitchFamily="34" charset="0"/>
              </a:rPr>
              <a:t>July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1934770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EAA0C878-46EF-D23E-3A74-A0C45C2E33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B190C3CC-2F9A-5A19-4626-9D599833A4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171F930A-6B1E-162A-1BC0-5D57CC18F65F}"/>
              </a:ext>
            </a:extLst>
          </p:cNvPr>
          <p:cNvSpPr txBox="1"/>
          <p:nvPr/>
        </p:nvSpPr>
        <p:spPr>
          <a:xfrm>
            <a:off x="2358585" y="191122"/>
            <a:ext cx="6623352"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FDD Anomaly in </a:t>
            </a:r>
            <a:r>
              <a:rPr lang="en-US" sz="2800" b="1" dirty="0">
                <a:latin typeface="Arial" panose="020B0604020202020204" pitchFamily="34" charset="0"/>
                <a:cs typeface="Arial" panose="020B0604020202020204" pitchFamily="34" charset="0"/>
              </a:rPr>
              <a:t>August</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2167921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 circle, drawing, design&#10;&#10;Description automatically generated">
            <a:extLst>
              <a:ext uri="{FF2B5EF4-FFF2-40B4-BE49-F238E27FC236}">
                <a16:creationId xmlns:a16="http://schemas.microsoft.com/office/drawing/2014/main" id="{EDEC75C9-B5E7-300C-2C5A-9D5DB410DA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74DC8B69-8EFE-DB02-419A-96DB86E475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2D049090-0A9B-E61D-9020-814869E783F5}"/>
              </a:ext>
            </a:extLst>
          </p:cNvPr>
          <p:cNvSpPr txBox="1"/>
          <p:nvPr/>
        </p:nvSpPr>
        <p:spPr>
          <a:xfrm>
            <a:off x="2358585" y="191122"/>
            <a:ext cx="6844566"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January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634086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11278FB7-A7AE-8D67-AD87-5FC0E72218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B62C9100-7A8D-60AB-4A6E-3722B45C6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0B47E682-568D-F6A2-CAC2-6A47C6AA6777}"/>
              </a:ext>
            </a:extLst>
          </p:cNvPr>
          <p:cNvSpPr txBox="1"/>
          <p:nvPr/>
        </p:nvSpPr>
        <p:spPr>
          <a:xfrm>
            <a:off x="2358585" y="191122"/>
            <a:ext cx="700326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February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3614157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916CC48A-7277-2DF7-D28B-14B2DA5738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1641"/>
            <a:ext cx="5294716" cy="529471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1382EE18-D960-AE37-4FC5-3E4F36B958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817" y="781642"/>
            <a:ext cx="5294715" cy="5294715"/>
          </a:xfrm>
          <a:prstGeom prst="rect">
            <a:avLst/>
          </a:prstGeom>
        </p:spPr>
      </p:pic>
      <p:sp>
        <p:nvSpPr>
          <p:cNvPr id="2" name="TextBox 1">
            <a:extLst>
              <a:ext uri="{FF2B5EF4-FFF2-40B4-BE49-F238E27FC236}">
                <a16:creationId xmlns:a16="http://schemas.microsoft.com/office/drawing/2014/main" id="{292D3E65-652D-B246-0F65-031261C26120}"/>
              </a:ext>
            </a:extLst>
          </p:cNvPr>
          <p:cNvSpPr txBox="1"/>
          <p:nvPr/>
        </p:nvSpPr>
        <p:spPr>
          <a:xfrm>
            <a:off x="2358585" y="191122"/>
            <a:ext cx="6523965"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March</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241379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27894871-462B-F8AC-ED99-079228574A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D64C5B15-6BB6-FC2D-5278-4B05C1C46B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1E6972ED-C13C-C647-140F-A12C51EDB6CB}"/>
              </a:ext>
            </a:extLst>
          </p:cNvPr>
          <p:cNvSpPr txBox="1"/>
          <p:nvPr/>
        </p:nvSpPr>
        <p:spPr>
          <a:xfrm>
            <a:off x="2358585" y="191122"/>
            <a:ext cx="628191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April</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33913202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990F6B25-BF6E-F8FA-6293-59814E0606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499636C6-7A67-8B14-1E3B-1E371BC56F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C11CFE42-5840-1C3E-9399-AF5151034F45}"/>
              </a:ext>
            </a:extLst>
          </p:cNvPr>
          <p:cNvSpPr txBox="1"/>
          <p:nvPr/>
        </p:nvSpPr>
        <p:spPr>
          <a:xfrm>
            <a:off x="2358585" y="191122"/>
            <a:ext cx="616489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May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36306021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with low confidence">
            <a:extLst>
              <a:ext uri="{FF2B5EF4-FFF2-40B4-BE49-F238E27FC236}">
                <a16:creationId xmlns:a16="http://schemas.microsoft.com/office/drawing/2014/main" id="{2DDA22A1-98A6-6DBA-3134-290F715532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304"/>
          <a:stretch/>
        </p:blipFill>
        <p:spPr>
          <a:xfrm>
            <a:off x="321731" y="557189"/>
            <a:ext cx="5668684" cy="5743618"/>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B6370A7D-9521-6BD1-2642-96206B854A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96"/>
          <a:stretch/>
        </p:blipFill>
        <p:spPr>
          <a:xfrm>
            <a:off x="6195375" y="557189"/>
            <a:ext cx="5674893" cy="5743618"/>
          </a:xfrm>
          <a:prstGeom prst="rect">
            <a:avLst/>
          </a:prstGeom>
        </p:spPr>
      </p:pic>
      <p:sp>
        <p:nvSpPr>
          <p:cNvPr id="2" name="TextBox 1">
            <a:extLst>
              <a:ext uri="{FF2B5EF4-FFF2-40B4-BE49-F238E27FC236}">
                <a16:creationId xmlns:a16="http://schemas.microsoft.com/office/drawing/2014/main" id="{911C1841-6A35-F996-60C2-E7E72F54DD91}"/>
              </a:ext>
            </a:extLst>
          </p:cNvPr>
          <p:cNvSpPr txBox="1"/>
          <p:nvPr/>
        </p:nvSpPr>
        <p:spPr>
          <a:xfrm>
            <a:off x="2358585" y="191122"/>
            <a:ext cx="6304355"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June</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1092796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with low confidence">
            <a:extLst>
              <a:ext uri="{FF2B5EF4-FFF2-40B4-BE49-F238E27FC236}">
                <a16:creationId xmlns:a16="http://schemas.microsoft.com/office/drawing/2014/main" id="{FC20C1AE-9621-B877-835F-6165F18A70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1641"/>
            <a:ext cx="5294716" cy="529471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CEB641E9-F7BB-4E99-677C-A63BC7613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817" y="781642"/>
            <a:ext cx="5294715" cy="5294715"/>
          </a:xfrm>
          <a:prstGeom prst="rect">
            <a:avLst/>
          </a:prstGeom>
        </p:spPr>
      </p:pic>
      <p:sp>
        <p:nvSpPr>
          <p:cNvPr id="2" name="TextBox 1">
            <a:extLst>
              <a:ext uri="{FF2B5EF4-FFF2-40B4-BE49-F238E27FC236}">
                <a16:creationId xmlns:a16="http://schemas.microsoft.com/office/drawing/2014/main" id="{E57FFBB3-BEF1-7991-D591-5B58430FC919}"/>
              </a:ext>
            </a:extLst>
          </p:cNvPr>
          <p:cNvSpPr txBox="1"/>
          <p:nvPr/>
        </p:nvSpPr>
        <p:spPr>
          <a:xfrm>
            <a:off x="2358585" y="191122"/>
            <a:ext cx="6184129"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July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185502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
          <p:cNvSpPr txBox="1"/>
          <p:nvPr/>
        </p:nvSpPr>
        <p:spPr>
          <a:xfrm>
            <a:off x="1422950" y="325425"/>
            <a:ext cx="9614100" cy="52320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a:solidFill>
                  <a:srgbClr val="FFFFFF"/>
                </a:solidFill>
                <a:latin typeface="Arial" panose="020B0604020202020204" pitchFamily="34" charset="0"/>
                <a:ea typeface="Arial"/>
                <a:cs typeface="Arial" panose="020B0604020202020204" pitchFamily="34" charset="0"/>
                <a:sym typeface="Arial"/>
              </a:rPr>
              <a:t>Background: </a:t>
            </a:r>
            <a:r>
              <a:rPr lang="en-US" sz="2800" dirty="0">
                <a:solidFill>
                  <a:srgbClr val="FFFFFF"/>
                </a:solidFill>
                <a:latin typeface="Arial" panose="020B0604020202020204" pitchFamily="34" charset="0"/>
                <a:cs typeface="Arial" panose="020B0604020202020204" pitchFamily="34" charset="0"/>
              </a:rPr>
              <a:t>Cruise Ship Traverses the Northwest Passage</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243" name="Google Shape;243;p2"/>
          <p:cNvSpPr txBox="1"/>
          <p:nvPr/>
        </p:nvSpPr>
        <p:spPr>
          <a:xfrm>
            <a:off x="737714" y="1210685"/>
            <a:ext cx="975350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History was made in 2016 when the </a:t>
            </a:r>
            <a:r>
              <a:rPr lang="en-US" sz="1800" b="0" i="1" u="none" strike="noStrike" cap="none" dirty="0">
                <a:solidFill>
                  <a:srgbClr val="000000"/>
                </a:solidFill>
                <a:latin typeface="Arial"/>
                <a:ea typeface="Arial"/>
                <a:cs typeface="Arial"/>
                <a:sym typeface="Arial"/>
              </a:rPr>
              <a:t>Crystal Serenity </a:t>
            </a:r>
            <a:r>
              <a:rPr lang="en-US" sz="1800" b="0" i="0" u="none" strike="noStrike" cap="none" dirty="0">
                <a:solidFill>
                  <a:srgbClr val="000000"/>
                </a:solidFill>
                <a:latin typeface="Arial"/>
                <a:ea typeface="Arial"/>
                <a:cs typeface="Arial"/>
                <a:sym typeface="Arial"/>
              </a:rPr>
              <a:t>cruise ship spent 32 days sailing through the Northwest Passage with more than 1,000 people on board. The </a:t>
            </a:r>
            <a:r>
              <a:rPr lang="en-US" sz="1800" b="0" i="1" u="none" strike="noStrike" cap="none" dirty="0">
                <a:solidFill>
                  <a:srgbClr val="000000"/>
                </a:solidFill>
                <a:latin typeface="Arial"/>
                <a:ea typeface="Arial"/>
                <a:cs typeface="Arial"/>
                <a:sym typeface="Arial"/>
              </a:rPr>
              <a:t>Crystal Serenity </a:t>
            </a:r>
            <a:r>
              <a:rPr lang="en-US" sz="1800" b="0" i="0" u="none" strike="noStrike" cap="none" dirty="0">
                <a:solidFill>
                  <a:srgbClr val="000000"/>
                </a:solidFill>
                <a:latin typeface="Arial"/>
                <a:ea typeface="Arial"/>
                <a:cs typeface="Arial"/>
                <a:sym typeface="Arial"/>
              </a:rPr>
              <a:t>is 820 feet long and 68,870 gross tons. It has 544 cabins and can carry up to 1,070 passengers. Staterooms start at about $20,000 and run as high as $120,000.</a:t>
            </a:r>
            <a:endParaRPr dirty="0"/>
          </a:p>
        </p:txBody>
      </p:sp>
      <p:pic>
        <p:nvPicPr>
          <p:cNvPr id="244" name="Google Shape;244;p2" descr="Imag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081818" y="2628899"/>
            <a:ext cx="3844637" cy="3844637"/>
          </a:xfrm>
          <a:prstGeom prst="rect">
            <a:avLst/>
          </a:prstGeom>
          <a:noFill/>
          <a:ln>
            <a:noFill/>
          </a:ln>
        </p:spPr>
      </p:pic>
      <p:pic>
        <p:nvPicPr>
          <p:cNvPr id="245" name="Google Shape;245;p2"/>
          <p:cNvPicPr preferRelativeResize="0"/>
          <p:nvPr/>
        </p:nvPicPr>
        <p:blipFill rotWithShape="1">
          <a:blip r:embed="rId4">
            <a:alphaModFix/>
          </a:blip>
          <a:srcRect/>
          <a:stretch/>
        </p:blipFill>
        <p:spPr>
          <a:xfrm>
            <a:off x="912315" y="3780264"/>
            <a:ext cx="5031285" cy="2887716"/>
          </a:xfrm>
          <a:prstGeom prst="rect">
            <a:avLst/>
          </a:prstGeom>
          <a:noFill/>
          <a:ln>
            <a:noFill/>
          </a:ln>
        </p:spPr>
      </p:pic>
      <p:sp>
        <p:nvSpPr>
          <p:cNvPr id="246" name="Google Shape;246;p2"/>
          <p:cNvSpPr txBox="1"/>
          <p:nvPr/>
        </p:nvSpPr>
        <p:spPr>
          <a:xfrm>
            <a:off x="818025" y="2409537"/>
            <a:ext cx="7263793"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The 32-day cruise started in Seward, Alaska, and made stops in Ulukhaktok, N.W.T., and Cambridge Bay and Pond Inlet in Nunavut before moving on to Greenland. The cruise ended in New York City.</a:t>
            </a:r>
            <a:endParaRPr sz="1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A1FA44-3D49-DDA9-1EB3-57198738C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map of the earth&#10;&#10;Description automatically generated with low confidence">
            <a:extLst>
              <a:ext uri="{FF2B5EF4-FFF2-40B4-BE49-F238E27FC236}">
                <a16:creationId xmlns:a16="http://schemas.microsoft.com/office/drawing/2014/main" id="{B9D169A0-9B5F-F0A7-C749-07F01D3757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2831ADC5-0731-DDCD-16FC-70A5B1462FB3}"/>
              </a:ext>
            </a:extLst>
          </p:cNvPr>
          <p:cNvSpPr txBox="1"/>
          <p:nvPr/>
        </p:nvSpPr>
        <p:spPr>
          <a:xfrm>
            <a:off x="2358585" y="191122"/>
            <a:ext cx="6703502"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Wind Anomaly in </a:t>
            </a:r>
            <a:r>
              <a:rPr lang="en-US" sz="2800" b="1" dirty="0">
                <a:latin typeface="Arial" panose="020B0604020202020204" pitchFamily="34" charset="0"/>
                <a:cs typeface="Arial" panose="020B0604020202020204" pitchFamily="34" charset="0"/>
              </a:rPr>
              <a:t>August</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28419197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map, diagram&#10;&#10;Description automatically generated">
            <a:extLst>
              <a:ext uri="{FF2B5EF4-FFF2-40B4-BE49-F238E27FC236}">
                <a16:creationId xmlns:a16="http://schemas.microsoft.com/office/drawing/2014/main" id="{59C206FB-8752-0CBB-72D7-79F55D5482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picture containing text, map, diagram, atlas&#10;&#10;Description automatically generated">
            <a:extLst>
              <a:ext uri="{FF2B5EF4-FFF2-40B4-BE49-F238E27FC236}">
                <a16:creationId xmlns:a16="http://schemas.microsoft.com/office/drawing/2014/main" id="{B380EB79-A22F-BB7E-9CBC-6113716B00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7EBB1B3E-CC05-A888-5F08-CBBA33A87924}"/>
              </a:ext>
            </a:extLst>
          </p:cNvPr>
          <p:cNvSpPr txBox="1"/>
          <p:nvPr/>
        </p:nvSpPr>
        <p:spPr>
          <a:xfrm>
            <a:off x="1673443" y="259946"/>
            <a:ext cx="88451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Ice Concentration Anomaly in </a:t>
            </a:r>
            <a:r>
              <a:rPr lang="en-US" sz="2800" b="1" dirty="0">
                <a:latin typeface="Arial" panose="020B0604020202020204" pitchFamily="34" charset="0"/>
                <a:cs typeface="Arial" panose="020B0604020202020204" pitchFamily="34" charset="0"/>
              </a:rPr>
              <a:t>January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9608913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map, diagram, atlas&#10;&#10;Description automatically generated">
            <a:extLst>
              <a:ext uri="{FF2B5EF4-FFF2-40B4-BE49-F238E27FC236}">
                <a16:creationId xmlns:a16="http://schemas.microsoft.com/office/drawing/2014/main" id="{C4290A97-7156-AEFF-CEF1-978904EFCD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picture containing text, map, diagram, atlas&#10;&#10;Description automatically generated">
            <a:extLst>
              <a:ext uri="{FF2B5EF4-FFF2-40B4-BE49-F238E27FC236}">
                <a16:creationId xmlns:a16="http://schemas.microsoft.com/office/drawing/2014/main" id="{2585572A-943B-E6DD-BBBC-9D21258E12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22B46DD0-2E24-D66D-B0FB-E1B483FEC873}"/>
              </a:ext>
            </a:extLst>
          </p:cNvPr>
          <p:cNvSpPr txBox="1"/>
          <p:nvPr/>
        </p:nvSpPr>
        <p:spPr>
          <a:xfrm>
            <a:off x="1673443" y="259946"/>
            <a:ext cx="852451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Ice Concentration Anomaly in </a:t>
            </a:r>
            <a:r>
              <a:rPr lang="en-US" sz="2800" b="1" dirty="0">
                <a:latin typeface="Arial" panose="020B0604020202020204" pitchFamily="34" charset="0"/>
                <a:cs typeface="Arial" panose="020B0604020202020204" pitchFamily="34" charset="0"/>
              </a:rPr>
              <a:t>March</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2930593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map, diagram&#10;&#10;Description automatically generated">
            <a:extLst>
              <a:ext uri="{FF2B5EF4-FFF2-40B4-BE49-F238E27FC236}">
                <a16:creationId xmlns:a16="http://schemas.microsoft.com/office/drawing/2014/main" id="{3281F8BA-3924-D7E6-8922-C51CEB357E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picture containing text, diagram, map&#10;&#10;Description automatically generated">
            <a:extLst>
              <a:ext uri="{FF2B5EF4-FFF2-40B4-BE49-F238E27FC236}">
                <a16:creationId xmlns:a16="http://schemas.microsoft.com/office/drawing/2014/main" id="{8AD75B5C-08C6-A933-B746-49797FB2F9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9F754119-B0DB-B0D4-9C2D-EFA1636BBAEA}"/>
              </a:ext>
            </a:extLst>
          </p:cNvPr>
          <p:cNvSpPr txBox="1"/>
          <p:nvPr/>
        </p:nvSpPr>
        <p:spPr>
          <a:xfrm>
            <a:off x="1673443" y="259946"/>
            <a:ext cx="8165440"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Ice Concentration Anomaly in </a:t>
            </a:r>
            <a:r>
              <a:rPr lang="en-US" sz="2800" b="1" dirty="0">
                <a:latin typeface="Arial" panose="020B0604020202020204" pitchFamily="34" charset="0"/>
                <a:cs typeface="Arial" panose="020B0604020202020204" pitchFamily="34" charset="0"/>
              </a:rPr>
              <a:t>May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1302938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map, world&#10;&#10;Description automatically generated">
            <a:extLst>
              <a:ext uri="{FF2B5EF4-FFF2-40B4-BE49-F238E27FC236}">
                <a16:creationId xmlns:a16="http://schemas.microsoft.com/office/drawing/2014/main" id="{343CD575-6923-C26D-A049-C33B1A5CB2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picture containing text, map, atlas, diagram&#10;&#10;Description automatically generated">
            <a:extLst>
              <a:ext uri="{FF2B5EF4-FFF2-40B4-BE49-F238E27FC236}">
                <a16:creationId xmlns:a16="http://schemas.microsoft.com/office/drawing/2014/main" id="{6D483A32-6473-12A2-631F-818977BF3E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1D650F25-D973-FB99-8A47-0E5859C0B814}"/>
              </a:ext>
            </a:extLst>
          </p:cNvPr>
          <p:cNvSpPr txBox="1"/>
          <p:nvPr/>
        </p:nvSpPr>
        <p:spPr>
          <a:xfrm>
            <a:off x="1673443" y="259946"/>
            <a:ext cx="8184676"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Ice Concentration Anomaly in </a:t>
            </a:r>
            <a:r>
              <a:rPr lang="en-US" sz="2800" b="1" dirty="0">
                <a:latin typeface="Arial" panose="020B0604020202020204" pitchFamily="34" charset="0"/>
                <a:cs typeface="Arial" panose="020B0604020202020204" pitchFamily="34" charset="0"/>
              </a:rPr>
              <a:t>July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3531270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map, atlas, world&#10;&#10;Description automatically generated">
            <a:extLst>
              <a:ext uri="{FF2B5EF4-FFF2-40B4-BE49-F238E27FC236}">
                <a16:creationId xmlns:a16="http://schemas.microsoft.com/office/drawing/2014/main" id="{4BE2D662-EC76-3C24-FF16-4C7F7D46D0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5" name="Picture 4" descr="A picture containing text, map, diagram, atlas&#10;&#10;Description automatically generated">
            <a:extLst>
              <a:ext uri="{FF2B5EF4-FFF2-40B4-BE49-F238E27FC236}">
                <a16:creationId xmlns:a16="http://schemas.microsoft.com/office/drawing/2014/main" id="{26D7FE3E-3826-4F41-0662-24DC72DEC4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E55839E0-B2CE-2E83-879D-697CA0B1448B}"/>
              </a:ext>
            </a:extLst>
          </p:cNvPr>
          <p:cNvSpPr txBox="1"/>
          <p:nvPr/>
        </p:nvSpPr>
        <p:spPr>
          <a:xfrm>
            <a:off x="1673443" y="259946"/>
            <a:ext cx="836421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Ice </a:t>
            </a:r>
            <a:r>
              <a:rPr lang="en-US" sz="2800" b="1" dirty="0">
                <a:latin typeface="Arial" panose="020B0604020202020204" pitchFamily="34" charset="0"/>
                <a:cs typeface="Arial" panose="020B0604020202020204" pitchFamily="34" charset="0"/>
              </a:rPr>
              <a:t>Thickness</a:t>
            </a:r>
            <a:r>
              <a:rPr lang="en-US" sz="2800" dirty="0">
                <a:latin typeface="Arial" panose="020B0604020202020204" pitchFamily="34" charset="0"/>
                <a:cs typeface="Arial" panose="020B0604020202020204" pitchFamily="34" charset="0"/>
              </a:rPr>
              <a:t> Anomaly in </a:t>
            </a:r>
            <a:r>
              <a:rPr lang="en-US" sz="2800" b="1" dirty="0">
                <a:latin typeface="Arial" panose="020B0604020202020204" pitchFamily="34" charset="0"/>
                <a:cs typeface="Arial" panose="020B0604020202020204" pitchFamily="34" charset="0"/>
              </a:rPr>
              <a:t>January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17343543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map, world, diagram&#10;&#10;Description automatically generated">
            <a:extLst>
              <a:ext uri="{FF2B5EF4-FFF2-40B4-BE49-F238E27FC236}">
                <a16:creationId xmlns:a16="http://schemas.microsoft.com/office/drawing/2014/main" id="{52058E2E-7CB0-8562-1279-1590CEC7C5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731" y="557189"/>
            <a:ext cx="5668684" cy="5743618"/>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F1AE1007-4599-BD42-3C50-D296CD36FC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5375" y="557189"/>
            <a:ext cx="5674893" cy="5743618"/>
          </a:xfrm>
          <a:prstGeom prst="rect">
            <a:avLst/>
          </a:prstGeom>
        </p:spPr>
      </p:pic>
      <p:sp>
        <p:nvSpPr>
          <p:cNvPr id="4" name="TextBox 3">
            <a:extLst>
              <a:ext uri="{FF2B5EF4-FFF2-40B4-BE49-F238E27FC236}">
                <a16:creationId xmlns:a16="http://schemas.microsoft.com/office/drawing/2014/main" id="{DF15BBBC-B7B6-16C6-A29A-15EC55BAB179}"/>
              </a:ext>
            </a:extLst>
          </p:cNvPr>
          <p:cNvSpPr txBox="1"/>
          <p:nvPr/>
        </p:nvSpPr>
        <p:spPr>
          <a:xfrm>
            <a:off x="1673443" y="259946"/>
            <a:ext cx="8043612"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Ice </a:t>
            </a:r>
            <a:r>
              <a:rPr lang="en-US" sz="2800" b="1" dirty="0">
                <a:latin typeface="Arial" panose="020B0604020202020204" pitchFamily="34" charset="0"/>
                <a:cs typeface="Arial" panose="020B0604020202020204" pitchFamily="34" charset="0"/>
              </a:rPr>
              <a:t>Thickness</a:t>
            </a:r>
            <a:r>
              <a:rPr lang="en-US" sz="2800" dirty="0">
                <a:latin typeface="Arial" panose="020B0604020202020204" pitchFamily="34" charset="0"/>
                <a:cs typeface="Arial" panose="020B0604020202020204" pitchFamily="34" charset="0"/>
              </a:rPr>
              <a:t> Anomaly in </a:t>
            </a:r>
            <a:r>
              <a:rPr lang="en-US" sz="2800" b="1" dirty="0">
                <a:latin typeface="Arial" panose="020B0604020202020204" pitchFamily="34" charset="0"/>
                <a:cs typeface="Arial" panose="020B0604020202020204" pitchFamily="34" charset="0"/>
              </a:rPr>
              <a:t>March</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15161496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text, map, atlas, diagram&#10;&#10;Description automatically generated">
            <a:extLst>
              <a:ext uri="{FF2B5EF4-FFF2-40B4-BE49-F238E27FC236}">
                <a16:creationId xmlns:a16="http://schemas.microsoft.com/office/drawing/2014/main" id="{BD095859-191A-CF9C-7432-B524272635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783167"/>
            <a:ext cx="5291666" cy="5291666"/>
          </a:xfrm>
          <a:prstGeom prst="rect">
            <a:avLst/>
          </a:prstGeom>
        </p:spPr>
      </p:pic>
      <p:pic>
        <p:nvPicPr>
          <p:cNvPr id="13" name="Picture 12" descr="A map of the earth&#10;&#10;Description automatically generated with low confidence">
            <a:extLst>
              <a:ext uri="{FF2B5EF4-FFF2-40B4-BE49-F238E27FC236}">
                <a16:creationId xmlns:a16="http://schemas.microsoft.com/office/drawing/2014/main" id="{5B61956B-1EE1-2753-5FB0-748626DC2D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783166"/>
            <a:ext cx="5291667" cy="5291667"/>
          </a:xfrm>
          <a:prstGeom prst="rect">
            <a:avLst/>
          </a:prstGeom>
        </p:spPr>
      </p:pic>
      <p:sp>
        <p:nvSpPr>
          <p:cNvPr id="2" name="TextBox 1">
            <a:extLst>
              <a:ext uri="{FF2B5EF4-FFF2-40B4-BE49-F238E27FC236}">
                <a16:creationId xmlns:a16="http://schemas.microsoft.com/office/drawing/2014/main" id="{DF2E0F65-C71D-D12D-4151-18E8A8B31D52}"/>
              </a:ext>
            </a:extLst>
          </p:cNvPr>
          <p:cNvSpPr txBox="1"/>
          <p:nvPr/>
        </p:nvSpPr>
        <p:spPr>
          <a:xfrm>
            <a:off x="1673443" y="259946"/>
            <a:ext cx="7684540"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Ice </a:t>
            </a:r>
            <a:r>
              <a:rPr lang="en-US" sz="2800" b="1" dirty="0">
                <a:latin typeface="Arial" panose="020B0604020202020204" pitchFamily="34" charset="0"/>
                <a:cs typeface="Arial" panose="020B0604020202020204" pitchFamily="34" charset="0"/>
              </a:rPr>
              <a:t>Thickness</a:t>
            </a:r>
            <a:r>
              <a:rPr lang="en-US" sz="2800" dirty="0">
                <a:latin typeface="Arial" panose="020B0604020202020204" pitchFamily="34" charset="0"/>
                <a:cs typeface="Arial" panose="020B0604020202020204" pitchFamily="34" charset="0"/>
              </a:rPr>
              <a:t> Anomaly in </a:t>
            </a:r>
            <a:r>
              <a:rPr lang="en-US" sz="2800" b="1" dirty="0">
                <a:latin typeface="Arial" panose="020B0604020202020204" pitchFamily="34" charset="0"/>
                <a:cs typeface="Arial" panose="020B0604020202020204" pitchFamily="34" charset="0"/>
              </a:rPr>
              <a:t>May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1484803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map, atlas, diagram&#10;&#10;Description automatically generated">
            <a:extLst>
              <a:ext uri="{FF2B5EF4-FFF2-40B4-BE49-F238E27FC236}">
                <a16:creationId xmlns:a16="http://schemas.microsoft.com/office/drawing/2014/main" id="{ECB500F2-A9CD-8C58-4D96-3213BB19AB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731" y="557189"/>
            <a:ext cx="5668684" cy="5743618"/>
          </a:xfrm>
          <a:prstGeom prst="rect">
            <a:avLst/>
          </a:prstGeom>
        </p:spPr>
      </p:pic>
      <p:pic>
        <p:nvPicPr>
          <p:cNvPr id="5" name="Picture 4" descr="A picture containing text, map, atlas, diagram&#10;&#10;Description automatically generated">
            <a:extLst>
              <a:ext uri="{FF2B5EF4-FFF2-40B4-BE49-F238E27FC236}">
                <a16:creationId xmlns:a16="http://schemas.microsoft.com/office/drawing/2014/main" id="{0930C836-9B3F-4E04-545B-E674D27FF2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5375" y="557189"/>
            <a:ext cx="5674893" cy="5743618"/>
          </a:xfrm>
          <a:prstGeom prst="rect">
            <a:avLst/>
          </a:prstGeom>
        </p:spPr>
      </p:pic>
      <p:sp>
        <p:nvSpPr>
          <p:cNvPr id="2" name="TextBox 1">
            <a:extLst>
              <a:ext uri="{FF2B5EF4-FFF2-40B4-BE49-F238E27FC236}">
                <a16:creationId xmlns:a16="http://schemas.microsoft.com/office/drawing/2014/main" id="{EE7E083A-EDE2-6239-3FAA-EA35002A836C}"/>
              </a:ext>
            </a:extLst>
          </p:cNvPr>
          <p:cNvSpPr txBox="1"/>
          <p:nvPr/>
        </p:nvSpPr>
        <p:spPr>
          <a:xfrm>
            <a:off x="1673443" y="259946"/>
            <a:ext cx="7703776"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Ice </a:t>
            </a:r>
            <a:r>
              <a:rPr lang="en-US" sz="2800" b="1" dirty="0">
                <a:latin typeface="Arial" panose="020B0604020202020204" pitchFamily="34" charset="0"/>
                <a:cs typeface="Arial" panose="020B0604020202020204" pitchFamily="34" charset="0"/>
              </a:rPr>
              <a:t>Thickness</a:t>
            </a:r>
            <a:r>
              <a:rPr lang="en-US" sz="2800" dirty="0">
                <a:latin typeface="Arial" panose="020B0604020202020204" pitchFamily="34" charset="0"/>
                <a:cs typeface="Arial" panose="020B0604020202020204" pitchFamily="34" charset="0"/>
              </a:rPr>
              <a:t> Anomaly in </a:t>
            </a:r>
            <a:r>
              <a:rPr lang="en-US" sz="2800" b="1" dirty="0">
                <a:latin typeface="Arial" panose="020B0604020202020204" pitchFamily="34" charset="0"/>
                <a:cs typeface="Arial" panose="020B0604020202020204" pitchFamily="34" charset="0"/>
              </a:rPr>
              <a:t>July</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1175935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CCFC3C-F3C5-DCEA-DABC-C8634606F3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127" y="572654"/>
            <a:ext cx="5377873" cy="5377873"/>
          </a:xfrm>
          <a:prstGeom prst="rect">
            <a:avLst/>
          </a:prstGeom>
        </p:spPr>
      </p:pic>
      <p:pic>
        <p:nvPicPr>
          <p:cNvPr id="3" name="Picture 2">
            <a:extLst>
              <a:ext uri="{FF2B5EF4-FFF2-40B4-BE49-F238E27FC236}">
                <a16:creationId xmlns:a16="http://schemas.microsoft.com/office/drawing/2014/main" id="{9B838FA8-6D32-47FC-1BFF-E0143F9A1A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3127" y="572653"/>
            <a:ext cx="5377873" cy="5377873"/>
          </a:xfrm>
          <a:prstGeom prst="rect">
            <a:avLst/>
          </a:prstGeom>
        </p:spPr>
      </p:pic>
      <p:sp>
        <p:nvSpPr>
          <p:cNvPr id="4" name="TextBox 3">
            <a:extLst>
              <a:ext uri="{FF2B5EF4-FFF2-40B4-BE49-F238E27FC236}">
                <a16:creationId xmlns:a16="http://schemas.microsoft.com/office/drawing/2014/main" id="{8E1E4BEF-2A85-D750-7AEC-ADE8F8FBEC83}"/>
              </a:ext>
            </a:extLst>
          </p:cNvPr>
          <p:cNvSpPr txBox="1"/>
          <p:nvPr/>
        </p:nvSpPr>
        <p:spPr>
          <a:xfrm>
            <a:off x="1673443" y="259946"/>
            <a:ext cx="7521611"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Ice </a:t>
            </a:r>
            <a:r>
              <a:rPr lang="en-US" sz="2800" b="1" dirty="0">
                <a:latin typeface="Arial" panose="020B0604020202020204" pitchFamily="34" charset="0"/>
                <a:cs typeface="Arial" panose="020B0604020202020204" pitchFamily="34" charset="0"/>
              </a:rPr>
              <a:t>Concentration</a:t>
            </a:r>
            <a:r>
              <a:rPr lang="en-US" sz="2800" dirty="0">
                <a:latin typeface="Arial" panose="020B0604020202020204" pitchFamily="34" charset="0"/>
                <a:cs typeface="Arial" panose="020B0604020202020204" pitchFamily="34" charset="0"/>
              </a:rPr>
              <a:t> in </a:t>
            </a:r>
            <a:r>
              <a:rPr lang="en-US" sz="2800" b="1" dirty="0">
                <a:latin typeface="Arial" panose="020B0604020202020204" pitchFamily="34" charset="0"/>
                <a:cs typeface="Arial" panose="020B0604020202020204" pitchFamily="34" charset="0"/>
              </a:rPr>
              <a:t>August</a:t>
            </a:r>
            <a:r>
              <a:rPr lang="en-US" sz="2800" dirty="0">
                <a:latin typeface="Arial" panose="020B0604020202020204" pitchFamily="34" charset="0"/>
                <a:cs typeface="Arial" panose="020B0604020202020204" pitchFamily="34" charset="0"/>
              </a:rPr>
              <a:t> 2012 and 2014</a:t>
            </a:r>
          </a:p>
        </p:txBody>
      </p:sp>
    </p:spTree>
    <p:extLst>
      <p:ext uri="{BB962C8B-B14F-4D97-AF65-F5344CB8AC3E}">
        <p14:creationId xmlns:p14="http://schemas.microsoft.com/office/powerpoint/2010/main" val="1766186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B07A43-1BF3-1A40-A0B6-DD3AE0187B5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800" kern="1200" dirty="0">
                <a:solidFill>
                  <a:schemeClr val="bg1"/>
                </a:solidFill>
                <a:latin typeface="Arial" panose="020B0604020202020204" pitchFamily="34" charset="0"/>
                <a:cs typeface="Arial" panose="020B0604020202020204" pitchFamily="34" charset="0"/>
              </a:rPr>
              <a:t>What is the Northwest Passage?</a:t>
            </a:r>
          </a:p>
        </p:txBody>
      </p:sp>
      <p:pic>
        <p:nvPicPr>
          <p:cNvPr id="4" name="Content Placeholder 3">
            <a:extLst>
              <a:ext uri="{FF2B5EF4-FFF2-40B4-BE49-F238E27FC236}">
                <a16:creationId xmlns:a16="http://schemas.microsoft.com/office/drawing/2014/main" id="{BCE8ED5B-A3D4-10E7-CA5D-BF6ACEBF0D97}"/>
              </a:ext>
            </a:extLst>
          </p:cNvPr>
          <p:cNvPicPr>
            <a:picLocks noGrp="1" noChangeAspect="1"/>
          </p:cNvPicPr>
          <p:nvPr>
            <p:ph idx="1"/>
          </p:nvPr>
        </p:nvPicPr>
        <p:blipFill>
          <a:blip r:embed="rId2"/>
          <a:srcRect/>
          <a:stretch/>
        </p:blipFill>
        <p:spPr>
          <a:xfrm>
            <a:off x="1087394" y="1456411"/>
            <a:ext cx="9730051" cy="4920302"/>
          </a:xfrm>
          <a:prstGeom prst="rect">
            <a:avLst/>
          </a:prstGeom>
        </p:spPr>
      </p:pic>
      <p:sp>
        <p:nvSpPr>
          <p:cNvPr id="5" name="TextBox 4">
            <a:extLst>
              <a:ext uri="{FF2B5EF4-FFF2-40B4-BE49-F238E27FC236}">
                <a16:creationId xmlns:a16="http://schemas.microsoft.com/office/drawing/2014/main" id="{0D93C93A-855D-3356-3097-8250F4A770DD}"/>
              </a:ext>
            </a:extLst>
          </p:cNvPr>
          <p:cNvSpPr txBox="1"/>
          <p:nvPr/>
        </p:nvSpPr>
        <p:spPr>
          <a:xfrm>
            <a:off x="3891900" y="6376713"/>
            <a:ext cx="6039292" cy="369332"/>
          </a:xfrm>
          <a:prstGeom prst="rect">
            <a:avLst/>
          </a:prstGeom>
          <a:noFill/>
        </p:spPr>
        <p:txBody>
          <a:bodyPr wrap="square" rtlCol="0">
            <a:spAutoFit/>
          </a:bodyPr>
          <a:lstStyle/>
          <a:p>
            <a:r>
              <a:rPr lang="en-US" dirty="0"/>
              <a:t>Stewart et al. 2007, DOI:10.14430/arctic194</a:t>
            </a:r>
          </a:p>
        </p:txBody>
      </p:sp>
    </p:spTree>
    <p:extLst>
      <p:ext uri="{BB962C8B-B14F-4D97-AF65-F5344CB8AC3E}">
        <p14:creationId xmlns:p14="http://schemas.microsoft.com/office/powerpoint/2010/main" val="26088206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3874CC-B643-CC2F-0EB0-43B6CA945D07}"/>
              </a:ext>
            </a:extLst>
          </p:cNvPr>
          <p:cNvSpPr>
            <a:spLocks noGrp="1"/>
          </p:cNvSpPr>
          <p:nvPr>
            <p:ph type="title"/>
          </p:nvPr>
        </p:nvSpPr>
        <p:spPr>
          <a:xfrm>
            <a:off x="841246" y="673770"/>
            <a:ext cx="3644489" cy="2414488"/>
          </a:xfrm>
        </p:spPr>
        <p:txBody>
          <a:bodyPr anchor="t">
            <a:normAutofit fontScale="90000"/>
          </a:bodyPr>
          <a:lstStyle/>
          <a:p>
            <a:r>
              <a:rPr lang="en-US" sz="5400" dirty="0">
                <a:solidFill>
                  <a:srgbClr val="FFFFFF"/>
                </a:solidFill>
              </a:rPr>
              <a:t>Review of Responses to Questions</a:t>
            </a:r>
          </a:p>
        </p:txBody>
      </p:sp>
      <p:sp>
        <p:nvSpPr>
          <p:cNvPr id="3" name="Content Placeholder 2">
            <a:extLst>
              <a:ext uri="{FF2B5EF4-FFF2-40B4-BE49-F238E27FC236}">
                <a16:creationId xmlns:a16="http://schemas.microsoft.com/office/drawing/2014/main" id="{C27923CA-604D-2D72-B8E8-0B18877D7B01}"/>
              </a:ext>
            </a:extLst>
          </p:cNvPr>
          <p:cNvSpPr>
            <a:spLocks noGrp="1"/>
          </p:cNvSpPr>
          <p:nvPr>
            <p:ph idx="1"/>
          </p:nvPr>
        </p:nvSpPr>
        <p:spPr>
          <a:xfrm>
            <a:off x="6525242" y="2238103"/>
            <a:ext cx="4663340" cy="4164575"/>
          </a:xfrm>
        </p:spPr>
        <p:txBody>
          <a:bodyPr>
            <a:normAutofit/>
          </a:bodyPr>
          <a:lstStyle/>
          <a:p>
            <a:r>
              <a:rPr lang="en-US" sz="2200" dirty="0"/>
              <a:t>Group 1 – Jeff Key</a:t>
            </a:r>
          </a:p>
          <a:p>
            <a:endParaRPr lang="en-US" sz="2200" dirty="0"/>
          </a:p>
          <a:p>
            <a:r>
              <a:rPr lang="en-US" sz="2200" dirty="0"/>
              <a:t>Group 2 – Scott Lindstrom</a:t>
            </a:r>
          </a:p>
          <a:p>
            <a:endParaRPr lang="en-US" sz="2200" dirty="0"/>
          </a:p>
          <a:p>
            <a:r>
              <a:rPr lang="en-US" sz="2200" dirty="0"/>
              <a:t>Group 3 – Yinghui Liu</a:t>
            </a:r>
          </a:p>
          <a:p>
            <a:endParaRPr lang="en-US" sz="2200" dirty="0"/>
          </a:p>
          <a:p>
            <a:r>
              <a:rPr lang="en-US" sz="2200" dirty="0"/>
              <a:t>Group 4 – Kyle </a:t>
            </a:r>
            <a:r>
              <a:rPr lang="en-US" sz="2200" dirty="0" err="1"/>
              <a:t>Obremski</a:t>
            </a:r>
            <a:endParaRPr lang="en-US" sz="2200" dirty="0"/>
          </a:p>
          <a:p>
            <a:endParaRPr lang="en-US" sz="2200" dirty="0"/>
          </a:p>
        </p:txBody>
      </p:sp>
    </p:spTree>
    <p:extLst>
      <p:ext uri="{BB962C8B-B14F-4D97-AF65-F5344CB8AC3E}">
        <p14:creationId xmlns:p14="http://schemas.microsoft.com/office/powerpoint/2010/main" val="19667776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JPSS Satellites Help Ships Navigate the Northwest Passage | NESDIS">
            <a:extLst>
              <a:ext uri="{FF2B5EF4-FFF2-40B4-BE49-F238E27FC236}">
                <a16:creationId xmlns:a16="http://schemas.microsoft.com/office/drawing/2014/main" id="{017282FF-498F-428F-11B1-496FC28DB3C5}"/>
              </a:ext>
            </a:extLst>
          </p:cNvPr>
          <p:cNvPicPr>
            <a:picLocks noChangeAspect="1" noChangeArrowheads="1"/>
          </p:cNvPicPr>
          <p:nvPr/>
        </p:nvPicPr>
        <p:blipFill rotWithShape="1">
          <a:blip r:embed="rId2" cstate="screen">
            <a:alphaModFix amt="40000"/>
            <a:extLst>
              <a:ext uri="{28A0092B-C50C-407E-A947-70E740481C1C}">
                <a14:useLocalDpi xmlns:a14="http://schemas.microsoft.com/office/drawing/2010/main"/>
              </a:ext>
            </a:extLst>
          </a:blip>
          <a:srcRect/>
          <a:stretch/>
        </p:blipFill>
        <p:spPr bwMode="auto">
          <a:xfrm>
            <a:off x="-1514" y="12781"/>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6BC8C3-C91E-9855-00E6-8B4124BAA45F}"/>
              </a:ext>
            </a:extLst>
          </p:cNvPr>
          <p:cNvSpPr>
            <a:spLocks noGrp="1"/>
          </p:cNvSpPr>
          <p:nvPr>
            <p:ph type="title"/>
          </p:nvPr>
        </p:nvSpPr>
        <p:spPr>
          <a:xfrm>
            <a:off x="841249" y="2259760"/>
            <a:ext cx="10506456" cy="739472"/>
          </a:xfrm>
        </p:spPr>
        <p:txBody>
          <a:bodyPr anchor="b">
            <a:normAutofit fontScale="90000"/>
          </a:bodyPr>
          <a:lstStyle/>
          <a:p>
            <a:r>
              <a:rPr lang="en-US" sz="5000" dirty="0"/>
              <a:t>Summary of the Hands-on Exercise</a:t>
            </a:r>
          </a:p>
        </p:txBody>
      </p:sp>
      <p:sp>
        <p:nvSpPr>
          <p:cNvPr id="3081" name="Rectangle 308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3" name="Rectangle 308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615317B-DC4F-B6BF-F6DE-D0356101C70C}"/>
              </a:ext>
            </a:extLst>
          </p:cNvPr>
          <p:cNvSpPr>
            <a:spLocks noGrp="1"/>
          </p:cNvSpPr>
          <p:nvPr>
            <p:ph idx="1"/>
          </p:nvPr>
        </p:nvSpPr>
        <p:spPr>
          <a:xfrm>
            <a:off x="841248" y="3502152"/>
            <a:ext cx="10506456" cy="3132038"/>
          </a:xfrm>
        </p:spPr>
        <p:txBody>
          <a:bodyPr>
            <a:normAutofit fontScale="92500" lnSpcReduction="10000"/>
          </a:bodyPr>
          <a:lstStyle/>
          <a:p>
            <a:r>
              <a:rPr lang="en-US" sz="2000" dirty="0"/>
              <a:t>The importance of the NWP as a trade route will likely impact economic and geopolitical relations both in the region and globally.</a:t>
            </a:r>
          </a:p>
          <a:p>
            <a:r>
              <a:rPr lang="en-US" sz="2000" dirty="0"/>
              <a:t>The opening and closing of the NWP can be analyzed through the use of spaceborne observations, but direct observation is an important supplement.</a:t>
            </a:r>
          </a:p>
          <a:p>
            <a:r>
              <a:rPr lang="en-US" sz="2000" dirty="0"/>
              <a:t>Remote sensing of the region in the months leading up to a NWP opening shows that there are, in fact,  </a:t>
            </a:r>
            <a:r>
              <a:rPr lang="en-US" sz="2000" b="1" dirty="0">
                <a:solidFill>
                  <a:srgbClr val="FFFF00"/>
                </a:solidFill>
              </a:rPr>
              <a:t>early indicators that can be used as predictors </a:t>
            </a:r>
            <a:r>
              <a:rPr lang="en-US" sz="2000" dirty="0"/>
              <a:t>for the sea ice conditions in the NWP.</a:t>
            </a:r>
          </a:p>
          <a:p>
            <a:r>
              <a:rPr lang="en-US" sz="2000" dirty="0"/>
              <a:t>Both thermodynamic and dynamic processes play a role in the opening of the NWP, but </a:t>
            </a:r>
            <a:r>
              <a:rPr lang="en-US" sz="2000" b="1" dirty="0">
                <a:solidFill>
                  <a:srgbClr val="FFFF00"/>
                </a:solidFill>
              </a:rPr>
              <a:t>they do not always carry the same weight in determining the state of sea ice in the Northwest Passage. </a:t>
            </a:r>
          </a:p>
          <a:p>
            <a:pPr marL="0" indent="0">
              <a:buNone/>
            </a:pPr>
            <a:endParaRPr lang="en-US" sz="2000" b="1" dirty="0">
              <a:solidFill>
                <a:srgbClr val="FFFF00"/>
              </a:solidFill>
            </a:endParaRPr>
          </a:p>
          <a:p>
            <a:pPr marL="0" indent="0" algn="ctr">
              <a:buNone/>
            </a:pPr>
            <a:r>
              <a:rPr lang="en-US" sz="2600" b="1" dirty="0">
                <a:solidFill>
                  <a:srgbClr val="FFC000"/>
                </a:solidFill>
              </a:rPr>
              <a:t>Questions?</a:t>
            </a:r>
            <a:endParaRPr lang="en-US" sz="2600" dirty="0">
              <a:solidFill>
                <a:srgbClr val="FFC000"/>
              </a:solidFill>
            </a:endParaRPr>
          </a:p>
        </p:txBody>
      </p:sp>
    </p:spTree>
    <p:extLst>
      <p:ext uri="{BB962C8B-B14F-4D97-AF65-F5344CB8AC3E}">
        <p14:creationId xmlns:p14="http://schemas.microsoft.com/office/powerpoint/2010/main" val="1959979260"/>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3"/>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Resources</a:t>
            </a:r>
            <a:endParaRPr sz="1400" b="0" i="0" u="none" strike="noStrike" cap="none">
              <a:solidFill>
                <a:srgbClr val="000000"/>
              </a:solidFill>
              <a:latin typeface="Arial"/>
              <a:ea typeface="Arial"/>
              <a:cs typeface="Arial"/>
              <a:sym typeface="Arial"/>
            </a:endParaRPr>
          </a:p>
        </p:txBody>
      </p:sp>
      <p:sp>
        <p:nvSpPr>
          <p:cNvPr id="315" name="Google Shape;315;p33"/>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72</a:t>
            </a:fld>
            <a:endParaRPr/>
          </a:p>
        </p:txBody>
      </p:sp>
      <p:sp>
        <p:nvSpPr>
          <p:cNvPr id="316" name="Google Shape;316;p33"/>
          <p:cNvSpPr txBox="1"/>
          <p:nvPr/>
        </p:nvSpPr>
        <p:spPr>
          <a:xfrm>
            <a:off x="1410872" y="1047246"/>
            <a:ext cx="9370256" cy="481153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All material from the cryosphere portion of this short course, including pictures and videos </a:t>
            </a:r>
            <a:r>
              <a:rPr lang="en-US" sz="2000" b="0" i="0" u="none" strike="noStrike" cap="none" dirty="0">
                <a:solidFill>
                  <a:schemeClr val="dk1"/>
                </a:solidFill>
                <a:latin typeface="Calibri"/>
                <a:ea typeface="Calibri"/>
                <a:cs typeface="Calibri"/>
                <a:sym typeface="Calibri"/>
              </a:rPr>
              <a:t>(</a:t>
            </a:r>
            <a:r>
              <a:rPr lang="en-US" sz="20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https://stratus.ssec.wisc.edu/jpss/meetings/satmoc2023</a:t>
            </a:r>
            <a:r>
              <a:rPr lang="en-US"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1000"/>
              </a:spcBef>
              <a:spcAft>
                <a:spcPts val="0"/>
              </a:spcAft>
              <a:buNone/>
            </a:pPr>
            <a:r>
              <a:rPr lang="en-US" sz="20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NOAA Observer’s Guide to Sea Ice</a:t>
            </a:r>
            <a:endParaRPr sz="2000" b="0" i="0" u="none" strike="noStrike" cap="none" dirty="0">
              <a:solidFill>
                <a:schemeClr val="dk1"/>
              </a:solidFill>
              <a:latin typeface="Calibri"/>
              <a:ea typeface="Calibri"/>
              <a:cs typeface="Calibri"/>
              <a:sym typeface="Calibri"/>
            </a:endParaRPr>
          </a:p>
          <a:p>
            <a:pPr marL="0" marR="0" lvl="0" indent="0" algn="l" rtl="0">
              <a:lnSpc>
                <a:spcPct val="120000"/>
              </a:lnSpc>
              <a:spcBef>
                <a:spcPts val="1000"/>
              </a:spcBef>
              <a:spcAft>
                <a:spcPts val="0"/>
              </a:spcAft>
              <a:buNone/>
            </a:pPr>
            <a:r>
              <a:rPr lang="en-US" sz="20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VIIRS ice products </a:t>
            </a:r>
            <a:r>
              <a:rPr lang="en-US" sz="2000" b="0" i="0" u="none" strike="noStrike" cap="none" dirty="0">
                <a:solidFill>
                  <a:schemeClr val="dk1"/>
                </a:solidFill>
                <a:latin typeface="Calibri"/>
                <a:ea typeface="Calibri"/>
                <a:cs typeface="Calibri"/>
                <a:sym typeface="Calibri"/>
              </a:rPr>
              <a:t>at CIMSS</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1000"/>
              </a:spcBef>
              <a:spcAft>
                <a:spcPts val="0"/>
              </a:spcAft>
              <a:buNone/>
            </a:pPr>
            <a:r>
              <a:rPr lang="en-US" sz="2000" b="0" i="0" u="sng" strike="noStrike" cap="none"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Alaska Sea Ice Program </a:t>
            </a:r>
            <a:r>
              <a:rPr lang="en-US" sz="2000" b="0" i="0" u="none" strike="noStrike" cap="none" dirty="0">
                <a:solidFill>
                  <a:schemeClr val="dk1"/>
                </a:solidFill>
                <a:latin typeface="Calibri"/>
                <a:ea typeface="Calibri"/>
                <a:cs typeface="Calibri"/>
                <a:sym typeface="Calibri"/>
              </a:rPr>
              <a:t>(NWS)</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1000"/>
              </a:spcBef>
              <a:spcAft>
                <a:spcPts val="0"/>
              </a:spcAft>
              <a:buNone/>
            </a:pPr>
            <a:r>
              <a:rPr lang="en-US" sz="2000" b="0" i="0" u="sng" strike="noStrike" cap="none"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National Ice Center</a:t>
            </a:r>
            <a:r>
              <a:rPr lang="en-US" sz="2000" b="0" i="0" u="none" strike="noStrike" cap="none" dirty="0">
                <a:solidFill>
                  <a:schemeClr val="dk1"/>
                </a:solidFill>
                <a:latin typeface="Calibri"/>
                <a:ea typeface="Calibri"/>
                <a:cs typeface="Calibri"/>
                <a:sym typeface="Calibri"/>
              </a:rPr>
              <a:t> (NIC)</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1000"/>
              </a:spcBef>
              <a:spcAft>
                <a:spcPts val="0"/>
              </a:spcAft>
              <a:buNone/>
            </a:pPr>
            <a:r>
              <a:rPr lang="en-US" sz="2000" b="0" i="0" u="sng" strike="noStrike" cap="none" dirty="0">
                <a:solidFill>
                  <a:srgbClr val="00000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Geographic Information Network of Alaska (GINA)</a:t>
            </a:r>
            <a:endParaRPr sz="2000" b="0" i="0" u="none" strike="noStrike" cap="none" dirty="0">
              <a:solidFill>
                <a:schemeClr val="dk1"/>
              </a:solidFill>
              <a:latin typeface="Calibri"/>
              <a:ea typeface="Calibri"/>
              <a:cs typeface="Calibri"/>
              <a:sym typeface="Calibri"/>
            </a:endParaRPr>
          </a:p>
          <a:p>
            <a:pPr marL="0" marR="0" lvl="0" indent="0" algn="l" rtl="0">
              <a:lnSpc>
                <a:spcPct val="120000"/>
              </a:lnSpc>
              <a:spcBef>
                <a:spcPts val="1000"/>
              </a:spcBef>
              <a:spcAft>
                <a:spcPts val="0"/>
              </a:spcAft>
              <a:buNone/>
            </a:pPr>
            <a:r>
              <a:rPr lang="en-US" sz="2000" b="0" i="0" u="sng" strike="noStrike" cap="none" dirty="0">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Alaska Sea Ice Program charts in the AOOS Arctic Integration Portal</a:t>
            </a:r>
            <a:endParaRPr sz="2000" b="0" i="0" u="none" strike="noStrike" cap="none" dirty="0">
              <a:solidFill>
                <a:schemeClr val="dk1"/>
              </a:solidFill>
              <a:latin typeface="Calibri"/>
              <a:ea typeface="Calibri"/>
              <a:cs typeface="Calibri"/>
              <a:sym typeface="Calibri"/>
            </a:endParaRPr>
          </a:p>
          <a:p>
            <a:pPr marL="0" marR="0" lvl="0" indent="0" algn="l" rtl="0">
              <a:lnSpc>
                <a:spcPct val="120000"/>
              </a:lnSpc>
              <a:spcBef>
                <a:spcPts val="1000"/>
              </a:spcBef>
              <a:spcAft>
                <a:spcPts val="0"/>
              </a:spcAft>
              <a:buNone/>
            </a:pPr>
            <a:r>
              <a:rPr lang="en-US" sz="2000" b="0" i="0" u="sng" strike="noStrike" cap="none" dirty="0">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WMO Egg Code description</a:t>
            </a:r>
            <a:endParaRPr sz="2000" b="0" i="0" u="none" strike="noStrike" cap="none" dirty="0">
              <a:solidFill>
                <a:schemeClr val="dk1"/>
              </a:solidFill>
              <a:latin typeface="Calibri"/>
              <a:ea typeface="Calibri"/>
              <a:cs typeface="Calibri"/>
              <a:sym typeface="Calibri"/>
            </a:endParaRPr>
          </a:p>
          <a:p>
            <a:pPr marL="0" marR="0" lvl="0" indent="0" algn="l" rtl="0">
              <a:lnSpc>
                <a:spcPct val="120000"/>
              </a:lnSpc>
              <a:spcBef>
                <a:spcPts val="1000"/>
              </a:spcBef>
              <a:spcAft>
                <a:spcPts val="0"/>
              </a:spcAft>
              <a:buNone/>
            </a:pPr>
            <a:r>
              <a:rPr lang="en-US" sz="2000" b="0" i="0" u="sng" strike="noStrike" cap="none" dirty="0">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Global Cryosphere Watch </a:t>
            </a:r>
            <a:r>
              <a:rPr lang="en-US" sz="2000" b="0" i="0" u="none" strike="noStrike" cap="none" dirty="0">
                <a:solidFill>
                  <a:schemeClr val="dk1"/>
                </a:solidFill>
                <a:latin typeface="Calibri"/>
                <a:ea typeface="Calibri"/>
                <a:cs typeface="Calibri"/>
                <a:sym typeface="Calibri"/>
              </a:rPr>
              <a:t>(WMO)</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61"/>
          <p:cNvSpPr txBox="1"/>
          <p:nvPr/>
        </p:nvSpPr>
        <p:spPr>
          <a:xfrm>
            <a:off x="1836008" y="284647"/>
            <a:ext cx="8651539" cy="52318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a:solidFill>
                  <a:srgbClr val="FFFFFF"/>
                </a:solidFill>
                <a:latin typeface="Arial"/>
                <a:ea typeface="Arial"/>
                <a:cs typeface="Arial"/>
                <a:sym typeface="Arial"/>
              </a:rPr>
              <a:t>Possible Routes Through the Northwest Passage</a:t>
            </a:r>
            <a:endParaRPr sz="1400" b="0" i="0" u="none" strike="noStrike" cap="none" dirty="0">
              <a:solidFill>
                <a:srgbClr val="000000"/>
              </a:solidFill>
              <a:latin typeface="Arial"/>
              <a:ea typeface="Arial"/>
              <a:cs typeface="Arial"/>
              <a:sym typeface="Arial"/>
            </a:endParaRPr>
          </a:p>
        </p:txBody>
      </p:sp>
      <p:sp>
        <p:nvSpPr>
          <p:cNvPr id="278" name="Google Shape;278;p61"/>
          <p:cNvSpPr/>
          <p:nvPr/>
        </p:nvSpPr>
        <p:spPr>
          <a:xfrm>
            <a:off x="4972988" y="3458300"/>
            <a:ext cx="2509710" cy="24113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endParaRPr sz="1600" b="1" i="0" u="none" strike="noStrike" cap="none">
              <a:solidFill>
                <a:schemeClr val="lt1"/>
              </a:solidFill>
              <a:latin typeface="Times New Roman"/>
              <a:ea typeface="Times New Roman"/>
              <a:cs typeface="Times New Roman"/>
              <a:sym typeface="Times New Roman"/>
            </a:endParaRPr>
          </a:p>
        </p:txBody>
      </p:sp>
      <p:sp>
        <p:nvSpPr>
          <p:cNvPr id="279" name="Google Shape;279;p61"/>
          <p:cNvSpPr txBox="1"/>
          <p:nvPr/>
        </p:nvSpPr>
        <p:spPr>
          <a:xfrm>
            <a:off x="5009399" y="3635320"/>
            <a:ext cx="997318" cy="49859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100" b="0" i="0" u="none" strike="noStrike" cap="none">
                <a:solidFill>
                  <a:schemeClr val="lt1"/>
                </a:solidFill>
                <a:latin typeface="Calibri"/>
                <a:ea typeface="Calibri"/>
                <a:cs typeface="Calibri"/>
                <a:sym typeface="Calibri"/>
              </a:rPr>
              <a:t>St. Matthew Island</a:t>
            </a:r>
            <a:endParaRPr sz="1400" b="0" i="0" u="none" strike="noStrike" cap="none">
              <a:solidFill>
                <a:srgbClr val="000000"/>
              </a:solidFill>
              <a:latin typeface="Arial"/>
              <a:ea typeface="Arial"/>
              <a:cs typeface="Arial"/>
              <a:sym typeface="Arial"/>
            </a:endParaRPr>
          </a:p>
        </p:txBody>
      </p:sp>
      <p:sp>
        <p:nvSpPr>
          <p:cNvPr id="280" name="Google Shape;280;p61"/>
          <p:cNvSpPr txBox="1"/>
          <p:nvPr/>
        </p:nvSpPr>
        <p:spPr>
          <a:xfrm>
            <a:off x="6185776" y="5157162"/>
            <a:ext cx="590226" cy="28623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050" b="0" i="0" u="none" strike="noStrike" cap="none">
                <a:solidFill>
                  <a:schemeClr val="lt1"/>
                </a:solidFill>
                <a:latin typeface="Calibri"/>
                <a:ea typeface="Calibri"/>
                <a:cs typeface="Calibri"/>
                <a:sym typeface="Calibri"/>
              </a:rPr>
              <a:t>St. Paul</a:t>
            </a:r>
            <a:endParaRPr sz="1400" b="0" i="0" u="none" strike="noStrike" cap="none">
              <a:solidFill>
                <a:srgbClr val="000000"/>
              </a:solidFill>
              <a:latin typeface="Arial"/>
              <a:ea typeface="Arial"/>
              <a:cs typeface="Arial"/>
              <a:sym typeface="Arial"/>
            </a:endParaRPr>
          </a:p>
        </p:txBody>
      </p:sp>
      <p:sp>
        <p:nvSpPr>
          <p:cNvPr id="281" name="Google Shape;281;p61"/>
          <p:cNvSpPr txBox="1"/>
          <p:nvPr/>
        </p:nvSpPr>
        <p:spPr>
          <a:xfrm>
            <a:off x="6335949" y="5379213"/>
            <a:ext cx="756938" cy="28623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050" b="0" i="0" u="none" strike="noStrike" cap="none">
                <a:solidFill>
                  <a:schemeClr val="lt1"/>
                </a:solidFill>
                <a:latin typeface="Calibri"/>
                <a:ea typeface="Calibri"/>
                <a:cs typeface="Calibri"/>
                <a:sym typeface="Calibri"/>
              </a:rPr>
              <a:t>St. George</a:t>
            </a:r>
            <a:endParaRPr sz="1400" b="0" i="0" u="none" strike="noStrike" cap="none">
              <a:solidFill>
                <a:srgbClr val="000000"/>
              </a:solidFill>
              <a:latin typeface="Arial"/>
              <a:ea typeface="Arial"/>
              <a:cs typeface="Arial"/>
              <a:sym typeface="Arial"/>
            </a:endParaRPr>
          </a:p>
        </p:txBody>
      </p:sp>
      <p:sp>
        <p:nvSpPr>
          <p:cNvPr id="282" name="Google Shape;282;p61"/>
          <p:cNvSpPr txBox="1"/>
          <p:nvPr/>
        </p:nvSpPr>
        <p:spPr>
          <a:xfrm>
            <a:off x="8348200" y="2754320"/>
            <a:ext cx="853567" cy="4616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0" i="0" u="none" strike="noStrike" cap="none">
                <a:solidFill>
                  <a:schemeClr val="lt1"/>
                </a:solidFill>
                <a:latin typeface="Calibri"/>
                <a:ea typeface="Calibri"/>
                <a:cs typeface="Calibri"/>
                <a:sym typeface="Calibri"/>
              </a:rPr>
              <a:t>Alaska</a:t>
            </a:r>
            <a:endParaRPr sz="2000" b="0" i="0" u="none" strike="noStrike" cap="none">
              <a:solidFill>
                <a:schemeClr val="lt1"/>
              </a:solidFill>
              <a:latin typeface="Calibri"/>
              <a:ea typeface="Calibri"/>
              <a:cs typeface="Calibri"/>
              <a:sym typeface="Calibri"/>
            </a:endParaRPr>
          </a:p>
        </p:txBody>
      </p:sp>
      <p:sp>
        <p:nvSpPr>
          <p:cNvPr id="283" name="Google Shape;283;p61"/>
          <p:cNvSpPr txBox="1"/>
          <p:nvPr/>
        </p:nvSpPr>
        <p:spPr>
          <a:xfrm>
            <a:off x="3246019" y="1155193"/>
            <a:ext cx="843501" cy="4616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0" i="0" u="none" strike="noStrike" cap="none">
                <a:solidFill>
                  <a:schemeClr val="lt1"/>
                </a:solidFill>
                <a:latin typeface="Calibri"/>
                <a:ea typeface="Calibri"/>
                <a:cs typeface="Calibri"/>
                <a:sym typeface="Calibri"/>
              </a:rPr>
              <a:t>Russia</a:t>
            </a:r>
            <a:endParaRPr sz="1400" b="0" i="0" u="none" strike="noStrike" cap="none">
              <a:solidFill>
                <a:srgbClr val="000000"/>
              </a:solidFill>
              <a:latin typeface="Arial"/>
              <a:ea typeface="Arial"/>
              <a:cs typeface="Arial"/>
              <a:sym typeface="Arial"/>
            </a:endParaRPr>
          </a:p>
        </p:txBody>
      </p:sp>
      <p:sp>
        <p:nvSpPr>
          <p:cNvPr id="284" name="Google Shape;284;p61"/>
          <p:cNvSpPr txBox="1"/>
          <p:nvPr/>
        </p:nvSpPr>
        <p:spPr>
          <a:xfrm rot="-2237993">
            <a:off x="7763743" y="6039342"/>
            <a:ext cx="1168910"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200" b="0" i="1" u="none" strike="noStrike" cap="none">
                <a:solidFill>
                  <a:schemeClr val="lt1"/>
                </a:solidFill>
                <a:latin typeface="Calibri"/>
                <a:ea typeface="Calibri"/>
                <a:cs typeface="Calibri"/>
                <a:sym typeface="Calibri"/>
              </a:rPr>
              <a:t>Aleutian Islands</a:t>
            </a:r>
            <a:endParaRPr sz="1200" b="0" i="1" u="none" strike="noStrike" cap="none">
              <a:solidFill>
                <a:schemeClr val="lt1"/>
              </a:solidFill>
              <a:latin typeface="Calibri"/>
              <a:ea typeface="Calibri"/>
              <a:cs typeface="Calibri"/>
              <a:sym typeface="Calibri"/>
            </a:endParaRPr>
          </a:p>
        </p:txBody>
      </p:sp>
      <p:sp>
        <p:nvSpPr>
          <p:cNvPr id="285" name="Google Shape;285;p61"/>
          <p:cNvSpPr txBox="1"/>
          <p:nvPr/>
        </p:nvSpPr>
        <p:spPr>
          <a:xfrm>
            <a:off x="5246784" y="3024555"/>
            <a:ext cx="955711" cy="3508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1" u="none" strike="noStrike" cap="none">
                <a:solidFill>
                  <a:schemeClr val="lt1"/>
                </a:solidFill>
                <a:latin typeface="Calibri"/>
                <a:ea typeface="Calibri"/>
                <a:cs typeface="Calibri"/>
                <a:sym typeface="Calibri"/>
              </a:rPr>
              <a:t>Bering Sea</a:t>
            </a:r>
            <a:endParaRPr sz="1400" b="0" i="0" u="none" strike="noStrike" cap="none">
              <a:solidFill>
                <a:srgbClr val="000000"/>
              </a:solidFill>
              <a:latin typeface="Arial"/>
              <a:ea typeface="Arial"/>
              <a:cs typeface="Arial"/>
              <a:sym typeface="Arial"/>
            </a:endParaRPr>
          </a:p>
        </p:txBody>
      </p:sp>
      <p:sp>
        <p:nvSpPr>
          <p:cNvPr id="286" name="Google Shape;286;p61"/>
          <p:cNvSpPr txBox="1"/>
          <p:nvPr/>
        </p:nvSpPr>
        <p:spPr>
          <a:xfrm>
            <a:off x="4825870" y="4787092"/>
            <a:ext cx="688009" cy="2861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050" b="0" i="1" u="none" strike="noStrike" cap="none">
                <a:solidFill>
                  <a:srgbClr val="FFFF00"/>
                </a:solidFill>
                <a:latin typeface="Calibri"/>
                <a:ea typeface="Calibri"/>
                <a:cs typeface="Calibri"/>
                <a:sym typeface="Calibri"/>
              </a:rPr>
              <a:t>Kiska Sea</a:t>
            </a:r>
            <a:endParaRPr sz="1050" b="0" i="1" u="none" strike="noStrike" cap="none">
              <a:solidFill>
                <a:srgbClr val="FFFF00"/>
              </a:solidFill>
              <a:latin typeface="Calibri"/>
              <a:ea typeface="Calibri"/>
              <a:cs typeface="Calibri"/>
              <a:sym typeface="Calibri"/>
            </a:endParaRPr>
          </a:p>
        </p:txBody>
      </p:sp>
      <p:sp>
        <p:nvSpPr>
          <p:cNvPr id="287" name="Google Shape;287;p61"/>
          <p:cNvSpPr txBox="1"/>
          <p:nvPr/>
        </p:nvSpPr>
        <p:spPr>
          <a:xfrm>
            <a:off x="6694617" y="4241666"/>
            <a:ext cx="649416" cy="4985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100" b="0" i="0" u="none" strike="noStrike" cap="none">
                <a:solidFill>
                  <a:schemeClr val="lt1"/>
                </a:solidFill>
                <a:latin typeface="Calibri"/>
                <a:ea typeface="Calibri"/>
                <a:cs typeface="Calibri"/>
                <a:sym typeface="Calibri"/>
              </a:rPr>
              <a:t>Nunivak Island</a:t>
            </a:r>
            <a:endParaRPr sz="1100" b="0" i="0" u="none" strike="noStrike" cap="none">
              <a:solidFill>
                <a:schemeClr val="lt1"/>
              </a:solidFill>
              <a:latin typeface="Calibri"/>
              <a:ea typeface="Calibri"/>
              <a:cs typeface="Calibri"/>
              <a:sym typeface="Calibri"/>
            </a:endParaRPr>
          </a:p>
        </p:txBody>
      </p:sp>
      <p:pic>
        <p:nvPicPr>
          <p:cNvPr id="288" name="Google Shape;288;p61" descr="A picture containing text, map, screenshot, diagram&#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7812" y="988344"/>
            <a:ext cx="11056376" cy="5176986"/>
          </a:xfrm>
          <a:prstGeom prst="rect">
            <a:avLst/>
          </a:prstGeom>
          <a:noFill/>
          <a:ln>
            <a:noFill/>
          </a:ln>
        </p:spPr>
      </p:pic>
      <p:sp>
        <p:nvSpPr>
          <p:cNvPr id="289" name="Google Shape;289;p61"/>
          <p:cNvSpPr txBox="1"/>
          <p:nvPr/>
        </p:nvSpPr>
        <p:spPr>
          <a:xfrm>
            <a:off x="6936916" y="6387381"/>
            <a:ext cx="505188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Chen et al. 2021, https://doi.org/10.1016/j.accre.2021.02.002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erial view of icebergs in Antarctica">
            <a:extLst>
              <a:ext uri="{FF2B5EF4-FFF2-40B4-BE49-F238E27FC236}">
                <a16:creationId xmlns:a16="http://schemas.microsoft.com/office/drawing/2014/main" id="{2C70831E-C2AC-A478-0397-6733584BB27D}"/>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1514" y="10"/>
            <a:ext cx="12191979" cy="6857990"/>
          </a:xfrm>
          <a:prstGeom prst="rect">
            <a:avLst/>
          </a:prstGeom>
        </p:spPr>
      </p:pic>
      <p:sp>
        <p:nvSpPr>
          <p:cNvPr id="2" name="Title 1">
            <a:extLst>
              <a:ext uri="{FF2B5EF4-FFF2-40B4-BE49-F238E27FC236}">
                <a16:creationId xmlns:a16="http://schemas.microsoft.com/office/drawing/2014/main" id="{C55AEE65-85B7-E9A3-B2DF-7C4A0F1B7B6C}"/>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Importance of the NWP</a:t>
            </a:r>
          </a:p>
        </p:txBody>
      </p:sp>
      <p:sp>
        <p:nvSpPr>
          <p:cNvPr id="3" name="Content Placeholder 2">
            <a:extLst>
              <a:ext uri="{FF2B5EF4-FFF2-40B4-BE49-F238E27FC236}">
                <a16:creationId xmlns:a16="http://schemas.microsoft.com/office/drawing/2014/main" id="{B4695C4D-5A83-0209-4289-ABC9FC31134F}"/>
              </a:ext>
            </a:extLst>
          </p:cNvPr>
          <p:cNvSpPr>
            <a:spLocks noGrp="1"/>
          </p:cNvSpPr>
          <p:nvPr>
            <p:ph idx="1"/>
          </p:nvPr>
        </p:nvSpPr>
        <p:spPr>
          <a:xfrm>
            <a:off x="838200" y="1825625"/>
            <a:ext cx="10515600" cy="4351338"/>
          </a:xfrm>
        </p:spPr>
        <p:txBody>
          <a:bodyPr>
            <a:noAutofit/>
          </a:bodyPr>
          <a:lstStyle/>
          <a:p>
            <a:r>
              <a:rPr lang="en-US" sz="2000" dirty="0">
                <a:solidFill>
                  <a:srgbClr val="FFFFFF"/>
                </a:solidFill>
              </a:rPr>
              <a:t>As a climate signal</a:t>
            </a:r>
          </a:p>
          <a:p>
            <a:pPr lvl="1"/>
            <a:r>
              <a:rPr lang="en-US" sz="2000" dirty="0">
                <a:solidFill>
                  <a:srgbClr val="FFFFFF"/>
                </a:solidFill>
              </a:rPr>
              <a:t>An open Northwest Passage signals a decline in sea ice, but also a warming Arctic. </a:t>
            </a:r>
          </a:p>
          <a:p>
            <a:r>
              <a:rPr lang="en-US" sz="2000" dirty="0">
                <a:solidFill>
                  <a:srgbClr val="FFFFFF"/>
                </a:solidFill>
              </a:rPr>
              <a:t>As a trade route</a:t>
            </a:r>
          </a:p>
          <a:p>
            <a:pPr lvl="1"/>
            <a:r>
              <a:rPr lang="en-US" sz="2000" dirty="0">
                <a:solidFill>
                  <a:srgbClr val="FFFFFF"/>
                </a:solidFill>
              </a:rPr>
              <a:t>Trade has always been the main reason for explorers to look for the NWP, and with the passage opening more frequently there will be economic implications. </a:t>
            </a:r>
          </a:p>
          <a:p>
            <a:pPr lvl="1"/>
            <a:r>
              <a:rPr lang="en-US" sz="2000" dirty="0">
                <a:solidFill>
                  <a:srgbClr val="FFFFFF"/>
                </a:solidFill>
              </a:rPr>
              <a:t>The passage runs through Canadian territory, but there is some argument as to whether certain straits of the NWP are in international waters.</a:t>
            </a:r>
          </a:p>
          <a:p>
            <a:r>
              <a:rPr lang="en-US" sz="2000" dirty="0">
                <a:solidFill>
                  <a:srgbClr val="FFFFFF"/>
                </a:solidFill>
              </a:rPr>
              <a:t>As a tourism hotspot</a:t>
            </a:r>
          </a:p>
          <a:p>
            <a:pPr lvl="1"/>
            <a:r>
              <a:rPr lang="en-US" sz="2000" dirty="0">
                <a:solidFill>
                  <a:srgbClr val="FFFFFF"/>
                </a:solidFill>
              </a:rPr>
              <a:t>Arctic cruises already exist, but passenger ships going through the NWP are still a rare occurrence. If the NWP is open more frequently and/or longer, the cruise industry stands to capitalize. </a:t>
            </a:r>
          </a:p>
        </p:txBody>
      </p:sp>
      <p:sp>
        <p:nvSpPr>
          <p:cNvPr id="4" name="TextBox 3">
            <a:extLst>
              <a:ext uri="{FF2B5EF4-FFF2-40B4-BE49-F238E27FC236}">
                <a16:creationId xmlns:a16="http://schemas.microsoft.com/office/drawing/2014/main" id="{BEEC0A61-4483-B1F9-7579-B830CE66398E}"/>
              </a:ext>
            </a:extLst>
          </p:cNvPr>
          <p:cNvSpPr txBox="1"/>
          <p:nvPr/>
        </p:nvSpPr>
        <p:spPr>
          <a:xfrm>
            <a:off x="538821" y="6371471"/>
            <a:ext cx="11348379" cy="369332"/>
          </a:xfrm>
          <a:prstGeom prst="rect">
            <a:avLst/>
          </a:prstGeom>
          <a:noFill/>
        </p:spPr>
        <p:txBody>
          <a:bodyPr wrap="square" rtlCol="0">
            <a:spAutoFit/>
          </a:bodyPr>
          <a:lstStyle/>
          <a:p>
            <a:r>
              <a:rPr lang="en-US" i="1" dirty="0">
                <a:solidFill>
                  <a:schemeClr val="accent2">
                    <a:lumMod val="40000"/>
                    <a:lumOff val="60000"/>
                  </a:schemeClr>
                </a:solidFill>
              </a:rPr>
              <a:t>NWP is commonly referred to as Numerical Weather Prediction. In this presentation it refers to the Northwest Passage. </a:t>
            </a:r>
          </a:p>
        </p:txBody>
      </p:sp>
    </p:spTree>
    <p:extLst>
      <p:ext uri="{BB962C8B-B14F-4D97-AF65-F5344CB8AC3E}">
        <p14:creationId xmlns:p14="http://schemas.microsoft.com/office/powerpoint/2010/main" val="68781286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12489</TotalTime>
  <Words>3058</Words>
  <Application>Microsoft Macintosh PowerPoint</Application>
  <PresentationFormat>Widescreen</PresentationFormat>
  <Paragraphs>289</Paragraphs>
  <Slides>72</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Arial</vt:lpstr>
      <vt:lpstr>Calibri</vt:lpstr>
      <vt:lpstr>Calibri Light</vt:lpstr>
      <vt:lpstr>Cambria Math</vt:lpstr>
      <vt:lpstr>ElsevierGulliver</vt:lpstr>
      <vt:lpstr>HelveticaNeue Regular</vt:lpstr>
      <vt:lpstr>Noto Sans Symbols</vt:lpstr>
      <vt:lpstr>Times</vt:lpstr>
      <vt:lpstr>Times New Roman</vt:lpstr>
      <vt:lpstr>Office Theme</vt:lpstr>
      <vt:lpstr>PowerPoint Presentation</vt:lpstr>
      <vt:lpstr>Contents</vt:lpstr>
      <vt:lpstr>PowerPoint Presentation</vt:lpstr>
      <vt:lpstr>Sea Ice</vt:lpstr>
      <vt:lpstr>PowerPoint Presentation</vt:lpstr>
      <vt:lpstr>PowerPoint Presentation</vt:lpstr>
      <vt:lpstr>What is the Northwest Passage?</vt:lpstr>
      <vt:lpstr>PowerPoint Presentation</vt:lpstr>
      <vt:lpstr>Importance of the NWP</vt:lpstr>
      <vt:lpstr>Economic Impact</vt:lpstr>
      <vt:lpstr>Remote Sensing of the NWP</vt:lpstr>
      <vt:lpstr>Open vs. Closed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the 2013/2016 case study</vt:lpstr>
      <vt:lpstr>Breakout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of Responses to Questions</vt:lpstr>
      <vt:lpstr>Summary of the Hands-on Exercise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and Predicting the Opening of the Northwest Passage</dc:title>
  <dc:creator>KYLE DAVID OBREMSKI</dc:creator>
  <cp:lastModifiedBy>Jeff Key</cp:lastModifiedBy>
  <cp:revision>86</cp:revision>
  <dcterms:created xsi:type="dcterms:W3CDTF">2023-06-14T15:08:18Z</dcterms:created>
  <dcterms:modified xsi:type="dcterms:W3CDTF">2023-06-26T21:40:54Z</dcterms:modified>
</cp:coreProperties>
</file>