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59" r:id="rId5"/>
    <p:sldId id="262" r:id="rId6"/>
    <p:sldId id="263" r:id="rId7"/>
    <p:sldId id="264" r:id="rId8"/>
    <p:sldId id="267" r:id="rId9"/>
    <p:sldId id="268" r:id="rId10"/>
    <p:sldId id="269" r:id="rId11"/>
    <p:sldId id="265" r:id="rId12"/>
    <p:sldId id="271" r:id="rId13"/>
    <p:sldId id="270" r:id="rId14"/>
    <p:sldId id="272" r:id="rId15"/>
    <p:sldId id="278" r:id="rId16"/>
    <p:sldId id="277" r:id="rId17"/>
    <p:sldId id="273" r:id="rId18"/>
    <p:sldId id="274" r:id="rId19"/>
    <p:sldId id="275"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89172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98359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1184714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33268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2184081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1354541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4093044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209835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99213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70360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177944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42284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76023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421843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167578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217048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0D4787-BF3A-45BE-AFE8-EA2FBB8ACC09}" type="datetimeFigureOut">
              <a:rPr lang="en-US" smtClean="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26560-6271-406F-A80A-11E0D859DD95}" type="slidenum">
              <a:rPr lang="en-US" smtClean="0"/>
              <a:t>‹#›</a:t>
            </a:fld>
            <a:endParaRPr lang="en-US" dirty="0"/>
          </a:p>
        </p:txBody>
      </p:sp>
    </p:spTree>
    <p:extLst>
      <p:ext uri="{BB962C8B-B14F-4D97-AF65-F5344CB8AC3E}">
        <p14:creationId xmlns:p14="http://schemas.microsoft.com/office/powerpoint/2010/main" val="314179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10D4787-BF3A-45BE-AFE8-EA2FBB8ACC09}" type="datetimeFigureOut">
              <a:rPr lang="en-US" smtClean="0"/>
              <a:t>3/12/2021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9F26560-6271-406F-A80A-11E0D859DD95}" type="slidenum">
              <a:rPr lang="en-US" smtClean="0"/>
              <a:t>‹#›</a:t>
            </a:fld>
            <a:endParaRPr lang="en-US" dirty="0"/>
          </a:p>
        </p:txBody>
      </p:sp>
    </p:spTree>
    <p:extLst>
      <p:ext uri="{BB962C8B-B14F-4D97-AF65-F5344CB8AC3E}">
        <p14:creationId xmlns:p14="http://schemas.microsoft.com/office/powerpoint/2010/main" val="360788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video" Target="https://www.youtube.com/embed/iIuABazoAJc?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BFF8-09B0-4304-B7FF-B7009184974C}"/>
              </a:ext>
            </a:extLst>
          </p:cNvPr>
          <p:cNvSpPr>
            <a:spLocks noGrp="1"/>
          </p:cNvSpPr>
          <p:nvPr>
            <p:ph type="ctrTitle"/>
          </p:nvPr>
        </p:nvSpPr>
        <p:spPr>
          <a:xfrm>
            <a:off x="264590" y="483423"/>
            <a:ext cx="11662820" cy="2616199"/>
          </a:xfrm>
        </p:spPr>
        <p:txBody>
          <a:bodyPr>
            <a:normAutofit/>
          </a:bodyPr>
          <a:lstStyle/>
          <a:p>
            <a:r>
              <a:rPr lang="en-US" sz="4800" dirty="0"/>
              <a:t>Understanding and Using the </a:t>
            </a:r>
            <a:br>
              <a:rPr lang="en-US" sz="4800" dirty="0"/>
            </a:br>
            <a:r>
              <a:rPr lang="en-US" sz="4800" dirty="0"/>
              <a:t>Geostationary Lightning Mappers (GLM)</a:t>
            </a:r>
          </a:p>
        </p:txBody>
      </p:sp>
      <p:sp>
        <p:nvSpPr>
          <p:cNvPr id="3" name="Subtitle 2">
            <a:extLst>
              <a:ext uri="{FF2B5EF4-FFF2-40B4-BE49-F238E27FC236}">
                <a16:creationId xmlns:a16="http://schemas.microsoft.com/office/drawing/2014/main" id="{695413CA-D064-4647-A727-0E62BCCABDD7}"/>
              </a:ext>
            </a:extLst>
          </p:cNvPr>
          <p:cNvSpPr>
            <a:spLocks noGrp="1"/>
          </p:cNvSpPr>
          <p:nvPr>
            <p:ph type="subTitle" idx="1"/>
          </p:nvPr>
        </p:nvSpPr>
        <p:spPr>
          <a:xfrm>
            <a:off x="4897117" y="3392576"/>
            <a:ext cx="6987645" cy="1388534"/>
          </a:xfrm>
        </p:spPr>
        <p:txBody>
          <a:bodyPr/>
          <a:lstStyle/>
          <a:p>
            <a:r>
              <a:rPr lang="en-US" dirty="0"/>
              <a:t>Joseph Patton, University of Maryland-College Park/CISESS</a:t>
            </a:r>
          </a:p>
          <a:p>
            <a:r>
              <a:rPr lang="en-US" dirty="0"/>
              <a:t>AMS Short Course</a:t>
            </a:r>
          </a:p>
          <a:p>
            <a:r>
              <a:rPr lang="en-US" dirty="0"/>
              <a:t>18 March 2021</a:t>
            </a:r>
          </a:p>
        </p:txBody>
      </p:sp>
    </p:spTree>
    <p:extLst>
      <p:ext uri="{BB962C8B-B14F-4D97-AF65-F5344CB8AC3E}">
        <p14:creationId xmlns:p14="http://schemas.microsoft.com/office/powerpoint/2010/main" val="671647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65260" y="1"/>
            <a:ext cx="10018713" cy="958788"/>
          </a:xfrm>
        </p:spPr>
        <p:txBody>
          <a:bodyPr/>
          <a:lstStyle/>
          <a:p>
            <a:pPr algn="l"/>
            <a:r>
              <a:rPr lang="en-US" dirty="0"/>
              <a:t>GLM Data Quality</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5496315" y="704652"/>
            <a:ext cx="6767744" cy="6099048"/>
          </a:xfrm>
        </p:spPr>
        <p:txBody>
          <a:bodyPr anchor="t" anchorCtr="0">
            <a:noAutofit/>
          </a:bodyPr>
          <a:lstStyle/>
          <a:p>
            <a:r>
              <a:rPr lang="en-US" dirty="0"/>
              <a:t>Detection efficiency (DE) &gt; 70% averaged over the full disk and 24 hours (Bateman and Mach 2020)</a:t>
            </a:r>
          </a:p>
          <a:p>
            <a:r>
              <a:rPr lang="en-US" dirty="0"/>
              <a:t>DE increases at night (&gt; 90%) with dark backgrounds</a:t>
            </a:r>
          </a:p>
          <a:p>
            <a:r>
              <a:rPr lang="en-US" dirty="0"/>
              <a:t>DE decreases near the edge of the field of view of both GLM instruments as pixel sizes increase</a:t>
            </a:r>
          </a:p>
          <a:p>
            <a:r>
              <a:rPr lang="en-US" dirty="0"/>
              <a:t>False alarm (FA) rate &lt; 5% averaged over the full disk and 24 hours</a:t>
            </a:r>
          </a:p>
          <a:p>
            <a:r>
              <a:rPr lang="en-US" dirty="0"/>
              <a:t>FAs can be caused by solar artifacts such as sun glint (sunlight reflecting over water), as well as “Bar” artifacts (lines of false flashes along subarray boundaries when high clouds are </a:t>
            </a:r>
            <a:br>
              <a:rPr lang="en-US" dirty="0"/>
            </a:br>
            <a:r>
              <a:rPr lang="en-US" dirty="0"/>
              <a:t>present near local solar noon)</a:t>
            </a:r>
          </a:p>
          <a:p>
            <a:r>
              <a:rPr lang="en-US" dirty="0"/>
              <a:t>Filters have recently significantly reduced FAs</a:t>
            </a:r>
          </a:p>
          <a:p>
            <a:endParaRPr lang="en-US" dirty="0"/>
          </a:p>
          <a:p>
            <a:endParaRPr lang="en-US" dirty="0"/>
          </a:p>
          <a:p>
            <a:endParaRPr lang="en-US" dirty="0"/>
          </a:p>
        </p:txBody>
      </p:sp>
      <p:grpSp>
        <p:nvGrpSpPr>
          <p:cNvPr id="4" name="Group 3">
            <a:extLst>
              <a:ext uri="{FF2B5EF4-FFF2-40B4-BE49-F238E27FC236}">
                <a16:creationId xmlns:a16="http://schemas.microsoft.com/office/drawing/2014/main" id="{7ABE03A5-B7B7-4E14-AE08-BBA23AAB4DB6}"/>
              </a:ext>
            </a:extLst>
          </p:cNvPr>
          <p:cNvGrpSpPr>
            <a:grpSpLocks noChangeAspect="1"/>
          </p:cNvGrpSpPr>
          <p:nvPr/>
        </p:nvGrpSpPr>
        <p:grpSpPr>
          <a:xfrm>
            <a:off x="52103" y="4340811"/>
            <a:ext cx="5447929" cy="2484511"/>
            <a:chOff x="6016740" y="4570809"/>
            <a:chExt cx="4575787" cy="2229014"/>
          </a:xfrm>
        </p:grpSpPr>
        <p:pic>
          <p:nvPicPr>
            <p:cNvPr id="14" name="Picture 13">
              <a:extLst>
                <a:ext uri="{FF2B5EF4-FFF2-40B4-BE49-F238E27FC236}">
                  <a16:creationId xmlns:a16="http://schemas.microsoft.com/office/drawing/2014/main" id="{AE6C5ED1-F057-4189-94F8-F883E3916FFA}"/>
                </a:ext>
              </a:extLst>
            </p:cNvPr>
            <p:cNvPicPr>
              <a:picLocks noChangeAspect="1"/>
            </p:cNvPicPr>
            <p:nvPr/>
          </p:nvPicPr>
          <p:blipFill rotWithShape="1">
            <a:blip r:embed="rId2">
              <a:extLst>
                <a:ext uri="{28A0092B-C50C-407E-A947-70E740481C1C}">
                  <a14:useLocalDpi xmlns:a14="http://schemas.microsoft.com/office/drawing/2010/main" val="0"/>
                </a:ext>
              </a:extLst>
            </a:blip>
            <a:srcRect l="9304" r="11649"/>
            <a:stretch/>
          </p:blipFill>
          <p:spPr>
            <a:xfrm>
              <a:off x="6016740" y="4570809"/>
              <a:ext cx="4573332" cy="2229014"/>
            </a:xfrm>
            <a:prstGeom prst="rect">
              <a:avLst/>
            </a:prstGeom>
          </p:spPr>
        </p:pic>
        <p:sp>
          <p:nvSpPr>
            <p:cNvPr id="15" name="Oval 14">
              <a:extLst>
                <a:ext uri="{FF2B5EF4-FFF2-40B4-BE49-F238E27FC236}">
                  <a16:creationId xmlns:a16="http://schemas.microsoft.com/office/drawing/2014/main" id="{450859CB-2634-4186-B836-5AE8C5E6AF3F}"/>
                </a:ext>
              </a:extLst>
            </p:cNvPr>
            <p:cNvSpPr/>
            <p:nvPr/>
          </p:nvSpPr>
          <p:spPr>
            <a:xfrm rot="21129504">
              <a:off x="6120795" y="5294961"/>
              <a:ext cx="1585913" cy="276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BF5D96-5381-4E61-B0F5-F3CF23EC3F2E}"/>
                </a:ext>
              </a:extLst>
            </p:cNvPr>
            <p:cNvSpPr/>
            <p:nvPr/>
          </p:nvSpPr>
          <p:spPr>
            <a:xfrm rot="21211295">
              <a:off x="6118509" y="6416475"/>
              <a:ext cx="1585913" cy="276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D76F14-A76D-434A-B45D-00B72A3B95ED}"/>
                </a:ext>
              </a:extLst>
            </p:cNvPr>
            <p:cNvSpPr/>
            <p:nvPr/>
          </p:nvSpPr>
          <p:spPr>
            <a:xfrm rot="21291064">
              <a:off x="8995059" y="5302927"/>
              <a:ext cx="1585913" cy="276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21B702-D1E1-4106-A177-622310D1530D}"/>
                </a:ext>
              </a:extLst>
            </p:cNvPr>
            <p:cNvSpPr/>
            <p:nvPr/>
          </p:nvSpPr>
          <p:spPr>
            <a:xfrm rot="21234643">
              <a:off x="9006614" y="6414462"/>
              <a:ext cx="1585913" cy="276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AA0D12-9D2E-44AC-99D6-A464BB229410}"/>
                </a:ext>
              </a:extLst>
            </p:cNvPr>
            <p:cNvSpPr txBox="1"/>
            <p:nvPr/>
          </p:nvSpPr>
          <p:spPr>
            <a:xfrm>
              <a:off x="6025054" y="4575060"/>
              <a:ext cx="1843745" cy="303738"/>
            </a:xfrm>
            <a:prstGeom prst="rect">
              <a:avLst/>
            </a:prstGeom>
            <a:solidFill>
              <a:srgbClr val="002060"/>
            </a:solidFill>
            <a:ln w="28575">
              <a:solidFill>
                <a:schemeClr val="bg1"/>
              </a:solidFill>
            </a:ln>
          </p:spPr>
          <p:txBody>
            <a:bodyPr wrap="square" rtlCol="0">
              <a:spAutoFit/>
            </a:bodyPr>
            <a:lstStyle/>
            <a:p>
              <a:pPr algn="ctr"/>
              <a:r>
                <a:rPr lang="en-US" sz="1600" b="1" dirty="0">
                  <a:solidFill>
                    <a:schemeClr val="bg1"/>
                  </a:solidFill>
                </a:rPr>
                <a:t>“Bar” artifact example</a:t>
              </a:r>
            </a:p>
          </p:txBody>
        </p:sp>
      </p:grpSp>
      <p:sp>
        <p:nvSpPr>
          <p:cNvPr id="20" name="TextBox 19">
            <a:extLst>
              <a:ext uri="{FF2B5EF4-FFF2-40B4-BE49-F238E27FC236}">
                <a16:creationId xmlns:a16="http://schemas.microsoft.com/office/drawing/2014/main" id="{076BEB1F-E299-457C-9D83-F073C223EAD6}"/>
              </a:ext>
            </a:extLst>
          </p:cNvPr>
          <p:cNvSpPr txBox="1"/>
          <p:nvPr/>
        </p:nvSpPr>
        <p:spPr>
          <a:xfrm>
            <a:off x="2083543" y="4833091"/>
            <a:ext cx="1506554" cy="1815882"/>
          </a:xfrm>
          <a:prstGeom prst="rect">
            <a:avLst/>
          </a:prstGeom>
          <a:solidFill>
            <a:srgbClr val="002060"/>
          </a:solidFill>
          <a:ln w="28575">
            <a:solidFill>
              <a:schemeClr val="bg1"/>
            </a:solidFill>
          </a:ln>
        </p:spPr>
        <p:txBody>
          <a:bodyPr wrap="square" rtlCol="0">
            <a:spAutoFit/>
          </a:bodyPr>
          <a:lstStyle/>
          <a:p>
            <a:pPr algn="ctr"/>
            <a:r>
              <a:rPr lang="en-US" sz="1600" b="1" dirty="0">
                <a:solidFill>
                  <a:schemeClr val="bg1"/>
                </a:solidFill>
              </a:rPr>
              <a:t>False flashes appear abnormally small and dim in the flash area and energy fields</a:t>
            </a:r>
          </a:p>
        </p:txBody>
      </p:sp>
      <p:grpSp>
        <p:nvGrpSpPr>
          <p:cNvPr id="7" name="Group 6">
            <a:extLst>
              <a:ext uri="{FF2B5EF4-FFF2-40B4-BE49-F238E27FC236}">
                <a16:creationId xmlns:a16="http://schemas.microsoft.com/office/drawing/2014/main" id="{37B5A412-8533-46F3-9431-78A6A0E58205}"/>
              </a:ext>
            </a:extLst>
          </p:cNvPr>
          <p:cNvGrpSpPr/>
          <p:nvPr/>
        </p:nvGrpSpPr>
        <p:grpSpPr>
          <a:xfrm>
            <a:off x="1117362" y="859911"/>
            <a:ext cx="4365822" cy="3543758"/>
            <a:chOff x="350407" y="849097"/>
            <a:chExt cx="4365822" cy="3543758"/>
          </a:xfrm>
        </p:grpSpPr>
        <p:grpSp>
          <p:nvGrpSpPr>
            <p:cNvPr id="9" name="Group 8">
              <a:extLst>
                <a:ext uri="{FF2B5EF4-FFF2-40B4-BE49-F238E27FC236}">
                  <a16:creationId xmlns:a16="http://schemas.microsoft.com/office/drawing/2014/main" id="{4E50842B-901C-49D6-ABC3-EEE5AC8BEDF8}"/>
                </a:ext>
              </a:extLst>
            </p:cNvPr>
            <p:cNvGrpSpPr>
              <a:grpSpLocks noChangeAspect="1"/>
            </p:cNvGrpSpPr>
            <p:nvPr/>
          </p:nvGrpSpPr>
          <p:grpSpPr>
            <a:xfrm>
              <a:off x="350407" y="849097"/>
              <a:ext cx="4365822" cy="3469264"/>
              <a:chOff x="7921746" y="3499706"/>
              <a:chExt cx="4092106" cy="3251758"/>
            </a:xfrm>
          </p:grpSpPr>
          <p:pic>
            <p:nvPicPr>
              <p:cNvPr id="10" name="Picture 9">
                <a:extLst>
                  <a:ext uri="{FF2B5EF4-FFF2-40B4-BE49-F238E27FC236}">
                    <a16:creationId xmlns:a16="http://schemas.microsoft.com/office/drawing/2014/main" id="{54B92CB4-9666-4A7E-A534-F15468C678DB}"/>
                  </a:ext>
                </a:extLst>
              </p:cNvPr>
              <p:cNvPicPr>
                <a:picLocks noChangeAspect="1"/>
              </p:cNvPicPr>
              <p:nvPr/>
            </p:nvPicPr>
            <p:blipFill rotWithShape="1">
              <a:blip r:embed="rId3">
                <a:extLst>
                  <a:ext uri="{28A0092B-C50C-407E-A947-70E740481C1C}">
                    <a14:useLocalDpi xmlns:a14="http://schemas.microsoft.com/office/drawing/2010/main" val="0"/>
                  </a:ext>
                </a:extLst>
              </a:blip>
              <a:srcRect l="16924" t="48668" r="36923" b="9691"/>
              <a:stretch/>
            </p:blipFill>
            <p:spPr>
              <a:xfrm>
                <a:off x="7921749" y="3627314"/>
                <a:ext cx="4092103" cy="3124150"/>
              </a:xfrm>
              <a:prstGeom prst="rect">
                <a:avLst/>
              </a:prstGeom>
            </p:spPr>
          </p:pic>
          <p:sp>
            <p:nvSpPr>
              <p:cNvPr id="12" name="Rectangle 11">
                <a:extLst>
                  <a:ext uri="{FF2B5EF4-FFF2-40B4-BE49-F238E27FC236}">
                    <a16:creationId xmlns:a16="http://schemas.microsoft.com/office/drawing/2014/main" id="{C2A40DA0-B159-451C-8089-2EB90A796A0F}"/>
                  </a:ext>
                </a:extLst>
              </p:cNvPr>
              <p:cNvSpPr/>
              <p:nvPr/>
            </p:nvSpPr>
            <p:spPr>
              <a:xfrm>
                <a:off x="10276746" y="3499706"/>
                <a:ext cx="1495031" cy="480131"/>
              </a:xfrm>
              <a:prstGeom prst="rect">
                <a:avLst/>
              </a:prstGeom>
              <a:solidFill>
                <a:schemeClr val="bg1"/>
              </a:solidFill>
              <a:ln w="19050">
                <a:solidFill>
                  <a:schemeClr val="tx1"/>
                </a:solidFill>
              </a:ln>
            </p:spPr>
            <p:txBody>
              <a:bodyPr wrap="square">
                <a:spAutoFit/>
              </a:bodyPr>
              <a:lstStyle/>
              <a:p>
                <a:pPr algn="ctr">
                  <a:lnSpc>
                    <a:spcPct val="90000"/>
                  </a:lnSpc>
                </a:pPr>
                <a:r>
                  <a:rPr lang="en-US" sz="1400" b="1" dirty="0">
                    <a:latin typeface="Calibri" panose="020F0502020204030204" pitchFamily="34" charset="0"/>
                    <a:ea typeface="Calibri" panose="020F0502020204030204" pitchFamily="34" charset="0"/>
                    <a:cs typeface="Calibri" panose="020F0502020204030204" pitchFamily="34" charset="0"/>
                  </a:rPr>
                  <a:t>% of G16 flashes observed by G17</a:t>
                </a:r>
                <a:endParaRPr lang="en-US" sz="1400" b="1" dirty="0"/>
              </a:p>
            </p:txBody>
          </p:sp>
          <p:sp>
            <p:nvSpPr>
              <p:cNvPr id="13" name="Rectangle 12">
                <a:extLst>
                  <a:ext uri="{FF2B5EF4-FFF2-40B4-BE49-F238E27FC236}">
                    <a16:creationId xmlns:a16="http://schemas.microsoft.com/office/drawing/2014/main" id="{0EEF3C19-D580-4ECA-831C-0B30C1B22797}"/>
                  </a:ext>
                </a:extLst>
              </p:cNvPr>
              <p:cNvSpPr/>
              <p:nvPr/>
            </p:nvSpPr>
            <p:spPr>
              <a:xfrm>
                <a:off x="7921746" y="3499706"/>
                <a:ext cx="1539293" cy="480131"/>
              </a:xfrm>
              <a:prstGeom prst="rect">
                <a:avLst/>
              </a:prstGeom>
              <a:solidFill>
                <a:schemeClr val="bg1"/>
              </a:solidFill>
              <a:ln w="19050">
                <a:solidFill>
                  <a:schemeClr val="tx1"/>
                </a:solidFill>
              </a:ln>
            </p:spPr>
            <p:txBody>
              <a:bodyPr wrap="square">
                <a:spAutoFit/>
              </a:bodyPr>
              <a:lstStyle/>
              <a:p>
                <a:pPr algn="ctr">
                  <a:lnSpc>
                    <a:spcPct val="90000"/>
                  </a:lnSpc>
                </a:pPr>
                <a:r>
                  <a:rPr lang="en-US" sz="1400" b="1" dirty="0">
                    <a:latin typeface="Calibri" panose="020F0502020204030204" pitchFamily="34" charset="0"/>
                    <a:ea typeface="Calibri" panose="020F0502020204030204" pitchFamily="34" charset="0"/>
                    <a:cs typeface="Calibri" panose="020F0502020204030204" pitchFamily="34" charset="0"/>
                  </a:rPr>
                  <a:t>% of G17 flashes observed by G16</a:t>
                </a:r>
                <a:endParaRPr lang="en-US" sz="1400" b="1" dirty="0"/>
              </a:p>
            </p:txBody>
          </p:sp>
        </p:grpSp>
        <p:sp>
          <p:nvSpPr>
            <p:cNvPr id="5" name="TextBox 4">
              <a:extLst>
                <a:ext uri="{FF2B5EF4-FFF2-40B4-BE49-F238E27FC236}">
                  <a16:creationId xmlns:a16="http://schemas.microsoft.com/office/drawing/2014/main" id="{9CE3FAD6-4FDC-44B9-8167-B78B8724F6A2}"/>
                </a:ext>
              </a:extLst>
            </p:cNvPr>
            <p:cNvSpPr txBox="1"/>
            <p:nvPr/>
          </p:nvSpPr>
          <p:spPr>
            <a:xfrm>
              <a:off x="1252481" y="4085078"/>
              <a:ext cx="2624258" cy="307777"/>
            </a:xfrm>
            <a:prstGeom prst="rect">
              <a:avLst/>
            </a:prstGeom>
            <a:noFill/>
          </p:spPr>
          <p:txBody>
            <a:bodyPr wrap="square" rtlCol="0">
              <a:spAutoFit/>
            </a:bodyPr>
            <a:lstStyle/>
            <a:p>
              <a:r>
                <a:rPr lang="en-US" sz="1400" dirty="0"/>
                <a:t>Source: </a:t>
              </a:r>
              <a:r>
                <a:rPr lang="en-US" sz="1400" dirty="0" err="1"/>
                <a:t>Rudlosky</a:t>
              </a:r>
              <a:r>
                <a:rPr lang="en-US" sz="1400" dirty="0"/>
                <a:t> and </a:t>
              </a:r>
              <a:r>
                <a:rPr lang="en-US" sz="1400" dirty="0" err="1"/>
                <a:t>Virts</a:t>
              </a:r>
              <a:r>
                <a:rPr lang="en-US" sz="1400" dirty="0"/>
                <a:t> (2021)</a:t>
              </a:r>
            </a:p>
          </p:txBody>
        </p:sp>
      </p:grpSp>
      <p:sp>
        <p:nvSpPr>
          <p:cNvPr id="8" name="TextBox 7">
            <a:extLst>
              <a:ext uri="{FF2B5EF4-FFF2-40B4-BE49-F238E27FC236}">
                <a16:creationId xmlns:a16="http://schemas.microsoft.com/office/drawing/2014/main" id="{030637DC-0E30-4CD6-A6E1-C74DD3C4A014}"/>
              </a:ext>
            </a:extLst>
          </p:cNvPr>
          <p:cNvSpPr txBox="1"/>
          <p:nvPr/>
        </p:nvSpPr>
        <p:spPr>
          <a:xfrm>
            <a:off x="127691" y="1778525"/>
            <a:ext cx="976543" cy="1477328"/>
          </a:xfrm>
          <a:prstGeom prst="rect">
            <a:avLst/>
          </a:prstGeom>
          <a:solidFill>
            <a:schemeClr val="bg1"/>
          </a:solidFill>
          <a:ln w="28575">
            <a:solidFill>
              <a:schemeClr val="tx1"/>
            </a:solidFill>
          </a:ln>
        </p:spPr>
        <p:txBody>
          <a:bodyPr wrap="square" rtlCol="0">
            <a:spAutoFit/>
          </a:bodyPr>
          <a:lstStyle/>
          <a:p>
            <a:r>
              <a:rPr lang="en-US" b="1" dirty="0"/>
              <a:t>Overlap region of G16 &amp; G17 GLMs</a:t>
            </a:r>
          </a:p>
        </p:txBody>
      </p:sp>
    </p:spTree>
    <p:extLst>
      <p:ext uri="{BB962C8B-B14F-4D97-AF65-F5344CB8AC3E}">
        <p14:creationId xmlns:p14="http://schemas.microsoft.com/office/powerpoint/2010/main" val="98045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References</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78002"/>
            <a:ext cx="9837557" cy="5211192"/>
          </a:xfrm>
        </p:spPr>
        <p:txBody>
          <a:bodyPr anchor="t" anchorCtr="0">
            <a:noAutofit/>
          </a:bodyPr>
          <a:lstStyle/>
          <a:p>
            <a:r>
              <a:rPr lang="en-US" sz="2000" dirty="0"/>
              <a:t>Bateman, M. and D. Mach, 2020: Preliminary detection efficiency and false alarm rate assessment of the Geostationary Lightning Mapper on the GOES-16 satellite. </a:t>
            </a:r>
            <a:r>
              <a:rPr lang="en-US" sz="2000" i="1" dirty="0"/>
              <a:t>J. Appl. Remote Sens.</a:t>
            </a:r>
            <a:r>
              <a:rPr lang="en-US" sz="2000" dirty="0"/>
              <a:t>, 14(3), 032406. https://doi.org/10.1117/1.JRS.14.032406</a:t>
            </a:r>
          </a:p>
          <a:p>
            <a:r>
              <a:rPr lang="en-US" sz="2000" dirty="0" err="1"/>
              <a:t>Bruning</a:t>
            </a:r>
            <a:r>
              <a:rPr lang="en-US" sz="2000" dirty="0"/>
              <a:t>, E., C.E. </a:t>
            </a:r>
            <a:r>
              <a:rPr lang="en-US" sz="2000" dirty="0" err="1"/>
              <a:t>Tillier</a:t>
            </a:r>
            <a:r>
              <a:rPr lang="en-US" sz="2000" dirty="0"/>
              <a:t>, S.F. Edgington, S.D. </a:t>
            </a:r>
            <a:r>
              <a:rPr lang="en-US" sz="2000" dirty="0" err="1"/>
              <a:t>Rudlosky</a:t>
            </a:r>
            <a:r>
              <a:rPr lang="en-US" sz="2000" dirty="0"/>
              <a:t>, J. </a:t>
            </a:r>
            <a:r>
              <a:rPr lang="en-US" sz="2000" dirty="0" err="1"/>
              <a:t>Zajic</a:t>
            </a:r>
            <a:r>
              <a:rPr lang="en-US" sz="2000" dirty="0"/>
              <a:t>, C. Gravelle, et al., 2019: Meteorological imagery for the geostationary lightning mapper. </a:t>
            </a:r>
            <a:r>
              <a:rPr lang="en-US" sz="2000" i="1" dirty="0"/>
              <a:t>J. </a:t>
            </a:r>
            <a:r>
              <a:rPr lang="en-US" sz="2000" i="1" dirty="0" err="1"/>
              <a:t>Geophys</a:t>
            </a:r>
            <a:r>
              <a:rPr lang="en-US" sz="2000" i="1" dirty="0"/>
              <a:t>. Res.: Atmosphere</a:t>
            </a:r>
            <a:r>
              <a:rPr lang="en-US" sz="2000" dirty="0"/>
              <a:t>, 124, 14285– 14309. https://doi.org/10.1029/2019JD030874</a:t>
            </a:r>
          </a:p>
          <a:p>
            <a:r>
              <a:rPr lang="en-US" sz="2000" dirty="0" err="1"/>
              <a:t>Rudlosky</a:t>
            </a:r>
            <a:r>
              <a:rPr lang="en-US" sz="2000" dirty="0"/>
              <a:t>, S.D. and K. S. </a:t>
            </a:r>
            <a:r>
              <a:rPr lang="en-US" sz="2000" dirty="0" err="1"/>
              <a:t>Virts</a:t>
            </a:r>
            <a:r>
              <a:rPr lang="en-US" sz="2000" dirty="0"/>
              <a:t>, 2021: Dual Geostationary Lightning Mapper Observations. </a:t>
            </a:r>
            <a:r>
              <a:rPr lang="en-US" sz="2000" i="1" dirty="0"/>
              <a:t>Mon. Weather Rev.</a:t>
            </a:r>
            <a:r>
              <a:rPr lang="en-US" sz="2000" dirty="0"/>
              <a:t>, Early Online Release. https://doi.org/10.1175/MWR-D-20-0242.1</a:t>
            </a:r>
          </a:p>
          <a:p>
            <a:r>
              <a:rPr lang="en-US" sz="2000" dirty="0"/>
              <a:t>Schultz, C. J., W. A. Petersen, and L. D. Carey, 2009: Preliminary development and evaluation of lightning jump algorithms for the real-time detection of severe weather. </a:t>
            </a:r>
            <a:r>
              <a:rPr lang="en-US" sz="2000" i="1" dirty="0"/>
              <a:t>J. Appl. Meteor. </a:t>
            </a:r>
            <a:r>
              <a:rPr lang="en-US" sz="2000" i="1" dirty="0" err="1"/>
              <a:t>Climatol</a:t>
            </a:r>
            <a:r>
              <a:rPr lang="en-US" sz="2000" i="1" dirty="0"/>
              <a:t>.</a:t>
            </a:r>
            <a:r>
              <a:rPr lang="en-US" sz="2000" dirty="0"/>
              <a:t>, 48, 2543–2563. https://doi.org/10.1175/2009JAMC2237.1</a:t>
            </a:r>
          </a:p>
          <a:p>
            <a:endParaRPr lang="en-US" sz="1800" dirty="0"/>
          </a:p>
          <a:p>
            <a:endParaRPr lang="en-US" sz="1800" dirty="0"/>
          </a:p>
        </p:txBody>
      </p:sp>
    </p:spTree>
    <p:extLst>
      <p:ext uri="{BB962C8B-B14F-4D97-AF65-F5344CB8AC3E}">
        <p14:creationId xmlns:p14="http://schemas.microsoft.com/office/powerpoint/2010/main" val="411014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Summary and Q+A</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58952"/>
            <a:ext cx="10710672" cy="5211192"/>
          </a:xfrm>
        </p:spPr>
        <p:txBody>
          <a:bodyPr anchor="t" anchorCtr="0">
            <a:noAutofit/>
          </a:bodyPr>
          <a:lstStyle/>
          <a:p>
            <a:r>
              <a:rPr lang="en-US" dirty="0"/>
              <a:t>The Geostationary Lightning Mappers (GLMs) cover much of the Western Hemisphere, with a significant overlap area over the central U.S.</a:t>
            </a:r>
          </a:p>
          <a:p>
            <a:r>
              <a:rPr lang="en-US" dirty="0"/>
              <a:t>GLMs produce three gridded products: Flash Extent Density, Minimum Flash Area, and Total Optical Energy</a:t>
            </a:r>
          </a:p>
          <a:p>
            <a:r>
              <a:rPr lang="en-US" dirty="0"/>
              <a:t>Flash Extent Density represents a count of the number of flashes within each pixel</a:t>
            </a:r>
          </a:p>
          <a:p>
            <a:r>
              <a:rPr lang="en-US" dirty="0"/>
              <a:t>Minimum Flash Area represents the smallest area of any flash detected within each pixel</a:t>
            </a:r>
          </a:p>
          <a:p>
            <a:r>
              <a:rPr lang="en-US" dirty="0"/>
              <a:t>Total Optical Energy represents the amount of optical energy or brightness detected within each pixel</a:t>
            </a:r>
          </a:p>
          <a:p>
            <a:r>
              <a:rPr lang="en-US" dirty="0"/>
              <a:t>Detection Efficiency is &gt; 70% averaged over the full disk and 24 hours, increasing overnight</a:t>
            </a:r>
          </a:p>
          <a:p>
            <a:r>
              <a:rPr lang="en-US" dirty="0"/>
              <a:t>False Alarm Rate is &lt; 5%, and filters are being developed to improve this further</a:t>
            </a:r>
          </a:p>
          <a:p>
            <a:endParaRPr lang="en-US" sz="1800" dirty="0"/>
          </a:p>
          <a:p>
            <a:endParaRPr lang="en-US" sz="1800" dirty="0"/>
          </a:p>
        </p:txBody>
      </p:sp>
    </p:spTree>
    <p:extLst>
      <p:ext uri="{BB962C8B-B14F-4D97-AF65-F5344CB8AC3E}">
        <p14:creationId xmlns:p14="http://schemas.microsoft.com/office/powerpoint/2010/main" val="334897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AFA5-7F7B-4009-A1E2-60CC5536A088}"/>
              </a:ext>
            </a:extLst>
          </p:cNvPr>
          <p:cNvSpPr>
            <a:spLocks noGrp="1"/>
          </p:cNvSpPr>
          <p:nvPr>
            <p:ph type="title"/>
          </p:nvPr>
        </p:nvSpPr>
        <p:spPr>
          <a:xfrm>
            <a:off x="2076450" y="1828800"/>
            <a:ext cx="9353427" cy="2292843"/>
          </a:xfrm>
        </p:spPr>
        <p:txBody>
          <a:bodyPr>
            <a:noAutofit/>
          </a:bodyPr>
          <a:lstStyle/>
          <a:p>
            <a:r>
              <a:rPr lang="en-US" sz="4800" dirty="0"/>
              <a:t>Part 2: GLM Hands-On Activities with Selected Case Studies</a:t>
            </a:r>
          </a:p>
        </p:txBody>
      </p:sp>
    </p:spTree>
    <p:extLst>
      <p:ext uri="{BB962C8B-B14F-4D97-AF65-F5344CB8AC3E}">
        <p14:creationId xmlns:p14="http://schemas.microsoft.com/office/powerpoint/2010/main" val="192553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1: Quasi-Linear Convective System</a:t>
            </a:r>
          </a:p>
        </p:txBody>
      </p:sp>
      <p:sp>
        <p:nvSpPr>
          <p:cNvPr id="10" name="TextBox 9">
            <a:extLst>
              <a:ext uri="{FF2B5EF4-FFF2-40B4-BE49-F238E27FC236}">
                <a16:creationId xmlns:a16="http://schemas.microsoft.com/office/drawing/2014/main" id="{5BB9EF7B-A99D-425E-9E10-3736B1DC364D}"/>
              </a:ext>
            </a:extLst>
          </p:cNvPr>
          <p:cNvSpPr txBox="1"/>
          <p:nvPr/>
        </p:nvSpPr>
        <p:spPr>
          <a:xfrm>
            <a:off x="7572375" y="1037727"/>
            <a:ext cx="4248150" cy="1569660"/>
          </a:xfrm>
          <a:prstGeom prst="rect">
            <a:avLst/>
          </a:prstGeom>
          <a:solidFill>
            <a:schemeClr val="bg1"/>
          </a:solidFill>
          <a:ln w="28575">
            <a:solidFill>
              <a:schemeClr val="tx1"/>
            </a:solidFill>
          </a:ln>
        </p:spPr>
        <p:txBody>
          <a:bodyPr wrap="square" rtlCol="0">
            <a:spAutoFit/>
          </a:bodyPr>
          <a:lstStyle/>
          <a:p>
            <a:r>
              <a:rPr lang="en-US" sz="2400" b="1" dirty="0"/>
              <a:t>Question</a:t>
            </a:r>
            <a:r>
              <a:rPr lang="en-US" sz="2400" dirty="0"/>
              <a:t>: What do the GLM products show about this QLCS? Is there a preferred region for  severe weather to continue?</a:t>
            </a:r>
          </a:p>
        </p:txBody>
      </p:sp>
      <p:grpSp>
        <p:nvGrpSpPr>
          <p:cNvPr id="16" name="Group 15">
            <a:extLst>
              <a:ext uri="{FF2B5EF4-FFF2-40B4-BE49-F238E27FC236}">
                <a16:creationId xmlns:a16="http://schemas.microsoft.com/office/drawing/2014/main" id="{6E9F503A-7D91-4752-A774-9187C9F4F47C}"/>
              </a:ext>
            </a:extLst>
          </p:cNvPr>
          <p:cNvGrpSpPr>
            <a:grpSpLocks noChangeAspect="1"/>
          </p:cNvGrpSpPr>
          <p:nvPr/>
        </p:nvGrpSpPr>
        <p:grpSpPr>
          <a:xfrm>
            <a:off x="133572" y="834964"/>
            <a:ext cx="3865563" cy="3699896"/>
            <a:chOff x="6772449" y="1971036"/>
            <a:chExt cx="4810125" cy="4603977"/>
          </a:xfrm>
        </p:grpSpPr>
        <p:pic>
          <p:nvPicPr>
            <p:cNvPr id="17" name="Picture 16" descr="A picture containing diagram&#10;&#10;Description automatically generated">
              <a:extLst>
                <a:ext uri="{FF2B5EF4-FFF2-40B4-BE49-F238E27FC236}">
                  <a16:creationId xmlns:a16="http://schemas.microsoft.com/office/drawing/2014/main" id="{B7511DCE-D454-4026-834B-DA2B5B4A9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449" y="1971036"/>
              <a:ext cx="4810125" cy="4603977"/>
            </a:xfrm>
            <a:prstGeom prst="rect">
              <a:avLst/>
            </a:prstGeom>
          </p:spPr>
        </p:pic>
        <p:sp>
          <p:nvSpPr>
            <p:cNvPr id="18" name="TextBox 17">
              <a:extLst>
                <a:ext uri="{FF2B5EF4-FFF2-40B4-BE49-F238E27FC236}">
                  <a16:creationId xmlns:a16="http://schemas.microsoft.com/office/drawing/2014/main" id="{78FD8718-5CF6-4A3B-8A50-C7ACCC45A57B}"/>
                </a:ext>
              </a:extLst>
            </p:cNvPr>
            <p:cNvSpPr txBox="1"/>
            <p:nvPr/>
          </p:nvSpPr>
          <p:spPr>
            <a:xfrm>
              <a:off x="6796154" y="2242550"/>
              <a:ext cx="1789446" cy="880860"/>
            </a:xfrm>
            <a:prstGeom prst="rect">
              <a:avLst/>
            </a:prstGeom>
            <a:solidFill>
              <a:srgbClr val="002060"/>
            </a:solidFill>
            <a:ln w="19050">
              <a:solidFill>
                <a:schemeClr val="bg1"/>
              </a:solidFill>
            </a:ln>
          </p:spPr>
          <p:txBody>
            <a:bodyPr wrap="square" rtlCol="0">
              <a:spAutoFit/>
            </a:bodyPr>
            <a:lstStyle/>
            <a:p>
              <a:pPr algn="ctr"/>
              <a:r>
                <a:rPr lang="en-US" sz="2000" b="1" dirty="0">
                  <a:solidFill>
                    <a:schemeClr val="bg1"/>
                  </a:solidFill>
                </a:rPr>
                <a:t>FED + NWS Warnings</a:t>
              </a:r>
            </a:p>
          </p:txBody>
        </p:sp>
      </p:grpSp>
      <p:grpSp>
        <p:nvGrpSpPr>
          <p:cNvPr id="19" name="Group 18">
            <a:extLst>
              <a:ext uri="{FF2B5EF4-FFF2-40B4-BE49-F238E27FC236}">
                <a16:creationId xmlns:a16="http://schemas.microsoft.com/office/drawing/2014/main" id="{1C781000-79E4-4A55-A4CC-56118A36C672}"/>
              </a:ext>
            </a:extLst>
          </p:cNvPr>
          <p:cNvGrpSpPr>
            <a:grpSpLocks noChangeAspect="1"/>
          </p:cNvGrpSpPr>
          <p:nvPr/>
        </p:nvGrpSpPr>
        <p:grpSpPr>
          <a:xfrm>
            <a:off x="3558616" y="2018340"/>
            <a:ext cx="3865563" cy="3699896"/>
            <a:chOff x="6693407" y="2130932"/>
            <a:chExt cx="4790565" cy="4585255"/>
          </a:xfrm>
        </p:grpSpPr>
        <p:pic>
          <p:nvPicPr>
            <p:cNvPr id="20" name="Picture 19" descr="A picture containing surface chart&#10;&#10;Description automatically generated">
              <a:extLst>
                <a:ext uri="{FF2B5EF4-FFF2-40B4-BE49-F238E27FC236}">
                  <a16:creationId xmlns:a16="http://schemas.microsoft.com/office/drawing/2014/main" id="{EDB951A2-BF1F-44CD-B76B-6398ADBE0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407" y="2130932"/>
              <a:ext cx="4790565" cy="4585255"/>
            </a:xfrm>
            <a:prstGeom prst="rect">
              <a:avLst/>
            </a:prstGeom>
          </p:spPr>
        </p:pic>
        <p:sp>
          <p:nvSpPr>
            <p:cNvPr id="21" name="TextBox 20">
              <a:extLst>
                <a:ext uri="{FF2B5EF4-FFF2-40B4-BE49-F238E27FC236}">
                  <a16:creationId xmlns:a16="http://schemas.microsoft.com/office/drawing/2014/main" id="{9B5AD1BD-F370-4E32-AA3E-A10FFF73E329}"/>
                </a:ext>
              </a:extLst>
            </p:cNvPr>
            <p:cNvSpPr txBox="1"/>
            <p:nvPr/>
          </p:nvSpPr>
          <p:spPr>
            <a:xfrm>
              <a:off x="6772451" y="2406589"/>
              <a:ext cx="920878" cy="538501"/>
            </a:xfrm>
            <a:prstGeom prst="rect">
              <a:avLst/>
            </a:prstGeom>
            <a:solidFill>
              <a:srgbClr val="002060"/>
            </a:solidFill>
            <a:ln w="19050">
              <a:solidFill>
                <a:schemeClr val="bg1"/>
              </a:solidFill>
            </a:ln>
          </p:spPr>
          <p:txBody>
            <a:bodyPr wrap="square" rtlCol="0">
              <a:spAutoFit/>
            </a:bodyPr>
            <a:lstStyle/>
            <a:p>
              <a:pPr algn="ctr"/>
              <a:r>
                <a:rPr lang="en-US" sz="2000" b="1" dirty="0">
                  <a:solidFill>
                    <a:schemeClr val="bg1"/>
                  </a:solidFill>
                </a:rPr>
                <a:t>MFA</a:t>
              </a:r>
            </a:p>
          </p:txBody>
        </p:sp>
      </p:grpSp>
      <p:grpSp>
        <p:nvGrpSpPr>
          <p:cNvPr id="25" name="Group 24">
            <a:extLst>
              <a:ext uri="{FF2B5EF4-FFF2-40B4-BE49-F238E27FC236}">
                <a16:creationId xmlns:a16="http://schemas.microsoft.com/office/drawing/2014/main" id="{0E76865A-37C4-462B-8246-97E987DBFE4D}"/>
              </a:ext>
            </a:extLst>
          </p:cNvPr>
          <p:cNvGrpSpPr>
            <a:grpSpLocks noChangeAspect="1"/>
          </p:cNvGrpSpPr>
          <p:nvPr/>
        </p:nvGrpSpPr>
        <p:grpSpPr>
          <a:xfrm>
            <a:off x="6983660" y="3043804"/>
            <a:ext cx="3865563" cy="3699896"/>
            <a:chOff x="6772449" y="3044022"/>
            <a:chExt cx="4790565" cy="4585255"/>
          </a:xfrm>
        </p:grpSpPr>
        <p:pic>
          <p:nvPicPr>
            <p:cNvPr id="26" name="Picture 25" descr="Chart&#10;&#10;Description automatically generated with medium confidence">
              <a:extLst>
                <a:ext uri="{FF2B5EF4-FFF2-40B4-BE49-F238E27FC236}">
                  <a16:creationId xmlns:a16="http://schemas.microsoft.com/office/drawing/2014/main" id="{EE67A091-810F-4D9F-A2EA-261343420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449" y="3044022"/>
              <a:ext cx="4790565" cy="4585255"/>
            </a:xfrm>
            <a:prstGeom prst="rect">
              <a:avLst/>
            </a:prstGeom>
          </p:spPr>
        </p:pic>
        <p:sp>
          <p:nvSpPr>
            <p:cNvPr id="27" name="TextBox 26">
              <a:extLst>
                <a:ext uri="{FF2B5EF4-FFF2-40B4-BE49-F238E27FC236}">
                  <a16:creationId xmlns:a16="http://schemas.microsoft.com/office/drawing/2014/main" id="{B2E7BF59-4FB8-4D9E-A31F-614673586479}"/>
                </a:ext>
              </a:extLst>
            </p:cNvPr>
            <p:cNvSpPr txBox="1"/>
            <p:nvPr/>
          </p:nvSpPr>
          <p:spPr>
            <a:xfrm>
              <a:off x="6805888" y="3322004"/>
              <a:ext cx="886787" cy="538501"/>
            </a:xfrm>
            <a:prstGeom prst="rect">
              <a:avLst/>
            </a:prstGeom>
            <a:solidFill>
              <a:srgbClr val="002060"/>
            </a:solidFill>
            <a:ln w="19050">
              <a:solidFill>
                <a:schemeClr val="bg1"/>
              </a:solidFill>
            </a:ln>
          </p:spPr>
          <p:txBody>
            <a:bodyPr wrap="square" rtlCol="0">
              <a:spAutoFit/>
            </a:bodyPr>
            <a:lstStyle/>
            <a:p>
              <a:pPr algn="ctr"/>
              <a:r>
                <a:rPr lang="en-US" sz="2000" b="1" dirty="0">
                  <a:solidFill>
                    <a:schemeClr val="bg1"/>
                  </a:solidFill>
                </a:rPr>
                <a:t>TOE</a:t>
              </a:r>
            </a:p>
          </p:txBody>
        </p:sp>
      </p:grpSp>
      <p:grpSp>
        <p:nvGrpSpPr>
          <p:cNvPr id="29" name="Group 28">
            <a:extLst>
              <a:ext uri="{FF2B5EF4-FFF2-40B4-BE49-F238E27FC236}">
                <a16:creationId xmlns:a16="http://schemas.microsoft.com/office/drawing/2014/main" id="{E34EACA0-089B-4A44-A1B7-01A30CD6FDDC}"/>
              </a:ext>
            </a:extLst>
          </p:cNvPr>
          <p:cNvGrpSpPr/>
          <p:nvPr/>
        </p:nvGrpSpPr>
        <p:grpSpPr>
          <a:xfrm>
            <a:off x="7010642" y="3043804"/>
            <a:ext cx="3865563" cy="3699896"/>
            <a:chOff x="7010642" y="3043804"/>
            <a:chExt cx="3865563" cy="3699896"/>
          </a:xfrm>
        </p:grpSpPr>
        <p:pic>
          <p:nvPicPr>
            <p:cNvPr id="4" name="Picture 3" descr="Map&#10;&#10;Description automatically generated">
              <a:extLst>
                <a:ext uri="{FF2B5EF4-FFF2-40B4-BE49-F238E27FC236}">
                  <a16:creationId xmlns:a16="http://schemas.microsoft.com/office/drawing/2014/main" id="{9C6C6198-EC78-4E87-BE22-295D853AA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642" y="3043804"/>
              <a:ext cx="3865563" cy="3699896"/>
            </a:xfrm>
            <a:prstGeom prst="rect">
              <a:avLst/>
            </a:prstGeom>
          </p:spPr>
        </p:pic>
        <p:sp>
          <p:nvSpPr>
            <p:cNvPr id="28" name="TextBox 27">
              <a:extLst>
                <a:ext uri="{FF2B5EF4-FFF2-40B4-BE49-F238E27FC236}">
                  <a16:creationId xmlns:a16="http://schemas.microsoft.com/office/drawing/2014/main" id="{A364FE87-12C9-4DB9-8ADC-88AF0BA12E98}"/>
                </a:ext>
              </a:extLst>
            </p:cNvPr>
            <p:cNvSpPr txBox="1"/>
            <p:nvPr/>
          </p:nvSpPr>
          <p:spPr>
            <a:xfrm>
              <a:off x="7035237" y="3241477"/>
              <a:ext cx="1149973" cy="707886"/>
            </a:xfrm>
            <a:prstGeom prst="rect">
              <a:avLst/>
            </a:prstGeom>
            <a:solidFill>
              <a:srgbClr val="002060"/>
            </a:solidFill>
            <a:ln w="19050">
              <a:solidFill>
                <a:schemeClr val="bg1"/>
              </a:solidFill>
            </a:ln>
          </p:spPr>
          <p:txBody>
            <a:bodyPr wrap="square" rtlCol="0">
              <a:spAutoFit/>
            </a:bodyPr>
            <a:lstStyle/>
            <a:p>
              <a:pPr algn="ctr"/>
              <a:r>
                <a:rPr lang="en-US" sz="2000" b="1" dirty="0">
                  <a:solidFill>
                    <a:schemeClr val="bg1"/>
                  </a:solidFill>
                </a:rPr>
                <a:t>Radar + ENI/GLD</a:t>
              </a:r>
            </a:p>
          </p:txBody>
        </p:sp>
      </p:grpSp>
    </p:spTree>
    <p:extLst>
      <p:ext uri="{BB962C8B-B14F-4D97-AF65-F5344CB8AC3E}">
        <p14:creationId xmlns:p14="http://schemas.microsoft.com/office/powerpoint/2010/main" val="1092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1: QLCS</a:t>
            </a:r>
          </a:p>
        </p:txBody>
      </p:sp>
      <p:sp>
        <p:nvSpPr>
          <p:cNvPr id="4" name="Content Placeholder 2">
            <a:extLst>
              <a:ext uri="{FF2B5EF4-FFF2-40B4-BE49-F238E27FC236}">
                <a16:creationId xmlns:a16="http://schemas.microsoft.com/office/drawing/2014/main" id="{83C57EB8-C8BC-43EC-98DD-697692D85286}"/>
              </a:ext>
            </a:extLst>
          </p:cNvPr>
          <p:cNvSpPr>
            <a:spLocks noGrp="1"/>
          </p:cNvSpPr>
          <p:nvPr>
            <p:ph idx="1"/>
          </p:nvPr>
        </p:nvSpPr>
        <p:spPr>
          <a:xfrm>
            <a:off x="1481328" y="758952"/>
            <a:ext cx="10710672" cy="2570174"/>
          </a:xfrm>
        </p:spPr>
        <p:txBody>
          <a:bodyPr anchor="t" anchorCtr="0">
            <a:noAutofit/>
          </a:bodyPr>
          <a:lstStyle/>
          <a:p>
            <a:r>
              <a:rPr lang="en-US" dirty="0"/>
              <a:t>Bowing segment near Rockford, IL produced damaging wind gusts leading to downed power lines and overturned box trucks. Gusts estimated up to 70 mph</a:t>
            </a:r>
          </a:p>
          <a:p>
            <a:r>
              <a:rPr lang="en-US" dirty="0"/>
              <a:t>Trailing stratiform region CG flashes can be seen in the GLM imagery and confirmed by ground-based networks (white ovals below)</a:t>
            </a:r>
          </a:p>
          <a:p>
            <a:r>
              <a:rPr lang="en-US" dirty="0"/>
              <a:t>Very energetic, large CG flashes often break “30/30 rule” and are particularly hazardous to life and property</a:t>
            </a:r>
            <a:br>
              <a:rPr lang="en-US" dirty="0"/>
            </a:br>
            <a:endParaRPr lang="en-US" sz="1800" dirty="0"/>
          </a:p>
        </p:txBody>
      </p:sp>
      <p:grpSp>
        <p:nvGrpSpPr>
          <p:cNvPr id="20" name="Group 19">
            <a:extLst>
              <a:ext uri="{FF2B5EF4-FFF2-40B4-BE49-F238E27FC236}">
                <a16:creationId xmlns:a16="http://schemas.microsoft.com/office/drawing/2014/main" id="{BB4042F9-C17F-4A64-9E6A-6C638A27A15E}"/>
              </a:ext>
            </a:extLst>
          </p:cNvPr>
          <p:cNvGrpSpPr/>
          <p:nvPr/>
        </p:nvGrpSpPr>
        <p:grpSpPr>
          <a:xfrm>
            <a:off x="191071" y="3528875"/>
            <a:ext cx="2889993" cy="3200219"/>
            <a:chOff x="191071" y="3528875"/>
            <a:chExt cx="2889993" cy="3200219"/>
          </a:xfrm>
        </p:grpSpPr>
        <p:pic>
          <p:nvPicPr>
            <p:cNvPr id="5" name="Picture 4" descr="Graphical user interface&#10;&#10;Description automatically generated">
              <a:extLst>
                <a:ext uri="{FF2B5EF4-FFF2-40B4-BE49-F238E27FC236}">
                  <a16:creationId xmlns:a16="http://schemas.microsoft.com/office/drawing/2014/main" id="{589AECFC-0796-428A-BE25-B33A7092720E}"/>
                </a:ext>
              </a:extLst>
            </p:cNvPr>
            <p:cNvPicPr>
              <a:picLocks noChangeAspect="1"/>
            </p:cNvPicPr>
            <p:nvPr/>
          </p:nvPicPr>
          <p:blipFill rotWithShape="1">
            <a:blip r:embed="rId2">
              <a:extLst>
                <a:ext uri="{28A0092B-C50C-407E-A947-70E740481C1C}">
                  <a14:useLocalDpi xmlns:a14="http://schemas.microsoft.com/office/drawing/2010/main" val="0"/>
                </a:ext>
              </a:extLst>
            </a:blip>
            <a:srcRect l="32258" t="29671" r="41964" b="14309"/>
            <a:stretch/>
          </p:blipFill>
          <p:spPr>
            <a:xfrm>
              <a:off x="191071" y="3528875"/>
              <a:ext cx="2889993" cy="3200219"/>
            </a:xfrm>
            <a:prstGeom prst="rect">
              <a:avLst/>
            </a:prstGeom>
          </p:spPr>
        </p:pic>
        <p:sp>
          <p:nvSpPr>
            <p:cNvPr id="12" name="Oval 11">
              <a:extLst>
                <a:ext uri="{FF2B5EF4-FFF2-40B4-BE49-F238E27FC236}">
                  <a16:creationId xmlns:a16="http://schemas.microsoft.com/office/drawing/2014/main" id="{95F05740-4441-41CF-91F9-4C2A840E51BF}"/>
                </a:ext>
              </a:extLst>
            </p:cNvPr>
            <p:cNvSpPr/>
            <p:nvPr/>
          </p:nvSpPr>
          <p:spPr>
            <a:xfrm rot="438342">
              <a:off x="798718" y="4084985"/>
              <a:ext cx="844660" cy="99433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6B24A56-6BCB-4185-9C72-349035ED128D}"/>
                </a:ext>
              </a:extLst>
            </p:cNvPr>
            <p:cNvSpPr txBox="1"/>
            <p:nvPr/>
          </p:nvSpPr>
          <p:spPr>
            <a:xfrm>
              <a:off x="191071" y="3528875"/>
              <a:ext cx="1205661" cy="584775"/>
            </a:xfrm>
            <a:prstGeom prst="rect">
              <a:avLst/>
            </a:prstGeom>
            <a:solidFill>
              <a:srgbClr val="002060"/>
            </a:solidFill>
            <a:ln w="19050">
              <a:solidFill>
                <a:schemeClr val="bg1"/>
              </a:solidFill>
            </a:ln>
          </p:spPr>
          <p:txBody>
            <a:bodyPr wrap="square" rtlCol="0">
              <a:spAutoFit/>
            </a:bodyPr>
            <a:lstStyle/>
            <a:p>
              <a:pPr algn="ctr"/>
              <a:r>
                <a:rPr lang="en-US" sz="1600" b="1" dirty="0">
                  <a:solidFill>
                    <a:schemeClr val="bg1"/>
                  </a:solidFill>
                </a:rPr>
                <a:t>FED + NWS Warnings</a:t>
              </a:r>
            </a:p>
          </p:txBody>
        </p:sp>
      </p:grpSp>
      <p:grpSp>
        <p:nvGrpSpPr>
          <p:cNvPr id="21" name="Group 20">
            <a:extLst>
              <a:ext uri="{FF2B5EF4-FFF2-40B4-BE49-F238E27FC236}">
                <a16:creationId xmlns:a16="http://schemas.microsoft.com/office/drawing/2014/main" id="{C04FED68-8863-4BD6-96D2-72E34D5F1BFB}"/>
              </a:ext>
            </a:extLst>
          </p:cNvPr>
          <p:cNvGrpSpPr/>
          <p:nvPr/>
        </p:nvGrpSpPr>
        <p:grpSpPr>
          <a:xfrm>
            <a:off x="3156030" y="3528875"/>
            <a:ext cx="2889993" cy="3200219"/>
            <a:chOff x="3156030" y="3528875"/>
            <a:chExt cx="2889993" cy="3200219"/>
          </a:xfrm>
        </p:grpSpPr>
        <p:pic>
          <p:nvPicPr>
            <p:cNvPr id="7" name="Picture 6" descr="Graphical user interface&#10;&#10;Description automatically generated">
              <a:extLst>
                <a:ext uri="{FF2B5EF4-FFF2-40B4-BE49-F238E27FC236}">
                  <a16:creationId xmlns:a16="http://schemas.microsoft.com/office/drawing/2014/main" id="{F6B3A7DE-2B9D-4A98-94F2-3447EDF17A7F}"/>
                </a:ext>
              </a:extLst>
            </p:cNvPr>
            <p:cNvPicPr>
              <a:picLocks noChangeAspect="1"/>
            </p:cNvPicPr>
            <p:nvPr/>
          </p:nvPicPr>
          <p:blipFill rotWithShape="1">
            <a:blip r:embed="rId3">
              <a:extLst>
                <a:ext uri="{28A0092B-C50C-407E-A947-70E740481C1C}">
                  <a14:useLocalDpi xmlns:a14="http://schemas.microsoft.com/office/drawing/2010/main" val="0"/>
                </a:ext>
              </a:extLst>
            </a:blip>
            <a:srcRect l="32476" t="29528" r="41747" b="14451"/>
            <a:stretch/>
          </p:blipFill>
          <p:spPr>
            <a:xfrm>
              <a:off x="3156030" y="3528875"/>
              <a:ext cx="2889993" cy="3200219"/>
            </a:xfrm>
            <a:prstGeom prst="rect">
              <a:avLst/>
            </a:prstGeom>
          </p:spPr>
        </p:pic>
        <p:sp>
          <p:nvSpPr>
            <p:cNvPr id="13" name="Oval 12">
              <a:extLst>
                <a:ext uri="{FF2B5EF4-FFF2-40B4-BE49-F238E27FC236}">
                  <a16:creationId xmlns:a16="http://schemas.microsoft.com/office/drawing/2014/main" id="{0298373B-EBA1-4160-9CF2-8912A0DB0090}"/>
                </a:ext>
              </a:extLst>
            </p:cNvPr>
            <p:cNvSpPr/>
            <p:nvPr/>
          </p:nvSpPr>
          <p:spPr>
            <a:xfrm rot="438342">
              <a:off x="3696574" y="4084984"/>
              <a:ext cx="844660" cy="99433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ED9C677-6E38-4284-91AB-12FBB7E955E0}"/>
                </a:ext>
              </a:extLst>
            </p:cNvPr>
            <p:cNvSpPr txBox="1"/>
            <p:nvPr/>
          </p:nvSpPr>
          <p:spPr>
            <a:xfrm>
              <a:off x="3164881" y="3528875"/>
              <a:ext cx="593979" cy="338554"/>
            </a:xfrm>
            <a:prstGeom prst="rect">
              <a:avLst/>
            </a:prstGeom>
            <a:solidFill>
              <a:srgbClr val="002060"/>
            </a:solidFill>
            <a:ln w="19050">
              <a:solidFill>
                <a:schemeClr val="bg1"/>
              </a:solidFill>
            </a:ln>
          </p:spPr>
          <p:txBody>
            <a:bodyPr wrap="square" rtlCol="0">
              <a:spAutoFit/>
            </a:bodyPr>
            <a:lstStyle/>
            <a:p>
              <a:pPr algn="ctr"/>
              <a:r>
                <a:rPr lang="en-US" sz="1600" b="1" dirty="0">
                  <a:solidFill>
                    <a:schemeClr val="bg1"/>
                  </a:solidFill>
                </a:rPr>
                <a:t>MFA</a:t>
              </a:r>
            </a:p>
          </p:txBody>
        </p:sp>
      </p:grpSp>
      <p:grpSp>
        <p:nvGrpSpPr>
          <p:cNvPr id="22" name="Group 21">
            <a:extLst>
              <a:ext uri="{FF2B5EF4-FFF2-40B4-BE49-F238E27FC236}">
                <a16:creationId xmlns:a16="http://schemas.microsoft.com/office/drawing/2014/main" id="{408348F4-B485-4A2A-81B3-32A3B232B1C4}"/>
              </a:ext>
            </a:extLst>
          </p:cNvPr>
          <p:cNvGrpSpPr/>
          <p:nvPr/>
        </p:nvGrpSpPr>
        <p:grpSpPr>
          <a:xfrm>
            <a:off x="6120989" y="3528875"/>
            <a:ext cx="2889994" cy="3200219"/>
            <a:chOff x="6120989" y="3528875"/>
            <a:chExt cx="2889994" cy="3200219"/>
          </a:xfrm>
        </p:grpSpPr>
        <p:pic>
          <p:nvPicPr>
            <p:cNvPr id="9" name="Picture 8" descr="Graphical user interface&#10;&#10;Description automatically generated">
              <a:extLst>
                <a:ext uri="{FF2B5EF4-FFF2-40B4-BE49-F238E27FC236}">
                  <a16:creationId xmlns:a16="http://schemas.microsoft.com/office/drawing/2014/main" id="{A58DD49C-F0BF-43B1-96AF-2278704AF7F1}"/>
                </a:ext>
              </a:extLst>
            </p:cNvPr>
            <p:cNvPicPr>
              <a:picLocks noChangeAspect="1"/>
            </p:cNvPicPr>
            <p:nvPr/>
          </p:nvPicPr>
          <p:blipFill rotWithShape="1">
            <a:blip r:embed="rId4">
              <a:extLst>
                <a:ext uri="{28A0092B-C50C-407E-A947-70E740481C1C}">
                  <a14:useLocalDpi xmlns:a14="http://schemas.microsoft.com/office/drawing/2010/main" val="0"/>
                </a:ext>
              </a:extLst>
            </a:blip>
            <a:srcRect l="31966" t="29528" r="42257" b="14451"/>
            <a:stretch/>
          </p:blipFill>
          <p:spPr>
            <a:xfrm>
              <a:off x="6120989" y="3528875"/>
              <a:ext cx="2889994" cy="3200219"/>
            </a:xfrm>
            <a:prstGeom prst="rect">
              <a:avLst/>
            </a:prstGeom>
          </p:spPr>
        </p:pic>
        <p:sp>
          <p:nvSpPr>
            <p:cNvPr id="14" name="Oval 13">
              <a:extLst>
                <a:ext uri="{FF2B5EF4-FFF2-40B4-BE49-F238E27FC236}">
                  <a16:creationId xmlns:a16="http://schemas.microsoft.com/office/drawing/2014/main" id="{BAF89598-380B-44D4-A0C4-1FAFFA7AFFAB}"/>
                </a:ext>
              </a:extLst>
            </p:cNvPr>
            <p:cNvSpPr/>
            <p:nvPr/>
          </p:nvSpPr>
          <p:spPr>
            <a:xfrm rot="438342">
              <a:off x="6736499" y="4082171"/>
              <a:ext cx="844660" cy="99433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F1C4C62-59B3-4FB1-8FAD-7855676DAF79}"/>
                </a:ext>
              </a:extLst>
            </p:cNvPr>
            <p:cNvSpPr txBox="1"/>
            <p:nvPr/>
          </p:nvSpPr>
          <p:spPr>
            <a:xfrm>
              <a:off x="6120989" y="3528875"/>
              <a:ext cx="593979" cy="338554"/>
            </a:xfrm>
            <a:prstGeom prst="rect">
              <a:avLst/>
            </a:prstGeom>
            <a:solidFill>
              <a:srgbClr val="002060"/>
            </a:solidFill>
            <a:ln w="19050">
              <a:solidFill>
                <a:schemeClr val="bg1"/>
              </a:solidFill>
            </a:ln>
          </p:spPr>
          <p:txBody>
            <a:bodyPr wrap="square" rtlCol="0">
              <a:spAutoFit/>
            </a:bodyPr>
            <a:lstStyle/>
            <a:p>
              <a:pPr algn="ctr"/>
              <a:r>
                <a:rPr lang="en-US" sz="1600" b="1" dirty="0">
                  <a:solidFill>
                    <a:schemeClr val="bg1"/>
                  </a:solidFill>
                </a:rPr>
                <a:t>TOE</a:t>
              </a:r>
            </a:p>
          </p:txBody>
        </p:sp>
      </p:grpSp>
      <p:grpSp>
        <p:nvGrpSpPr>
          <p:cNvPr id="23" name="Group 22">
            <a:extLst>
              <a:ext uri="{FF2B5EF4-FFF2-40B4-BE49-F238E27FC236}">
                <a16:creationId xmlns:a16="http://schemas.microsoft.com/office/drawing/2014/main" id="{252CBCD9-6249-4E6C-A6B7-0DCBD65886C6}"/>
              </a:ext>
            </a:extLst>
          </p:cNvPr>
          <p:cNvGrpSpPr/>
          <p:nvPr/>
        </p:nvGrpSpPr>
        <p:grpSpPr>
          <a:xfrm>
            <a:off x="9055684" y="3528874"/>
            <a:ext cx="2920259" cy="3200221"/>
            <a:chOff x="9055684" y="3528874"/>
            <a:chExt cx="2920259" cy="3200221"/>
          </a:xfrm>
        </p:grpSpPr>
        <p:pic>
          <p:nvPicPr>
            <p:cNvPr id="11" name="Picture 10" descr="Graphical user interface&#10;&#10;Description automatically generated">
              <a:extLst>
                <a:ext uri="{FF2B5EF4-FFF2-40B4-BE49-F238E27FC236}">
                  <a16:creationId xmlns:a16="http://schemas.microsoft.com/office/drawing/2014/main" id="{E6302FE8-127A-4789-A3BC-9B9636B31751}"/>
                </a:ext>
              </a:extLst>
            </p:cNvPr>
            <p:cNvPicPr>
              <a:picLocks noChangeAspect="1"/>
            </p:cNvPicPr>
            <p:nvPr/>
          </p:nvPicPr>
          <p:blipFill rotWithShape="1">
            <a:blip r:embed="rId5">
              <a:extLst>
                <a:ext uri="{28A0092B-C50C-407E-A947-70E740481C1C}">
                  <a14:useLocalDpi xmlns:a14="http://schemas.microsoft.com/office/drawing/2010/main" val="0"/>
                </a:ext>
              </a:extLst>
            </a:blip>
            <a:srcRect l="32330" t="29099" r="41893" b="14880"/>
            <a:stretch/>
          </p:blipFill>
          <p:spPr>
            <a:xfrm>
              <a:off x="9085949" y="3528875"/>
              <a:ext cx="2889994" cy="3200220"/>
            </a:xfrm>
            <a:prstGeom prst="rect">
              <a:avLst/>
            </a:prstGeom>
          </p:spPr>
        </p:pic>
        <p:sp>
          <p:nvSpPr>
            <p:cNvPr id="15" name="Oval 14">
              <a:extLst>
                <a:ext uri="{FF2B5EF4-FFF2-40B4-BE49-F238E27FC236}">
                  <a16:creationId xmlns:a16="http://schemas.microsoft.com/office/drawing/2014/main" id="{1CDE6C58-584F-475D-A032-9739927F35C5}"/>
                </a:ext>
              </a:extLst>
            </p:cNvPr>
            <p:cNvSpPr/>
            <p:nvPr/>
          </p:nvSpPr>
          <p:spPr>
            <a:xfrm rot="438342">
              <a:off x="9776426" y="4082171"/>
              <a:ext cx="844660" cy="99433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E762ED-46D6-4FE3-BE24-C1D18D4F832C}"/>
                </a:ext>
              </a:extLst>
            </p:cNvPr>
            <p:cNvSpPr txBox="1"/>
            <p:nvPr/>
          </p:nvSpPr>
          <p:spPr>
            <a:xfrm>
              <a:off x="9055684" y="3528874"/>
              <a:ext cx="1205661" cy="584775"/>
            </a:xfrm>
            <a:prstGeom prst="rect">
              <a:avLst/>
            </a:prstGeom>
            <a:solidFill>
              <a:srgbClr val="002060"/>
            </a:solidFill>
            <a:ln w="19050">
              <a:solidFill>
                <a:schemeClr val="bg1"/>
              </a:solidFill>
            </a:ln>
          </p:spPr>
          <p:txBody>
            <a:bodyPr wrap="square" rtlCol="0">
              <a:spAutoFit/>
            </a:bodyPr>
            <a:lstStyle/>
            <a:p>
              <a:pPr algn="ctr"/>
              <a:r>
                <a:rPr lang="en-US" sz="1600" b="1" dirty="0">
                  <a:solidFill>
                    <a:schemeClr val="bg1"/>
                  </a:solidFill>
                </a:rPr>
                <a:t>Radar + ENI/GLD</a:t>
              </a:r>
            </a:p>
          </p:txBody>
        </p:sp>
      </p:grpSp>
    </p:spTree>
    <p:extLst>
      <p:ext uri="{BB962C8B-B14F-4D97-AF65-F5344CB8AC3E}">
        <p14:creationId xmlns:p14="http://schemas.microsoft.com/office/powerpoint/2010/main" val="237623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2: Hurricane Dorian (2019)</a:t>
            </a:r>
          </a:p>
        </p:txBody>
      </p:sp>
      <p:pic>
        <p:nvPicPr>
          <p:cNvPr id="9" name="Picture 8" descr="A picture containing graphical user interface&#10;&#10;Description automatically generated">
            <a:extLst>
              <a:ext uri="{FF2B5EF4-FFF2-40B4-BE49-F238E27FC236}">
                <a16:creationId xmlns:a16="http://schemas.microsoft.com/office/drawing/2014/main" id="{12CFEE14-6B36-41BE-8CE6-8799AF310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28" y="958789"/>
            <a:ext cx="8239125" cy="5800725"/>
          </a:xfrm>
          <a:prstGeom prst="rect">
            <a:avLst/>
          </a:prstGeom>
        </p:spPr>
      </p:pic>
      <p:sp>
        <p:nvSpPr>
          <p:cNvPr id="10" name="TextBox 9">
            <a:extLst>
              <a:ext uri="{FF2B5EF4-FFF2-40B4-BE49-F238E27FC236}">
                <a16:creationId xmlns:a16="http://schemas.microsoft.com/office/drawing/2014/main" id="{5BB9EF7B-A99D-425E-9E10-3736B1DC364D}"/>
              </a:ext>
            </a:extLst>
          </p:cNvPr>
          <p:cNvSpPr txBox="1"/>
          <p:nvPr/>
        </p:nvSpPr>
        <p:spPr>
          <a:xfrm>
            <a:off x="8153400" y="1400175"/>
            <a:ext cx="3864772" cy="2677656"/>
          </a:xfrm>
          <a:prstGeom prst="rect">
            <a:avLst/>
          </a:prstGeom>
          <a:solidFill>
            <a:schemeClr val="bg1"/>
          </a:solidFill>
          <a:ln w="28575">
            <a:solidFill>
              <a:schemeClr val="tx1"/>
            </a:solidFill>
          </a:ln>
        </p:spPr>
        <p:txBody>
          <a:bodyPr wrap="square" rtlCol="0">
            <a:spAutoFit/>
          </a:bodyPr>
          <a:lstStyle/>
          <a:p>
            <a:r>
              <a:rPr lang="en-US" sz="2400" b="1" dirty="0"/>
              <a:t>Question</a:t>
            </a:r>
            <a:r>
              <a:rPr lang="en-US" sz="2400" dirty="0"/>
              <a:t>: What is Flash Extent Density showing here? Based on this satellite imagery, would you expect Hurricane Dorian to weaken, strengthen, or stay the same intensity?</a:t>
            </a:r>
          </a:p>
        </p:txBody>
      </p:sp>
    </p:spTree>
    <p:extLst>
      <p:ext uri="{BB962C8B-B14F-4D97-AF65-F5344CB8AC3E}">
        <p14:creationId xmlns:p14="http://schemas.microsoft.com/office/powerpoint/2010/main" val="120196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2: Hurricane Dorian (2019)</a:t>
            </a:r>
          </a:p>
        </p:txBody>
      </p:sp>
      <p:pic>
        <p:nvPicPr>
          <p:cNvPr id="9" name="Picture 8" descr="A picture containing graphical user interface&#10;&#10;Description automatically generated">
            <a:extLst>
              <a:ext uri="{FF2B5EF4-FFF2-40B4-BE49-F238E27FC236}">
                <a16:creationId xmlns:a16="http://schemas.microsoft.com/office/drawing/2014/main" id="{12CFEE14-6B36-41BE-8CE6-8799AF310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374" y="103641"/>
            <a:ext cx="3129525" cy="2203331"/>
          </a:xfrm>
          <a:prstGeom prst="rect">
            <a:avLst/>
          </a:prstGeom>
        </p:spPr>
      </p:pic>
      <p:sp>
        <p:nvSpPr>
          <p:cNvPr id="4" name="Content Placeholder 2">
            <a:extLst>
              <a:ext uri="{FF2B5EF4-FFF2-40B4-BE49-F238E27FC236}">
                <a16:creationId xmlns:a16="http://schemas.microsoft.com/office/drawing/2014/main" id="{83C57EB8-C8BC-43EC-98DD-697692D85286}"/>
              </a:ext>
            </a:extLst>
          </p:cNvPr>
          <p:cNvSpPr>
            <a:spLocks noGrp="1"/>
          </p:cNvSpPr>
          <p:nvPr>
            <p:ph idx="1"/>
          </p:nvPr>
        </p:nvSpPr>
        <p:spPr>
          <a:xfrm>
            <a:off x="1481328" y="758952"/>
            <a:ext cx="8367522" cy="5211192"/>
          </a:xfrm>
        </p:spPr>
        <p:txBody>
          <a:bodyPr anchor="t" anchorCtr="0">
            <a:noAutofit/>
          </a:bodyPr>
          <a:lstStyle/>
          <a:p>
            <a:r>
              <a:rPr lang="en-US" dirty="0"/>
              <a:t>Flash Extent Density (FED) shows a large increase in </a:t>
            </a:r>
            <a:br>
              <a:rPr lang="en-US" dirty="0"/>
            </a:br>
            <a:r>
              <a:rPr lang="en-US" dirty="0"/>
              <a:t>lightning activity associated with a convective burst </a:t>
            </a:r>
            <a:br>
              <a:rPr lang="en-US" dirty="0"/>
            </a:br>
            <a:r>
              <a:rPr lang="en-US" dirty="0"/>
              <a:t>within the eye of Hurricane Dorian</a:t>
            </a:r>
          </a:p>
          <a:p>
            <a:r>
              <a:rPr lang="en-US" dirty="0"/>
              <a:t>Significant strengthening was observed as maximum sustained winds according to the National Hurricane Center increased from 150 mph to its peak intensity of 185 mph</a:t>
            </a:r>
          </a:p>
          <a:p>
            <a:endParaRPr lang="en-US" sz="1800" dirty="0"/>
          </a:p>
        </p:txBody>
      </p:sp>
      <p:pic>
        <p:nvPicPr>
          <p:cNvPr id="3" name="Picture 2">
            <a:extLst>
              <a:ext uri="{FF2B5EF4-FFF2-40B4-BE49-F238E27FC236}">
                <a16:creationId xmlns:a16="http://schemas.microsoft.com/office/drawing/2014/main" id="{7560C4D1-BC20-490B-9247-BA516E8A7806}"/>
              </a:ext>
            </a:extLst>
          </p:cNvPr>
          <p:cNvPicPr>
            <a:picLocks noChangeAspect="1"/>
          </p:cNvPicPr>
          <p:nvPr/>
        </p:nvPicPr>
        <p:blipFill rotWithShape="1">
          <a:blip r:embed="rId3"/>
          <a:srcRect l="1682" t="40620" r="36780" b="10831"/>
          <a:stretch/>
        </p:blipFill>
        <p:spPr>
          <a:xfrm>
            <a:off x="6539103" y="3271449"/>
            <a:ext cx="5409880" cy="3501960"/>
          </a:xfrm>
          <a:prstGeom prst="rect">
            <a:avLst/>
          </a:prstGeom>
        </p:spPr>
      </p:pic>
      <p:pic>
        <p:nvPicPr>
          <p:cNvPr id="1028" name="Picture 4">
            <a:extLst>
              <a:ext uri="{FF2B5EF4-FFF2-40B4-BE49-F238E27FC236}">
                <a16:creationId xmlns:a16="http://schemas.microsoft.com/office/drawing/2014/main" id="{90A32C9A-C9F2-4C96-B4DB-2E28F56E3A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7" t="38270" r="37689" b="10666"/>
          <a:stretch/>
        </p:blipFill>
        <p:spPr bwMode="auto">
          <a:xfrm>
            <a:off x="1326452" y="3271449"/>
            <a:ext cx="5083874" cy="350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00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3: Mesoscale Convective Complex</a:t>
            </a:r>
          </a:p>
        </p:txBody>
      </p:sp>
      <p:pic>
        <p:nvPicPr>
          <p:cNvPr id="4" name="Picture 3" descr="A screenshot of a computer&#10;&#10;Description automatically generated with medium confidence">
            <a:extLst>
              <a:ext uri="{FF2B5EF4-FFF2-40B4-BE49-F238E27FC236}">
                <a16:creationId xmlns:a16="http://schemas.microsoft.com/office/drawing/2014/main" id="{F9591889-B84F-4E2F-B8C6-562B8F6AA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5" y="1123950"/>
            <a:ext cx="12027090" cy="5372100"/>
          </a:xfrm>
          <a:prstGeom prst="rect">
            <a:avLst/>
          </a:prstGeom>
        </p:spPr>
      </p:pic>
      <p:sp>
        <p:nvSpPr>
          <p:cNvPr id="5" name="Oval 4">
            <a:extLst>
              <a:ext uri="{FF2B5EF4-FFF2-40B4-BE49-F238E27FC236}">
                <a16:creationId xmlns:a16="http://schemas.microsoft.com/office/drawing/2014/main" id="{2BB6E85B-0E27-416A-9EAF-DFC4E6F401C4}"/>
              </a:ext>
            </a:extLst>
          </p:cNvPr>
          <p:cNvSpPr/>
          <p:nvPr/>
        </p:nvSpPr>
        <p:spPr>
          <a:xfrm rot="18669072">
            <a:off x="2235312" y="2410603"/>
            <a:ext cx="794832" cy="72310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31DAAD-1535-4AA1-A2F5-5204A775BBDA}"/>
              </a:ext>
            </a:extLst>
          </p:cNvPr>
          <p:cNvSpPr/>
          <p:nvPr/>
        </p:nvSpPr>
        <p:spPr>
          <a:xfrm rot="18669072">
            <a:off x="8302738" y="2410604"/>
            <a:ext cx="794832" cy="72310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BE0BF2-490D-4A5C-99BB-C2BEAA8DC26D}"/>
              </a:ext>
            </a:extLst>
          </p:cNvPr>
          <p:cNvSpPr/>
          <p:nvPr/>
        </p:nvSpPr>
        <p:spPr>
          <a:xfrm rot="18669072">
            <a:off x="2235311" y="5087128"/>
            <a:ext cx="794832" cy="72310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18D0B2-CFCD-419A-99BE-DFD6948D6FC2}"/>
              </a:ext>
            </a:extLst>
          </p:cNvPr>
          <p:cNvSpPr/>
          <p:nvPr/>
        </p:nvSpPr>
        <p:spPr>
          <a:xfrm rot="18669072">
            <a:off x="8302739" y="5087128"/>
            <a:ext cx="794832" cy="72310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84F677-88CB-43E7-BC0B-6DE8972711E1}"/>
              </a:ext>
            </a:extLst>
          </p:cNvPr>
          <p:cNvSpPr/>
          <p:nvPr/>
        </p:nvSpPr>
        <p:spPr>
          <a:xfrm rot="18669072">
            <a:off x="4542248" y="2815341"/>
            <a:ext cx="547353" cy="4966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1D11AE-90B4-416B-B132-B85CE54D89CC}"/>
              </a:ext>
            </a:extLst>
          </p:cNvPr>
          <p:cNvSpPr/>
          <p:nvPr/>
        </p:nvSpPr>
        <p:spPr>
          <a:xfrm rot="18669072">
            <a:off x="4542249" y="5522213"/>
            <a:ext cx="547353" cy="4966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0F5083-AEC1-4FA6-9D11-29D04A68B2BA}"/>
              </a:ext>
            </a:extLst>
          </p:cNvPr>
          <p:cNvSpPr/>
          <p:nvPr/>
        </p:nvSpPr>
        <p:spPr>
          <a:xfrm rot="18669072">
            <a:off x="10523949" y="2815340"/>
            <a:ext cx="547353" cy="4966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2FB92B-28F2-4230-AF26-10EC1C712236}"/>
              </a:ext>
            </a:extLst>
          </p:cNvPr>
          <p:cNvSpPr/>
          <p:nvPr/>
        </p:nvSpPr>
        <p:spPr>
          <a:xfrm rot="18669072">
            <a:off x="10523948" y="5569838"/>
            <a:ext cx="547353" cy="4966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CDEDD1-BF2E-49B4-98CD-803FA57CA498}"/>
              </a:ext>
            </a:extLst>
          </p:cNvPr>
          <p:cNvSpPr txBox="1"/>
          <p:nvPr/>
        </p:nvSpPr>
        <p:spPr>
          <a:xfrm>
            <a:off x="8909107" y="928888"/>
            <a:ext cx="3200437" cy="1200329"/>
          </a:xfrm>
          <a:prstGeom prst="rect">
            <a:avLst/>
          </a:prstGeom>
          <a:solidFill>
            <a:schemeClr val="bg1"/>
          </a:solidFill>
          <a:ln w="28575">
            <a:solidFill>
              <a:schemeClr val="tx1"/>
            </a:solidFill>
          </a:ln>
        </p:spPr>
        <p:txBody>
          <a:bodyPr wrap="square" rtlCol="0">
            <a:spAutoFit/>
          </a:bodyPr>
          <a:lstStyle/>
          <a:p>
            <a:r>
              <a:rPr lang="en-US" sz="2400" b="1" dirty="0"/>
              <a:t>Question: </a:t>
            </a:r>
            <a:r>
              <a:rPr lang="en-US" sz="2400" dirty="0"/>
              <a:t>Which storms stick out in this satellite imagery? Why?</a:t>
            </a:r>
          </a:p>
        </p:txBody>
      </p:sp>
    </p:spTree>
    <p:extLst>
      <p:ext uri="{BB962C8B-B14F-4D97-AF65-F5344CB8AC3E}">
        <p14:creationId xmlns:p14="http://schemas.microsoft.com/office/powerpoint/2010/main" val="9092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Example 3: Mesoscale Convective Complex</a:t>
            </a:r>
          </a:p>
        </p:txBody>
      </p:sp>
      <p:sp>
        <p:nvSpPr>
          <p:cNvPr id="4" name="Content Placeholder 2">
            <a:extLst>
              <a:ext uri="{FF2B5EF4-FFF2-40B4-BE49-F238E27FC236}">
                <a16:creationId xmlns:a16="http://schemas.microsoft.com/office/drawing/2014/main" id="{83C57EB8-C8BC-43EC-98DD-697692D85286}"/>
              </a:ext>
            </a:extLst>
          </p:cNvPr>
          <p:cNvSpPr>
            <a:spLocks noGrp="1"/>
          </p:cNvSpPr>
          <p:nvPr>
            <p:ph idx="1"/>
          </p:nvPr>
        </p:nvSpPr>
        <p:spPr>
          <a:xfrm>
            <a:off x="1392574" y="876691"/>
            <a:ext cx="3854129" cy="2152924"/>
          </a:xfrm>
        </p:spPr>
        <p:txBody>
          <a:bodyPr anchor="t" anchorCtr="0">
            <a:noAutofit/>
          </a:bodyPr>
          <a:lstStyle/>
          <a:p>
            <a:pPr marL="0" indent="0">
              <a:buNone/>
            </a:pPr>
            <a:r>
              <a:rPr lang="en-US" dirty="0"/>
              <a:t>Storm 1 (white ovals)</a:t>
            </a:r>
          </a:p>
          <a:p>
            <a:r>
              <a:rPr lang="en-US" dirty="0"/>
              <a:t>Low MFA values coincide with high FED values</a:t>
            </a:r>
          </a:p>
          <a:p>
            <a:r>
              <a:rPr lang="en-US" dirty="0"/>
              <a:t>Mature storms ongoing</a:t>
            </a:r>
            <a:br>
              <a:rPr lang="en-US" dirty="0"/>
            </a:br>
            <a:endParaRPr lang="en-US" sz="1800" dirty="0"/>
          </a:p>
        </p:txBody>
      </p:sp>
      <p:sp>
        <p:nvSpPr>
          <p:cNvPr id="31" name="Content Placeholder 2">
            <a:extLst>
              <a:ext uri="{FF2B5EF4-FFF2-40B4-BE49-F238E27FC236}">
                <a16:creationId xmlns:a16="http://schemas.microsoft.com/office/drawing/2014/main" id="{58132F6C-397A-4E38-8E9D-9945B6704804}"/>
              </a:ext>
            </a:extLst>
          </p:cNvPr>
          <p:cNvSpPr txBox="1">
            <a:spLocks/>
          </p:cNvSpPr>
          <p:nvPr/>
        </p:nvSpPr>
        <p:spPr>
          <a:xfrm>
            <a:off x="6313588" y="876425"/>
            <a:ext cx="4864964" cy="2152924"/>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dirty="0"/>
              <a:t>Storm 2 (red ovals)</a:t>
            </a:r>
          </a:p>
          <a:p>
            <a:r>
              <a:rPr lang="en-US" dirty="0"/>
              <a:t>Low MFA values precede increasing FED values</a:t>
            </a:r>
          </a:p>
          <a:p>
            <a:r>
              <a:rPr lang="en-US" dirty="0"/>
              <a:t>Smaller flashes indicate strengthening convection</a:t>
            </a:r>
            <a:br>
              <a:rPr lang="en-US" dirty="0"/>
            </a:br>
            <a:endParaRPr lang="en-US" sz="1800" dirty="0"/>
          </a:p>
        </p:txBody>
      </p:sp>
      <p:grpSp>
        <p:nvGrpSpPr>
          <p:cNvPr id="37" name="Group 36">
            <a:extLst>
              <a:ext uri="{FF2B5EF4-FFF2-40B4-BE49-F238E27FC236}">
                <a16:creationId xmlns:a16="http://schemas.microsoft.com/office/drawing/2014/main" id="{90A51913-3290-4D97-AE72-A34F5D38CCEE}"/>
              </a:ext>
            </a:extLst>
          </p:cNvPr>
          <p:cNvGrpSpPr>
            <a:grpSpLocks noChangeAspect="1"/>
          </p:cNvGrpSpPr>
          <p:nvPr/>
        </p:nvGrpSpPr>
        <p:grpSpPr>
          <a:xfrm>
            <a:off x="637653" y="3236969"/>
            <a:ext cx="4490216" cy="3489222"/>
            <a:chOff x="191180" y="3268243"/>
            <a:chExt cx="4448884" cy="3457104"/>
          </a:xfrm>
        </p:grpSpPr>
        <p:grpSp>
          <p:nvGrpSpPr>
            <p:cNvPr id="10" name="Group 9">
              <a:extLst>
                <a:ext uri="{FF2B5EF4-FFF2-40B4-BE49-F238E27FC236}">
                  <a16:creationId xmlns:a16="http://schemas.microsoft.com/office/drawing/2014/main" id="{4A9BB10F-D537-4C35-985A-419431CB8153}"/>
                </a:ext>
              </a:extLst>
            </p:cNvPr>
            <p:cNvGrpSpPr>
              <a:grpSpLocks noChangeAspect="1"/>
            </p:cNvGrpSpPr>
            <p:nvPr/>
          </p:nvGrpSpPr>
          <p:grpSpPr>
            <a:xfrm>
              <a:off x="191182" y="3268244"/>
              <a:ext cx="4448882" cy="3457103"/>
              <a:chOff x="666750" y="1543049"/>
              <a:chExt cx="3970383" cy="3028951"/>
            </a:xfrm>
          </p:grpSpPr>
          <p:pic>
            <p:nvPicPr>
              <p:cNvPr id="5" name="Picture 4" descr="A screenshot of a computer&#10;&#10;Description automatically generated with medium confidence">
                <a:extLst>
                  <a:ext uri="{FF2B5EF4-FFF2-40B4-BE49-F238E27FC236}">
                    <a16:creationId xmlns:a16="http://schemas.microsoft.com/office/drawing/2014/main" id="{A51CCA92-8678-4FF5-B520-07A9D12B1255}"/>
                  </a:ext>
                </a:extLst>
              </p:cNvPr>
              <p:cNvPicPr>
                <a:picLocks noChangeAspect="1"/>
              </p:cNvPicPr>
              <p:nvPr/>
            </p:nvPicPr>
            <p:blipFill rotWithShape="1">
              <a:blip r:embed="rId2">
                <a:extLst>
                  <a:ext uri="{28A0092B-C50C-407E-A947-70E740481C1C}">
                    <a14:useLocalDpi xmlns:a14="http://schemas.microsoft.com/office/drawing/2010/main" val="0"/>
                  </a:ext>
                </a:extLst>
              </a:blip>
              <a:srcRect l="17578" t="24986" r="74843" b="62070"/>
              <a:stretch/>
            </p:blipFill>
            <p:spPr>
              <a:xfrm>
                <a:off x="666750" y="1543049"/>
                <a:ext cx="1985192" cy="1514475"/>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BBFF291-75BA-40C2-9389-F83582E7F59E}"/>
                  </a:ext>
                </a:extLst>
              </p:cNvPr>
              <p:cNvPicPr>
                <a:picLocks noChangeAspect="1"/>
              </p:cNvPicPr>
              <p:nvPr/>
            </p:nvPicPr>
            <p:blipFill rotWithShape="1">
              <a:blip r:embed="rId2">
                <a:extLst>
                  <a:ext uri="{28A0092B-C50C-407E-A947-70E740481C1C}">
                    <a14:useLocalDpi xmlns:a14="http://schemas.microsoft.com/office/drawing/2010/main" val="0"/>
                  </a:ext>
                </a:extLst>
              </a:blip>
              <a:srcRect l="17867" t="75042" r="74633" b="12146"/>
              <a:stretch/>
            </p:blipFill>
            <p:spPr>
              <a:xfrm>
                <a:off x="666751" y="3057524"/>
                <a:ext cx="1985191" cy="1514476"/>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96869F9F-C4C5-4737-B4A8-6F445FDBDE6B}"/>
                  </a:ext>
                </a:extLst>
              </p:cNvPr>
              <p:cNvPicPr>
                <a:picLocks noChangeAspect="1"/>
              </p:cNvPicPr>
              <p:nvPr/>
            </p:nvPicPr>
            <p:blipFill rotWithShape="1">
              <a:blip r:embed="rId2">
                <a:extLst>
                  <a:ext uri="{28A0092B-C50C-407E-A947-70E740481C1C}">
                    <a14:useLocalDpi xmlns:a14="http://schemas.microsoft.com/office/drawing/2010/main" val="0"/>
                  </a:ext>
                </a:extLst>
              </a:blip>
              <a:srcRect l="67175" t="24800" r="24855" b="61733"/>
              <a:stretch/>
            </p:blipFill>
            <p:spPr>
              <a:xfrm>
                <a:off x="2651942" y="1543050"/>
                <a:ext cx="1985191" cy="1514474"/>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E7F471FF-09D3-4732-B41B-BF23A1F8CE99}"/>
                  </a:ext>
                </a:extLst>
              </p:cNvPr>
              <p:cNvPicPr>
                <a:picLocks noChangeAspect="1"/>
              </p:cNvPicPr>
              <p:nvPr/>
            </p:nvPicPr>
            <p:blipFill rotWithShape="1">
              <a:blip r:embed="rId2">
                <a:extLst>
                  <a:ext uri="{28A0092B-C50C-407E-A947-70E740481C1C}">
                    <a14:useLocalDpi xmlns:a14="http://schemas.microsoft.com/office/drawing/2010/main" val="0"/>
                  </a:ext>
                </a:extLst>
              </a:blip>
              <a:srcRect l="68148" t="73659" r="24224" b="13090"/>
              <a:stretch/>
            </p:blipFill>
            <p:spPr>
              <a:xfrm>
                <a:off x="2658168" y="3057525"/>
                <a:ext cx="1978965" cy="1514474"/>
              </a:xfrm>
              <a:prstGeom prst="rect">
                <a:avLst/>
              </a:prstGeom>
            </p:spPr>
          </p:pic>
        </p:grpSp>
        <p:sp>
          <p:nvSpPr>
            <p:cNvPr id="32" name="TextBox 31">
              <a:extLst>
                <a:ext uri="{FF2B5EF4-FFF2-40B4-BE49-F238E27FC236}">
                  <a16:creationId xmlns:a16="http://schemas.microsoft.com/office/drawing/2014/main" id="{954E9033-3EDF-4077-BCCF-3C268E260215}"/>
                </a:ext>
              </a:extLst>
            </p:cNvPr>
            <p:cNvSpPr txBox="1"/>
            <p:nvPr/>
          </p:nvSpPr>
          <p:spPr>
            <a:xfrm>
              <a:off x="1679822" y="4535126"/>
              <a:ext cx="742775"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FED</a:t>
              </a:r>
            </a:p>
          </p:txBody>
        </p:sp>
        <p:sp>
          <p:nvSpPr>
            <p:cNvPr id="33" name="TextBox 32">
              <a:extLst>
                <a:ext uri="{FF2B5EF4-FFF2-40B4-BE49-F238E27FC236}">
                  <a16:creationId xmlns:a16="http://schemas.microsoft.com/office/drawing/2014/main" id="{1C6CBC1C-42A6-4641-A4DE-C87CFD533835}"/>
                </a:ext>
              </a:extLst>
            </p:cNvPr>
            <p:cNvSpPr txBox="1"/>
            <p:nvPr/>
          </p:nvSpPr>
          <p:spPr>
            <a:xfrm>
              <a:off x="3825054" y="4535126"/>
              <a:ext cx="812771"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MFA</a:t>
              </a:r>
            </a:p>
          </p:txBody>
        </p:sp>
        <p:sp>
          <p:nvSpPr>
            <p:cNvPr id="34" name="TextBox 33">
              <a:extLst>
                <a:ext uri="{FF2B5EF4-FFF2-40B4-BE49-F238E27FC236}">
                  <a16:creationId xmlns:a16="http://schemas.microsoft.com/office/drawing/2014/main" id="{CDB82538-57D4-437B-B17A-049C0454920C}"/>
                </a:ext>
              </a:extLst>
            </p:cNvPr>
            <p:cNvSpPr txBox="1"/>
            <p:nvPr/>
          </p:nvSpPr>
          <p:spPr>
            <a:xfrm>
              <a:off x="1603626" y="6263672"/>
              <a:ext cx="811998"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TOE</a:t>
              </a:r>
            </a:p>
          </p:txBody>
        </p:sp>
        <p:sp>
          <p:nvSpPr>
            <p:cNvPr id="35" name="TextBox 34">
              <a:extLst>
                <a:ext uri="{FF2B5EF4-FFF2-40B4-BE49-F238E27FC236}">
                  <a16:creationId xmlns:a16="http://schemas.microsoft.com/office/drawing/2014/main" id="{D954AC28-C999-4FBA-A0E6-6AEEDFA7C376}"/>
                </a:ext>
              </a:extLst>
            </p:cNvPr>
            <p:cNvSpPr txBox="1"/>
            <p:nvPr/>
          </p:nvSpPr>
          <p:spPr>
            <a:xfrm>
              <a:off x="3582616" y="6263671"/>
              <a:ext cx="1048572"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CH. 13</a:t>
              </a:r>
            </a:p>
          </p:txBody>
        </p:sp>
        <p:sp>
          <p:nvSpPr>
            <p:cNvPr id="36" name="TextBox 35">
              <a:extLst>
                <a:ext uri="{FF2B5EF4-FFF2-40B4-BE49-F238E27FC236}">
                  <a16:creationId xmlns:a16="http://schemas.microsoft.com/office/drawing/2014/main" id="{1675A62A-8260-4369-9E5F-F76779022EBD}"/>
                </a:ext>
              </a:extLst>
            </p:cNvPr>
            <p:cNvSpPr txBox="1"/>
            <p:nvPr/>
          </p:nvSpPr>
          <p:spPr>
            <a:xfrm>
              <a:off x="191180" y="3268243"/>
              <a:ext cx="1052720" cy="461665"/>
            </a:xfrm>
            <a:prstGeom prst="rect">
              <a:avLst/>
            </a:prstGeom>
            <a:solidFill>
              <a:schemeClr val="tx1"/>
            </a:solidFill>
            <a:ln w="19050">
              <a:solidFill>
                <a:schemeClr val="bg1"/>
              </a:solidFill>
            </a:ln>
          </p:spPr>
          <p:txBody>
            <a:bodyPr wrap="square" rtlCol="0">
              <a:spAutoFit/>
            </a:bodyPr>
            <a:lstStyle/>
            <a:p>
              <a:pPr algn="ctr"/>
              <a:r>
                <a:rPr lang="en-US" sz="2400" b="1" dirty="0">
                  <a:solidFill>
                    <a:schemeClr val="bg1"/>
                  </a:solidFill>
                </a:rPr>
                <a:t>2200 z</a:t>
              </a:r>
            </a:p>
          </p:txBody>
        </p:sp>
      </p:grpSp>
      <p:grpSp>
        <p:nvGrpSpPr>
          <p:cNvPr id="40" name="Group 39">
            <a:extLst>
              <a:ext uri="{FF2B5EF4-FFF2-40B4-BE49-F238E27FC236}">
                <a16:creationId xmlns:a16="http://schemas.microsoft.com/office/drawing/2014/main" id="{00BC4DFD-A6CC-481D-BEE7-B6F73C357778}"/>
              </a:ext>
            </a:extLst>
          </p:cNvPr>
          <p:cNvGrpSpPr>
            <a:grpSpLocks noChangeAspect="1"/>
          </p:cNvGrpSpPr>
          <p:nvPr/>
        </p:nvGrpSpPr>
        <p:grpSpPr>
          <a:xfrm>
            <a:off x="5450891" y="3236124"/>
            <a:ext cx="3400146" cy="3489222"/>
            <a:chOff x="5450891" y="3236124"/>
            <a:chExt cx="3400146" cy="3489222"/>
          </a:xfrm>
        </p:grpSpPr>
        <p:grpSp>
          <p:nvGrpSpPr>
            <p:cNvPr id="21" name="Group 20">
              <a:extLst>
                <a:ext uri="{FF2B5EF4-FFF2-40B4-BE49-F238E27FC236}">
                  <a16:creationId xmlns:a16="http://schemas.microsoft.com/office/drawing/2014/main" id="{6EB10829-D679-4689-828B-7E59C0D79581}"/>
                </a:ext>
              </a:extLst>
            </p:cNvPr>
            <p:cNvGrpSpPr>
              <a:grpSpLocks noChangeAspect="1"/>
            </p:cNvGrpSpPr>
            <p:nvPr/>
          </p:nvGrpSpPr>
          <p:grpSpPr>
            <a:xfrm>
              <a:off x="5450891" y="3236124"/>
              <a:ext cx="3400146" cy="3489222"/>
              <a:chOff x="5827001" y="1445394"/>
              <a:chExt cx="3020187" cy="3099309"/>
            </a:xfrm>
          </p:grpSpPr>
          <p:pic>
            <p:nvPicPr>
              <p:cNvPr id="14" name="Picture 13" descr="A screenshot of a computer&#10;&#10;Description automatically generated with medium confidence">
                <a:extLst>
                  <a:ext uri="{FF2B5EF4-FFF2-40B4-BE49-F238E27FC236}">
                    <a16:creationId xmlns:a16="http://schemas.microsoft.com/office/drawing/2014/main" id="{30DCF905-9464-4558-8F8E-8C911576B92D}"/>
                  </a:ext>
                </a:extLst>
              </p:cNvPr>
              <p:cNvPicPr>
                <a:picLocks noChangeAspect="1"/>
              </p:cNvPicPr>
              <p:nvPr/>
            </p:nvPicPr>
            <p:blipFill rotWithShape="1">
              <a:blip r:embed="rId3">
                <a:extLst>
                  <a:ext uri="{28A0092B-C50C-407E-A947-70E740481C1C}">
                    <a14:useLocalDpi xmlns:a14="http://schemas.microsoft.com/office/drawing/2010/main" val="0"/>
                  </a:ext>
                </a:extLst>
              </a:blip>
              <a:srcRect l="35680" t="30069" r="58058" b="55747"/>
              <a:stretch/>
            </p:blipFill>
            <p:spPr>
              <a:xfrm>
                <a:off x="5827002" y="1445394"/>
                <a:ext cx="1532586" cy="1550405"/>
              </a:xfrm>
              <a:prstGeom prst="rect">
                <a:avLst/>
              </a:prstGeom>
            </p:spPr>
          </p:pic>
          <p:pic>
            <p:nvPicPr>
              <p:cNvPr id="16" name="Picture 15" descr="A screenshot of a computer&#10;&#10;Description automatically generated with medium confidence">
                <a:extLst>
                  <a:ext uri="{FF2B5EF4-FFF2-40B4-BE49-F238E27FC236}">
                    <a16:creationId xmlns:a16="http://schemas.microsoft.com/office/drawing/2014/main" id="{8F41EEAA-ED57-43D0-BAE1-0B36B1179FEA}"/>
                  </a:ext>
                </a:extLst>
              </p:cNvPr>
              <p:cNvPicPr>
                <a:picLocks noChangeAspect="1"/>
              </p:cNvPicPr>
              <p:nvPr/>
            </p:nvPicPr>
            <p:blipFill rotWithShape="1">
              <a:blip r:embed="rId3">
                <a:extLst>
                  <a:ext uri="{28A0092B-C50C-407E-A947-70E740481C1C}">
                    <a14:useLocalDpi xmlns:a14="http://schemas.microsoft.com/office/drawing/2010/main" val="0"/>
                  </a:ext>
                </a:extLst>
              </a:blip>
              <a:srcRect l="86148" t="29534" r="7215" b="54978"/>
              <a:stretch/>
            </p:blipFill>
            <p:spPr>
              <a:xfrm>
                <a:off x="7359588" y="1445394"/>
                <a:ext cx="1487600" cy="1550405"/>
              </a:xfrm>
              <a:prstGeom prst="rect">
                <a:avLst/>
              </a:prstGeom>
            </p:spPr>
          </p:pic>
          <p:pic>
            <p:nvPicPr>
              <p:cNvPr id="18" name="Picture 17" descr="A screenshot of a computer&#10;&#10;Description automatically generated with medium confidence">
                <a:extLst>
                  <a:ext uri="{FF2B5EF4-FFF2-40B4-BE49-F238E27FC236}">
                    <a16:creationId xmlns:a16="http://schemas.microsoft.com/office/drawing/2014/main" id="{DB8406C4-9487-4B3B-A0FA-500B1AF1A4C0}"/>
                  </a:ext>
                </a:extLst>
              </p:cNvPr>
              <p:cNvPicPr>
                <a:picLocks noChangeAspect="1"/>
              </p:cNvPicPr>
              <p:nvPr/>
            </p:nvPicPr>
            <p:blipFill rotWithShape="1">
              <a:blip r:embed="rId3">
                <a:extLst>
                  <a:ext uri="{28A0092B-C50C-407E-A947-70E740481C1C}">
                    <a14:useLocalDpi xmlns:a14="http://schemas.microsoft.com/office/drawing/2010/main" val="0"/>
                  </a:ext>
                </a:extLst>
              </a:blip>
              <a:srcRect l="35592" t="79306" r="57694" b="5042"/>
              <a:stretch/>
            </p:blipFill>
            <p:spPr>
              <a:xfrm>
                <a:off x="5827001" y="2995799"/>
                <a:ext cx="1532586" cy="1548904"/>
              </a:xfrm>
              <a:prstGeom prst="rect">
                <a:avLst/>
              </a:prstGeom>
            </p:spPr>
          </p:pic>
          <p:pic>
            <p:nvPicPr>
              <p:cNvPr id="20" name="Picture 19" descr="A screenshot of a computer&#10;&#10;Description automatically generated with medium confidence">
                <a:extLst>
                  <a:ext uri="{FF2B5EF4-FFF2-40B4-BE49-F238E27FC236}">
                    <a16:creationId xmlns:a16="http://schemas.microsoft.com/office/drawing/2014/main" id="{2D16BD14-F2C1-42F3-B1C2-C716B55E6568}"/>
                  </a:ext>
                </a:extLst>
              </p:cNvPr>
              <p:cNvPicPr>
                <a:picLocks noChangeAspect="1"/>
              </p:cNvPicPr>
              <p:nvPr/>
            </p:nvPicPr>
            <p:blipFill rotWithShape="1">
              <a:blip r:embed="rId3">
                <a:extLst>
                  <a:ext uri="{28A0092B-C50C-407E-A947-70E740481C1C}">
                    <a14:useLocalDpi xmlns:a14="http://schemas.microsoft.com/office/drawing/2010/main" val="0"/>
                  </a:ext>
                </a:extLst>
              </a:blip>
              <a:srcRect l="86908" t="80773" r="6648" b="7312"/>
              <a:stretch/>
            </p:blipFill>
            <p:spPr>
              <a:xfrm>
                <a:off x="7359587" y="2995799"/>
                <a:ext cx="1487600" cy="1548904"/>
              </a:xfrm>
              <a:prstGeom prst="rect">
                <a:avLst/>
              </a:prstGeom>
            </p:spPr>
          </p:pic>
        </p:grpSp>
        <p:sp>
          <p:nvSpPr>
            <p:cNvPr id="38" name="TextBox 37">
              <a:extLst>
                <a:ext uri="{FF2B5EF4-FFF2-40B4-BE49-F238E27FC236}">
                  <a16:creationId xmlns:a16="http://schemas.microsoft.com/office/drawing/2014/main" id="{D0E12405-8A6A-4DEF-B344-4872666AF1E2}"/>
                </a:ext>
              </a:extLst>
            </p:cNvPr>
            <p:cNvSpPr txBox="1"/>
            <p:nvPr/>
          </p:nvSpPr>
          <p:spPr>
            <a:xfrm>
              <a:off x="5459768" y="3245002"/>
              <a:ext cx="1052720" cy="461665"/>
            </a:xfrm>
            <a:prstGeom prst="rect">
              <a:avLst/>
            </a:prstGeom>
            <a:solidFill>
              <a:schemeClr val="tx1"/>
            </a:solidFill>
            <a:ln w="19050">
              <a:solidFill>
                <a:srgbClr val="C00000"/>
              </a:solidFill>
            </a:ln>
          </p:spPr>
          <p:txBody>
            <a:bodyPr wrap="square" rtlCol="0">
              <a:spAutoFit/>
            </a:bodyPr>
            <a:lstStyle/>
            <a:p>
              <a:pPr algn="ctr"/>
              <a:r>
                <a:rPr lang="en-US" sz="2400" b="1" dirty="0">
                  <a:solidFill>
                    <a:schemeClr val="bg1"/>
                  </a:solidFill>
                </a:rPr>
                <a:t>2157 z</a:t>
              </a:r>
            </a:p>
          </p:txBody>
        </p:sp>
      </p:grpSp>
      <p:grpSp>
        <p:nvGrpSpPr>
          <p:cNvPr id="41" name="Group 40">
            <a:extLst>
              <a:ext uri="{FF2B5EF4-FFF2-40B4-BE49-F238E27FC236}">
                <a16:creationId xmlns:a16="http://schemas.microsoft.com/office/drawing/2014/main" id="{84918DB6-2E26-4A73-83B4-28A568FEED76}"/>
              </a:ext>
            </a:extLst>
          </p:cNvPr>
          <p:cNvGrpSpPr>
            <a:grpSpLocks noChangeAspect="1"/>
          </p:cNvGrpSpPr>
          <p:nvPr/>
        </p:nvGrpSpPr>
        <p:grpSpPr>
          <a:xfrm>
            <a:off x="8847811" y="3244518"/>
            <a:ext cx="3153007" cy="3484577"/>
            <a:chOff x="8847811" y="3244518"/>
            <a:chExt cx="3153007" cy="3484577"/>
          </a:xfrm>
        </p:grpSpPr>
        <p:grpSp>
          <p:nvGrpSpPr>
            <p:cNvPr id="30" name="Group 29">
              <a:extLst>
                <a:ext uri="{FF2B5EF4-FFF2-40B4-BE49-F238E27FC236}">
                  <a16:creationId xmlns:a16="http://schemas.microsoft.com/office/drawing/2014/main" id="{4411CCF1-D417-401C-96B8-A835AC88EAD0}"/>
                </a:ext>
              </a:extLst>
            </p:cNvPr>
            <p:cNvGrpSpPr>
              <a:grpSpLocks noChangeAspect="1"/>
            </p:cNvGrpSpPr>
            <p:nvPr/>
          </p:nvGrpSpPr>
          <p:grpSpPr>
            <a:xfrm>
              <a:off x="8851038" y="3244518"/>
              <a:ext cx="3149780" cy="3484577"/>
              <a:chOff x="8428870" y="1294804"/>
              <a:chExt cx="2796865" cy="3094150"/>
            </a:xfrm>
          </p:grpSpPr>
          <p:pic>
            <p:nvPicPr>
              <p:cNvPr id="23" name="Picture 22" descr="A screenshot of a computer&#10;&#10;Description automatically generated with medium confidence">
                <a:extLst>
                  <a:ext uri="{FF2B5EF4-FFF2-40B4-BE49-F238E27FC236}">
                    <a16:creationId xmlns:a16="http://schemas.microsoft.com/office/drawing/2014/main" id="{5E0B0F56-69B1-40C2-BBD1-7D1FEFF2E6BB}"/>
                  </a:ext>
                </a:extLst>
              </p:cNvPr>
              <p:cNvPicPr>
                <a:picLocks noChangeAspect="1"/>
              </p:cNvPicPr>
              <p:nvPr/>
            </p:nvPicPr>
            <p:blipFill rotWithShape="1">
              <a:blip r:embed="rId4">
                <a:extLst>
                  <a:ext uri="{28A0092B-C50C-407E-A947-70E740481C1C}">
                    <a14:useLocalDpi xmlns:a14="http://schemas.microsoft.com/office/drawing/2010/main" val="0"/>
                  </a:ext>
                </a:extLst>
              </a:blip>
              <a:srcRect l="35898" t="29254" r="58755" b="57703"/>
              <a:stretch/>
            </p:blipFill>
            <p:spPr>
              <a:xfrm>
                <a:off x="8428871" y="1294804"/>
                <a:ext cx="1419979" cy="1550405"/>
              </a:xfrm>
              <a:prstGeom prst="rect">
                <a:avLst/>
              </a:prstGeom>
            </p:spPr>
          </p:pic>
          <p:pic>
            <p:nvPicPr>
              <p:cNvPr id="25" name="Picture 24" descr="A screenshot of a computer&#10;&#10;Description automatically generated with medium confidence">
                <a:extLst>
                  <a:ext uri="{FF2B5EF4-FFF2-40B4-BE49-F238E27FC236}">
                    <a16:creationId xmlns:a16="http://schemas.microsoft.com/office/drawing/2014/main" id="{F04F986D-5A5D-4185-B329-0A8D5DB22E6F}"/>
                  </a:ext>
                </a:extLst>
              </p:cNvPr>
              <p:cNvPicPr>
                <a:picLocks noChangeAspect="1"/>
              </p:cNvPicPr>
              <p:nvPr/>
            </p:nvPicPr>
            <p:blipFill rotWithShape="1">
              <a:blip r:embed="rId4">
                <a:extLst>
                  <a:ext uri="{28A0092B-C50C-407E-A947-70E740481C1C}">
                    <a14:useLocalDpi xmlns:a14="http://schemas.microsoft.com/office/drawing/2010/main" val="0"/>
                  </a:ext>
                </a:extLst>
              </a:blip>
              <a:srcRect l="85317" t="28601" r="8981" b="57052"/>
              <a:stretch/>
            </p:blipFill>
            <p:spPr>
              <a:xfrm>
                <a:off x="9848850" y="1294804"/>
                <a:ext cx="1376885" cy="1547076"/>
              </a:xfrm>
              <a:prstGeom prst="rect">
                <a:avLst/>
              </a:prstGeom>
            </p:spPr>
          </p:pic>
          <p:pic>
            <p:nvPicPr>
              <p:cNvPr id="27" name="Picture 26" descr="A screenshot of a computer&#10;&#10;Description automatically generated with medium confidence">
                <a:extLst>
                  <a:ext uri="{FF2B5EF4-FFF2-40B4-BE49-F238E27FC236}">
                    <a16:creationId xmlns:a16="http://schemas.microsoft.com/office/drawing/2014/main" id="{9A275982-3D05-43B1-956B-A2367537BE5B}"/>
                  </a:ext>
                </a:extLst>
              </p:cNvPr>
              <p:cNvPicPr>
                <a:picLocks noChangeAspect="1"/>
              </p:cNvPicPr>
              <p:nvPr/>
            </p:nvPicPr>
            <p:blipFill rotWithShape="1">
              <a:blip r:embed="rId4">
                <a:extLst>
                  <a:ext uri="{28A0092B-C50C-407E-A947-70E740481C1C}">
                    <a14:useLocalDpi xmlns:a14="http://schemas.microsoft.com/office/drawing/2010/main" val="0"/>
                  </a:ext>
                </a:extLst>
              </a:blip>
              <a:srcRect l="35242" t="78491" r="58755" b="7814"/>
              <a:stretch/>
            </p:blipFill>
            <p:spPr>
              <a:xfrm>
                <a:off x="8428870" y="2841879"/>
                <a:ext cx="1419979" cy="1547075"/>
              </a:xfrm>
              <a:prstGeom prst="rect">
                <a:avLst/>
              </a:prstGeom>
            </p:spPr>
          </p:pic>
          <p:pic>
            <p:nvPicPr>
              <p:cNvPr id="29" name="Picture 28" descr="A screenshot of a computer&#10;&#10;Description automatically generated with medium confidence">
                <a:extLst>
                  <a:ext uri="{FF2B5EF4-FFF2-40B4-BE49-F238E27FC236}">
                    <a16:creationId xmlns:a16="http://schemas.microsoft.com/office/drawing/2014/main" id="{CB1648C0-696B-4DC8-8A73-119AB55A9188}"/>
                  </a:ext>
                </a:extLst>
              </p:cNvPr>
              <p:cNvPicPr>
                <a:picLocks noChangeAspect="1"/>
              </p:cNvPicPr>
              <p:nvPr/>
            </p:nvPicPr>
            <p:blipFill rotWithShape="1">
              <a:blip r:embed="rId4">
                <a:extLst>
                  <a:ext uri="{28A0092B-C50C-407E-A947-70E740481C1C}">
                    <a14:useLocalDpi xmlns:a14="http://schemas.microsoft.com/office/drawing/2010/main" val="0"/>
                  </a:ext>
                </a:extLst>
              </a:blip>
              <a:srcRect l="87306" t="81100" r="6359" b="5531"/>
              <a:stretch/>
            </p:blipFill>
            <p:spPr>
              <a:xfrm>
                <a:off x="9848849" y="2841878"/>
                <a:ext cx="1376885" cy="1543748"/>
              </a:xfrm>
              <a:prstGeom prst="rect">
                <a:avLst/>
              </a:prstGeom>
            </p:spPr>
          </p:pic>
        </p:grpSp>
        <p:sp>
          <p:nvSpPr>
            <p:cNvPr id="39" name="TextBox 38">
              <a:extLst>
                <a:ext uri="{FF2B5EF4-FFF2-40B4-BE49-F238E27FC236}">
                  <a16:creationId xmlns:a16="http://schemas.microsoft.com/office/drawing/2014/main" id="{A69EB30A-4D61-46A3-AF6F-12684634E4B1}"/>
                </a:ext>
              </a:extLst>
            </p:cNvPr>
            <p:cNvSpPr txBox="1"/>
            <p:nvPr/>
          </p:nvSpPr>
          <p:spPr>
            <a:xfrm>
              <a:off x="8847811" y="3245655"/>
              <a:ext cx="1052720" cy="461665"/>
            </a:xfrm>
            <a:prstGeom prst="rect">
              <a:avLst/>
            </a:prstGeom>
            <a:solidFill>
              <a:schemeClr val="tx1"/>
            </a:solidFill>
            <a:ln w="19050">
              <a:solidFill>
                <a:srgbClr val="C00000"/>
              </a:solidFill>
            </a:ln>
          </p:spPr>
          <p:txBody>
            <a:bodyPr wrap="square" rtlCol="0">
              <a:spAutoFit/>
            </a:bodyPr>
            <a:lstStyle/>
            <a:p>
              <a:pPr algn="ctr"/>
              <a:r>
                <a:rPr lang="en-US" sz="2400" b="1" dirty="0">
                  <a:solidFill>
                    <a:schemeClr val="bg1"/>
                  </a:solidFill>
                </a:rPr>
                <a:t>2211 z</a:t>
              </a:r>
            </a:p>
          </p:txBody>
        </p:sp>
      </p:grpSp>
      <p:grpSp>
        <p:nvGrpSpPr>
          <p:cNvPr id="50" name="Group 49">
            <a:extLst>
              <a:ext uri="{FF2B5EF4-FFF2-40B4-BE49-F238E27FC236}">
                <a16:creationId xmlns:a16="http://schemas.microsoft.com/office/drawing/2014/main" id="{666AC6C8-DC9C-4C9D-AEA0-543450FF3106}"/>
              </a:ext>
            </a:extLst>
          </p:cNvPr>
          <p:cNvGrpSpPr>
            <a:grpSpLocks noChangeAspect="1"/>
          </p:cNvGrpSpPr>
          <p:nvPr/>
        </p:nvGrpSpPr>
        <p:grpSpPr>
          <a:xfrm>
            <a:off x="10170951" y="1122809"/>
            <a:ext cx="1829866" cy="2058789"/>
            <a:chOff x="10322262" y="1290684"/>
            <a:chExt cx="1651247" cy="1857824"/>
          </a:xfrm>
        </p:grpSpPr>
        <p:pic>
          <p:nvPicPr>
            <p:cNvPr id="43" name="Picture 42" descr="A picture containing dark&#10;&#10;Description automatically generated">
              <a:extLst>
                <a:ext uri="{FF2B5EF4-FFF2-40B4-BE49-F238E27FC236}">
                  <a16:creationId xmlns:a16="http://schemas.microsoft.com/office/drawing/2014/main" id="{4C0A15F3-9459-4C44-A589-B485455D8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2262" y="1290684"/>
              <a:ext cx="825623" cy="914536"/>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FEE007D7-C529-405A-8FDF-CB8F07C03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7886" y="1293911"/>
              <a:ext cx="825623" cy="914536"/>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71B5D74C-998A-4CC0-8953-B677F31D08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2262" y="2220520"/>
              <a:ext cx="825623" cy="927988"/>
            </a:xfrm>
            <a:prstGeom prst="rect">
              <a:avLst/>
            </a:prstGeom>
          </p:spPr>
        </p:pic>
        <p:pic>
          <p:nvPicPr>
            <p:cNvPr id="49" name="Picture 48" descr="A blurry image of a person&#10;&#10;Description automatically generated with medium confidence">
              <a:extLst>
                <a:ext uri="{FF2B5EF4-FFF2-40B4-BE49-F238E27FC236}">
                  <a16:creationId xmlns:a16="http://schemas.microsoft.com/office/drawing/2014/main" id="{65895F9D-BCE8-43CE-B3A9-1C4FA4C367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7885" y="2199015"/>
              <a:ext cx="825622" cy="947037"/>
            </a:xfrm>
            <a:prstGeom prst="rect">
              <a:avLst/>
            </a:prstGeom>
          </p:spPr>
        </p:pic>
      </p:grpSp>
      <p:sp>
        <p:nvSpPr>
          <p:cNvPr id="42" name="TextBox 41">
            <a:extLst>
              <a:ext uri="{FF2B5EF4-FFF2-40B4-BE49-F238E27FC236}">
                <a16:creationId xmlns:a16="http://schemas.microsoft.com/office/drawing/2014/main" id="{73BBF161-A225-4B4F-84F1-9F8E076A7F2C}"/>
              </a:ext>
            </a:extLst>
          </p:cNvPr>
          <p:cNvSpPr txBox="1"/>
          <p:nvPr/>
        </p:nvSpPr>
        <p:spPr>
          <a:xfrm>
            <a:off x="10134543" y="751787"/>
            <a:ext cx="1902680" cy="461665"/>
          </a:xfrm>
          <a:prstGeom prst="rect">
            <a:avLst/>
          </a:prstGeom>
          <a:solidFill>
            <a:schemeClr val="tx1"/>
          </a:solidFill>
          <a:ln w="19050">
            <a:solidFill>
              <a:srgbClr val="C00000"/>
            </a:solidFill>
          </a:ln>
        </p:spPr>
        <p:txBody>
          <a:bodyPr wrap="square" rtlCol="0">
            <a:spAutoFit/>
          </a:bodyPr>
          <a:lstStyle/>
          <a:p>
            <a:pPr algn="ctr"/>
            <a:r>
              <a:rPr lang="en-US" sz="2400" b="1" dirty="0">
                <a:solidFill>
                  <a:schemeClr val="bg1"/>
                </a:solidFill>
              </a:rPr>
              <a:t>2157-2211 z</a:t>
            </a:r>
          </a:p>
        </p:txBody>
      </p:sp>
      <p:cxnSp>
        <p:nvCxnSpPr>
          <p:cNvPr id="8" name="Straight Connector 7">
            <a:extLst>
              <a:ext uri="{FF2B5EF4-FFF2-40B4-BE49-F238E27FC236}">
                <a16:creationId xmlns:a16="http://schemas.microsoft.com/office/drawing/2014/main" id="{8C461FB1-F279-4BFE-8F42-C0DE351EDAE2}"/>
              </a:ext>
            </a:extLst>
          </p:cNvPr>
          <p:cNvCxnSpPr>
            <a:cxnSpLocks/>
          </p:cNvCxnSpPr>
          <p:nvPr/>
        </p:nvCxnSpPr>
        <p:spPr>
          <a:xfrm>
            <a:off x="8851036" y="3244518"/>
            <a:ext cx="0" cy="34808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59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AFA5-7F7B-4009-A1E2-60CC5536A088}"/>
              </a:ext>
            </a:extLst>
          </p:cNvPr>
          <p:cNvSpPr>
            <a:spLocks noGrp="1"/>
          </p:cNvSpPr>
          <p:nvPr>
            <p:ph type="title"/>
          </p:nvPr>
        </p:nvSpPr>
        <p:spPr>
          <a:xfrm>
            <a:off x="2076450" y="1828800"/>
            <a:ext cx="9353427" cy="2292843"/>
          </a:xfrm>
        </p:spPr>
        <p:txBody>
          <a:bodyPr>
            <a:noAutofit/>
          </a:bodyPr>
          <a:lstStyle/>
          <a:p>
            <a:r>
              <a:rPr lang="en-US" sz="4800" dirty="0"/>
              <a:t>Part 1: How Do the GLMs Work and What Products Do They Create?</a:t>
            </a:r>
          </a:p>
        </p:txBody>
      </p:sp>
    </p:spTree>
    <p:extLst>
      <p:ext uri="{BB962C8B-B14F-4D97-AF65-F5344CB8AC3E}">
        <p14:creationId xmlns:p14="http://schemas.microsoft.com/office/powerpoint/2010/main" val="4259619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Final Discussion and Q+A</a:t>
            </a:r>
          </a:p>
        </p:txBody>
      </p:sp>
      <p:sp>
        <p:nvSpPr>
          <p:cNvPr id="4" name="Content Placeholder 2">
            <a:extLst>
              <a:ext uri="{FF2B5EF4-FFF2-40B4-BE49-F238E27FC236}">
                <a16:creationId xmlns:a16="http://schemas.microsoft.com/office/drawing/2014/main" id="{83C57EB8-C8BC-43EC-98DD-697692D85286}"/>
              </a:ext>
            </a:extLst>
          </p:cNvPr>
          <p:cNvSpPr>
            <a:spLocks noGrp="1"/>
          </p:cNvSpPr>
          <p:nvPr>
            <p:ph idx="1"/>
          </p:nvPr>
        </p:nvSpPr>
        <p:spPr>
          <a:xfrm>
            <a:off x="1481328" y="758952"/>
            <a:ext cx="8367522" cy="5211192"/>
          </a:xfrm>
        </p:spPr>
        <p:txBody>
          <a:bodyPr anchor="t" anchorCtr="0">
            <a:noAutofit/>
          </a:bodyPr>
          <a:lstStyle/>
          <a:p>
            <a:r>
              <a:rPr lang="en-US" dirty="0"/>
              <a:t>GLM gridded products provide valuable insight into lightning activity and thunderstorm evolution</a:t>
            </a:r>
          </a:p>
          <a:p>
            <a:r>
              <a:rPr lang="en-US" dirty="0"/>
              <a:t>Integrating FED, MFA, and TOE into the operational forecasting environment can help warning decision-making</a:t>
            </a:r>
          </a:p>
          <a:p>
            <a:r>
              <a:rPr lang="en-US" dirty="0"/>
              <a:t>Using available ground-based lightning networks along with GLM gridded products can improve confirmation and better understand of lightning activity</a:t>
            </a:r>
          </a:p>
          <a:p>
            <a:r>
              <a:rPr lang="en-US" dirty="0"/>
              <a:t>Questions/comments?</a:t>
            </a:r>
          </a:p>
          <a:p>
            <a:pPr marL="0" indent="0">
              <a:buNone/>
            </a:pPr>
            <a:endParaRPr lang="en-US" dirty="0"/>
          </a:p>
          <a:p>
            <a:r>
              <a:rPr lang="en-US" dirty="0"/>
              <a:t>Thank you for attending!</a:t>
            </a:r>
            <a:br>
              <a:rPr lang="en-US" dirty="0"/>
            </a:br>
            <a:endParaRPr lang="en-US" sz="1800" dirty="0"/>
          </a:p>
        </p:txBody>
      </p:sp>
    </p:spTree>
    <p:extLst>
      <p:ext uri="{BB962C8B-B14F-4D97-AF65-F5344CB8AC3E}">
        <p14:creationId xmlns:p14="http://schemas.microsoft.com/office/powerpoint/2010/main" val="21663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Geostationary Lightning Mapper sends first images back to Earth (CNET News)">
            <a:hlinkClick r:id="" action="ppaction://media"/>
            <a:extLst>
              <a:ext uri="{FF2B5EF4-FFF2-40B4-BE49-F238E27FC236}">
                <a16:creationId xmlns:a16="http://schemas.microsoft.com/office/drawing/2014/main" id="{401ACA30-99B2-4CD2-8836-0F2A96D11D00}"/>
              </a:ext>
            </a:extLst>
          </p:cNvPr>
          <p:cNvPicPr>
            <a:picLocks noRot="1" noChangeAspect="1"/>
          </p:cNvPicPr>
          <p:nvPr>
            <a:videoFile r:link="rId1"/>
          </p:nvPr>
        </p:nvPicPr>
        <p:blipFill>
          <a:blip r:embed="rId3"/>
          <a:stretch>
            <a:fillRect/>
          </a:stretch>
        </p:blipFill>
        <p:spPr>
          <a:xfrm>
            <a:off x="1745449" y="585587"/>
            <a:ext cx="10065177" cy="5686825"/>
          </a:xfrm>
          <a:prstGeom prst="rect">
            <a:avLst/>
          </a:prstGeom>
        </p:spPr>
      </p:pic>
    </p:spTree>
    <p:extLst>
      <p:ext uri="{BB962C8B-B14F-4D97-AF65-F5344CB8AC3E}">
        <p14:creationId xmlns:p14="http://schemas.microsoft.com/office/powerpoint/2010/main" val="9360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How the GLMs Detect Lightning</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651247" y="716871"/>
            <a:ext cx="10540753" cy="2510903"/>
          </a:xfrm>
        </p:spPr>
        <p:txBody>
          <a:bodyPr anchor="t" anchorCtr="0">
            <a:noAutofit/>
          </a:bodyPr>
          <a:lstStyle/>
          <a:p>
            <a:r>
              <a:rPr lang="en-US" dirty="0"/>
              <a:t>Bright optical sources are observed with an imager on the GOES-16 and GOES-17 satellites with a very narrow wavelength corresponding to lightning</a:t>
            </a:r>
          </a:p>
          <a:p>
            <a:r>
              <a:rPr lang="en-US" dirty="0"/>
              <a:t>Sources observed every two milliseconds and compared with a background image updated every 2.5 minutes</a:t>
            </a:r>
          </a:p>
          <a:p>
            <a:r>
              <a:rPr lang="en-US" dirty="0"/>
              <a:t>Each individual pixel which is illuminated past the detection threshold on each two-millisecond frame is an “event”</a:t>
            </a:r>
          </a:p>
        </p:txBody>
      </p:sp>
      <p:pic>
        <p:nvPicPr>
          <p:cNvPr id="4" name="Picture 3">
            <a:extLst>
              <a:ext uri="{FF2B5EF4-FFF2-40B4-BE49-F238E27FC236}">
                <a16:creationId xmlns:a16="http://schemas.microsoft.com/office/drawing/2014/main" id="{0A7D0C47-0B37-4CA9-AB50-7367F43B95C4}"/>
              </a:ext>
            </a:extLst>
          </p:cNvPr>
          <p:cNvPicPr>
            <a:picLocks noChangeAspect="1"/>
          </p:cNvPicPr>
          <p:nvPr/>
        </p:nvPicPr>
        <p:blipFill>
          <a:blip r:embed="rId2"/>
          <a:stretch>
            <a:fillRect/>
          </a:stretch>
        </p:blipFill>
        <p:spPr>
          <a:xfrm>
            <a:off x="7401054" y="2989649"/>
            <a:ext cx="4790946" cy="3314150"/>
          </a:xfrm>
          <a:prstGeom prst="rect">
            <a:avLst/>
          </a:prstGeom>
        </p:spPr>
      </p:pic>
      <p:sp>
        <p:nvSpPr>
          <p:cNvPr id="8" name="Content Placeholder 2">
            <a:extLst>
              <a:ext uri="{FF2B5EF4-FFF2-40B4-BE49-F238E27FC236}">
                <a16:creationId xmlns:a16="http://schemas.microsoft.com/office/drawing/2014/main" id="{7097F8AF-BDC5-4218-9927-FED4B6ABBAC8}"/>
              </a:ext>
            </a:extLst>
          </p:cNvPr>
          <p:cNvSpPr txBox="1">
            <a:spLocks/>
          </p:cNvSpPr>
          <p:nvPr/>
        </p:nvSpPr>
        <p:spPr>
          <a:xfrm>
            <a:off x="1651247" y="3378974"/>
            <a:ext cx="5844927" cy="3011749"/>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Events are amassed into “groups” of simultaneous, adjacent events</a:t>
            </a:r>
          </a:p>
          <a:p>
            <a:r>
              <a:rPr lang="en-US" dirty="0"/>
              <a:t>Groups are amassed into “flashes” by combining one or more sequential groups </a:t>
            </a:r>
          </a:p>
          <a:p>
            <a:r>
              <a:rPr lang="en-US" dirty="0"/>
              <a:t>Field of view of the two GLMs stretches across most of the Western Hemisphere</a:t>
            </a:r>
          </a:p>
        </p:txBody>
      </p:sp>
    </p:spTree>
    <p:extLst>
      <p:ext uri="{BB962C8B-B14F-4D97-AF65-F5344CB8AC3E}">
        <p14:creationId xmlns:p14="http://schemas.microsoft.com/office/powerpoint/2010/main" val="200809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84310" y="1"/>
            <a:ext cx="10018713" cy="958788"/>
          </a:xfrm>
        </p:spPr>
        <p:txBody>
          <a:bodyPr/>
          <a:lstStyle/>
          <a:p>
            <a:pPr algn="l"/>
            <a:r>
              <a:rPr lang="en-US" dirty="0"/>
              <a:t>How the GLMs Detect Lightning</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68477"/>
            <a:ext cx="5471782" cy="5445892"/>
          </a:xfrm>
        </p:spPr>
        <p:txBody>
          <a:bodyPr anchor="t" anchorCtr="0">
            <a:noAutofit/>
          </a:bodyPr>
          <a:lstStyle/>
          <a:p>
            <a:r>
              <a:rPr lang="en-US" dirty="0"/>
              <a:t>Events: individual pixels indicating lightning</a:t>
            </a:r>
          </a:p>
          <a:p>
            <a:r>
              <a:rPr lang="en-US" dirty="0"/>
              <a:t>Groups: simultaneous adjacent (horizontally and diagonally) events occurring within one 2 ms time frame</a:t>
            </a:r>
          </a:p>
          <a:p>
            <a:r>
              <a:rPr lang="en-US" dirty="0"/>
              <a:t>Flashes: consecutive groups occurring within 330 ms and 16.5 km of each other</a:t>
            </a:r>
          </a:p>
          <a:p>
            <a:r>
              <a:rPr lang="en-US" dirty="0"/>
              <a:t>Exceptionally large and long flashes may not be well-resolved with this algorithm</a:t>
            </a:r>
          </a:p>
          <a:p>
            <a:r>
              <a:rPr lang="en-US" dirty="0"/>
              <a:t>Read more about this process in </a:t>
            </a:r>
            <a:r>
              <a:rPr lang="en-US" dirty="0" err="1"/>
              <a:t>Bruning</a:t>
            </a:r>
            <a:r>
              <a:rPr lang="en-US" dirty="0"/>
              <a:t> et al. (2019)</a:t>
            </a:r>
          </a:p>
        </p:txBody>
      </p:sp>
      <p:pic>
        <p:nvPicPr>
          <p:cNvPr id="5" name="Picture 4">
            <a:extLst>
              <a:ext uri="{FF2B5EF4-FFF2-40B4-BE49-F238E27FC236}">
                <a16:creationId xmlns:a16="http://schemas.microsoft.com/office/drawing/2014/main" id="{6711C84B-B34B-4C6B-B10D-C7C1A7D8F423}"/>
              </a:ext>
            </a:extLst>
          </p:cNvPr>
          <p:cNvPicPr>
            <a:picLocks noChangeAspect="1"/>
          </p:cNvPicPr>
          <p:nvPr/>
        </p:nvPicPr>
        <p:blipFill>
          <a:blip r:embed="rId2"/>
          <a:stretch>
            <a:fillRect/>
          </a:stretch>
        </p:blipFill>
        <p:spPr>
          <a:xfrm>
            <a:off x="6953110" y="970165"/>
            <a:ext cx="4999294" cy="5042516"/>
          </a:xfrm>
          <a:prstGeom prst="rect">
            <a:avLst/>
          </a:prstGeom>
        </p:spPr>
      </p:pic>
    </p:spTree>
    <p:extLst>
      <p:ext uri="{BB962C8B-B14F-4D97-AF65-F5344CB8AC3E}">
        <p14:creationId xmlns:p14="http://schemas.microsoft.com/office/powerpoint/2010/main" val="130016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65260" y="1"/>
            <a:ext cx="5316627" cy="958788"/>
          </a:xfrm>
        </p:spPr>
        <p:txBody>
          <a:bodyPr/>
          <a:lstStyle/>
          <a:p>
            <a:pPr algn="l"/>
            <a:r>
              <a:rPr lang="en-US" dirty="0"/>
              <a:t>GLM Products Overview</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58952"/>
            <a:ext cx="5157422" cy="5211192"/>
          </a:xfrm>
        </p:spPr>
        <p:txBody>
          <a:bodyPr anchor="t" anchorCtr="0">
            <a:noAutofit/>
          </a:bodyPr>
          <a:lstStyle/>
          <a:p>
            <a:pPr marL="0" indent="0">
              <a:buNone/>
            </a:pPr>
            <a:r>
              <a:rPr lang="en-US" dirty="0"/>
              <a:t>Three operational GLM products are produced each minute in real-time:</a:t>
            </a:r>
          </a:p>
          <a:p>
            <a:r>
              <a:rPr lang="en-US" b="1" dirty="0"/>
              <a:t>Flash Extent Density [FED] </a:t>
            </a:r>
            <a:r>
              <a:rPr lang="en-US" dirty="0"/>
              <a:t>– Count of how many flashes are coincident with each GLM pixel (8 km by 8 km)</a:t>
            </a:r>
          </a:p>
          <a:p>
            <a:r>
              <a:rPr lang="en-US" b="1" dirty="0"/>
              <a:t>Minimum Flash Area [MFA]</a:t>
            </a:r>
            <a:r>
              <a:rPr lang="en-US" dirty="0"/>
              <a:t> – Area (in km</a:t>
            </a:r>
            <a:r>
              <a:rPr lang="en-US" baseline="30000" dirty="0"/>
              <a:t>2</a:t>
            </a:r>
            <a:r>
              <a:rPr lang="en-US" dirty="0"/>
              <a:t>) of the smallest flash within any given pixel in which a flash was detected</a:t>
            </a:r>
          </a:p>
          <a:p>
            <a:r>
              <a:rPr lang="en-US" b="1" dirty="0"/>
              <a:t>Total Optical Energy [TOE] </a:t>
            </a:r>
            <a:r>
              <a:rPr lang="en-US" dirty="0"/>
              <a:t>– Total amount of optical energy (in femtojoules) received by the instrument on the GOES satellites</a:t>
            </a:r>
          </a:p>
        </p:txBody>
      </p:sp>
      <p:grpSp>
        <p:nvGrpSpPr>
          <p:cNvPr id="13" name="Group 12">
            <a:extLst>
              <a:ext uri="{FF2B5EF4-FFF2-40B4-BE49-F238E27FC236}">
                <a16:creationId xmlns:a16="http://schemas.microsoft.com/office/drawing/2014/main" id="{7B637683-40A3-412D-A066-2BC086F038D7}"/>
              </a:ext>
            </a:extLst>
          </p:cNvPr>
          <p:cNvGrpSpPr/>
          <p:nvPr/>
        </p:nvGrpSpPr>
        <p:grpSpPr>
          <a:xfrm>
            <a:off x="6477000" y="748406"/>
            <a:ext cx="5593924" cy="5982822"/>
            <a:chOff x="6477000" y="748406"/>
            <a:chExt cx="5593924" cy="5982822"/>
          </a:xfrm>
        </p:grpSpPr>
        <p:grpSp>
          <p:nvGrpSpPr>
            <p:cNvPr id="9" name="Group 8">
              <a:extLst>
                <a:ext uri="{FF2B5EF4-FFF2-40B4-BE49-F238E27FC236}">
                  <a16:creationId xmlns:a16="http://schemas.microsoft.com/office/drawing/2014/main" id="{0306714A-18FB-4906-9148-1E168C683775}"/>
                </a:ext>
              </a:extLst>
            </p:cNvPr>
            <p:cNvGrpSpPr/>
            <p:nvPr/>
          </p:nvGrpSpPr>
          <p:grpSpPr>
            <a:xfrm>
              <a:off x="6477000" y="748406"/>
              <a:ext cx="5593924" cy="5982822"/>
              <a:chOff x="6743698" y="903753"/>
              <a:chExt cx="5346276" cy="5866804"/>
            </a:xfrm>
          </p:grpSpPr>
          <p:pic>
            <p:nvPicPr>
              <p:cNvPr id="6" name="Picture 5" descr="A screenshot of a computer&#10;&#10;Description automatically generated with medium confidence">
                <a:extLst>
                  <a:ext uri="{FF2B5EF4-FFF2-40B4-BE49-F238E27FC236}">
                    <a16:creationId xmlns:a16="http://schemas.microsoft.com/office/drawing/2014/main" id="{EF5F9067-06DA-4263-9B19-EA800C512967}"/>
                  </a:ext>
                </a:extLst>
              </p:cNvPr>
              <p:cNvPicPr>
                <a:picLocks noChangeAspect="1"/>
              </p:cNvPicPr>
              <p:nvPr/>
            </p:nvPicPr>
            <p:blipFill rotWithShape="1">
              <a:blip r:embed="rId2">
                <a:extLst>
                  <a:ext uri="{28A0092B-C50C-407E-A947-70E740481C1C}">
                    <a14:useLocalDpi xmlns:a14="http://schemas.microsoft.com/office/drawing/2010/main" val="0"/>
                  </a:ext>
                </a:extLst>
              </a:blip>
              <a:srcRect l="2500" t="21634" r="49062" b="8754"/>
              <a:stretch/>
            </p:blipFill>
            <p:spPr>
              <a:xfrm>
                <a:off x="6743700" y="903753"/>
                <a:ext cx="5346274" cy="3914852"/>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F34583F5-FA07-4749-944D-C2323BC99990}"/>
                  </a:ext>
                </a:extLst>
              </p:cNvPr>
              <p:cNvPicPr>
                <a:picLocks noChangeAspect="1"/>
              </p:cNvPicPr>
              <p:nvPr/>
            </p:nvPicPr>
            <p:blipFill rotWithShape="1">
              <a:blip r:embed="rId2">
                <a:extLst>
                  <a:ext uri="{28A0092B-C50C-407E-A947-70E740481C1C}">
                    <a14:useLocalDpi xmlns:a14="http://schemas.microsoft.com/office/drawing/2010/main" val="0"/>
                  </a:ext>
                </a:extLst>
              </a:blip>
              <a:srcRect l="51093" t="56286" r="547" b="9060"/>
              <a:stretch/>
            </p:blipFill>
            <p:spPr>
              <a:xfrm>
                <a:off x="6743698" y="4818605"/>
                <a:ext cx="5346275" cy="1951952"/>
              </a:xfrm>
              <a:prstGeom prst="rect">
                <a:avLst/>
              </a:prstGeom>
            </p:spPr>
          </p:pic>
        </p:grpSp>
        <p:sp>
          <p:nvSpPr>
            <p:cNvPr id="10" name="TextBox 9">
              <a:extLst>
                <a:ext uri="{FF2B5EF4-FFF2-40B4-BE49-F238E27FC236}">
                  <a16:creationId xmlns:a16="http://schemas.microsoft.com/office/drawing/2014/main" id="{278BE6C6-B8C1-45AD-B5BC-0A15384DB486}"/>
                </a:ext>
              </a:extLst>
            </p:cNvPr>
            <p:cNvSpPr txBox="1"/>
            <p:nvPr/>
          </p:nvSpPr>
          <p:spPr>
            <a:xfrm>
              <a:off x="6839125" y="939739"/>
              <a:ext cx="742775"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FED</a:t>
              </a:r>
            </a:p>
          </p:txBody>
        </p:sp>
        <p:sp>
          <p:nvSpPr>
            <p:cNvPr id="11" name="TextBox 10">
              <a:extLst>
                <a:ext uri="{FF2B5EF4-FFF2-40B4-BE49-F238E27FC236}">
                  <a16:creationId xmlns:a16="http://schemas.microsoft.com/office/drawing/2014/main" id="{0A7C1482-680F-417C-BF6E-EED6989BF04E}"/>
                </a:ext>
              </a:extLst>
            </p:cNvPr>
            <p:cNvSpPr txBox="1"/>
            <p:nvPr/>
          </p:nvSpPr>
          <p:spPr>
            <a:xfrm>
              <a:off x="6800937" y="2941457"/>
              <a:ext cx="819150"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MFA</a:t>
              </a:r>
            </a:p>
          </p:txBody>
        </p:sp>
        <p:sp>
          <p:nvSpPr>
            <p:cNvPr id="12" name="TextBox 11">
              <a:extLst>
                <a:ext uri="{FF2B5EF4-FFF2-40B4-BE49-F238E27FC236}">
                  <a16:creationId xmlns:a16="http://schemas.microsoft.com/office/drawing/2014/main" id="{E42369B4-9309-4E97-9FEC-654007751564}"/>
                </a:ext>
              </a:extLst>
            </p:cNvPr>
            <p:cNvSpPr txBox="1"/>
            <p:nvPr/>
          </p:nvSpPr>
          <p:spPr>
            <a:xfrm>
              <a:off x="6839125" y="4951059"/>
              <a:ext cx="752300"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TOE</a:t>
              </a:r>
            </a:p>
          </p:txBody>
        </p:sp>
      </p:grpSp>
    </p:spTree>
    <p:extLst>
      <p:ext uri="{BB962C8B-B14F-4D97-AF65-F5344CB8AC3E}">
        <p14:creationId xmlns:p14="http://schemas.microsoft.com/office/powerpoint/2010/main" val="397886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65260" y="1"/>
            <a:ext cx="10018713" cy="958788"/>
          </a:xfrm>
        </p:spPr>
        <p:txBody>
          <a:bodyPr/>
          <a:lstStyle/>
          <a:p>
            <a:pPr algn="l"/>
            <a:r>
              <a:rPr lang="en-US" dirty="0"/>
              <a:t>GLM Products: Flash Extent Density</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58951"/>
            <a:ext cx="9837557" cy="5479923"/>
          </a:xfrm>
        </p:spPr>
        <p:txBody>
          <a:bodyPr anchor="t" anchorCtr="0">
            <a:noAutofit/>
          </a:bodyPr>
          <a:lstStyle/>
          <a:p>
            <a:r>
              <a:rPr lang="en-US" b="1" dirty="0"/>
              <a:t>Flash Extent Density [FED] </a:t>
            </a:r>
            <a:r>
              <a:rPr lang="en-US" dirty="0"/>
              <a:t>– Count of how many flashes are coincident in each GLM pixel (8 km by 8 km)</a:t>
            </a:r>
          </a:p>
          <a:p>
            <a:r>
              <a:rPr lang="en-US" dirty="0"/>
              <a:t>Higher FED -&gt; more flashes -&gt; more lightning activity -&gt; stronger storms</a:t>
            </a:r>
          </a:p>
          <a:p>
            <a:r>
              <a:rPr lang="en-US" dirty="0"/>
              <a:t>Cool colors (blue) -&gt; small flash counts</a:t>
            </a:r>
            <a:br>
              <a:rPr lang="en-US" dirty="0"/>
            </a:br>
            <a:r>
              <a:rPr lang="en-US" dirty="0"/>
              <a:t>warm colors (orange/red) -&gt; large</a:t>
            </a:r>
            <a:br>
              <a:rPr lang="en-US" dirty="0"/>
            </a:br>
            <a:r>
              <a:rPr lang="en-US" dirty="0"/>
              <a:t>flash counts</a:t>
            </a:r>
          </a:p>
          <a:p>
            <a:r>
              <a:rPr lang="en-US" dirty="0"/>
              <a:t>QLCS example (right) quickly shows</a:t>
            </a:r>
            <a:br>
              <a:rPr lang="en-US" dirty="0"/>
            </a:br>
            <a:r>
              <a:rPr lang="en-US" dirty="0"/>
              <a:t>which sections have more lightning</a:t>
            </a:r>
            <a:br>
              <a:rPr lang="en-US" dirty="0"/>
            </a:br>
            <a:r>
              <a:rPr lang="en-US" dirty="0"/>
              <a:t>activity and therefore might lead to</a:t>
            </a:r>
            <a:br>
              <a:rPr lang="en-US" dirty="0"/>
            </a:br>
            <a:r>
              <a:rPr lang="en-US" dirty="0"/>
              <a:t>severe weather</a:t>
            </a:r>
          </a:p>
          <a:p>
            <a:r>
              <a:rPr lang="en-US" dirty="0"/>
              <a:t>Jumps in lightning activity have been</a:t>
            </a:r>
            <a:br>
              <a:rPr lang="en-US" dirty="0"/>
            </a:br>
            <a:r>
              <a:rPr lang="en-US" dirty="0"/>
              <a:t>shown to correlate closely with </a:t>
            </a:r>
            <a:br>
              <a:rPr lang="en-US" dirty="0"/>
            </a:br>
            <a:r>
              <a:rPr lang="en-US" dirty="0"/>
              <a:t>severe weather (Schultz et al. 2009)</a:t>
            </a:r>
          </a:p>
          <a:p>
            <a:endParaRPr lang="en-US" dirty="0"/>
          </a:p>
        </p:txBody>
      </p:sp>
      <p:grpSp>
        <p:nvGrpSpPr>
          <p:cNvPr id="12" name="Group 11">
            <a:extLst>
              <a:ext uri="{FF2B5EF4-FFF2-40B4-BE49-F238E27FC236}">
                <a16:creationId xmlns:a16="http://schemas.microsoft.com/office/drawing/2014/main" id="{EBD5E280-CBA6-492C-A290-BD57AEF7F8F2}"/>
              </a:ext>
            </a:extLst>
          </p:cNvPr>
          <p:cNvGrpSpPr>
            <a:grpSpLocks noChangeAspect="1"/>
          </p:cNvGrpSpPr>
          <p:nvPr/>
        </p:nvGrpSpPr>
        <p:grpSpPr>
          <a:xfrm>
            <a:off x="7113386" y="2123176"/>
            <a:ext cx="4810125" cy="4603977"/>
            <a:chOff x="6692898" y="2125118"/>
            <a:chExt cx="4810125" cy="4603977"/>
          </a:xfrm>
        </p:grpSpPr>
        <p:pic>
          <p:nvPicPr>
            <p:cNvPr id="10" name="Picture 9" descr="A picture containing diagram&#10;&#10;Description automatically generated">
              <a:extLst>
                <a:ext uri="{FF2B5EF4-FFF2-40B4-BE49-F238E27FC236}">
                  <a16:creationId xmlns:a16="http://schemas.microsoft.com/office/drawing/2014/main" id="{1269DE82-2D26-49BF-B3D8-91A2B6355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898" y="2125118"/>
              <a:ext cx="4810125" cy="4603977"/>
            </a:xfrm>
            <a:prstGeom prst="rect">
              <a:avLst/>
            </a:prstGeom>
          </p:spPr>
        </p:pic>
        <p:sp>
          <p:nvSpPr>
            <p:cNvPr id="11" name="TextBox 10">
              <a:extLst>
                <a:ext uri="{FF2B5EF4-FFF2-40B4-BE49-F238E27FC236}">
                  <a16:creationId xmlns:a16="http://schemas.microsoft.com/office/drawing/2014/main" id="{AE00D359-1A46-4552-B0FE-B91E7559E5CA}"/>
                </a:ext>
              </a:extLst>
            </p:cNvPr>
            <p:cNvSpPr txBox="1"/>
            <p:nvPr/>
          </p:nvSpPr>
          <p:spPr>
            <a:xfrm>
              <a:off x="6772450" y="2406589"/>
              <a:ext cx="1742900" cy="830997"/>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FED + NWS Warnings</a:t>
              </a:r>
            </a:p>
          </p:txBody>
        </p:sp>
      </p:grpSp>
    </p:spTree>
    <p:extLst>
      <p:ext uri="{BB962C8B-B14F-4D97-AF65-F5344CB8AC3E}">
        <p14:creationId xmlns:p14="http://schemas.microsoft.com/office/powerpoint/2010/main" val="63733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65260" y="1"/>
            <a:ext cx="10018713" cy="958788"/>
          </a:xfrm>
        </p:spPr>
        <p:txBody>
          <a:bodyPr/>
          <a:lstStyle/>
          <a:p>
            <a:pPr algn="l"/>
            <a:r>
              <a:rPr lang="en-US" dirty="0"/>
              <a:t>GLM Products: Minimum Flash Area</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58951"/>
            <a:ext cx="9837557" cy="5479923"/>
          </a:xfrm>
        </p:spPr>
        <p:txBody>
          <a:bodyPr anchor="t" anchorCtr="0">
            <a:noAutofit/>
          </a:bodyPr>
          <a:lstStyle/>
          <a:p>
            <a:r>
              <a:rPr lang="en-US" b="1" dirty="0"/>
              <a:t>Minimum Flash Area [MFA]</a:t>
            </a:r>
            <a:r>
              <a:rPr lang="en-US" dirty="0"/>
              <a:t> – Area (in km</a:t>
            </a:r>
            <a:r>
              <a:rPr lang="en-US" baseline="30000" dirty="0"/>
              <a:t>2</a:t>
            </a:r>
            <a:r>
              <a:rPr lang="en-US" dirty="0"/>
              <a:t>) of the smallest flash within any given pixel in which a flash was detected</a:t>
            </a:r>
          </a:p>
          <a:p>
            <a:r>
              <a:rPr lang="en-US" dirty="0"/>
              <a:t>Smaller flashes -&gt; strengthening convection; larger flashes -&gt; weakening </a:t>
            </a:r>
            <a:br>
              <a:rPr lang="en-US" dirty="0"/>
            </a:br>
            <a:r>
              <a:rPr lang="en-US" dirty="0"/>
              <a:t>convection</a:t>
            </a:r>
          </a:p>
          <a:p>
            <a:r>
              <a:rPr lang="en-US" dirty="0"/>
              <a:t>MFA replaces Average Flash Area as it is</a:t>
            </a:r>
            <a:br>
              <a:rPr lang="en-US" dirty="0"/>
            </a:br>
            <a:r>
              <a:rPr lang="en-US" dirty="0"/>
              <a:t>more indicative of the smallest flashes</a:t>
            </a:r>
          </a:p>
          <a:p>
            <a:r>
              <a:rPr lang="en-US" dirty="0"/>
              <a:t>Storms or sections of mesoscale </a:t>
            </a:r>
            <a:br>
              <a:rPr lang="en-US" dirty="0"/>
            </a:br>
            <a:r>
              <a:rPr lang="en-US" dirty="0"/>
              <a:t>convective systems which are</a:t>
            </a:r>
            <a:br>
              <a:rPr lang="en-US" dirty="0"/>
            </a:br>
            <a:r>
              <a:rPr lang="en-US" dirty="0"/>
              <a:t>strengthening can be quickly identified </a:t>
            </a:r>
            <a:br>
              <a:rPr lang="en-US" dirty="0"/>
            </a:br>
            <a:r>
              <a:rPr lang="en-US" dirty="0"/>
              <a:t>by the yellow and green pixels</a:t>
            </a:r>
          </a:p>
          <a:p>
            <a:r>
              <a:rPr lang="en-US" dirty="0"/>
              <a:t>Likewise, storms which are weakening </a:t>
            </a:r>
            <a:br>
              <a:rPr lang="en-US" dirty="0"/>
            </a:br>
            <a:r>
              <a:rPr lang="en-US" dirty="0"/>
              <a:t>can be identified by the purple and blue</a:t>
            </a:r>
            <a:br>
              <a:rPr lang="en-US" dirty="0"/>
            </a:br>
            <a:r>
              <a:rPr lang="en-US" dirty="0"/>
              <a:t>pixels</a:t>
            </a:r>
          </a:p>
          <a:p>
            <a:pPr marL="0" indent="0">
              <a:buNone/>
            </a:pPr>
            <a:endParaRPr lang="en-US" dirty="0"/>
          </a:p>
          <a:p>
            <a:endParaRPr lang="en-US" dirty="0"/>
          </a:p>
        </p:txBody>
      </p:sp>
      <p:grpSp>
        <p:nvGrpSpPr>
          <p:cNvPr id="6" name="Group 5">
            <a:extLst>
              <a:ext uri="{FF2B5EF4-FFF2-40B4-BE49-F238E27FC236}">
                <a16:creationId xmlns:a16="http://schemas.microsoft.com/office/drawing/2014/main" id="{1CA35523-789C-4A25-836A-838E62ECE583}"/>
              </a:ext>
            </a:extLst>
          </p:cNvPr>
          <p:cNvGrpSpPr>
            <a:grpSpLocks noChangeAspect="1"/>
          </p:cNvGrpSpPr>
          <p:nvPr/>
        </p:nvGrpSpPr>
        <p:grpSpPr>
          <a:xfrm>
            <a:off x="7113894" y="2139810"/>
            <a:ext cx="4790565" cy="4585255"/>
            <a:chOff x="6693407" y="2130932"/>
            <a:chExt cx="4790565" cy="4585255"/>
          </a:xfrm>
        </p:grpSpPr>
        <p:pic>
          <p:nvPicPr>
            <p:cNvPr id="5" name="Picture 4" descr="A picture containing surface chart&#10;&#10;Description automatically generated">
              <a:extLst>
                <a:ext uri="{FF2B5EF4-FFF2-40B4-BE49-F238E27FC236}">
                  <a16:creationId xmlns:a16="http://schemas.microsoft.com/office/drawing/2014/main" id="{A9A7E70B-454D-4A29-AECA-64A569E46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407" y="2130932"/>
              <a:ext cx="4790565" cy="4585255"/>
            </a:xfrm>
            <a:prstGeom prst="rect">
              <a:avLst/>
            </a:prstGeom>
          </p:spPr>
        </p:pic>
        <p:sp>
          <p:nvSpPr>
            <p:cNvPr id="11" name="TextBox 10">
              <a:extLst>
                <a:ext uri="{FF2B5EF4-FFF2-40B4-BE49-F238E27FC236}">
                  <a16:creationId xmlns:a16="http://schemas.microsoft.com/office/drawing/2014/main" id="{AE00D359-1A46-4552-B0FE-B91E7559E5CA}"/>
                </a:ext>
              </a:extLst>
            </p:cNvPr>
            <p:cNvSpPr txBox="1"/>
            <p:nvPr/>
          </p:nvSpPr>
          <p:spPr>
            <a:xfrm>
              <a:off x="6772450" y="2406589"/>
              <a:ext cx="790400"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MFA</a:t>
              </a:r>
            </a:p>
          </p:txBody>
        </p:sp>
      </p:grpSp>
    </p:spTree>
    <p:extLst>
      <p:ext uri="{BB962C8B-B14F-4D97-AF65-F5344CB8AC3E}">
        <p14:creationId xmlns:p14="http://schemas.microsoft.com/office/powerpoint/2010/main" val="202292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D6B8-CB70-4EA4-9025-FF54CACBC39F}"/>
              </a:ext>
            </a:extLst>
          </p:cNvPr>
          <p:cNvSpPr>
            <a:spLocks noGrp="1"/>
          </p:cNvSpPr>
          <p:nvPr>
            <p:ph type="title"/>
          </p:nvPr>
        </p:nvSpPr>
        <p:spPr>
          <a:xfrm>
            <a:off x="1465260" y="1"/>
            <a:ext cx="10018713" cy="958788"/>
          </a:xfrm>
        </p:spPr>
        <p:txBody>
          <a:bodyPr/>
          <a:lstStyle/>
          <a:p>
            <a:pPr algn="l"/>
            <a:r>
              <a:rPr lang="en-US" dirty="0"/>
              <a:t>GLM Products: Total Optical Energy</a:t>
            </a:r>
          </a:p>
        </p:txBody>
      </p:sp>
      <p:sp>
        <p:nvSpPr>
          <p:cNvPr id="3" name="Content Placeholder 2">
            <a:extLst>
              <a:ext uri="{FF2B5EF4-FFF2-40B4-BE49-F238E27FC236}">
                <a16:creationId xmlns:a16="http://schemas.microsoft.com/office/drawing/2014/main" id="{90B29919-E20F-4667-B2B2-6290956A9C5E}"/>
              </a:ext>
            </a:extLst>
          </p:cNvPr>
          <p:cNvSpPr>
            <a:spLocks noGrp="1"/>
          </p:cNvSpPr>
          <p:nvPr>
            <p:ph idx="1"/>
          </p:nvPr>
        </p:nvSpPr>
        <p:spPr>
          <a:xfrm>
            <a:off x="1481328" y="758951"/>
            <a:ext cx="9837557" cy="5730626"/>
          </a:xfrm>
        </p:spPr>
        <p:txBody>
          <a:bodyPr anchor="t" anchorCtr="0">
            <a:noAutofit/>
          </a:bodyPr>
          <a:lstStyle/>
          <a:p>
            <a:r>
              <a:rPr lang="en-US" b="1" dirty="0"/>
              <a:t>Total Optical Energy [TOE] </a:t>
            </a:r>
            <a:r>
              <a:rPr lang="en-US" dirty="0"/>
              <a:t>– Total amount of optical energy (in femtojoules) received by the instrument on the GOES satellites</a:t>
            </a:r>
          </a:p>
          <a:p>
            <a:r>
              <a:rPr lang="en-US" dirty="0"/>
              <a:t>Brighter, more energetic flashes indicate stronger or more numerous lightning flashes</a:t>
            </a:r>
          </a:p>
          <a:p>
            <a:r>
              <a:rPr lang="en-US" dirty="0"/>
              <a:t>Brighter flashes (higher TOE) are </a:t>
            </a:r>
            <a:br>
              <a:rPr lang="en-US" dirty="0"/>
            </a:br>
            <a:r>
              <a:rPr lang="en-US" dirty="0"/>
              <a:t>sometimes associated with sections of</a:t>
            </a:r>
            <a:br>
              <a:rPr lang="en-US" dirty="0"/>
            </a:br>
            <a:r>
              <a:rPr lang="en-US" dirty="0"/>
              <a:t>storms which are strengthening, but not</a:t>
            </a:r>
            <a:br>
              <a:rPr lang="en-US" dirty="0"/>
            </a:br>
            <a:r>
              <a:rPr lang="en-US" dirty="0"/>
              <a:t>always</a:t>
            </a:r>
          </a:p>
          <a:p>
            <a:r>
              <a:rPr lang="en-US" dirty="0"/>
              <a:t>Other GLM gridded products as well as </a:t>
            </a:r>
            <a:br>
              <a:rPr lang="en-US" dirty="0"/>
            </a:br>
            <a:r>
              <a:rPr lang="en-US" dirty="0"/>
              <a:t>ground-based lightning networks should</a:t>
            </a:r>
            <a:br>
              <a:rPr lang="en-US" dirty="0"/>
            </a:br>
            <a:r>
              <a:rPr lang="en-US" dirty="0"/>
              <a:t>be used to confirm lightning activity and</a:t>
            </a:r>
            <a:br>
              <a:rPr lang="en-US" dirty="0"/>
            </a:br>
            <a:r>
              <a:rPr lang="en-US" dirty="0"/>
              <a:t>build a conceptual model of how</a:t>
            </a:r>
            <a:br>
              <a:rPr lang="en-US" dirty="0"/>
            </a:br>
            <a:r>
              <a:rPr lang="en-US" dirty="0"/>
              <a:t>thunderstorms are evolving</a:t>
            </a:r>
          </a:p>
          <a:p>
            <a:endParaRPr lang="en-US" dirty="0"/>
          </a:p>
          <a:p>
            <a:endParaRPr lang="en-US" dirty="0"/>
          </a:p>
          <a:p>
            <a:endParaRPr lang="en-US" dirty="0"/>
          </a:p>
        </p:txBody>
      </p:sp>
      <p:grpSp>
        <p:nvGrpSpPr>
          <p:cNvPr id="8" name="Group 7">
            <a:extLst>
              <a:ext uri="{FF2B5EF4-FFF2-40B4-BE49-F238E27FC236}">
                <a16:creationId xmlns:a16="http://schemas.microsoft.com/office/drawing/2014/main" id="{B89209BB-C2E6-4E7C-AFCC-5BBF6F3F0E1F}"/>
              </a:ext>
            </a:extLst>
          </p:cNvPr>
          <p:cNvGrpSpPr>
            <a:grpSpLocks noChangeAspect="1"/>
          </p:cNvGrpSpPr>
          <p:nvPr/>
        </p:nvGrpSpPr>
        <p:grpSpPr>
          <a:xfrm>
            <a:off x="7122773" y="2155888"/>
            <a:ext cx="4790565" cy="4585255"/>
            <a:chOff x="6693408" y="2155889"/>
            <a:chExt cx="4790565" cy="4585255"/>
          </a:xfrm>
        </p:grpSpPr>
        <p:pic>
          <p:nvPicPr>
            <p:cNvPr id="7" name="Picture 6" descr="Chart&#10;&#10;Description automatically generated with medium confidence">
              <a:extLst>
                <a:ext uri="{FF2B5EF4-FFF2-40B4-BE49-F238E27FC236}">
                  <a16:creationId xmlns:a16="http://schemas.microsoft.com/office/drawing/2014/main" id="{6ABDCE68-F0A2-4A96-93CF-4F9753E71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408" y="2155889"/>
              <a:ext cx="4790565" cy="4585255"/>
            </a:xfrm>
            <a:prstGeom prst="rect">
              <a:avLst/>
            </a:prstGeom>
          </p:spPr>
        </p:pic>
        <p:sp>
          <p:nvSpPr>
            <p:cNvPr id="11" name="TextBox 10">
              <a:extLst>
                <a:ext uri="{FF2B5EF4-FFF2-40B4-BE49-F238E27FC236}">
                  <a16:creationId xmlns:a16="http://schemas.microsoft.com/office/drawing/2014/main" id="{AE00D359-1A46-4552-B0FE-B91E7559E5CA}"/>
                </a:ext>
              </a:extLst>
            </p:cNvPr>
            <p:cNvSpPr txBox="1"/>
            <p:nvPr/>
          </p:nvSpPr>
          <p:spPr>
            <a:xfrm>
              <a:off x="6772450" y="2406589"/>
              <a:ext cx="790400" cy="461665"/>
            </a:xfrm>
            <a:prstGeom prst="rect">
              <a:avLst/>
            </a:prstGeom>
            <a:solidFill>
              <a:srgbClr val="002060"/>
            </a:solidFill>
            <a:ln w="19050">
              <a:solidFill>
                <a:schemeClr val="bg1"/>
              </a:solidFill>
            </a:ln>
          </p:spPr>
          <p:txBody>
            <a:bodyPr wrap="square" rtlCol="0">
              <a:spAutoFit/>
            </a:bodyPr>
            <a:lstStyle/>
            <a:p>
              <a:pPr algn="ctr"/>
              <a:r>
                <a:rPr lang="en-US" sz="2400" b="1" dirty="0">
                  <a:solidFill>
                    <a:schemeClr val="bg1"/>
                  </a:solidFill>
                </a:rPr>
                <a:t>TOE</a:t>
              </a:r>
            </a:p>
          </p:txBody>
        </p:sp>
      </p:grpSp>
    </p:spTree>
    <p:extLst>
      <p:ext uri="{BB962C8B-B14F-4D97-AF65-F5344CB8AC3E}">
        <p14:creationId xmlns:p14="http://schemas.microsoft.com/office/powerpoint/2010/main" val="378827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5480</TotalTime>
  <Words>1487</Words>
  <Application>Microsoft Office PowerPoint</Application>
  <PresentationFormat>Widescreen</PresentationFormat>
  <Paragraphs>118</Paragraphs>
  <Slides>20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Corbel</vt:lpstr>
      <vt:lpstr>Parallax</vt:lpstr>
      <vt:lpstr>Understanding and Using the  Geostationary Lightning Mappers (GLM)</vt:lpstr>
      <vt:lpstr>Part 1: How Do the GLMs Work and What Products Do They Create?</vt:lpstr>
      <vt:lpstr>PowerPoint Presentation</vt:lpstr>
      <vt:lpstr>How the GLMs Detect Lightning</vt:lpstr>
      <vt:lpstr>How the GLMs Detect Lightning</vt:lpstr>
      <vt:lpstr>GLM Products Overview</vt:lpstr>
      <vt:lpstr>GLM Products: Flash Extent Density</vt:lpstr>
      <vt:lpstr>GLM Products: Minimum Flash Area</vt:lpstr>
      <vt:lpstr>GLM Products: Total Optical Energy</vt:lpstr>
      <vt:lpstr>GLM Data Quality</vt:lpstr>
      <vt:lpstr>References</vt:lpstr>
      <vt:lpstr>Summary and Q+A</vt:lpstr>
      <vt:lpstr>Part 2: GLM Hands-On Activities with Selected Case Studies</vt:lpstr>
      <vt:lpstr>Example 1: Quasi-Linear Convective System</vt:lpstr>
      <vt:lpstr>Example 1: QLCS</vt:lpstr>
      <vt:lpstr>Example 2: Hurricane Dorian (2019)</vt:lpstr>
      <vt:lpstr>Example 2: Hurricane Dorian (2019)</vt:lpstr>
      <vt:lpstr>Example 3: Mesoscale Convective Complex</vt:lpstr>
      <vt:lpstr>Example 3: Mesoscale Convective Complex</vt:lpstr>
      <vt:lpstr>Final Discussion and Q+A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Using the Geostationary Lightning Mappers</dc:title>
  <dc:creator>Joseph Patton</dc:creator>
  <cp:lastModifiedBy>Joseph Patton</cp:lastModifiedBy>
  <cp:revision>166</cp:revision>
  <dcterms:created xsi:type="dcterms:W3CDTF">2021-02-18T16:20:33Z</dcterms:created>
  <dcterms:modified xsi:type="dcterms:W3CDTF">2021-03-12T16:04:02Z</dcterms:modified>
</cp:coreProperties>
</file>