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8288000" cy="10287000"/>
  <p:notesSz cx="6858000" cy="9144000"/>
  <p:embeddedFontLst>
    <p:embeddedFont>
      <p:font typeface="Anton" pitchFamily="2" charset="0"/>
      <p:regular r:id="rId11"/>
    </p:embeddedFont>
    <p:embeddedFont>
      <p:font typeface="Anton Italics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nter" panose="020B0604020202020204" charset="0"/>
      <p:regular r:id="rId17"/>
    </p:embeddedFont>
    <p:embeddedFont>
      <p:font typeface="Inter Italic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875" autoAdjust="0"/>
  </p:normalViewPr>
  <p:slideViewPr>
    <p:cSldViewPr>
      <p:cViewPr varScale="1">
        <p:scale>
          <a:sx n="46" d="100"/>
          <a:sy n="46" d="100"/>
        </p:scale>
        <p:origin x="466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59FC4-FF2D-4ABA-8F02-20172876B67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FEF99-ACBC-4565-B5E0-2E49DED59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7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FEF99-ACBC-4565-B5E0-2E49DED597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2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did it all start?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FEF99-ACBC-4565-B5E0-2E49DED597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FEF99-ACBC-4565-B5E0-2E49DED597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Conducting a course in 2024 where persons can utilize the </a:t>
            </a:r>
            <a:r>
              <a:rPr lang="en-US" dirty="0" err="1"/>
              <a:t>Geonetcast</a:t>
            </a:r>
            <a:r>
              <a:rPr lang="en-US" dirty="0"/>
              <a:t> to generate imagery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FEF99-ACBC-4565-B5E0-2E49DED597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4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Diego Souza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FEF99-ACBC-4565-B5E0-2E49DED597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3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51681"/>
            <a:chOff x="0" y="0"/>
            <a:chExt cx="4816593" cy="1979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7974"/>
            </a:xfrm>
            <a:custGeom>
              <a:avLst/>
              <a:gdLst/>
              <a:ahLst/>
              <a:cxnLst/>
              <a:rect l="l" t="t" r="r" b="b"/>
              <a:pathLst>
                <a:path w="4816592" h="197974">
                  <a:moveTo>
                    <a:pt x="0" y="0"/>
                  </a:moveTo>
                  <a:lnTo>
                    <a:pt x="4816592" y="0"/>
                  </a:lnTo>
                  <a:lnTo>
                    <a:pt x="4816592" y="197974"/>
                  </a:lnTo>
                  <a:lnTo>
                    <a:pt x="0" y="197974"/>
                  </a:lnTo>
                  <a:close/>
                </a:path>
              </a:pathLst>
            </a:custGeom>
            <a:solidFill>
              <a:srgbClr val="2E52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81125" y="1500760"/>
            <a:ext cx="3968720" cy="228698"/>
            <a:chOff x="0" y="0"/>
            <a:chExt cx="1045260" cy="60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5260" cy="60233"/>
            </a:xfrm>
            <a:custGeom>
              <a:avLst/>
              <a:gdLst/>
              <a:ahLst/>
              <a:cxnLst/>
              <a:rect l="l" t="t" r="r" b="b"/>
              <a:pathLst>
                <a:path w="1045260" h="60233">
                  <a:moveTo>
                    <a:pt x="0" y="0"/>
                  </a:moveTo>
                  <a:lnTo>
                    <a:pt x="1045260" y="0"/>
                  </a:lnTo>
                  <a:lnTo>
                    <a:pt x="1045260" y="60233"/>
                  </a:lnTo>
                  <a:lnTo>
                    <a:pt x="0" y="60233"/>
                  </a:lnTo>
                  <a:close/>
                </a:path>
              </a:pathLst>
            </a:custGeom>
            <a:solidFill>
              <a:srgbClr val="F4F61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786358" y="2944440"/>
            <a:ext cx="385422" cy="385422"/>
          </a:xfrm>
          <a:custGeom>
            <a:avLst/>
            <a:gdLst/>
            <a:ahLst/>
            <a:cxnLst/>
            <a:rect l="l" t="t" r="r" b="b"/>
            <a:pathLst>
              <a:path w="385422" h="385422">
                <a:moveTo>
                  <a:pt x="0" y="0"/>
                </a:moveTo>
                <a:lnTo>
                  <a:pt x="385421" y="0"/>
                </a:lnTo>
                <a:lnTo>
                  <a:pt x="385421" y="385422"/>
                </a:lnTo>
                <a:lnTo>
                  <a:pt x="0" y="385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6942411"/>
            <a:ext cx="4846269" cy="3283347"/>
          </a:xfrm>
          <a:custGeom>
            <a:avLst/>
            <a:gdLst/>
            <a:ahLst/>
            <a:cxnLst/>
            <a:rect l="l" t="t" r="r" b="b"/>
            <a:pathLst>
              <a:path w="4846269" h="3283347">
                <a:moveTo>
                  <a:pt x="0" y="0"/>
                </a:moveTo>
                <a:lnTo>
                  <a:pt x="4846269" y="0"/>
                </a:lnTo>
                <a:lnTo>
                  <a:pt x="4846269" y="3283347"/>
                </a:lnTo>
                <a:lnTo>
                  <a:pt x="0" y="3283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81125" y="2072358"/>
            <a:ext cx="6179757" cy="368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19"/>
              </a:lnSpc>
            </a:pPr>
            <a:r>
              <a:rPr lang="en-US" sz="12099" dirty="0">
                <a:solidFill>
                  <a:srgbClr val="0E0F15"/>
                </a:solidFill>
                <a:latin typeface="Anton"/>
              </a:rPr>
              <a:t>WAYNE MCGEARY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1125" y="5815286"/>
            <a:ext cx="617975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1999">
                <a:solidFill>
                  <a:srgbClr val="212121"/>
                </a:solidFill>
                <a:latin typeface="Anton"/>
              </a:rPr>
              <a:t>METEOROLOGICAL SPECIALIST </a:t>
            </a:r>
          </a:p>
          <a:p>
            <a:pPr>
              <a:lnSpc>
                <a:spcPts val="3199"/>
              </a:lnSpc>
            </a:pPr>
            <a:r>
              <a:rPr lang="en-US" sz="1999">
                <a:solidFill>
                  <a:srgbClr val="212121"/>
                </a:solidFill>
                <a:latin typeface="Anton"/>
              </a:rPr>
              <a:t>CARIBBEAN INSTITUTE FOR METEOROLOGY AND HYDROLOGY </a:t>
            </a:r>
          </a:p>
        </p:txBody>
      </p:sp>
      <p:sp>
        <p:nvSpPr>
          <p:cNvPr id="12" name="Freeform 12"/>
          <p:cNvSpPr/>
          <p:nvPr/>
        </p:nvSpPr>
        <p:spPr>
          <a:xfrm>
            <a:off x="7523580" y="3573401"/>
            <a:ext cx="3296398" cy="3140199"/>
          </a:xfrm>
          <a:custGeom>
            <a:avLst/>
            <a:gdLst/>
            <a:ahLst/>
            <a:cxnLst/>
            <a:rect l="l" t="t" r="r" b="b"/>
            <a:pathLst>
              <a:path w="3296398" h="3140199">
                <a:moveTo>
                  <a:pt x="0" y="0"/>
                </a:moveTo>
                <a:lnTo>
                  <a:pt x="3296398" y="0"/>
                </a:lnTo>
                <a:lnTo>
                  <a:pt x="3296398" y="3140198"/>
                </a:lnTo>
                <a:lnTo>
                  <a:pt x="0" y="314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446" t="-35982" r="-279585" b="-32631"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614785" y="1155247"/>
            <a:ext cx="5858315" cy="8787472"/>
            <a:chOff x="0" y="0"/>
            <a:chExt cx="6350000" cy="9525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612086"/>
            <a:chOff x="0" y="0"/>
            <a:chExt cx="4816593" cy="2268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8204"/>
            </a:xfrm>
            <a:custGeom>
              <a:avLst/>
              <a:gdLst/>
              <a:ahLst/>
              <a:cxnLst/>
              <a:rect l="l" t="t" r="r" b="b"/>
              <a:pathLst>
                <a:path w="4816592" h="2268204">
                  <a:moveTo>
                    <a:pt x="0" y="0"/>
                  </a:moveTo>
                  <a:lnTo>
                    <a:pt x="4816592" y="0"/>
                  </a:lnTo>
                  <a:lnTo>
                    <a:pt x="4816592" y="2268204"/>
                  </a:lnTo>
                  <a:lnTo>
                    <a:pt x="0" y="226820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6742" y="2486220"/>
            <a:ext cx="8051790" cy="5343135"/>
          </a:xfrm>
          <a:custGeom>
            <a:avLst/>
            <a:gdLst/>
            <a:ahLst/>
            <a:cxnLst/>
            <a:rect l="l" t="t" r="r" b="b"/>
            <a:pathLst>
              <a:path w="8051790" h="5343135">
                <a:moveTo>
                  <a:pt x="0" y="0"/>
                </a:moveTo>
                <a:lnTo>
                  <a:pt x="8051790" y="0"/>
                </a:lnTo>
                <a:lnTo>
                  <a:pt x="8051790" y="5343135"/>
                </a:lnTo>
                <a:lnTo>
                  <a:pt x="0" y="5343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8" r="-9018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1337885"/>
            <a:ext cx="8885085" cy="65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Established 1967</a:t>
            </a:r>
          </a:p>
          <a:p>
            <a:pPr marL="431801" lvl="1" indent="-215900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Institute of the Caribbean Community (CARICOM)</a:t>
            </a:r>
          </a:p>
          <a:p>
            <a:pPr marL="431801" lvl="1" indent="-215900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Technical organ of the Caribbean Meteorological </a:t>
            </a:r>
            <a:r>
              <a:rPr lang="en-US" sz="2000" dirty="0" err="1">
                <a:solidFill>
                  <a:schemeClr val="bg1"/>
                </a:solidFill>
                <a:latin typeface="Inter"/>
              </a:rPr>
              <a:t>Organisation</a:t>
            </a:r>
            <a:r>
              <a:rPr lang="en-US" sz="2000" dirty="0">
                <a:solidFill>
                  <a:schemeClr val="bg1"/>
                </a:solidFill>
                <a:latin typeface="Inter"/>
              </a:rPr>
              <a:t> (CMO)</a:t>
            </a:r>
          </a:p>
          <a:p>
            <a:pPr marL="431801" lvl="1" indent="-215900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Globally recognized as: 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The World Meteorological Organization (WMO) Regional Training Centre for the Caribbean;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Inter"/>
              </a:rPr>
              <a:t>centre</a:t>
            </a:r>
            <a:r>
              <a:rPr lang="en-US" sz="2000" dirty="0">
                <a:solidFill>
                  <a:schemeClr val="bg1"/>
                </a:solidFill>
                <a:latin typeface="Inter"/>
              </a:rPr>
              <a:t> for applied research and development in meteorology, hydrology/water resources, climatology and related areas including disaster risk reduction and impacts forecasting;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The WMO Regional Instrument Centre for the Caribbean;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A WMO Centre of Excellence for Training in Satellite Meteorology;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The WMO Regional Climate Centre (RCC) for the Caribbean;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The Caribbean Centre for Climate and Environmental Simulations;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The Climate Data Archive for CMO Member States;</a:t>
            </a:r>
          </a:p>
          <a:p>
            <a:pPr marL="863601" lvl="2" indent="-287867">
              <a:lnSpc>
                <a:spcPts val="3200"/>
              </a:lnSpc>
              <a:buFont typeface="Arial"/>
              <a:buChar char="⚬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The Pan American Centre for the WMO Sand and Dust Storm Warning Advisory and Assessment System (SDS-WAS).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42" y="999748"/>
            <a:ext cx="430345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FFFFFF"/>
                </a:solidFill>
                <a:latin typeface="Anton"/>
              </a:rPr>
              <a:t>ABOUT THE CIMH</a:t>
            </a:r>
          </a:p>
        </p:txBody>
      </p:sp>
      <p:sp>
        <p:nvSpPr>
          <p:cNvPr id="8" name="Freeform 8"/>
          <p:cNvSpPr/>
          <p:nvPr/>
        </p:nvSpPr>
        <p:spPr>
          <a:xfrm>
            <a:off x="440755" y="8102342"/>
            <a:ext cx="1911897" cy="1680210"/>
          </a:xfrm>
          <a:custGeom>
            <a:avLst/>
            <a:gdLst/>
            <a:ahLst/>
            <a:cxnLst/>
            <a:rect l="l" t="t" r="r" b="b"/>
            <a:pathLst>
              <a:path w="1911897" h="1680210">
                <a:moveTo>
                  <a:pt x="0" y="0"/>
                </a:moveTo>
                <a:lnTo>
                  <a:pt x="1911897" y="0"/>
                </a:lnTo>
                <a:lnTo>
                  <a:pt x="1911897" y="1680210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895" t="-45033" r="-291444" b="-4185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389678" cy="10287000"/>
            <a:chOff x="0" y="0"/>
            <a:chExt cx="352650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6499" cy="2709333"/>
            </a:xfrm>
            <a:custGeom>
              <a:avLst/>
              <a:gdLst/>
              <a:ahLst/>
              <a:cxnLst/>
              <a:rect l="l" t="t" r="r" b="b"/>
              <a:pathLst>
                <a:path w="3526499" h="2709333">
                  <a:moveTo>
                    <a:pt x="0" y="0"/>
                  </a:moveTo>
                  <a:lnTo>
                    <a:pt x="3526499" y="0"/>
                  </a:lnTo>
                  <a:lnTo>
                    <a:pt x="352649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4739943"/>
            <a:ext cx="5170755" cy="5246370"/>
            <a:chOff x="0" y="0"/>
            <a:chExt cx="2952750" cy="2995930"/>
          </a:xfrm>
        </p:grpSpPr>
        <p:sp>
          <p:nvSpPr>
            <p:cNvPr id="6" name="Freeform 6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-17583" r="-17583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97382" y="4739943"/>
            <a:ext cx="5170755" cy="5246370"/>
            <a:chOff x="0" y="0"/>
            <a:chExt cx="2952750" cy="2995930"/>
          </a:xfrm>
        </p:grpSpPr>
        <p:sp>
          <p:nvSpPr>
            <p:cNvPr id="8" name="Freeform 8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4"/>
              <a:stretch>
                <a:fillRect l="-26031" r="-2603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31141" y="1825507"/>
            <a:ext cx="12722937" cy="324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Primary functions:</a:t>
            </a:r>
          </a:p>
          <a:p>
            <a:pPr marL="431801" lvl="1" indent="-215900" algn="just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Provide facilities for the training of various categories of meteorological and hydrological personnel.</a:t>
            </a:r>
          </a:p>
          <a:p>
            <a:pPr marL="431801" lvl="1" indent="-215900" algn="just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Operate as a </a:t>
            </a:r>
            <a:r>
              <a:rPr lang="en-US" sz="2000" dirty="0" err="1">
                <a:solidFill>
                  <a:schemeClr val="bg1"/>
                </a:solidFill>
                <a:latin typeface="Inter"/>
              </a:rPr>
              <a:t>centre</a:t>
            </a:r>
            <a:r>
              <a:rPr lang="en-US" sz="2000" dirty="0">
                <a:solidFill>
                  <a:schemeClr val="bg1"/>
                </a:solidFill>
                <a:latin typeface="Inter"/>
              </a:rPr>
              <a:t> of research in meteorology and hydrology and associated sciences.</a:t>
            </a:r>
          </a:p>
          <a:p>
            <a:pPr marL="431801" lvl="1" indent="-215900" algn="just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Operate as contractors and consultants on various meteorological and hydrological projects.</a:t>
            </a:r>
          </a:p>
          <a:p>
            <a:pPr marL="431801" lvl="1" indent="-215900" algn="just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Maintain a service for the upkeep, repair, and calibration of meteorological instruments.</a:t>
            </a:r>
          </a:p>
          <a:p>
            <a:pPr marL="431801" lvl="1" indent="-215900" algn="just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Provide advice to participating governments on meteorological and hydrological matters. </a:t>
            </a:r>
          </a:p>
          <a:p>
            <a:pPr marL="431801" lvl="1" indent="-215900" algn="just">
              <a:lnSpc>
                <a:spcPts val="32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Inter"/>
              </a:rPr>
              <a:t>Collect, </a:t>
            </a:r>
            <a:r>
              <a:rPr lang="en-US" sz="2000" dirty="0" err="1">
                <a:solidFill>
                  <a:schemeClr val="bg1"/>
                </a:solidFill>
                <a:latin typeface="Inter"/>
              </a:rPr>
              <a:t>analyse</a:t>
            </a:r>
            <a:r>
              <a:rPr lang="en-US" sz="2000" dirty="0">
                <a:solidFill>
                  <a:schemeClr val="bg1"/>
                </a:solidFill>
                <a:latin typeface="Inter"/>
              </a:rPr>
              <a:t> and publish meteorological and hydrological data.</a:t>
            </a:r>
          </a:p>
          <a:p>
            <a:pPr>
              <a:lnSpc>
                <a:spcPts val="3200"/>
              </a:lnSpc>
            </a:pPr>
            <a:endParaRPr lang="en-US" sz="2000" dirty="0">
              <a:solidFill>
                <a:srgbClr val="D9D9D9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6742" y="999748"/>
            <a:ext cx="430345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FFFFFF"/>
                </a:solidFill>
                <a:latin typeface="Anton"/>
              </a:rPr>
              <a:t>ABOUT THE CIMH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66063" y="171450"/>
            <a:ext cx="4493337" cy="1077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Sixteen CMO member countries: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Anguilla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Antigua and Barbuda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Barbados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Belize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British Vi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r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gi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n 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I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slan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d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s</a:t>
            </a:r>
          </a:p>
          <a:p>
            <a:pPr>
              <a:lnSpc>
                <a:spcPts val="2400"/>
              </a:lnSpc>
            </a:pPr>
            <a:endParaRPr lang="en-US" sz="2000" u="none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Cayman Islands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Dominica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Grenada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Guyana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Jamaica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Montserrat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St. Kitts/Nevis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St. Lucia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St. Vincent and the Grenadines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Tri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n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id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a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d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 and 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To</a:t>
            </a:r>
            <a:r>
              <a:rPr lang="en-US" sz="2000" u="none" dirty="0">
                <a:solidFill>
                  <a:srgbClr val="212121"/>
                </a:solidFill>
                <a:latin typeface="Inter"/>
              </a:rPr>
              <a:t>b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ago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212121"/>
                </a:solidFill>
                <a:latin typeface="Inter"/>
              </a:rPr>
              <a:t>Turks and Caicos Islands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12121"/>
              </a:solidFill>
              <a:latin typeface="Inter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40755" y="8102342"/>
            <a:ext cx="1911897" cy="1680210"/>
          </a:xfrm>
          <a:custGeom>
            <a:avLst/>
            <a:gdLst/>
            <a:ahLst/>
            <a:cxnLst/>
            <a:rect l="l" t="t" r="r" b="b"/>
            <a:pathLst>
              <a:path w="1911897" h="1680210">
                <a:moveTo>
                  <a:pt x="0" y="0"/>
                </a:moveTo>
                <a:lnTo>
                  <a:pt x="1911897" y="0"/>
                </a:lnTo>
                <a:lnTo>
                  <a:pt x="1911897" y="1680210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895" t="-45033" r="-291444" b="-4185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347" y="266700"/>
            <a:ext cx="11825406" cy="10287000"/>
            <a:chOff x="0" y="0"/>
            <a:chExt cx="311451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4510" cy="2709333"/>
            </a:xfrm>
            <a:custGeom>
              <a:avLst/>
              <a:gdLst/>
              <a:ahLst/>
              <a:cxnLst/>
              <a:rect l="l" t="t" r="r" b="b"/>
              <a:pathLst>
                <a:path w="3114510" h="2709333">
                  <a:moveTo>
                    <a:pt x="0" y="0"/>
                  </a:moveTo>
                  <a:lnTo>
                    <a:pt x="3114510" y="0"/>
                  </a:lnTo>
                  <a:lnTo>
                    <a:pt x="31145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751EE0-3606-C5C7-D1C3-DCD367E062B0}"/>
              </a:ext>
            </a:extLst>
          </p:cNvPr>
          <p:cNvGrpSpPr/>
          <p:nvPr/>
        </p:nvGrpSpPr>
        <p:grpSpPr>
          <a:xfrm>
            <a:off x="4267177" y="2771398"/>
            <a:ext cx="303649" cy="6171049"/>
            <a:chOff x="4267177" y="2771398"/>
            <a:chExt cx="303649" cy="6171049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352663" y="5850351"/>
              <a:ext cx="6132677" cy="51514"/>
              <a:chOff x="0" y="0"/>
              <a:chExt cx="1566640" cy="131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66640" cy="13160"/>
              </a:xfrm>
              <a:custGeom>
                <a:avLst/>
                <a:gdLst/>
                <a:ahLst/>
                <a:cxnLst/>
                <a:rect l="l" t="t" r="r" b="b"/>
                <a:pathLst>
                  <a:path w="1566640" h="13160">
                    <a:moveTo>
                      <a:pt x="0" y="0"/>
                    </a:moveTo>
                    <a:lnTo>
                      <a:pt x="1566640" y="0"/>
                    </a:lnTo>
                    <a:lnTo>
                      <a:pt x="1566640" y="13160"/>
                    </a:lnTo>
                    <a:lnTo>
                      <a:pt x="0" y="131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267177" y="2771398"/>
              <a:ext cx="303649" cy="30364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267177" y="5705097"/>
              <a:ext cx="303649" cy="30364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267177" y="8638798"/>
              <a:ext cx="303649" cy="30364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440755" y="8102342"/>
            <a:ext cx="1911897" cy="1680210"/>
          </a:xfrm>
          <a:custGeom>
            <a:avLst/>
            <a:gdLst/>
            <a:ahLst/>
            <a:cxnLst/>
            <a:rect l="l" t="t" r="r" b="b"/>
            <a:pathLst>
              <a:path w="1911897" h="1680210">
                <a:moveTo>
                  <a:pt x="0" y="0"/>
                </a:moveTo>
                <a:lnTo>
                  <a:pt x="1911897" y="0"/>
                </a:lnTo>
                <a:lnTo>
                  <a:pt x="1911897" y="1680210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895" t="-45033" r="-291444" b="-4185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4960" y="3596945"/>
            <a:ext cx="3870154" cy="3959237"/>
          </a:xfrm>
          <a:custGeom>
            <a:avLst/>
            <a:gdLst/>
            <a:ahLst/>
            <a:cxnLst/>
            <a:rect l="l" t="t" r="r" b="b"/>
            <a:pathLst>
              <a:path w="3870154" h="3959237">
                <a:moveTo>
                  <a:pt x="0" y="0"/>
                </a:moveTo>
                <a:lnTo>
                  <a:pt x="3870154" y="0"/>
                </a:lnTo>
                <a:lnTo>
                  <a:pt x="3870154" y="3959237"/>
                </a:lnTo>
                <a:lnTo>
                  <a:pt x="0" y="3959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034956" y="690562"/>
            <a:ext cx="5988050" cy="8982075"/>
            <a:chOff x="0" y="0"/>
            <a:chExt cx="6350000" cy="9525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666742" y="999748"/>
            <a:ext cx="669606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FFFFFF"/>
                </a:solidFill>
                <a:latin typeface="Anton"/>
              </a:rPr>
              <a:t>EDUCATION BACKGROUND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67811" y="4976811"/>
            <a:ext cx="46097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1999" dirty="0">
                <a:solidFill>
                  <a:srgbClr val="D9D9D9"/>
                </a:solidFill>
                <a:latin typeface="Inter Italics"/>
              </a:rPr>
              <a:t>2011-2014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98291" y="3076574"/>
            <a:ext cx="5776565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4800" dirty="0">
                <a:solidFill>
                  <a:srgbClr val="FFFFFF"/>
                </a:solidFill>
                <a:latin typeface="Anton"/>
              </a:rPr>
              <a:t>UNDERGRADUATE STUDIES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98291" y="7705725"/>
            <a:ext cx="46097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1999" dirty="0">
                <a:solidFill>
                  <a:srgbClr val="D9D9D9"/>
                </a:solidFill>
                <a:latin typeface="Inter Italics"/>
              </a:rPr>
              <a:t>2020-2021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98291" y="6010275"/>
            <a:ext cx="4609753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4800" dirty="0">
                <a:solidFill>
                  <a:srgbClr val="FFFFFF"/>
                </a:solidFill>
                <a:latin typeface="Anton"/>
              </a:rPr>
              <a:t>GRADUATE STUDIES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82557" y="4234814"/>
            <a:ext cx="6248330" cy="705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1800" dirty="0">
                <a:solidFill>
                  <a:srgbClr val="D9D9D9"/>
                </a:solidFill>
                <a:latin typeface="Inter" panose="020B0604020202020204" charset="0"/>
                <a:ea typeface="Inter" panose="020B0604020202020204" charset="0"/>
              </a:rPr>
              <a:t>B.S. Meteorology </a:t>
            </a:r>
            <a:r>
              <a:rPr lang="en-US" dirty="0">
                <a:solidFill>
                  <a:srgbClr val="D9D9D9"/>
                </a:solidFill>
                <a:latin typeface="Inter" panose="020B0604020202020204" charset="0"/>
                <a:ea typeface="Inter" panose="020B0604020202020204" charset="0"/>
              </a:rPr>
              <a:t>and </a:t>
            </a:r>
            <a:r>
              <a:rPr lang="en-US" sz="1800" dirty="0">
                <a:solidFill>
                  <a:srgbClr val="D9D9D9"/>
                </a:solidFill>
                <a:latin typeface="Inter" panose="020B0604020202020204" charset="0"/>
                <a:ea typeface="Inter" panose="020B0604020202020204" charset="0"/>
              </a:rPr>
              <a:t>Computer Science (Minor)</a:t>
            </a:r>
          </a:p>
          <a:p>
            <a:pPr>
              <a:lnSpc>
                <a:spcPts val="2880"/>
              </a:lnSpc>
            </a:pPr>
            <a:r>
              <a:rPr lang="en-US" sz="1800" dirty="0">
                <a:solidFill>
                  <a:srgbClr val="D9D9D9"/>
                </a:solidFill>
                <a:latin typeface="Inter" panose="020B0604020202020204" charset="0"/>
                <a:ea typeface="Inter" panose="020B0604020202020204" charset="0"/>
              </a:rPr>
              <a:t>(Honors)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98291" y="7168515"/>
            <a:ext cx="5776565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1800" dirty="0">
                <a:solidFill>
                  <a:srgbClr val="D9D9D9"/>
                </a:solidFill>
                <a:latin typeface="Inter"/>
              </a:rPr>
              <a:t>Applied Meteorology and Climate with Management</a:t>
            </a:r>
          </a:p>
        </p:txBody>
      </p:sp>
      <p:pic>
        <p:nvPicPr>
          <p:cNvPr id="32" name="Picture 31" descr="A silhouette of a person in a robe&#10;&#10;Description automatically generated with medium confidence">
            <a:extLst>
              <a:ext uri="{FF2B5EF4-FFF2-40B4-BE49-F238E27FC236}">
                <a16:creationId xmlns:a16="http://schemas.microsoft.com/office/drawing/2014/main" id="{7F04458E-F5AC-CE28-6BC4-E4328C0C1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86" y="706842"/>
            <a:ext cx="5289790" cy="8889596"/>
          </a:xfrm>
          <a:prstGeom prst="rect">
            <a:avLst/>
          </a:prstGeom>
        </p:spPr>
      </p:pic>
      <p:pic>
        <p:nvPicPr>
          <p:cNvPr id="34" name="Picture 33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0FEE262-614A-D2C3-4FA9-5858B54C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22" y="8036768"/>
            <a:ext cx="2760196" cy="956109"/>
          </a:xfrm>
          <a:prstGeom prst="rect">
            <a:avLst/>
          </a:prstGeom>
        </p:spPr>
      </p:pic>
      <p:pic>
        <p:nvPicPr>
          <p:cNvPr id="36" name="Picture 35" descr="A picture containing text, bird&#10;&#10;Description automatically generated">
            <a:extLst>
              <a:ext uri="{FF2B5EF4-FFF2-40B4-BE49-F238E27FC236}">
                <a16:creationId xmlns:a16="http://schemas.microsoft.com/office/drawing/2014/main" id="{A9A15A03-D8A4-27EC-C01C-2A662D34F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73" y="4757307"/>
            <a:ext cx="1436916" cy="1193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049125" cy="3302296"/>
            <a:chOff x="0" y="0"/>
            <a:chExt cx="3173432" cy="869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3432" cy="869741"/>
            </a:xfrm>
            <a:custGeom>
              <a:avLst/>
              <a:gdLst/>
              <a:ahLst/>
              <a:cxnLst/>
              <a:rect l="l" t="t" r="r" b="b"/>
              <a:pathLst>
                <a:path w="3173432" h="869741">
                  <a:moveTo>
                    <a:pt x="0" y="0"/>
                  </a:moveTo>
                  <a:lnTo>
                    <a:pt x="3173432" y="0"/>
                  </a:lnTo>
                  <a:lnTo>
                    <a:pt x="3173432" y="869741"/>
                  </a:lnTo>
                  <a:lnTo>
                    <a:pt x="0" y="869741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51060" y="0"/>
            <a:ext cx="8793190" cy="5676900"/>
          </a:xfrm>
          <a:custGeom>
            <a:avLst/>
            <a:gdLst/>
            <a:ahLst/>
            <a:cxnLst/>
            <a:rect l="l" t="t" r="r" b="b"/>
            <a:pathLst>
              <a:path w="8793190" h="5866932">
                <a:moveTo>
                  <a:pt x="0" y="0"/>
                </a:moveTo>
                <a:lnTo>
                  <a:pt x="8793190" y="0"/>
                </a:lnTo>
                <a:lnTo>
                  <a:pt x="8793190" y="5866932"/>
                </a:lnTo>
                <a:lnTo>
                  <a:pt x="0" y="5866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725" y="97378"/>
            <a:ext cx="1813422" cy="1845722"/>
          </a:xfrm>
          <a:custGeom>
            <a:avLst/>
            <a:gdLst/>
            <a:ahLst/>
            <a:cxnLst/>
            <a:rect l="l" t="t" r="r" b="b"/>
            <a:pathLst>
              <a:path w="1813422" h="1845722">
                <a:moveTo>
                  <a:pt x="1813422" y="0"/>
                </a:moveTo>
                <a:lnTo>
                  <a:pt x="0" y="0"/>
                </a:lnTo>
                <a:lnTo>
                  <a:pt x="0" y="1845722"/>
                </a:lnTo>
                <a:lnTo>
                  <a:pt x="1813422" y="1845722"/>
                </a:lnTo>
                <a:lnTo>
                  <a:pt x="18134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25667" y="1028700"/>
            <a:ext cx="6818333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FFFFFF"/>
                </a:solidFill>
                <a:latin typeface="Anton"/>
              </a:rPr>
              <a:t>HOW I GOT HERE: </a:t>
            </a:r>
          </a:p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FFFFFF"/>
                </a:solidFill>
                <a:latin typeface="Anton"/>
              </a:rPr>
              <a:t>CAREER PATH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4375" y="3690938"/>
            <a:ext cx="7608646" cy="49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Interest was sparked in 1995</a:t>
            </a:r>
          </a:p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Began working at the Barbados Meteorological Service (BMS) in 2003</a:t>
            </a:r>
          </a:p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Later decided to pursue my Bachelor’s degree in Meteorology and a minor in Computer Science</a:t>
            </a:r>
          </a:p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Took a keen interest in Satellite Meteorology during the bachelor</a:t>
            </a:r>
          </a:p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Worked at the BMS for 18+ years</a:t>
            </a:r>
          </a:p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Began my role at the CIMH in 2021</a:t>
            </a:r>
          </a:p>
          <a:p>
            <a:pPr>
              <a:lnSpc>
                <a:spcPts val="3520"/>
              </a:lnSpc>
            </a:pPr>
            <a:endParaRPr lang="en-US" sz="2200" dirty="0">
              <a:solidFill>
                <a:srgbClr val="737373"/>
              </a:solidFill>
              <a:latin typeface="Inter"/>
            </a:endParaRPr>
          </a:p>
          <a:p>
            <a:pPr>
              <a:lnSpc>
                <a:spcPts val="3680"/>
              </a:lnSpc>
            </a:pPr>
            <a:endParaRPr lang="en-US" sz="2200" dirty="0">
              <a:solidFill>
                <a:srgbClr val="737373"/>
              </a:solidFill>
              <a:latin typeface="In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51060" y="5725280"/>
            <a:ext cx="8494040" cy="4891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Training Along the Way</a:t>
            </a:r>
          </a:p>
          <a:p>
            <a:pPr marL="932181" lvl="2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Workshop on Hurricane Forecasting and Public Weather Service RAIV, National Hurricane Centre (NHC) – 2016</a:t>
            </a:r>
          </a:p>
          <a:p>
            <a:pPr marL="932181" lvl="2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International Training Course on the Application of Meteorological Satellite Products, China Meteorological Administration (CMA) - 2018</a:t>
            </a:r>
          </a:p>
          <a:p>
            <a:pPr marL="932181" lvl="2" indent="-237491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737373"/>
                </a:solidFill>
                <a:latin typeface="Inter"/>
              </a:rPr>
              <a:t>Severe Weather Forecasting Demonstration Project (SWFDP) Workshop on Numerical Weather Prediction (NWP) and Public Weather Service (PWS), Caribbean Institute for Meteorology and Hydrology (CIMH) – 2018</a:t>
            </a:r>
          </a:p>
          <a:p>
            <a:pPr marL="474981" lvl="1" indent="-237491">
              <a:lnSpc>
                <a:spcPts val="3520"/>
              </a:lnSpc>
              <a:buFont typeface="Arial"/>
              <a:buChar char="•"/>
            </a:pPr>
            <a:endParaRPr lang="en-US" sz="2200" dirty="0">
              <a:solidFill>
                <a:srgbClr val="737373"/>
              </a:solidFill>
              <a:latin typeface="Inte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0755" y="8102342"/>
            <a:ext cx="1911897" cy="1680210"/>
          </a:xfrm>
          <a:custGeom>
            <a:avLst/>
            <a:gdLst/>
            <a:ahLst/>
            <a:cxnLst/>
            <a:rect l="l" t="t" r="r" b="b"/>
            <a:pathLst>
              <a:path w="1911897" h="1680210">
                <a:moveTo>
                  <a:pt x="0" y="0"/>
                </a:moveTo>
                <a:lnTo>
                  <a:pt x="1911897" y="0"/>
                </a:lnTo>
                <a:lnTo>
                  <a:pt x="1911897" y="1680210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895" t="-45033" r="-291444" b="-4185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3851" y="1576388"/>
            <a:ext cx="12153137" cy="8206164"/>
            <a:chOff x="0" y="0"/>
            <a:chExt cx="3036799" cy="20505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6799" cy="2050538"/>
            </a:xfrm>
            <a:custGeom>
              <a:avLst/>
              <a:gdLst/>
              <a:ahLst/>
              <a:cxnLst/>
              <a:rect l="l" t="t" r="r" b="b"/>
              <a:pathLst>
                <a:path w="3036799" h="2050538">
                  <a:moveTo>
                    <a:pt x="0" y="0"/>
                  </a:moveTo>
                  <a:lnTo>
                    <a:pt x="3036799" y="0"/>
                  </a:lnTo>
                  <a:lnTo>
                    <a:pt x="3036799" y="2050538"/>
                  </a:lnTo>
                  <a:lnTo>
                    <a:pt x="0" y="205053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755" y="8102342"/>
            <a:ext cx="1911897" cy="1680210"/>
          </a:xfrm>
          <a:custGeom>
            <a:avLst/>
            <a:gdLst/>
            <a:ahLst/>
            <a:cxnLst/>
            <a:rect l="l" t="t" r="r" b="b"/>
            <a:pathLst>
              <a:path w="1911897" h="1680210">
                <a:moveTo>
                  <a:pt x="0" y="0"/>
                </a:moveTo>
                <a:lnTo>
                  <a:pt x="1911897" y="0"/>
                </a:lnTo>
                <a:lnTo>
                  <a:pt x="1911897" y="1680210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895" t="-45033" r="-291444" b="-418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26950" y="2994538"/>
            <a:ext cx="9342175" cy="629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7364" lvl="1" indent="-253682">
              <a:lnSpc>
                <a:spcPts val="3759"/>
              </a:lnSpc>
              <a:buFont typeface="Arial"/>
              <a:buChar char="•"/>
            </a:pPr>
            <a:r>
              <a:rPr lang="en-US" sz="2349" dirty="0">
                <a:solidFill>
                  <a:srgbClr val="D9D9D9"/>
                </a:solidFill>
                <a:latin typeface="Inter"/>
              </a:rPr>
              <a:t>Lecturing/teaching courses, maintain meteorological technicians' training in accordance with WMO standards.</a:t>
            </a:r>
          </a:p>
          <a:p>
            <a:pPr>
              <a:lnSpc>
                <a:spcPts val="960"/>
              </a:lnSpc>
            </a:pPr>
            <a:r>
              <a:rPr lang="en-US" sz="600" dirty="0">
                <a:solidFill>
                  <a:srgbClr val="D9D9D9"/>
                </a:solidFill>
                <a:latin typeface="Inter"/>
              </a:rPr>
              <a:t> </a:t>
            </a:r>
          </a:p>
          <a:p>
            <a:pPr marL="507364" lvl="1" indent="-253682">
              <a:lnSpc>
                <a:spcPts val="3759"/>
              </a:lnSpc>
              <a:buFont typeface="Arial"/>
              <a:buChar char="•"/>
            </a:pPr>
            <a:r>
              <a:rPr lang="en-US" sz="2349" dirty="0">
                <a:solidFill>
                  <a:srgbClr val="D9D9D9"/>
                </a:solidFill>
                <a:latin typeface="Inter"/>
              </a:rPr>
              <a:t>Support and promote research and development activities in accordance with the Caribbean Institute for Meteorology and Hydrology (CIMH) mandate.</a:t>
            </a:r>
          </a:p>
          <a:p>
            <a:pPr>
              <a:lnSpc>
                <a:spcPts val="960"/>
              </a:lnSpc>
            </a:pPr>
            <a:endParaRPr lang="en-US" sz="2349" dirty="0">
              <a:solidFill>
                <a:srgbClr val="D9D9D9"/>
              </a:solidFill>
              <a:latin typeface="Inter"/>
            </a:endParaRPr>
          </a:p>
          <a:p>
            <a:pPr marL="507364" lvl="1" indent="-253682">
              <a:lnSpc>
                <a:spcPts val="3759"/>
              </a:lnSpc>
              <a:buFont typeface="Arial"/>
              <a:buChar char="•"/>
            </a:pPr>
            <a:r>
              <a:rPr lang="en-US" sz="2349" dirty="0">
                <a:solidFill>
                  <a:srgbClr val="D9D9D9"/>
                </a:solidFill>
                <a:latin typeface="Inter"/>
              </a:rPr>
              <a:t>Provide severe weather updates to CIMH stakeholders.</a:t>
            </a:r>
          </a:p>
          <a:p>
            <a:pPr marL="129540" lvl="1" indent="-64770">
              <a:lnSpc>
                <a:spcPts val="960"/>
              </a:lnSpc>
              <a:buFont typeface="Arial"/>
              <a:buChar char="•"/>
            </a:pPr>
            <a:r>
              <a:rPr lang="en-US" sz="600" dirty="0">
                <a:solidFill>
                  <a:srgbClr val="D9D9D9"/>
                </a:solidFill>
                <a:latin typeface="Inter"/>
              </a:rPr>
              <a:t> </a:t>
            </a:r>
          </a:p>
          <a:p>
            <a:pPr marL="507364" lvl="1" indent="-253682">
              <a:lnSpc>
                <a:spcPts val="3759"/>
              </a:lnSpc>
              <a:buFont typeface="Arial"/>
              <a:buChar char="•"/>
            </a:pPr>
            <a:r>
              <a:rPr lang="en-US" sz="2349" dirty="0">
                <a:solidFill>
                  <a:srgbClr val="D9D9D9"/>
                </a:solidFill>
                <a:latin typeface="Inter"/>
              </a:rPr>
              <a:t>Prepare organization reports and briefings for internal and external agencies.</a:t>
            </a:r>
          </a:p>
          <a:p>
            <a:pPr>
              <a:lnSpc>
                <a:spcPts val="960"/>
              </a:lnSpc>
            </a:pPr>
            <a:endParaRPr lang="en-US" sz="2349" dirty="0">
              <a:solidFill>
                <a:srgbClr val="D9D9D9"/>
              </a:solidFill>
              <a:latin typeface="Inter"/>
            </a:endParaRPr>
          </a:p>
          <a:p>
            <a:pPr marL="507364" lvl="1" indent="-253682">
              <a:lnSpc>
                <a:spcPts val="3759"/>
              </a:lnSpc>
              <a:buFont typeface="Arial"/>
              <a:buChar char="•"/>
            </a:pPr>
            <a:r>
              <a:rPr lang="en-US" sz="2349" dirty="0">
                <a:solidFill>
                  <a:srgbClr val="D9D9D9"/>
                </a:solidFill>
                <a:latin typeface="Inter"/>
              </a:rPr>
              <a:t>Represent CIMH at local, regional and international meetings/workshops and or seminars when assigned and travel on behalf of CIMH.</a:t>
            </a:r>
          </a:p>
          <a:p>
            <a:pPr>
              <a:lnSpc>
                <a:spcPts val="960"/>
              </a:lnSpc>
            </a:pPr>
            <a:endParaRPr lang="en-US" sz="2349" dirty="0">
              <a:solidFill>
                <a:srgbClr val="D9D9D9"/>
              </a:solidFill>
              <a:latin typeface="Inter"/>
            </a:endParaRPr>
          </a:p>
          <a:p>
            <a:pPr marL="507364" lvl="1" indent="-253682">
              <a:lnSpc>
                <a:spcPts val="3759"/>
              </a:lnSpc>
              <a:buFont typeface="Arial"/>
              <a:buChar char="•"/>
            </a:pPr>
            <a:r>
              <a:rPr lang="en-US" sz="2349" dirty="0">
                <a:solidFill>
                  <a:srgbClr val="D9D9D9"/>
                </a:solidFill>
                <a:latin typeface="Inter"/>
              </a:rPr>
              <a:t>Support research initiatives with CIMH Interns.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9405" y="999748"/>
            <a:ext cx="544637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000000"/>
                </a:solidFill>
                <a:latin typeface="Anton"/>
              </a:rPr>
              <a:t>CURRENT POSITION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635F77-1253-4E99-0E30-0BDCB36B8C63}"/>
              </a:ext>
            </a:extLst>
          </p:cNvPr>
          <p:cNvGrpSpPr/>
          <p:nvPr/>
        </p:nvGrpSpPr>
        <p:grpSpPr>
          <a:xfrm>
            <a:off x="1028700" y="1571248"/>
            <a:ext cx="16778287" cy="8024386"/>
            <a:chOff x="1028700" y="1571248"/>
            <a:chExt cx="16778287" cy="8024386"/>
          </a:xfrm>
        </p:grpSpPr>
        <p:sp>
          <p:nvSpPr>
            <p:cNvPr id="6" name="Freeform 6"/>
            <p:cNvSpPr/>
            <p:nvPr/>
          </p:nvSpPr>
          <p:spPr>
            <a:xfrm>
              <a:off x="16426325" y="7089501"/>
              <a:ext cx="889677" cy="2506133"/>
            </a:xfrm>
            <a:custGeom>
              <a:avLst/>
              <a:gdLst/>
              <a:ahLst/>
              <a:cxnLst/>
              <a:rect l="l" t="t" r="r" b="b"/>
              <a:pathLst>
                <a:path w="889677" h="2506133">
                  <a:moveTo>
                    <a:pt x="0" y="0"/>
                  </a:moveTo>
                  <a:lnTo>
                    <a:pt x="889677" y="0"/>
                  </a:lnTo>
                  <a:lnTo>
                    <a:pt x="889677" y="2506133"/>
                  </a:lnTo>
                  <a:lnTo>
                    <a:pt x="0" y="2506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5592600" y="1576388"/>
              <a:ext cx="2214387" cy="1918213"/>
            </a:xfrm>
            <a:custGeom>
              <a:avLst/>
              <a:gdLst/>
              <a:ahLst/>
              <a:cxnLst/>
              <a:rect l="l" t="t" r="r" b="b"/>
              <a:pathLst>
                <a:path w="2214387" h="1918213">
                  <a:moveTo>
                    <a:pt x="0" y="0"/>
                  </a:moveTo>
                  <a:lnTo>
                    <a:pt x="2214387" y="0"/>
                  </a:lnTo>
                  <a:lnTo>
                    <a:pt x="2214387" y="1918212"/>
                  </a:lnTo>
                  <a:lnTo>
                    <a:pt x="0" y="1918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3303CC-2BDB-293C-3082-FBBA0A294B6E}"/>
                </a:ext>
              </a:extLst>
            </p:cNvPr>
            <p:cNvGrpSpPr/>
            <p:nvPr/>
          </p:nvGrpSpPr>
          <p:grpSpPr>
            <a:xfrm>
              <a:off x="1028700" y="1571248"/>
              <a:ext cx="12779753" cy="6338881"/>
              <a:chOff x="1028700" y="1571248"/>
              <a:chExt cx="12779753" cy="6338881"/>
            </a:xfrm>
          </p:grpSpPr>
          <p:grpSp>
            <p:nvGrpSpPr>
              <p:cNvPr id="8" name="Group 8"/>
              <p:cNvGrpSpPr>
                <a:grpSpLocks noChangeAspect="1"/>
              </p:cNvGrpSpPr>
              <p:nvPr/>
            </p:nvGrpSpPr>
            <p:grpSpPr>
              <a:xfrm>
                <a:off x="1028700" y="2188974"/>
                <a:ext cx="3814103" cy="5721155"/>
                <a:chOff x="0" y="0"/>
                <a:chExt cx="6350000" cy="9525000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6350000" cy="95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9525000">
                      <a:moveTo>
                        <a:pt x="0" y="9042400"/>
                      </a:moveTo>
                      <a:lnTo>
                        <a:pt x="0" y="482600"/>
                      </a:lnTo>
                      <a:cubicBezTo>
                        <a:pt x="0" y="215900"/>
                        <a:pt x="215900" y="0"/>
                        <a:pt x="482600" y="0"/>
                      </a:cubicBezTo>
                      <a:lnTo>
                        <a:pt x="5867400" y="0"/>
                      </a:lnTo>
                      <a:cubicBezTo>
                        <a:pt x="6134100" y="0"/>
                        <a:pt x="6350000" y="217170"/>
                        <a:pt x="6350000" y="482600"/>
                      </a:cubicBezTo>
                      <a:lnTo>
                        <a:pt x="6350000" y="9042400"/>
                      </a:lnTo>
                      <a:cubicBezTo>
                        <a:pt x="6350000" y="9309100"/>
                        <a:pt x="6134100" y="9525000"/>
                        <a:pt x="5867400" y="9525000"/>
                      </a:cubicBezTo>
                      <a:lnTo>
                        <a:pt x="482600" y="9525000"/>
                      </a:lnTo>
                      <a:cubicBezTo>
                        <a:pt x="217170" y="9525000"/>
                        <a:pt x="0" y="9309100"/>
                        <a:pt x="0" y="9042400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 l="-18237" t="-22295" r="-26088" b="-5993"/>
                  </a:stretch>
                </a:blipFill>
              </p:spPr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6626950" y="1571248"/>
                <a:ext cx="7181503" cy="10058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8640"/>
                  </a:lnSpc>
                </a:pPr>
                <a:r>
                  <a:rPr lang="en-US" sz="4800" dirty="0">
                    <a:solidFill>
                      <a:srgbClr val="FFFFFF"/>
                    </a:solidFill>
                    <a:latin typeface="Anton"/>
                  </a:rPr>
                  <a:t>METEOROLOGICAL SPECIALIST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40755" y="2948176"/>
            <a:ext cx="8030748" cy="4390648"/>
          </a:xfrm>
          <a:custGeom>
            <a:avLst/>
            <a:gdLst/>
            <a:ahLst/>
            <a:cxnLst/>
            <a:rect l="l" t="t" r="r" b="b"/>
            <a:pathLst>
              <a:path w="8030748" h="4390648">
                <a:moveTo>
                  <a:pt x="0" y="0"/>
                </a:moveTo>
                <a:lnTo>
                  <a:pt x="8030748" y="0"/>
                </a:lnTo>
                <a:lnTo>
                  <a:pt x="8030748" y="4390648"/>
                </a:lnTo>
                <a:lnTo>
                  <a:pt x="0" y="439064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7692" y="1028700"/>
            <a:ext cx="838995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000000"/>
                </a:solidFill>
                <a:latin typeface="Anton"/>
              </a:rPr>
              <a:t>SATELLITE PRODUCTS</a:t>
            </a:r>
          </a:p>
        </p:txBody>
      </p:sp>
      <p:sp>
        <p:nvSpPr>
          <p:cNvPr id="8" name="Freeform 8"/>
          <p:cNvSpPr/>
          <p:nvPr/>
        </p:nvSpPr>
        <p:spPr>
          <a:xfrm>
            <a:off x="440755" y="8102342"/>
            <a:ext cx="1911897" cy="1680210"/>
          </a:xfrm>
          <a:custGeom>
            <a:avLst/>
            <a:gdLst/>
            <a:ahLst/>
            <a:cxnLst/>
            <a:rect l="l" t="t" r="r" b="b"/>
            <a:pathLst>
              <a:path w="1911897" h="1680210">
                <a:moveTo>
                  <a:pt x="0" y="0"/>
                </a:moveTo>
                <a:lnTo>
                  <a:pt x="1911897" y="0"/>
                </a:lnTo>
                <a:lnTo>
                  <a:pt x="1911897" y="1680210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895" t="-45033" r="-291444" b="-41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01600" y="3608925"/>
            <a:ext cx="4419600" cy="3105928"/>
          </a:xfrm>
          <a:custGeom>
            <a:avLst/>
            <a:gdLst/>
            <a:ahLst/>
            <a:cxnLst/>
            <a:rect l="l" t="t" r="r" b="b"/>
            <a:pathLst>
              <a:path w="5680921" h="3105928">
                <a:moveTo>
                  <a:pt x="0" y="0"/>
                </a:moveTo>
                <a:lnTo>
                  <a:pt x="5680921" y="0"/>
                </a:lnTo>
                <a:lnTo>
                  <a:pt x="5680921" y="3105928"/>
                </a:lnTo>
                <a:lnTo>
                  <a:pt x="0" y="310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89296" y="237736"/>
            <a:ext cx="5680921" cy="3105928"/>
          </a:xfrm>
          <a:custGeom>
            <a:avLst/>
            <a:gdLst/>
            <a:ahLst/>
            <a:cxnLst/>
            <a:rect l="l" t="t" r="r" b="b"/>
            <a:pathLst>
              <a:path w="5680921" h="3105928">
                <a:moveTo>
                  <a:pt x="0" y="0"/>
                </a:moveTo>
                <a:lnTo>
                  <a:pt x="5680922" y="0"/>
                </a:lnTo>
                <a:lnTo>
                  <a:pt x="5680922" y="3105928"/>
                </a:lnTo>
                <a:lnTo>
                  <a:pt x="0" y="31059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70246" y="6999164"/>
            <a:ext cx="5680921" cy="3105928"/>
          </a:xfrm>
          <a:custGeom>
            <a:avLst/>
            <a:gdLst/>
            <a:ahLst/>
            <a:cxnLst/>
            <a:rect l="l" t="t" r="r" b="b"/>
            <a:pathLst>
              <a:path w="5680921" h="3105928">
                <a:moveTo>
                  <a:pt x="0" y="0"/>
                </a:moveTo>
                <a:lnTo>
                  <a:pt x="5680922" y="0"/>
                </a:lnTo>
                <a:lnTo>
                  <a:pt x="5680922" y="3105927"/>
                </a:lnTo>
                <a:lnTo>
                  <a:pt x="0" y="310592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5258" y="0"/>
            <a:ext cx="8252742" cy="751681"/>
            <a:chOff x="0" y="0"/>
            <a:chExt cx="2173562" cy="1979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3562" cy="197974"/>
            </a:xfrm>
            <a:custGeom>
              <a:avLst/>
              <a:gdLst/>
              <a:ahLst/>
              <a:cxnLst/>
              <a:rect l="l" t="t" r="r" b="b"/>
              <a:pathLst>
                <a:path w="2173562" h="197974">
                  <a:moveTo>
                    <a:pt x="0" y="0"/>
                  </a:moveTo>
                  <a:lnTo>
                    <a:pt x="2173562" y="0"/>
                  </a:lnTo>
                  <a:lnTo>
                    <a:pt x="2173562" y="197974"/>
                  </a:lnTo>
                  <a:lnTo>
                    <a:pt x="0" y="197974"/>
                  </a:lnTo>
                  <a:close/>
                </a:path>
              </a:pathLst>
            </a:custGeom>
            <a:solidFill>
              <a:srgbClr val="2E52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786358" y="2944440"/>
            <a:ext cx="385422" cy="385422"/>
          </a:xfrm>
          <a:custGeom>
            <a:avLst/>
            <a:gdLst/>
            <a:ahLst/>
            <a:cxnLst/>
            <a:rect l="l" t="t" r="r" b="b"/>
            <a:pathLst>
              <a:path w="385422" h="385422">
                <a:moveTo>
                  <a:pt x="0" y="0"/>
                </a:moveTo>
                <a:lnTo>
                  <a:pt x="385421" y="0"/>
                </a:lnTo>
                <a:lnTo>
                  <a:pt x="385421" y="385422"/>
                </a:lnTo>
                <a:lnTo>
                  <a:pt x="0" y="385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942621" y="6604263"/>
            <a:ext cx="5345379" cy="3621494"/>
          </a:xfrm>
          <a:custGeom>
            <a:avLst/>
            <a:gdLst/>
            <a:ahLst/>
            <a:cxnLst/>
            <a:rect l="l" t="t" r="r" b="b"/>
            <a:pathLst>
              <a:path w="5345379" h="3621494">
                <a:moveTo>
                  <a:pt x="5345379" y="0"/>
                </a:moveTo>
                <a:lnTo>
                  <a:pt x="0" y="0"/>
                </a:lnTo>
                <a:lnTo>
                  <a:pt x="0" y="3621495"/>
                </a:lnTo>
                <a:lnTo>
                  <a:pt x="5345379" y="3621495"/>
                </a:lnTo>
                <a:lnTo>
                  <a:pt x="53453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87059" y="3573401"/>
            <a:ext cx="3296398" cy="3140199"/>
          </a:xfrm>
          <a:custGeom>
            <a:avLst/>
            <a:gdLst/>
            <a:ahLst/>
            <a:cxnLst/>
            <a:rect l="l" t="t" r="r" b="b"/>
            <a:pathLst>
              <a:path w="3296398" h="3140199">
                <a:moveTo>
                  <a:pt x="0" y="0"/>
                </a:moveTo>
                <a:lnTo>
                  <a:pt x="3296398" y="0"/>
                </a:lnTo>
                <a:lnTo>
                  <a:pt x="3296398" y="3140198"/>
                </a:lnTo>
                <a:lnTo>
                  <a:pt x="0" y="314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446" t="-35982" r="-279585" b="-3263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955718" y="2287526"/>
            <a:ext cx="617975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 dirty="0">
                <a:solidFill>
                  <a:srgbClr val="0E0F15"/>
                </a:solidFill>
                <a:latin typeface="Anton Italics"/>
              </a:rPr>
              <a:t>THANK YOU!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9CE7E0-B0B2-80D0-C633-30A40A43BB9F}"/>
              </a:ext>
            </a:extLst>
          </p:cNvPr>
          <p:cNvGrpSpPr/>
          <p:nvPr/>
        </p:nvGrpSpPr>
        <p:grpSpPr>
          <a:xfrm>
            <a:off x="1571625" y="1028700"/>
            <a:ext cx="16291589" cy="8622616"/>
            <a:chOff x="1571625" y="1028700"/>
            <a:chExt cx="16291589" cy="8622616"/>
          </a:xfrm>
        </p:grpSpPr>
        <p:grpSp>
          <p:nvGrpSpPr>
            <p:cNvPr id="5" name="Group 5"/>
            <p:cNvGrpSpPr/>
            <p:nvPr/>
          </p:nvGrpSpPr>
          <p:grpSpPr>
            <a:xfrm>
              <a:off x="12061237" y="1302433"/>
              <a:ext cx="3968720" cy="228698"/>
              <a:chOff x="0" y="0"/>
              <a:chExt cx="1045260" cy="602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45260" cy="60233"/>
              </a:xfrm>
              <a:custGeom>
                <a:avLst/>
                <a:gdLst/>
                <a:ahLst/>
                <a:cxnLst/>
                <a:rect l="l" t="t" r="r" b="b"/>
                <a:pathLst>
                  <a:path w="1045260" h="60233">
                    <a:moveTo>
                      <a:pt x="0" y="0"/>
                    </a:moveTo>
                    <a:lnTo>
                      <a:pt x="1045260" y="0"/>
                    </a:lnTo>
                    <a:lnTo>
                      <a:pt x="1045260" y="60233"/>
                    </a:lnTo>
                    <a:lnTo>
                      <a:pt x="0" y="60233"/>
                    </a:lnTo>
                    <a:close/>
                  </a:path>
                </a:pathLst>
              </a:custGeom>
              <a:solidFill>
                <a:srgbClr val="F4F61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9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571625" y="1028700"/>
              <a:ext cx="5748411" cy="8622616"/>
              <a:chOff x="0" y="0"/>
              <a:chExt cx="6350000" cy="9525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215900" y="0"/>
                      <a:pt x="482600" y="0"/>
                    </a:cubicBezTo>
                    <a:lnTo>
                      <a:pt x="5867400" y="0"/>
                    </a:lnTo>
                    <a:cubicBezTo>
                      <a:pt x="6134100" y="0"/>
                      <a:pt x="6350000" y="217170"/>
                      <a:pt x="6350000" y="482600"/>
                    </a:cubicBezTo>
                    <a:lnTo>
                      <a:pt x="6350000" y="9042400"/>
                    </a:lnTo>
                    <a:cubicBezTo>
                      <a:pt x="6350000" y="9309100"/>
                      <a:pt x="6134100" y="9525000"/>
                      <a:pt x="5867400" y="9525000"/>
                    </a:cubicBezTo>
                    <a:lnTo>
                      <a:pt x="482600" y="9525000"/>
                    </a:lnTo>
                    <a:cubicBezTo>
                      <a:pt x="217170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6762" t="-16802" r="-14811"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683457" y="4518025"/>
              <a:ext cx="6179757" cy="117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</a:pPr>
              <a:r>
                <a:rPr lang="en-US" sz="1999" dirty="0">
                  <a:solidFill>
                    <a:srgbClr val="212121"/>
                  </a:solidFill>
                  <a:latin typeface="Anton"/>
                </a:rPr>
                <a:t>WAYNE MCGEARY</a:t>
              </a:r>
            </a:p>
            <a:p>
              <a:pPr>
                <a:lnSpc>
                  <a:spcPts val="3199"/>
                </a:lnSpc>
              </a:pPr>
              <a:r>
                <a:rPr lang="en-US" sz="1999" dirty="0">
                  <a:solidFill>
                    <a:srgbClr val="212121"/>
                  </a:solidFill>
                  <a:latin typeface="Anton"/>
                </a:rPr>
                <a:t>METEOROLOGICAL SPECIALIST </a:t>
              </a:r>
            </a:p>
            <a:p>
              <a:pPr>
                <a:lnSpc>
                  <a:spcPts val="3199"/>
                </a:lnSpc>
              </a:pPr>
              <a:r>
                <a:rPr lang="en-US" sz="1999" dirty="0">
                  <a:solidFill>
                    <a:srgbClr val="212121"/>
                  </a:solidFill>
                  <a:latin typeface="Anton"/>
                </a:rPr>
                <a:t>CARIBBEAN INSTITUTE FOR METEOROLOGY AND HYDROLOGY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576</Words>
  <Application>Microsoft Office PowerPoint</Application>
  <PresentationFormat>Custom</PresentationFormat>
  <Paragraphs>103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Anton Italics</vt:lpstr>
      <vt:lpstr>Calibri</vt:lpstr>
      <vt:lpstr>Inter Italics</vt:lpstr>
      <vt:lpstr>Anton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 NOAA Presentation</dc:title>
  <dc:creator>Wayne McGeary</dc:creator>
  <cp:lastModifiedBy>Wayne McGeary</cp:lastModifiedBy>
  <cp:revision>9</cp:revision>
  <dcterms:created xsi:type="dcterms:W3CDTF">2006-08-16T00:00:00Z</dcterms:created>
  <dcterms:modified xsi:type="dcterms:W3CDTF">2023-06-29T15:43:26Z</dcterms:modified>
  <dc:identifier>DAFl_ekNP_A</dc:identifier>
</cp:coreProperties>
</file>