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8" r:id="rId3"/>
    <p:sldId id="260" r:id="rId4"/>
    <p:sldId id="261" r:id="rId5"/>
    <p:sldId id="288" r:id="rId6"/>
    <p:sldId id="289" r:id="rId7"/>
    <p:sldId id="293" r:id="rId8"/>
    <p:sldId id="294" r:id="rId9"/>
    <p:sldId id="295" r:id="rId10"/>
    <p:sldId id="298" r:id="rId11"/>
    <p:sldId id="296" r:id="rId12"/>
    <p:sldId id="297" r:id="rId13"/>
    <p:sldId id="291" r:id="rId14"/>
    <p:sldId id="290" r:id="rId15"/>
    <p:sldId id="292" r:id="rId16"/>
    <p:sldId id="299" r:id="rId17"/>
    <p:sldId id="301" r:id="rId18"/>
    <p:sldId id="265" r:id="rId19"/>
    <p:sldId id="300" r:id="rId20"/>
    <p:sldId id="266" r:id="rId21"/>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22"/>
    <a:srgbClr val="0000FF"/>
    <a:srgbClr val="040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47" autoAdjust="0"/>
  </p:normalViewPr>
  <p:slideViewPr>
    <p:cSldViewPr>
      <p:cViewPr varScale="1">
        <p:scale>
          <a:sx n="115" d="100"/>
          <a:sy n="115" d="100"/>
        </p:scale>
        <p:origin x="14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19BF0-6D4B-4737-BDB9-12E0C10E1843}" type="datetimeFigureOut">
              <a:rPr lang="en-US" smtClean="0"/>
              <a:t>7/26/2017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9A9D3-DB78-4F3E-8C75-D94E1B15A1A6}" type="slidenum">
              <a:rPr lang="en-US" smtClean="0"/>
              <a:t>‹#›</a:t>
            </a:fld>
            <a:endParaRPr lang="en-US"/>
          </a:p>
        </p:txBody>
      </p:sp>
    </p:spTree>
    <p:extLst>
      <p:ext uri="{BB962C8B-B14F-4D97-AF65-F5344CB8AC3E}">
        <p14:creationId xmlns:p14="http://schemas.microsoft.com/office/powerpoint/2010/main" val="230188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10">
              <a:defRPr/>
            </a:pPr>
            <a:r>
              <a:rPr lang="en-US" dirty="0">
                <a:solidFill>
                  <a:prstClr val="black"/>
                </a:solidFill>
              </a:rPr>
              <a:t>WDTD talks to this slide</a:t>
            </a:r>
          </a:p>
          <a:p>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3511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mid clouds in NW North Carolina are more easily distinguished from fog and low stratus in the Nighttime Microphysics RGB vs the legacy 11-3.9 um imagery.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7712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9483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1162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168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Changes in the red color contribution, which is the split window difference can be used to show contrasting air mass and help with the location of frontal boundaries. </a:t>
            </a:r>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3613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3846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Lastly, the Nighttime Microphysics makes for nice abstract art.  I’m not kidding, this hangs on the living room in my girlfriend’s home.  She peered over my shoulder one day while I was working and said she loved the imagery.  So, I had one blown up, printed and framed.  This image was from the night we met.  =)</a:t>
            </a:r>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9993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WDTD</a:t>
            </a:r>
            <a:r>
              <a:rPr lang="en-US" baseline="0"/>
              <a:t> </a:t>
            </a:r>
            <a:r>
              <a:rPr lang="en-US"/>
              <a:t>will </a:t>
            </a:r>
            <a:r>
              <a:rPr lang="en-US" dirty="0"/>
              <a:t>moderate Q &amp; A</a:t>
            </a:r>
          </a:p>
        </p:txBody>
      </p:sp>
      <p:sp>
        <p:nvSpPr>
          <p:cNvPr id="4" name="Slide Number Placeholder 3"/>
          <p:cNvSpPr>
            <a:spLocks noGrp="1"/>
          </p:cNvSpPr>
          <p:nvPr>
            <p:ph type="sldNum" sz="quarter" idx="10"/>
          </p:nvPr>
        </p:nvSpPr>
        <p:spPr/>
        <p:txBody>
          <a:bodyPr/>
          <a:lstStyle/>
          <a:p>
            <a:fld id="{CFEE2F4B-E57F-46CB-9A7C-AEF0A5B838F6}" type="slidenum">
              <a:rPr lang="en-US" smtClean="0"/>
              <a:pPr/>
              <a:t>20</a:t>
            </a:fld>
            <a:endParaRPr lang="en-US"/>
          </a:p>
        </p:txBody>
      </p:sp>
    </p:spTree>
    <p:extLst>
      <p:ext uri="{BB962C8B-B14F-4D97-AF65-F5344CB8AC3E}">
        <p14:creationId xmlns:p14="http://schemas.microsoft.com/office/powerpoint/2010/main" val="38743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Nighttime Microphysics RGB (Advanced)</a:t>
            </a:r>
            <a:r>
              <a:rPr lang="en-US" baseline="0" dirty="0"/>
              <a:t> is found under the GOES-16 menu </a:t>
            </a:r>
            <a:r>
              <a:rPr lang="en-US" baseline="0" dirty="0">
                <a:sym typeface="Wingdings" panose="05000000000000000000" pitchFamily="2" charset="2"/>
              </a:rPr>
              <a:t> RGB composites  Center CONUS  Nighttime Microphysics (under Advanced section)</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25506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0986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6228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may be a good</a:t>
            </a:r>
            <a:r>
              <a:rPr lang="en-US" baseline="0" dirty="0"/>
              <a:t> idea to revisit color theory, or get online and play around with a color wheel.  There are color wheels available in programs like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3484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713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Fog shows up reasonably well in the legacy 10.35-3.9 um imagery.  However, the color contrast in the Nighttime Microphysics RGB is easier for many to see.  Also,</a:t>
            </a:r>
            <a:r>
              <a:rPr lang="en-US" baseline="0" dirty="0"/>
              <a:t> the NT Micro RGB shows color contrast between different types of low clouds.  In this case,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6929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 each color pixel is the result</a:t>
            </a:r>
            <a:r>
              <a:rPr lang="en-US" baseline="0" dirty="0"/>
              <a:t> of specific combinations of red, green and blue…one can generally assume homogenous conditions across an area with similar colors.  Also, relatively small changes in colors may occur across a cloud type, which are tied to physical phenomena (i.e., temperature, low-level moisture).  Thus, variations in colors in a low stratus deck may indicate thicker/thinner clouds in some locations.  This can have ramifications on the cloud evolution following sunrise and the onset of deeper mixing.  For example,  where clouds are thinner, they may tend to dissipate faster after deep mixing begins.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31656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Because each color pixel is the result</a:t>
            </a:r>
            <a:r>
              <a:rPr lang="en-US" baseline="0" dirty="0"/>
              <a:t> of specific combinations of red, green and blue…one can generally assumer homogenous conditions across an area with similar colors.  However, relatively small changes in colors may occur across a cloud type, which are tied to physical phenomena (i.e., temperature, low-level moisture).  Thus, variations in colors in a low stratus deck may indicate thicker/thinner clouds in some locations.  This can have ramifications on the cloud evolution following sunrise and the onset of deeper mixing.  For example,  </a:t>
            </a:r>
            <a:endParaRPr lang="en-US" dirty="0"/>
          </a:p>
        </p:txBody>
      </p:sp>
      <p:sp>
        <p:nvSpPr>
          <p:cNvPr id="4" name="Slide Number Placeholder 3"/>
          <p:cNvSpPr>
            <a:spLocks noGrp="1"/>
          </p:cNvSpPr>
          <p:nvPr>
            <p:ph type="sldNum" sz="quarter" idx="10"/>
          </p:nvPr>
        </p:nvSpPr>
        <p:spPr/>
        <p:txBody>
          <a:bodyPr/>
          <a:lstStyle/>
          <a:p>
            <a:fld id="{CFEE2F4B-E57F-46CB-9A7C-AEF0A5B838F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1075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Blowing Dust over Montana</a:t>
            </a:r>
          </a:p>
        </p:txBody>
      </p:sp>
      <p:sp>
        <p:nvSpPr>
          <p:cNvPr id="6" name="Slide Number Placeholder 5"/>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322335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Blowing Dust over Montana</a:t>
            </a:r>
          </a:p>
        </p:txBody>
      </p:sp>
      <p:sp>
        <p:nvSpPr>
          <p:cNvPr id="6" name="Slide Number Placeholder 5"/>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141873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Blowing Dust over Montana</a:t>
            </a:r>
          </a:p>
        </p:txBody>
      </p:sp>
      <p:sp>
        <p:nvSpPr>
          <p:cNvPr id="6" name="Slide Number Placeholder 5"/>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269320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0"/>
          </p:nvPr>
        </p:nvSpPr>
        <p:spPr>
          <a:xfrm>
            <a:off x="457200" y="1600200"/>
            <a:ext cx="8229600" cy="4983480"/>
          </a:xfrm>
        </p:spPr>
        <p:txBody>
          <a:bodyPr/>
          <a:lstStyle>
            <a:lvl4pPr>
              <a:buNone/>
              <a:defRPr/>
            </a:lvl4pPr>
            <a:lvl5pPr>
              <a:buNone/>
              <a:defRPr/>
            </a:lvl5pPr>
          </a:lstStyle>
          <a:p>
            <a:pPr lvl="0"/>
            <a:r>
              <a:rPr lang="en-US"/>
              <a:t>Click to edit Master text styles</a:t>
            </a:r>
          </a:p>
          <a:p>
            <a:pPr lvl="1"/>
            <a:r>
              <a:rPr lang="en-US"/>
              <a:t>Second level</a:t>
            </a:r>
          </a:p>
          <a:p>
            <a:pPr lvl="2"/>
            <a:r>
              <a:rPr lang="en-US"/>
              <a:t>Third level</a:t>
            </a:r>
          </a:p>
        </p:txBody>
      </p:sp>
      <p:sp>
        <p:nvSpPr>
          <p:cNvPr id="4"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2000">
                <a:solidFill>
                  <a:schemeClr val="bg1"/>
                </a:solidFill>
              </a:defRPr>
            </a:lvl1pPr>
          </a:lstStyle>
          <a:p>
            <a:fld id="{919F3282-E087-470D-9546-EFAEC0DC811B}" type="slidenum">
              <a:rPr lang="en-US" smtClean="0"/>
              <a:pPr/>
              <a:t>‹#›</a:t>
            </a:fld>
            <a:endParaRPr lang="en-US" dirty="0"/>
          </a:p>
        </p:txBody>
      </p:sp>
    </p:spTree>
    <p:custDataLst>
      <p:tags r:id="rId1"/>
    </p:custDataLst>
    <p:extLst>
      <p:ext uri="{BB962C8B-B14F-4D97-AF65-F5344CB8AC3E}">
        <p14:creationId xmlns:p14="http://schemas.microsoft.com/office/powerpoint/2010/main" val="105160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Blowing Dust over Montana</a:t>
            </a:r>
          </a:p>
        </p:txBody>
      </p:sp>
      <p:sp>
        <p:nvSpPr>
          <p:cNvPr id="6" name="Slide Number Placeholder 5"/>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83584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Blowing Dust over Montana</a:t>
            </a:r>
          </a:p>
        </p:txBody>
      </p:sp>
      <p:sp>
        <p:nvSpPr>
          <p:cNvPr id="6" name="Slide Number Placeholder 5"/>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212431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Blowing Dust over Montana</a:t>
            </a:r>
          </a:p>
        </p:txBody>
      </p:sp>
      <p:sp>
        <p:nvSpPr>
          <p:cNvPr id="7" name="Slide Number Placeholder 6"/>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30619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Blowing Dust over Montana</a:t>
            </a:r>
          </a:p>
        </p:txBody>
      </p:sp>
      <p:sp>
        <p:nvSpPr>
          <p:cNvPr id="9" name="Slide Number Placeholder 8"/>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241970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40000"/>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Blowing Dust over Montana</a:t>
            </a:r>
          </a:p>
        </p:txBody>
      </p:sp>
      <p:sp>
        <p:nvSpPr>
          <p:cNvPr id="5" name="Slide Number Placeholder 4"/>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26331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Blowing Dust over Montana</a:t>
            </a:r>
          </a:p>
        </p:txBody>
      </p:sp>
      <p:sp>
        <p:nvSpPr>
          <p:cNvPr id="4" name="Slide Number Placeholder 3"/>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186055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Blowing Dust over Montana</a:t>
            </a:r>
          </a:p>
        </p:txBody>
      </p:sp>
      <p:sp>
        <p:nvSpPr>
          <p:cNvPr id="7" name="Slide Number Placeholder 6"/>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87275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Blowing Dust over Montana</a:t>
            </a:r>
          </a:p>
        </p:txBody>
      </p:sp>
      <p:sp>
        <p:nvSpPr>
          <p:cNvPr id="7" name="Slide Number Placeholder 6"/>
          <p:cNvSpPr>
            <a:spLocks noGrp="1"/>
          </p:cNvSpPr>
          <p:nvPr>
            <p:ph type="sldNum" sz="quarter" idx="12"/>
          </p:nvPr>
        </p:nvSpPr>
        <p:spPr/>
        <p:txBody>
          <a:bodyPr/>
          <a:lstStyle/>
          <a:p>
            <a:fld id="{51510F49-45F8-48F2-8B78-184D9DACCE41}" type="slidenum">
              <a:rPr lang="en-US" smtClean="0"/>
              <a:t>‹#›</a:t>
            </a:fld>
            <a:endParaRPr lang="en-US"/>
          </a:p>
        </p:txBody>
      </p:sp>
    </p:spTree>
    <p:extLst>
      <p:ext uri="{BB962C8B-B14F-4D97-AF65-F5344CB8AC3E}">
        <p14:creationId xmlns:p14="http://schemas.microsoft.com/office/powerpoint/2010/main" val="3672537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0000"/>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Blowing Dust over Montana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10F49-45F8-48F2-8B78-184D9DACCE41}" type="slidenum">
              <a:rPr lang="en-US" smtClean="0"/>
              <a:t>‹#›</a:t>
            </a:fld>
            <a:endParaRPr lang="en-US"/>
          </a:p>
        </p:txBody>
      </p:sp>
    </p:spTree>
    <p:extLst>
      <p:ext uri="{BB962C8B-B14F-4D97-AF65-F5344CB8AC3E}">
        <p14:creationId xmlns:p14="http://schemas.microsoft.com/office/powerpoint/2010/main" val="4171432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notesSlide" Target="../notesSlides/notesSlide9.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45.gif"/><Relationship Id="rId4" Type="http://schemas.openxmlformats.org/officeDocument/2006/relationships/image" Target="../media/image44.gi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3.xml"/><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48.gif"/><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hyperlink" Target="http://rammb.cira.colostate.edu/training/visit/satellite_chat/"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hyperlink" Target="mailto:dan.bikos@colostate.edu" TargetMode="External"/><Relationship Id="rId4" Type="http://schemas.openxmlformats.org/officeDocument/2006/relationships/hyperlink" Target="mailto:scott.lindstrom@noaa.gov"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11.wmf"/><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5.xml"/><Relationship Id="rId7"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792" y="5802593"/>
            <a:ext cx="1309688" cy="952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032" y="4975859"/>
            <a:ext cx="1571625" cy="6667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018" y="5283236"/>
            <a:ext cx="1438239" cy="14382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524" y="5716832"/>
            <a:ext cx="1493649" cy="82303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5595" y="5716832"/>
            <a:ext cx="895624" cy="895624"/>
          </a:xfrm>
          <a:prstGeom prst="rect">
            <a:avLst/>
          </a:prstGeom>
        </p:spPr>
      </p:pic>
      <p:sp>
        <p:nvSpPr>
          <p:cNvPr id="12" name="Title 1"/>
          <p:cNvSpPr>
            <a:spLocks noGrp="1"/>
          </p:cNvSpPr>
          <p:nvPr>
            <p:ph type="title"/>
          </p:nvPr>
        </p:nvSpPr>
        <p:spPr>
          <a:xfrm>
            <a:off x="457200" y="1"/>
            <a:ext cx="8229600" cy="3266516"/>
          </a:xfrm>
          <a:solidFill>
            <a:srgbClr val="0070C0"/>
          </a:solidFill>
        </p:spPr>
        <p:txBody>
          <a:bodyPr>
            <a:noAutofit/>
          </a:bodyPr>
          <a:lstStyle/>
          <a:p>
            <a:r>
              <a:rPr lang="en-US" sz="4000" b="1" spc="100" dirty="0">
                <a:effectLst>
                  <a:outerShdw blurRad="38100" dist="38100" dir="2700000" algn="tl">
                    <a:srgbClr val="000000">
                      <a:alpha val="43137"/>
                    </a:srgbClr>
                  </a:outerShdw>
                </a:effectLst>
              </a:rPr>
              <a:t>FDTD GOES-16 Applications</a:t>
            </a:r>
            <a:r>
              <a:rPr lang="en-US" sz="4000" dirty="0">
                <a:solidFill>
                  <a:srgbClr val="FFC000"/>
                </a:solidFill>
                <a:effectLst>
                  <a:outerShdw blurRad="38100" dist="38100" dir="2700000" algn="tl">
                    <a:srgbClr val="000000">
                      <a:alpha val="43137"/>
                    </a:srgbClr>
                  </a:outerShdw>
                </a:effectLst>
              </a:rPr>
              <a:t/>
            </a:r>
            <a:br>
              <a:rPr lang="en-US" sz="4000" dirty="0">
                <a:solidFill>
                  <a:srgbClr val="FFC000"/>
                </a:solidFill>
                <a:effectLst>
                  <a:outerShdw blurRad="38100" dist="38100" dir="2700000" algn="tl">
                    <a:srgbClr val="000000">
                      <a:alpha val="43137"/>
                    </a:srgbClr>
                  </a:outerShdw>
                </a:effectLst>
              </a:rPr>
            </a:br>
            <a:r>
              <a:rPr lang="en-US" sz="4000" b="1" dirty="0">
                <a:solidFill>
                  <a:srgbClr val="FFFF00"/>
                </a:solidFill>
              </a:rPr>
              <a:t>Nighttime Microphysics RGB </a:t>
            </a:r>
            <a:br>
              <a:rPr lang="en-US" sz="4000" b="1" dirty="0">
                <a:solidFill>
                  <a:srgbClr val="FFFF00"/>
                </a:solidFill>
              </a:rPr>
            </a:br>
            <a:r>
              <a:rPr lang="en-US" sz="4000" b="1" dirty="0">
                <a:solidFill>
                  <a:srgbClr val="FFFF00"/>
                </a:solidFill>
              </a:rPr>
              <a:t>-</a:t>
            </a:r>
            <a:r>
              <a:rPr lang="en-US" sz="4000" dirty="0">
                <a:solidFill>
                  <a:srgbClr val="FFFF00"/>
                </a:solidFill>
              </a:rPr>
              <a:t>for-</a:t>
            </a:r>
            <a:br>
              <a:rPr lang="en-US" sz="4000" dirty="0">
                <a:solidFill>
                  <a:srgbClr val="FFFF00"/>
                </a:solidFill>
              </a:rPr>
            </a:br>
            <a:r>
              <a:rPr lang="en-US" sz="4000" dirty="0">
                <a:solidFill>
                  <a:srgbClr val="FFFF00"/>
                </a:solidFill>
              </a:rPr>
              <a:t> Detection of fog, low stratus and nighttime boundary layer gradients.</a:t>
            </a:r>
            <a:endParaRPr lang="en-US" sz="4000" dirty="0">
              <a:solidFill>
                <a:srgbClr val="FFFF00"/>
              </a:solidFill>
              <a:effectLst>
                <a:outerShdw blurRad="38100" dist="38100" dir="2700000" algn="tl">
                  <a:srgbClr val="000000">
                    <a:alpha val="43137"/>
                  </a:srgbClr>
                </a:outerShdw>
              </a:effectLst>
            </a:endParaRPr>
          </a:p>
        </p:txBody>
      </p:sp>
      <p:sp>
        <p:nvSpPr>
          <p:cNvPr id="13" name="Subtitle 2"/>
          <p:cNvSpPr txBox="1">
            <a:spLocks/>
          </p:cNvSpPr>
          <p:nvPr/>
        </p:nvSpPr>
        <p:spPr>
          <a:xfrm>
            <a:off x="2591645" y="3545741"/>
            <a:ext cx="3810000" cy="1554480"/>
          </a:xfrm>
          <a:prstGeom prst="rect">
            <a:avLst/>
          </a:prstGeom>
          <a:solidFill>
            <a:srgbClr val="C00000">
              <a:alpha val="64000"/>
            </a:srgbClr>
          </a:solidFill>
          <a:ln w="41275" cmpd="sng">
            <a:solidFill>
              <a:schemeClr val="tx1"/>
            </a:solidFill>
          </a:ln>
          <a:scene3d>
            <a:camera prst="orthographicFront"/>
            <a:lightRig rig="threePt" dir="t"/>
          </a:scene3d>
          <a:sp3d>
            <a:bevelT/>
          </a:sp3d>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bg1">
                    <a:lumMod val="95000"/>
                  </a:schemeClr>
                </a:solidFill>
              </a:rPr>
              <a:t>Presented by </a:t>
            </a:r>
          </a:p>
          <a:p>
            <a:r>
              <a:rPr lang="en-US" b="1" i="1" dirty="0">
                <a:solidFill>
                  <a:schemeClr val="bg1">
                    <a:lumMod val="95000"/>
                  </a:schemeClr>
                </a:solidFill>
              </a:rPr>
              <a:t> Kristopher White (HUN)</a:t>
            </a:r>
          </a:p>
          <a:p>
            <a:r>
              <a:rPr lang="en-US" dirty="0">
                <a:solidFill>
                  <a:schemeClr val="bg1">
                    <a:lumMod val="95000"/>
                  </a:schemeClr>
                </a:solidFill>
              </a:rPr>
              <a:t>for the Forecast Decision</a:t>
            </a:r>
          </a:p>
          <a:p>
            <a:r>
              <a:rPr lang="en-US" dirty="0">
                <a:solidFill>
                  <a:schemeClr val="bg1">
                    <a:lumMod val="95000"/>
                  </a:schemeClr>
                </a:solidFill>
              </a:rPr>
              <a:t> Training Division (FDTD)</a:t>
            </a:r>
          </a:p>
        </p:txBody>
      </p:sp>
      <p:sp>
        <p:nvSpPr>
          <p:cNvPr id="15" name="Slide Number Placeholder 14"/>
          <p:cNvSpPr>
            <a:spLocks noGrp="1"/>
          </p:cNvSpPr>
          <p:nvPr>
            <p:ph type="sldNum" sz="quarter" idx="12"/>
          </p:nvPr>
        </p:nvSpPr>
        <p:spPr/>
        <p:txBody>
          <a:bodyPr/>
          <a:lstStyle/>
          <a:p>
            <a:fld id="{51510F49-45F8-48F2-8B78-184D9DACCE41}" type="slidenum">
              <a:rPr lang="en-US" smtClean="0"/>
              <a:t>1</a:t>
            </a:fld>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3670" y="3980258"/>
            <a:ext cx="1809369" cy="622222"/>
          </a:xfrm>
          <a:prstGeom prst="rect">
            <a:avLst/>
          </a:prstGeom>
        </p:spPr>
      </p:pic>
    </p:spTree>
    <p:custDataLst>
      <p:tags r:id="rId1"/>
    </p:custDataLst>
    <p:extLst>
      <p:ext uri="{BB962C8B-B14F-4D97-AF65-F5344CB8AC3E}">
        <p14:creationId xmlns:p14="http://schemas.microsoft.com/office/powerpoint/2010/main" val="3710342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833" r="45600" b="78896"/>
          <a:stretch/>
        </p:blipFill>
        <p:spPr>
          <a:xfrm>
            <a:off x="533400" y="1600200"/>
            <a:ext cx="8153400" cy="3654972"/>
          </a:xfrm>
          <a:prstGeom prst="rect">
            <a:avLst/>
          </a:prstGeom>
        </p:spPr>
      </p:pic>
      <p:sp>
        <p:nvSpPr>
          <p:cNvPr id="6" name="TextBox 5"/>
          <p:cNvSpPr txBox="1"/>
          <p:nvPr/>
        </p:nvSpPr>
        <p:spPr>
          <a:xfrm>
            <a:off x="533400" y="5266521"/>
            <a:ext cx="8001000" cy="1200329"/>
          </a:xfrm>
          <a:prstGeom prst="rect">
            <a:avLst/>
          </a:prstGeom>
          <a:noFill/>
        </p:spPr>
        <p:txBody>
          <a:bodyPr wrap="square" rtlCol="0">
            <a:spAutoFit/>
          </a:bodyPr>
          <a:lstStyle/>
          <a:p>
            <a:r>
              <a:rPr lang="en-US" dirty="0"/>
              <a:t>Each color pixel is the result of specific combinations of red, green and blue.  So, similar colors indicate similar cloud conditions.  Forecasters may use this information to determine characteristics of clouds across a cloud scene where observations do not exist.  </a:t>
            </a:r>
          </a:p>
        </p:txBody>
      </p:sp>
      <p:sp>
        <p:nvSpPr>
          <p:cNvPr id="8" name="Freeform 7"/>
          <p:cNvSpPr/>
          <p:nvPr/>
        </p:nvSpPr>
        <p:spPr>
          <a:xfrm>
            <a:off x="3842426" y="2470826"/>
            <a:ext cx="1809344" cy="894944"/>
          </a:xfrm>
          <a:custGeom>
            <a:avLst/>
            <a:gdLst>
              <a:gd name="connsiteX0" fmla="*/ 535021 w 1809344"/>
              <a:gd name="connsiteY0" fmla="*/ 0 h 894944"/>
              <a:gd name="connsiteX1" fmla="*/ 116731 w 1809344"/>
              <a:gd name="connsiteY1" fmla="*/ 19455 h 894944"/>
              <a:gd name="connsiteX2" fmla="*/ 0 w 1809344"/>
              <a:gd name="connsiteY2" fmla="*/ 68093 h 894944"/>
              <a:gd name="connsiteX3" fmla="*/ 48638 w 1809344"/>
              <a:gd name="connsiteY3" fmla="*/ 350195 h 894944"/>
              <a:gd name="connsiteX4" fmla="*/ 48638 w 1809344"/>
              <a:gd name="connsiteY4" fmla="*/ 544748 h 894944"/>
              <a:gd name="connsiteX5" fmla="*/ 369651 w 1809344"/>
              <a:gd name="connsiteY5" fmla="*/ 700391 h 894944"/>
              <a:gd name="connsiteX6" fmla="*/ 680936 w 1809344"/>
              <a:gd name="connsiteY6" fmla="*/ 885217 h 894944"/>
              <a:gd name="connsiteX7" fmla="*/ 1021404 w 1809344"/>
              <a:gd name="connsiteY7" fmla="*/ 894944 h 894944"/>
              <a:gd name="connsiteX8" fmla="*/ 1293778 w 1809344"/>
              <a:gd name="connsiteY8" fmla="*/ 836578 h 894944"/>
              <a:gd name="connsiteX9" fmla="*/ 1624519 w 1809344"/>
              <a:gd name="connsiteY9" fmla="*/ 583659 h 894944"/>
              <a:gd name="connsiteX10" fmla="*/ 1809344 w 1809344"/>
              <a:gd name="connsiteY10" fmla="*/ 447472 h 894944"/>
              <a:gd name="connsiteX11" fmla="*/ 1760706 w 1809344"/>
              <a:gd name="connsiteY11" fmla="*/ 97276 h 894944"/>
              <a:gd name="connsiteX12" fmla="*/ 1643974 w 1809344"/>
              <a:gd name="connsiteY12" fmla="*/ 0 h 894944"/>
              <a:gd name="connsiteX13" fmla="*/ 1235412 w 1809344"/>
              <a:gd name="connsiteY13" fmla="*/ 282102 h 894944"/>
              <a:gd name="connsiteX14" fmla="*/ 992221 w 1809344"/>
              <a:gd name="connsiteY14" fmla="*/ 466927 h 894944"/>
              <a:gd name="connsiteX15" fmla="*/ 778212 w 1809344"/>
              <a:gd name="connsiteY15" fmla="*/ 252919 h 894944"/>
              <a:gd name="connsiteX16" fmla="*/ 535021 w 1809344"/>
              <a:gd name="connsiteY16" fmla="*/ 0 h 89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344" h="894944">
                <a:moveTo>
                  <a:pt x="535021" y="0"/>
                </a:moveTo>
                <a:lnTo>
                  <a:pt x="116731" y="19455"/>
                </a:lnTo>
                <a:lnTo>
                  <a:pt x="0" y="68093"/>
                </a:lnTo>
                <a:lnTo>
                  <a:pt x="48638" y="350195"/>
                </a:lnTo>
                <a:lnTo>
                  <a:pt x="48638" y="544748"/>
                </a:lnTo>
                <a:lnTo>
                  <a:pt x="369651" y="700391"/>
                </a:lnTo>
                <a:lnTo>
                  <a:pt x="680936" y="885217"/>
                </a:lnTo>
                <a:lnTo>
                  <a:pt x="1021404" y="894944"/>
                </a:lnTo>
                <a:lnTo>
                  <a:pt x="1293778" y="836578"/>
                </a:lnTo>
                <a:lnTo>
                  <a:pt x="1624519" y="583659"/>
                </a:lnTo>
                <a:lnTo>
                  <a:pt x="1809344" y="447472"/>
                </a:lnTo>
                <a:lnTo>
                  <a:pt x="1760706" y="97276"/>
                </a:lnTo>
                <a:lnTo>
                  <a:pt x="1643974" y="0"/>
                </a:lnTo>
                <a:lnTo>
                  <a:pt x="1235412" y="282102"/>
                </a:lnTo>
                <a:lnTo>
                  <a:pt x="992221" y="466927"/>
                </a:lnTo>
                <a:lnTo>
                  <a:pt x="778212" y="252919"/>
                </a:lnTo>
                <a:lnTo>
                  <a:pt x="535021"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198451" y="2286000"/>
            <a:ext cx="1420238" cy="476655"/>
          </a:xfrm>
          <a:custGeom>
            <a:avLst/>
            <a:gdLst>
              <a:gd name="connsiteX0" fmla="*/ 1322962 w 1420238"/>
              <a:gd name="connsiteY0" fmla="*/ 155643 h 476655"/>
              <a:gd name="connsiteX1" fmla="*/ 933855 w 1420238"/>
              <a:gd name="connsiteY1" fmla="*/ 29183 h 476655"/>
              <a:gd name="connsiteX2" fmla="*/ 807396 w 1420238"/>
              <a:gd name="connsiteY2" fmla="*/ 194553 h 476655"/>
              <a:gd name="connsiteX3" fmla="*/ 554477 w 1420238"/>
              <a:gd name="connsiteY3" fmla="*/ 77821 h 476655"/>
              <a:gd name="connsiteX4" fmla="*/ 398834 w 1420238"/>
              <a:gd name="connsiteY4" fmla="*/ 0 h 476655"/>
              <a:gd name="connsiteX5" fmla="*/ 68094 w 1420238"/>
              <a:gd name="connsiteY5" fmla="*/ 68094 h 476655"/>
              <a:gd name="connsiteX6" fmla="*/ 0 w 1420238"/>
              <a:gd name="connsiteY6" fmla="*/ 301557 h 476655"/>
              <a:gd name="connsiteX7" fmla="*/ 48638 w 1420238"/>
              <a:gd name="connsiteY7" fmla="*/ 476655 h 476655"/>
              <a:gd name="connsiteX8" fmla="*/ 330740 w 1420238"/>
              <a:gd name="connsiteY8" fmla="*/ 389106 h 476655"/>
              <a:gd name="connsiteX9" fmla="*/ 661481 w 1420238"/>
              <a:gd name="connsiteY9" fmla="*/ 428017 h 476655"/>
              <a:gd name="connsiteX10" fmla="*/ 1167319 w 1420238"/>
              <a:gd name="connsiteY10" fmla="*/ 379379 h 476655"/>
              <a:gd name="connsiteX11" fmla="*/ 1420238 w 1420238"/>
              <a:gd name="connsiteY11" fmla="*/ 369651 h 476655"/>
              <a:gd name="connsiteX12" fmla="*/ 1391055 w 1420238"/>
              <a:gd name="connsiteY12" fmla="*/ 184826 h 476655"/>
              <a:gd name="connsiteX13" fmla="*/ 1322962 w 1420238"/>
              <a:gd name="connsiteY13" fmla="*/ 155643 h 4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0238" h="476655">
                <a:moveTo>
                  <a:pt x="1322962" y="155643"/>
                </a:moveTo>
                <a:lnTo>
                  <a:pt x="933855" y="29183"/>
                </a:lnTo>
                <a:lnTo>
                  <a:pt x="807396" y="194553"/>
                </a:lnTo>
                <a:lnTo>
                  <a:pt x="554477" y="77821"/>
                </a:lnTo>
                <a:lnTo>
                  <a:pt x="398834" y="0"/>
                </a:lnTo>
                <a:lnTo>
                  <a:pt x="68094" y="68094"/>
                </a:lnTo>
                <a:lnTo>
                  <a:pt x="0" y="301557"/>
                </a:lnTo>
                <a:lnTo>
                  <a:pt x="48638" y="476655"/>
                </a:lnTo>
                <a:lnTo>
                  <a:pt x="330740" y="389106"/>
                </a:lnTo>
                <a:lnTo>
                  <a:pt x="661481" y="428017"/>
                </a:lnTo>
                <a:lnTo>
                  <a:pt x="1167319" y="379379"/>
                </a:lnTo>
                <a:lnTo>
                  <a:pt x="1420238" y="369651"/>
                </a:lnTo>
                <a:lnTo>
                  <a:pt x="1391055" y="184826"/>
                </a:lnTo>
                <a:lnTo>
                  <a:pt x="1322962" y="15564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52702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sp>
        <p:nvSpPr>
          <p:cNvPr id="28" name="Title 1"/>
          <p:cNvSpPr>
            <a:spLocks noGrp="1"/>
          </p:cNvSpPr>
          <p:nvPr>
            <p:ph type="title"/>
          </p:nvPr>
        </p:nvSpPr>
        <p:spPr>
          <a:xfrm>
            <a:off x="457200" y="274638"/>
            <a:ext cx="8229600" cy="1143000"/>
          </a:xfrm>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custDataLst>
      <p:tags r:id="rId1"/>
    </p:custDataLst>
    <p:extLst>
      <p:ext uri="{BB962C8B-B14F-4D97-AF65-F5344CB8AC3E}">
        <p14:creationId xmlns:p14="http://schemas.microsoft.com/office/powerpoint/2010/main" val="2969543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Content Placeholder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2057145" y="1677216"/>
            <a:ext cx="5111750" cy="4824811"/>
          </a:xfrm>
          <a:prstGeom prst="rect">
            <a:avLst/>
          </a:prstGeom>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2057399" y="1676399"/>
            <a:ext cx="5111496" cy="4828032"/>
          </a:xfrm>
          <a:prstGeom prst="rect">
            <a:avLst/>
          </a:prstGeom>
        </p:spPr>
      </p:pic>
      <p:pic>
        <p:nvPicPr>
          <p:cNvPr id="9" name="Content Placeholder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399" y="1676399"/>
            <a:ext cx="5111496" cy="482803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399" y="1673995"/>
            <a:ext cx="5111496" cy="4828032"/>
          </a:xfrm>
          <a:prstGeom prst="rect">
            <a:avLst/>
          </a:prstGeom>
        </p:spPr>
      </p:pic>
    </p:spTree>
    <p:custDataLst>
      <p:tags r:id="rId1"/>
    </p:custDataLst>
    <p:extLst>
      <p:ext uri="{BB962C8B-B14F-4D97-AF65-F5344CB8AC3E}">
        <p14:creationId xmlns:p14="http://schemas.microsoft.com/office/powerpoint/2010/main" val="3839358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Content Placeholder 3"/>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722080" y="1600200"/>
            <a:ext cx="7699840" cy="4983163"/>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080" y="1600199"/>
            <a:ext cx="7699842" cy="4983163"/>
          </a:xfrm>
          <a:prstGeom prst="rect">
            <a:avLst/>
          </a:prstGeom>
        </p:spPr>
      </p:pic>
      <p:sp>
        <p:nvSpPr>
          <p:cNvPr id="3" name="Oval 2"/>
          <p:cNvSpPr/>
          <p:nvPr/>
        </p:nvSpPr>
        <p:spPr>
          <a:xfrm rot="190181">
            <a:off x="4974134" y="2511493"/>
            <a:ext cx="26670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0254528">
            <a:off x="2876382" y="3860216"/>
            <a:ext cx="1583248" cy="6125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2516548"/>
            <a:ext cx="2667000" cy="923330"/>
          </a:xfrm>
          <a:prstGeom prst="rect">
            <a:avLst/>
          </a:prstGeom>
          <a:solidFill>
            <a:schemeClr val="bg1">
              <a:lumMod val="65000"/>
              <a:alpha val="61000"/>
            </a:schemeClr>
          </a:solidFill>
        </p:spPr>
        <p:txBody>
          <a:bodyPr wrap="square" rtlCol="0">
            <a:spAutoFit/>
          </a:bodyPr>
          <a:lstStyle/>
          <a:p>
            <a:r>
              <a:rPr lang="en-US" dirty="0" smtClean="0">
                <a:effectLst>
                  <a:outerShdw blurRad="38100" dist="38100" dir="2700000" algn="tl">
                    <a:srgbClr val="000000">
                      <a:alpha val="43137"/>
                    </a:srgbClr>
                  </a:outerShdw>
                </a:effectLst>
              </a:rPr>
              <a:t>Similar values in the 10.35-3.9 um, but very different cloud types</a:t>
            </a:r>
            <a:endParaRPr lang="en-US" dirty="0">
              <a:effectLst>
                <a:outerShdw blurRad="38100" dist="38100" dir="2700000" algn="tl">
                  <a:srgbClr val="000000">
                    <a:alpha val="43137"/>
                  </a:srgbClr>
                </a:outerShdw>
              </a:effectLst>
            </a:endParaRPr>
          </a:p>
        </p:txBody>
      </p:sp>
      <p:cxnSp>
        <p:nvCxnSpPr>
          <p:cNvPr id="9" name="Straight Arrow Connector 8"/>
          <p:cNvCxnSpPr/>
          <p:nvPr/>
        </p:nvCxnSpPr>
        <p:spPr>
          <a:xfrm>
            <a:off x="4038600" y="2978213"/>
            <a:ext cx="990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p:cNvCxnSpPr>
          <p:nvPr/>
        </p:nvCxnSpPr>
        <p:spPr>
          <a:xfrm>
            <a:off x="3086100" y="3439878"/>
            <a:ext cx="266700" cy="5225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4736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Content Placeholder 4"/>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1062194" y="1600200"/>
            <a:ext cx="7019612" cy="4983163"/>
          </a:xfr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194" y="1600200"/>
            <a:ext cx="7019612" cy="4983163"/>
          </a:xfrm>
          <a:prstGeom prst="rect">
            <a:avLst/>
          </a:prstGeom>
        </p:spPr>
      </p:pic>
      <p:sp>
        <p:nvSpPr>
          <p:cNvPr id="3" name="Oval 2"/>
          <p:cNvSpPr/>
          <p:nvPr/>
        </p:nvSpPr>
        <p:spPr>
          <a:xfrm>
            <a:off x="4076700" y="1828800"/>
            <a:ext cx="1028700" cy="9144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71280" y="1962834"/>
            <a:ext cx="2209800" cy="64633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rPr>
              <a:t>Colder, thicker clouds with higher bases</a:t>
            </a:r>
          </a:p>
        </p:txBody>
      </p:sp>
      <p:cxnSp>
        <p:nvCxnSpPr>
          <p:cNvPr id="7" name="Straight Arrow Connector 6"/>
          <p:cNvCxnSpPr/>
          <p:nvPr/>
        </p:nvCxnSpPr>
        <p:spPr>
          <a:xfrm>
            <a:off x="3714750" y="2286000"/>
            <a:ext cx="361950"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98708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Down Arrow 12">
            <a:extLst>
              <a:ext uri="{FF2B5EF4-FFF2-40B4-BE49-F238E27FC236}">
                <a16:creationId xmlns:a16="http://schemas.microsoft.com/office/drawing/2014/main" id="{84754F76-9923-4F8E-94B7-044CA86EF324}"/>
              </a:ext>
            </a:extLst>
          </p:cNvPr>
          <p:cNvSpPr/>
          <p:nvPr/>
        </p:nvSpPr>
        <p:spPr>
          <a:xfrm>
            <a:off x="762000" y="5545035"/>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C2BB61-D25E-4176-8FE6-714641E844B4}"/>
              </a:ext>
            </a:extLst>
          </p:cNvPr>
          <p:cNvSpPr txBox="1"/>
          <p:nvPr/>
        </p:nvSpPr>
        <p:spPr>
          <a:xfrm>
            <a:off x="1133493" y="5689456"/>
            <a:ext cx="542906" cy="369332"/>
          </a:xfrm>
          <a:prstGeom prst="rect">
            <a:avLst/>
          </a:prstGeom>
          <a:solidFill>
            <a:srgbClr val="FF0000"/>
          </a:solidFill>
        </p:spPr>
        <p:txBody>
          <a:bodyPr wrap="none" rtlCol="0">
            <a:spAutoFit/>
          </a:bodyPr>
          <a:lstStyle/>
          <a:p>
            <a:r>
              <a:rPr lang="en-US" dirty="0"/>
              <a:t>Red</a:t>
            </a:r>
          </a:p>
        </p:txBody>
      </p:sp>
      <p:sp>
        <p:nvSpPr>
          <p:cNvPr id="7" name="Down Arrow 21">
            <a:extLst>
              <a:ext uri="{FF2B5EF4-FFF2-40B4-BE49-F238E27FC236}">
                <a16:creationId xmlns:a16="http://schemas.microsoft.com/office/drawing/2014/main" id="{484D5F33-2DA8-4156-817F-B43DE9A93E17}"/>
              </a:ext>
            </a:extLst>
          </p:cNvPr>
          <p:cNvSpPr/>
          <p:nvPr/>
        </p:nvSpPr>
        <p:spPr>
          <a:xfrm rot="10800000">
            <a:off x="2188533" y="5545035"/>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DB7C86-366C-43BD-A9DB-DD241DF06145}"/>
              </a:ext>
            </a:extLst>
          </p:cNvPr>
          <p:cNvSpPr txBox="1"/>
          <p:nvPr/>
        </p:nvSpPr>
        <p:spPr>
          <a:xfrm>
            <a:off x="2438399" y="5689456"/>
            <a:ext cx="2082473" cy="369332"/>
          </a:xfrm>
          <a:prstGeom prst="rect">
            <a:avLst/>
          </a:prstGeom>
          <a:noFill/>
        </p:spPr>
        <p:txBody>
          <a:bodyPr wrap="square" rtlCol="0">
            <a:spAutoFit/>
          </a:bodyPr>
          <a:lstStyle/>
          <a:p>
            <a:r>
              <a:rPr lang="en-US" dirty="0"/>
              <a:t>Low-level moisture</a:t>
            </a:r>
          </a:p>
        </p:txBody>
      </p:sp>
      <p:sp>
        <p:nvSpPr>
          <p:cNvPr id="9" name="Equal 16">
            <a:extLst>
              <a:ext uri="{FF2B5EF4-FFF2-40B4-BE49-F238E27FC236}">
                <a16:creationId xmlns:a16="http://schemas.microsoft.com/office/drawing/2014/main" id="{9A36CF88-A4CB-4575-8A4D-3ACC740BE4EE}"/>
              </a:ext>
            </a:extLst>
          </p:cNvPr>
          <p:cNvSpPr/>
          <p:nvPr/>
        </p:nvSpPr>
        <p:spPr>
          <a:xfrm>
            <a:off x="1741965" y="5721722"/>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A picture containing text&#10;&#10;Description generated with high confidence">
            <a:extLst>
              <a:ext uri="{FF2B5EF4-FFF2-40B4-BE49-F238E27FC236}">
                <a16:creationId xmlns:a16="http://schemas.microsoft.com/office/drawing/2014/main" id="{EB326386-65AB-44F6-A908-A037274E5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93" y="1608725"/>
            <a:ext cx="4064081" cy="3568536"/>
          </a:xfrm>
          <a:prstGeom prst="rect">
            <a:avLst/>
          </a:prstGeom>
        </p:spPr>
      </p:pic>
      <p:pic>
        <p:nvPicPr>
          <p:cNvPr id="23" name="Picture 22" descr="A picture containing text&#10;&#10;Description generated with very high confidence">
            <a:extLst>
              <a:ext uri="{FF2B5EF4-FFF2-40B4-BE49-F238E27FC236}">
                <a16:creationId xmlns:a16="http://schemas.microsoft.com/office/drawing/2014/main" id="{9C1374CE-4906-41C6-8271-2DCE84042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670" y="1604700"/>
            <a:ext cx="4073606" cy="3576899"/>
          </a:xfrm>
          <a:prstGeom prst="rect">
            <a:avLst/>
          </a:prstGeom>
        </p:spPr>
      </p:pic>
      <p:sp>
        <p:nvSpPr>
          <p:cNvPr id="24" name="Down Arrow 12">
            <a:extLst>
              <a:ext uri="{FF2B5EF4-FFF2-40B4-BE49-F238E27FC236}">
                <a16:creationId xmlns:a16="http://schemas.microsoft.com/office/drawing/2014/main" id="{30F88FE2-B7C9-47CF-ADAE-2E7533691998}"/>
              </a:ext>
            </a:extLst>
          </p:cNvPr>
          <p:cNvSpPr/>
          <p:nvPr/>
        </p:nvSpPr>
        <p:spPr>
          <a:xfrm rot="10800000">
            <a:off x="4851728" y="5562600"/>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58A5DE2-2703-42FC-B789-89910276446A}"/>
              </a:ext>
            </a:extLst>
          </p:cNvPr>
          <p:cNvSpPr txBox="1"/>
          <p:nvPr/>
        </p:nvSpPr>
        <p:spPr>
          <a:xfrm>
            <a:off x="5223221" y="5707021"/>
            <a:ext cx="542906" cy="369332"/>
          </a:xfrm>
          <a:prstGeom prst="rect">
            <a:avLst/>
          </a:prstGeom>
          <a:solidFill>
            <a:srgbClr val="FF0000"/>
          </a:solidFill>
        </p:spPr>
        <p:txBody>
          <a:bodyPr wrap="none" rtlCol="0">
            <a:spAutoFit/>
          </a:bodyPr>
          <a:lstStyle/>
          <a:p>
            <a:r>
              <a:rPr lang="en-US" dirty="0"/>
              <a:t>Red</a:t>
            </a:r>
          </a:p>
        </p:txBody>
      </p:sp>
      <p:sp>
        <p:nvSpPr>
          <p:cNvPr id="26" name="Down Arrow 21">
            <a:extLst>
              <a:ext uri="{FF2B5EF4-FFF2-40B4-BE49-F238E27FC236}">
                <a16:creationId xmlns:a16="http://schemas.microsoft.com/office/drawing/2014/main" id="{A29E3262-7777-4759-B60C-5189DA4BABC0}"/>
              </a:ext>
            </a:extLst>
          </p:cNvPr>
          <p:cNvSpPr/>
          <p:nvPr/>
        </p:nvSpPr>
        <p:spPr>
          <a:xfrm>
            <a:off x="6278261" y="5562600"/>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5032BEF-EBAC-423C-8514-5B016422B6E0}"/>
              </a:ext>
            </a:extLst>
          </p:cNvPr>
          <p:cNvSpPr txBox="1"/>
          <p:nvPr/>
        </p:nvSpPr>
        <p:spPr>
          <a:xfrm>
            <a:off x="6528127" y="5707021"/>
            <a:ext cx="2082473" cy="369332"/>
          </a:xfrm>
          <a:prstGeom prst="rect">
            <a:avLst/>
          </a:prstGeom>
          <a:noFill/>
        </p:spPr>
        <p:txBody>
          <a:bodyPr wrap="square" rtlCol="0">
            <a:spAutoFit/>
          </a:bodyPr>
          <a:lstStyle/>
          <a:p>
            <a:r>
              <a:rPr lang="en-US" dirty="0"/>
              <a:t>Low-level moisture</a:t>
            </a:r>
          </a:p>
        </p:txBody>
      </p:sp>
      <p:sp>
        <p:nvSpPr>
          <p:cNvPr id="28" name="Equal 16">
            <a:extLst>
              <a:ext uri="{FF2B5EF4-FFF2-40B4-BE49-F238E27FC236}">
                <a16:creationId xmlns:a16="http://schemas.microsoft.com/office/drawing/2014/main" id="{D43AFDBA-7839-44C7-B719-B3908998E803}"/>
              </a:ext>
            </a:extLst>
          </p:cNvPr>
          <p:cNvSpPr/>
          <p:nvPr/>
        </p:nvSpPr>
        <p:spPr>
          <a:xfrm>
            <a:off x="5831693" y="5739287"/>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Content Placeholder 11"/>
          <p:cNvPicPr>
            <a:picLocks noGrp="1" noChangeAspect="1"/>
          </p:cNvPicPr>
          <p:nvPr>
            <p:ph sz="quarter" idx="10"/>
          </p:nvPr>
        </p:nvPicPr>
        <p:blipFill>
          <a:blip r:embed="rId6">
            <a:extLst>
              <a:ext uri="{28A0092B-C50C-407E-A947-70E740481C1C}">
                <a14:useLocalDpi xmlns:a14="http://schemas.microsoft.com/office/drawing/2010/main" val="0"/>
              </a:ext>
            </a:extLst>
          </a:blip>
          <a:stretch>
            <a:fillRect/>
          </a:stretch>
        </p:blipFill>
        <p:spPr>
          <a:xfrm>
            <a:off x="1749884" y="1604700"/>
            <a:ext cx="5629276" cy="4942882"/>
          </a:xfrm>
        </p:spPr>
      </p:pic>
      <p:pic>
        <p:nvPicPr>
          <p:cNvPr id="32" name="Picture 31" descr="A picture containing outdoor&#10;&#10;Description generated with very high confidence">
            <a:extLst>
              <a:ext uri="{FF2B5EF4-FFF2-40B4-BE49-F238E27FC236}">
                <a16:creationId xmlns:a16="http://schemas.microsoft.com/office/drawing/2014/main" id="{7638B274-03EC-42E5-A3B1-7E6E8A8B88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884" y="1604700"/>
            <a:ext cx="5629276" cy="4942882"/>
          </a:xfrm>
          <a:prstGeom prst="rect">
            <a:avLst/>
          </a:prstGeom>
        </p:spPr>
      </p:pic>
      <p:pic>
        <p:nvPicPr>
          <p:cNvPr id="36" name="Picture 35" descr="A picture containing outdoor, tree&#10;&#10;Description generated with very high confidence">
            <a:extLst>
              <a:ext uri="{FF2B5EF4-FFF2-40B4-BE49-F238E27FC236}">
                <a16:creationId xmlns:a16="http://schemas.microsoft.com/office/drawing/2014/main" id="{CFA1F8AB-78A4-49A3-8F37-5208B7F82E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8616" y="1606309"/>
            <a:ext cx="5651813" cy="4962670"/>
          </a:xfrm>
          <a:prstGeom prst="rect">
            <a:avLst/>
          </a:prstGeom>
        </p:spPr>
      </p:pic>
      <p:pic>
        <p:nvPicPr>
          <p:cNvPr id="38" name="Picture 37" descr="A picture containing outdoor, tree&#10;&#10;Description generated with very high confidence">
            <a:extLst>
              <a:ext uri="{FF2B5EF4-FFF2-40B4-BE49-F238E27FC236}">
                <a16:creationId xmlns:a16="http://schemas.microsoft.com/office/drawing/2014/main" id="{5855A128-DA7B-402A-8EB6-CA71B29A54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8616" y="1604700"/>
            <a:ext cx="5640544" cy="4964279"/>
          </a:xfrm>
          <a:prstGeom prst="rect">
            <a:avLst/>
          </a:prstGeom>
        </p:spPr>
      </p:pic>
      <p:pic>
        <p:nvPicPr>
          <p:cNvPr id="40" name="Picture 39" descr="A picture containing outdoor object, web&#10;&#10;Description generated with high confidence">
            <a:extLst>
              <a:ext uri="{FF2B5EF4-FFF2-40B4-BE49-F238E27FC236}">
                <a16:creationId xmlns:a16="http://schemas.microsoft.com/office/drawing/2014/main" id="{44B2D727-1CFD-4216-80C9-9FCFAE355A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6534" y="1604700"/>
            <a:ext cx="5640545" cy="4964279"/>
          </a:xfrm>
          <a:prstGeom prst="rect">
            <a:avLst/>
          </a:prstGeom>
        </p:spPr>
      </p:pic>
      <p:pic>
        <p:nvPicPr>
          <p:cNvPr id="42" name="Picture 41" descr="A picture containing web, outdoor object&#10;&#10;Description generated with high confidence">
            <a:extLst>
              <a:ext uri="{FF2B5EF4-FFF2-40B4-BE49-F238E27FC236}">
                <a16:creationId xmlns:a16="http://schemas.microsoft.com/office/drawing/2014/main" id="{101050C2-C2C6-4E70-ACC1-E8E49D49AAF0}"/>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746533" y="1604700"/>
            <a:ext cx="5640546" cy="4965192"/>
          </a:xfrm>
          <a:prstGeom prst="rect">
            <a:avLst/>
          </a:prstGeom>
        </p:spPr>
      </p:pic>
      <p:sp>
        <p:nvSpPr>
          <p:cNvPr id="34" name="Freeform: Shape 33">
            <a:extLst>
              <a:ext uri="{FF2B5EF4-FFF2-40B4-BE49-F238E27FC236}">
                <a16:creationId xmlns:a16="http://schemas.microsoft.com/office/drawing/2014/main" id="{A1412431-CBDF-4612-A9A3-7FC14678E9D9}"/>
              </a:ext>
            </a:extLst>
          </p:cNvPr>
          <p:cNvSpPr/>
          <p:nvPr/>
        </p:nvSpPr>
        <p:spPr>
          <a:xfrm>
            <a:off x="2825262" y="2110154"/>
            <a:ext cx="2795953" cy="2479431"/>
          </a:xfrm>
          <a:custGeom>
            <a:avLst/>
            <a:gdLst>
              <a:gd name="connsiteX0" fmla="*/ 2338753 w 2795953"/>
              <a:gd name="connsiteY0" fmla="*/ 76200 h 2479431"/>
              <a:gd name="connsiteX1" fmla="*/ 1887415 w 2795953"/>
              <a:gd name="connsiteY1" fmla="*/ 463061 h 2479431"/>
              <a:gd name="connsiteX2" fmla="*/ 1500553 w 2795953"/>
              <a:gd name="connsiteY2" fmla="*/ 527538 h 2479431"/>
              <a:gd name="connsiteX3" fmla="*/ 1383323 w 2795953"/>
              <a:gd name="connsiteY3" fmla="*/ 767861 h 2479431"/>
              <a:gd name="connsiteX4" fmla="*/ 1002323 w 2795953"/>
              <a:gd name="connsiteY4" fmla="*/ 926123 h 2479431"/>
              <a:gd name="connsiteX5" fmla="*/ 480646 w 2795953"/>
              <a:gd name="connsiteY5" fmla="*/ 1201615 h 2479431"/>
              <a:gd name="connsiteX6" fmla="*/ 193430 w 2795953"/>
              <a:gd name="connsiteY6" fmla="*/ 1471246 h 2479431"/>
              <a:gd name="connsiteX7" fmla="*/ 0 w 2795953"/>
              <a:gd name="connsiteY7" fmla="*/ 1688123 h 2479431"/>
              <a:gd name="connsiteX8" fmla="*/ 187569 w 2795953"/>
              <a:gd name="connsiteY8" fmla="*/ 2016369 h 2479431"/>
              <a:gd name="connsiteX9" fmla="*/ 580292 w 2795953"/>
              <a:gd name="connsiteY9" fmla="*/ 2315308 h 2479431"/>
              <a:gd name="connsiteX10" fmla="*/ 1107830 w 2795953"/>
              <a:gd name="connsiteY10" fmla="*/ 2479431 h 2479431"/>
              <a:gd name="connsiteX11" fmla="*/ 1436076 w 2795953"/>
              <a:gd name="connsiteY11" fmla="*/ 2432538 h 2479431"/>
              <a:gd name="connsiteX12" fmla="*/ 1606061 w 2795953"/>
              <a:gd name="connsiteY12" fmla="*/ 2244969 h 2479431"/>
              <a:gd name="connsiteX13" fmla="*/ 1594338 w 2795953"/>
              <a:gd name="connsiteY13" fmla="*/ 2080846 h 2479431"/>
              <a:gd name="connsiteX14" fmla="*/ 1201615 w 2795953"/>
              <a:gd name="connsiteY14" fmla="*/ 1928446 h 2479431"/>
              <a:gd name="connsiteX15" fmla="*/ 1014046 w 2795953"/>
              <a:gd name="connsiteY15" fmla="*/ 1799492 h 2479431"/>
              <a:gd name="connsiteX16" fmla="*/ 1025769 w 2795953"/>
              <a:gd name="connsiteY16" fmla="*/ 1629508 h 2479431"/>
              <a:gd name="connsiteX17" fmla="*/ 1271953 w 2795953"/>
              <a:gd name="connsiteY17" fmla="*/ 1500554 h 2479431"/>
              <a:gd name="connsiteX18" fmla="*/ 1553307 w 2795953"/>
              <a:gd name="connsiteY18" fmla="*/ 1547446 h 2479431"/>
              <a:gd name="connsiteX19" fmla="*/ 1863969 w 2795953"/>
              <a:gd name="connsiteY19" fmla="*/ 1629508 h 2479431"/>
              <a:gd name="connsiteX20" fmla="*/ 2098430 w 2795953"/>
              <a:gd name="connsiteY20" fmla="*/ 1611923 h 2479431"/>
              <a:gd name="connsiteX21" fmla="*/ 2338753 w 2795953"/>
              <a:gd name="connsiteY21" fmla="*/ 1383323 h 2479431"/>
              <a:gd name="connsiteX22" fmla="*/ 2538046 w 2795953"/>
              <a:gd name="connsiteY22" fmla="*/ 896815 h 2479431"/>
              <a:gd name="connsiteX23" fmla="*/ 2672861 w 2795953"/>
              <a:gd name="connsiteY23" fmla="*/ 498231 h 2479431"/>
              <a:gd name="connsiteX24" fmla="*/ 2778369 w 2795953"/>
              <a:gd name="connsiteY24" fmla="*/ 187569 h 2479431"/>
              <a:gd name="connsiteX25" fmla="*/ 2795953 w 2795953"/>
              <a:gd name="connsiteY25" fmla="*/ 35169 h 2479431"/>
              <a:gd name="connsiteX26" fmla="*/ 2567353 w 2795953"/>
              <a:gd name="connsiteY26" fmla="*/ 0 h 2479431"/>
              <a:gd name="connsiteX27" fmla="*/ 2338753 w 2795953"/>
              <a:gd name="connsiteY27" fmla="*/ 76200 h 247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95953" h="2479431">
                <a:moveTo>
                  <a:pt x="2338753" y="76200"/>
                </a:moveTo>
                <a:lnTo>
                  <a:pt x="1887415" y="463061"/>
                </a:lnTo>
                <a:lnTo>
                  <a:pt x="1500553" y="527538"/>
                </a:lnTo>
                <a:lnTo>
                  <a:pt x="1383323" y="767861"/>
                </a:lnTo>
                <a:lnTo>
                  <a:pt x="1002323" y="926123"/>
                </a:lnTo>
                <a:lnTo>
                  <a:pt x="480646" y="1201615"/>
                </a:lnTo>
                <a:lnTo>
                  <a:pt x="193430" y="1471246"/>
                </a:lnTo>
                <a:lnTo>
                  <a:pt x="0" y="1688123"/>
                </a:lnTo>
                <a:lnTo>
                  <a:pt x="187569" y="2016369"/>
                </a:lnTo>
                <a:lnTo>
                  <a:pt x="580292" y="2315308"/>
                </a:lnTo>
                <a:lnTo>
                  <a:pt x="1107830" y="2479431"/>
                </a:lnTo>
                <a:lnTo>
                  <a:pt x="1436076" y="2432538"/>
                </a:lnTo>
                <a:lnTo>
                  <a:pt x="1606061" y="2244969"/>
                </a:lnTo>
                <a:lnTo>
                  <a:pt x="1594338" y="2080846"/>
                </a:lnTo>
                <a:lnTo>
                  <a:pt x="1201615" y="1928446"/>
                </a:lnTo>
                <a:lnTo>
                  <a:pt x="1014046" y="1799492"/>
                </a:lnTo>
                <a:lnTo>
                  <a:pt x="1025769" y="1629508"/>
                </a:lnTo>
                <a:lnTo>
                  <a:pt x="1271953" y="1500554"/>
                </a:lnTo>
                <a:lnTo>
                  <a:pt x="1553307" y="1547446"/>
                </a:lnTo>
                <a:lnTo>
                  <a:pt x="1863969" y="1629508"/>
                </a:lnTo>
                <a:lnTo>
                  <a:pt x="2098430" y="1611923"/>
                </a:lnTo>
                <a:lnTo>
                  <a:pt x="2338753" y="1383323"/>
                </a:lnTo>
                <a:lnTo>
                  <a:pt x="2538046" y="896815"/>
                </a:lnTo>
                <a:lnTo>
                  <a:pt x="2672861" y="498231"/>
                </a:lnTo>
                <a:lnTo>
                  <a:pt x="2778369" y="187569"/>
                </a:lnTo>
                <a:lnTo>
                  <a:pt x="2795953" y="35169"/>
                </a:lnTo>
                <a:lnTo>
                  <a:pt x="2567353" y="0"/>
                </a:lnTo>
                <a:lnTo>
                  <a:pt x="2338753" y="7620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42462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24" grpId="0" animBg="1"/>
      <p:bldP spid="25" grpId="0" animBg="1"/>
      <p:bldP spid="26" grpId="0" animBg="1"/>
      <p:bldP spid="27" grpId="0"/>
      <p:bldP spid="28"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00200"/>
            <a:ext cx="7162800" cy="5107011"/>
          </a:xfrm>
          <a:prstGeom prst="rect">
            <a:avLst/>
          </a:prstGeom>
        </p:spPr>
      </p:pic>
      <p:sp>
        <p:nvSpPr>
          <p:cNvPr id="28" name="Title 1"/>
          <p:cNvSpPr>
            <a:spLocks noGrp="1"/>
          </p:cNvSpPr>
          <p:nvPr>
            <p:ph type="title"/>
          </p:nvPr>
        </p:nvSpPr>
        <p:spPr>
          <a:xfrm>
            <a:off x="457200" y="274638"/>
            <a:ext cx="8229600" cy="1143000"/>
          </a:xfrm>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3" name="Straight Connector 2">
            <a:extLst>
              <a:ext uri="{FF2B5EF4-FFF2-40B4-BE49-F238E27FC236}">
                <a16:creationId xmlns:a16="http://schemas.microsoft.com/office/drawing/2014/main" id="{974D344E-72F9-48FF-A462-AF559A59B071}"/>
              </a:ext>
            </a:extLst>
          </p:cNvPr>
          <p:cNvCxnSpPr/>
          <p:nvPr/>
        </p:nvCxnSpPr>
        <p:spPr>
          <a:xfrm>
            <a:off x="1828800" y="415370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FF14A883-5651-44C2-AD35-3EAC4546443B}"/>
              </a:ext>
            </a:extLst>
          </p:cNvPr>
          <p:cNvSpPr/>
          <p:nvPr/>
        </p:nvSpPr>
        <p:spPr>
          <a:xfrm>
            <a:off x="1049867" y="1591733"/>
            <a:ext cx="5757333" cy="3031067"/>
          </a:xfrm>
          <a:custGeom>
            <a:avLst/>
            <a:gdLst>
              <a:gd name="connsiteX0" fmla="*/ 5393266 w 5757333"/>
              <a:gd name="connsiteY0" fmla="*/ 821267 h 3031067"/>
              <a:gd name="connsiteX1" fmla="*/ 4868333 w 5757333"/>
              <a:gd name="connsiteY1" fmla="*/ 1693334 h 3031067"/>
              <a:gd name="connsiteX2" fmla="*/ 3572933 w 5757333"/>
              <a:gd name="connsiteY2" fmla="*/ 2328334 h 3031067"/>
              <a:gd name="connsiteX3" fmla="*/ 1896533 w 5757333"/>
              <a:gd name="connsiteY3" fmla="*/ 2396067 h 3031067"/>
              <a:gd name="connsiteX4" fmla="*/ 1016000 w 5757333"/>
              <a:gd name="connsiteY4" fmla="*/ 2624667 h 3031067"/>
              <a:gd name="connsiteX5" fmla="*/ 338666 w 5757333"/>
              <a:gd name="connsiteY5" fmla="*/ 2929467 h 3031067"/>
              <a:gd name="connsiteX6" fmla="*/ 152400 w 5757333"/>
              <a:gd name="connsiteY6" fmla="*/ 3031067 h 3031067"/>
              <a:gd name="connsiteX7" fmla="*/ 0 w 5757333"/>
              <a:gd name="connsiteY7" fmla="*/ 2624667 h 3031067"/>
              <a:gd name="connsiteX8" fmla="*/ 25400 w 5757333"/>
              <a:gd name="connsiteY8" fmla="*/ 0 h 3031067"/>
              <a:gd name="connsiteX9" fmla="*/ 5545666 w 5757333"/>
              <a:gd name="connsiteY9" fmla="*/ 25400 h 3031067"/>
              <a:gd name="connsiteX10" fmla="*/ 5757333 w 5757333"/>
              <a:gd name="connsiteY10" fmla="*/ 778934 h 3031067"/>
              <a:gd name="connsiteX11" fmla="*/ 5647266 w 5757333"/>
              <a:gd name="connsiteY11" fmla="*/ 1126067 h 3031067"/>
              <a:gd name="connsiteX12" fmla="*/ 5503333 w 5757333"/>
              <a:gd name="connsiteY12" fmla="*/ 1329267 h 3031067"/>
              <a:gd name="connsiteX0" fmla="*/ 5486400 w 5757333"/>
              <a:gd name="connsiteY0" fmla="*/ 1303867 h 3031067"/>
              <a:gd name="connsiteX1" fmla="*/ 4868333 w 5757333"/>
              <a:gd name="connsiteY1" fmla="*/ 1693334 h 3031067"/>
              <a:gd name="connsiteX2" fmla="*/ 3572933 w 5757333"/>
              <a:gd name="connsiteY2" fmla="*/ 2328334 h 3031067"/>
              <a:gd name="connsiteX3" fmla="*/ 1896533 w 5757333"/>
              <a:gd name="connsiteY3" fmla="*/ 2396067 h 3031067"/>
              <a:gd name="connsiteX4" fmla="*/ 1016000 w 5757333"/>
              <a:gd name="connsiteY4" fmla="*/ 2624667 h 3031067"/>
              <a:gd name="connsiteX5" fmla="*/ 338666 w 5757333"/>
              <a:gd name="connsiteY5" fmla="*/ 2929467 h 3031067"/>
              <a:gd name="connsiteX6" fmla="*/ 152400 w 5757333"/>
              <a:gd name="connsiteY6" fmla="*/ 3031067 h 3031067"/>
              <a:gd name="connsiteX7" fmla="*/ 0 w 5757333"/>
              <a:gd name="connsiteY7" fmla="*/ 2624667 h 3031067"/>
              <a:gd name="connsiteX8" fmla="*/ 25400 w 5757333"/>
              <a:gd name="connsiteY8" fmla="*/ 0 h 3031067"/>
              <a:gd name="connsiteX9" fmla="*/ 5545666 w 5757333"/>
              <a:gd name="connsiteY9" fmla="*/ 25400 h 3031067"/>
              <a:gd name="connsiteX10" fmla="*/ 5757333 w 5757333"/>
              <a:gd name="connsiteY10" fmla="*/ 778934 h 3031067"/>
              <a:gd name="connsiteX11" fmla="*/ 5647266 w 5757333"/>
              <a:gd name="connsiteY11" fmla="*/ 1126067 h 3031067"/>
              <a:gd name="connsiteX12" fmla="*/ 5503333 w 5757333"/>
              <a:gd name="connsiteY12" fmla="*/ 1329267 h 3031067"/>
              <a:gd name="connsiteX0" fmla="*/ 5486400 w 5757333"/>
              <a:gd name="connsiteY0" fmla="*/ 1303867 h 3031067"/>
              <a:gd name="connsiteX1" fmla="*/ 4868333 w 5757333"/>
              <a:gd name="connsiteY1" fmla="*/ 1693334 h 3031067"/>
              <a:gd name="connsiteX2" fmla="*/ 3572933 w 5757333"/>
              <a:gd name="connsiteY2" fmla="*/ 2328334 h 3031067"/>
              <a:gd name="connsiteX3" fmla="*/ 1896533 w 5757333"/>
              <a:gd name="connsiteY3" fmla="*/ 2396067 h 3031067"/>
              <a:gd name="connsiteX4" fmla="*/ 1016000 w 5757333"/>
              <a:gd name="connsiteY4" fmla="*/ 2624667 h 3031067"/>
              <a:gd name="connsiteX5" fmla="*/ 338666 w 5757333"/>
              <a:gd name="connsiteY5" fmla="*/ 2929467 h 3031067"/>
              <a:gd name="connsiteX6" fmla="*/ 152400 w 5757333"/>
              <a:gd name="connsiteY6" fmla="*/ 3031067 h 3031067"/>
              <a:gd name="connsiteX7" fmla="*/ 0 w 5757333"/>
              <a:gd name="connsiteY7" fmla="*/ 2624667 h 3031067"/>
              <a:gd name="connsiteX8" fmla="*/ 25400 w 5757333"/>
              <a:gd name="connsiteY8" fmla="*/ 0 h 3031067"/>
              <a:gd name="connsiteX9" fmla="*/ 5545666 w 5757333"/>
              <a:gd name="connsiteY9" fmla="*/ 25400 h 3031067"/>
              <a:gd name="connsiteX10" fmla="*/ 5757333 w 5757333"/>
              <a:gd name="connsiteY10" fmla="*/ 778934 h 3031067"/>
              <a:gd name="connsiteX11" fmla="*/ 5647266 w 5757333"/>
              <a:gd name="connsiteY11" fmla="*/ 1126067 h 3031067"/>
              <a:gd name="connsiteX12" fmla="*/ 5503333 w 5757333"/>
              <a:gd name="connsiteY12" fmla="*/ 1329267 h 3031067"/>
              <a:gd name="connsiteX13" fmla="*/ 5486400 w 5757333"/>
              <a:gd name="connsiteY13" fmla="*/ 1303867 h 303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7333" h="3031067">
                <a:moveTo>
                  <a:pt x="5486400" y="1303867"/>
                </a:moveTo>
                <a:lnTo>
                  <a:pt x="4868333" y="1693334"/>
                </a:lnTo>
                <a:lnTo>
                  <a:pt x="3572933" y="2328334"/>
                </a:lnTo>
                <a:lnTo>
                  <a:pt x="1896533" y="2396067"/>
                </a:lnTo>
                <a:lnTo>
                  <a:pt x="1016000" y="2624667"/>
                </a:lnTo>
                <a:lnTo>
                  <a:pt x="338666" y="2929467"/>
                </a:lnTo>
                <a:lnTo>
                  <a:pt x="152400" y="3031067"/>
                </a:lnTo>
                <a:lnTo>
                  <a:pt x="0" y="2624667"/>
                </a:lnTo>
                <a:lnTo>
                  <a:pt x="25400" y="0"/>
                </a:lnTo>
                <a:lnTo>
                  <a:pt x="5545666" y="25400"/>
                </a:lnTo>
                <a:lnTo>
                  <a:pt x="5757333" y="778934"/>
                </a:lnTo>
                <a:lnTo>
                  <a:pt x="5647266" y="1126067"/>
                </a:lnTo>
                <a:lnTo>
                  <a:pt x="5503333" y="1329267"/>
                </a:lnTo>
                <a:lnTo>
                  <a:pt x="5486400" y="130386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5E5287-B8FC-445F-A82A-55B7DCD3AFB0}"/>
              </a:ext>
            </a:extLst>
          </p:cNvPr>
          <p:cNvSpPr txBox="1"/>
          <p:nvPr/>
        </p:nvSpPr>
        <p:spPr>
          <a:xfrm>
            <a:off x="1981200" y="2283766"/>
            <a:ext cx="2964081" cy="461665"/>
          </a:xfrm>
          <a:prstGeom prst="rect">
            <a:avLst/>
          </a:prstGeom>
          <a:noFill/>
        </p:spPr>
        <p:txBody>
          <a:bodyPr wrap="none" rtlCol="0">
            <a:spAutoFit/>
          </a:bodyPr>
          <a:lstStyle/>
          <a:p>
            <a:r>
              <a:rPr lang="en-US" sz="2400" dirty="0">
                <a:solidFill>
                  <a:srgbClr val="FFFF00"/>
                </a:solidFill>
              </a:rPr>
              <a:t>Relatively dry air mass</a:t>
            </a:r>
          </a:p>
        </p:txBody>
      </p:sp>
      <p:sp>
        <p:nvSpPr>
          <p:cNvPr id="20" name="TextBox 19">
            <a:extLst>
              <a:ext uri="{FF2B5EF4-FFF2-40B4-BE49-F238E27FC236}">
                <a16:creationId xmlns:a16="http://schemas.microsoft.com/office/drawing/2014/main" id="{A3B535AB-C179-47E6-89F4-3B5ED1C643A3}"/>
              </a:ext>
            </a:extLst>
          </p:cNvPr>
          <p:cNvSpPr txBox="1"/>
          <p:nvPr/>
        </p:nvSpPr>
        <p:spPr>
          <a:xfrm>
            <a:off x="3319836" y="4902854"/>
            <a:ext cx="3250890" cy="461665"/>
          </a:xfrm>
          <a:prstGeom prst="rect">
            <a:avLst/>
          </a:prstGeom>
          <a:noFill/>
        </p:spPr>
        <p:txBody>
          <a:bodyPr wrap="none" rtlCol="0">
            <a:spAutoFit/>
          </a:bodyPr>
          <a:lstStyle/>
          <a:p>
            <a:r>
              <a:rPr lang="en-US" sz="2400" dirty="0">
                <a:solidFill>
                  <a:srgbClr val="FFFF00"/>
                </a:solidFill>
              </a:rPr>
              <a:t>Relatively moist air mass</a:t>
            </a:r>
          </a:p>
        </p:txBody>
      </p:sp>
    </p:spTree>
    <p:custDataLst>
      <p:tags r:id="rId1"/>
    </p:custDataLst>
    <p:extLst>
      <p:ext uri="{BB962C8B-B14F-4D97-AF65-F5344CB8AC3E}">
        <p14:creationId xmlns:p14="http://schemas.microsoft.com/office/powerpoint/2010/main" val="34802058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BAD4-D173-41D1-84F6-B085E940F14C}"/>
              </a:ext>
            </a:extLst>
          </p:cNvPr>
          <p:cNvSpPr>
            <a:spLocks noGrp="1"/>
          </p:cNvSpPr>
          <p:nvPr>
            <p:ph type="title"/>
          </p:nvPr>
        </p:nvSpPr>
        <p:spPr/>
        <p:txBody>
          <a:bodyPr>
            <a:normAutofit/>
          </a:bodyPr>
          <a:lstStyle/>
          <a:p>
            <a:r>
              <a:rPr lang="en-US" sz="3200" dirty="0" smtClean="0"/>
              <a:t>Learning </a:t>
            </a:r>
            <a:r>
              <a:rPr lang="en-US" sz="3200" dirty="0"/>
              <a:t>tips…</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1385012"/>
            <a:ext cx="5088145" cy="3629188"/>
          </a:xfrm>
        </p:spPr>
      </p:pic>
      <p:sp>
        <p:nvSpPr>
          <p:cNvPr id="4" name="Text Placeholder 3">
            <a:extLst>
              <a:ext uri="{FF2B5EF4-FFF2-40B4-BE49-F238E27FC236}">
                <a16:creationId xmlns:a16="http://schemas.microsoft.com/office/drawing/2014/main" id="{0A014BB2-38A7-44DE-B503-3F07C86064E1}"/>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600" dirty="0"/>
              <a:t>Use the Nighttime </a:t>
            </a:r>
            <a:r>
              <a:rPr lang="en-US" sz="1600" dirty="0" smtClean="0"/>
              <a:t>Microphysics (or other RGBs) with </a:t>
            </a:r>
            <a:r>
              <a:rPr lang="en-US" sz="1600" dirty="0"/>
              <a:t>other imagery with which you are </a:t>
            </a:r>
            <a:r>
              <a:rPr lang="en-US" sz="1600" dirty="0" smtClean="0"/>
              <a:t>familiar</a:t>
            </a:r>
          </a:p>
          <a:p>
            <a:pPr marL="285750" indent="-285750">
              <a:buFont typeface="Arial" panose="020B0604020202020204" pitchFamily="34" charset="0"/>
              <a:buChar char="•"/>
            </a:pPr>
            <a:r>
              <a:rPr lang="en-US" sz="1600" dirty="0" smtClean="0"/>
              <a:t>Observe the constituent bands that comprise the RGB to see how values are changing</a:t>
            </a:r>
            <a:endParaRPr lang="en-US" sz="1600" dirty="0"/>
          </a:p>
          <a:p>
            <a:pPr marL="285750" indent="-285750">
              <a:buFont typeface="Arial" panose="020B0604020202020204" pitchFamily="34" charset="0"/>
              <a:buChar char="•"/>
            </a:pPr>
            <a:r>
              <a:rPr lang="en-US" sz="1600" dirty="0"/>
              <a:t>Access reference materials through the AIR tool in AWIPS</a:t>
            </a:r>
          </a:p>
          <a:p>
            <a:endParaRPr lang="en-US" sz="1600" dirty="0"/>
          </a:p>
          <a:p>
            <a:endParaRPr lang="en-US" sz="1600" dirty="0"/>
          </a:p>
          <a:p>
            <a:endParaRPr lang="en-US" sz="1600" dirty="0"/>
          </a:p>
          <a:p>
            <a:endParaRPr lang="en-US" sz="1600" dirty="0"/>
          </a:p>
        </p:txBody>
      </p:sp>
      <p:sp>
        <p:nvSpPr>
          <p:cNvPr id="6" name="Slide Number Placeholder 5">
            <a:extLst>
              <a:ext uri="{FF2B5EF4-FFF2-40B4-BE49-F238E27FC236}">
                <a16:creationId xmlns:a16="http://schemas.microsoft.com/office/drawing/2014/main" id="{7B60DB50-0F4E-4E31-BEB1-6190412ABE17}"/>
              </a:ext>
            </a:extLst>
          </p:cNvPr>
          <p:cNvSpPr>
            <a:spLocks noGrp="1"/>
          </p:cNvSpPr>
          <p:nvPr>
            <p:ph type="sldNum" sz="quarter" idx="12"/>
          </p:nvPr>
        </p:nvSpPr>
        <p:spPr/>
        <p:txBody>
          <a:bodyPr/>
          <a:lstStyle/>
          <a:p>
            <a:fld id="{51510F49-45F8-48F2-8B78-184D9DACCE41}" type="slidenum">
              <a:rPr lang="en-US" smtClean="0"/>
              <a:t>17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050" y="1385011"/>
            <a:ext cx="5088145" cy="362918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050" y="1385010"/>
            <a:ext cx="5088145" cy="362918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050" y="1385008"/>
            <a:ext cx="5088148" cy="362919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8333" r="50000" b="5555"/>
          <a:stretch/>
        </p:blipFill>
        <p:spPr>
          <a:xfrm>
            <a:off x="3575046" y="1386321"/>
            <a:ext cx="5568955" cy="362787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970" y="3276600"/>
            <a:ext cx="3625543" cy="150010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3575045" y="1385006"/>
            <a:ext cx="5568955" cy="3629192"/>
          </a:xfrm>
          <a:prstGeom prst="rect">
            <a:avLst/>
          </a:prstGeom>
        </p:spPr>
      </p:pic>
    </p:spTree>
    <p:extLst>
      <p:ext uri="{BB962C8B-B14F-4D97-AF65-F5344CB8AC3E}">
        <p14:creationId xmlns:p14="http://schemas.microsoft.com/office/powerpoint/2010/main" val="34210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b="1" dirty="0" smtClean="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Main Takeaways</a:t>
            </a:r>
            <a:endParaRPr lang="en-US" b="1"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p:cNvSpPr>
            <a:spLocks noGrp="1"/>
          </p:cNvSpPr>
          <p:nvPr>
            <p:ph sz="quarter" idx="10"/>
          </p:nvPr>
        </p:nvSpPr>
        <p:spPr>
          <a:xfrm>
            <a:off x="457200" y="1600200"/>
            <a:ext cx="8229600" cy="4495800"/>
          </a:xfrm>
        </p:spPr>
        <p:txBody>
          <a:bodyPr>
            <a:normAutofit fontScale="92500" lnSpcReduction="10000"/>
          </a:bodyPr>
          <a:lstStyle/>
          <a:p>
            <a:r>
              <a:rPr lang="en-US"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The Nighttime Microphysics RGB can be used to identify low cloud features such as fog and low stratus and offers better contrast than legacy imagery</a:t>
            </a:r>
            <a:r>
              <a:rPr lang="en-US" sz="36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The Nighttime Microphysics RGB can be used to help identify areas of contrasting low-level moisture</a:t>
            </a:r>
            <a:r>
              <a:rPr lang="en-US" sz="36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p>
          <a:p>
            <a:r>
              <a:rPr lang="en-US" sz="3600" dirty="0" smtClean="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Use unfamiliar imagery along with what you do know</a:t>
            </a:r>
            <a:endParaRPr lang="en-US" sz="36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endParaRPr lang="en-US"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endParaRPr lang="en-US" sz="28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28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custDataLst>
      <p:tags r:id="rId1"/>
    </p:custDataLst>
    <p:extLst>
      <p:ext uri="{BB962C8B-B14F-4D97-AF65-F5344CB8AC3E}">
        <p14:creationId xmlns:p14="http://schemas.microsoft.com/office/powerpoint/2010/main" val="46626980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b="1"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Takeaways</a:t>
            </a:r>
            <a:endParaRPr lang="en-US" b="1"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p:cNvSpPr>
            <a:spLocks noGrp="1"/>
          </p:cNvSpPr>
          <p:nvPr>
            <p:ph sz="quarter" idx="10"/>
          </p:nvPr>
        </p:nvSpPr>
        <p:spPr>
          <a:xfrm>
            <a:off x="457200" y="1600200"/>
            <a:ext cx="8229600" cy="4495800"/>
          </a:xfrm>
        </p:spPr>
        <p:txBody>
          <a:bodyPr>
            <a:normAutofit/>
          </a:bodyPr>
          <a:lstStyle/>
          <a:p>
            <a:r>
              <a:rPr lang="en-US" sz="2800"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Lastly, if you don’t like any of these applications, you could consider the Nighttime Microphysics RGB for wall art…</a:t>
            </a:r>
          </a:p>
          <a:p>
            <a:pPr marL="0" indent="0">
              <a:buNone/>
            </a:pPr>
            <a:endParaRPr lang="en-US"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endParaRPr lang="en-US" sz="36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a:buNone/>
            </a:pPr>
            <a:endParaRPr lang="en-US" sz="28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2800" b="1" dirty="0">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Picture 5" descr="A painting in a frame hanging on a wall&#10;&#10;Description generated with very high confidence">
            <a:extLst>
              <a:ext uri="{FF2B5EF4-FFF2-40B4-BE49-F238E27FC236}">
                <a16:creationId xmlns:a16="http://schemas.microsoft.com/office/drawing/2014/main" id="{756F41E5-1F48-40F5-A241-25319E5B8D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0" t="-3867" r="2841" b="11924"/>
          <a:stretch/>
        </p:blipFill>
        <p:spPr>
          <a:xfrm>
            <a:off x="1981200" y="2895600"/>
            <a:ext cx="5029200" cy="3624554"/>
          </a:xfrm>
          <a:prstGeom prst="rect">
            <a:avLst/>
          </a:prstGeom>
        </p:spPr>
      </p:pic>
    </p:spTree>
    <p:custDataLst>
      <p:tags r:id="rId1"/>
    </p:custDataLst>
    <p:extLst>
      <p:ext uri="{BB962C8B-B14F-4D97-AF65-F5344CB8AC3E}">
        <p14:creationId xmlns:p14="http://schemas.microsoft.com/office/powerpoint/2010/main" val="235425944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508550"/>
            <a:ext cx="5257800" cy="3391806"/>
          </a:xfrm>
          <a:prstGeom prst="rect">
            <a:avLst/>
          </a:prstGeom>
        </p:spPr>
      </p:pic>
      <p:sp>
        <p:nvSpPr>
          <p:cNvPr id="2" name="Title 1"/>
          <p:cNvSpPr>
            <a:spLocks noGrp="1"/>
          </p:cNvSpPr>
          <p:nvPr>
            <p:ph type="title"/>
          </p:nvPr>
        </p:nvSpPr>
        <p:spPr>
          <a:solidFill>
            <a:srgbClr val="FF0000">
              <a:alpha val="66000"/>
            </a:srgbClr>
          </a:solidFill>
        </p:spPr>
        <p:txBody>
          <a:bodyPr/>
          <a:lstStyle/>
          <a:p>
            <a:r>
              <a:rPr lang="en-US" b="1"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FDTD  “Satellite Chat” Library </a:t>
            </a:r>
            <a:endParaRPr lang="en-US" dirty="0"/>
          </a:p>
        </p:txBody>
      </p:sp>
      <p:sp>
        <p:nvSpPr>
          <p:cNvPr id="4" name="Slide Number Placeholder 3"/>
          <p:cNvSpPr>
            <a:spLocks noGrp="1"/>
          </p:cNvSpPr>
          <p:nvPr>
            <p:ph type="sldNum" sz="quarter" idx="12"/>
          </p:nvPr>
        </p:nvSpPr>
        <p:spPr>
          <a:xfrm>
            <a:off x="6553200" y="6645275"/>
            <a:ext cx="2133600" cy="365125"/>
          </a:xfrm>
        </p:spPr>
        <p:txBody>
          <a:bodyPr/>
          <a:lstStyle/>
          <a:p>
            <a:fld id="{51510F49-45F8-48F2-8B78-184D9DACCE41}" type="slidenum">
              <a:rPr lang="en-US" smtClean="0"/>
              <a:t>2</a:t>
            </a:fld>
            <a:endParaRPr lang="en-US"/>
          </a:p>
        </p:txBody>
      </p:sp>
      <p:sp>
        <p:nvSpPr>
          <p:cNvPr id="6" name="Content Placeholder 2"/>
          <p:cNvSpPr txBox="1">
            <a:spLocks/>
          </p:cNvSpPr>
          <p:nvPr/>
        </p:nvSpPr>
        <p:spPr>
          <a:xfrm>
            <a:off x="457200" y="4991267"/>
            <a:ext cx="8229600" cy="1698457"/>
          </a:xfrm>
          <a:prstGeom prst="rect">
            <a:avLst/>
          </a:prstGeom>
          <a:solidFill>
            <a:srgbClr val="0070C0">
              <a:alpha val="50000"/>
            </a:srgbClr>
          </a:solidFill>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a:ln>
                  <a:solidFill>
                    <a:schemeClr val="tx1"/>
                  </a:solidFill>
                </a:ln>
                <a:solidFill>
                  <a:schemeClr val="tx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hlinkClick r:id="rId4"/>
              </a:rPr>
              <a:t>http://rammb.cira.colostate.edu/training/visit/satellite_chat/</a:t>
            </a:r>
            <a:endParaRPr lang="en-US" sz="2400" b="1" u="sng" dirty="0">
              <a:ln>
                <a:solidFill>
                  <a:schemeClr val="tx1"/>
                </a:solidFill>
              </a:ln>
              <a:solidFill>
                <a:schemeClr val="tx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b="1" dirty="0">
                <a:solidFill>
                  <a:schemeClr val="tx1">
                    <a:lumMod val="75000"/>
                    <a:lumOff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Recorded Content includes Q&amp;A</a:t>
            </a:r>
          </a:p>
          <a:p>
            <a:r>
              <a:rPr lang="en-US" sz="2400" b="1" dirty="0">
                <a:solidFill>
                  <a:schemeClr val="tx1">
                    <a:lumMod val="75000"/>
                    <a:lumOff val="25000"/>
                  </a:schemeClr>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Call for speakers!  Let us know if you want to speak on a topic!</a:t>
            </a:r>
          </a:p>
        </p:txBody>
      </p:sp>
    </p:spTree>
    <p:custDataLst>
      <p:tags r:id="rId1"/>
    </p:custDataLst>
    <p:extLst>
      <p:ext uri="{BB962C8B-B14F-4D97-AF65-F5344CB8AC3E}">
        <p14:creationId xmlns:p14="http://schemas.microsoft.com/office/powerpoint/2010/main" val="87731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86250"/>
            <a:ext cx="6248400" cy="1981200"/>
          </a:xfrm>
          <a:solidFill>
            <a:srgbClr val="0070C0"/>
          </a:solidFill>
        </p:spPr>
        <p:txBody>
          <a:bodyPr>
            <a:noAutofit/>
          </a:bodyPr>
          <a:lstStyle/>
          <a:p>
            <a:pPr>
              <a:buNone/>
            </a:pPr>
            <a:r>
              <a:rPr lang="en-US"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rPr>
              <a:t>Contact:</a:t>
            </a:r>
          </a:p>
          <a:p>
            <a:pPr>
              <a:buNone/>
            </a:pPr>
            <a:r>
              <a:rPr lang="en-US"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rPr>
              <a:t>kris.white@noaa.gov</a:t>
            </a:r>
          </a:p>
          <a:p>
            <a:pPr>
              <a:buNone/>
            </a:pPr>
            <a:endParaRPr lang="en-US" sz="700" b="1"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buNone/>
            </a:pPr>
            <a:r>
              <a:rPr lang="en-US"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5" name="Title 1"/>
          <p:cNvSpPr txBox="1">
            <a:spLocks/>
          </p:cNvSpPr>
          <p:nvPr/>
        </p:nvSpPr>
        <p:spPr>
          <a:xfrm>
            <a:off x="470338" y="304800"/>
            <a:ext cx="8229600" cy="1143000"/>
          </a:xfrm>
          <a:prstGeom prst="rect">
            <a:avLst/>
          </a:prstGeom>
          <a:solidFill>
            <a:srgbClr val="0070C0">
              <a:alpha val="54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100" dirty="0">
                <a:effectLst>
                  <a:outerShdw blurRad="38100" dist="38100" dir="2700000" algn="tl">
                    <a:srgbClr val="000000">
                      <a:alpha val="43137"/>
                    </a:srgbClr>
                  </a:outerShdw>
                </a:effectLst>
              </a:rPr>
              <a:t>FDTD GOES-16 Applications</a:t>
            </a:r>
            <a:r>
              <a:rPr lang="en-US" sz="4000" dirty="0">
                <a:solidFill>
                  <a:srgbClr val="FFC000"/>
                </a:solidFill>
                <a:effectLst>
                  <a:outerShdw blurRad="38100" dist="38100" dir="2700000" algn="tl">
                    <a:srgbClr val="000000">
                      <a:alpha val="43137"/>
                    </a:srgbClr>
                  </a:outerShdw>
                </a:effectLst>
              </a:rPr>
              <a:t/>
            </a:r>
            <a:br>
              <a:rPr lang="en-US" sz="4000" dirty="0">
                <a:solidFill>
                  <a:srgbClr val="FFC000"/>
                </a:solidFill>
                <a:effectLst>
                  <a:outerShdw blurRad="38100" dist="38100" dir="2700000" algn="tl">
                    <a:srgbClr val="000000">
                      <a:alpha val="43137"/>
                    </a:srgbClr>
                  </a:outerShdw>
                </a:effectLst>
              </a:rPr>
            </a:br>
            <a:r>
              <a:rPr lang="en-US" sz="3800" dirty="0">
                <a:solidFill>
                  <a:schemeClr val="bg1"/>
                </a:solidFill>
                <a:effectLst>
                  <a:outerShdw blurRad="38100" dist="38100" dir="2700000" algn="tl">
                    <a:srgbClr val="000000">
                      <a:alpha val="43137"/>
                    </a:srgbClr>
                  </a:outerShdw>
                </a:effectLst>
              </a:rPr>
              <a:t>Nighttime Microphysics RGB (Advanced)</a:t>
            </a:r>
          </a:p>
        </p:txBody>
      </p:sp>
      <p:sp>
        <p:nvSpPr>
          <p:cNvPr id="4" name="Title 3"/>
          <p:cNvSpPr>
            <a:spLocks noGrp="1"/>
          </p:cNvSpPr>
          <p:nvPr>
            <p:ph type="ctrTitle"/>
          </p:nvPr>
        </p:nvSpPr>
        <p:spPr>
          <a:xfrm>
            <a:off x="0" y="1828800"/>
            <a:ext cx="9144000" cy="990600"/>
          </a:xfrm>
        </p:spPr>
        <p:txBody>
          <a:bodyPr/>
          <a:lstStyle/>
          <a:p>
            <a:r>
              <a:rPr lang="en-US" dirty="0"/>
              <a:t>Questions?</a:t>
            </a:r>
          </a:p>
        </p:txBody>
      </p:sp>
      <p:sp>
        <p:nvSpPr>
          <p:cNvPr id="6" name="Subtitle 2"/>
          <p:cNvSpPr txBox="1">
            <a:spLocks/>
          </p:cNvSpPr>
          <p:nvPr/>
        </p:nvSpPr>
        <p:spPr>
          <a:xfrm>
            <a:off x="1524000" y="5657850"/>
            <a:ext cx="6248400" cy="1123950"/>
          </a:xfrm>
          <a:prstGeom prst="rect">
            <a:avLst/>
          </a:prstGeom>
          <a:solidFill>
            <a:srgbClr val="0070C0"/>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rPr>
              <a:t>Do you want to lead a future Webinar?</a:t>
            </a:r>
          </a:p>
          <a:p>
            <a:r>
              <a:rPr lang="en-US" sz="2000"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hlinkClick r:id="rId4"/>
              </a:rPr>
              <a:t>scott.lindstrom@noaa.gov</a:t>
            </a:r>
            <a:r>
              <a:rPr lang="en-US" sz="2000"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rPr>
              <a:t> / </a:t>
            </a:r>
            <a:r>
              <a:rPr lang="en-US" sz="2000"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hlinkClick r:id="rId5"/>
              </a:rPr>
              <a:t>dan.bikos@colostate.edu</a:t>
            </a:r>
            <a:endParaRPr lang="en-US" sz="2000" b="1" dirty="0">
              <a:solidFill>
                <a:srgbClr val="FFFF00"/>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700" b="1" dirty="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7" name="Title 3"/>
          <p:cNvSpPr txBox="1">
            <a:spLocks/>
          </p:cNvSpPr>
          <p:nvPr/>
        </p:nvSpPr>
        <p:spPr>
          <a:xfrm>
            <a:off x="0" y="2895600"/>
            <a:ext cx="9144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060422"/>
                </a:solidFill>
              </a:rPr>
              <a:t>Thanks to: Dan </a:t>
            </a:r>
            <a:r>
              <a:rPr lang="en-US" sz="2000" dirty="0" err="1" smtClean="0">
                <a:solidFill>
                  <a:srgbClr val="060422"/>
                </a:solidFill>
              </a:rPr>
              <a:t>Bikos</a:t>
            </a:r>
            <a:r>
              <a:rPr lang="en-US" sz="2000" dirty="0" smtClean="0">
                <a:solidFill>
                  <a:srgbClr val="060422"/>
                </a:solidFill>
              </a:rPr>
              <a:t>, Scott Lindstrom, Brian Motta, Emily Berndt, Kevin </a:t>
            </a:r>
            <a:r>
              <a:rPr lang="en-US" sz="2000" dirty="0" err="1" smtClean="0">
                <a:solidFill>
                  <a:srgbClr val="060422"/>
                </a:solidFill>
              </a:rPr>
              <a:t>Fuell</a:t>
            </a:r>
            <a:endParaRPr lang="en-US" sz="2000" dirty="0">
              <a:solidFill>
                <a:srgbClr val="060422"/>
              </a:solidFill>
            </a:endParaRPr>
          </a:p>
        </p:txBody>
      </p:sp>
    </p:spTree>
    <p:custDataLst>
      <p:tags r:id="rId1"/>
    </p:custDataLst>
    <p:extLst>
      <p:ext uri="{BB962C8B-B14F-4D97-AF65-F5344CB8AC3E}">
        <p14:creationId xmlns:p14="http://schemas.microsoft.com/office/powerpoint/2010/main" val="1001977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rgbClr val="0070C0">
              <a:alpha val="45000"/>
            </a:srgbClr>
          </a:solidFill>
        </p:spPr>
        <p:txBody>
          <a:bodyPr>
            <a:normAutofit fontScale="90000"/>
          </a:bodyPr>
          <a:lstStyle/>
          <a:p>
            <a:r>
              <a:rPr lang="en-US" sz="4000"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FDTD GOES-16 Applications</a:t>
            </a:r>
            <a:r>
              <a:rPr lang="en-US"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r>
            <a:br>
              <a:rPr lang="en-US"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br>
            <a:r>
              <a:rPr lang="en-US" dirty="0">
                <a:solidFill>
                  <a:srgbClr val="FFC000"/>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Webinar Protocol</a:t>
            </a:r>
          </a:p>
        </p:txBody>
      </p:sp>
      <p:sp>
        <p:nvSpPr>
          <p:cNvPr id="3" name="Content Placeholder 2"/>
          <p:cNvSpPr>
            <a:spLocks noGrp="1"/>
          </p:cNvSpPr>
          <p:nvPr>
            <p:ph sz="quarter" idx="10"/>
          </p:nvPr>
        </p:nvSpPr>
        <p:spPr>
          <a:xfrm>
            <a:off x="457200" y="1600200"/>
            <a:ext cx="8229600" cy="4495800"/>
          </a:xfrm>
        </p:spPr>
        <p:txBody>
          <a:bodyPr>
            <a:normAutofit fontScale="92500" lnSpcReduction="10000"/>
          </a:bodyPr>
          <a:lstStyle/>
          <a:p>
            <a:r>
              <a:rPr lang="en-US" sz="28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 minutes for speaker</a:t>
            </a:r>
          </a:p>
          <a:p>
            <a:pPr lvl="1"/>
            <a:r>
              <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Send questions via </a:t>
            </a:r>
            <a:r>
              <a:rPr lang="en-US" sz="2400" dirty="0" err="1">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GoTo</a:t>
            </a:r>
            <a:r>
              <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400" dirty="0" smtClean="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Chat</a:t>
            </a:r>
          </a:p>
          <a:p>
            <a:pPr lvl="1"/>
            <a:r>
              <a:rPr lang="en-US" sz="2400" dirty="0" smtClean="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Or ask during Q&amp;A period via phone</a:t>
            </a:r>
            <a:endPar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lvl="1"/>
            <a:endPar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800" dirty="0" smtClean="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Followed by Q&amp;A</a:t>
            </a:r>
            <a:endParaRPr lang="en-US" sz="28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lvl="1"/>
            <a:r>
              <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Open discussion </a:t>
            </a:r>
            <a:r>
              <a:rPr lang="en-US" sz="2400" dirty="0" smtClean="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forum</a:t>
            </a:r>
          </a:p>
          <a:p>
            <a:pPr lvl="1"/>
            <a:r>
              <a:rPr lang="en-US" sz="2400" dirty="0" smtClean="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Done by 1730 UTC</a:t>
            </a:r>
            <a:r>
              <a:rPr lang="en-US"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r>
            <a:br>
              <a:rPr lang="en-US"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br>
            <a:endParaRPr lang="en-US" sz="24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8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Do NOT press hold!!!</a:t>
            </a:r>
          </a:p>
          <a:p>
            <a:endParaRPr lang="en-US" sz="28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800" dirty="0">
                <a:solidFill>
                  <a:srgbClr val="060422"/>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Mute your phone when not talking</a:t>
            </a:r>
          </a:p>
        </p:txBody>
      </p:sp>
      <p:sp>
        <p:nvSpPr>
          <p:cNvPr id="5" name="Slide Number Placeholder 4"/>
          <p:cNvSpPr>
            <a:spLocks noGrp="1"/>
          </p:cNvSpPr>
          <p:nvPr>
            <p:ph type="sldNum" sz="quarter" idx="4"/>
          </p:nvPr>
        </p:nvSpPr>
        <p:spPr/>
        <p:txBody>
          <a:bodyPr/>
          <a:lstStyle/>
          <a:p>
            <a:fld id="{919F3282-E087-470D-9546-EFAEC0DC811B}" type="slidenum">
              <a:rPr lang="en-US"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pPr/>
              <a:t>3</a:t>
            </a:fld>
            <a:endParaRPr lang="en-US"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Picture 2" descr="C:\Users\jboettcher\AppData\Local\Microsoft\Windows\Temporary Internet Files\Content.IE5\8XGR5AQB\MP90028952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600200"/>
            <a:ext cx="1879600"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jboettcher\AppData\Local\Microsoft\Windows\Temporary Internet Files\Content.IE5\E81K2WB2\MC90029973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5029200"/>
            <a:ext cx="1513936" cy="15276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825790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Slide Number Placeholder 4"/>
          <p:cNvSpPr>
            <a:spLocks noGrp="1"/>
          </p:cNvSpPr>
          <p:nvPr>
            <p:ph type="sldNum" sz="quarter" idx="4"/>
          </p:nvPr>
        </p:nvSpPr>
        <p:spPr/>
        <p:txBody>
          <a:bodyPr/>
          <a:lstStyle/>
          <a:p>
            <a:fld id="{919F3282-E087-470D-9546-EFAEC0DC811B}" type="slidenum">
              <a:rPr lang="en-US"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pPr/>
              <a:t>4</a:t>
            </a:fld>
            <a:endParaRPr lang="en-US"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Content Placeholder 6"/>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457200" y="1555749"/>
            <a:ext cx="8240562" cy="5165726"/>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876" y="2036547"/>
            <a:ext cx="5366247" cy="4204130"/>
          </a:xfrm>
          <a:prstGeom prst="rect">
            <a:avLst/>
          </a:prstGeom>
        </p:spPr>
      </p:pic>
      <p:sp>
        <p:nvSpPr>
          <p:cNvPr id="4" name="Rectangle 3"/>
          <p:cNvSpPr/>
          <p:nvPr/>
        </p:nvSpPr>
        <p:spPr>
          <a:xfrm>
            <a:off x="1888876" y="5000919"/>
            <a:ext cx="458812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908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Slide Number Placeholder 4"/>
          <p:cNvSpPr>
            <a:spLocks noGrp="1"/>
          </p:cNvSpPr>
          <p:nvPr>
            <p:ph type="sldNum" sz="quarter" idx="4"/>
          </p:nvPr>
        </p:nvSpPr>
        <p:spPr/>
        <p:txBody>
          <a:bodyPr/>
          <a:lstStyle/>
          <a:p>
            <a:fld id="{919F3282-E087-470D-9546-EFAEC0DC811B}" type="slidenum">
              <a:rPr lang="en-US"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pPr/>
              <a:t>5</a:t>
            </a:fld>
            <a:endParaRPr lang="en-US"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p:cNvSpPr>
            <a:spLocks noGrp="1"/>
          </p:cNvSpPr>
          <p:nvPr>
            <p:ph sz="quarter" idx="10"/>
          </p:nvPr>
        </p:nvSpPr>
        <p:spPr>
          <a:xfrm>
            <a:off x="466725" y="4724400"/>
            <a:ext cx="8229600" cy="1783080"/>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13137448"/>
              </p:ext>
            </p:extLst>
          </p:nvPr>
        </p:nvGraphicFramePr>
        <p:xfrm>
          <a:off x="457199" y="1981200"/>
          <a:ext cx="8229602" cy="3662680"/>
        </p:xfrm>
        <a:graphic>
          <a:graphicData uri="http://schemas.openxmlformats.org/drawingml/2006/table">
            <a:tbl>
              <a:tblPr firstRow="1" bandRow="1">
                <a:tableStyleId>{5C22544A-7EE6-4342-B048-85BDC9FD1C3A}</a:tableStyleId>
              </a:tblPr>
              <a:tblGrid>
                <a:gridCol w="762001">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1">
                  <a:extLst>
                    <a:ext uri="{9D8B030D-6E8A-4147-A177-3AD203B41FA5}">
                      <a16:colId xmlns:a16="http://schemas.microsoft.com/office/drawing/2014/main" val="20004"/>
                    </a:ext>
                  </a:extLst>
                </a:gridCol>
              </a:tblGrid>
              <a:tr h="370840">
                <a:tc>
                  <a:txBody>
                    <a:bodyPr/>
                    <a:lstStyle/>
                    <a:p>
                      <a:r>
                        <a:rPr lang="en-US" dirty="0"/>
                        <a:t>Color</a:t>
                      </a:r>
                    </a:p>
                  </a:txBody>
                  <a:tcPr/>
                </a:tc>
                <a:tc>
                  <a:txBody>
                    <a:bodyPr/>
                    <a:lstStyle/>
                    <a:p>
                      <a:r>
                        <a:rPr lang="en-US" dirty="0"/>
                        <a:t>Band</a:t>
                      </a:r>
                      <a:r>
                        <a:rPr lang="en-US" baseline="0" dirty="0"/>
                        <a:t> / Band Diff</a:t>
                      </a:r>
                      <a:endParaRPr lang="en-US" dirty="0"/>
                    </a:p>
                  </a:txBody>
                  <a:tcPr/>
                </a:tc>
                <a:tc>
                  <a:txBody>
                    <a:bodyPr/>
                    <a:lstStyle/>
                    <a:p>
                      <a:r>
                        <a:rPr lang="en-US" dirty="0"/>
                        <a:t>Also known</a:t>
                      </a:r>
                      <a:r>
                        <a:rPr lang="en-US" baseline="0" dirty="0"/>
                        <a:t> as…</a:t>
                      </a:r>
                      <a:endParaRPr lang="en-US" dirty="0"/>
                    </a:p>
                  </a:txBody>
                  <a:tcPr/>
                </a:tc>
                <a:tc>
                  <a:txBody>
                    <a:bodyPr/>
                    <a:lstStyle/>
                    <a:p>
                      <a:r>
                        <a:rPr lang="en-US" dirty="0"/>
                        <a:t>Small Contribution</a:t>
                      </a:r>
                    </a:p>
                  </a:txBody>
                  <a:tcPr/>
                </a:tc>
                <a:tc>
                  <a:txBody>
                    <a:bodyPr/>
                    <a:lstStyle/>
                    <a:p>
                      <a:r>
                        <a:rPr lang="en-US" dirty="0"/>
                        <a:t>Large Contribution</a:t>
                      </a:r>
                    </a:p>
                  </a:txBody>
                  <a:tcPr/>
                </a:tc>
                <a:extLst>
                  <a:ext uri="{0D108BD9-81ED-4DB2-BD59-A6C34878D82A}">
                    <a16:rowId xmlns:a16="http://schemas.microsoft.com/office/drawing/2014/main" val="10000"/>
                  </a:ext>
                </a:extLst>
              </a:tr>
              <a:tr h="370840">
                <a:tc>
                  <a:txBody>
                    <a:bodyPr/>
                    <a:lstStyle/>
                    <a:p>
                      <a:r>
                        <a:rPr lang="en-US" dirty="0">
                          <a:solidFill>
                            <a:srgbClr val="FF0000"/>
                          </a:solidFill>
                        </a:rPr>
                        <a:t>Red</a:t>
                      </a:r>
                    </a:p>
                  </a:txBody>
                  <a:tcPr/>
                </a:tc>
                <a:tc>
                  <a:txBody>
                    <a:bodyPr/>
                    <a:lstStyle/>
                    <a:p>
                      <a:r>
                        <a:rPr lang="en-US" dirty="0"/>
                        <a:t>12.3</a:t>
                      </a:r>
                      <a:r>
                        <a:rPr lang="en-US" baseline="0" dirty="0"/>
                        <a:t> – 10.35 </a:t>
                      </a:r>
                      <a:r>
                        <a:rPr lang="en-US" dirty="0"/>
                        <a:t>µm</a:t>
                      </a:r>
                    </a:p>
                  </a:txBody>
                  <a:tcPr/>
                </a:tc>
                <a:tc>
                  <a:txBody>
                    <a:bodyPr/>
                    <a:lstStyle/>
                    <a:p>
                      <a:r>
                        <a:rPr lang="en-US" dirty="0"/>
                        <a:t>Split window difference </a:t>
                      </a:r>
                    </a:p>
                  </a:txBody>
                  <a:tcPr/>
                </a:tc>
                <a:tc>
                  <a:txBody>
                    <a:bodyPr/>
                    <a:lstStyle/>
                    <a:p>
                      <a:r>
                        <a:rPr lang="en-US" dirty="0"/>
                        <a:t>Translucent clouds,</a:t>
                      </a:r>
                    </a:p>
                    <a:p>
                      <a:r>
                        <a:rPr lang="en-US" dirty="0"/>
                        <a:t>Higher</a:t>
                      </a:r>
                      <a:r>
                        <a:rPr lang="en-US" baseline="0" dirty="0"/>
                        <a:t> relative low-level moisture (clear sky)</a:t>
                      </a:r>
                      <a:endParaRPr lang="en-US" dirty="0"/>
                    </a:p>
                  </a:txBody>
                  <a:tcPr/>
                </a:tc>
                <a:tc>
                  <a:txBody>
                    <a:bodyPr/>
                    <a:lstStyle/>
                    <a:p>
                      <a:r>
                        <a:rPr lang="en-US" dirty="0"/>
                        <a:t>Opaque clouds, Lower relative low-level moisture (clear sky)</a:t>
                      </a:r>
                    </a:p>
                  </a:txBody>
                  <a:tcPr/>
                </a:tc>
                <a:extLst>
                  <a:ext uri="{0D108BD9-81ED-4DB2-BD59-A6C34878D82A}">
                    <a16:rowId xmlns:a16="http://schemas.microsoft.com/office/drawing/2014/main" val="10001"/>
                  </a:ext>
                </a:extLst>
              </a:tr>
              <a:tr h="370840">
                <a:tc>
                  <a:txBody>
                    <a:bodyPr/>
                    <a:lstStyle/>
                    <a:p>
                      <a:r>
                        <a:rPr lang="en-US" dirty="0">
                          <a:solidFill>
                            <a:srgbClr val="00B050"/>
                          </a:solidFill>
                        </a:rPr>
                        <a:t>Green</a:t>
                      </a:r>
                    </a:p>
                  </a:txBody>
                  <a:tcPr/>
                </a:tc>
                <a:tc>
                  <a:txBody>
                    <a:bodyPr/>
                    <a:lstStyle/>
                    <a:p>
                      <a:r>
                        <a:rPr lang="en-US" dirty="0"/>
                        <a:t>10.35 – 3.9 µm</a:t>
                      </a:r>
                    </a:p>
                  </a:txBody>
                  <a:tcPr/>
                </a:tc>
                <a:tc>
                  <a:txBody>
                    <a:bodyPr/>
                    <a:lstStyle/>
                    <a:p>
                      <a:r>
                        <a:rPr lang="en-US" dirty="0"/>
                        <a:t>Fog product</a:t>
                      </a:r>
                    </a:p>
                  </a:txBody>
                  <a:tcPr/>
                </a:tc>
                <a:tc>
                  <a:txBody>
                    <a:bodyPr/>
                    <a:lstStyle/>
                    <a:p>
                      <a:r>
                        <a:rPr lang="en-US" dirty="0"/>
                        <a:t>Ice</a:t>
                      </a:r>
                      <a:r>
                        <a:rPr lang="en-US" baseline="0" dirty="0"/>
                        <a:t> particles</a:t>
                      </a:r>
                      <a:endParaRPr lang="en-US" dirty="0"/>
                    </a:p>
                  </a:txBody>
                  <a:tcPr/>
                </a:tc>
                <a:tc>
                  <a:txBody>
                    <a:bodyPr/>
                    <a:lstStyle/>
                    <a:p>
                      <a:r>
                        <a:rPr lang="en-US" dirty="0"/>
                        <a:t>Water clouds with large droplets (med) to small droplets (large)</a:t>
                      </a:r>
                    </a:p>
                  </a:txBody>
                  <a:tcPr/>
                </a:tc>
                <a:extLst>
                  <a:ext uri="{0D108BD9-81ED-4DB2-BD59-A6C34878D82A}">
                    <a16:rowId xmlns:a16="http://schemas.microsoft.com/office/drawing/2014/main" val="10002"/>
                  </a:ext>
                </a:extLst>
              </a:tr>
              <a:tr h="370840">
                <a:tc>
                  <a:txBody>
                    <a:bodyPr/>
                    <a:lstStyle/>
                    <a:p>
                      <a:r>
                        <a:rPr lang="en-US" dirty="0">
                          <a:solidFill>
                            <a:srgbClr val="0000FF"/>
                          </a:solidFill>
                        </a:rPr>
                        <a:t>Blue</a:t>
                      </a:r>
                    </a:p>
                  </a:txBody>
                  <a:tcPr/>
                </a:tc>
                <a:tc>
                  <a:txBody>
                    <a:bodyPr/>
                    <a:lstStyle/>
                    <a:p>
                      <a:r>
                        <a:rPr lang="en-US" dirty="0"/>
                        <a:t>10.35 µm </a:t>
                      </a:r>
                    </a:p>
                  </a:txBody>
                  <a:tcPr/>
                </a:tc>
                <a:tc>
                  <a:txBody>
                    <a:bodyPr/>
                    <a:lstStyle/>
                    <a:p>
                      <a:r>
                        <a:rPr lang="en-US" dirty="0"/>
                        <a:t>“Clean” window</a:t>
                      </a:r>
                    </a:p>
                  </a:txBody>
                  <a:tcPr/>
                </a:tc>
                <a:tc>
                  <a:txBody>
                    <a:bodyPr/>
                    <a:lstStyle/>
                    <a:p>
                      <a:r>
                        <a:rPr lang="en-US" dirty="0"/>
                        <a:t>Colder temps</a:t>
                      </a:r>
                    </a:p>
                  </a:txBody>
                  <a:tcPr/>
                </a:tc>
                <a:tc>
                  <a:txBody>
                    <a:bodyPr/>
                    <a:lstStyle/>
                    <a:p>
                      <a:r>
                        <a:rPr lang="en-US" dirty="0"/>
                        <a:t>Warmer temps</a:t>
                      </a:r>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5588640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91000" y="2851622"/>
            <a:ext cx="4666329" cy="332057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p:cNvSpPr>
            <a:spLocks noGrp="1"/>
          </p:cNvSpPr>
          <p:nvPr>
            <p:ph sz="quarter" idx="10"/>
          </p:nvPr>
        </p:nvSpPr>
        <p:spPr>
          <a:xfrm>
            <a:off x="495300" y="1793558"/>
            <a:ext cx="7734299" cy="1783080"/>
          </a:xfrm>
        </p:spPr>
        <p:txBody>
          <a:bodyPr>
            <a:normAutofit/>
          </a:bodyPr>
          <a:lstStyle/>
          <a:p>
            <a:pPr marL="285750" indent="-285750">
              <a:defRPr/>
            </a:pPr>
            <a:r>
              <a:rPr lang="en-US" sz="2000" dirty="0"/>
              <a:t>RGB imagery assigns pixel values for the Red, Green, and Blue color components using 8-bit values (0-255), resulting in a 24-bit image.</a:t>
            </a:r>
          </a:p>
          <a:p>
            <a:pPr marL="685800" lvl="1">
              <a:defRPr/>
            </a:pPr>
            <a:r>
              <a:rPr lang="en-US" sz="1600" dirty="0"/>
              <a:t>16,777,216 possible colors!</a:t>
            </a:r>
          </a:p>
          <a:p>
            <a:endParaRPr lang="en-US" dirty="0"/>
          </a:p>
        </p:txBody>
      </p:sp>
      <p:grpSp>
        <p:nvGrpSpPr>
          <p:cNvPr id="6" name="Group 5"/>
          <p:cNvGrpSpPr/>
          <p:nvPr/>
        </p:nvGrpSpPr>
        <p:grpSpPr>
          <a:xfrm>
            <a:off x="4327910" y="2895600"/>
            <a:ext cx="4529417" cy="3276600"/>
            <a:chOff x="4724400" y="685800"/>
            <a:chExt cx="4083901" cy="2590800"/>
          </a:xfrm>
        </p:grpSpPr>
        <p:cxnSp>
          <p:nvCxnSpPr>
            <p:cNvPr id="7" name="Straight Connector 6"/>
            <p:cNvCxnSpPr/>
            <p:nvPr/>
          </p:nvCxnSpPr>
          <p:spPr>
            <a:xfrm>
              <a:off x="5638800" y="2286000"/>
              <a:ext cx="1066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60828" y="2286000"/>
              <a:ext cx="677972" cy="66235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105400" y="17526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19"/>
            <p:cNvSpPr txBox="1">
              <a:spLocks noChangeArrowheads="1"/>
            </p:cNvSpPr>
            <p:nvPr/>
          </p:nvSpPr>
          <p:spPr bwMode="auto">
            <a:xfrm>
              <a:off x="5486400" y="9223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R</a:t>
              </a:r>
            </a:p>
          </p:txBody>
        </p:sp>
        <p:sp>
          <p:nvSpPr>
            <p:cNvPr id="11" name="TextBox 20"/>
            <p:cNvSpPr txBox="1">
              <a:spLocks noChangeArrowheads="1"/>
            </p:cNvSpPr>
            <p:nvPr/>
          </p:nvSpPr>
          <p:spPr bwMode="auto">
            <a:xfrm>
              <a:off x="6637338" y="209073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12" name="TextBox 21"/>
            <p:cNvSpPr txBox="1">
              <a:spLocks noChangeArrowheads="1"/>
            </p:cNvSpPr>
            <p:nvPr/>
          </p:nvSpPr>
          <p:spPr bwMode="auto">
            <a:xfrm>
              <a:off x="4724400" y="2895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13" name="Rectangle 12"/>
            <p:cNvSpPr/>
            <p:nvPr/>
          </p:nvSpPr>
          <p:spPr>
            <a:xfrm>
              <a:off x="5791200" y="1524000"/>
              <a:ext cx="76200" cy="76200"/>
            </a:xfrm>
            <a:prstGeom prst="rect">
              <a:avLst/>
            </a:prstGeom>
            <a:solidFill>
              <a:srgbClr val="8C2823"/>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14" name="Rectangle 13"/>
            <p:cNvSpPr/>
            <p:nvPr/>
          </p:nvSpPr>
          <p:spPr>
            <a:xfrm>
              <a:off x="5715000" y="2514600"/>
              <a:ext cx="76200" cy="76200"/>
            </a:xfrm>
            <a:prstGeom prst="rect">
              <a:avLst/>
            </a:prstGeom>
            <a:solidFill>
              <a:srgbClr val="003C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15" name="Rectangle 14"/>
            <p:cNvSpPr/>
            <p:nvPr/>
          </p:nvSpPr>
          <p:spPr>
            <a:xfrm>
              <a:off x="5943600" y="2819400"/>
              <a:ext cx="76200" cy="76200"/>
            </a:xfrm>
            <a:prstGeom prst="rect">
              <a:avLst/>
            </a:prstGeom>
            <a:solidFill>
              <a:srgbClr val="008F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16" name="Rectangle 15"/>
            <p:cNvSpPr/>
            <p:nvPr/>
          </p:nvSpPr>
          <p:spPr>
            <a:xfrm>
              <a:off x="5105400" y="1981200"/>
              <a:ext cx="76200" cy="7620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
          <p:nvSpPr>
            <p:cNvPr id="17" name="TextBox 27"/>
            <p:cNvSpPr txBox="1">
              <a:spLocks noChangeArrowheads="1"/>
            </p:cNvSpPr>
            <p:nvPr/>
          </p:nvSpPr>
          <p:spPr bwMode="auto">
            <a:xfrm>
              <a:off x="6477000" y="685800"/>
              <a:ext cx="233130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mj-lt"/>
                </a:rPr>
                <a:t>Remember, the RGB is constructed in 3D color space, with combinations from each color lending to the final pixel color. </a:t>
              </a:r>
            </a:p>
          </p:txBody>
        </p:sp>
        <p:sp>
          <p:nvSpPr>
            <p:cNvPr id="18" name="Rectangle 17"/>
            <p:cNvSpPr/>
            <p:nvPr/>
          </p:nvSpPr>
          <p:spPr>
            <a:xfrm>
              <a:off x="6553200" y="2057400"/>
              <a:ext cx="76200" cy="76200"/>
            </a:xfrm>
            <a:prstGeom prst="rect">
              <a:avLst/>
            </a:prstGeom>
            <a:solidFill>
              <a:srgbClr val="328F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grpSp>
      <p:grpSp>
        <p:nvGrpSpPr>
          <p:cNvPr id="22" name="Group 21"/>
          <p:cNvGrpSpPr/>
          <p:nvPr/>
        </p:nvGrpSpPr>
        <p:grpSpPr>
          <a:xfrm>
            <a:off x="650620" y="3136642"/>
            <a:ext cx="1424498" cy="1381185"/>
            <a:chOff x="1961356" y="6264800"/>
            <a:chExt cx="1424498" cy="1381185"/>
          </a:xfrm>
        </p:grpSpPr>
        <p:pic>
          <p:nvPicPr>
            <p:cNvPr id="23" name="Picture 1"/>
            <p:cNvPicPr>
              <a:picLocks noChangeAspect="1"/>
            </p:cNvPicPr>
            <p:nvPr/>
          </p:nvPicPr>
          <p:blipFill>
            <a:blip r:embed="rId4"/>
            <a:srcRect/>
            <a:stretch>
              <a:fillRect/>
            </a:stretch>
          </p:blipFill>
          <p:spPr bwMode="auto">
            <a:xfrm>
              <a:off x="1961356" y="6264800"/>
              <a:ext cx="1370281" cy="1370281"/>
            </a:xfrm>
            <a:prstGeom prst="rect">
              <a:avLst/>
            </a:prstGeom>
            <a:noFill/>
            <a:ln w="9525">
              <a:noFill/>
              <a:miter lim="800000"/>
              <a:headEnd/>
              <a:tailEnd/>
            </a:ln>
          </p:spPr>
        </p:pic>
        <p:sp>
          <p:nvSpPr>
            <p:cNvPr id="24" name="TextBox 13"/>
            <p:cNvSpPr txBox="1">
              <a:spLocks noChangeArrowheads="1"/>
            </p:cNvSpPr>
            <p:nvPr/>
          </p:nvSpPr>
          <p:spPr bwMode="auto">
            <a:xfrm>
              <a:off x="1961356" y="7338208"/>
              <a:ext cx="1424498" cy="307777"/>
            </a:xfrm>
            <a:prstGeom prst="rect">
              <a:avLst/>
            </a:prstGeom>
            <a:noFill/>
            <a:ln w="9525">
              <a:noFill/>
              <a:miter lim="800000"/>
              <a:headEnd/>
              <a:tailEnd/>
            </a:ln>
          </p:spPr>
          <p:txBody>
            <a:bodyPr wrap="square">
              <a:spAutoFit/>
            </a:bodyPr>
            <a:lstStyle/>
            <a:p>
              <a:r>
                <a:rPr lang="en-US" sz="1400" dirty="0">
                  <a:solidFill>
                    <a:schemeClr val="bg1"/>
                  </a:solidFill>
                  <a:latin typeface="Calibri" pitchFamily="34" charset="0"/>
                </a:rPr>
                <a:t>R: 12.3-10.35 </a:t>
              </a:r>
              <a:r>
                <a:rPr lang="el-GR" sz="1400" dirty="0">
                  <a:solidFill>
                    <a:schemeClr val="bg1"/>
                  </a:solidFill>
                  <a:latin typeface="Calibri" pitchFamily="34" charset="0"/>
                </a:rPr>
                <a:t>μ</a:t>
              </a:r>
              <a:r>
                <a:rPr lang="en-US" sz="1400" dirty="0">
                  <a:solidFill>
                    <a:schemeClr val="bg1"/>
                  </a:solidFill>
                  <a:latin typeface="Calibri" pitchFamily="34" charset="0"/>
                </a:rPr>
                <a:t>m</a:t>
              </a:r>
            </a:p>
          </p:txBody>
        </p:sp>
      </p:grpSp>
      <p:grpSp>
        <p:nvGrpSpPr>
          <p:cNvPr id="26" name="Group 25"/>
          <p:cNvGrpSpPr/>
          <p:nvPr/>
        </p:nvGrpSpPr>
        <p:grpSpPr>
          <a:xfrm>
            <a:off x="2139681" y="3124200"/>
            <a:ext cx="1373197" cy="1384102"/>
            <a:chOff x="5741983" y="6276171"/>
            <a:chExt cx="1373197" cy="1384102"/>
          </a:xfrm>
        </p:grpSpPr>
        <p:pic>
          <p:nvPicPr>
            <p:cNvPr id="28" name="Picture 76"/>
            <p:cNvPicPr>
              <a:picLocks noChangeAspect="1"/>
            </p:cNvPicPr>
            <p:nvPr/>
          </p:nvPicPr>
          <p:blipFill>
            <a:blip r:embed="rId5"/>
            <a:srcRect/>
            <a:stretch>
              <a:fillRect/>
            </a:stretch>
          </p:blipFill>
          <p:spPr bwMode="auto">
            <a:xfrm>
              <a:off x="5741983" y="6276171"/>
              <a:ext cx="1373197" cy="1373197"/>
            </a:xfrm>
            <a:prstGeom prst="rect">
              <a:avLst/>
            </a:prstGeom>
            <a:noFill/>
            <a:ln w="9525">
              <a:noFill/>
              <a:miter lim="800000"/>
              <a:headEnd/>
              <a:tailEnd/>
            </a:ln>
          </p:spPr>
        </p:pic>
        <p:sp>
          <p:nvSpPr>
            <p:cNvPr id="29" name="TextBox 92"/>
            <p:cNvSpPr txBox="1">
              <a:spLocks noChangeArrowheads="1"/>
            </p:cNvSpPr>
            <p:nvPr/>
          </p:nvSpPr>
          <p:spPr bwMode="auto">
            <a:xfrm>
              <a:off x="5741984" y="7352496"/>
              <a:ext cx="1373196" cy="307777"/>
            </a:xfrm>
            <a:prstGeom prst="rect">
              <a:avLst/>
            </a:prstGeom>
            <a:noFill/>
            <a:ln w="9525">
              <a:noFill/>
              <a:miter lim="800000"/>
              <a:headEnd/>
              <a:tailEnd/>
            </a:ln>
          </p:spPr>
          <p:txBody>
            <a:bodyPr wrap="square">
              <a:spAutoFit/>
            </a:bodyPr>
            <a:lstStyle/>
            <a:p>
              <a:r>
                <a:rPr lang="en-US" sz="1400" dirty="0">
                  <a:solidFill>
                    <a:schemeClr val="bg1"/>
                  </a:solidFill>
                  <a:latin typeface="Calibri" pitchFamily="34" charset="0"/>
                </a:rPr>
                <a:t>G: 10.35-3.9 </a:t>
              </a:r>
              <a:r>
                <a:rPr lang="el-GR" sz="1400" dirty="0">
                  <a:solidFill>
                    <a:schemeClr val="bg1"/>
                  </a:solidFill>
                  <a:latin typeface="Calibri" pitchFamily="34" charset="0"/>
                </a:rPr>
                <a:t>μ</a:t>
              </a:r>
              <a:r>
                <a:rPr lang="en-US" sz="1400" dirty="0">
                  <a:solidFill>
                    <a:schemeClr val="bg1"/>
                  </a:solidFill>
                  <a:latin typeface="Calibri" pitchFamily="34" charset="0"/>
                </a:rPr>
                <a:t>m</a:t>
              </a:r>
            </a:p>
          </p:txBody>
        </p:sp>
      </p:grpSp>
      <p:grpSp>
        <p:nvGrpSpPr>
          <p:cNvPr id="31" name="Group 30"/>
          <p:cNvGrpSpPr/>
          <p:nvPr/>
        </p:nvGrpSpPr>
        <p:grpSpPr>
          <a:xfrm>
            <a:off x="644542" y="4595802"/>
            <a:ext cx="1580089" cy="1420107"/>
            <a:chOff x="1971935" y="9903192"/>
            <a:chExt cx="1580089" cy="1420107"/>
          </a:xfrm>
        </p:grpSpPr>
        <p:pic>
          <p:nvPicPr>
            <p:cNvPr id="33" name="Picture 77"/>
            <p:cNvPicPr>
              <a:picLocks noChangeAspect="1"/>
            </p:cNvPicPr>
            <p:nvPr/>
          </p:nvPicPr>
          <p:blipFill>
            <a:blip r:embed="rId6"/>
            <a:srcRect/>
            <a:stretch>
              <a:fillRect/>
            </a:stretch>
          </p:blipFill>
          <p:spPr bwMode="auto">
            <a:xfrm>
              <a:off x="1971935" y="9903192"/>
              <a:ext cx="1379143" cy="1379142"/>
            </a:xfrm>
            <a:prstGeom prst="rect">
              <a:avLst/>
            </a:prstGeom>
            <a:noFill/>
            <a:ln w="9525">
              <a:noFill/>
              <a:miter lim="800000"/>
              <a:headEnd/>
              <a:tailEnd/>
            </a:ln>
          </p:spPr>
        </p:pic>
        <p:sp>
          <p:nvSpPr>
            <p:cNvPr id="34" name="TextBox 93"/>
            <p:cNvSpPr txBox="1">
              <a:spLocks noChangeArrowheads="1"/>
            </p:cNvSpPr>
            <p:nvPr/>
          </p:nvSpPr>
          <p:spPr bwMode="auto">
            <a:xfrm>
              <a:off x="1971935" y="10984745"/>
              <a:ext cx="1580089" cy="338554"/>
            </a:xfrm>
            <a:prstGeom prst="rect">
              <a:avLst/>
            </a:prstGeom>
            <a:noFill/>
            <a:ln w="9525">
              <a:noFill/>
              <a:miter lim="800000"/>
              <a:headEnd/>
              <a:tailEnd/>
            </a:ln>
          </p:spPr>
          <p:txBody>
            <a:bodyPr wrap="square">
              <a:spAutoFit/>
            </a:bodyPr>
            <a:lstStyle/>
            <a:p>
              <a:r>
                <a:rPr lang="en-US" sz="1600" dirty="0">
                  <a:solidFill>
                    <a:schemeClr val="bg1"/>
                  </a:solidFill>
                  <a:latin typeface="Calibri" pitchFamily="34" charset="0"/>
                </a:rPr>
                <a:t>B: 10.35 </a:t>
              </a:r>
              <a:r>
                <a:rPr lang="el-GR" sz="1600" dirty="0">
                  <a:solidFill>
                    <a:schemeClr val="bg1"/>
                  </a:solidFill>
                  <a:latin typeface="Calibri" pitchFamily="34" charset="0"/>
                </a:rPr>
                <a:t>μ</a:t>
              </a:r>
              <a:r>
                <a:rPr lang="en-US" sz="1600" dirty="0">
                  <a:solidFill>
                    <a:schemeClr val="bg1"/>
                  </a:solidFill>
                  <a:latin typeface="Calibri" pitchFamily="34" charset="0"/>
                </a:rPr>
                <a:t>m</a:t>
              </a:r>
            </a:p>
          </p:txBody>
        </p:sp>
      </p:gr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4044" y="4595802"/>
            <a:ext cx="1420286" cy="1379143"/>
          </a:xfrm>
          <a:prstGeom prst="rect">
            <a:avLst/>
          </a:prstGeom>
          <a:ln>
            <a:noFill/>
          </a:ln>
        </p:spPr>
      </p:pic>
      <p:sp>
        <p:nvSpPr>
          <p:cNvPr id="37" name="TextBox 13"/>
          <p:cNvSpPr txBox="1">
            <a:spLocks noChangeArrowheads="1"/>
          </p:cNvSpPr>
          <p:nvPr/>
        </p:nvSpPr>
        <p:spPr bwMode="auto">
          <a:xfrm>
            <a:off x="2156902" y="5726320"/>
            <a:ext cx="1424498" cy="307777"/>
          </a:xfrm>
          <a:prstGeom prst="rect">
            <a:avLst/>
          </a:prstGeom>
          <a:noFill/>
          <a:ln w="9525">
            <a:noFill/>
            <a:miter lim="800000"/>
            <a:headEnd/>
            <a:tailEnd/>
          </a:ln>
        </p:spPr>
        <p:txBody>
          <a:bodyPr wrap="square">
            <a:spAutoFit/>
          </a:bodyPr>
          <a:lstStyle/>
          <a:p>
            <a:r>
              <a:rPr lang="en-US" sz="1400" dirty="0">
                <a:solidFill>
                  <a:schemeClr val="bg1"/>
                </a:solidFill>
                <a:latin typeface="Calibri" pitchFamily="34" charset="0"/>
              </a:rPr>
              <a:t>NT Micro RGB</a:t>
            </a:r>
          </a:p>
        </p:txBody>
      </p:sp>
    </p:spTree>
    <p:custDataLst>
      <p:tags r:id="rId1"/>
    </p:custDataLst>
    <p:extLst>
      <p:ext uri="{BB962C8B-B14F-4D97-AF65-F5344CB8AC3E}">
        <p14:creationId xmlns:p14="http://schemas.microsoft.com/office/powerpoint/2010/main" val="2771980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p:cNvSpPr>
            <a:spLocks noGrp="1"/>
          </p:cNvSpPr>
          <p:nvPr>
            <p:ph sz="quarter" idx="10"/>
          </p:nvPr>
        </p:nvSpPr>
        <p:spPr>
          <a:xfrm>
            <a:off x="495300" y="1676400"/>
            <a:ext cx="7734299" cy="1102042"/>
          </a:xfrm>
        </p:spPr>
        <p:txBody>
          <a:bodyPr>
            <a:normAutofit lnSpcReduction="10000"/>
          </a:bodyPr>
          <a:lstStyle/>
          <a:p>
            <a:pPr marL="285750" indent="-285750">
              <a:defRPr/>
            </a:pPr>
            <a:r>
              <a:rPr lang="en-US" sz="2000" dirty="0"/>
              <a:t>It may not be a bad idea to revisit color theory!  </a:t>
            </a:r>
          </a:p>
          <a:p>
            <a:pPr marL="685800" lvl="1">
              <a:defRPr/>
            </a:pPr>
            <a:r>
              <a:rPr lang="en-US" sz="1400" dirty="0"/>
              <a:t>Use a standard color wheel and notice how the colors change with different red, green, and blue contributions</a:t>
            </a:r>
          </a:p>
          <a:p>
            <a:pPr marL="285750">
              <a:defRPr/>
            </a:pPr>
            <a:r>
              <a:rPr lang="en-US" sz="1800" dirty="0"/>
              <a:t>Individual color contributions may not be as they seem…</a:t>
            </a:r>
          </a:p>
          <a:p>
            <a:endParaRPr lang="en-US" dirty="0"/>
          </a:p>
        </p:txBody>
      </p:sp>
      <p:sp>
        <p:nvSpPr>
          <p:cNvPr id="5" name="Rectangle 4"/>
          <p:cNvSpPr/>
          <p:nvPr/>
        </p:nvSpPr>
        <p:spPr>
          <a:xfrm>
            <a:off x="1142999" y="2743200"/>
            <a:ext cx="3394817"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4"/>
          <a:srcRect l="79000" t="38000" r="11000" b="29333"/>
          <a:stretch/>
        </p:blipFill>
        <p:spPr>
          <a:xfrm>
            <a:off x="5278016" y="2743200"/>
            <a:ext cx="2799184" cy="34290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556" y="2727533"/>
            <a:ext cx="5484520" cy="3910413"/>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556" y="2729200"/>
            <a:ext cx="5484520" cy="3910413"/>
          </a:xfrm>
          <a:prstGeom prst="rect">
            <a:avLst/>
          </a:prstGeom>
        </p:spPr>
      </p:pic>
      <p:sp>
        <p:nvSpPr>
          <p:cNvPr id="27" name="TextBox 26"/>
          <p:cNvSpPr txBox="1"/>
          <p:nvPr/>
        </p:nvSpPr>
        <p:spPr>
          <a:xfrm>
            <a:off x="3319330" y="4885346"/>
            <a:ext cx="228692" cy="307777"/>
          </a:xfrm>
          <a:prstGeom prst="rect">
            <a:avLst/>
          </a:prstGeom>
          <a:noFill/>
        </p:spPr>
        <p:txBody>
          <a:bodyPr wrap="square" rtlCol="0">
            <a:spAutoFit/>
          </a:bodyPr>
          <a:lstStyle/>
          <a:p>
            <a:r>
              <a:rPr lang="en-US" sz="1400" dirty="0">
                <a:solidFill>
                  <a:schemeClr val="bg1"/>
                </a:solidFill>
              </a:rPr>
              <a:t>X</a:t>
            </a:r>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554" y="2727532"/>
            <a:ext cx="5484522" cy="3910414"/>
          </a:xfrm>
          <a:prstGeom prst="rect">
            <a:avLst/>
          </a:prstGeom>
        </p:spPr>
      </p:pic>
      <p:sp>
        <p:nvSpPr>
          <p:cNvPr id="38" name="TextBox 37"/>
          <p:cNvSpPr txBox="1"/>
          <p:nvPr/>
        </p:nvSpPr>
        <p:spPr>
          <a:xfrm>
            <a:off x="3532550" y="3344590"/>
            <a:ext cx="228692" cy="307777"/>
          </a:xfrm>
          <a:prstGeom prst="rect">
            <a:avLst/>
          </a:prstGeom>
          <a:noFill/>
        </p:spPr>
        <p:txBody>
          <a:bodyPr wrap="square" rtlCol="0">
            <a:spAutoFit/>
          </a:bodyPr>
          <a:lstStyle/>
          <a:p>
            <a:r>
              <a:rPr lang="en-US" sz="1400" dirty="0">
                <a:solidFill>
                  <a:schemeClr val="bg1"/>
                </a:solidFill>
              </a:rPr>
              <a:t>X</a:t>
            </a: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554" y="2727532"/>
            <a:ext cx="5490089" cy="3914384"/>
          </a:xfrm>
          <a:prstGeom prst="rect">
            <a:avLst/>
          </a:prstGeom>
        </p:spPr>
      </p:pic>
      <p:sp>
        <p:nvSpPr>
          <p:cNvPr id="36" name="TextBox 35"/>
          <p:cNvSpPr txBox="1"/>
          <p:nvPr/>
        </p:nvSpPr>
        <p:spPr>
          <a:xfrm>
            <a:off x="3251676" y="2629967"/>
            <a:ext cx="228692" cy="307777"/>
          </a:xfrm>
          <a:prstGeom prst="rect">
            <a:avLst/>
          </a:prstGeom>
          <a:noFill/>
        </p:spPr>
        <p:txBody>
          <a:bodyPr wrap="square" rtlCol="0">
            <a:spAutoFit/>
          </a:bodyPr>
          <a:lstStyle/>
          <a:p>
            <a:r>
              <a:rPr lang="en-US" sz="1400" dirty="0"/>
              <a:t>X</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9738" t="59679" r="52200" b="30577"/>
          <a:stretch/>
        </p:blipFill>
        <p:spPr>
          <a:xfrm>
            <a:off x="3420484" y="5065142"/>
            <a:ext cx="990600" cy="38100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33345" t="21332" r="45815" b="68925"/>
          <a:stretch/>
        </p:blipFill>
        <p:spPr>
          <a:xfrm>
            <a:off x="3624163" y="3549987"/>
            <a:ext cx="1143000" cy="381001"/>
          </a:xfrm>
          <a:prstGeom prst="rect">
            <a:avLst/>
          </a:prstGeom>
        </p:spPr>
      </p:pic>
    </p:spTree>
    <p:custDataLst>
      <p:tags r:id="rId1"/>
    </p:custDataLst>
    <p:extLst>
      <p:ext uri="{BB962C8B-B14F-4D97-AF65-F5344CB8AC3E}">
        <p14:creationId xmlns:p14="http://schemas.microsoft.com/office/powerpoint/2010/main" val="45131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p:bldP spid="3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Content Placeholder 23"/>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1697702" y="1600200"/>
            <a:ext cx="6989097" cy="4983163"/>
          </a:xfr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702" y="1600200"/>
            <a:ext cx="6989098" cy="4983163"/>
          </a:xfrm>
          <a:prstGeom prst="rect">
            <a:avLst/>
          </a:prstGeom>
        </p:spPr>
      </p:pic>
      <p:sp>
        <p:nvSpPr>
          <p:cNvPr id="8" name="TextBox 7"/>
          <p:cNvSpPr txBox="1"/>
          <p:nvPr/>
        </p:nvSpPr>
        <p:spPr>
          <a:xfrm>
            <a:off x="1610851" y="1635642"/>
            <a:ext cx="2752228" cy="369332"/>
          </a:xfrm>
          <a:prstGeom prst="rect">
            <a:avLst/>
          </a:prstGeom>
          <a:noFill/>
        </p:spPr>
        <p:txBody>
          <a:bodyPr wrap="none" rtlCol="0">
            <a:spAutoFit/>
          </a:bodyPr>
          <a:lstStyle/>
          <a:p>
            <a:r>
              <a:rPr lang="en-US" dirty="0">
                <a:solidFill>
                  <a:schemeClr val="bg1"/>
                </a:solidFill>
              </a:rPr>
              <a:t>10.35-3.9 µm (Fog Product)</a:t>
            </a: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701" y="1611868"/>
            <a:ext cx="6989098" cy="4983164"/>
          </a:xfrm>
          <a:prstGeom prst="rect">
            <a:avLst/>
          </a:prstGeom>
        </p:spPr>
      </p:pic>
      <p:grpSp>
        <p:nvGrpSpPr>
          <p:cNvPr id="29" name="Group 28"/>
          <p:cNvGrpSpPr/>
          <p:nvPr/>
        </p:nvGrpSpPr>
        <p:grpSpPr>
          <a:xfrm>
            <a:off x="1839451" y="2185472"/>
            <a:ext cx="4572000" cy="3529528"/>
            <a:chOff x="1219200" y="2185472"/>
            <a:chExt cx="4572000" cy="3529528"/>
          </a:xfrm>
        </p:grpSpPr>
        <p:sp>
          <p:nvSpPr>
            <p:cNvPr id="9" name="TextBox 8"/>
            <p:cNvSpPr txBox="1"/>
            <p:nvPr/>
          </p:nvSpPr>
          <p:spPr>
            <a:xfrm>
              <a:off x="1219200" y="2229745"/>
              <a:ext cx="1257973" cy="369332"/>
            </a:xfrm>
            <a:prstGeom prst="rect">
              <a:avLst/>
            </a:prstGeom>
            <a:noFill/>
          </p:spPr>
          <p:txBody>
            <a:bodyPr wrap="none" rtlCol="0">
              <a:spAutoFit/>
            </a:bodyPr>
            <a:lstStyle/>
            <a:p>
              <a:r>
                <a:rPr lang="en-US" dirty="0">
                  <a:solidFill>
                    <a:schemeClr val="bg1"/>
                  </a:solidFill>
                </a:rPr>
                <a:t>Low stratus</a:t>
              </a:r>
            </a:p>
          </p:txBody>
        </p:sp>
        <p:cxnSp>
          <p:nvCxnSpPr>
            <p:cNvPr id="11" name="Straight Arrow Connector 10"/>
            <p:cNvCxnSpPr/>
            <p:nvPr/>
          </p:nvCxnSpPr>
          <p:spPr>
            <a:xfrm flipV="1">
              <a:off x="2477173" y="2185472"/>
              <a:ext cx="647027" cy="24610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9" idx="3"/>
            </p:cNvCxnSpPr>
            <p:nvPr/>
          </p:nvCxnSpPr>
          <p:spPr>
            <a:xfrm>
              <a:off x="2477173" y="2414411"/>
              <a:ext cx="3314027" cy="17163"/>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9" idx="3"/>
            </p:cNvCxnSpPr>
            <p:nvPr/>
          </p:nvCxnSpPr>
          <p:spPr>
            <a:xfrm>
              <a:off x="2477173" y="2414411"/>
              <a:ext cx="1028027" cy="330058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grpSp>
      <p:sp>
        <p:nvSpPr>
          <p:cNvPr id="30" name="TextBox 29"/>
          <p:cNvSpPr txBox="1"/>
          <p:nvPr/>
        </p:nvSpPr>
        <p:spPr>
          <a:xfrm>
            <a:off x="1635659" y="1524000"/>
            <a:ext cx="3953133"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Nighttime Microphysics RGB (Advanced)</a:t>
            </a:r>
          </a:p>
        </p:txBody>
      </p:sp>
      <p:sp>
        <p:nvSpPr>
          <p:cNvPr id="31" name="Rectangle 30"/>
          <p:cNvSpPr/>
          <p:nvPr/>
        </p:nvSpPr>
        <p:spPr>
          <a:xfrm>
            <a:off x="2982451" y="1600200"/>
            <a:ext cx="1380628" cy="99887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15851" y="5410200"/>
            <a:ext cx="1071314" cy="81413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014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sz="4000" dirty="0">
                <a:solidFill>
                  <a:schemeClr val="bg1"/>
                </a:solidFill>
                <a:effectLst>
                  <a:outerShdw blurRad="38100" dist="38100" dir="2700000" algn="tl">
                    <a:srgbClr val="000000">
                      <a:alpha val="43137"/>
                    </a:srgbClr>
                  </a:outerShdw>
                </a:effectLst>
              </a:rPr>
              <a:t>The Nighttime Microphysics RGB</a:t>
            </a:r>
            <a:endParaRPr lang="en-US" dirty="0">
              <a:solidFill>
                <a:schemeClr val="bg1"/>
              </a:solidFill>
              <a:effectLst>
                <a:outerShdw blurRad="38100" dist="38100" dir="2700000" algn="tl" rotWithShape="0">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667" t="911" r="52500" b="81557"/>
          <a:stretch/>
        </p:blipFill>
        <p:spPr>
          <a:xfrm>
            <a:off x="645160" y="2514600"/>
            <a:ext cx="3622040" cy="17526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7500" t="76882" r="47500" b="5586"/>
          <a:stretch/>
        </p:blipFill>
        <p:spPr>
          <a:xfrm>
            <a:off x="4800600" y="2514600"/>
            <a:ext cx="3487480" cy="1752600"/>
          </a:xfrm>
          <a:prstGeom prst="rect">
            <a:avLst/>
          </a:prstGeom>
        </p:spPr>
      </p:pic>
      <p:sp>
        <p:nvSpPr>
          <p:cNvPr id="6" name="TextBox 5"/>
          <p:cNvSpPr txBox="1"/>
          <p:nvPr/>
        </p:nvSpPr>
        <p:spPr>
          <a:xfrm>
            <a:off x="1752600" y="2831068"/>
            <a:ext cx="304892" cy="369332"/>
          </a:xfrm>
          <a:prstGeom prst="rect">
            <a:avLst/>
          </a:prstGeom>
          <a:noFill/>
        </p:spPr>
        <p:txBody>
          <a:bodyPr wrap="none" rtlCol="0">
            <a:spAutoFit/>
          </a:bodyPr>
          <a:lstStyle/>
          <a:p>
            <a:r>
              <a:rPr lang="en-US" dirty="0"/>
              <a:t>X</a:t>
            </a:r>
          </a:p>
        </p:txBody>
      </p:sp>
      <p:sp>
        <p:nvSpPr>
          <p:cNvPr id="16" name="TextBox 15"/>
          <p:cNvSpPr txBox="1"/>
          <p:nvPr/>
        </p:nvSpPr>
        <p:spPr>
          <a:xfrm>
            <a:off x="5638800" y="3124200"/>
            <a:ext cx="304892" cy="369332"/>
          </a:xfrm>
          <a:prstGeom prst="rect">
            <a:avLst/>
          </a:prstGeom>
          <a:noFill/>
        </p:spPr>
        <p:txBody>
          <a:bodyPr wrap="none" rtlCol="0">
            <a:spAutoFit/>
          </a:bodyPr>
          <a:lstStyle/>
          <a:p>
            <a:r>
              <a:rPr lang="en-US" dirty="0"/>
              <a:t>X</a:t>
            </a:r>
          </a:p>
        </p:txBody>
      </p:sp>
      <p:sp>
        <p:nvSpPr>
          <p:cNvPr id="7" name="TextBox 6"/>
          <p:cNvSpPr txBox="1"/>
          <p:nvPr/>
        </p:nvSpPr>
        <p:spPr>
          <a:xfrm>
            <a:off x="623088" y="4234934"/>
            <a:ext cx="3339312" cy="369332"/>
          </a:xfrm>
          <a:prstGeom prst="rect">
            <a:avLst/>
          </a:prstGeom>
          <a:noFill/>
        </p:spPr>
        <p:txBody>
          <a:bodyPr wrap="none" rtlCol="0">
            <a:spAutoFit/>
          </a:bodyPr>
          <a:lstStyle/>
          <a:p>
            <a:r>
              <a:rPr lang="en-US" dirty="0"/>
              <a:t>Cloud scene over northern Illinois</a:t>
            </a:r>
          </a:p>
        </p:txBody>
      </p:sp>
      <p:sp>
        <p:nvSpPr>
          <p:cNvPr id="10" name="TextBox 9"/>
          <p:cNvSpPr txBox="1"/>
          <p:nvPr/>
        </p:nvSpPr>
        <p:spPr>
          <a:xfrm>
            <a:off x="457200" y="1524000"/>
            <a:ext cx="8683760" cy="954107"/>
          </a:xfrm>
          <a:prstGeom prst="rect">
            <a:avLst/>
          </a:prstGeom>
          <a:noFill/>
        </p:spPr>
        <p:txBody>
          <a:bodyPr wrap="square" rtlCol="0">
            <a:spAutoFit/>
          </a:bodyPr>
          <a:lstStyle/>
          <a:p>
            <a:r>
              <a:rPr lang="en-US" sz="2800" dirty="0"/>
              <a:t>Low clouds in the Nighttime Microphysics RGB (Advanced) over two different regions may appear different…</a:t>
            </a:r>
          </a:p>
        </p:txBody>
      </p:sp>
      <p:sp>
        <p:nvSpPr>
          <p:cNvPr id="19" name="TextBox 18"/>
          <p:cNvSpPr txBox="1"/>
          <p:nvPr/>
        </p:nvSpPr>
        <p:spPr>
          <a:xfrm>
            <a:off x="4799080" y="4234934"/>
            <a:ext cx="3613169" cy="369332"/>
          </a:xfrm>
          <a:prstGeom prst="rect">
            <a:avLst/>
          </a:prstGeom>
          <a:noFill/>
        </p:spPr>
        <p:txBody>
          <a:bodyPr wrap="none" rtlCol="0">
            <a:spAutoFit/>
          </a:bodyPr>
          <a:lstStyle/>
          <a:p>
            <a:r>
              <a:rPr lang="en-US" dirty="0"/>
              <a:t>Cloud scene over eastern Mississippi</a:t>
            </a:r>
          </a:p>
        </p:txBody>
      </p:sp>
      <p:grpSp>
        <p:nvGrpSpPr>
          <p:cNvPr id="3" name="Group 2">
            <a:extLst>
              <a:ext uri="{FF2B5EF4-FFF2-40B4-BE49-F238E27FC236}">
                <a16:creationId xmlns:a16="http://schemas.microsoft.com/office/drawing/2014/main" id="{260ED4F8-10CB-447D-A966-CEB3A583619F}"/>
              </a:ext>
            </a:extLst>
          </p:cNvPr>
          <p:cNvGrpSpPr/>
          <p:nvPr/>
        </p:nvGrpSpPr>
        <p:grpSpPr>
          <a:xfrm>
            <a:off x="685801" y="4743893"/>
            <a:ext cx="7848599" cy="550965"/>
            <a:chOff x="685801" y="4743893"/>
            <a:chExt cx="7848599" cy="550965"/>
          </a:xfrm>
        </p:grpSpPr>
        <p:sp>
          <p:nvSpPr>
            <p:cNvPr id="13" name="Down Arrow 12"/>
            <p:cNvSpPr/>
            <p:nvPr/>
          </p:nvSpPr>
          <p:spPr>
            <a:xfrm rot="10800000">
              <a:off x="685801" y="4743893"/>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57295" y="4834709"/>
              <a:ext cx="542906" cy="369332"/>
            </a:xfrm>
            <a:prstGeom prst="rect">
              <a:avLst/>
            </a:prstGeom>
            <a:solidFill>
              <a:srgbClr val="FF0000"/>
            </a:solidFill>
          </p:spPr>
          <p:txBody>
            <a:bodyPr wrap="none" rtlCol="0">
              <a:spAutoFit/>
            </a:bodyPr>
            <a:lstStyle/>
            <a:p>
              <a:r>
                <a:rPr lang="en-US" dirty="0"/>
                <a:t>Red</a:t>
              </a:r>
            </a:p>
          </p:txBody>
        </p:sp>
        <p:sp>
          <p:nvSpPr>
            <p:cNvPr id="22" name="Down Arrow 21"/>
            <p:cNvSpPr/>
            <p:nvPr/>
          </p:nvSpPr>
          <p:spPr>
            <a:xfrm rot="10800000">
              <a:off x="2112334" y="4743893"/>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62200" y="4888314"/>
              <a:ext cx="2082473" cy="369332"/>
            </a:xfrm>
            <a:prstGeom prst="rect">
              <a:avLst/>
            </a:prstGeom>
            <a:noFill/>
          </p:spPr>
          <p:txBody>
            <a:bodyPr wrap="square" rtlCol="0">
              <a:spAutoFit/>
            </a:bodyPr>
            <a:lstStyle/>
            <a:p>
              <a:r>
                <a:rPr lang="en-US" dirty="0"/>
                <a:t>Cloud opacity </a:t>
              </a:r>
            </a:p>
          </p:txBody>
        </p:sp>
        <p:sp>
          <p:nvSpPr>
            <p:cNvPr id="17" name="Equal 16"/>
            <p:cNvSpPr/>
            <p:nvPr/>
          </p:nvSpPr>
          <p:spPr>
            <a:xfrm>
              <a:off x="1676400" y="4832866"/>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wn Arrow 31"/>
            <p:cNvSpPr/>
            <p:nvPr/>
          </p:nvSpPr>
          <p:spPr>
            <a:xfrm>
              <a:off x="4775528" y="4743893"/>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47022" y="4834709"/>
              <a:ext cx="542906" cy="369332"/>
            </a:xfrm>
            <a:prstGeom prst="rect">
              <a:avLst/>
            </a:prstGeom>
            <a:solidFill>
              <a:srgbClr val="FF0000"/>
            </a:solidFill>
          </p:spPr>
          <p:txBody>
            <a:bodyPr wrap="none" rtlCol="0">
              <a:spAutoFit/>
            </a:bodyPr>
            <a:lstStyle/>
            <a:p>
              <a:r>
                <a:rPr lang="en-US" dirty="0"/>
                <a:t>Red</a:t>
              </a:r>
            </a:p>
          </p:txBody>
        </p:sp>
        <p:sp>
          <p:nvSpPr>
            <p:cNvPr id="34" name="Down Arrow 33"/>
            <p:cNvSpPr/>
            <p:nvPr/>
          </p:nvSpPr>
          <p:spPr>
            <a:xfrm>
              <a:off x="6202061" y="4743893"/>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451927" y="4812268"/>
              <a:ext cx="2082473" cy="369332"/>
            </a:xfrm>
            <a:prstGeom prst="rect">
              <a:avLst/>
            </a:prstGeom>
            <a:noFill/>
          </p:spPr>
          <p:txBody>
            <a:bodyPr wrap="square" rtlCol="0">
              <a:spAutoFit/>
            </a:bodyPr>
            <a:lstStyle/>
            <a:p>
              <a:r>
                <a:rPr lang="en-US" dirty="0"/>
                <a:t>Cloud opacity</a:t>
              </a:r>
            </a:p>
          </p:txBody>
        </p:sp>
        <p:sp>
          <p:nvSpPr>
            <p:cNvPr id="36" name="Equal 35"/>
            <p:cNvSpPr/>
            <p:nvPr/>
          </p:nvSpPr>
          <p:spPr>
            <a:xfrm>
              <a:off x="5766127" y="4832866"/>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89FFCBF8-A465-4A3C-B9EC-583C88ADECBF}"/>
              </a:ext>
            </a:extLst>
          </p:cNvPr>
          <p:cNvGrpSpPr/>
          <p:nvPr/>
        </p:nvGrpSpPr>
        <p:grpSpPr>
          <a:xfrm>
            <a:off x="685800" y="6044395"/>
            <a:ext cx="7366328" cy="563738"/>
            <a:chOff x="685800" y="6044395"/>
            <a:chExt cx="7366328" cy="563738"/>
          </a:xfrm>
        </p:grpSpPr>
        <p:sp>
          <p:nvSpPr>
            <p:cNvPr id="47" name="Down Arrow 46"/>
            <p:cNvSpPr/>
            <p:nvPr/>
          </p:nvSpPr>
          <p:spPr>
            <a:xfrm>
              <a:off x="685800" y="6044395"/>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057294" y="6135211"/>
              <a:ext cx="484428" cy="369332"/>
            </a:xfrm>
            <a:prstGeom prst="rect">
              <a:avLst/>
            </a:prstGeom>
            <a:solidFill>
              <a:srgbClr val="0000FF"/>
            </a:solidFill>
          </p:spPr>
          <p:txBody>
            <a:bodyPr wrap="none" rtlCol="0">
              <a:spAutoFit/>
            </a:bodyPr>
            <a:lstStyle/>
            <a:p>
              <a:r>
                <a:rPr lang="en-US" dirty="0" err="1">
                  <a:solidFill>
                    <a:schemeClr val="bg1"/>
                  </a:solidFill>
                </a:rPr>
                <a:t>Blu</a:t>
              </a:r>
              <a:endParaRPr lang="en-US" dirty="0">
                <a:solidFill>
                  <a:schemeClr val="bg1"/>
                </a:solidFill>
              </a:endParaRPr>
            </a:p>
          </p:txBody>
        </p:sp>
        <p:sp>
          <p:nvSpPr>
            <p:cNvPr id="49" name="Down Arrow 48"/>
            <p:cNvSpPr/>
            <p:nvPr/>
          </p:nvSpPr>
          <p:spPr>
            <a:xfrm>
              <a:off x="2112333" y="6044395"/>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362199" y="6101101"/>
              <a:ext cx="1600201" cy="369332"/>
            </a:xfrm>
            <a:prstGeom prst="rect">
              <a:avLst/>
            </a:prstGeom>
            <a:noFill/>
          </p:spPr>
          <p:txBody>
            <a:bodyPr wrap="square" rtlCol="0">
              <a:spAutoFit/>
            </a:bodyPr>
            <a:lstStyle/>
            <a:p>
              <a:r>
                <a:rPr lang="en-US" dirty="0"/>
                <a:t>Temperatures</a:t>
              </a:r>
            </a:p>
          </p:txBody>
        </p:sp>
        <p:sp>
          <p:nvSpPr>
            <p:cNvPr id="51" name="Equal 50"/>
            <p:cNvSpPr/>
            <p:nvPr/>
          </p:nvSpPr>
          <p:spPr>
            <a:xfrm>
              <a:off x="1676399" y="6133368"/>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wn Arrow 51"/>
            <p:cNvSpPr/>
            <p:nvPr/>
          </p:nvSpPr>
          <p:spPr>
            <a:xfrm rot="10800000">
              <a:off x="4779334" y="6057168"/>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150828" y="6147984"/>
              <a:ext cx="484428" cy="369332"/>
            </a:xfrm>
            <a:prstGeom prst="rect">
              <a:avLst/>
            </a:prstGeom>
            <a:solidFill>
              <a:srgbClr val="0000FF"/>
            </a:solidFill>
          </p:spPr>
          <p:txBody>
            <a:bodyPr wrap="none" rtlCol="0">
              <a:spAutoFit/>
            </a:bodyPr>
            <a:lstStyle/>
            <a:p>
              <a:r>
                <a:rPr lang="en-US" dirty="0" err="1">
                  <a:solidFill>
                    <a:schemeClr val="bg1"/>
                  </a:solidFill>
                </a:rPr>
                <a:t>Blu</a:t>
              </a:r>
              <a:endParaRPr lang="en-US" dirty="0">
                <a:solidFill>
                  <a:schemeClr val="bg1"/>
                </a:solidFill>
              </a:endParaRPr>
            </a:p>
          </p:txBody>
        </p:sp>
        <p:sp>
          <p:nvSpPr>
            <p:cNvPr id="54" name="Down Arrow 53"/>
            <p:cNvSpPr/>
            <p:nvPr/>
          </p:nvSpPr>
          <p:spPr>
            <a:xfrm rot="10800000">
              <a:off x="6205867" y="6057168"/>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451927" y="6113874"/>
              <a:ext cx="1600201" cy="369332"/>
            </a:xfrm>
            <a:prstGeom prst="rect">
              <a:avLst/>
            </a:prstGeom>
            <a:noFill/>
          </p:spPr>
          <p:txBody>
            <a:bodyPr wrap="square" rtlCol="0">
              <a:spAutoFit/>
            </a:bodyPr>
            <a:lstStyle/>
            <a:p>
              <a:r>
                <a:rPr lang="en-US" dirty="0"/>
                <a:t>Temperatures</a:t>
              </a:r>
            </a:p>
          </p:txBody>
        </p:sp>
        <p:sp>
          <p:nvSpPr>
            <p:cNvPr id="56" name="Equal 55"/>
            <p:cNvSpPr/>
            <p:nvPr/>
          </p:nvSpPr>
          <p:spPr>
            <a:xfrm>
              <a:off x="5769933" y="6146141"/>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a:extLst>
              <a:ext uri="{FF2B5EF4-FFF2-40B4-BE49-F238E27FC236}">
                <a16:creationId xmlns:a16="http://schemas.microsoft.com/office/drawing/2014/main" id="{D2E6EC8C-C90F-41CC-858D-1BB7D2D0EEA4}"/>
              </a:ext>
            </a:extLst>
          </p:cNvPr>
          <p:cNvGrpSpPr/>
          <p:nvPr/>
        </p:nvGrpSpPr>
        <p:grpSpPr>
          <a:xfrm>
            <a:off x="685801" y="5397427"/>
            <a:ext cx="7903533" cy="550965"/>
            <a:chOff x="685801" y="5397427"/>
            <a:chExt cx="7903533" cy="550965"/>
          </a:xfrm>
        </p:grpSpPr>
        <p:sp>
          <p:nvSpPr>
            <p:cNvPr id="37" name="Down Arrow 36"/>
            <p:cNvSpPr/>
            <p:nvPr/>
          </p:nvSpPr>
          <p:spPr>
            <a:xfrm rot="10800000">
              <a:off x="685801" y="5397427"/>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057295" y="5488243"/>
              <a:ext cx="532518" cy="369332"/>
            </a:xfrm>
            <a:prstGeom prst="rect">
              <a:avLst/>
            </a:prstGeom>
            <a:solidFill>
              <a:srgbClr val="00B050"/>
            </a:solidFill>
          </p:spPr>
          <p:txBody>
            <a:bodyPr wrap="none" rtlCol="0">
              <a:spAutoFit/>
            </a:bodyPr>
            <a:lstStyle/>
            <a:p>
              <a:r>
                <a:rPr lang="en-US" dirty="0" err="1"/>
                <a:t>Grn</a:t>
              </a:r>
              <a:endParaRPr lang="en-US" dirty="0"/>
            </a:p>
          </p:txBody>
        </p:sp>
        <p:sp>
          <p:nvSpPr>
            <p:cNvPr id="39" name="Down Arrow 38"/>
            <p:cNvSpPr/>
            <p:nvPr/>
          </p:nvSpPr>
          <p:spPr>
            <a:xfrm>
              <a:off x="2112334" y="5397427"/>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qual 40"/>
            <p:cNvSpPr/>
            <p:nvPr/>
          </p:nvSpPr>
          <p:spPr>
            <a:xfrm>
              <a:off x="1676400" y="5486400"/>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wn Arrow 41"/>
            <p:cNvSpPr/>
            <p:nvPr/>
          </p:nvSpPr>
          <p:spPr>
            <a:xfrm>
              <a:off x="4775528" y="5397427"/>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147022" y="5488243"/>
              <a:ext cx="532518" cy="369332"/>
            </a:xfrm>
            <a:prstGeom prst="rect">
              <a:avLst/>
            </a:prstGeom>
            <a:solidFill>
              <a:srgbClr val="00B050"/>
            </a:solidFill>
          </p:spPr>
          <p:txBody>
            <a:bodyPr wrap="none" rtlCol="0">
              <a:spAutoFit/>
            </a:bodyPr>
            <a:lstStyle/>
            <a:p>
              <a:r>
                <a:rPr lang="en-US" dirty="0" err="1"/>
                <a:t>Grn</a:t>
              </a:r>
              <a:endParaRPr lang="en-US" dirty="0"/>
            </a:p>
          </p:txBody>
        </p:sp>
        <p:sp>
          <p:nvSpPr>
            <p:cNvPr id="44" name="Down Arrow 43"/>
            <p:cNvSpPr/>
            <p:nvPr/>
          </p:nvSpPr>
          <p:spPr>
            <a:xfrm rot="10800000">
              <a:off x="6202061" y="5397427"/>
              <a:ext cx="304800" cy="55096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506861" y="5447123"/>
              <a:ext cx="2082473" cy="369332"/>
            </a:xfrm>
            <a:prstGeom prst="rect">
              <a:avLst/>
            </a:prstGeom>
            <a:noFill/>
          </p:spPr>
          <p:txBody>
            <a:bodyPr wrap="square" rtlCol="0">
              <a:spAutoFit/>
            </a:bodyPr>
            <a:lstStyle/>
            <a:p>
              <a:r>
                <a:rPr lang="en-US" dirty="0"/>
                <a:t>Water droplet size</a:t>
              </a:r>
            </a:p>
          </p:txBody>
        </p:sp>
        <p:sp>
          <p:nvSpPr>
            <p:cNvPr id="46" name="Equal 45"/>
            <p:cNvSpPr/>
            <p:nvPr/>
          </p:nvSpPr>
          <p:spPr>
            <a:xfrm>
              <a:off x="5766127" y="5486400"/>
              <a:ext cx="381000" cy="30479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a:extLst>
                <a:ext uri="{FF2B5EF4-FFF2-40B4-BE49-F238E27FC236}">
                  <a16:creationId xmlns:a16="http://schemas.microsoft.com/office/drawing/2014/main" id="{EA380BA9-1EAF-4105-8197-447C3106F5D7}"/>
                </a:ext>
              </a:extLst>
            </p:cNvPr>
            <p:cNvSpPr txBox="1"/>
            <p:nvPr/>
          </p:nvSpPr>
          <p:spPr>
            <a:xfrm>
              <a:off x="2417133" y="5410355"/>
              <a:ext cx="2082473" cy="369332"/>
            </a:xfrm>
            <a:prstGeom prst="rect">
              <a:avLst/>
            </a:prstGeom>
            <a:noFill/>
          </p:spPr>
          <p:txBody>
            <a:bodyPr wrap="square" rtlCol="0">
              <a:spAutoFit/>
            </a:bodyPr>
            <a:lstStyle/>
            <a:p>
              <a:r>
                <a:rPr lang="en-US" dirty="0"/>
                <a:t>Water droplet size</a:t>
              </a:r>
            </a:p>
          </p:txBody>
        </p:sp>
      </p:grpSp>
    </p:spTree>
    <p:custDataLst>
      <p:tags r:id="rId1"/>
    </p:custDataLst>
    <p:extLst>
      <p:ext uri="{BB962C8B-B14F-4D97-AF65-F5344CB8AC3E}">
        <p14:creationId xmlns:p14="http://schemas.microsoft.com/office/powerpoint/2010/main" val="1962371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4136</TotalTime>
  <Words>1340</Words>
  <Application>Microsoft Office PowerPoint</Application>
  <PresentationFormat>On-screen Show (4:3)</PresentationFormat>
  <Paragraphs>164</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Open Sans Semibold</vt:lpstr>
      <vt:lpstr>Wingdings</vt:lpstr>
      <vt:lpstr>Office Theme</vt:lpstr>
      <vt:lpstr>FDTD GOES-16 Applications Nighttime Microphysics RGB  -for-  Detection of fog, low stratus and nighttime boundary layer gradients.</vt:lpstr>
      <vt:lpstr>FDTD  “Satellite Chat” Library </vt:lpstr>
      <vt:lpstr>FDTD GOES-16 Applications Webinar Protocol</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The Nighttime Microphysics RGB</vt:lpstr>
      <vt:lpstr>Learning tips…</vt:lpstr>
      <vt:lpstr>Main Takeaways</vt:lpstr>
      <vt:lpstr>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Decision GOES-16 Webinar Bi-Weekly Presentations on GOES-16 Capabilities</dc:title>
  <dc:creator>Scott Lindstrom</dc:creator>
  <cp:lastModifiedBy>Bikos, Dan</cp:lastModifiedBy>
  <cp:revision>134</cp:revision>
  <dcterms:created xsi:type="dcterms:W3CDTF">2017-04-03T17:57:24Z</dcterms:created>
  <dcterms:modified xsi:type="dcterms:W3CDTF">2017-07-26T15:55:04Z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CA054470-A71C-4BC0-A14C-2C5C6BEC6B4E</vt:lpwstr>
  </property>
  <property fmtid="{D5CDD505-2E9C-101B-9397-08002B2CF9AE}" pid="3" name="ArticulatePath">
    <vt:lpwstr>Presentation2</vt:lpwstr>
  </property>
</Properties>
</file>