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2.xml" ContentType="application/vnd.openxmlformats-officedocument.presentationml.tags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notesSlides/notesSlide3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5.xml" ContentType="application/vnd.openxmlformats-officedocument.presentationml.notesSlide+xml"/>
  <Override PartName="/ppt/tags/tag13.xml" ContentType="application/vnd.openxmlformats-officedocument.presentationml.tags+xml"/>
  <Override PartName="/ppt/notesSlides/notesSlide6.xml" ContentType="application/vnd.openxmlformats-officedocument.presentationml.notesSlide+xml"/>
  <Override PartName="/ppt/tags/tag14.xml" ContentType="application/vnd.openxmlformats-officedocument.presentationml.tags+xml"/>
  <Override PartName="/ppt/notesSlides/notesSlide7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8.xml" ContentType="application/vnd.openxmlformats-officedocument.presentationml.notesSlide+xml"/>
  <Override PartName="/ppt/tags/tag17.xml" ContentType="application/vnd.openxmlformats-officedocument.presentationml.tags+xml"/>
  <Override PartName="/ppt/notesSlides/notesSlide9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10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11.xml" ContentType="application/vnd.openxmlformats-officedocument.presentationml.notesSlide+xml"/>
  <Override PartName="/ppt/tags/tag23.xml" ContentType="application/vnd.openxmlformats-officedocument.presentationml.tags+xml"/>
  <Override PartName="/ppt/notesSlides/notesSlide12.xml" ContentType="application/vnd.openxmlformats-officedocument.presentationml.notesSlide+xml"/>
  <Override PartName="/ppt/tags/tag24.xml" ContentType="application/vnd.openxmlformats-officedocument.presentationml.tags+xml"/>
  <Override PartName="/ppt/notesSlides/notesSlide13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14.xml" ContentType="application/vnd.openxmlformats-officedocument.presentationml.notesSlide+xml"/>
  <Override PartName="/ppt/tags/tag30.xml" ContentType="application/vnd.openxmlformats-officedocument.presentationml.tags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74" r:id="rId2"/>
  </p:sldMasterIdLst>
  <p:notesMasterIdLst>
    <p:notesMasterId r:id="rId31"/>
  </p:notesMasterIdLst>
  <p:sldIdLst>
    <p:sldId id="285" r:id="rId3"/>
    <p:sldId id="286" r:id="rId4"/>
    <p:sldId id="287" r:id="rId5"/>
    <p:sldId id="293" r:id="rId6"/>
    <p:sldId id="294" r:id="rId7"/>
    <p:sldId id="295" r:id="rId8"/>
    <p:sldId id="296" r:id="rId9"/>
    <p:sldId id="297" r:id="rId10"/>
    <p:sldId id="298" r:id="rId11"/>
    <p:sldId id="299" r:id="rId12"/>
    <p:sldId id="300" r:id="rId13"/>
    <p:sldId id="301" r:id="rId14"/>
    <p:sldId id="302" r:id="rId15"/>
    <p:sldId id="303" r:id="rId16"/>
    <p:sldId id="304" r:id="rId17"/>
    <p:sldId id="305" r:id="rId18"/>
    <p:sldId id="306" r:id="rId19"/>
    <p:sldId id="307" r:id="rId20"/>
    <p:sldId id="308" r:id="rId21"/>
    <p:sldId id="309" r:id="rId22"/>
    <p:sldId id="310" r:id="rId23"/>
    <p:sldId id="311" r:id="rId24"/>
    <p:sldId id="312" r:id="rId25"/>
    <p:sldId id="313" r:id="rId26"/>
    <p:sldId id="314" r:id="rId27"/>
    <p:sldId id="315" r:id="rId28"/>
    <p:sldId id="290" r:id="rId29"/>
    <p:sldId id="291" r:id="rId30"/>
  </p:sldIdLst>
  <p:sldSz cx="9144000" cy="6858000" type="screen4x3"/>
  <p:notesSz cx="6858000" cy="9144000"/>
  <p:custDataLst>
    <p:tags r:id="rId3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988" autoAdjust="0"/>
  </p:normalViewPr>
  <p:slideViewPr>
    <p:cSldViewPr>
      <p:cViewPr>
        <p:scale>
          <a:sx n="117" d="100"/>
          <a:sy n="117" d="100"/>
        </p:scale>
        <p:origin x="-624" y="-27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3C40C6-8049-46D6-80EB-ABE879C53998}" type="datetimeFigureOut">
              <a:rPr lang="en-US" smtClean="0"/>
              <a:t>12/6/2017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75561C-C6F6-48BF-B0B0-DA2101B99A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3603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14310">
              <a:defRPr/>
            </a:pPr>
            <a:r>
              <a:rPr lang="en-US" dirty="0" smtClean="0">
                <a:solidFill>
                  <a:prstClr val="black"/>
                </a:solidFill>
              </a:rPr>
              <a:t>WDTD </a:t>
            </a:r>
            <a:r>
              <a:rPr lang="en-US" dirty="0">
                <a:solidFill>
                  <a:prstClr val="black"/>
                </a:solidFill>
              </a:rPr>
              <a:t>talks to this slide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EE2F4B-E57F-46CB-9A7C-AEF0A5B838F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31702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929046-BD37-4D82-BBDA-EEE2966CDC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0227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Clouds</a:t>
            </a:r>
            <a:r>
              <a:rPr lang="en-US" baseline="0" dirty="0" smtClean="0"/>
              <a:t> near Monterey Bay shows developing offshore flow</a:t>
            </a:r>
          </a:p>
          <a:p>
            <a:r>
              <a:rPr lang="en-US" baseline="0" dirty="0" smtClean="0"/>
              <a:t>Rapid rate of spread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929046-BD37-4D82-BBDA-EEE2966CDC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58419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Rapid Rate of spread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929046-BD37-4D82-BBDA-EEE2966CDC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79745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Wildfires Management Teams rely heavily on IR from airplanes for fire mapping/monitoring. </a:t>
            </a:r>
            <a:r>
              <a:rPr lang="en-US" baseline="0" dirty="0" smtClean="0"/>
              <a:t> Aircraft is not always available (maintenance, </a:t>
            </a:r>
            <a:r>
              <a:rPr lang="en-US" baseline="0" dirty="0" err="1" smtClean="0"/>
              <a:t>wx</a:t>
            </a:r>
            <a:r>
              <a:rPr lang="en-US" baseline="0" dirty="0" smtClean="0"/>
              <a:t>, other fires).  GOES 16 </a:t>
            </a:r>
            <a:r>
              <a:rPr lang="en-US" baseline="0" dirty="0" err="1" smtClean="0"/>
              <a:t>meso</a:t>
            </a:r>
            <a:r>
              <a:rPr lang="en-US" baseline="0" dirty="0" smtClean="0"/>
              <a:t>-sector helped tremendously.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929046-BD37-4D82-BBDA-EEE2966CDC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76160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EE2F4B-E57F-46CB-9A7C-AEF0A5B838F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0338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FEE2F4B-E57F-46CB-9A7C-AEF0A5B838F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46124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Previous</a:t>
            </a:r>
            <a:r>
              <a:rPr lang="en-US" baseline="0" dirty="0" smtClean="0"/>
              <a:t> costliest fire was Oakland – 2.7 billion in 1991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929046-BD37-4D82-BBDA-EEE2966CDC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45076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Previous</a:t>
            </a:r>
            <a:r>
              <a:rPr lang="en-US" baseline="0" dirty="0" smtClean="0"/>
              <a:t> costliest fire was Oakland – 2.7 billion in 1991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929046-BD37-4D82-BBDA-EEE2966CDC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44331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Highest on record</a:t>
            </a:r>
            <a:r>
              <a:rPr lang="en-US" baseline="0" dirty="0" smtClean="0"/>
              <a:t> or RAWS site.  Indicates  magnitude of event.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929046-BD37-4D82-BBDA-EEE2966CDC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58351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History leading up to the Firestorm.  “Setting the Stage”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929046-BD37-4D82-BBDA-EEE2966CDC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5930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White polygons</a:t>
            </a:r>
            <a:r>
              <a:rPr lang="en-US" baseline="0" dirty="0" smtClean="0"/>
              <a:t> are all current fire perimeters in addition to the North Bay</a:t>
            </a:r>
            <a:endParaRPr lang="en-US" dirty="0" smtClean="0"/>
          </a:p>
          <a:p>
            <a:r>
              <a:rPr lang="en-US" dirty="0" smtClean="0"/>
              <a:t>Even</a:t>
            </a:r>
            <a:r>
              <a:rPr lang="en-US" baseline="0" dirty="0" smtClean="0"/>
              <a:t> large scale models captured winds </a:t>
            </a:r>
          </a:p>
          <a:p>
            <a:r>
              <a:rPr lang="en-US" baseline="0" dirty="0" smtClean="0"/>
              <a:t>Offshore flow gradient &gt;10-11 </a:t>
            </a:r>
            <a:r>
              <a:rPr lang="en-US" baseline="0" dirty="0" err="1" smtClean="0"/>
              <a:t>mb</a:t>
            </a:r>
            <a:r>
              <a:rPr lang="en-US" baseline="0" dirty="0" smtClean="0"/>
              <a:t> is a decent offshore flow event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929046-BD37-4D82-BBDA-EEE2966CDC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51078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Mountain wave with hydraulic</a:t>
            </a:r>
            <a:r>
              <a:rPr lang="en-US" baseline="0" dirty="0" smtClean="0"/>
              <a:t> jump.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929046-BD37-4D82-BBDA-EEE2966CDC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56653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Strongest winds on record for Hawkeye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929046-BD37-4D82-BBDA-EEE2966CDC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66038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Strong winds even at lower elevations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929046-BD37-4D82-BBDA-EEE2966CDC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24369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Split Window Difference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10F49-45F8-48F2-8B78-184D9DACC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358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Split Window Difference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10F49-45F8-48F2-8B78-184D9DACC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17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Split Window Difference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10F49-45F8-48F2-8B78-184D9DACC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2698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-Onl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0"/>
          </p:nvPr>
        </p:nvSpPr>
        <p:spPr>
          <a:xfrm>
            <a:off x="457200" y="1600200"/>
            <a:ext cx="8229600" cy="4983480"/>
          </a:xfrm>
        </p:spPr>
        <p:txBody>
          <a:bodyPr/>
          <a:lstStyle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3400" y="6356350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bg1"/>
                </a:solidFill>
              </a:defRPr>
            </a:lvl1pPr>
          </a:lstStyle>
          <a:p>
            <a:fld id="{919F3282-E087-470D-9546-EFAEC0DC811B}" type="slidenum">
              <a:rPr lang="en-US" smtClean="0"/>
              <a:pPr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540153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A9D77-C151-4798-86D8-A3A27901C7B0}" type="datetimeFigureOut">
              <a:rPr lang="en-US" smtClean="0"/>
              <a:t>12/6/2017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D3612-BE6F-4A90-8476-1C03D30A56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5993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A9D77-C151-4798-86D8-A3A27901C7B0}" type="datetimeFigureOut">
              <a:rPr lang="en-US" smtClean="0"/>
              <a:t>12/6/2017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D3612-BE6F-4A90-8476-1C03D30A56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8903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A9D77-C151-4798-86D8-A3A27901C7B0}" type="datetimeFigureOut">
              <a:rPr lang="en-US" smtClean="0"/>
              <a:t>12/6/2017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D3612-BE6F-4A90-8476-1C03D30A56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010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A9D77-C151-4798-86D8-A3A27901C7B0}" type="datetimeFigureOut">
              <a:rPr lang="en-US" smtClean="0"/>
              <a:t>12/6/2017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D3612-BE6F-4A90-8476-1C03D30A56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8152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A9D77-C151-4798-86D8-A3A27901C7B0}" type="datetimeFigureOut">
              <a:rPr lang="en-US" smtClean="0"/>
              <a:t>12/6/2017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D3612-BE6F-4A90-8476-1C03D30A56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7184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A9D77-C151-4798-86D8-A3A27901C7B0}" type="datetimeFigureOut">
              <a:rPr lang="en-US" smtClean="0"/>
              <a:t>12/6/2017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D3612-BE6F-4A90-8476-1C03D30A56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8081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A9D77-C151-4798-86D8-A3A27901C7B0}" type="datetimeFigureOut">
              <a:rPr lang="en-US" smtClean="0"/>
              <a:t>12/6/2017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D3612-BE6F-4A90-8476-1C03D30A56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218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Split Window Difference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10F49-45F8-48F2-8B78-184D9DACC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6057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A9D77-C151-4798-86D8-A3A27901C7B0}" type="datetimeFigureOut">
              <a:rPr lang="en-US" smtClean="0"/>
              <a:t>12/6/2017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D3612-BE6F-4A90-8476-1C03D30A56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8178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A9D77-C151-4798-86D8-A3A27901C7B0}" type="datetimeFigureOut">
              <a:rPr lang="en-US" smtClean="0"/>
              <a:t>12/6/2017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D3612-BE6F-4A90-8476-1C03D30A56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0119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A9D77-C151-4798-86D8-A3A27901C7B0}" type="datetimeFigureOut">
              <a:rPr lang="en-US" smtClean="0"/>
              <a:t>12/6/2017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D3612-BE6F-4A90-8476-1C03D30A56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5273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A9D77-C151-4798-86D8-A3A27901C7B0}" type="datetimeFigureOut">
              <a:rPr lang="en-US" smtClean="0"/>
              <a:t>12/6/2017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D3612-BE6F-4A90-8476-1C03D30A56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784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Split Window Difference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10F49-45F8-48F2-8B78-184D9DACC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894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Split Window Difference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10F49-45F8-48F2-8B78-184D9DACC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021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Split Window Difference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10F49-45F8-48F2-8B78-184D9DACC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241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Split Window Difference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10F49-45F8-48F2-8B78-184D9DACC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800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Split Window Difference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10F49-45F8-48F2-8B78-184D9DACC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923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Split Window Difference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10F49-45F8-48F2-8B78-184D9DACC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018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Split Window Difference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10F49-45F8-48F2-8B78-184D9DACC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483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40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The Split Window Difference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510F49-45F8-48F2-8B78-184D9DACC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970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3000"/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BA9D77-C151-4798-86D8-A3A27901C7B0}" type="datetimeFigureOut">
              <a:rPr lang="en-US" smtClean="0"/>
              <a:t>12/6/2017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2D3612-BE6F-4A90-8476-1C03D30A56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16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openxmlformats.org/officeDocument/2006/relationships/image" Target="../media/image5.gif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4.tmp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2.xml"/><Relationship Id="rId6" Type="http://schemas.openxmlformats.org/officeDocument/2006/relationships/image" Target="../media/image23.tm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6.tmp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3.xml"/><Relationship Id="rId6" Type="http://schemas.openxmlformats.org/officeDocument/2006/relationships/image" Target="../media/image25.tm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4.xml"/><Relationship Id="rId6" Type="http://schemas.openxmlformats.org/officeDocument/2006/relationships/image" Target="../media/image27.gif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5.xml"/><Relationship Id="rId5" Type="http://schemas.openxmlformats.org/officeDocument/2006/relationships/image" Target="../media/image30.jp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tmp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2.tmp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6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12.png"/><Relationship Id="rId10" Type="http://schemas.openxmlformats.org/officeDocument/2006/relationships/image" Target="../media/image35.tmp"/><Relationship Id="rId4" Type="http://schemas.openxmlformats.org/officeDocument/2006/relationships/image" Target="../media/image11.png"/><Relationship Id="rId9" Type="http://schemas.openxmlformats.org/officeDocument/2006/relationships/image" Target="../media/image34.tm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tmp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7.xml"/><Relationship Id="rId6" Type="http://schemas.openxmlformats.org/officeDocument/2006/relationships/image" Target="../media/image37.png"/><Relationship Id="rId11" Type="http://schemas.openxmlformats.org/officeDocument/2006/relationships/image" Target="../media/image36.png"/><Relationship Id="rId5" Type="http://schemas.openxmlformats.org/officeDocument/2006/relationships/image" Target="../media/image12.png"/><Relationship Id="rId10" Type="http://schemas.openxmlformats.org/officeDocument/2006/relationships/image" Target="../media/image41.tmp"/><Relationship Id="rId4" Type="http://schemas.openxmlformats.org/officeDocument/2006/relationships/image" Target="../media/image11.png"/><Relationship Id="rId9" Type="http://schemas.openxmlformats.org/officeDocument/2006/relationships/image" Target="../media/image40.tm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1.png"/><Relationship Id="rId7" Type="http://schemas.openxmlformats.org/officeDocument/2006/relationships/image" Target="../media/image43.tmp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8.xml"/><Relationship Id="rId6" Type="http://schemas.openxmlformats.org/officeDocument/2006/relationships/image" Target="../media/image42.tmp"/><Relationship Id="rId5" Type="http://schemas.openxmlformats.org/officeDocument/2006/relationships/image" Target="../media/image37.png"/><Relationship Id="rId10" Type="http://schemas.openxmlformats.org/officeDocument/2006/relationships/image" Target="../media/image36.png"/><Relationship Id="rId4" Type="http://schemas.openxmlformats.org/officeDocument/2006/relationships/image" Target="../media/image12.png"/><Relationship Id="rId9" Type="http://schemas.openxmlformats.org/officeDocument/2006/relationships/image" Target="../media/image45.tm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9.xml"/><Relationship Id="rId6" Type="http://schemas.openxmlformats.org/officeDocument/2006/relationships/image" Target="../media/image46.gif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0.xml"/><Relationship Id="rId5" Type="http://schemas.openxmlformats.org/officeDocument/2006/relationships/image" Target="../media/image47.pn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11.png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://cimss.ssec.wisc.edu/goes/blog/archives/25665" TargetMode="External"/><Relationship Id="rId3" Type="http://schemas.microsoft.com/office/2007/relationships/media" Target="../media/media1.wmv"/><Relationship Id="rId7" Type="http://schemas.openxmlformats.org/officeDocument/2006/relationships/image" Target="../media/image12.png"/><Relationship Id="rId2" Type="http://schemas.openxmlformats.org/officeDocument/2006/relationships/video" Target="NULL" TargetMode="External"/><Relationship Id="rId1" Type="http://schemas.openxmlformats.org/officeDocument/2006/relationships/tags" Target="../tags/tag22.xml"/><Relationship Id="rId6" Type="http://schemas.openxmlformats.org/officeDocument/2006/relationships/image" Target="../media/image11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3.xml"/><Relationship Id="rId6" Type="http://schemas.openxmlformats.org/officeDocument/2006/relationships/image" Target="../media/image53.gif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4.xml"/><Relationship Id="rId6" Type="http://schemas.openxmlformats.org/officeDocument/2006/relationships/image" Target="../media/image54.tm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5.xml"/><Relationship Id="rId6" Type="http://schemas.openxmlformats.org/officeDocument/2006/relationships/image" Target="../media/image55.gif"/><Relationship Id="rId5" Type="http://schemas.openxmlformats.org/officeDocument/2006/relationships/hyperlink" Target="http://cimss.ssec.wisc.edu/goes/blog/archives/25665" TargetMode="External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6.xml"/><Relationship Id="rId5" Type="http://schemas.openxmlformats.org/officeDocument/2006/relationships/image" Target="../media/image56.png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7.xml"/><Relationship Id="rId6" Type="http://schemas.openxmlformats.org/officeDocument/2006/relationships/image" Target="../media/image58.tmp"/><Relationship Id="rId5" Type="http://schemas.openxmlformats.org/officeDocument/2006/relationships/image" Target="../media/image57.tmp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8.xml"/><Relationship Id="rId5" Type="http://schemas.openxmlformats.org/officeDocument/2006/relationships/image" Target="../media/image59.jpeg"/><Relationship Id="rId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0.xml"/><Relationship Id="rId5" Type="http://schemas.openxmlformats.org/officeDocument/2006/relationships/hyperlink" Target="mailto:Dan.Bikos@noaa.gov" TargetMode="External"/><Relationship Id="rId4" Type="http://schemas.openxmlformats.org/officeDocument/2006/relationships/hyperlink" Target="mailto:Scott.lindstrom@noaa.gov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5" Type="http://schemas.openxmlformats.org/officeDocument/2006/relationships/image" Target="../media/image10.wmf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6.xml"/><Relationship Id="rId6" Type="http://schemas.openxmlformats.org/officeDocument/2006/relationships/image" Target="../media/image14.tmp"/><Relationship Id="rId5" Type="http://schemas.openxmlformats.org/officeDocument/2006/relationships/image" Target="../media/image13.tmp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.xml"/><Relationship Id="rId6" Type="http://schemas.openxmlformats.org/officeDocument/2006/relationships/image" Target="../media/image15.tm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8.xml"/><Relationship Id="rId6" Type="http://schemas.openxmlformats.org/officeDocument/2006/relationships/image" Target="../media/image16.tm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9.xml"/><Relationship Id="rId5" Type="http://schemas.openxmlformats.org/officeDocument/2006/relationships/image" Target="../media/image17.tmp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9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0.xml"/><Relationship Id="rId6" Type="http://schemas.openxmlformats.org/officeDocument/2006/relationships/image" Target="../media/image18.tmp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1.xml"/><Relationship Id="rId5" Type="http://schemas.openxmlformats.org/officeDocument/2006/relationships/image" Target="../media/image22.tmp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792" y="5802593"/>
            <a:ext cx="1309688" cy="952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5" y="5928359"/>
            <a:ext cx="1571625" cy="6667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100" y="5642609"/>
            <a:ext cx="952500" cy="952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66398"/>
            <a:ext cx="1493649" cy="8230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5766398"/>
            <a:ext cx="838200" cy="83820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70338" y="304800"/>
            <a:ext cx="8229600" cy="1600200"/>
          </a:xfrm>
          <a:solidFill>
            <a:srgbClr val="0070C0">
              <a:alpha val="54000"/>
            </a:srgbClr>
          </a:solidFill>
        </p:spPr>
        <p:txBody>
          <a:bodyPr>
            <a:noAutofit/>
          </a:bodyPr>
          <a:lstStyle/>
          <a:p>
            <a:r>
              <a:rPr lang="en-US" sz="4000" b="1" spc="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FDTD GOES-16 Applications</a:t>
            </a:r>
            <a:r>
              <a:rPr lang="en-US" sz="4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North Bay Wildfires</a:t>
            </a:r>
            <a:endParaRPr lang="en-US" sz="4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990600" y="2494952"/>
            <a:ext cx="7315200" cy="2000848"/>
          </a:xfrm>
          <a:prstGeom prst="rect">
            <a:avLst/>
          </a:prstGeom>
          <a:solidFill>
            <a:srgbClr val="C00000">
              <a:alpha val="64000"/>
            </a:srgbClr>
          </a:solidFill>
          <a:ln w="41275" cmpd="sng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Presented by </a:t>
            </a:r>
          </a:p>
          <a:p>
            <a:pPr lvl="0"/>
            <a:r>
              <a:rPr lang="en-US" b="1" i="1" dirty="0" smtClean="0">
                <a:solidFill>
                  <a:prstClr val="white">
                    <a:lumMod val="95000"/>
                  </a:prstClr>
                </a:solidFill>
              </a:rPr>
              <a:t>Matt </a:t>
            </a:r>
            <a:r>
              <a:rPr lang="en-US" b="1" i="1" dirty="0" err="1" smtClean="0">
                <a:solidFill>
                  <a:prstClr val="white">
                    <a:lumMod val="95000"/>
                  </a:prstClr>
                </a:solidFill>
              </a:rPr>
              <a:t>Mehle</a:t>
            </a:r>
            <a:endParaRPr lang="en-US" b="1" i="1" dirty="0">
              <a:solidFill>
                <a:prstClr val="white">
                  <a:lumMod val="95000"/>
                </a:prstClr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NWS WFO Monterey, CA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510F49-45F8-48F2-8B78-184D9DACCE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23616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NWS_Logo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4800" y="6928"/>
            <a:ext cx="1219200" cy="1219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IMETcu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4" y="27709"/>
            <a:ext cx="1040936" cy="1198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22756" y="201030"/>
            <a:ext cx="68879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50" normalizeH="0" baseline="0" noProof="0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Antecedent Conditions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77620" y="1143000"/>
            <a:ext cx="5778248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Five years of record breaking drought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Stressed trees both morbidity and mortality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Above normal rainfall Winter 2016/2017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Rapid growth of finer fuels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Short lived Red Flag Event less than one week prior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Energy Release Component (ERC) 90-97%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fuel moisture  4-5%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56" y="3352800"/>
            <a:ext cx="4251176" cy="3180736"/>
          </a:xfrm>
          <a:prstGeom prst="rect">
            <a:avLst/>
          </a:prstGeom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3352800"/>
            <a:ext cx="4253240" cy="3180736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3048000" y="4267200"/>
            <a:ext cx="457200" cy="675968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7508543" y="3929216"/>
            <a:ext cx="457200" cy="675968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84561" y="3805535"/>
            <a:ext cx="720069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97%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861110" y="3506220"/>
            <a:ext cx="720069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90%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8358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NWS_Logo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4800" y="6928"/>
            <a:ext cx="1219200" cy="1219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IMETcu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4" y="27709"/>
            <a:ext cx="1040936" cy="1198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484085" y="201030"/>
            <a:ext cx="39653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50" normalizeH="0" baseline="0" noProof="0" dirty="0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Meteorology</a:t>
            </a:r>
            <a:endParaRPr kumimoji="0" lang="en-US" sz="5400" b="1" i="0" u="none" strike="noStrike" kern="1200" cap="none" spc="50" normalizeH="0" baseline="0" noProof="0" dirty="0">
              <a:ln w="12700" cmpd="sng">
                <a:solidFill>
                  <a:srgbClr val="F79646">
                    <a:satMod val="120000"/>
                    <a:shade val="80000"/>
                  </a:srgbClr>
                </a:solidFill>
                <a:prstDash val="solid"/>
              </a:ln>
              <a:solidFill>
                <a:srgbClr val="F79646">
                  <a:tint val="1000"/>
                </a:srgbClr>
              </a:solidFill>
              <a:effectLst>
                <a:glow rad="53100">
                  <a:srgbClr val="F79646">
                    <a:satMod val="180000"/>
                    <a:alpha val="30000"/>
                  </a:srgbClr>
                </a:glo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80"/>
          <a:stretch/>
        </p:blipFill>
        <p:spPr>
          <a:xfrm>
            <a:off x="4724401" y="1905000"/>
            <a:ext cx="4419600" cy="3712727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0"/>
          <a:stretch/>
        </p:blipFill>
        <p:spPr>
          <a:xfrm>
            <a:off x="0" y="1905000"/>
            <a:ext cx="4756849" cy="371272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57202" y="5800165"/>
            <a:ext cx="74190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libri"/>
                <a:ea typeface="+mn-ea"/>
                <a:cs typeface="+mn-cs"/>
              </a:rPr>
              <a:t>‘Classic’ setup for offshore flow – inland high pressure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libri"/>
                <a:ea typeface="+mn-ea"/>
                <a:cs typeface="+mn-cs"/>
              </a:rPr>
              <a:t>Offshore flow pressure gradient forecast &gt;20 </a:t>
            </a:r>
            <a:r>
              <a:rPr kumimoji="0" lang="en-US" sz="2400" b="1" i="0" u="none" strike="noStrike" kern="1200" cap="none" spc="0" normalizeH="0" baseline="0" noProof="0" dirty="0" err="1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libri"/>
                <a:ea typeface="+mn-ea"/>
                <a:cs typeface="+mn-cs"/>
              </a:rPr>
              <a:t>mb</a:t>
            </a:r>
            <a:r>
              <a:rPr kumimoji="0" lang="en-US" sz="24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en-US" sz="2400" b="1" i="0" u="none" strike="noStrike" kern="1200" cap="none" spc="0" normalizeH="0" baseline="0" noProof="0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ight Arrow 1"/>
          <p:cNvSpPr/>
          <p:nvPr/>
        </p:nvSpPr>
        <p:spPr>
          <a:xfrm flipH="1">
            <a:off x="7772400" y="5391368"/>
            <a:ext cx="609600" cy="228600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ight Arrow 8"/>
          <p:cNvSpPr/>
          <p:nvPr/>
        </p:nvSpPr>
        <p:spPr>
          <a:xfrm flipH="1">
            <a:off x="2895600" y="5389127"/>
            <a:ext cx="609600" cy="228600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19963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NWS_Logo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4800" y="6928"/>
            <a:ext cx="1219200" cy="1219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IMETcu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4" y="27709"/>
            <a:ext cx="1040936" cy="1198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71813" y="201030"/>
            <a:ext cx="65898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50" normalizeH="0" baseline="0" noProof="0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Weather Model Reanalysis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858" y="889516"/>
            <a:ext cx="5484000" cy="29086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8" r="12933"/>
          <a:stretch/>
        </p:blipFill>
        <p:spPr>
          <a:xfrm>
            <a:off x="-19196" y="3840701"/>
            <a:ext cx="4634054" cy="30172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2" r="12500"/>
          <a:stretch/>
        </p:blipFill>
        <p:spPr>
          <a:xfrm>
            <a:off x="4409929" y="3840701"/>
            <a:ext cx="4730159" cy="301729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864" y="2967193"/>
            <a:ext cx="15853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*WRF Model: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Carrie Bowers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SJSU Fire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Wx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Lab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2946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NWS_Logo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4800" y="6928"/>
            <a:ext cx="1219200" cy="1219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IMETcu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4" y="27709"/>
            <a:ext cx="1040936" cy="1198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99028" y="201030"/>
            <a:ext cx="65354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50" normalizeH="0" baseline="0" noProof="0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Getting the Word Out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749" y="1371600"/>
            <a:ext cx="6604000" cy="4953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48601" y="6292334"/>
            <a:ext cx="5436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Social Media Outlets, Partner Briefings and Weather.gov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50264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NWS_Logo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4800" y="6928"/>
            <a:ext cx="1219200" cy="1219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IMETcu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4" y="27709"/>
            <a:ext cx="1040936" cy="1198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74726" y="201030"/>
            <a:ext cx="65840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50" normalizeH="0" baseline="0" noProof="0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Offshore Flow Oct 8-9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84" y="1261352"/>
            <a:ext cx="3487738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298" y="1247704"/>
            <a:ext cx="3460102" cy="657296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2090131"/>
            <a:ext cx="4666927" cy="4611035"/>
          </a:xfrm>
          <a:prstGeom prst="rect">
            <a:avLst/>
          </a:prstGeom>
        </p:spPr>
      </p:pic>
      <p:sp>
        <p:nvSpPr>
          <p:cNvPr id="20" name="Rounded Rectangular Callout 19"/>
          <p:cNvSpPr/>
          <p:nvPr/>
        </p:nvSpPr>
        <p:spPr>
          <a:xfrm>
            <a:off x="7730196" y="4395648"/>
            <a:ext cx="1175355" cy="612648"/>
          </a:xfrm>
          <a:prstGeom prst="wedgeRoundRectCallout">
            <a:avLst>
              <a:gd name="adj1" fmla="val -33375"/>
              <a:gd name="adj2" fmla="val 150910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Hawkeye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RAWS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562600" y="3276600"/>
            <a:ext cx="1210331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Pocket Fire</a:t>
            </a:r>
          </a:p>
        </p:txBody>
      </p:sp>
      <p:pic>
        <p:nvPicPr>
          <p:cNvPr id="12" name="Picture 11" descr="Screen Clippin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546332" y="4572000"/>
            <a:ext cx="3344923" cy="2030570"/>
          </a:xfrm>
          <a:prstGeom prst="rect">
            <a:avLst/>
          </a:prstGeom>
        </p:spPr>
      </p:pic>
      <p:pic>
        <p:nvPicPr>
          <p:cNvPr id="13" name="Picture 12" descr="Screen Clippin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264"/>
          <a:stretch/>
        </p:blipFill>
        <p:spPr>
          <a:xfrm>
            <a:off x="112059" y="3673742"/>
            <a:ext cx="4155141" cy="819807"/>
          </a:xfrm>
          <a:prstGeom prst="rect">
            <a:avLst/>
          </a:prstGeom>
        </p:spPr>
      </p:pic>
      <p:sp>
        <p:nvSpPr>
          <p:cNvPr id="14" name="Rounded Rectangular Callout 13"/>
          <p:cNvSpPr/>
          <p:nvPr/>
        </p:nvSpPr>
        <p:spPr>
          <a:xfrm>
            <a:off x="7712267" y="2663952"/>
            <a:ext cx="1175355" cy="612648"/>
          </a:xfrm>
          <a:prstGeom prst="wedgeRoundRectCallout">
            <a:avLst>
              <a:gd name="adj1" fmla="val -32436"/>
              <a:gd name="adj2" fmla="val 122276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Geyser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9751" y="4572000"/>
            <a:ext cx="1743849" cy="2309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5-Point Star 7"/>
          <p:cNvSpPr/>
          <p:nvPr/>
        </p:nvSpPr>
        <p:spPr>
          <a:xfrm>
            <a:off x="4495800" y="5410200"/>
            <a:ext cx="152400" cy="152400"/>
          </a:xfrm>
          <a:prstGeom prst="star5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val 8"/>
          <p:cNvSpPr/>
          <p:nvPr/>
        </p:nvSpPr>
        <p:spPr>
          <a:xfrm>
            <a:off x="793726" y="2039563"/>
            <a:ext cx="1035074" cy="51377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1463663" y="5486400"/>
            <a:ext cx="1035074" cy="51377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51455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NWS_Logo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4800" y="6928"/>
            <a:ext cx="1219200" cy="1219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IMETcu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4" y="27709"/>
            <a:ext cx="1040936" cy="1198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74726" y="201030"/>
            <a:ext cx="65840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50" normalizeH="0" baseline="0" noProof="0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Offshore Flow Oct 8-9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948" y="3735293"/>
            <a:ext cx="338391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686115" y="838200"/>
            <a:ext cx="10100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50" normalizeH="0" baseline="0" noProof="0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Cont.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" y="1247704"/>
            <a:ext cx="3371850" cy="2299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298" y="1295400"/>
            <a:ext cx="3460102" cy="685800"/>
          </a:xfrm>
          <a:prstGeom prst="rect">
            <a:avLst/>
          </a:prstGeom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48" y="4259168"/>
            <a:ext cx="3383910" cy="2555614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2053822"/>
            <a:ext cx="4586152" cy="4760960"/>
          </a:xfrm>
          <a:prstGeom prst="rect">
            <a:avLst/>
          </a:prstGeom>
        </p:spPr>
      </p:pic>
      <p:sp>
        <p:nvSpPr>
          <p:cNvPr id="20" name="Rounded Rectangular Callout 19"/>
          <p:cNvSpPr/>
          <p:nvPr/>
        </p:nvSpPr>
        <p:spPr>
          <a:xfrm>
            <a:off x="7617825" y="5712666"/>
            <a:ext cx="1327755" cy="612648"/>
          </a:xfrm>
          <a:prstGeom prst="wedgeRoundRectCallout">
            <a:avLst>
              <a:gd name="adj1" fmla="val -106623"/>
              <a:gd name="adj2" fmla="val -29500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Santa Rosa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RAWS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125787" y="3627898"/>
            <a:ext cx="1140825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Tubbs Fire</a:t>
            </a: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700615"/>
            <a:ext cx="1743849" cy="2309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5-Point Star 13"/>
          <p:cNvSpPr/>
          <p:nvPr/>
        </p:nvSpPr>
        <p:spPr>
          <a:xfrm>
            <a:off x="4639449" y="5538815"/>
            <a:ext cx="152400" cy="152400"/>
          </a:xfrm>
          <a:prstGeom prst="star5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1143000" y="1981200"/>
            <a:ext cx="1035074" cy="51377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5092691" y="1610477"/>
            <a:ext cx="1035074" cy="51377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00524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NWS_Logo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4800" y="6928"/>
            <a:ext cx="1219200" cy="1219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IMETcu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4" y="27709"/>
            <a:ext cx="1040936" cy="1198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74726" y="201030"/>
            <a:ext cx="65840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50" normalizeH="0" baseline="0" noProof="0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Offshore Flow Oct 8-9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948" y="3735293"/>
            <a:ext cx="338391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394" y="1295400"/>
            <a:ext cx="3460102" cy="6858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686115" y="838200"/>
            <a:ext cx="10100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50" normalizeH="0" baseline="0" noProof="0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Cont.</a:t>
            </a:r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889" y="2204038"/>
            <a:ext cx="4563112" cy="4610744"/>
          </a:xfrm>
          <a:prstGeom prst="rect">
            <a:avLst/>
          </a:prstGeom>
        </p:spPr>
      </p:pic>
      <p:sp>
        <p:nvSpPr>
          <p:cNvPr id="20" name="Rounded Rectangular Callout 19"/>
          <p:cNvSpPr/>
          <p:nvPr/>
        </p:nvSpPr>
        <p:spPr>
          <a:xfrm>
            <a:off x="6720870" y="2286000"/>
            <a:ext cx="1175355" cy="612648"/>
          </a:xfrm>
          <a:prstGeom prst="wedgeRoundRectCallout">
            <a:avLst>
              <a:gd name="adj1" fmla="val -104049"/>
              <a:gd name="adj2" fmla="val 133019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Kenwood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012658" y="4274827"/>
            <a:ext cx="1071319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Nuns Fire</a:t>
            </a: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48" y="1257229"/>
            <a:ext cx="3419475" cy="2299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48" y="4271247"/>
            <a:ext cx="3383910" cy="2581635"/>
          </a:xfrm>
          <a:prstGeom prst="rect">
            <a:avLst/>
          </a:prstGeom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724400"/>
            <a:ext cx="1743849" cy="2309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5-Point Star 14"/>
          <p:cNvSpPr/>
          <p:nvPr/>
        </p:nvSpPr>
        <p:spPr>
          <a:xfrm>
            <a:off x="4715649" y="5562600"/>
            <a:ext cx="152400" cy="152400"/>
          </a:xfrm>
          <a:prstGeom prst="star5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064821" y="1981200"/>
            <a:ext cx="1035074" cy="51377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5019394" y="1638300"/>
            <a:ext cx="1035074" cy="51377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73670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NWS_Logo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4800" y="6928"/>
            <a:ext cx="1219200" cy="1219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IMETcu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4" y="27709"/>
            <a:ext cx="1040936" cy="1198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99225" y="201030"/>
            <a:ext cx="67350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50" normalizeH="0" baseline="0" noProof="0" dirty="0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First Detection of North Bay Fires</a:t>
            </a:r>
            <a:endParaRPr kumimoji="0" lang="en-US" sz="3600" b="1" i="0" u="none" strike="noStrike" kern="1200" cap="none" spc="50" normalizeH="0" baseline="0" noProof="0" dirty="0">
              <a:ln w="12700" cmpd="sng">
                <a:solidFill>
                  <a:srgbClr val="F79646">
                    <a:satMod val="120000"/>
                    <a:shade val="80000"/>
                  </a:srgbClr>
                </a:solidFill>
                <a:prstDash val="solid"/>
              </a:ln>
              <a:solidFill>
                <a:srgbClr val="F79646">
                  <a:tint val="1000"/>
                </a:srgbClr>
              </a:solidFill>
              <a:effectLst>
                <a:glow rad="53100">
                  <a:srgbClr val="F79646">
                    <a:satMod val="180000"/>
                    <a:alpha val="30000"/>
                  </a:srgbClr>
                </a:glo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7" name="Picture 3" descr="I:\socialmedia_2017_10_11_1000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182" y="1125978"/>
            <a:ext cx="7127133" cy="4360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37422" y="5410200"/>
            <a:ext cx="43397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*Fire Temperature example and not actual first detection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53644" y="5791200"/>
            <a:ext cx="582621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libri"/>
                <a:ea typeface="+mn-ea"/>
                <a:cs typeface="+mn-cs"/>
              </a:rPr>
              <a:t>NWS Forecasters alerted to “hit”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libri"/>
                <a:ea typeface="+mn-ea"/>
                <a:cs typeface="+mn-cs"/>
              </a:rPr>
              <a:t>on GOES16 Fire Temperature</a:t>
            </a:r>
            <a:endParaRPr kumimoji="0" lang="en-US" sz="3200" b="1" i="0" u="none" strike="noStrike" kern="1200" cap="none" spc="0" normalizeH="0" baseline="0" noProof="0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15834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NWS_Logo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4800" y="6928"/>
            <a:ext cx="1219200" cy="1219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IMETcu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4" y="27709"/>
            <a:ext cx="1040936" cy="1198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99225" y="201030"/>
            <a:ext cx="67350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50" normalizeH="0" baseline="0" noProof="0" dirty="0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First Detection of North Bay Fires</a:t>
            </a:r>
            <a:endParaRPr kumimoji="0" lang="en-US" sz="3600" b="1" i="0" u="none" strike="noStrike" kern="1200" cap="none" spc="50" normalizeH="0" baseline="0" noProof="0" dirty="0">
              <a:ln w="12700" cmpd="sng">
                <a:solidFill>
                  <a:srgbClr val="F79646">
                    <a:satMod val="120000"/>
                    <a:shade val="80000"/>
                  </a:srgbClr>
                </a:solidFill>
                <a:prstDash val="solid"/>
              </a:ln>
              <a:solidFill>
                <a:srgbClr val="F79646">
                  <a:tint val="1000"/>
                </a:srgbClr>
              </a:solidFill>
              <a:effectLst>
                <a:glow rad="53100">
                  <a:srgbClr val="F79646">
                    <a:satMod val="180000"/>
                    <a:alpha val="30000"/>
                  </a:srgbClr>
                </a:glo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6" name="Picture 2" descr="C:\Users\matthew.mehle\Desktop\20171124-22494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49" y="2133600"/>
            <a:ext cx="8610600" cy="900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6686115" y="838200"/>
            <a:ext cx="10100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50" normalizeH="0" baseline="0" noProof="0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Cont.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05366" y="3810000"/>
            <a:ext cx="787702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libri"/>
                <a:ea typeface="+mn-ea"/>
                <a:cs typeface="+mn-cs"/>
              </a:rPr>
              <a:t>Script runs every 5 mins looking for a “hit”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libri"/>
                <a:ea typeface="+mn-ea"/>
                <a:cs typeface="+mn-cs"/>
              </a:rPr>
              <a:t>A “hit” = Fire Temp &gt; 600K with in our forecast area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libri"/>
                <a:ea typeface="+mn-ea"/>
                <a:cs typeface="+mn-cs"/>
              </a:rPr>
              <a:t>Alerts NWS Forecasts for potential fire with red banner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libri"/>
                <a:ea typeface="+mn-ea"/>
                <a:cs typeface="+mn-cs"/>
              </a:rPr>
              <a:t>Provides lead-time on issuing NWS Spot Weather Forecast</a:t>
            </a:r>
            <a:endParaRPr kumimoji="0" lang="en-US" sz="2400" b="1" i="0" u="none" strike="noStrike" kern="1200" cap="none" spc="0" normalizeH="0" baseline="0" noProof="0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05200" y="6482265"/>
            <a:ext cx="5720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*script developed by Jeremy Martin, SOO – NWS Goodland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03673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NWS_Logo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4800" y="6928"/>
            <a:ext cx="1219200" cy="1219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IMETcu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4" y="27709"/>
            <a:ext cx="1040936" cy="1198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322309" y="201030"/>
            <a:ext cx="428886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50" normalizeH="0" baseline="0" noProof="0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GOES 16 Imagery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56" t="15954" b="11399"/>
          <a:stretch/>
        </p:blipFill>
        <p:spPr bwMode="auto">
          <a:xfrm>
            <a:off x="1120494" y="1171575"/>
            <a:ext cx="2841906" cy="24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46" t="12685" b="11683"/>
          <a:stretch/>
        </p:blipFill>
        <p:spPr bwMode="auto">
          <a:xfrm>
            <a:off x="4953000" y="1121587"/>
            <a:ext cx="2849921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Arrow Connector 9"/>
          <p:cNvCxnSpPr/>
          <p:nvPr/>
        </p:nvCxnSpPr>
        <p:spPr>
          <a:xfrm flipH="1">
            <a:off x="6753005" y="1600200"/>
            <a:ext cx="228600" cy="228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2" t="14341" b="10838"/>
          <a:stretch/>
        </p:blipFill>
        <p:spPr bwMode="auto">
          <a:xfrm>
            <a:off x="1066800" y="3924300"/>
            <a:ext cx="2895600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46" t="13836" b="10331"/>
          <a:stretch/>
        </p:blipFill>
        <p:spPr bwMode="auto">
          <a:xfrm>
            <a:off x="4961132" y="3941647"/>
            <a:ext cx="2849923" cy="2522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Arrow Connector 12"/>
          <p:cNvCxnSpPr/>
          <p:nvPr/>
        </p:nvCxnSpPr>
        <p:spPr>
          <a:xfrm flipH="1">
            <a:off x="5843147" y="5101411"/>
            <a:ext cx="228600" cy="228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5957447" y="5220283"/>
            <a:ext cx="228600" cy="228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6076800" y="5286087"/>
            <a:ext cx="228600" cy="228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2331834" y="1254705"/>
            <a:ext cx="228600" cy="228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819217" y="3091934"/>
            <a:ext cx="1390765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9:27 PM PDT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846064" y="6019800"/>
            <a:ext cx="1390765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9:37 PM PDT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709026" y="3091934"/>
            <a:ext cx="1337867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9:32PM PDT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698331" y="6019800"/>
            <a:ext cx="1337867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9:42PM PDT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2895600" y="4343400"/>
            <a:ext cx="228600" cy="228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2322309" y="4038600"/>
            <a:ext cx="228600" cy="228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6168189" y="1321380"/>
            <a:ext cx="228600" cy="228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6186047" y="4114800"/>
            <a:ext cx="228600" cy="228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6786757" y="4359855"/>
            <a:ext cx="228600" cy="228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914709" y="6482265"/>
            <a:ext cx="5305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*Imagery courtesy Warren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Blier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SOO – NWS Monterey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223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0000">
              <a:alpha val="66000"/>
            </a:srgbClr>
          </a:solidFill>
        </p:spPr>
        <p:txBody>
          <a:bodyPr/>
          <a:lstStyle/>
          <a:p>
            <a:r>
              <a:rPr lang="en-US" b="1" dirty="0">
                <a:solidFill>
                  <a:srgbClr val="FFC00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FDTD  “Satellite Chat” Library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510F49-45F8-48F2-8B78-184D9DACCE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295400"/>
            <a:ext cx="5943600" cy="3497649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4495800"/>
            <a:ext cx="8229600" cy="1905000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http://rammb.cira.colostate.edu/training/visit/satellite_chat/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Recorded Content includes Q&amp;A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Call for speakers!  Let us know if you want to speak on a topic!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Contact: 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scott.lindstrom@noaa.gov  OR dan.bikos@noaa.gov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41983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NWS_Logo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4800" y="6928"/>
            <a:ext cx="1219200" cy="1219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IMETcu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4" y="27709"/>
            <a:ext cx="1040936" cy="1198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322309" y="201030"/>
            <a:ext cx="428886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50" normalizeH="0" baseline="0" noProof="0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GOES 16 Imagery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124200" y="6324600"/>
            <a:ext cx="3177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Animation courtesy: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8"/>
              </a:rPr>
              <a:t>CIMSS Blog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6" name="sat_loop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4403.3412" end="21694.51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2517" y="970471"/>
            <a:ext cx="6648450" cy="53187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92024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02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NWS_Logo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4800" y="6928"/>
            <a:ext cx="1219200" cy="1219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IMETcu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4" y="27709"/>
            <a:ext cx="1040936" cy="1198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322309" y="201030"/>
            <a:ext cx="428886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50" normalizeH="0" baseline="0" noProof="0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GOES 16 Imagery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718" y="1447800"/>
            <a:ext cx="6736047" cy="48969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63109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NWS_Logo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4800" y="6928"/>
            <a:ext cx="1219200" cy="1219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IMETcu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4" y="27709"/>
            <a:ext cx="1040936" cy="1198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85881" y="201029"/>
            <a:ext cx="73722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50" normalizeH="0" baseline="0" noProof="0" dirty="0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Monitor ‘Real-time’ Fire Activity</a:t>
            </a:r>
            <a:endParaRPr kumimoji="0" lang="en-US" sz="3600" b="1" i="0" u="none" strike="noStrike" kern="1200" cap="none" spc="50" normalizeH="0" baseline="0" noProof="0" dirty="0">
              <a:ln w="12700" cmpd="sng">
                <a:solidFill>
                  <a:srgbClr val="F79646">
                    <a:satMod val="120000"/>
                    <a:shade val="80000"/>
                  </a:srgbClr>
                </a:solidFill>
                <a:prstDash val="solid"/>
              </a:ln>
              <a:solidFill>
                <a:srgbClr val="F79646">
                  <a:tint val="1000"/>
                </a:srgbClr>
              </a:solidFill>
              <a:effectLst>
                <a:glow rad="53100">
                  <a:srgbClr val="F79646">
                    <a:satMod val="180000"/>
                    <a:alpha val="30000"/>
                  </a:srgbClr>
                </a:glo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159" y="914400"/>
            <a:ext cx="5795682" cy="50041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54316" y="5610795"/>
            <a:ext cx="35005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*Imagery mock up for example purposes only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3653" y="5990272"/>
            <a:ext cx="80643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libri"/>
                <a:ea typeface="+mn-ea"/>
                <a:cs typeface="+mn-cs"/>
              </a:rPr>
              <a:t>Supplement IR imagery from aviation assets on wildfires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libri"/>
                <a:ea typeface="+mn-ea"/>
                <a:cs typeface="+mn-cs"/>
              </a:rPr>
              <a:t>Be mindful of possible parallax issues – correlate with radar</a:t>
            </a:r>
            <a:endParaRPr kumimoji="0" lang="en-US" sz="2400" b="1" i="0" u="none" strike="noStrike" kern="1200" cap="none" spc="0" normalizeH="0" baseline="0" noProof="0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4431030" y="1817132"/>
            <a:ext cx="369570" cy="2021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800600" y="1447800"/>
            <a:ext cx="2440605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Most active in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Div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Bravo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63206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NWS_Logo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4800" y="6928"/>
            <a:ext cx="1219200" cy="1219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IMETcu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4" y="27709"/>
            <a:ext cx="1040936" cy="1198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710236" y="201030"/>
            <a:ext cx="351301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50" normalizeH="0" baseline="0" noProof="0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VIIRS Imagery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124200" y="6324600"/>
            <a:ext cx="3177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Animation courtesy: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5"/>
              </a:rPr>
              <a:t>CIMSS Blog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122" name="Picture 2" descr="C:\Users\matthew.mehle\Documents\Matt's Document\Central LNU Complex\171009_1007utc_viirs_swir_dnb_CA_fires_zoom_anim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235654"/>
            <a:ext cx="7041462" cy="4631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93327" y="5893711"/>
            <a:ext cx="57468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Suomi NPP VIIRS Shortwave Infrared (3.74 µm) and Day/Night Band (0.7 µm)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1543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NWS_Logo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4800" y="6928"/>
            <a:ext cx="1219200" cy="1219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IMETcu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4" y="27709"/>
            <a:ext cx="1040936" cy="1198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710236" y="201030"/>
            <a:ext cx="351301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50" normalizeH="0" baseline="0" noProof="0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VIIRS Imagery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448674" y="6324600"/>
            <a:ext cx="4282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Image courtesy: William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Straka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– SSEC WISC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93327" y="5893711"/>
            <a:ext cx="57468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Suomi NPP VIIRS Shortwave Infrared (3.74 µm) and Day/Night Band (0.7 µm)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" y="1238641"/>
            <a:ext cx="7351003" cy="50859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5421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NWS_Logo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4800" y="6928"/>
            <a:ext cx="1219200" cy="1219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IMETcu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4" y="27709"/>
            <a:ext cx="1040936" cy="1198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730175" y="242198"/>
            <a:ext cx="34731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50" normalizeH="0" baseline="0" noProof="0" dirty="0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Satellite View</a:t>
            </a:r>
            <a:endParaRPr kumimoji="0" lang="en-US" sz="4400" b="1" i="0" u="none" strike="noStrike" kern="1200" cap="none" spc="50" normalizeH="0" baseline="0" noProof="0" dirty="0">
              <a:ln w="12700" cmpd="sng">
                <a:solidFill>
                  <a:srgbClr val="F79646">
                    <a:satMod val="120000"/>
                    <a:shade val="80000"/>
                  </a:srgbClr>
                </a:solidFill>
                <a:prstDash val="solid"/>
              </a:ln>
              <a:solidFill>
                <a:srgbClr val="F79646">
                  <a:tint val="1000"/>
                </a:srgbClr>
              </a:solidFill>
              <a:effectLst>
                <a:glow rad="53100">
                  <a:srgbClr val="F79646">
                    <a:satMod val="180000"/>
                    <a:alpha val="30000"/>
                  </a:srgbClr>
                </a:glo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963" y="1118759"/>
            <a:ext cx="4791837" cy="33519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21671" y="4367480"/>
            <a:ext cx="38170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libri"/>
                <a:ea typeface="+mn-ea"/>
                <a:cs typeface="+mn-cs"/>
              </a:rPr>
              <a:t>Landsat Imagery October 11, 2017</a:t>
            </a:r>
            <a:endParaRPr kumimoji="0" lang="en-US" sz="2000" b="1" i="0" u="none" strike="noStrike" kern="1200" cap="none" spc="0" normalizeH="0" baseline="0" noProof="0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 descr="Screen Clippi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61"/>
          <a:stretch/>
        </p:blipFill>
        <p:spPr>
          <a:xfrm>
            <a:off x="5029201" y="3307466"/>
            <a:ext cx="4110318" cy="287491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361656" y="6182380"/>
            <a:ext cx="37778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libri"/>
                <a:ea typeface="+mn-ea"/>
                <a:cs typeface="+mn-cs"/>
              </a:rPr>
              <a:t>Modis Terra False Color October 25, 2017</a:t>
            </a:r>
            <a:endParaRPr kumimoji="0" lang="en-US" sz="1600" b="1" i="0" u="none" strike="noStrike" kern="1200" cap="none" spc="0" normalizeH="0" baseline="0" noProof="0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11446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NWS_Logo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4800" y="6928"/>
            <a:ext cx="1219200" cy="1219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IMETcu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4" y="27709"/>
            <a:ext cx="1040936" cy="1198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105585" y="201030"/>
            <a:ext cx="472231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50" normalizeH="0" baseline="0" noProof="0" dirty="0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Repeating History?</a:t>
            </a:r>
            <a:endParaRPr kumimoji="0" lang="en-US" sz="4400" b="1" i="0" u="none" strike="noStrike" kern="1200" cap="none" spc="50" normalizeH="0" baseline="0" noProof="0" dirty="0">
              <a:ln w="12700" cmpd="sng">
                <a:solidFill>
                  <a:srgbClr val="F79646">
                    <a:satMod val="120000"/>
                    <a:shade val="80000"/>
                  </a:srgbClr>
                </a:solidFill>
                <a:prstDash val="solid"/>
              </a:ln>
              <a:solidFill>
                <a:srgbClr val="F79646">
                  <a:tint val="1000"/>
                </a:srgbClr>
              </a:solidFill>
              <a:effectLst>
                <a:glow rad="53100">
                  <a:srgbClr val="F79646">
                    <a:satMod val="180000"/>
                    <a:alpha val="30000"/>
                  </a:srgbClr>
                </a:glo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6" name="Picture 2" descr="https://pbs.twimg.com/media/DNZ_LBLUMAAtbwN.jpg:lar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970471"/>
            <a:ext cx="4512058" cy="5758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867399" y="1447800"/>
            <a:ext cx="2388283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err="1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libri"/>
                <a:ea typeface="+mn-ea"/>
                <a:cs typeface="+mn-cs"/>
              </a:rPr>
              <a:t>Hanly</a:t>
            </a:r>
            <a:r>
              <a:rPr kumimoji="0" lang="en-US" sz="3200" b="1" i="0" u="sng" strike="noStrike" kern="1200" cap="none" spc="0" normalizeH="0" baseline="0" noProof="0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libri"/>
                <a:ea typeface="+mn-ea"/>
                <a:cs typeface="+mn-cs"/>
              </a:rPr>
              <a:t> Stats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libri"/>
                <a:ea typeface="+mn-ea"/>
                <a:cs typeface="+mn-cs"/>
              </a:rPr>
              <a:t>September 19, 1964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libri"/>
                <a:ea typeface="+mn-ea"/>
                <a:cs typeface="+mn-cs"/>
              </a:rPr>
              <a:t>52,700 acres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libri"/>
                <a:ea typeface="+mn-ea"/>
                <a:cs typeface="+mn-cs"/>
              </a:rPr>
              <a:t>84 homes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libri"/>
                <a:ea typeface="+mn-ea"/>
                <a:cs typeface="+mn-cs"/>
              </a:rPr>
              <a:t>24 summer cabins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1" i="0" u="none" strike="noStrike" kern="1200" cap="none" spc="0" normalizeH="0" baseline="0" noProof="0" dirty="0" smtClean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685800" marR="0" lvl="0" indent="-685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67398" y="3694569"/>
            <a:ext cx="3171959" cy="3077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err="1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libri"/>
                <a:ea typeface="+mn-ea"/>
                <a:cs typeface="+mn-cs"/>
              </a:rPr>
              <a:t>Hanly</a:t>
            </a:r>
            <a:r>
              <a:rPr kumimoji="0" lang="en-US" sz="3200" b="1" i="0" u="sng" strike="noStrike" kern="1200" cap="none" spc="0" normalizeH="0" baseline="0" noProof="0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libri"/>
                <a:ea typeface="+mn-ea"/>
                <a:cs typeface="+mn-cs"/>
              </a:rPr>
              <a:t> Weather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libri"/>
                <a:ea typeface="+mn-ea"/>
                <a:cs typeface="+mn-cs"/>
              </a:rPr>
              <a:t>Heat Wave – 100+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libri"/>
                <a:ea typeface="+mn-ea"/>
                <a:cs typeface="+mn-cs"/>
              </a:rPr>
              <a:t>Mt. St. Helena Lookout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libri"/>
                <a:ea typeface="+mn-ea"/>
                <a:cs typeface="+mn-cs"/>
              </a:rPr>
              <a:t>7</a:t>
            </a:r>
            <a:r>
              <a:rPr kumimoji="0" lang="en-US" sz="18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libri"/>
                <a:ea typeface="+mn-ea"/>
                <a:cs typeface="+mn-cs"/>
              </a:rPr>
              <a:t>1 mph G 122 mph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libri"/>
                <a:ea typeface="+mn-ea"/>
                <a:cs typeface="+mn-cs"/>
              </a:rPr>
              <a:t>Lookout demolished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libri"/>
                <a:ea typeface="+mn-ea"/>
                <a:cs typeface="+mn-cs"/>
              </a:rPr>
              <a:t>Buildings destroyed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libri"/>
                <a:ea typeface="+mn-ea"/>
                <a:cs typeface="+mn-cs"/>
              </a:rPr>
              <a:t>Numerous powerlines down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libri"/>
                <a:ea typeface="+mn-ea"/>
                <a:cs typeface="+mn-cs"/>
              </a:rPr>
              <a:t>43 fires in Sonoma District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1" i="0" u="none" strike="noStrike" kern="1200" cap="none" spc="0" normalizeH="0" baseline="0" noProof="0" dirty="0" smtClean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685800" marR="0" lvl="0" indent="-685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59617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C00000"/>
          </a:solidFill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FFC00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Takeaways</a:t>
            </a:r>
            <a:endParaRPr lang="en-US" b="1" dirty="0">
              <a:solidFill>
                <a:srgbClr val="FFC000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400" b="1" kern="0" dirty="0">
              <a:latin typeface="Trebuchet MS" panose="020B0603020202020204" pitchFamily="34" charset="0"/>
            </a:endParaRPr>
          </a:p>
          <a:p>
            <a:pPr marL="0" indent="0">
              <a:buNone/>
            </a:pPr>
            <a:endParaRPr lang="en-US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0" indent="0">
              <a:buNone/>
            </a:pPr>
            <a:endParaRPr 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9F3282-E087-470D-9546-EFAEC0DC811B}" type="slidenum"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52400" y="2432837"/>
            <a:ext cx="8991600" cy="2122475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000" b="1" dirty="0" smtClean="0">
                <a:solidFill>
                  <a:prstClr val="black"/>
                </a:solidFill>
                <a:cs typeface="Arial" charset="0"/>
              </a:rPr>
              <a:t>Only scratching the surface of GOES16 potential – still lots to learn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000" b="1" dirty="0" smtClean="0">
                <a:solidFill>
                  <a:prstClr val="black"/>
                </a:solidFill>
                <a:cs typeface="Arial" charset="0"/>
              </a:rPr>
              <a:t>First full fire season utilizing GOES16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000" b="1" dirty="0" smtClean="0">
                <a:solidFill>
                  <a:prstClr val="black"/>
                </a:solidFill>
                <a:cs typeface="Arial" charset="0"/>
              </a:rPr>
              <a:t>Supplement fire mapping when IR mapping is not available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000" b="1" dirty="0" smtClean="0">
                <a:solidFill>
                  <a:prstClr val="black"/>
                </a:solidFill>
                <a:cs typeface="Arial" charset="0"/>
              </a:rPr>
              <a:t>Fire intensity/rate of spread – more frequent </a:t>
            </a:r>
            <a:r>
              <a:rPr lang="en-US" sz="2000" b="1" smtClean="0">
                <a:solidFill>
                  <a:prstClr val="black"/>
                </a:solidFill>
                <a:cs typeface="Arial" charset="0"/>
              </a:rPr>
              <a:t>updates than MODIS/VIIRS</a:t>
            </a:r>
            <a:endParaRPr lang="en-US" sz="2000" b="1" dirty="0" smtClean="0">
              <a:solidFill>
                <a:prstClr val="black"/>
              </a:solidFill>
              <a:cs typeface="Arial" charset="0"/>
            </a:endParaRP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000" b="1" dirty="0" smtClean="0">
                <a:solidFill>
                  <a:prstClr val="black"/>
                </a:solidFill>
                <a:cs typeface="Arial" charset="0"/>
              </a:rPr>
              <a:t>Could be the first detection/alert to a fire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000" b="1" dirty="0" smtClean="0">
                <a:solidFill>
                  <a:prstClr val="black"/>
                </a:solidFill>
                <a:cs typeface="Arial" charset="0"/>
              </a:rPr>
              <a:t>Web interface (Slider by RAMMB/CIRA) – huge asset for deployed IMETs</a:t>
            </a:r>
            <a:endParaRPr lang="en-US" sz="2000" b="1" dirty="0">
              <a:solidFill>
                <a:prstClr val="black"/>
              </a:solidFill>
              <a:cs typeface="Arial" charset="0"/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2000" b="1" dirty="0" smtClean="0">
              <a:solidFill>
                <a:prstClr val="black"/>
              </a:solidFill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719925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63766" y="3606800"/>
            <a:ext cx="5022834" cy="1828800"/>
          </a:xfrm>
          <a:solidFill>
            <a:srgbClr val="0070C0"/>
          </a:solidFill>
        </p:spPr>
        <p:txBody>
          <a:bodyPr>
            <a:noAutofit/>
          </a:bodyPr>
          <a:lstStyle/>
          <a:p>
            <a:pPr>
              <a:buNone/>
            </a:pPr>
            <a:r>
              <a:rPr lang="en-US" b="1" dirty="0" smtClean="0">
                <a:solidFill>
                  <a:srgbClr val="FFFF0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Contact:</a:t>
            </a:r>
          </a:p>
          <a:p>
            <a:pPr>
              <a:buNone/>
            </a:pPr>
            <a:endParaRPr lang="en-US" sz="700" b="1" dirty="0" smtClean="0">
              <a:solidFill>
                <a:schemeClr val="bg1">
                  <a:lumMod val="95000"/>
                </a:schemeClr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r>
              <a:rPr lang="en-US" b="1" i="1" dirty="0" smtClean="0">
                <a:solidFill>
                  <a:schemeClr val="bg1">
                    <a:lumMod val="95000"/>
                  </a:schemeClr>
                </a:solidFill>
              </a:rPr>
              <a:t>Mattthew.Mehle</a:t>
            </a:r>
            <a:r>
              <a:rPr lang="en-US" b="1" dirty="0" smtClean="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@noaa.gov</a:t>
            </a: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2568575"/>
            <a:ext cx="7772400" cy="1470025"/>
          </a:xfrm>
        </p:spPr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274320"/>
            <a:ext cx="8229600" cy="1600200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FDTD GOES-16 Applications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North Bay Wildfires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Open Sans Semibold" panose="020B0706030804020204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46200" y="5740400"/>
            <a:ext cx="56349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Want to share information in a future FDTD Webinar?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4"/>
              </a:rPr>
              <a:t>Scott.lindstrom@noaa.gov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/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5"/>
              </a:rPr>
              <a:t>Dan.Bikos@noaa.gov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1458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  <a:solidFill>
            <a:srgbClr val="0070C0">
              <a:alpha val="45000"/>
            </a:srgbClr>
          </a:solidFill>
        </p:spPr>
        <p:txBody>
          <a:bodyPr>
            <a:normAutofit fontScale="90000"/>
          </a:bodyPr>
          <a:lstStyle/>
          <a:p>
            <a:r>
              <a:rPr lang="en-US" sz="4000" dirty="0" smtClean="0">
                <a:solidFill>
                  <a:srgbClr val="FFC00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FDTD GOES-16 Applications</a:t>
            </a:r>
            <a:r>
              <a:rPr lang="en-US" dirty="0" smtClean="0">
                <a:solidFill>
                  <a:srgbClr val="FFC00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/>
            </a:r>
            <a:br>
              <a:rPr lang="en-US" dirty="0" smtClean="0">
                <a:solidFill>
                  <a:srgbClr val="FFC00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en-US" dirty="0" smtClean="0">
                <a:solidFill>
                  <a:srgbClr val="FFC00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Webinar Protocol</a:t>
            </a:r>
            <a:endParaRPr lang="en-US" dirty="0">
              <a:solidFill>
                <a:srgbClr val="FFC000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600200"/>
            <a:ext cx="8229600" cy="4495800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~20 minutes for the speaker</a:t>
            </a:r>
          </a:p>
          <a:p>
            <a:pPr lvl="1"/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Send questions via 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GoTo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Chat</a:t>
            </a:r>
          </a:p>
          <a:p>
            <a:pPr lvl="1"/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Or ask during Q&amp;A period via phone</a:t>
            </a:r>
          </a:p>
          <a:p>
            <a:pPr lvl="1"/>
            <a:endParaRPr lang="en-U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Followed by Q&amp;A </a:t>
            </a:r>
          </a:p>
          <a:p>
            <a:pPr lvl="1"/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Open discussion forum</a:t>
            </a:r>
          </a:p>
          <a:p>
            <a:pPr lvl="1"/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Done by 19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3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0 UTC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/>
            </a:r>
            <a:b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Do NOT press hold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!!!</a:t>
            </a:r>
          </a:p>
          <a:p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Mute when not speaking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9F3282-E087-470D-9546-EFAEC0DC811B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4" name="Picture 2" descr="C:\Users\jboettcher\AppData\Local\Microsoft\Windows\Temporary Internet Files\Content.IE5\8XGR5AQB\MP900289528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600200"/>
            <a:ext cx="1879600" cy="28194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jboettcher\AppData\Local\Microsoft\Windows\Temporary Internet Files\Content.IE5\E81K2WB2\MC900299735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5029200"/>
            <a:ext cx="1513936" cy="1527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680197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6"/>
          <p:cNvSpPr txBox="1"/>
          <p:nvPr/>
        </p:nvSpPr>
        <p:spPr>
          <a:xfrm>
            <a:off x="4184790" y="5729896"/>
            <a:ext cx="2139810" cy="56959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18440" marR="13335" lvl="0" indent="-20574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San Francisco Bay Area</a:t>
            </a:r>
          </a:p>
          <a:p>
            <a:pPr marL="218440" marR="13335" lvl="0" indent="-20574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Weather Forecast Office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04013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Monterey, CA</a:t>
            </a:r>
          </a:p>
          <a:p>
            <a:pPr marL="104013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6" name="object 20"/>
          <p:cNvSpPr txBox="1"/>
          <p:nvPr/>
        </p:nvSpPr>
        <p:spPr>
          <a:xfrm>
            <a:off x="3581399" y="5493470"/>
            <a:ext cx="2739529" cy="22311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Matt Mehle - Incident Meteorologist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7" name="Picture 7" descr="NWS_Logo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42098" y="5162929"/>
            <a:ext cx="1415033" cy="1415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999291" y="304800"/>
            <a:ext cx="719870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sng" strike="noStrike" kern="1200" cap="none" spc="50" normalizeH="0" baseline="0" noProof="0" dirty="0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North Bay Wildfires</a:t>
            </a:r>
            <a:endParaRPr kumimoji="0" lang="en-US" sz="6600" b="1" i="0" u="sng" strike="noStrike" kern="1200" cap="none" spc="50" normalizeH="0" baseline="0" noProof="0" dirty="0">
              <a:ln w="12700" cmpd="sng">
                <a:solidFill>
                  <a:srgbClr val="F79646">
                    <a:satMod val="120000"/>
                    <a:shade val="80000"/>
                  </a:srgbClr>
                </a:solidFill>
                <a:prstDash val="solid"/>
              </a:ln>
              <a:solidFill>
                <a:srgbClr val="F79646">
                  <a:tint val="1000"/>
                </a:srgbClr>
              </a:solidFill>
              <a:effectLst>
                <a:glow rad="53100">
                  <a:srgbClr val="F79646">
                    <a:satMod val="180000"/>
                    <a:alpha val="30000"/>
                  </a:srgbClr>
                </a:glo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50" normalizeH="0" baseline="0" noProof="0" dirty="0">
              <a:ln w="12700" cmpd="sng">
                <a:solidFill>
                  <a:srgbClr val="F79646">
                    <a:satMod val="120000"/>
                    <a:shade val="80000"/>
                  </a:srgbClr>
                </a:solidFill>
                <a:prstDash val="solid"/>
              </a:ln>
              <a:solidFill>
                <a:srgbClr val="F79646">
                  <a:tint val="1000"/>
                </a:srgbClr>
              </a:solidFill>
              <a:effectLst>
                <a:glow rad="53100">
                  <a:srgbClr val="F79646">
                    <a:satMod val="180000"/>
                    <a:alpha val="30000"/>
                  </a:srgbClr>
                </a:glo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6" descr="IMETcu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013" y="5162929"/>
            <a:ext cx="1229085" cy="1415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10"/>
          <p:cNvCxnSpPr/>
          <p:nvPr/>
        </p:nvCxnSpPr>
        <p:spPr>
          <a:xfrm>
            <a:off x="0" y="5716587"/>
            <a:ext cx="63246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515035"/>
            <a:ext cx="4710633" cy="3890343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979" y="1581195"/>
            <a:ext cx="3315151" cy="334241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288741" y="2996736"/>
            <a:ext cx="340659" cy="35606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H="1" flipV="1">
            <a:off x="4939233" y="1515035"/>
            <a:ext cx="1349508" cy="1481701"/>
          </a:xfrm>
          <a:prstGeom prst="line">
            <a:avLst/>
          </a:pr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4939233" y="3352800"/>
            <a:ext cx="1349508" cy="2052578"/>
          </a:xfrm>
          <a:prstGeom prst="line">
            <a:avLst/>
          </a:pr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678495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NWS_Logo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4800" y="6928"/>
            <a:ext cx="1219200" cy="1219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IMETcu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4" y="27709"/>
            <a:ext cx="1040936" cy="1198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67383" y="242198"/>
            <a:ext cx="65987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50" normalizeH="0" baseline="0" noProof="0" dirty="0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Firestorm of the North Bay</a:t>
            </a:r>
            <a:endParaRPr kumimoji="0" lang="en-US" sz="4400" b="1" i="0" u="none" strike="noStrike" kern="1200" cap="none" spc="50" normalizeH="0" baseline="0" noProof="0" dirty="0">
              <a:ln w="12700" cmpd="sng">
                <a:solidFill>
                  <a:srgbClr val="F79646">
                    <a:satMod val="120000"/>
                    <a:shade val="80000"/>
                  </a:srgbClr>
                </a:solidFill>
                <a:prstDash val="solid"/>
              </a:ln>
              <a:solidFill>
                <a:srgbClr val="F79646">
                  <a:tint val="1000"/>
                </a:srgbClr>
              </a:solidFill>
              <a:effectLst>
                <a:glow rad="53100">
                  <a:srgbClr val="F79646">
                    <a:satMod val="180000"/>
                    <a:alpha val="30000"/>
                  </a:srgbClr>
                </a:glo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46332" y="5638800"/>
            <a:ext cx="784836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libri"/>
                <a:ea typeface="+mn-ea"/>
                <a:cs typeface="+mn-cs"/>
              </a:rPr>
              <a:t>Unprecedented damage – partial/total lose 14,700 homes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libri"/>
                <a:ea typeface="+mn-ea"/>
                <a:cs typeface="+mn-cs"/>
              </a:rPr>
              <a:t>Costliest Urban Wildfire in U.S. history ~$3.3 billion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libri"/>
                <a:ea typeface="+mn-ea"/>
                <a:cs typeface="+mn-cs"/>
              </a:rPr>
              <a:t>42 fatalities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1" i="0" u="none" strike="noStrike" kern="1200" cap="none" spc="0" normalizeH="0" baseline="0" noProof="0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15" y="1066800"/>
            <a:ext cx="7162800" cy="422676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743270" y="5281650"/>
            <a:ext cx="230864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*Photo By: Matt Mehle – Coffey Park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49854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NWS_Logo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4800" y="6928"/>
            <a:ext cx="1219200" cy="1219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IMETcu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4" y="27709"/>
            <a:ext cx="1040936" cy="1198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67383" y="242198"/>
            <a:ext cx="65987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50" normalizeH="0" baseline="0" noProof="0" dirty="0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Firestorm of the North Bay</a:t>
            </a:r>
            <a:endParaRPr kumimoji="0" lang="en-US" sz="4400" b="1" i="0" u="none" strike="noStrike" kern="1200" cap="none" spc="50" normalizeH="0" baseline="0" noProof="0" dirty="0">
              <a:ln w="12700" cmpd="sng">
                <a:solidFill>
                  <a:srgbClr val="F79646">
                    <a:satMod val="120000"/>
                    <a:shade val="80000"/>
                  </a:srgbClr>
                </a:solidFill>
                <a:prstDash val="solid"/>
              </a:ln>
              <a:solidFill>
                <a:srgbClr val="F79646">
                  <a:tint val="1000"/>
                </a:srgbClr>
              </a:solidFill>
              <a:effectLst>
                <a:glow rad="53100">
                  <a:srgbClr val="F79646">
                    <a:satMod val="180000"/>
                    <a:alpha val="30000"/>
                  </a:srgbClr>
                </a:glo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59402" y="5758190"/>
            <a:ext cx="26035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*Photo By: Matt Mehle – Fountain Grove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38" y="1295400"/>
            <a:ext cx="8077200" cy="451223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795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NWS_Logo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4800" y="6928"/>
            <a:ext cx="1219200" cy="1219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IMETcu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4" y="27709"/>
            <a:ext cx="1040936" cy="1198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370670" y="242198"/>
            <a:ext cx="61921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50" normalizeH="0" baseline="0" noProof="0" dirty="0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Satellite View of Damage</a:t>
            </a:r>
            <a:endParaRPr kumimoji="0" lang="en-US" sz="4400" b="1" i="0" u="none" strike="noStrike" kern="1200" cap="none" spc="50" normalizeH="0" baseline="0" noProof="0" dirty="0">
              <a:ln w="12700" cmpd="sng">
                <a:solidFill>
                  <a:srgbClr val="F79646">
                    <a:satMod val="120000"/>
                    <a:shade val="80000"/>
                  </a:srgbClr>
                </a:solidFill>
                <a:prstDash val="solid"/>
              </a:ln>
              <a:solidFill>
                <a:srgbClr val="F79646">
                  <a:tint val="1000"/>
                </a:srgbClr>
              </a:solidFill>
              <a:effectLst>
                <a:glow rad="53100">
                  <a:srgbClr val="F79646">
                    <a:satMod val="180000"/>
                    <a:alpha val="30000"/>
                  </a:srgbClr>
                </a:glo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05191" y="5937663"/>
            <a:ext cx="45230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libri"/>
                <a:ea typeface="+mn-ea"/>
                <a:cs typeface="+mn-cs"/>
              </a:rPr>
              <a:t>Before/After Fountain Grove</a:t>
            </a:r>
            <a:endParaRPr kumimoji="0" lang="en-US" sz="2800" b="1" i="0" u="none" strike="noStrike" kern="1200" cap="none" spc="0" normalizeH="0" baseline="0" noProof="0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08" y="1363475"/>
            <a:ext cx="7773664" cy="45741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73667" y="6515261"/>
            <a:ext cx="34589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*source-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Overview News // </a:t>
            </a: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DigitalGlobe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2017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3134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NWS_Logo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4800" y="6928"/>
            <a:ext cx="1219200" cy="1219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IMETcu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4" y="27709"/>
            <a:ext cx="1040936" cy="1198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688704" y="201030"/>
            <a:ext cx="35561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50" normalizeH="0" baseline="0" noProof="0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Wind Damage</a:t>
            </a: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6"/>
          <a:stretch/>
        </p:blipFill>
        <p:spPr>
          <a:xfrm>
            <a:off x="505016" y="1226130"/>
            <a:ext cx="7923478" cy="5597839"/>
          </a:xfrm>
          <a:prstGeom prst="rect">
            <a:avLst/>
          </a:prstGeom>
        </p:spPr>
      </p:pic>
      <p:sp>
        <p:nvSpPr>
          <p:cNvPr id="8" name="Rounded Rectangular Callout 7"/>
          <p:cNvSpPr/>
          <p:nvPr/>
        </p:nvSpPr>
        <p:spPr>
          <a:xfrm>
            <a:off x="1219200" y="4619625"/>
            <a:ext cx="1828800" cy="457200"/>
          </a:xfrm>
          <a:prstGeom prst="wedgeRoundRectCallout">
            <a:avLst>
              <a:gd name="adj1" fmla="val 46354"/>
              <a:gd name="adj2" fmla="val -154167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Hawkeyes RAWS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571500" y="1524000"/>
            <a:ext cx="3124200" cy="1981200"/>
          </a:xfrm>
          <a:prstGeom prst="wedgeRoundRectCallout">
            <a:avLst>
              <a:gd name="adj1" fmla="val 17277"/>
              <a:gd name="adj2" fmla="val 69496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4572000" y="1314450"/>
            <a:ext cx="3124200" cy="2266950"/>
          </a:xfrm>
          <a:prstGeom prst="wedgeRoundRectCallout">
            <a:avLst>
              <a:gd name="adj1" fmla="val -107113"/>
              <a:gd name="adj2" fmla="val 71495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4953000" y="3733800"/>
            <a:ext cx="3124200" cy="2362200"/>
          </a:xfrm>
          <a:prstGeom prst="wedgeRoundRectCallout">
            <a:avLst>
              <a:gd name="adj1" fmla="val -104979"/>
              <a:gd name="adj2" fmla="val 50467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34" y="1687125"/>
            <a:ext cx="2942133" cy="16549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667" y="1506150"/>
            <a:ext cx="2815133" cy="18835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3921532"/>
            <a:ext cx="2667000" cy="198673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799518" y="6444734"/>
            <a:ext cx="5334474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Damage Indicators equivalent to low end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EF1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tornado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00634" y="5677434"/>
            <a:ext cx="1884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libri"/>
                <a:ea typeface="+mn-ea"/>
                <a:cs typeface="+mn-cs"/>
              </a:rPr>
              <a:t>Geyserville</a:t>
            </a:r>
            <a:endParaRPr kumimoji="0" lang="en-US" sz="2400" b="1" i="0" u="none" strike="noStrike" kern="1200" cap="none" spc="0" normalizeH="0" baseline="0" noProof="0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1088178" y="6067425"/>
            <a:ext cx="262043" cy="42588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186746" y="1131242"/>
            <a:ext cx="1884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libri"/>
                <a:ea typeface="+mn-ea"/>
                <a:cs typeface="+mn-cs"/>
              </a:rPr>
              <a:t>Geyser Peak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H="1" flipV="1">
            <a:off x="3874861" y="1288765"/>
            <a:ext cx="131020" cy="30414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881901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NWS_Logo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4800" y="6928"/>
            <a:ext cx="1219200" cy="1219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IMETcu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4" y="27709"/>
            <a:ext cx="1040936" cy="1198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452184" y="201030"/>
            <a:ext cx="40291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50" normalizeH="0" baseline="0" noProof="0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By the Numbers</a:t>
            </a:r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257340"/>
            <a:ext cx="6859213" cy="5295859"/>
          </a:xfrm>
          <a:prstGeom prst="rect">
            <a:avLst/>
          </a:prstGeom>
        </p:spPr>
      </p:pic>
      <p:sp>
        <p:nvSpPr>
          <p:cNvPr id="10" name="Down Arrow 9"/>
          <p:cNvSpPr/>
          <p:nvPr/>
        </p:nvSpPr>
        <p:spPr>
          <a:xfrm rot="16200000">
            <a:off x="740240" y="1574684"/>
            <a:ext cx="329968" cy="838200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Down Arrow 11"/>
          <p:cNvSpPr/>
          <p:nvPr/>
        </p:nvSpPr>
        <p:spPr>
          <a:xfrm rot="16200000">
            <a:off x="740240" y="2540116"/>
            <a:ext cx="329968" cy="838200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Down Arrow 8"/>
          <p:cNvSpPr/>
          <p:nvPr/>
        </p:nvSpPr>
        <p:spPr>
          <a:xfrm rot="16200000">
            <a:off x="740239" y="3298773"/>
            <a:ext cx="329968" cy="838200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Down Arrow 10"/>
          <p:cNvSpPr/>
          <p:nvPr/>
        </p:nvSpPr>
        <p:spPr>
          <a:xfrm rot="16200000">
            <a:off x="740238" y="4470284"/>
            <a:ext cx="329968" cy="838200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98875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2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1090</TotalTime>
  <Words>819</Words>
  <Application>Microsoft Office PowerPoint</Application>
  <PresentationFormat>On-screen Show (4:3)</PresentationFormat>
  <Paragraphs>174</Paragraphs>
  <Slides>28</Slides>
  <Notes>15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0" baseType="lpstr">
      <vt:lpstr>1_Office Theme</vt:lpstr>
      <vt:lpstr>Office Theme</vt:lpstr>
      <vt:lpstr>FDTD GOES-16 Applications North Bay Wildfires</vt:lpstr>
      <vt:lpstr>FDTD  “Satellite Chat” Library </vt:lpstr>
      <vt:lpstr>FDTD GOES-16 Applications Webinar Protocol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Takeaways</vt:lpstr>
      <vt:lpstr>Questions?</vt:lpstr>
    </vt:vector>
  </TitlesOfParts>
  <Company>National Weather Service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neil stuart</dc:creator>
  <cp:lastModifiedBy>Matthew Mehle</cp:lastModifiedBy>
  <cp:revision>105</cp:revision>
  <dcterms:created xsi:type="dcterms:W3CDTF">2017-08-28T09:43:51Z</dcterms:created>
  <dcterms:modified xsi:type="dcterms:W3CDTF">2017-12-06T15:14:20Z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7364B20D-B852-4C54-875A-9E6B970F83FC</vt:lpwstr>
  </property>
  <property fmtid="{D5CDD505-2E9C-101B-9397-08002B2CF9AE}" pid="3" name="ArticulatePath">
    <vt:lpwstr>satwebinar</vt:lpwstr>
  </property>
</Properties>
</file>