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handoutMasterIdLst>
    <p:handoutMasterId r:id="rId51"/>
  </p:handoutMasterIdLst>
  <p:sldIdLst>
    <p:sldId id="810" r:id="rId4"/>
    <p:sldId id="811" r:id="rId5"/>
    <p:sldId id="812" r:id="rId6"/>
    <p:sldId id="699" r:id="rId7"/>
    <p:sldId id="773" r:id="rId8"/>
    <p:sldId id="804" r:id="rId9"/>
    <p:sldId id="760" r:id="rId10"/>
    <p:sldId id="759" r:id="rId11"/>
    <p:sldId id="761" r:id="rId12"/>
    <p:sldId id="763" r:id="rId13"/>
    <p:sldId id="772" r:id="rId14"/>
    <p:sldId id="771" r:id="rId15"/>
    <p:sldId id="782" r:id="rId16"/>
    <p:sldId id="805" r:id="rId17"/>
    <p:sldId id="780" r:id="rId18"/>
    <p:sldId id="779" r:id="rId19"/>
    <p:sldId id="778" r:id="rId20"/>
    <p:sldId id="783" r:id="rId21"/>
    <p:sldId id="784" r:id="rId22"/>
    <p:sldId id="786" r:id="rId23"/>
    <p:sldId id="787" r:id="rId24"/>
    <p:sldId id="788" r:id="rId25"/>
    <p:sldId id="789" r:id="rId26"/>
    <p:sldId id="790" r:id="rId27"/>
    <p:sldId id="785" r:id="rId28"/>
    <p:sldId id="791" r:id="rId29"/>
    <p:sldId id="792" r:id="rId30"/>
    <p:sldId id="793" r:id="rId31"/>
    <p:sldId id="794" r:id="rId32"/>
    <p:sldId id="795" r:id="rId33"/>
    <p:sldId id="796" r:id="rId34"/>
    <p:sldId id="797" r:id="rId35"/>
    <p:sldId id="798" r:id="rId36"/>
    <p:sldId id="799" r:id="rId37"/>
    <p:sldId id="800" r:id="rId38"/>
    <p:sldId id="801" r:id="rId39"/>
    <p:sldId id="802" r:id="rId40"/>
    <p:sldId id="803" r:id="rId41"/>
    <p:sldId id="806" r:id="rId42"/>
    <p:sldId id="807" r:id="rId43"/>
    <p:sldId id="808" r:id="rId44"/>
    <p:sldId id="809" r:id="rId45"/>
    <p:sldId id="756" r:id="rId46"/>
    <p:sldId id="814" r:id="rId47"/>
    <p:sldId id="815" r:id="rId48"/>
    <p:sldId id="813" r:id="rId49"/>
  </p:sldIdLst>
  <p:sldSz cx="12192000" cy="6858000"/>
  <p:notesSz cx="7315200" cy="9601200"/>
  <p:custDataLst>
    <p:tags r:id="rId52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FBEB73"/>
    <a:srgbClr val="D4783E"/>
    <a:srgbClr val="27B20C"/>
    <a:srgbClr val="52A039"/>
    <a:srgbClr val="77A843"/>
    <a:srgbClr val="2F421A"/>
    <a:srgbClr val="030B02"/>
    <a:srgbClr val="002F86"/>
    <a:srgbClr val="BE7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34" autoAdjust="0"/>
    <p:restoredTop sz="88400" autoAdjust="0"/>
  </p:normalViewPr>
  <p:slideViewPr>
    <p:cSldViewPr>
      <p:cViewPr varScale="1">
        <p:scale>
          <a:sx n="98" d="100"/>
          <a:sy n="98" d="100"/>
        </p:scale>
        <p:origin x="200" y="456"/>
      </p:cViewPr>
      <p:guideLst>
        <p:guide orient="horz" pos="218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1944" y="-72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E8DA2E1-889B-43C5-996F-A80C313E913F}" type="datetimeFigureOut">
              <a:rPr lang="en-US"/>
              <a:pPr>
                <a:defRPr/>
              </a:pPr>
              <a:t>4/24/18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3FAEC7F-4EEF-42D7-AF85-7DBEBEBD5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5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>
              <a:defRPr/>
            </a:pPr>
            <a:fld id="{8D90FC48-611A-4652-B699-2F3D3AF70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89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E2F4B-E57F-46CB-9A7C-AEF0A5B83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511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2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22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137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57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136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37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9386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635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33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6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46859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77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841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446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147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65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737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27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229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81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270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4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120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17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2397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95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545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827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08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671980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344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0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6503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64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28288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53998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923639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1267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14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115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14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41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21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02E8-1316-4AD9-BF45-5DCECE85E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08557-EADF-40D9-A2A5-ED51253A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0"/>
            <a:ext cx="2895600" cy="670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8483600" cy="670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E38B6-5C1F-4246-8728-6C00CAFD1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02E8-1316-4AD9-BF45-5DCECE85E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713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0133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7280D-89E0-47A7-A3FE-7C4091A052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4937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3B58F-2AA5-429B-A1DF-8C04AD0739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0910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68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E5450-72C2-4B80-8741-C6F697AAD8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9972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15801-3438-4293-919A-06474829F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3164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2585-04FB-4F0B-B8BD-8D451706E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4464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BC89A-3339-4D8A-8754-7F214A1CA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7799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B31CD-FBA2-4F8E-A400-74CCBC3A6C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0354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0133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11582400" cy="5243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4793" y="6588566"/>
            <a:ext cx="2844800" cy="220074"/>
          </a:xfrm>
          <a:ln/>
        </p:spPr>
        <p:txBody>
          <a:bodyPr/>
          <a:lstStyle>
            <a:lvl1pPr>
              <a:defRPr sz="1100" b="1">
                <a:solidFill>
                  <a:schemeClr val="bg1">
                    <a:lumMod val="75000"/>
                    <a:alpha val="6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87280D-89E0-47A7-A3FE-7C4091A052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E8BCF-C677-48A6-B1BC-171EC1CBEE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4519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08557-EADF-40D9-A2A5-ED51253A8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4569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0"/>
            <a:ext cx="2895600" cy="670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8483600" cy="670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E38B6-5C1F-4246-8728-6C00CAFD1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8610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3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63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7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3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13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6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3B58F-2AA5-429B-A1DF-8C04AD073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75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7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3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45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-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972800" cy="4983480"/>
          </a:xfrm>
        </p:spPr>
        <p:txBody>
          <a:bodyPr/>
          <a:lstStyle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356351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919F3282-E087-470D-9546-EFAEC0DC811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44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68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E5450-72C2-4B80-8741-C6F697AAD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15801-3438-4293-919A-06474829F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2585-04FB-4F0B-B8BD-8D451706E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BC89A-3339-4D8A-8754-7F214A1CA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B31CD-FBA2-4F8E-A400-74CCBC3A6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E8BCF-C677-48A6-B1BC-171EC1CBE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1158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CB81D29-95F0-4400-8A75-3A810D9A6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1158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CB81D29-95F0-4400-8A75-3A810D9A6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6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6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8.png"/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92" y="5802594"/>
            <a:ext cx="1309688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97" y="5928359"/>
            <a:ext cx="1571625" cy="666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1" y="5642610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5766399"/>
            <a:ext cx="1493649" cy="823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766399"/>
            <a:ext cx="838200" cy="8382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3351" y="304800"/>
            <a:ext cx="10023704" cy="1600200"/>
          </a:xfrm>
          <a:solidFill>
            <a:srgbClr val="0070C0">
              <a:alpha val="54000"/>
            </a:srgbClr>
          </a:solidFill>
        </p:spPr>
        <p:txBody>
          <a:bodyPr>
            <a:noAutofit/>
          </a:bodyPr>
          <a:lstStyle/>
          <a:p>
            <a:r>
              <a:rPr lang="en-US" sz="40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FDTD GOES-16 Applications</a:t>
            </a:r>
            <a:b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733" b="1" dirty="0">
                <a:latin typeface="+mn-lt"/>
              </a:rPr>
              <a:t>Day Cloud Phase Distinction RGB Composite:</a:t>
            </a:r>
            <a:br>
              <a:rPr lang="en-US" sz="3733" b="1" dirty="0">
                <a:latin typeface="+mn-lt"/>
              </a:rPr>
            </a:br>
            <a:r>
              <a:rPr lang="en-US" sz="3733" b="1" dirty="0">
                <a:latin typeface="+mn-lt"/>
              </a:rPr>
              <a:t>Gaining Situational Awareness for DSS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447525" y="2494952"/>
            <a:ext cx="7315200" cy="2000848"/>
          </a:xfrm>
          <a:prstGeom prst="rect">
            <a:avLst/>
          </a:prstGeom>
          <a:solidFill>
            <a:srgbClr val="C00000">
              <a:alpha val="64000"/>
            </a:srgbClr>
          </a:solidFill>
          <a:ln w="41275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auto">
              <a:spcAft>
                <a:spcPts val="0"/>
              </a:spcAft>
              <a:defRPr/>
            </a:pPr>
            <a:r>
              <a:rPr lang="en-US" b="0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Presented by </a:t>
            </a:r>
          </a:p>
          <a:p>
            <a:pPr defTabSz="914377" fontAlgn="auto">
              <a:spcAft>
                <a:spcPts val="0"/>
              </a:spcAft>
              <a:defRPr/>
            </a:pPr>
            <a:r>
              <a:rPr lang="en-US" i="1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Chad </a:t>
            </a:r>
            <a:r>
              <a:rPr lang="en-US" i="1" dirty="0" err="1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Gravelle</a:t>
            </a:r>
            <a:endParaRPr lang="en-US" i="1" dirty="0">
              <a:solidFill>
                <a:prstClr val="white">
                  <a:lumMod val="95000"/>
                </a:prstClr>
              </a:solidFill>
              <a:latin typeface="Calibri"/>
              <a:sym typeface="Arial"/>
            </a:endParaRPr>
          </a:p>
          <a:p>
            <a:pPr defTabSz="914377" fontAlgn="auto">
              <a:spcAft>
                <a:spcPts val="0"/>
              </a:spcAft>
              <a:defRPr/>
            </a:pPr>
            <a:r>
              <a:rPr lang="en-US" i="1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NWS Operations Proving Ground          </a:t>
            </a:r>
          </a:p>
          <a:p>
            <a:pPr defTabSz="914377" fontAlgn="auto">
              <a:spcAft>
                <a:spcPts val="0"/>
              </a:spcAft>
              <a:defRPr/>
            </a:pPr>
            <a:r>
              <a:rPr lang="en-US" i="1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Kansas City, MO</a:t>
            </a:r>
            <a:endParaRPr lang="en-US" b="0" dirty="0">
              <a:solidFill>
                <a:prstClr val="white">
                  <a:lumMod val="95000"/>
                </a:prstClr>
              </a:solidFill>
              <a:latin typeface="Calibri"/>
              <a:sym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51510F49-45F8-48F2-8B78-184D9DACCE4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/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Arial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0652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B1A5A-0357-EF43-BE74-0C947E6BA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1088136"/>
            <a:ext cx="8689940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Breaking it Down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059944-888A-2A42-A8F3-D6E7916B4440}"/>
              </a:ext>
            </a:extLst>
          </p:cNvPr>
          <p:cNvSpPr txBox="1"/>
          <p:nvPr/>
        </p:nvSpPr>
        <p:spPr>
          <a:xfrm>
            <a:off x="290838" y="809296"/>
            <a:ext cx="5651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</a:t>
            </a: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Composite – 1622 UTC 5 March 2013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99216-E89E-9A49-B050-91A0D9B840E1}"/>
              </a:ext>
            </a:extLst>
          </p:cNvPr>
          <p:cNvSpPr/>
          <p:nvPr/>
        </p:nvSpPr>
        <p:spPr bwMode="auto">
          <a:xfrm>
            <a:off x="347472" y="1089965"/>
            <a:ext cx="4315968" cy="2752344"/>
          </a:xfrm>
          <a:prstGeom prst="rect">
            <a:avLst/>
          </a:prstGeom>
          <a:noFill/>
          <a:ln w="25400" cap="flat" cmpd="sng" algn="ctr">
            <a:solidFill>
              <a:srgbClr val="FBC0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308961-2535-A04A-B238-96BABD1FA2A6}"/>
              </a:ext>
            </a:extLst>
          </p:cNvPr>
          <p:cNvSpPr txBox="1"/>
          <p:nvPr/>
        </p:nvSpPr>
        <p:spPr>
          <a:xfrm>
            <a:off x="4630603" y="1201510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Component: 10.3 µm (7.5 to -53.5º 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DEB7E8-83E3-3845-9DBE-2682FCD23865}"/>
              </a:ext>
            </a:extLst>
          </p:cNvPr>
          <p:cNvSpPr txBox="1"/>
          <p:nvPr/>
        </p:nvSpPr>
        <p:spPr>
          <a:xfrm>
            <a:off x="4623448" y="3980808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Component: 1.6 µm (1 to 59%)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C865F8-312C-234F-846A-722FB02FFB15}"/>
              </a:ext>
            </a:extLst>
          </p:cNvPr>
          <p:cNvSpPr txBox="1"/>
          <p:nvPr/>
        </p:nvSpPr>
        <p:spPr>
          <a:xfrm>
            <a:off x="290838" y="3981021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Component: 0.64 µm (0 to 78%)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A9D5D7-881A-0A4B-933F-B91A173ADD81}"/>
              </a:ext>
            </a:extLst>
          </p:cNvPr>
          <p:cNvSpPr/>
          <p:nvPr/>
        </p:nvSpPr>
        <p:spPr bwMode="auto">
          <a:xfrm>
            <a:off x="2377411" y="2604363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27BCC2-6D5D-354B-B2E5-2AF05196C7E0}"/>
              </a:ext>
            </a:extLst>
          </p:cNvPr>
          <p:cNvSpPr/>
          <p:nvPr/>
        </p:nvSpPr>
        <p:spPr bwMode="auto">
          <a:xfrm>
            <a:off x="2377411" y="5422597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DFF56EA-CD2B-C946-B062-3775C1604ABA}"/>
              </a:ext>
            </a:extLst>
          </p:cNvPr>
          <p:cNvSpPr/>
          <p:nvPr/>
        </p:nvSpPr>
        <p:spPr bwMode="auto">
          <a:xfrm>
            <a:off x="6750346" y="2609076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B056D9E-5D09-A742-83C6-D16B8FCECD03}"/>
              </a:ext>
            </a:extLst>
          </p:cNvPr>
          <p:cNvSpPr/>
          <p:nvPr/>
        </p:nvSpPr>
        <p:spPr bwMode="auto">
          <a:xfrm>
            <a:off x="6750345" y="5421662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1CF5A2-6D15-6243-BE38-292E5AE62296}"/>
              </a:ext>
            </a:extLst>
          </p:cNvPr>
          <p:cNvSpPr txBox="1"/>
          <p:nvPr/>
        </p:nvSpPr>
        <p:spPr>
          <a:xfrm>
            <a:off x="1396581" y="5536877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57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.1%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023F1D-FDED-E240-BB86-DC591E54A307}"/>
              </a:ext>
            </a:extLst>
          </p:cNvPr>
          <p:cNvSpPr txBox="1"/>
          <p:nvPr/>
        </p:nvSpPr>
        <p:spPr>
          <a:xfrm>
            <a:off x="5769515" y="5536877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18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.3%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3D072D-2378-5644-A011-2EC6583CA202}"/>
              </a:ext>
            </a:extLst>
          </p:cNvPr>
          <p:cNvSpPr txBox="1"/>
          <p:nvPr/>
        </p:nvSpPr>
        <p:spPr>
          <a:xfrm>
            <a:off x="5769515" y="2719578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-21.0º 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E9E094-ECF1-4445-9821-E95FCAE5AA9D}"/>
              </a:ext>
            </a:extLst>
          </p:cNvPr>
          <p:cNvSpPr txBox="1"/>
          <p:nvPr/>
        </p:nvSpPr>
        <p:spPr>
          <a:xfrm>
            <a:off x="1396581" y="2722793"/>
            <a:ext cx="2076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119/255 (47%)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G: 168/255 (66%)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B: 6</a:t>
            </a:r>
            <a:r>
              <a:rPr lang="en-US" sz="1000" i="1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/255 (26%)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FFC858-6E9D-DE40-959F-042868AF4D9A}"/>
              </a:ext>
            </a:extLst>
          </p:cNvPr>
          <p:cNvSpPr/>
          <p:nvPr/>
        </p:nvSpPr>
        <p:spPr bwMode="auto">
          <a:xfrm>
            <a:off x="9168399" y="2885827"/>
            <a:ext cx="345645" cy="345645"/>
          </a:xfrm>
          <a:prstGeom prst="rect">
            <a:avLst/>
          </a:prstGeom>
          <a:solidFill>
            <a:srgbClr val="77A843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BA0838-2562-6742-B20C-1C7318F5D572}"/>
              </a:ext>
            </a:extLst>
          </p:cNvPr>
          <p:cNvSpPr/>
          <p:nvPr/>
        </p:nvSpPr>
        <p:spPr bwMode="auto">
          <a:xfrm>
            <a:off x="9168400" y="2288012"/>
            <a:ext cx="345645" cy="345645"/>
          </a:xfrm>
          <a:prstGeom prst="rect">
            <a:avLst/>
          </a:prstGeom>
          <a:solidFill>
            <a:srgbClr val="36F88C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3AAEE0-F632-3043-9F06-3E4C53EBF976}"/>
              </a:ext>
            </a:extLst>
          </p:cNvPr>
          <p:cNvSpPr/>
          <p:nvPr/>
        </p:nvSpPr>
        <p:spPr bwMode="auto">
          <a:xfrm>
            <a:off x="9168400" y="1690197"/>
            <a:ext cx="345645" cy="345645"/>
          </a:xfrm>
          <a:prstGeom prst="rect">
            <a:avLst/>
          </a:prstGeom>
          <a:solidFill>
            <a:srgbClr val="08FFD7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A31326-F889-7446-B653-EFD65FC6A647}"/>
              </a:ext>
            </a:extLst>
          </p:cNvPr>
          <p:cNvSpPr/>
          <p:nvPr/>
        </p:nvSpPr>
        <p:spPr bwMode="auto">
          <a:xfrm>
            <a:off x="9168400" y="1092382"/>
            <a:ext cx="345645" cy="345645"/>
          </a:xfrm>
          <a:prstGeom prst="rect">
            <a:avLst/>
          </a:prstGeom>
          <a:solidFill>
            <a:srgbClr val="017788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A1AF7A-6656-5544-B953-2913217B6D3A}"/>
              </a:ext>
            </a:extLst>
          </p:cNvPr>
          <p:cNvSpPr txBox="1"/>
          <p:nvPr/>
        </p:nvSpPr>
        <p:spPr>
          <a:xfrm>
            <a:off x="9514045" y="1126704"/>
            <a:ext cx="222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Shallow Cumulus (liquid)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0% G: 47% B: 53%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B6AF7E-70FD-2A47-949A-8D3BE4893B4C}"/>
              </a:ext>
            </a:extLst>
          </p:cNvPr>
          <p:cNvSpPr txBox="1"/>
          <p:nvPr/>
        </p:nvSpPr>
        <p:spPr>
          <a:xfrm>
            <a:off x="9522562" y="1739180"/>
            <a:ext cx="256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Deep Cumulus (liquid)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3% G: 100% B: 84%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3769A2-CCF9-0441-BCED-C4A6B1A17314}"/>
              </a:ext>
            </a:extLst>
          </p:cNvPr>
          <p:cNvSpPr txBox="1"/>
          <p:nvPr/>
        </p:nvSpPr>
        <p:spPr>
          <a:xfrm>
            <a:off x="9522562" y="2334918"/>
            <a:ext cx="266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(supercooled)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21% G: 97% B: 55%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A88FCB-286E-BF41-8B73-82D79DF24D39}"/>
              </a:ext>
            </a:extLst>
          </p:cNvPr>
          <p:cNvSpPr txBox="1"/>
          <p:nvPr/>
        </p:nvSpPr>
        <p:spPr>
          <a:xfrm>
            <a:off x="9522562" y="2929735"/>
            <a:ext cx="2669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(mixed)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Red: 47%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cooling clouds</a:t>
            </a:r>
          </a:p>
          <a:p>
            <a:pPr lvl="0" algn="l"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Green: 66%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somewhat reflective</a:t>
            </a:r>
          </a:p>
          <a:p>
            <a:pPr lvl="0" algn="l"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Blue: 26%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reflectance, low contribution</a:t>
            </a:r>
          </a:p>
        </p:txBody>
      </p:sp>
    </p:spTree>
    <p:extLst>
      <p:ext uri="{BB962C8B-B14F-4D97-AF65-F5344CB8AC3E}">
        <p14:creationId xmlns:p14="http://schemas.microsoft.com/office/powerpoint/2010/main" val="3995584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2430470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for DSS?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4552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4211A7-B709-574F-945A-6E9B5AFFD1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1996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C0C6C2-E139-8C40-B27B-B0ACEF25F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9F6006-6CBA-4641-90E8-CD6AAB3E4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F6F2C6-BE41-354F-9F15-2719C070E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D06F9D-680C-AE4F-93BD-141A5A1EED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9C8927-4487-6444-88AC-71211AB440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1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8CE956-0C0D-A84E-B325-D4A3459873CD}"/>
              </a:ext>
            </a:extLst>
          </p:cNvPr>
          <p:cNvSpPr/>
          <p:nvPr/>
        </p:nvSpPr>
        <p:spPr bwMode="auto">
          <a:xfrm>
            <a:off x="3355848" y="718659"/>
            <a:ext cx="345645" cy="345645"/>
          </a:xfrm>
          <a:prstGeom prst="rect">
            <a:avLst/>
          </a:prstGeom>
          <a:solidFill>
            <a:srgbClr val="36F88C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Why for DSS?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82977-88B4-914A-9B93-72328B6FFCA5}"/>
              </a:ext>
            </a:extLst>
          </p:cNvPr>
          <p:cNvSpPr txBox="1"/>
          <p:nvPr/>
        </p:nvSpPr>
        <p:spPr>
          <a:xfrm>
            <a:off x="3712464" y="762568"/>
            <a:ext cx="2669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(supercooled)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05D907-D9FB-7046-845B-63122B8DA458}"/>
              </a:ext>
            </a:extLst>
          </p:cNvPr>
          <p:cNvSpPr/>
          <p:nvPr/>
        </p:nvSpPr>
        <p:spPr bwMode="auto">
          <a:xfrm>
            <a:off x="544969" y="718659"/>
            <a:ext cx="345645" cy="345645"/>
          </a:xfrm>
          <a:prstGeom prst="rect">
            <a:avLst/>
          </a:prstGeom>
          <a:solidFill>
            <a:srgbClr val="08FFD7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1F6402-CDEE-7F42-8FBD-695E66BC98BD}"/>
              </a:ext>
            </a:extLst>
          </p:cNvPr>
          <p:cNvSpPr txBox="1"/>
          <p:nvPr/>
        </p:nvSpPr>
        <p:spPr>
          <a:xfrm>
            <a:off x="892441" y="762568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Deep Cumulus (liquid)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4324F0-D8B4-6A49-9C06-AA121F2DDB05}"/>
              </a:ext>
            </a:extLst>
          </p:cNvPr>
          <p:cNvSpPr/>
          <p:nvPr/>
        </p:nvSpPr>
        <p:spPr bwMode="auto">
          <a:xfrm>
            <a:off x="6151490" y="718479"/>
            <a:ext cx="345645" cy="345645"/>
          </a:xfrm>
          <a:prstGeom prst="rect">
            <a:avLst/>
          </a:prstGeom>
          <a:solidFill>
            <a:srgbClr val="77A843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ACCF2E-3D4E-1846-80E7-C1E051598F26}"/>
              </a:ext>
            </a:extLst>
          </p:cNvPr>
          <p:cNvSpPr txBox="1"/>
          <p:nvPr/>
        </p:nvSpPr>
        <p:spPr>
          <a:xfrm>
            <a:off x="6498962" y="762387"/>
            <a:ext cx="2131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(mixed)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82FA7-9D38-1A4B-8E61-269A8ADE70F5}"/>
              </a:ext>
            </a:extLst>
          </p:cNvPr>
          <p:cNvSpPr txBox="1"/>
          <p:nvPr/>
        </p:nvSpPr>
        <p:spPr>
          <a:xfrm>
            <a:off x="512064" y="1137057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1602 UTC			 1607 UTC			  1612 UTC			    1617 UTC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    ENTL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    NLDN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FB576-9EBE-A845-BA46-C09455FC7975}"/>
              </a:ext>
            </a:extLst>
          </p:cNvPr>
          <p:cNvSpPr txBox="1"/>
          <p:nvPr/>
        </p:nvSpPr>
        <p:spPr>
          <a:xfrm>
            <a:off x="513799" y="2926080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1622 UTC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 			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			  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			  			</a:t>
            </a:r>
          </a:p>
        </p:txBody>
      </p:sp>
    </p:spTree>
    <p:extLst>
      <p:ext uri="{BB962C8B-B14F-4D97-AF65-F5344CB8AC3E}">
        <p14:creationId xmlns:p14="http://schemas.microsoft.com/office/powerpoint/2010/main" val="338979939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CFFAA-85A6-294F-8A02-63A3C28BC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1CD77-7253-F849-B5E1-81CC9806B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C0C6C2-E139-8C40-B27B-B0ACEF25F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9F6006-6CBA-4641-90E8-CD6AAB3E4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F6F2C6-BE41-354F-9F15-2719C070E4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D06F9D-680C-AE4F-93BD-141A5A1EED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9C8927-4487-6444-88AC-71211AB440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1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8CE956-0C0D-A84E-B325-D4A3459873CD}"/>
              </a:ext>
            </a:extLst>
          </p:cNvPr>
          <p:cNvSpPr/>
          <p:nvPr/>
        </p:nvSpPr>
        <p:spPr bwMode="auto">
          <a:xfrm>
            <a:off x="3355848" y="718659"/>
            <a:ext cx="345645" cy="345645"/>
          </a:xfrm>
          <a:prstGeom prst="rect">
            <a:avLst/>
          </a:prstGeom>
          <a:solidFill>
            <a:srgbClr val="36F88C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Why for DSS?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82977-88B4-914A-9B93-72328B6FFCA5}"/>
              </a:ext>
            </a:extLst>
          </p:cNvPr>
          <p:cNvSpPr txBox="1"/>
          <p:nvPr/>
        </p:nvSpPr>
        <p:spPr>
          <a:xfrm>
            <a:off x="3712464" y="762568"/>
            <a:ext cx="2669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(supercooled)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05D907-D9FB-7046-845B-63122B8DA458}"/>
              </a:ext>
            </a:extLst>
          </p:cNvPr>
          <p:cNvSpPr/>
          <p:nvPr/>
        </p:nvSpPr>
        <p:spPr bwMode="auto">
          <a:xfrm>
            <a:off x="544969" y="718659"/>
            <a:ext cx="345645" cy="345645"/>
          </a:xfrm>
          <a:prstGeom prst="rect">
            <a:avLst/>
          </a:prstGeom>
          <a:solidFill>
            <a:srgbClr val="08FFD7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1F6402-CDEE-7F42-8FBD-695E66BC98BD}"/>
              </a:ext>
            </a:extLst>
          </p:cNvPr>
          <p:cNvSpPr txBox="1"/>
          <p:nvPr/>
        </p:nvSpPr>
        <p:spPr>
          <a:xfrm>
            <a:off x="892441" y="762568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Deep Cumulus (liquid)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4324F0-D8B4-6A49-9C06-AA121F2DDB05}"/>
              </a:ext>
            </a:extLst>
          </p:cNvPr>
          <p:cNvSpPr/>
          <p:nvPr/>
        </p:nvSpPr>
        <p:spPr bwMode="auto">
          <a:xfrm>
            <a:off x="6151490" y="718479"/>
            <a:ext cx="345645" cy="345645"/>
          </a:xfrm>
          <a:prstGeom prst="rect">
            <a:avLst/>
          </a:prstGeom>
          <a:solidFill>
            <a:srgbClr val="77A843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ACCF2E-3D4E-1846-80E7-C1E051598F26}"/>
              </a:ext>
            </a:extLst>
          </p:cNvPr>
          <p:cNvSpPr txBox="1"/>
          <p:nvPr/>
        </p:nvSpPr>
        <p:spPr>
          <a:xfrm>
            <a:off x="6498962" y="762387"/>
            <a:ext cx="2131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(mixed)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82FA7-9D38-1A4B-8E61-269A8ADE70F5}"/>
              </a:ext>
            </a:extLst>
          </p:cNvPr>
          <p:cNvSpPr txBox="1"/>
          <p:nvPr/>
        </p:nvSpPr>
        <p:spPr>
          <a:xfrm>
            <a:off x="512064" y="1137057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1602 UTC			 1607 UTC			  1612 UTC			    1617 UTC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    ENTL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    NLDN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FB576-9EBE-A845-BA46-C09455FC7975}"/>
              </a:ext>
            </a:extLst>
          </p:cNvPr>
          <p:cNvSpPr txBox="1"/>
          <p:nvPr/>
        </p:nvSpPr>
        <p:spPr>
          <a:xfrm>
            <a:off x="513799" y="2926080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1622 UTC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 1627 UTC			  1632 UTC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0F7399-FC10-CF43-B1B8-5E3100DE7309}"/>
              </a:ext>
            </a:extLst>
          </p:cNvPr>
          <p:cNvSpPr txBox="1"/>
          <p:nvPr/>
        </p:nvSpPr>
        <p:spPr>
          <a:xfrm>
            <a:off x="512063" y="4818430"/>
            <a:ext cx="1145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crystals begin to form and grow in the cloud within abundance of supercooled water droplets.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Graupel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develops, collides with ice crystals, and ends up with opposite polarity (&lt; -15º C ice crystals + and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graupel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 sizes and fall velocities of the particles allow separation after the collision (i.e., charge separation).</a:t>
            </a:r>
          </a:p>
        </p:txBody>
      </p:sp>
    </p:spTree>
    <p:extLst>
      <p:ext uri="{BB962C8B-B14F-4D97-AF65-F5344CB8AC3E}">
        <p14:creationId xmlns:p14="http://schemas.microsoft.com/office/powerpoint/2010/main" val="31639241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F6370967-A530-4F4F-9ADB-A0DAFF449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2944368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CFFAA-85A6-294F-8A02-63A3C28BC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1CD77-7253-F849-B5E1-81CC9806B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C0C6C2-E139-8C40-B27B-B0ACEF25F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9F6006-6CBA-4641-90E8-CD6AAB3E4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F6F2C6-BE41-354F-9F15-2719C070E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D06F9D-680C-AE4F-93BD-141A5A1EED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9C8927-4487-6444-88AC-71211AB440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1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8CE956-0C0D-A84E-B325-D4A3459873CD}"/>
              </a:ext>
            </a:extLst>
          </p:cNvPr>
          <p:cNvSpPr/>
          <p:nvPr/>
        </p:nvSpPr>
        <p:spPr bwMode="auto">
          <a:xfrm>
            <a:off x="3355848" y="718659"/>
            <a:ext cx="345645" cy="345645"/>
          </a:xfrm>
          <a:prstGeom prst="rect">
            <a:avLst/>
          </a:prstGeom>
          <a:solidFill>
            <a:srgbClr val="36F88C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Why for DSS?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82977-88B4-914A-9B93-72328B6FFCA5}"/>
              </a:ext>
            </a:extLst>
          </p:cNvPr>
          <p:cNvSpPr txBox="1"/>
          <p:nvPr/>
        </p:nvSpPr>
        <p:spPr>
          <a:xfrm>
            <a:off x="3712464" y="762568"/>
            <a:ext cx="2669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(supercooled)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05D907-D9FB-7046-845B-63122B8DA458}"/>
              </a:ext>
            </a:extLst>
          </p:cNvPr>
          <p:cNvSpPr/>
          <p:nvPr/>
        </p:nvSpPr>
        <p:spPr bwMode="auto">
          <a:xfrm>
            <a:off x="544969" y="718659"/>
            <a:ext cx="345645" cy="345645"/>
          </a:xfrm>
          <a:prstGeom prst="rect">
            <a:avLst/>
          </a:prstGeom>
          <a:solidFill>
            <a:srgbClr val="08FFD7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1F6402-CDEE-7F42-8FBD-695E66BC98BD}"/>
              </a:ext>
            </a:extLst>
          </p:cNvPr>
          <p:cNvSpPr txBox="1"/>
          <p:nvPr/>
        </p:nvSpPr>
        <p:spPr>
          <a:xfrm>
            <a:off x="892441" y="762568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Deep Cumulus (liquid)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4324F0-D8B4-6A49-9C06-AA121F2DDB05}"/>
              </a:ext>
            </a:extLst>
          </p:cNvPr>
          <p:cNvSpPr/>
          <p:nvPr/>
        </p:nvSpPr>
        <p:spPr bwMode="auto">
          <a:xfrm>
            <a:off x="6151490" y="718479"/>
            <a:ext cx="345645" cy="345645"/>
          </a:xfrm>
          <a:prstGeom prst="rect">
            <a:avLst/>
          </a:prstGeom>
          <a:solidFill>
            <a:srgbClr val="77A843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ACCF2E-3D4E-1846-80E7-C1E051598F26}"/>
              </a:ext>
            </a:extLst>
          </p:cNvPr>
          <p:cNvSpPr txBox="1"/>
          <p:nvPr/>
        </p:nvSpPr>
        <p:spPr>
          <a:xfrm>
            <a:off x="6498962" y="762387"/>
            <a:ext cx="2131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(mixed)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82FA7-9D38-1A4B-8E61-269A8ADE70F5}"/>
              </a:ext>
            </a:extLst>
          </p:cNvPr>
          <p:cNvSpPr txBox="1"/>
          <p:nvPr/>
        </p:nvSpPr>
        <p:spPr>
          <a:xfrm>
            <a:off x="512064" y="1137057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1602 UTC			 1607 UTC			  1612 UTC			    1617 UTC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    ENTL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    NLDN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FB576-9EBE-A845-BA46-C09455FC7975}"/>
              </a:ext>
            </a:extLst>
          </p:cNvPr>
          <p:cNvSpPr txBox="1"/>
          <p:nvPr/>
        </p:nvSpPr>
        <p:spPr>
          <a:xfrm>
            <a:off x="513799" y="2926080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1622 UTC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 1627 UTC			  1632 UTC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FD0BFB-6C39-0F4B-8366-7AA28B65AF56}"/>
              </a:ext>
            </a:extLst>
          </p:cNvPr>
          <p:cNvSpPr txBox="1"/>
          <p:nvPr/>
        </p:nvSpPr>
        <p:spPr>
          <a:xfrm>
            <a:off x="8861266" y="3230645"/>
            <a:ext cx="105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1637 UTC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ENTL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NLDN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688C5E-6C69-8B44-A173-ED00629D1D3B}"/>
              </a:ext>
            </a:extLst>
          </p:cNvPr>
          <p:cNvSpPr txBox="1"/>
          <p:nvPr/>
        </p:nvSpPr>
        <p:spPr>
          <a:xfrm>
            <a:off x="512063" y="4818430"/>
            <a:ext cx="11459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crystals begin to form and grow in the cloud within abundance of supercooled water droplets.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defRPr/>
            </a:pPr>
            <a:r>
              <a:rPr kumimoji="0" lang="en-US" sz="1600" b="1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Graupel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develops, collides with ice crystals, and ends up with opposite polarity (&lt; </a:t>
            </a:r>
            <a:r>
              <a:rPr lang="en-US" sz="1600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-15º 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 ice crystals + and </a:t>
            </a:r>
            <a:r>
              <a:rPr kumimoji="0" lang="en-US" sz="1600" b="1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graupel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-)</a:t>
            </a:r>
          </a:p>
          <a:p>
            <a:pPr algn="l">
              <a:defRPr/>
            </a:pPr>
            <a:endParaRPr lang="en-US" sz="1600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defRPr/>
            </a:pP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 sizes and fall velocities of the particles allow separation after the collision (i.e., charge separation).</a:t>
            </a:r>
          </a:p>
          <a:p>
            <a:pPr algn="l">
              <a:defRPr/>
            </a:pPr>
            <a:endParaRPr lang="en-US" sz="1600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defRPr/>
            </a:pP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When the electrical attractive forces between the two charge centers is high enough…lightning occurs.</a:t>
            </a:r>
          </a:p>
        </p:txBody>
      </p:sp>
    </p:spTree>
    <p:extLst>
      <p:ext uri="{BB962C8B-B14F-4D97-AF65-F5344CB8AC3E}">
        <p14:creationId xmlns:p14="http://schemas.microsoft.com/office/powerpoint/2010/main" val="13526682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33BF2C8-BF2C-DA40-A4AD-A805720BF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4709160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D47608-076A-F14E-A151-9FC6766E0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4709160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5644B3-C686-B14F-B8EC-39D308686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4710345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370967-A530-4F4F-9ADB-A0DAFF449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2944368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CFFAA-85A6-294F-8A02-63A3C28BC3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1CD77-7253-F849-B5E1-81CC9806B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C0C6C2-E139-8C40-B27B-B0ACEF25F5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9F6006-6CBA-4641-90E8-CD6AAB3E44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F6F2C6-BE41-354F-9F15-2719C070E4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D06F9D-680C-AE4F-93BD-141A5A1EED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9C8927-4487-6444-88AC-71211AB440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1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8CE956-0C0D-A84E-B325-D4A3459873CD}"/>
              </a:ext>
            </a:extLst>
          </p:cNvPr>
          <p:cNvSpPr/>
          <p:nvPr/>
        </p:nvSpPr>
        <p:spPr bwMode="auto">
          <a:xfrm>
            <a:off x="3355848" y="718659"/>
            <a:ext cx="345645" cy="345645"/>
          </a:xfrm>
          <a:prstGeom prst="rect">
            <a:avLst/>
          </a:prstGeom>
          <a:solidFill>
            <a:srgbClr val="36F88C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Why for DSS?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82977-88B4-914A-9B93-72328B6FFCA5}"/>
              </a:ext>
            </a:extLst>
          </p:cNvPr>
          <p:cNvSpPr txBox="1"/>
          <p:nvPr/>
        </p:nvSpPr>
        <p:spPr>
          <a:xfrm>
            <a:off x="3712464" y="762568"/>
            <a:ext cx="2669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(supercooled)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EA427-CD6C-9F4E-9613-3399B462E7B0}"/>
              </a:ext>
            </a:extLst>
          </p:cNvPr>
          <p:cNvSpPr txBox="1"/>
          <p:nvPr/>
        </p:nvSpPr>
        <p:spPr>
          <a:xfrm>
            <a:off x="513168" y="5003605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1638 UTC			 1639 UTC			  1640 UTC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05D907-D9FB-7046-845B-63122B8DA458}"/>
              </a:ext>
            </a:extLst>
          </p:cNvPr>
          <p:cNvSpPr/>
          <p:nvPr/>
        </p:nvSpPr>
        <p:spPr bwMode="auto">
          <a:xfrm>
            <a:off x="544969" y="718659"/>
            <a:ext cx="345645" cy="345645"/>
          </a:xfrm>
          <a:prstGeom prst="rect">
            <a:avLst/>
          </a:prstGeom>
          <a:solidFill>
            <a:srgbClr val="08FFD7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1F6402-CDEE-7F42-8FBD-695E66BC98BD}"/>
              </a:ext>
            </a:extLst>
          </p:cNvPr>
          <p:cNvSpPr txBox="1"/>
          <p:nvPr/>
        </p:nvSpPr>
        <p:spPr>
          <a:xfrm>
            <a:off x="892441" y="762568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Deep Cumulus (liquid)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4324F0-D8B4-6A49-9C06-AA121F2DDB05}"/>
              </a:ext>
            </a:extLst>
          </p:cNvPr>
          <p:cNvSpPr/>
          <p:nvPr/>
        </p:nvSpPr>
        <p:spPr bwMode="auto">
          <a:xfrm>
            <a:off x="6151490" y="718479"/>
            <a:ext cx="345645" cy="345645"/>
          </a:xfrm>
          <a:prstGeom prst="rect">
            <a:avLst/>
          </a:prstGeom>
          <a:solidFill>
            <a:srgbClr val="77A843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ACCF2E-3D4E-1846-80E7-C1E051598F26}"/>
              </a:ext>
            </a:extLst>
          </p:cNvPr>
          <p:cNvSpPr txBox="1"/>
          <p:nvPr/>
        </p:nvSpPr>
        <p:spPr>
          <a:xfrm>
            <a:off x="6498962" y="762387"/>
            <a:ext cx="2131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(mixed)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82FA7-9D38-1A4B-8E61-269A8ADE70F5}"/>
              </a:ext>
            </a:extLst>
          </p:cNvPr>
          <p:cNvSpPr txBox="1"/>
          <p:nvPr/>
        </p:nvSpPr>
        <p:spPr>
          <a:xfrm>
            <a:off x="512064" y="1137057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1602 UTC			 1607 UTC			  1612 UTC			    1617 UTC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    ENTL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    NLDN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FB576-9EBE-A845-BA46-C09455FC7975}"/>
              </a:ext>
            </a:extLst>
          </p:cNvPr>
          <p:cNvSpPr txBox="1"/>
          <p:nvPr/>
        </p:nvSpPr>
        <p:spPr>
          <a:xfrm>
            <a:off x="513799" y="2926080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1622 UTC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 1627 UTC			  1632 UTC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FD0BFB-6C39-0F4B-8366-7AA28B65AF56}"/>
              </a:ext>
            </a:extLst>
          </p:cNvPr>
          <p:cNvSpPr txBox="1"/>
          <p:nvPr/>
        </p:nvSpPr>
        <p:spPr>
          <a:xfrm>
            <a:off x="8861266" y="3230645"/>
            <a:ext cx="105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1637 UTC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ENTL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NLDN</a:t>
            </a:r>
          </a:p>
        </p:txBody>
      </p:sp>
    </p:spTree>
    <p:extLst>
      <p:ext uri="{BB962C8B-B14F-4D97-AF65-F5344CB8AC3E}">
        <p14:creationId xmlns:p14="http://schemas.microsoft.com/office/powerpoint/2010/main" val="259883313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F3EA10C-AD9A-1F4A-952A-036368CBE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4709160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3BF2C8-BF2C-DA40-A4AD-A805720BF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4709160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D47608-076A-F14E-A151-9FC6766E0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4709160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5644B3-C686-B14F-B8EC-39D3086868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4710345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370967-A530-4F4F-9ADB-A0DAFF4493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2944368"/>
            <a:ext cx="2787049" cy="1764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CFFAA-85A6-294F-8A02-63A3C28BC3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1CD77-7253-F849-B5E1-81CC9806BE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C0C6C2-E139-8C40-B27B-B0ACEF25F5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44368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9F6006-6CBA-4641-90E8-CD6AAB3E44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F6F2C6-BE41-354F-9F15-2719C070E4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D06F9D-680C-AE4F-93BD-141A5A1EED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9C8927-4487-6444-88AC-71211AB440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1" y="1170432"/>
            <a:ext cx="2788920" cy="1765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8CE956-0C0D-A84E-B325-D4A3459873CD}"/>
              </a:ext>
            </a:extLst>
          </p:cNvPr>
          <p:cNvSpPr/>
          <p:nvPr/>
        </p:nvSpPr>
        <p:spPr bwMode="auto">
          <a:xfrm>
            <a:off x="3355848" y="718659"/>
            <a:ext cx="345645" cy="345645"/>
          </a:xfrm>
          <a:prstGeom prst="rect">
            <a:avLst/>
          </a:prstGeom>
          <a:solidFill>
            <a:srgbClr val="36F88C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Why for DSS?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82977-88B4-914A-9B93-72328B6FFCA5}"/>
              </a:ext>
            </a:extLst>
          </p:cNvPr>
          <p:cNvSpPr txBox="1"/>
          <p:nvPr/>
        </p:nvSpPr>
        <p:spPr>
          <a:xfrm>
            <a:off x="3712464" y="762568"/>
            <a:ext cx="2669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(supercooled)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EA427-CD6C-9F4E-9613-3399B462E7B0}"/>
              </a:ext>
            </a:extLst>
          </p:cNvPr>
          <p:cNvSpPr txBox="1"/>
          <p:nvPr/>
        </p:nvSpPr>
        <p:spPr>
          <a:xfrm>
            <a:off x="513168" y="5003605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1638 UTC			 1639 UTC			  1640 UTC			    1641 UTC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    ENTL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    NLDN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05D907-D9FB-7046-845B-63122B8DA458}"/>
              </a:ext>
            </a:extLst>
          </p:cNvPr>
          <p:cNvSpPr/>
          <p:nvPr/>
        </p:nvSpPr>
        <p:spPr bwMode="auto">
          <a:xfrm>
            <a:off x="544969" y="718659"/>
            <a:ext cx="345645" cy="345645"/>
          </a:xfrm>
          <a:prstGeom prst="rect">
            <a:avLst/>
          </a:prstGeom>
          <a:solidFill>
            <a:srgbClr val="08FFD7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1F6402-CDEE-7F42-8FBD-695E66BC98BD}"/>
              </a:ext>
            </a:extLst>
          </p:cNvPr>
          <p:cNvSpPr txBox="1"/>
          <p:nvPr/>
        </p:nvSpPr>
        <p:spPr>
          <a:xfrm>
            <a:off x="892441" y="762568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Deep Cumulus (liquid)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4324F0-D8B4-6A49-9C06-AA121F2DDB05}"/>
              </a:ext>
            </a:extLst>
          </p:cNvPr>
          <p:cNvSpPr/>
          <p:nvPr/>
        </p:nvSpPr>
        <p:spPr bwMode="auto">
          <a:xfrm>
            <a:off x="6151490" y="718479"/>
            <a:ext cx="345645" cy="345645"/>
          </a:xfrm>
          <a:prstGeom prst="rect">
            <a:avLst/>
          </a:prstGeom>
          <a:solidFill>
            <a:srgbClr val="77A843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ACCF2E-3D4E-1846-80E7-C1E051598F26}"/>
              </a:ext>
            </a:extLst>
          </p:cNvPr>
          <p:cNvSpPr txBox="1"/>
          <p:nvPr/>
        </p:nvSpPr>
        <p:spPr>
          <a:xfrm>
            <a:off x="6498962" y="762387"/>
            <a:ext cx="2131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(mixed)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8E0EEF-045C-F043-A9A4-DCE303821C81}"/>
              </a:ext>
            </a:extLst>
          </p:cNvPr>
          <p:cNvSpPr txBox="1"/>
          <p:nvPr/>
        </p:nvSpPr>
        <p:spPr>
          <a:xfrm>
            <a:off x="10039116" y="5653428"/>
            <a:ext cx="103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–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D003EF2-2AC7-0140-97C4-51F6C9C8A11C}"/>
              </a:ext>
            </a:extLst>
          </p:cNvPr>
          <p:cNvSpPr txBox="1"/>
          <p:nvPr/>
        </p:nvSpPr>
        <p:spPr>
          <a:xfrm>
            <a:off x="10039839" y="5706154"/>
            <a:ext cx="103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82FA7-9D38-1A4B-8E61-269A8ADE70F5}"/>
              </a:ext>
            </a:extLst>
          </p:cNvPr>
          <p:cNvSpPr txBox="1"/>
          <p:nvPr/>
        </p:nvSpPr>
        <p:spPr>
          <a:xfrm>
            <a:off x="512064" y="1137057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1602 UTC			 1607 UTC			  1612 UTC			    1617 UTC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    ENTL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    NLDN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FB576-9EBE-A845-BA46-C09455FC7975}"/>
              </a:ext>
            </a:extLst>
          </p:cNvPr>
          <p:cNvSpPr txBox="1"/>
          <p:nvPr/>
        </p:nvSpPr>
        <p:spPr>
          <a:xfrm>
            <a:off x="513799" y="2926080"/>
            <a:ext cx="113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1622 UTC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 1627 UTC			  1632 UTC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			 ENTL			  ENTL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NLDN			 NLDN			  NLDN			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FD0BFB-6C39-0F4B-8366-7AA28B65AF56}"/>
              </a:ext>
            </a:extLst>
          </p:cNvPr>
          <p:cNvSpPr txBox="1"/>
          <p:nvPr/>
        </p:nvSpPr>
        <p:spPr>
          <a:xfrm>
            <a:off x="8861266" y="3230645"/>
            <a:ext cx="105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1637 UTC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ENTL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NLDN</a:t>
            </a:r>
          </a:p>
        </p:txBody>
      </p:sp>
    </p:spTree>
    <p:extLst>
      <p:ext uri="{BB962C8B-B14F-4D97-AF65-F5344CB8AC3E}">
        <p14:creationId xmlns:p14="http://schemas.microsoft.com/office/powerpoint/2010/main" val="3399954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64945" y="2353660"/>
            <a:ext cx="10100515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 Applied Example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</a:t>
            </a:r>
          </a:p>
        </p:txBody>
      </p:sp>
    </p:spTree>
    <p:extLst>
      <p:ext uri="{BB962C8B-B14F-4D97-AF65-F5344CB8AC3E}">
        <p14:creationId xmlns:p14="http://schemas.microsoft.com/office/powerpoint/2010/main" val="67792662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1803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C07BD-86CD-9D44-9683-8FFBE3839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55" y="663840"/>
            <a:ext cx="9908490" cy="58555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B21D7C-7D74-9E41-875E-7A1F8BD41CFD}"/>
              </a:ext>
            </a:extLst>
          </p:cNvPr>
          <p:cNvSpPr txBox="1"/>
          <p:nvPr/>
        </p:nvSpPr>
        <p:spPr>
          <a:xfrm>
            <a:off x="6090065" y="3697835"/>
            <a:ext cx="2310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Emergency Manager would like 30-min lead time on lightning within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 miles of Wayne County Fair.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CCABC9-B059-5B49-88A1-0648E16475F2}"/>
              </a:ext>
            </a:extLst>
          </p:cNvPr>
          <p:cNvSpPr txBox="1"/>
          <p:nvPr/>
        </p:nvSpPr>
        <p:spPr>
          <a:xfrm>
            <a:off x="3580472" y="2315255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 mile radius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6924F90-6BA8-504B-B211-9A508C9F99DE}"/>
              </a:ext>
            </a:extLst>
          </p:cNvPr>
          <p:cNvCxnSpPr>
            <a:cxnSpLocks/>
          </p:cNvCxnSpPr>
          <p:nvPr/>
        </p:nvCxnSpPr>
        <p:spPr bwMode="auto">
          <a:xfrm>
            <a:off x="4091228" y="1960904"/>
            <a:ext cx="314952" cy="41329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223EB9A-AF41-294A-BC24-A5A68CE52D66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15601480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085" y="274639"/>
            <a:ext cx="10972800" cy="1143000"/>
          </a:xfrm>
          <a:solidFill>
            <a:srgbClr val="FF0000">
              <a:alpha val="66000"/>
            </a:srgbClr>
          </a:solidFill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 “Satellite Chat” Library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51510F49-45F8-48F2-8B78-184D9DACCE4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/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Arial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5401"/>
            <a:ext cx="5943600" cy="34976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81200" y="4495800"/>
            <a:ext cx="8229600" cy="1905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http://rammb.cira.colostate.edu/training/visit/satellite_chat/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Recorded Content includes Q&amp;A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Call for speakers!  Let us know if you want to speak on a topic!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Contact: 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scott.lindstrom@noaa.gov  OR dan.bikos@noaa.gov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25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86E025-F0C6-C445-9A5F-4428EB1E6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1808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5ED5C4-580D-0E4C-A250-BC146C5219BD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7868220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13F374-D1CB-F342-B686-1F22FD32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1813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71585D-7031-144F-8AEE-388D28D49E6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378775649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D96A10-EE32-C948-9050-39EE59D7A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1818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6FC858-E29C-1244-A7F9-85BD8EB28FD2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223462979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53431B-BFC5-F64B-9C10-70AC44254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1823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611B1-2F7B-2C41-8B17-4B0099363FBA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36312940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415045-7999-3E49-B940-202BE9A4B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1828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9F8B2-6238-C94A-8382-485305A047F1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55371197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925F19E-9A9D-B24F-9699-58C29669F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1833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E9EEB-963A-B146-9C1B-D8F7F90F0F51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104394887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55A8D5E-B797-FB43-B0F0-2726B5034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1838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A7DC4A-DEF1-AB42-A231-7607982CB6A8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102758243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B23F85-94B2-E443-A420-8AB293A8F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1843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8F72F-EA92-B84D-BBA4-45F63536686F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251006749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79EF62-06D1-8945-8181-2D476DB7B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1848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088F6-1E0C-5A4B-80B9-86C3E6B8C21F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44283370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19FFBD-E2FC-C042-BE8B-6CCBA703E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1853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B914AE-AD3F-644C-A63F-CA224CD14660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28781272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  <a:solidFill>
            <a:srgbClr val="0070C0">
              <a:alpha val="45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GOES-16 Applications</a:t>
            </a:r>
            <a:br>
              <a:rPr lang="en-US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Webinar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981200" y="1600200"/>
            <a:ext cx="8229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~20 minutes for the speaker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Send questions via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GoTo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Chat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 ask during Q&amp;A period via phone</a:t>
            </a:r>
          </a:p>
          <a:p>
            <a:pPr lvl="1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Followed by Q&amp;A 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Open discussion forum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Done by 1730 UTC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 NOT press hold!!!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Mute when not speaking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919F3282-E087-470D-9546-EFAEC0DC811B}" type="slidenum">
              <a:rPr lang="en-US" b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pic>
        <p:nvPicPr>
          <p:cNvPr id="4" name="Picture 2" descr="C:\Users\jboettcher\AppData\Local\Microsoft\Windows\Temporary Internet Files\Content.IE5\8XGR5AQB\MP90028952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600200"/>
            <a:ext cx="1879600" cy="2819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boettcher\AppData\Local\Microsoft\Windows\Temporary Internet Files\Content.IE5\E81K2WB2\MC90029973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029200"/>
            <a:ext cx="1513936" cy="15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9129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A45566-821F-4F49-A7A0-2E4CE248E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1858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045A6-A963-304F-96F9-98A1F8278ACC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</p:spTree>
    <p:extLst>
      <p:ext uri="{BB962C8B-B14F-4D97-AF65-F5344CB8AC3E}">
        <p14:creationId xmlns:p14="http://schemas.microsoft.com/office/powerpoint/2010/main" val="222189871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CA2EC-A7F9-3544-995B-C3BFD708A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1858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074B3-5BDA-A64D-A98D-8932686B10B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C0275D-FFC2-514C-AB94-FA2DB2D5D71C}"/>
              </a:ext>
            </a:extLst>
          </p:cNvPr>
          <p:cNvSpPr txBox="1"/>
          <p:nvPr/>
        </p:nvSpPr>
        <p:spPr>
          <a:xfrm>
            <a:off x="4480838" y="2287515"/>
            <a:ext cx="165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of Arrival Tool Used Data from 1800-1858 UTC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EBADC3-F307-1A48-BBC0-0D2377625CE0}"/>
              </a:ext>
            </a:extLst>
          </p:cNvPr>
          <p:cNvCxnSpPr>
            <a:cxnSpLocks/>
          </p:cNvCxnSpPr>
          <p:nvPr/>
        </p:nvCxnSpPr>
        <p:spPr bwMode="auto">
          <a:xfrm>
            <a:off x="4991594" y="1933164"/>
            <a:ext cx="314952" cy="41329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C3847B2-CD7A-3C46-A236-0257520FDA82}"/>
              </a:ext>
            </a:extLst>
          </p:cNvPr>
          <p:cNvSpPr txBox="1"/>
          <p:nvPr/>
        </p:nvSpPr>
        <p:spPr>
          <a:xfrm>
            <a:off x="6057595" y="3697835"/>
            <a:ext cx="3846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155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 min lead time on “lightning” within 5 miles of Fair is ~ 2000 UTC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030F08-3712-C249-A6DC-1910288B8750}"/>
              </a:ext>
            </a:extLst>
          </p:cNvPr>
          <p:cNvSpPr/>
          <p:nvPr/>
        </p:nvSpPr>
        <p:spPr bwMode="auto">
          <a:xfrm>
            <a:off x="3232464" y="2352034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23098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962D8-E77D-8C4F-B01B-4ECF908D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5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1917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074B3-5BDA-A64D-A98D-8932686B10B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50015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DD31A8-FF0E-3B49-BC87-65B729D7F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5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1932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074B3-5BDA-A64D-A98D-8932686B10B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79848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2A8683-B5F5-A34F-8135-068D805F9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5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1941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074B3-5BDA-A64D-A98D-8932686B10B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61727-502A-8F44-9336-64664CF73929}"/>
              </a:ext>
            </a:extLst>
          </p:cNvPr>
          <p:cNvSpPr txBox="1"/>
          <p:nvPr/>
        </p:nvSpPr>
        <p:spPr>
          <a:xfrm>
            <a:off x="2344103" y="5660302"/>
            <a:ext cx="1845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Frist In-Cloud Lightning With Showers Approaching DSS Event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B45FB4-60E6-274B-A3BE-9A4D815815BD}"/>
              </a:ext>
            </a:extLst>
          </p:cNvPr>
          <p:cNvCxnSpPr>
            <a:cxnSpLocks/>
          </p:cNvCxnSpPr>
          <p:nvPr/>
        </p:nvCxnSpPr>
        <p:spPr bwMode="auto">
          <a:xfrm>
            <a:off x="2967922" y="5305951"/>
            <a:ext cx="314952" cy="41329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9915391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DAEB5-FBC8-944B-AC47-A6D2D7CAA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2001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074B3-5BDA-A64D-A98D-8932686B10B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764742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61727-502A-8F44-9336-64664CF73929}"/>
              </a:ext>
            </a:extLst>
          </p:cNvPr>
          <p:cNvSpPr txBox="1"/>
          <p:nvPr/>
        </p:nvSpPr>
        <p:spPr>
          <a:xfrm>
            <a:off x="2692070" y="5854584"/>
            <a:ext cx="152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Frist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Cloud-to-Ground Lightning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B45FB4-60E6-274B-A3BE-9A4D815815BD}"/>
              </a:ext>
            </a:extLst>
          </p:cNvPr>
          <p:cNvCxnSpPr>
            <a:cxnSpLocks/>
          </p:cNvCxnSpPr>
          <p:nvPr/>
        </p:nvCxnSpPr>
        <p:spPr bwMode="auto">
          <a:xfrm flipH="1">
            <a:off x="3436943" y="5581135"/>
            <a:ext cx="216538" cy="318879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B1B6F9-BE5D-F94F-B18C-30F0AEE24688}"/>
              </a:ext>
            </a:extLst>
          </p:cNvPr>
          <p:cNvSpPr txBox="1"/>
          <p:nvPr/>
        </p:nvSpPr>
        <p:spPr>
          <a:xfrm>
            <a:off x="3159354" y="5361380"/>
            <a:ext cx="103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70820066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0FC8E2-2797-D345-98EB-E1D703C3C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2027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074B3-5BDA-A64D-A98D-8932686B10B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B1B6F9-BE5D-F94F-B18C-30F0AEE24688}"/>
              </a:ext>
            </a:extLst>
          </p:cNvPr>
          <p:cNvSpPr txBox="1"/>
          <p:nvPr/>
        </p:nvSpPr>
        <p:spPr>
          <a:xfrm>
            <a:off x="3390094" y="4753422"/>
            <a:ext cx="103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91352341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D3535-1332-1545-B568-9DC143E7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2032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074B3-5BDA-A64D-A98D-8932686B10B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EA986A-70FA-294E-A7C7-1CE54F7DE4E7}"/>
              </a:ext>
            </a:extLst>
          </p:cNvPr>
          <p:cNvSpPr txBox="1"/>
          <p:nvPr/>
        </p:nvSpPr>
        <p:spPr>
          <a:xfrm>
            <a:off x="4696571" y="4178630"/>
            <a:ext cx="1482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First In-Cloud Lightning Within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5 miles of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DSS Event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06D3FA-22C5-034B-9441-CA60DEE9631A}"/>
              </a:ext>
            </a:extLst>
          </p:cNvPr>
          <p:cNvCxnSpPr>
            <a:cxnSpLocks/>
          </p:cNvCxnSpPr>
          <p:nvPr/>
        </p:nvCxnSpPr>
        <p:spPr bwMode="auto">
          <a:xfrm flipV="1">
            <a:off x="3908562" y="4506295"/>
            <a:ext cx="866030" cy="247127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758519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2706A-1A04-B446-923A-6C865E573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7512"/>
            <a:ext cx="9902816" cy="5852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Proof of Concept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 June 2017 2033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E25BF-4C10-5D45-8181-6099C32D1EA6}"/>
              </a:ext>
            </a:extLst>
          </p:cNvPr>
          <p:cNvSpPr/>
          <p:nvPr/>
        </p:nvSpPr>
        <p:spPr bwMode="auto">
          <a:xfrm>
            <a:off x="6122301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FDDE0D-4B29-F84E-81E5-5178F7010B4B}"/>
              </a:ext>
            </a:extLst>
          </p:cNvPr>
          <p:cNvSpPr txBox="1"/>
          <p:nvPr/>
        </p:nvSpPr>
        <p:spPr>
          <a:xfrm>
            <a:off x="3803904" y="325958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FFCB4-4627-444A-BBB4-7DF242E1F88C}"/>
              </a:ext>
            </a:extLst>
          </p:cNvPr>
          <p:cNvSpPr txBox="1"/>
          <p:nvPr/>
        </p:nvSpPr>
        <p:spPr>
          <a:xfrm>
            <a:off x="3807422" y="6178369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074B3-5BDA-A64D-A98D-8932686B10B7}"/>
              </a:ext>
            </a:extLst>
          </p:cNvPr>
          <p:cNvSpPr txBox="1"/>
          <p:nvPr/>
        </p:nvSpPr>
        <p:spPr>
          <a:xfrm>
            <a:off x="8773375" y="325526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10.3 µm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65E881-C25F-434A-96AD-561D236FE684}"/>
              </a:ext>
            </a:extLst>
          </p:cNvPr>
          <p:cNvSpPr txBox="1"/>
          <p:nvPr/>
        </p:nvSpPr>
        <p:spPr>
          <a:xfrm>
            <a:off x="8769096" y="6179704"/>
            <a:ext cx="231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KJAX 0.5º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1718E-A7C9-0F43-8C13-BA7091B05259}"/>
              </a:ext>
            </a:extLst>
          </p:cNvPr>
          <p:cNvSpPr/>
          <p:nvPr/>
        </p:nvSpPr>
        <p:spPr bwMode="auto">
          <a:xfrm>
            <a:off x="6096000" y="3739598"/>
            <a:ext cx="1451914" cy="61813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B1B6F9-BE5D-F94F-B18C-30F0AEE24688}"/>
              </a:ext>
            </a:extLst>
          </p:cNvPr>
          <p:cNvSpPr txBox="1"/>
          <p:nvPr/>
        </p:nvSpPr>
        <p:spPr>
          <a:xfrm>
            <a:off x="3351190" y="4647148"/>
            <a:ext cx="103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29989-EF98-8A44-9437-F8E383310653}"/>
              </a:ext>
            </a:extLst>
          </p:cNvPr>
          <p:cNvSpPr txBox="1"/>
          <p:nvPr/>
        </p:nvSpPr>
        <p:spPr>
          <a:xfrm>
            <a:off x="4681581" y="4043719"/>
            <a:ext cx="1482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Cloud-to-Ground Lightning Within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5 miles of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DSS Event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B01B3-E53D-F54E-A80C-A60B1BA51FC1}"/>
              </a:ext>
            </a:extLst>
          </p:cNvPr>
          <p:cNvCxnSpPr>
            <a:cxnSpLocks/>
          </p:cNvCxnSpPr>
          <p:nvPr/>
        </p:nvCxnSpPr>
        <p:spPr bwMode="auto">
          <a:xfrm flipV="1">
            <a:off x="3931431" y="4506297"/>
            <a:ext cx="843161" cy="27107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0538550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8440" y="2353660"/>
            <a:ext cx="11713525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GOES-16 Geostationary Lightning Mapper</a:t>
            </a:r>
          </a:p>
        </p:txBody>
      </p:sp>
    </p:spTree>
    <p:extLst>
      <p:ext uri="{BB962C8B-B14F-4D97-AF65-F5344CB8AC3E}">
        <p14:creationId xmlns:p14="http://schemas.microsoft.com/office/powerpoint/2010/main" val="37893236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0664D4-BBCA-954B-9CB9-9B41E11B8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16025" b="22071"/>
          <a:stretch/>
        </p:blipFill>
        <p:spPr>
          <a:xfrm>
            <a:off x="5185" y="1108110"/>
            <a:ext cx="12186815" cy="5738935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81630" y="2699305"/>
            <a:ext cx="11934170" cy="143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3200" dirty="0">
                <a:solidFill>
                  <a:srgbClr val="FBC00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Distinction RGB Composite:</a:t>
            </a:r>
          </a:p>
          <a:p>
            <a:pPr algn="l" eaLnBrk="1" hangingPunct="1">
              <a:defRPr/>
            </a:pPr>
            <a:r>
              <a:rPr lang="en-US" sz="3200" dirty="0">
                <a:solidFill>
                  <a:srgbClr val="FBC00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Gaining Situational Awareness for DSS</a:t>
            </a:r>
            <a:endParaRPr lang="en-US" sz="3200" i="1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24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r>
              <a:rPr lang="en-US" sz="20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Chad M. Gravelle, PhD</a:t>
            </a:r>
            <a:br>
              <a:rPr lang="en-US" sz="20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Chief Scientist</a:t>
            </a:r>
          </a:p>
          <a:p>
            <a:pPr algn="r" eaLnBrk="1" hangingPunct="1">
              <a:defRPr/>
            </a:pPr>
            <a: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NWS Operations Proving Ground</a:t>
            </a:r>
            <a:b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Oklahoma </a:t>
            </a:r>
            <a:r>
              <a:rPr lang="mr-IN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–</a:t>
            </a:r>
            <a: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CIMMS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56727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GLM Flash Extent Density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23 April 2018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867DFD-34CE-4748-93F8-A71A78ABA00B}"/>
              </a:ext>
            </a:extLst>
          </p:cNvPr>
          <p:cNvSpPr txBox="1"/>
          <p:nvPr/>
        </p:nvSpPr>
        <p:spPr>
          <a:xfrm>
            <a:off x="265176" y="876963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1737 UTC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FD0144F-7A6C-F14F-8102-4978DD84E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17398"/>
            <a:ext cx="2115931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F88D63E-DF64-2E47-AB77-F5F1C6AF4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-2" r="50204" b="97570"/>
          <a:stretch/>
        </p:blipFill>
        <p:spPr>
          <a:xfrm>
            <a:off x="365761" y="732358"/>
            <a:ext cx="4734878" cy="135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C8C18-3A18-A448-AF96-5CF500CB1C8C}"/>
              </a:ext>
            </a:extLst>
          </p:cNvPr>
          <p:cNvSpPr txBox="1"/>
          <p:nvPr/>
        </p:nvSpPr>
        <p:spPr>
          <a:xfrm>
            <a:off x="239399" y="1220097"/>
            <a:ext cx="96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BEE8E-3B6E-584C-BFB4-9C253060161C}"/>
              </a:ext>
            </a:extLst>
          </p:cNvPr>
          <p:cNvSpPr txBox="1"/>
          <p:nvPr/>
        </p:nvSpPr>
        <p:spPr>
          <a:xfrm>
            <a:off x="564259" y="3066262"/>
            <a:ext cx="96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</a:t>
            </a:r>
          </a:p>
        </p:txBody>
      </p:sp>
    </p:spTree>
    <p:extLst>
      <p:ext uri="{BB962C8B-B14F-4D97-AF65-F5344CB8AC3E}">
        <p14:creationId xmlns:p14="http://schemas.microsoft.com/office/powerpoint/2010/main" val="20067083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200" kern="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GLM Flash Extent Density </a:t>
            </a:r>
            <a:r>
              <a:rPr lang="mr-IN" sz="2200" kern="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–</a:t>
            </a:r>
            <a:r>
              <a:rPr lang="en-US" sz="2200" kern="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23 April 2018</a:t>
            </a:r>
            <a:endParaRPr lang="en-US" sz="2200" kern="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867DFD-34CE-4748-93F8-A71A78ABA00B}"/>
              </a:ext>
            </a:extLst>
          </p:cNvPr>
          <p:cNvSpPr txBox="1"/>
          <p:nvPr/>
        </p:nvSpPr>
        <p:spPr>
          <a:xfrm>
            <a:off x="265176" y="876963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1737 UTC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22B1EB-EA26-D440-9B5F-A828596E1DA1}"/>
              </a:ext>
            </a:extLst>
          </p:cNvPr>
          <p:cNvSpPr txBox="1"/>
          <p:nvPr/>
        </p:nvSpPr>
        <p:spPr>
          <a:xfrm>
            <a:off x="2606040" y="878910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1738 UTC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575C06-AD84-0044-985B-199DA9179B04}"/>
              </a:ext>
            </a:extLst>
          </p:cNvPr>
          <p:cNvSpPr txBox="1"/>
          <p:nvPr/>
        </p:nvSpPr>
        <p:spPr>
          <a:xfrm>
            <a:off x="4943850" y="876963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1739 UTC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3B7960-DFCB-E247-BBEA-7D5217FF1130}"/>
              </a:ext>
            </a:extLst>
          </p:cNvPr>
          <p:cNvSpPr txBox="1"/>
          <p:nvPr/>
        </p:nvSpPr>
        <p:spPr>
          <a:xfrm>
            <a:off x="7269480" y="883449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1740 UTC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DADD88A-B50B-8342-802C-CDCF8EAA073F}"/>
              </a:ext>
            </a:extLst>
          </p:cNvPr>
          <p:cNvSpPr txBox="1"/>
          <p:nvPr/>
        </p:nvSpPr>
        <p:spPr>
          <a:xfrm>
            <a:off x="9601200" y="883449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1741 UTC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748611-8476-854D-9345-2621FEC41CA0}"/>
              </a:ext>
            </a:extLst>
          </p:cNvPr>
          <p:cNvSpPr txBox="1"/>
          <p:nvPr/>
        </p:nvSpPr>
        <p:spPr>
          <a:xfrm>
            <a:off x="265176" y="3774645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1742 UTC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188166-9232-3148-A0FA-CB93CD570460}"/>
              </a:ext>
            </a:extLst>
          </p:cNvPr>
          <p:cNvSpPr txBox="1"/>
          <p:nvPr/>
        </p:nvSpPr>
        <p:spPr>
          <a:xfrm>
            <a:off x="2606040" y="3776592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1743 UTC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D47AC5-C432-ED4B-BE67-09A5B263C6F1}"/>
              </a:ext>
            </a:extLst>
          </p:cNvPr>
          <p:cNvSpPr txBox="1"/>
          <p:nvPr/>
        </p:nvSpPr>
        <p:spPr>
          <a:xfrm>
            <a:off x="4943850" y="3774645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1744 UTC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E5BD05-2D7A-0444-88DD-468FE1A14BF1}"/>
              </a:ext>
            </a:extLst>
          </p:cNvPr>
          <p:cNvSpPr txBox="1"/>
          <p:nvPr/>
        </p:nvSpPr>
        <p:spPr>
          <a:xfrm>
            <a:off x="7269480" y="3781131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1745 UTC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443149-7133-1049-AE00-453B54123664}"/>
              </a:ext>
            </a:extLst>
          </p:cNvPr>
          <p:cNvSpPr txBox="1"/>
          <p:nvPr/>
        </p:nvSpPr>
        <p:spPr>
          <a:xfrm>
            <a:off x="9601200" y="3781131"/>
            <a:ext cx="215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1746 UTC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42E01B-958A-4F42-9122-40F93307E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84" y="1117398"/>
            <a:ext cx="2115931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584FFD-1404-6F43-B20E-80BEA608B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64" y="1117398"/>
            <a:ext cx="2115931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C932684-0607-EE4E-B6C1-79E0AB2D5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5" y="1115557"/>
            <a:ext cx="2112275" cy="25376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3422FFA-746E-EF49-BF2D-05FAE8753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1115557"/>
            <a:ext cx="2115931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FD0144F-7A6C-F14F-8102-4978DD84ED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17398"/>
            <a:ext cx="2115931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A657CFD-4F85-BF42-BA10-D216BD2D07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84" y="4023360"/>
            <a:ext cx="2115932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4C154BC-F1EC-344B-B7C7-2AA6C51454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64" y="4023360"/>
            <a:ext cx="2115932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D46147-2D1F-EA4D-BBC0-57E73D1727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4023360"/>
            <a:ext cx="2115932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0322C6A-9F93-CB48-8801-982585FEF6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4023360"/>
            <a:ext cx="2115932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74293B0-572E-B144-AA9A-2FBE306962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023360"/>
            <a:ext cx="2115932" cy="2542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CA1B-D51E-EA45-9E30-7E529CCA506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-2" r="50204" b="97570"/>
          <a:stretch/>
        </p:blipFill>
        <p:spPr>
          <a:xfrm>
            <a:off x="365761" y="732358"/>
            <a:ext cx="4734878" cy="135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9B988C-9A5D-7244-B4C8-1987B7B4D885}"/>
              </a:ext>
            </a:extLst>
          </p:cNvPr>
          <p:cNvSpPr txBox="1"/>
          <p:nvPr/>
        </p:nvSpPr>
        <p:spPr>
          <a:xfrm>
            <a:off x="239399" y="1220097"/>
            <a:ext cx="96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963EFA-493E-C448-8AAF-18E57631B97A}"/>
              </a:ext>
            </a:extLst>
          </p:cNvPr>
          <p:cNvSpPr txBox="1"/>
          <p:nvPr/>
        </p:nvSpPr>
        <p:spPr>
          <a:xfrm>
            <a:off x="564259" y="3066262"/>
            <a:ext cx="96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</a:t>
            </a:r>
          </a:p>
        </p:txBody>
      </p:sp>
    </p:spTree>
    <p:extLst>
      <p:ext uri="{BB962C8B-B14F-4D97-AF65-F5344CB8AC3E}">
        <p14:creationId xmlns:p14="http://schemas.microsoft.com/office/powerpoint/2010/main" val="206274021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200" kern="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GLM Flash Extent Density </a:t>
            </a:r>
            <a:r>
              <a:rPr lang="mr-IN" sz="2200" kern="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–</a:t>
            </a:r>
            <a:r>
              <a:rPr lang="en-US" sz="2200" kern="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23 April 2018</a:t>
            </a:r>
            <a:endParaRPr lang="en-US" sz="2200" kern="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867DFD-34CE-4748-93F8-A71A78ABA00B}"/>
              </a:ext>
            </a:extLst>
          </p:cNvPr>
          <p:cNvSpPr txBox="1"/>
          <p:nvPr/>
        </p:nvSpPr>
        <p:spPr>
          <a:xfrm>
            <a:off x="265176" y="876963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1737 UTC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22B1EB-EA26-D440-9B5F-A828596E1DA1}"/>
              </a:ext>
            </a:extLst>
          </p:cNvPr>
          <p:cNvSpPr txBox="1"/>
          <p:nvPr/>
        </p:nvSpPr>
        <p:spPr>
          <a:xfrm>
            <a:off x="2606040" y="878910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1738 UTC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575C06-AD84-0044-985B-199DA9179B04}"/>
              </a:ext>
            </a:extLst>
          </p:cNvPr>
          <p:cNvSpPr txBox="1"/>
          <p:nvPr/>
        </p:nvSpPr>
        <p:spPr>
          <a:xfrm>
            <a:off x="4943850" y="876963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1739 UTC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3B7960-DFCB-E247-BBEA-7D5217FF1130}"/>
              </a:ext>
            </a:extLst>
          </p:cNvPr>
          <p:cNvSpPr txBox="1"/>
          <p:nvPr/>
        </p:nvSpPr>
        <p:spPr>
          <a:xfrm>
            <a:off x="7269480" y="883449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1740 UTC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DADD88A-B50B-8342-802C-CDCF8EAA073F}"/>
              </a:ext>
            </a:extLst>
          </p:cNvPr>
          <p:cNvSpPr txBox="1"/>
          <p:nvPr/>
        </p:nvSpPr>
        <p:spPr>
          <a:xfrm>
            <a:off x="9601200" y="883449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1741 UTC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748611-8476-854D-9345-2621FEC41CA0}"/>
              </a:ext>
            </a:extLst>
          </p:cNvPr>
          <p:cNvSpPr txBox="1"/>
          <p:nvPr/>
        </p:nvSpPr>
        <p:spPr>
          <a:xfrm>
            <a:off x="265176" y="3774645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1742 UTC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188166-9232-3148-A0FA-CB93CD570460}"/>
              </a:ext>
            </a:extLst>
          </p:cNvPr>
          <p:cNvSpPr txBox="1"/>
          <p:nvPr/>
        </p:nvSpPr>
        <p:spPr>
          <a:xfrm>
            <a:off x="2606040" y="3776592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1743 UTC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D47AC5-C432-ED4B-BE67-09A5B263C6F1}"/>
              </a:ext>
            </a:extLst>
          </p:cNvPr>
          <p:cNvSpPr txBox="1"/>
          <p:nvPr/>
        </p:nvSpPr>
        <p:spPr>
          <a:xfrm>
            <a:off x="4943850" y="3774645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1744 UTC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E5BD05-2D7A-0444-88DD-468FE1A14BF1}"/>
              </a:ext>
            </a:extLst>
          </p:cNvPr>
          <p:cNvSpPr txBox="1"/>
          <p:nvPr/>
        </p:nvSpPr>
        <p:spPr>
          <a:xfrm>
            <a:off x="7269480" y="3781131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1745 UTC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443149-7133-1049-AE00-453B54123664}"/>
              </a:ext>
            </a:extLst>
          </p:cNvPr>
          <p:cNvSpPr txBox="1"/>
          <p:nvPr/>
        </p:nvSpPr>
        <p:spPr>
          <a:xfrm>
            <a:off x="9601200" y="3781131"/>
            <a:ext cx="2150680" cy="276999"/>
          </a:xfrm>
          <a:prstGeom prst="rect">
            <a:avLst/>
          </a:prstGeom>
          <a:solidFill>
            <a:srgbClr val="0C131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1746 UTC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42E01B-958A-4F42-9122-40F93307E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84" y="1117398"/>
            <a:ext cx="2115931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584FFD-1404-6F43-B20E-80BEA608B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64" y="1117398"/>
            <a:ext cx="2115931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C932684-0607-EE4E-B6C1-79E0AB2D5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5" y="1115557"/>
            <a:ext cx="2112275" cy="2537639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3422FFA-746E-EF49-BF2D-05FAE8753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1115557"/>
            <a:ext cx="2115931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FD0144F-7A6C-F14F-8102-4978DD84ED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17398"/>
            <a:ext cx="2115931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A657CFD-4F85-BF42-BA10-D216BD2D07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84" y="4023360"/>
            <a:ext cx="2115932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4C154BC-F1EC-344B-B7C7-2AA6C51454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64" y="4023360"/>
            <a:ext cx="2115932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D46147-2D1F-EA4D-BBC0-57E73D1727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4023360"/>
            <a:ext cx="2115932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0322C6A-9F93-CB48-8801-982585FEF6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4023360"/>
            <a:ext cx="2115932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74293B0-572E-B144-AA9A-2FBE306962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023360"/>
            <a:ext cx="2115932" cy="2542032"/>
          </a:xfrm>
          <a:prstGeom prst="rect">
            <a:avLst/>
          </a:prstGeom>
          <a:solidFill>
            <a:srgbClr val="0C131E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A6F973-3AAF-4246-B656-735437BC29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81" y="1370685"/>
            <a:ext cx="4078892" cy="49002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A96999-5E29-C444-BF72-181C55429ED1}"/>
              </a:ext>
            </a:extLst>
          </p:cNvPr>
          <p:cNvSpPr txBox="1"/>
          <p:nvPr/>
        </p:nvSpPr>
        <p:spPr>
          <a:xfrm>
            <a:off x="6196388" y="1316725"/>
            <a:ext cx="215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1747 UTC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CBBBD7-4596-CF45-BCF2-C17F431BF64D}"/>
              </a:ext>
            </a:extLst>
          </p:cNvPr>
          <p:cNvSpPr txBox="1"/>
          <p:nvPr/>
        </p:nvSpPr>
        <p:spPr>
          <a:xfrm>
            <a:off x="7607556" y="3187175"/>
            <a:ext cx="103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4B15CA-7DE8-ED45-8AC7-FA3BBF2BE810}"/>
              </a:ext>
            </a:extLst>
          </p:cNvPr>
          <p:cNvSpPr txBox="1"/>
          <p:nvPr/>
        </p:nvSpPr>
        <p:spPr>
          <a:xfrm>
            <a:off x="7510757" y="3380833"/>
            <a:ext cx="103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–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F71128-79AC-4741-AF7E-CAB3E8FE451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-2" r="50204" b="97570"/>
          <a:stretch/>
        </p:blipFill>
        <p:spPr>
          <a:xfrm>
            <a:off x="365761" y="732358"/>
            <a:ext cx="4734878" cy="135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2C0B58-D625-F14F-A54A-10658759CF9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-2" r="50204" b="97570"/>
          <a:stretch/>
        </p:blipFill>
        <p:spPr>
          <a:xfrm>
            <a:off x="6249681" y="6145036"/>
            <a:ext cx="4078224" cy="1165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0A0F607-68A3-0C43-BC37-FE445A23BA69}"/>
              </a:ext>
            </a:extLst>
          </p:cNvPr>
          <p:cNvSpPr txBox="1"/>
          <p:nvPr/>
        </p:nvSpPr>
        <p:spPr>
          <a:xfrm>
            <a:off x="239399" y="1220097"/>
            <a:ext cx="96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>
                    <a:alpha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4E1A80-F35C-0A4C-BF8F-3430A462050E}"/>
              </a:ext>
            </a:extLst>
          </p:cNvPr>
          <p:cNvSpPr txBox="1"/>
          <p:nvPr/>
        </p:nvSpPr>
        <p:spPr>
          <a:xfrm>
            <a:off x="564259" y="3066262"/>
            <a:ext cx="96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>
                    <a:alpha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</a:t>
            </a:r>
          </a:p>
        </p:txBody>
      </p:sp>
    </p:spTree>
    <p:extLst>
      <p:ext uri="{BB962C8B-B14F-4D97-AF65-F5344CB8AC3E}">
        <p14:creationId xmlns:p14="http://schemas.microsoft.com/office/powerpoint/2010/main" val="62885576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324889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Without exploiting the GOES-16 1.6 µm band, this capability is not possible.</a:t>
            </a:r>
            <a:endParaRPr lang="en-US" sz="22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For DSS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66599113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324889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Without exploiting the GOES-16 1.6 µm band, this capability is not possible.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“proof of concept” is a hypothetical example of how the RGB could be used to provide DSS when convection is expected to impact an outdoor event. But what else?</a:t>
            </a:r>
            <a:endParaRPr lang="en-US" sz="22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For DSS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135107583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324889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Without exploiting the GOES-16 1.6 µm band, this capability is not possible.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lvl="0" indent="0">
              <a:buNone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“proof of concept” is a hypothetical example of how the RGB could be used to provide DSS when convection is expected to impact an outdoor event. </a:t>
            </a: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But what else?</a:t>
            </a: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application should be used with caution in cool-season environments and near sunrise/sunset.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For DSS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328052285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324889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Without exploiting the GOES-16 1.6 µm band, this capability is not possible.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“proof of concept” is a hypothetical example of how the RGB could be used to provide DSS when convection is expected to impact an outdoor event. But what else?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application should be used with caution in cool-season environments and near sunrise/sunset.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Thanks to Jayson Gosselin (NWS St. Louis, MO) for initially investigating this concept using the Daytime Composite #1 RGB in May 2017.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Special thanks to a handful of the JAX WFO forecast staff for providing me the opportunity to introduce this concept to them before putting this presentation together.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220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chad.gravelle@noaa.gov</a:t>
            </a:r>
            <a:endParaRPr lang="en-US" sz="22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For DSS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336315284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F4856-C29B-8346-803E-232FB8554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0" y="930473"/>
            <a:ext cx="9294010" cy="57629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ACE758-5717-D342-A7CE-B037FBCDB8DA}"/>
              </a:ext>
            </a:extLst>
          </p:cNvPr>
          <p:cNvSpPr txBox="1"/>
          <p:nvPr/>
        </p:nvSpPr>
        <p:spPr>
          <a:xfrm>
            <a:off x="2355513" y="2897249"/>
            <a:ext cx="192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Low-Level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Liquid Clouds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49DF83-5F55-8B4A-8A6F-E14A64F90155}"/>
              </a:ext>
            </a:extLst>
          </p:cNvPr>
          <p:cNvSpPr/>
          <p:nvPr/>
        </p:nvSpPr>
        <p:spPr bwMode="auto">
          <a:xfrm>
            <a:off x="9697038" y="1350670"/>
            <a:ext cx="345645" cy="345645"/>
          </a:xfrm>
          <a:prstGeom prst="rect">
            <a:avLst/>
          </a:prstGeom>
          <a:solidFill>
            <a:srgbClr val="64C1E8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D9EE69-5453-5148-B998-C01F1C2B6C0E}"/>
              </a:ext>
            </a:extLst>
          </p:cNvPr>
          <p:cNvSpPr txBox="1"/>
          <p:nvPr/>
        </p:nvSpPr>
        <p:spPr>
          <a:xfrm>
            <a:off x="10040807" y="1383621"/>
            <a:ext cx="200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Low-Level Liquid Clouds</a:t>
            </a: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7B6DD8-57D1-004D-A455-4968DF7A7047}"/>
              </a:ext>
            </a:extLst>
          </p:cNvPr>
          <p:cNvSpPr/>
          <p:nvPr/>
        </p:nvSpPr>
        <p:spPr bwMode="auto">
          <a:xfrm>
            <a:off x="9697038" y="1891635"/>
            <a:ext cx="345645" cy="345645"/>
          </a:xfrm>
          <a:prstGeom prst="rect">
            <a:avLst/>
          </a:prstGeom>
          <a:solidFill>
            <a:srgbClr val="826580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0D441C-DA45-4C46-928F-6B5A3C80B3FB}"/>
              </a:ext>
            </a:extLst>
          </p:cNvPr>
          <p:cNvSpPr txBox="1"/>
          <p:nvPr/>
        </p:nvSpPr>
        <p:spPr>
          <a:xfrm>
            <a:off x="10040807" y="1924586"/>
            <a:ext cx="200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Midlevel Liquid Clouds</a:t>
            </a: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F15B87-2E6C-C143-AAE3-2FDD37E3548E}"/>
              </a:ext>
            </a:extLst>
          </p:cNvPr>
          <p:cNvSpPr/>
          <p:nvPr/>
        </p:nvSpPr>
        <p:spPr bwMode="auto">
          <a:xfrm>
            <a:off x="9697038" y="2432600"/>
            <a:ext cx="345645" cy="345645"/>
          </a:xfrm>
          <a:prstGeom prst="rect">
            <a:avLst/>
          </a:prstGeom>
          <a:solidFill>
            <a:srgbClr val="27B20C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E2AED4-6816-F247-B8CE-A26CEB132DB2}"/>
              </a:ext>
            </a:extLst>
          </p:cNvPr>
          <p:cNvSpPr txBox="1"/>
          <p:nvPr/>
        </p:nvSpPr>
        <p:spPr>
          <a:xfrm>
            <a:off x="10040807" y="2465551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Snow or Ice</a:t>
            </a: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C96925-4C52-0B43-8A61-87F4607B0979}"/>
              </a:ext>
            </a:extLst>
          </p:cNvPr>
          <p:cNvSpPr/>
          <p:nvPr/>
        </p:nvSpPr>
        <p:spPr bwMode="auto">
          <a:xfrm>
            <a:off x="9697038" y="3482431"/>
            <a:ext cx="345645" cy="345645"/>
          </a:xfrm>
          <a:prstGeom prst="rect">
            <a:avLst/>
          </a:prstGeom>
          <a:solidFill>
            <a:srgbClr val="FBEB73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58264-D5FE-0947-BBC2-324E752A4B13}"/>
              </a:ext>
            </a:extLst>
          </p:cNvPr>
          <p:cNvSpPr txBox="1"/>
          <p:nvPr/>
        </p:nvSpPr>
        <p:spPr>
          <a:xfrm>
            <a:off x="10040808" y="3416064"/>
            <a:ext cx="20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Thick Upper-Level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Clouds</a:t>
            </a: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7BAB70-8B13-6549-9515-A56C11F30E05}"/>
              </a:ext>
            </a:extLst>
          </p:cNvPr>
          <p:cNvSpPr/>
          <p:nvPr/>
        </p:nvSpPr>
        <p:spPr bwMode="auto">
          <a:xfrm>
            <a:off x="9697038" y="4096141"/>
            <a:ext cx="345645" cy="345645"/>
          </a:xfrm>
          <a:prstGeom prst="rect">
            <a:avLst/>
          </a:prstGeom>
          <a:solidFill>
            <a:srgbClr val="D4783E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E65F34-DD56-F440-AD37-A29AC70053B0}"/>
              </a:ext>
            </a:extLst>
          </p:cNvPr>
          <p:cNvSpPr txBox="1"/>
          <p:nvPr/>
        </p:nvSpPr>
        <p:spPr>
          <a:xfrm>
            <a:off x="10040807" y="4028712"/>
            <a:ext cx="165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 Upper-Level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Clouds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82DD81-5AD7-6640-B70A-CB54ADFEDB87}"/>
              </a:ext>
            </a:extLst>
          </p:cNvPr>
          <p:cNvSpPr/>
          <p:nvPr/>
        </p:nvSpPr>
        <p:spPr bwMode="auto">
          <a:xfrm>
            <a:off x="9709215" y="4674156"/>
            <a:ext cx="345645" cy="345645"/>
          </a:xfrm>
          <a:prstGeom prst="rect">
            <a:avLst/>
          </a:prstGeom>
          <a:solidFill>
            <a:srgbClr val="002F86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4E7F22-FE07-994A-A2F2-CDFFB72C2CF1}"/>
              </a:ext>
            </a:extLst>
          </p:cNvPr>
          <p:cNvSpPr txBox="1"/>
          <p:nvPr/>
        </p:nvSpPr>
        <p:spPr>
          <a:xfrm>
            <a:off x="10052984" y="4707107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Land Surface</a:t>
            </a: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1653FA-20D6-194C-A8CB-5D932FE8823E}"/>
              </a:ext>
            </a:extLst>
          </p:cNvPr>
          <p:cNvSpPr/>
          <p:nvPr/>
        </p:nvSpPr>
        <p:spPr bwMode="auto">
          <a:xfrm>
            <a:off x="9709215" y="5250816"/>
            <a:ext cx="345645" cy="345645"/>
          </a:xfrm>
          <a:prstGeom prst="rect">
            <a:avLst/>
          </a:prstGeom>
          <a:solidFill>
            <a:srgbClr val="030B02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2C56B0-C21F-D44D-87E9-0C9D6789D1F9}"/>
              </a:ext>
            </a:extLst>
          </p:cNvPr>
          <p:cNvSpPr txBox="1"/>
          <p:nvPr/>
        </p:nvSpPr>
        <p:spPr>
          <a:xfrm>
            <a:off x="10052984" y="5283767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</a:t>
            </a: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157968-4E62-5544-8973-1AC446974101}"/>
              </a:ext>
            </a:extLst>
          </p:cNvPr>
          <p:cNvSpPr txBox="1"/>
          <p:nvPr/>
        </p:nvSpPr>
        <p:spPr>
          <a:xfrm>
            <a:off x="9552450" y="828946"/>
            <a:ext cx="2632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sng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RGB Interpretation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4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CD58A2-E3BF-0740-9A1C-AAE403F72556}"/>
              </a:ext>
            </a:extLst>
          </p:cNvPr>
          <p:cNvSpPr/>
          <p:nvPr/>
        </p:nvSpPr>
        <p:spPr bwMode="auto">
          <a:xfrm>
            <a:off x="9697038" y="2939668"/>
            <a:ext cx="345645" cy="345645"/>
          </a:xfrm>
          <a:prstGeom prst="rect">
            <a:avLst/>
          </a:prstGeom>
          <a:solidFill>
            <a:srgbClr val="77A843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2B3861-ECC0-B94D-AA35-D9F444420DEB}"/>
              </a:ext>
            </a:extLst>
          </p:cNvPr>
          <p:cNvSpPr txBox="1"/>
          <p:nvPr/>
        </p:nvSpPr>
        <p:spPr>
          <a:xfrm>
            <a:off x="10040807" y="2972619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Glaciating Clouds</a:t>
            </a: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61AB62-D73B-2040-B3F8-0AF7DA87CA70}"/>
              </a:ext>
            </a:extLst>
          </p:cNvPr>
          <p:cNvSpPr txBox="1"/>
          <p:nvPr/>
        </p:nvSpPr>
        <p:spPr>
          <a:xfrm>
            <a:off x="313665" y="4643514"/>
            <a:ext cx="20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Midlevel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Liquid Clouds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1D1B4D-2A22-2E4A-82B7-309907536380}"/>
              </a:ext>
            </a:extLst>
          </p:cNvPr>
          <p:cNvSpPr txBox="1"/>
          <p:nvPr/>
        </p:nvSpPr>
        <p:spPr>
          <a:xfrm>
            <a:off x="595666" y="2811195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Snow or Ice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488A78-1C4A-7D49-8055-97BFB2946FE8}"/>
              </a:ext>
            </a:extLst>
          </p:cNvPr>
          <p:cNvSpPr txBox="1"/>
          <p:nvPr/>
        </p:nvSpPr>
        <p:spPr>
          <a:xfrm>
            <a:off x="7887267" y="4128798"/>
            <a:ext cx="214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Thick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Upper-Level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Clouds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74F232E-F4D3-984A-A50E-61CE287F58C1}"/>
              </a:ext>
            </a:extLst>
          </p:cNvPr>
          <p:cNvSpPr txBox="1"/>
          <p:nvPr/>
        </p:nvSpPr>
        <p:spPr>
          <a:xfrm>
            <a:off x="5664126" y="1346735"/>
            <a:ext cx="165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 Upper-Level</a:t>
            </a:r>
          </a:p>
          <a:p>
            <a:pPr lvl="0">
              <a:defRPr/>
            </a:pPr>
            <a:r>
              <a:rPr lang="en-US" sz="12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Clouds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DC85CF4-1DE9-714B-8086-C4075D24EFFC}"/>
              </a:ext>
            </a:extLst>
          </p:cNvPr>
          <p:cNvSpPr txBox="1"/>
          <p:nvPr/>
        </p:nvSpPr>
        <p:spPr>
          <a:xfrm>
            <a:off x="6364435" y="5624460"/>
            <a:ext cx="165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Glaciating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02326C-6BCC-A349-B980-14F04AB79B23}"/>
              </a:ext>
            </a:extLst>
          </p:cNvPr>
          <p:cNvCxnSpPr>
            <a:cxnSpLocks/>
          </p:cNvCxnSpPr>
          <p:nvPr/>
        </p:nvCxnSpPr>
        <p:spPr bwMode="auto">
          <a:xfrm>
            <a:off x="587954" y="2093707"/>
            <a:ext cx="516774" cy="78133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EAB7ABC-B4A9-E04F-AC08-F2462633A1B3}"/>
              </a:ext>
            </a:extLst>
          </p:cNvPr>
          <p:cNvCxnSpPr>
            <a:cxnSpLocks/>
          </p:cNvCxnSpPr>
          <p:nvPr/>
        </p:nvCxnSpPr>
        <p:spPr bwMode="auto">
          <a:xfrm>
            <a:off x="2563843" y="2397941"/>
            <a:ext cx="250795" cy="691797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493F93-C7ED-524E-8F2D-35183A6FAB70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0288" y="3085465"/>
            <a:ext cx="514350" cy="17572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3751ADF-B939-0A45-8714-A27A3BB6C695}"/>
              </a:ext>
            </a:extLst>
          </p:cNvPr>
          <p:cNvCxnSpPr>
            <a:cxnSpLocks/>
          </p:cNvCxnSpPr>
          <p:nvPr/>
        </p:nvCxnSpPr>
        <p:spPr bwMode="auto">
          <a:xfrm>
            <a:off x="6430993" y="1778816"/>
            <a:ext cx="569882" cy="396522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24CA66-61F8-3541-849E-72E0C80D4AA7}"/>
              </a:ext>
            </a:extLst>
          </p:cNvPr>
          <p:cNvCxnSpPr>
            <a:cxnSpLocks/>
          </p:cNvCxnSpPr>
          <p:nvPr/>
        </p:nvCxnSpPr>
        <p:spPr bwMode="auto">
          <a:xfrm>
            <a:off x="8868747" y="3715763"/>
            <a:ext cx="95240" cy="44569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9F198FB-CCBF-DC4A-B925-3C1CB55774EF}"/>
              </a:ext>
            </a:extLst>
          </p:cNvPr>
          <p:cNvCxnSpPr>
            <a:cxnSpLocks/>
          </p:cNvCxnSpPr>
          <p:nvPr/>
        </p:nvCxnSpPr>
        <p:spPr bwMode="auto">
          <a:xfrm>
            <a:off x="583990" y="4275696"/>
            <a:ext cx="330410" cy="514254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E1B440C-E9BF-DC44-ABBC-BD8D52586770}"/>
              </a:ext>
            </a:extLst>
          </p:cNvPr>
          <p:cNvCxnSpPr>
            <a:cxnSpLocks/>
            <a:endCxn id="59" idx="0"/>
          </p:cNvCxnSpPr>
          <p:nvPr/>
        </p:nvCxnSpPr>
        <p:spPr bwMode="auto">
          <a:xfrm>
            <a:off x="7040674" y="5283448"/>
            <a:ext cx="149469" cy="33516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0728595-DC80-D141-9671-A2A2FB929F1C}"/>
              </a:ext>
            </a:extLst>
          </p:cNvPr>
          <p:cNvCxnSpPr>
            <a:cxnSpLocks/>
            <a:endCxn id="59" idx="0"/>
          </p:cNvCxnSpPr>
          <p:nvPr/>
        </p:nvCxnSpPr>
        <p:spPr bwMode="auto">
          <a:xfrm flipH="1">
            <a:off x="7190143" y="5111025"/>
            <a:ext cx="125398" cy="507589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DC93DA4-B267-3849-BD60-A8341E9FCCA3}"/>
              </a:ext>
            </a:extLst>
          </p:cNvPr>
          <p:cNvSpPr txBox="1"/>
          <p:nvPr/>
        </p:nvSpPr>
        <p:spPr>
          <a:xfrm>
            <a:off x="170207" y="662856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Component: 10.3 µm (7.5 to -53.5º C)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CF865A3-B763-3E42-8ADB-C29A4C1557D6}"/>
              </a:ext>
            </a:extLst>
          </p:cNvPr>
          <p:cNvSpPr txBox="1"/>
          <p:nvPr/>
        </p:nvSpPr>
        <p:spPr>
          <a:xfrm>
            <a:off x="6435638" y="656573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Component: 1.6 µm (1 to 59%)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C89F75-FA5D-5349-A089-78EA435DBF05}"/>
              </a:ext>
            </a:extLst>
          </p:cNvPr>
          <p:cNvSpPr txBox="1"/>
          <p:nvPr/>
        </p:nvSpPr>
        <p:spPr>
          <a:xfrm>
            <a:off x="3401643" y="654317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27B20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Component: 0.64 µm (0 to 78%)</a:t>
            </a:r>
          </a:p>
        </p:txBody>
      </p:sp>
    </p:spTree>
    <p:extLst>
      <p:ext uri="{BB962C8B-B14F-4D97-AF65-F5344CB8AC3E}">
        <p14:creationId xmlns:p14="http://schemas.microsoft.com/office/powerpoint/2010/main" val="72330585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F4856-C29B-8346-803E-232FB8554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0" y="930473"/>
            <a:ext cx="9294010" cy="57629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ACE758-5717-D342-A7CE-B037FBCDB8DA}"/>
              </a:ext>
            </a:extLst>
          </p:cNvPr>
          <p:cNvSpPr txBox="1"/>
          <p:nvPr/>
        </p:nvSpPr>
        <p:spPr>
          <a:xfrm>
            <a:off x="2355513" y="2897249"/>
            <a:ext cx="192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Low-Level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Liquid Clouds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49DF83-5F55-8B4A-8A6F-E14A64F90155}"/>
              </a:ext>
            </a:extLst>
          </p:cNvPr>
          <p:cNvSpPr/>
          <p:nvPr/>
        </p:nvSpPr>
        <p:spPr bwMode="auto">
          <a:xfrm>
            <a:off x="9697038" y="1350670"/>
            <a:ext cx="345645" cy="345645"/>
          </a:xfrm>
          <a:prstGeom prst="rect">
            <a:avLst/>
          </a:prstGeom>
          <a:solidFill>
            <a:srgbClr val="64C1E8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D9EE69-5453-5148-B998-C01F1C2B6C0E}"/>
              </a:ext>
            </a:extLst>
          </p:cNvPr>
          <p:cNvSpPr txBox="1"/>
          <p:nvPr/>
        </p:nvSpPr>
        <p:spPr>
          <a:xfrm>
            <a:off x="10040807" y="1383621"/>
            <a:ext cx="200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Low-Level Liquid Clouds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7B6DD8-57D1-004D-A455-4968DF7A7047}"/>
              </a:ext>
            </a:extLst>
          </p:cNvPr>
          <p:cNvSpPr/>
          <p:nvPr/>
        </p:nvSpPr>
        <p:spPr bwMode="auto">
          <a:xfrm>
            <a:off x="9697038" y="1891635"/>
            <a:ext cx="345645" cy="345645"/>
          </a:xfrm>
          <a:prstGeom prst="rect">
            <a:avLst/>
          </a:prstGeom>
          <a:solidFill>
            <a:srgbClr val="826580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0D441C-DA45-4C46-928F-6B5A3C80B3FB}"/>
              </a:ext>
            </a:extLst>
          </p:cNvPr>
          <p:cNvSpPr txBox="1"/>
          <p:nvPr/>
        </p:nvSpPr>
        <p:spPr>
          <a:xfrm>
            <a:off x="10040807" y="1924586"/>
            <a:ext cx="200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Midlevel Liquid Clouds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F15B87-2E6C-C143-AAE3-2FDD37E3548E}"/>
              </a:ext>
            </a:extLst>
          </p:cNvPr>
          <p:cNvSpPr/>
          <p:nvPr/>
        </p:nvSpPr>
        <p:spPr bwMode="auto">
          <a:xfrm>
            <a:off x="9697038" y="2432600"/>
            <a:ext cx="345645" cy="345645"/>
          </a:xfrm>
          <a:prstGeom prst="rect">
            <a:avLst/>
          </a:prstGeom>
          <a:solidFill>
            <a:srgbClr val="27B20C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E2AED4-6816-F247-B8CE-A26CEB132DB2}"/>
              </a:ext>
            </a:extLst>
          </p:cNvPr>
          <p:cNvSpPr txBox="1"/>
          <p:nvPr/>
        </p:nvSpPr>
        <p:spPr>
          <a:xfrm>
            <a:off x="10040807" y="2465551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Snow or Ice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C96925-4C52-0B43-8A61-87F4607B0979}"/>
              </a:ext>
            </a:extLst>
          </p:cNvPr>
          <p:cNvSpPr/>
          <p:nvPr/>
        </p:nvSpPr>
        <p:spPr bwMode="auto">
          <a:xfrm>
            <a:off x="9697038" y="3482431"/>
            <a:ext cx="345645" cy="345645"/>
          </a:xfrm>
          <a:prstGeom prst="rect">
            <a:avLst/>
          </a:prstGeom>
          <a:solidFill>
            <a:srgbClr val="FBEB73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58264-D5FE-0947-BBC2-324E752A4B13}"/>
              </a:ext>
            </a:extLst>
          </p:cNvPr>
          <p:cNvSpPr txBox="1"/>
          <p:nvPr/>
        </p:nvSpPr>
        <p:spPr>
          <a:xfrm>
            <a:off x="10040808" y="3416064"/>
            <a:ext cx="20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Thick Upper-Level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Clouds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7BAB70-8B13-6549-9515-A56C11F30E05}"/>
              </a:ext>
            </a:extLst>
          </p:cNvPr>
          <p:cNvSpPr/>
          <p:nvPr/>
        </p:nvSpPr>
        <p:spPr bwMode="auto">
          <a:xfrm>
            <a:off x="9697038" y="4096141"/>
            <a:ext cx="345645" cy="345645"/>
          </a:xfrm>
          <a:prstGeom prst="rect">
            <a:avLst/>
          </a:prstGeom>
          <a:solidFill>
            <a:srgbClr val="D4783E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E65F34-DD56-F440-AD37-A29AC70053B0}"/>
              </a:ext>
            </a:extLst>
          </p:cNvPr>
          <p:cNvSpPr txBox="1"/>
          <p:nvPr/>
        </p:nvSpPr>
        <p:spPr>
          <a:xfrm>
            <a:off x="10040807" y="4028712"/>
            <a:ext cx="165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 Upper-Level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Clouds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82DD81-5AD7-6640-B70A-CB54ADFEDB87}"/>
              </a:ext>
            </a:extLst>
          </p:cNvPr>
          <p:cNvSpPr/>
          <p:nvPr/>
        </p:nvSpPr>
        <p:spPr bwMode="auto">
          <a:xfrm>
            <a:off x="9709215" y="4674156"/>
            <a:ext cx="345645" cy="345645"/>
          </a:xfrm>
          <a:prstGeom prst="rect">
            <a:avLst/>
          </a:prstGeom>
          <a:solidFill>
            <a:srgbClr val="002F86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4E7F22-FE07-994A-A2F2-CDFFB72C2CF1}"/>
              </a:ext>
            </a:extLst>
          </p:cNvPr>
          <p:cNvSpPr txBox="1"/>
          <p:nvPr/>
        </p:nvSpPr>
        <p:spPr>
          <a:xfrm>
            <a:off x="10052984" y="4707107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Land Surface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1653FA-20D6-194C-A8CB-5D932FE8823E}"/>
              </a:ext>
            </a:extLst>
          </p:cNvPr>
          <p:cNvSpPr/>
          <p:nvPr/>
        </p:nvSpPr>
        <p:spPr bwMode="auto">
          <a:xfrm>
            <a:off x="9709215" y="5250816"/>
            <a:ext cx="345645" cy="345645"/>
          </a:xfrm>
          <a:prstGeom prst="rect">
            <a:avLst/>
          </a:prstGeom>
          <a:solidFill>
            <a:srgbClr val="030B02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2C56B0-C21F-D44D-87E9-0C9D6789D1F9}"/>
              </a:ext>
            </a:extLst>
          </p:cNvPr>
          <p:cNvSpPr txBox="1"/>
          <p:nvPr/>
        </p:nvSpPr>
        <p:spPr>
          <a:xfrm>
            <a:off x="10052984" y="5283767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157968-4E62-5544-8973-1AC446974101}"/>
              </a:ext>
            </a:extLst>
          </p:cNvPr>
          <p:cNvSpPr txBox="1"/>
          <p:nvPr/>
        </p:nvSpPr>
        <p:spPr>
          <a:xfrm>
            <a:off x="9552450" y="828946"/>
            <a:ext cx="2632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sng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RGB Interpretation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CD58A2-E3BF-0740-9A1C-AAE403F72556}"/>
              </a:ext>
            </a:extLst>
          </p:cNvPr>
          <p:cNvSpPr/>
          <p:nvPr/>
        </p:nvSpPr>
        <p:spPr bwMode="auto">
          <a:xfrm>
            <a:off x="9697038" y="2939668"/>
            <a:ext cx="345645" cy="345645"/>
          </a:xfrm>
          <a:prstGeom prst="rect">
            <a:avLst/>
          </a:prstGeom>
          <a:solidFill>
            <a:srgbClr val="77A843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2B3861-ECC0-B94D-AA35-D9F444420DEB}"/>
              </a:ext>
            </a:extLst>
          </p:cNvPr>
          <p:cNvSpPr txBox="1"/>
          <p:nvPr/>
        </p:nvSpPr>
        <p:spPr>
          <a:xfrm>
            <a:off x="10040807" y="2972619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Glaciating Clouds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61AB62-D73B-2040-B3F8-0AF7DA87CA70}"/>
              </a:ext>
            </a:extLst>
          </p:cNvPr>
          <p:cNvSpPr txBox="1"/>
          <p:nvPr/>
        </p:nvSpPr>
        <p:spPr>
          <a:xfrm>
            <a:off x="313665" y="4643514"/>
            <a:ext cx="20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Midlevel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Liquid Clouds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1D1B4D-2A22-2E4A-82B7-309907536380}"/>
              </a:ext>
            </a:extLst>
          </p:cNvPr>
          <p:cNvSpPr txBox="1"/>
          <p:nvPr/>
        </p:nvSpPr>
        <p:spPr>
          <a:xfrm>
            <a:off x="595666" y="2811195"/>
            <a:ext cx="165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Snow or Ice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488A78-1C4A-7D49-8055-97BFB2946FE8}"/>
              </a:ext>
            </a:extLst>
          </p:cNvPr>
          <p:cNvSpPr txBox="1"/>
          <p:nvPr/>
        </p:nvSpPr>
        <p:spPr>
          <a:xfrm>
            <a:off x="7887267" y="4128798"/>
            <a:ext cx="214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Upper-Level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Clouds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74F232E-F4D3-984A-A50E-61CE287F58C1}"/>
              </a:ext>
            </a:extLst>
          </p:cNvPr>
          <p:cNvSpPr txBox="1"/>
          <p:nvPr/>
        </p:nvSpPr>
        <p:spPr>
          <a:xfrm>
            <a:off x="5664126" y="1346735"/>
            <a:ext cx="165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 Upper-Level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 Clouds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DC85CF4-1DE9-714B-8086-C4075D24EFFC}"/>
              </a:ext>
            </a:extLst>
          </p:cNvPr>
          <p:cNvSpPr txBox="1"/>
          <p:nvPr/>
        </p:nvSpPr>
        <p:spPr>
          <a:xfrm>
            <a:off x="6364435" y="5624460"/>
            <a:ext cx="165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Glaciating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02326C-6BCC-A349-B980-14F04AB79B23}"/>
              </a:ext>
            </a:extLst>
          </p:cNvPr>
          <p:cNvCxnSpPr>
            <a:cxnSpLocks/>
          </p:cNvCxnSpPr>
          <p:nvPr/>
        </p:nvCxnSpPr>
        <p:spPr bwMode="auto">
          <a:xfrm>
            <a:off x="587954" y="2093707"/>
            <a:ext cx="516774" cy="78133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EAB7ABC-B4A9-E04F-AC08-F2462633A1B3}"/>
              </a:ext>
            </a:extLst>
          </p:cNvPr>
          <p:cNvCxnSpPr>
            <a:cxnSpLocks/>
          </p:cNvCxnSpPr>
          <p:nvPr/>
        </p:nvCxnSpPr>
        <p:spPr bwMode="auto">
          <a:xfrm>
            <a:off x="2563843" y="2397941"/>
            <a:ext cx="250795" cy="691797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493F93-C7ED-524E-8F2D-35183A6FAB70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0288" y="3085465"/>
            <a:ext cx="514350" cy="17572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3751ADF-B939-0A45-8714-A27A3BB6C695}"/>
              </a:ext>
            </a:extLst>
          </p:cNvPr>
          <p:cNvCxnSpPr>
            <a:cxnSpLocks/>
          </p:cNvCxnSpPr>
          <p:nvPr/>
        </p:nvCxnSpPr>
        <p:spPr bwMode="auto">
          <a:xfrm>
            <a:off x="6430993" y="1778816"/>
            <a:ext cx="569882" cy="396522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24CA66-61F8-3541-849E-72E0C80D4AA7}"/>
              </a:ext>
            </a:extLst>
          </p:cNvPr>
          <p:cNvCxnSpPr>
            <a:cxnSpLocks/>
          </p:cNvCxnSpPr>
          <p:nvPr/>
        </p:nvCxnSpPr>
        <p:spPr bwMode="auto">
          <a:xfrm>
            <a:off x="8868747" y="3715763"/>
            <a:ext cx="95240" cy="44569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9F198FB-CCBF-DC4A-B925-3C1CB55774EF}"/>
              </a:ext>
            </a:extLst>
          </p:cNvPr>
          <p:cNvCxnSpPr>
            <a:cxnSpLocks/>
          </p:cNvCxnSpPr>
          <p:nvPr/>
        </p:nvCxnSpPr>
        <p:spPr bwMode="auto">
          <a:xfrm>
            <a:off x="583990" y="4275696"/>
            <a:ext cx="330410" cy="514254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E1B440C-E9BF-DC44-ABBC-BD8D52586770}"/>
              </a:ext>
            </a:extLst>
          </p:cNvPr>
          <p:cNvCxnSpPr>
            <a:cxnSpLocks/>
            <a:endCxn id="59" idx="0"/>
          </p:cNvCxnSpPr>
          <p:nvPr/>
        </p:nvCxnSpPr>
        <p:spPr bwMode="auto">
          <a:xfrm>
            <a:off x="7040674" y="5283448"/>
            <a:ext cx="149469" cy="33516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0728595-DC80-D141-9671-A2A2FB929F1C}"/>
              </a:ext>
            </a:extLst>
          </p:cNvPr>
          <p:cNvCxnSpPr>
            <a:cxnSpLocks/>
            <a:endCxn id="59" idx="0"/>
          </p:cNvCxnSpPr>
          <p:nvPr/>
        </p:nvCxnSpPr>
        <p:spPr bwMode="auto">
          <a:xfrm flipH="1">
            <a:off x="7190143" y="5111025"/>
            <a:ext cx="125398" cy="507589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DC93DA4-B267-3849-BD60-A8341E9FCCA3}"/>
              </a:ext>
            </a:extLst>
          </p:cNvPr>
          <p:cNvSpPr txBox="1"/>
          <p:nvPr/>
        </p:nvSpPr>
        <p:spPr>
          <a:xfrm>
            <a:off x="170207" y="662856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Component: 10.3 µm (7.5 to -53.5º C)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CF865A3-B763-3E42-8ADB-C29A4C1557D6}"/>
              </a:ext>
            </a:extLst>
          </p:cNvPr>
          <p:cNvSpPr txBox="1"/>
          <p:nvPr/>
        </p:nvSpPr>
        <p:spPr>
          <a:xfrm>
            <a:off x="6435638" y="656573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Component: 1.6 µm (1 to 59%)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C89F75-FA5D-5349-A089-78EA435DBF05}"/>
              </a:ext>
            </a:extLst>
          </p:cNvPr>
          <p:cNvSpPr txBox="1"/>
          <p:nvPr/>
        </p:nvSpPr>
        <p:spPr>
          <a:xfrm>
            <a:off x="3401643" y="654317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27B20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Component: 0.64 µm (0 to 78%)</a:t>
            </a:r>
          </a:p>
        </p:txBody>
      </p:sp>
    </p:spTree>
    <p:extLst>
      <p:ext uri="{BB962C8B-B14F-4D97-AF65-F5344CB8AC3E}">
        <p14:creationId xmlns:p14="http://schemas.microsoft.com/office/powerpoint/2010/main" val="414724183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Breaking it Down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EC09F-A115-A74E-9B8A-902A78CA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0" y="1086295"/>
            <a:ext cx="8687112" cy="55303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059944-888A-2A42-A8F3-D6E7916B4440}"/>
              </a:ext>
            </a:extLst>
          </p:cNvPr>
          <p:cNvSpPr txBox="1"/>
          <p:nvPr/>
        </p:nvSpPr>
        <p:spPr>
          <a:xfrm>
            <a:off x="290838" y="809296"/>
            <a:ext cx="6571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– 1547 UTC 5 March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99216-E89E-9A49-B050-91A0D9B840E1}"/>
              </a:ext>
            </a:extLst>
          </p:cNvPr>
          <p:cNvSpPr/>
          <p:nvPr/>
        </p:nvSpPr>
        <p:spPr bwMode="auto">
          <a:xfrm>
            <a:off x="347472" y="1089965"/>
            <a:ext cx="4315968" cy="2752344"/>
          </a:xfrm>
          <a:prstGeom prst="rect">
            <a:avLst/>
          </a:prstGeom>
          <a:noFill/>
          <a:ln w="25400" cap="flat" cmpd="sng" algn="ctr">
            <a:solidFill>
              <a:srgbClr val="FBC0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308961-2535-A04A-B238-96BABD1FA2A6}"/>
              </a:ext>
            </a:extLst>
          </p:cNvPr>
          <p:cNvSpPr txBox="1"/>
          <p:nvPr/>
        </p:nvSpPr>
        <p:spPr>
          <a:xfrm>
            <a:off x="4630603" y="1201510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Component: 10.3 µm (7.5 to -53.5º 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DEB7E8-83E3-3845-9DBE-2682FCD23865}"/>
              </a:ext>
            </a:extLst>
          </p:cNvPr>
          <p:cNvSpPr txBox="1"/>
          <p:nvPr/>
        </p:nvSpPr>
        <p:spPr>
          <a:xfrm>
            <a:off x="4623448" y="3980808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Component: 1.6 µm (1 to 59%)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C865F8-312C-234F-846A-722FB02FFB15}"/>
              </a:ext>
            </a:extLst>
          </p:cNvPr>
          <p:cNvSpPr txBox="1"/>
          <p:nvPr/>
        </p:nvSpPr>
        <p:spPr>
          <a:xfrm>
            <a:off x="290838" y="3981021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Component: 0.64 µm (0 to 78%)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A9D5D7-881A-0A4B-933F-B91A173ADD81}"/>
              </a:ext>
            </a:extLst>
          </p:cNvPr>
          <p:cNvSpPr/>
          <p:nvPr/>
        </p:nvSpPr>
        <p:spPr bwMode="auto">
          <a:xfrm>
            <a:off x="1392890" y="3437880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27BCC2-6D5D-354B-B2E5-2AF05196C7E0}"/>
              </a:ext>
            </a:extLst>
          </p:cNvPr>
          <p:cNvSpPr/>
          <p:nvPr/>
        </p:nvSpPr>
        <p:spPr bwMode="auto">
          <a:xfrm>
            <a:off x="1392890" y="6256114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DFF56EA-CD2B-C946-B062-3775C1604ABA}"/>
              </a:ext>
            </a:extLst>
          </p:cNvPr>
          <p:cNvSpPr/>
          <p:nvPr/>
        </p:nvSpPr>
        <p:spPr bwMode="auto">
          <a:xfrm>
            <a:off x="5765825" y="3442593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B056D9E-5D09-A742-83C6-D16B8FCECD03}"/>
              </a:ext>
            </a:extLst>
          </p:cNvPr>
          <p:cNvSpPr/>
          <p:nvPr/>
        </p:nvSpPr>
        <p:spPr bwMode="auto">
          <a:xfrm>
            <a:off x="5765824" y="6255179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1CF5A2-6D15-6243-BE38-292E5AE62296}"/>
              </a:ext>
            </a:extLst>
          </p:cNvPr>
          <p:cNvSpPr txBox="1"/>
          <p:nvPr/>
        </p:nvSpPr>
        <p:spPr>
          <a:xfrm>
            <a:off x="412060" y="6015869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49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.0%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023F1D-FDED-E240-BB86-DC591E54A307}"/>
              </a:ext>
            </a:extLst>
          </p:cNvPr>
          <p:cNvSpPr txBox="1"/>
          <p:nvPr/>
        </p:nvSpPr>
        <p:spPr>
          <a:xfrm>
            <a:off x="4784994" y="6015869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32.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3D072D-2378-5644-A011-2EC6583CA202}"/>
              </a:ext>
            </a:extLst>
          </p:cNvPr>
          <p:cNvSpPr txBox="1"/>
          <p:nvPr/>
        </p:nvSpPr>
        <p:spPr>
          <a:xfrm>
            <a:off x="4784994" y="3198570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.9º 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E9E094-ECF1-4445-9821-E95FCAE5AA9D}"/>
              </a:ext>
            </a:extLst>
          </p:cNvPr>
          <p:cNvSpPr txBox="1"/>
          <p:nvPr/>
        </p:nvSpPr>
        <p:spPr>
          <a:xfrm>
            <a:off x="412060" y="2891330"/>
            <a:ext cx="2076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1/255 (0%)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G: 119/255 (47%)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B: </a:t>
            </a:r>
            <a:r>
              <a:rPr lang="en-US" sz="10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136/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255 (53%)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1009A5F-028C-4244-B18E-5B3435C308A2}"/>
              </a:ext>
            </a:extLst>
          </p:cNvPr>
          <p:cNvSpPr/>
          <p:nvPr/>
        </p:nvSpPr>
        <p:spPr bwMode="auto">
          <a:xfrm>
            <a:off x="9168400" y="1092382"/>
            <a:ext cx="345645" cy="345645"/>
          </a:xfrm>
          <a:prstGeom prst="rect">
            <a:avLst/>
          </a:prstGeom>
          <a:solidFill>
            <a:srgbClr val="017788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1E9144-BA97-1C4F-8467-3727C34F07DA}"/>
              </a:ext>
            </a:extLst>
          </p:cNvPr>
          <p:cNvSpPr txBox="1"/>
          <p:nvPr/>
        </p:nvSpPr>
        <p:spPr>
          <a:xfrm>
            <a:off x="9514044" y="1126704"/>
            <a:ext cx="2573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Shallow Cumulus (liquid)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Red: 0%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warm clouds, low contribution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Green: 47%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somewhat reflective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Blue: 53%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somewhat reflective</a:t>
            </a:r>
          </a:p>
        </p:txBody>
      </p:sp>
    </p:spTree>
    <p:extLst>
      <p:ext uri="{BB962C8B-B14F-4D97-AF65-F5344CB8AC3E}">
        <p14:creationId xmlns:p14="http://schemas.microsoft.com/office/powerpoint/2010/main" val="32002878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Breaking it Down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EC09F-A115-A74E-9B8A-902A78CA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0" y="1086295"/>
            <a:ext cx="8687112" cy="55303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059944-888A-2A42-A8F3-D6E7916B4440}"/>
              </a:ext>
            </a:extLst>
          </p:cNvPr>
          <p:cNvSpPr txBox="1"/>
          <p:nvPr/>
        </p:nvSpPr>
        <p:spPr>
          <a:xfrm>
            <a:off x="290838" y="809296"/>
            <a:ext cx="4883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1547 UTC 5 March 2013</a:t>
            </a:r>
            <a:endParaRPr lang="en-US" sz="1200" i="1" kern="0" dirty="0">
              <a:solidFill>
                <a:schemeClr val="bg1">
                  <a:lumMod val="8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99216-E89E-9A49-B050-91A0D9B840E1}"/>
              </a:ext>
            </a:extLst>
          </p:cNvPr>
          <p:cNvSpPr/>
          <p:nvPr/>
        </p:nvSpPr>
        <p:spPr bwMode="auto">
          <a:xfrm>
            <a:off x="347472" y="1089965"/>
            <a:ext cx="4315968" cy="2752344"/>
          </a:xfrm>
          <a:prstGeom prst="rect">
            <a:avLst/>
          </a:prstGeom>
          <a:noFill/>
          <a:ln w="25400" cap="flat" cmpd="sng" algn="ctr">
            <a:solidFill>
              <a:srgbClr val="FBC0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308961-2535-A04A-B238-96BABD1FA2A6}"/>
              </a:ext>
            </a:extLst>
          </p:cNvPr>
          <p:cNvSpPr txBox="1"/>
          <p:nvPr/>
        </p:nvSpPr>
        <p:spPr>
          <a:xfrm>
            <a:off x="4630603" y="1201510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kern="0" dirty="0">
                <a:solidFill>
                  <a:srgbClr val="FF7E7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Component: 10.3 µm (7.5 to -53.5º 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DEB7E8-83E3-3845-9DBE-2682FCD23865}"/>
              </a:ext>
            </a:extLst>
          </p:cNvPr>
          <p:cNvSpPr txBox="1"/>
          <p:nvPr/>
        </p:nvSpPr>
        <p:spPr>
          <a:xfrm>
            <a:off x="4623448" y="3980808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kern="0" dirty="0">
                <a:solidFill>
                  <a:srgbClr val="73FE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Component: 1.6 µm (1 to 59%)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C865F8-312C-234F-846A-722FB02FFB15}"/>
              </a:ext>
            </a:extLst>
          </p:cNvPr>
          <p:cNvSpPr txBox="1"/>
          <p:nvPr/>
        </p:nvSpPr>
        <p:spPr>
          <a:xfrm>
            <a:off x="290838" y="3981021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kern="0" dirty="0">
                <a:solidFill>
                  <a:srgbClr val="00FA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Component: 0.64 µm (0 to 78%)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A9D5D7-881A-0A4B-933F-B91A173ADD81}"/>
              </a:ext>
            </a:extLst>
          </p:cNvPr>
          <p:cNvSpPr/>
          <p:nvPr/>
        </p:nvSpPr>
        <p:spPr bwMode="auto">
          <a:xfrm>
            <a:off x="1482510" y="2876661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27BCC2-6D5D-354B-B2E5-2AF05196C7E0}"/>
              </a:ext>
            </a:extLst>
          </p:cNvPr>
          <p:cNvSpPr/>
          <p:nvPr/>
        </p:nvSpPr>
        <p:spPr bwMode="auto">
          <a:xfrm>
            <a:off x="1482510" y="5694895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DFF56EA-CD2B-C946-B062-3775C1604ABA}"/>
              </a:ext>
            </a:extLst>
          </p:cNvPr>
          <p:cNvSpPr/>
          <p:nvPr/>
        </p:nvSpPr>
        <p:spPr bwMode="auto">
          <a:xfrm>
            <a:off x="5855445" y="2881374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B056D9E-5D09-A742-83C6-D16B8FCECD03}"/>
              </a:ext>
            </a:extLst>
          </p:cNvPr>
          <p:cNvSpPr/>
          <p:nvPr/>
        </p:nvSpPr>
        <p:spPr bwMode="auto">
          <a:xfrm>
            <a:off x="5855444" y="5693960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1CF5A2-6D15-6243-BE38-292E5AE62296}"/>
              </a:ext>
            </a:extLst>
          </p:cNvPr>
          <p:cNvSpPr txBox="1"/>
          <p:nvPr/>
        </p:nvSpPr>
        <p:spPr>
          <a:xfrm>
            <a:off x="501680" y="5809175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94.2%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023F1D-FDED-E240-BB86-DC591E54A307}"/>
              </a:ext>
            </a:extLst>
          </p:cNvPr>
          <p:cNvSpPr txBox="1"/>
          <p:nvPr/>
        </p:nvSpPr>
        <p:spPr>
          <a:xfrm>
            <a:off x="4874614" y="5809175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50.1%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3D072D-2378-5644-A011-2EC6583CA202}"/>
              </a:ext>
            </a:extLst>
          </p:cNvPr>
          <p:cNvSpPr txBox="1"/>
          <p:nvPr/>
        </p:nvSpPr>
        <p:spPr>
          <a:xfrm>
            <a:off x="4874614" y="2991876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5.6º 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E9E094-ECF1-4445-9821-E95FCAE5AA9D}"/>
              </a:ext>
            </a:extLst>
          </p:cNvPr>
          <p:cNvSpPr txBox="1"/>
          <p:nvPr/>
        </p:nvSpPr>
        <p:spPr>
          <a:xfrm>
            <a:off x="501680" y="2995091"/>
            <a:ext cx="2076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8/255 (3%)</a:t>
            </a:r>
          </a:p>
          <a:p>
            <a:r>
              <a:rPr lang="en-US" sz="10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G: 255/255 (100%)</a:t>
            </a:r>
          </a:p>
          <a:p>
            <a:r>
              <a:rPr lang="en-US" sz="10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B: 215/255 (84%)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4FD9A-C29D-464B-9C61-9116553779AA}"/>
              </a:ext>
            </a:extLst>
          </p:cNvPr>
          <p:cNvSpPr/>
          <p:nvPr/>
        </p:nvSpPr>
        <p:spPr bwMode="auto">
          <a:xfrm>
            <a:off x="9168400" y="1690197"/>
            <a:ext cx="345645" cy="345645"/>
          </a:xfrm>
          <a:prstGeom prst="rect">
            <a:avLst/>
          </a:prstGeom>
          <a:solidFill>
            <a:srgbClr val="08FFD7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1009A5F-028C-4244-B18E-5B3435C308A2}"/>
              </a:ext>
            </a:extLst>
          </p:cNvPr>
          <p:cNvSpPr/>
          <p:nvPr/>
        </p:nvSpPr>
        <p:spPr bwMode="auto">
          <a:xfrm>
            <a:off x="9168400" y="1092382"/>
            <a:ext cx="345645" cy="345645"/>
          </a:xfrm>
          <a:prstGeom prst="rect">
            <a:avLst/>
          </a:prstGeom>
          <a:solidFill>
            <a:srgbClr val="017788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F270E1-F109-9742-8865-0D2E6E1249E4}"/>
              </a:ext>
            </a:extLst>
          </p:cNvPr>
          <p:cNvSpPr txBox="1"/>
          <p:nvPr/>
        </p:nvSpPr>
        <p:spPr>
          <a:xfrm>
            <a:off x="9514045" y="1126704"/>
            <a:ext cx="230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Shallow Cumulus (liquid)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0% G: 47% B: 53%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BAA6D7-8C57-3D44-B5BF-C59D55CCCD8D}"/>
              </a:ext>
            </a:extLst>
          </p:cNvPr>
          <p:cNvSpPr txBox="1"/>
          <p:nvPr/>
        </p:nvSpPr>
        <p:spPr>
          <a:xfrm>
            <a:off x="9522562" y="1739180"/>
            <a:ext cx="2564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Deep Cumulus (liquid)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Red: 3%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warm clouds, low contribution</a:t>
            </a:r>
          </a:p>
          <a:p>
            <a:pPr lvl="0" algn="l"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Green: 100%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 reflective, high contribution</a:t>
            </a:r>
          </a:p>
          <a:p>
            <a:pPr lvl="0" algn="l"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Blue: 84%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 reflective, high contribution</a:t>
            </a:r>
          </a:p>
        </p:txBody>
      </p:sp>
    </p:spTree>
    <p:extLst>
      <p:ext uri="{BB962C8B-B14F-4D97-AF65-F5344CB8AC3E}">
        <p14:creationId xmlns:p14="http://schemas.microsoft.com/office/powerpoint/2010/main" val="329892509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5362B2-EAB7-C642-B9B8-89D5AD0C7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1088136"/>
            <a:ext cx="8686800" cy="55301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Composite </a:t>
            </a:r>
            <a:r>
              <a:rPr kumimoji="0" lang="mr-IN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+mn-cs"/>
              </a:rPr>
              <a:t>–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Breaking it Down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059944-888A-2A42-A8F3-D6E7916B4440}"/>
              </a:ext>
            </a:extLst>
          </p:cNvPr>
          <p:cNvSpPr txBox="1"/>
          <p:nvPr/>
        </p:nvSpPr>
        <p:spPr>
          <a:xfrm>
            <a:off x="290838" y="809296"/>
            <a:ext cx="5536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 Cloud Phase RGB </a:t>
            </a: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Composite – 1600 UTC 5 March 2013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99216-E89E-9A49-B050-91A0D9B840E1}"/>
              </a:ext>
            </a:extLst>
          </p:cNvPr>
          <p:cNvSpPr/>
          <p:nvPr/>
        </p:nvSpPr>
        <p:spPr bwMode="auto">
          <a:xfrm>
            <a:off x="347472" y="1089965"/>
            <a:ext cx="4315968" cy="2752344"/>
          </a:xfrm>
          <a:prstGeom prst="rect">
            <a:avLst/>
          </a:prstGeom>
          <a:noFill/>
          <a:ln w="25400" cap="flat" cmpd="sng" algn="ctr">
            <a:solidFill>
              <a:srgbClr val="FBC0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308961-2535-A04A-B238-96BABD1FA2A6}"/>
              </a:ext>
            </a:extLst>
          </p:cNvPr>
          <p:cNvSpPr txBox="1"/>
          <p:nvPr/>
        </p:nvSpPr>
        <p:spPr>
          <a:xfrm>
            <a:off x="4630603" y="1201510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Component: 10.3 µm (7.5 to -53.5º 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DEB7E8-83E3-3845-9DBE-2682FCD23865}"/>
              </a:ext>
            </a:extLst>
          </p:cNvPr>
          <p:cNvSpPr txBox="1"/>
          <p:nvPr/>
        </p:nvSpPr>
        <p:spPr>
          <a:xfrm>
            <a:off x="4623448" y="3980808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Component: 1.6 µm (1 to 59%)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C865F8-312C-234F-846A-722FB02FFB15}"/>
              </a:ext>
            </a:extLst>
          </p:cNvPr>
          <p:cNvSpPr txBox="1"/>
          <p:nvPr/>
        </p:nvSpPr>
        <p:spPr>
          <a:xfrm>
            <a:off x="290838" y="3981021"/>
            <a:ext cx="415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Component: 0.64 µm (0 to 78%)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A9D5D7-881A-0A4B-933F-B91A173ADD81}"/>
              </a:ext>
            </a:extLst>
          </p:cNvPr>
          <p:cNvSpPr/>
          <p:nvPr/>
        </p:nvSpPr>
        <p:spPr bwMode="auto">
          <a:xfrm>
            <a:off x="1886547" y="2676769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27BCC2-6D5D-354B-B2E5-2AF05196C7E0}"/>
              </a:ext>
            </a:extLst>
          </p:cNvPr>
          <p:cNvSpPr/>
          <p:nvPr/>
        </p:nvSpPr>
        <p:spPr bwMode="auto">
          <a:xfrm>
            <a:off x="1886547" y="5495003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DFF56EA-CD2B-C946-B062-3775C1604ABA}"/>
              </a:ext>
            </a:extLst>
          </p:cNvPr>
          <p:cNvSpPr/>
          <p:nvPr/>
        </p:nvSpPr>
        <p:spPr bwMode="auto">
          <a:xfrm>
            <a:off x="6259482" y="2681482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B056D9E-5D09-A742-83C6-D16B8FCECD03}"/>
              </a:ext>
            </a:extLst>
          </p:cNvPr>
          <p:cNvSpPr/>
          <p:nvPr/>
        </p:nvSpPr>
        <p:spPr bwMode="auto">
          <a:xfrm>
            <a:off x="6259481" y="5494068"/>
            <a:ext cx="115215" cy="11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1CF5A2-6D15-6243-BE38-292E5AE62296}"/>
              </a:ext>
            </a:extLst>
          </p:cNvPr>
          <p:cNvSpPr txBox="1"/>
          <p:nvPr/>
        </p:nvSpPr>
        <p:spPr>
          <a:xfrm>
            <a:off x="905717" y="5609283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55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.0%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023F1D-FDED-E240-BB86-DC591E54A307}"/>
              </a:ext>
            </a:extLst>
          </p:cNvPr>
          <p:cNvSpPr txBox="1"/>
          <p:nvPr/>
        </p:nvSpPr>
        <p:spPr>
          <a:xfrm>
            <a:off x="5278651" y="5609283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40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.3%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3D072D-2378-5644-A011-2EC6583CA202}"/>
              </a:ext>
            </a:extLst>
          </p:cNvPr>
          <p:cNvSpPr txBox="1"/>
          <p:nvPr/>
        </p:nvSpPr>
        <p:spPr>
          <a:xfrm>
            <a:off x="5278651" y="2791984"/>
            <a:ext cx="207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-5.6º 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E9E094-ECF1-4445-9821-E95FCAE5AA9D}"/>
              </a:ext>
            </a:extLst>
          </p:cNvPr>
          <p:cNvSpPr txBox="1"/>
          <p:nvPr/>
        </p:nvSpPr>
        <p:spPr>
          <a:xfrm>
            <a:off x="905717" y="2795199"/>
            <a:ext cx="2076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54/255 (21%)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G: 248/255 (97%)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B: </a:t>
            </a:r>
            <a:r>
              <a:rPr lang="en-US" sz="1000" i="1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140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/255 (55%)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1F24F1-03AA-9548-9CA4-45444A418A58}"/>
              </a:ext>
            </a:extLst>
          </p:cNvPr>
          <p:cNvSpPr/>
          <p:nvPr/>
        </p:nvSpPr>
        <p:spPr bwMode="auto">
          <a:xfrm>
            <a:off x="9168400" y="2288012"/>
            <a:ext cx="345645" cy="345645"/>
          </a:xfrm>
          <a:prstGeom prst="rect">
            <a:avLst/>
          </a:prstGeom>
          <a:solidFill>
            <a:srgbClr val="36F88C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E27442-EB5F-2E4E-9507-594C8B41C731}"/>
              </a:ext>
            </a:extLst>
          </p:cNvPr>
          <p:cNvSpPr/>
          <p:nvPr/>
        </p:nvSpPr>
        <p:spPr bwMode="auto">
          <a:xfrm>
            <a:off x="9168400" y="1690197"/>
            <a:ext cx="345645" cy="345645"/>
          </a:xfrm>
          <a:prstGeom prst="rect">
            <a:avLst/>
          </a:prstGeom>
          <a:solidFill>
            <a:srgbClr val="08FFD7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1B9D12-7EC0-184A-82C1-BB6D844B900F}"/>
              </a:ext>
            </a:extLst>
          </p:cNvPr>
          <p:cNvSpPr/>
          <p:nvPr/>
        </p:nvSpPr>
        <p:spPr bwMode="auto">
          <a:xfrm>
            <a:off x="9168400" y="1092382"/>
            <a:ext cx="345645" cy="345645"/>
          </a:xfrm>
          <a:prstGeom prst="rect">
            <a:avLst/>
          </a:prstGeom>
          <a:solidFill>
            <a:srgbClr val="017788"/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105B1B-B669-4C46-9D19-520172901E7E}"/>
              </a:ext>
            </a:extLst>
          </p:cNvPr>
          <p:cNvSpPr txBox="1"/>
          <p:nvPr/>
        </p:nvSpPr>
        <p:spPr>
          <a:xfrm>
            <a:off x="9514045" y="1126704"/>
            <a:ext cx="222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Shallow Cumulus (liquid)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0% G: 47% B: 53%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02BA6-B577-FB45-949F-59B91BBEFA3D}"/>
              </a:ext>
            </a:extLst>
          </p:cNvPr>
          <p:cNvSpPr txBox="1"/>
          <p:nvPr/>
        </p:nvSpPr>
        <p:spPr>
          <a:xfrm>
            <a:off x="9522562" y="1739180"/>
            <a:ext cx="256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Deep Cumulus (liquid)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R: 3% G: 100% B: 84%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AE28E3-5E1D-E742-AEC6-B4EEFB792474}"/>
              </a:ext>
            </a:extLst>
          </p:cNvPr>
          <p:cNvSpPr txBox="1"/>
          <p:nvPr/>
        </p:nvSpPr>
        <p:spPr>
          <a:xfrm>
            <a:off x="9522562" y="2334918"/>
            <a:ext cx="2669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Towering Cumulus (supercooled)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Red: 21%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warm clouds, low contribution</a:t>
            </a:r>
          </a:p>
          <a:p>
            <a:pPr lvl="0" algn="l"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Green: 97%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 reflective, high contribution</a:t>
            </a:r>
          </a:p>
          <a:p>
            <a:pPr lvl="0" algn="l">
              <a:defRPr/>
            </a:pPr>
            <a:endParaRPr lang="en-US" sz="1200" i="1" kern="0" dirty="0">
              <a:solidFill>
                <a:srgbClr val="FFFFFF">
                  <a:lumMod val="85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Blue: 55%</a:t>
            </a:r>
          </a:p>
          <a:p>
            <a:pPr lvl="0" algn="l">
              <a:defRPr/>
            </a:pPr>
            <a:r>
              <a:rPr lang="en-US" sz="1200" i="1" kern="0" dirty="0">
                <a:solidFill>
                  <a:srgbClr val="FFFFFF">
                    <a:lumMod val="8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somewhat reflective</a:t>
            </a:r>
          </a:p>
        </p:txBody>
      </p:sp>
    </p:spTree>
    <p:extLst>
      <p:ext uri="{BB962C8B-B14F-4D97-AF65-F5344CB8AC3E}">
        <p14:creationId xmlns:p14="http://schemas.microsoft.com/office/powerpoint/2010/main" val="377602766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FF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FF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FF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FF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2016</Words>
  <Application>Microsoft Macintosh PowerPoint</Application>
  <PresentationFormat>Widescreen</PresentationFormat>
  <Paragraphs>502</Paragraphs>
  <Slides>46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Helvetica Neue</vt:lpstr>
      <vt:lpstr>Open Sans Semibold</vt:lpstr>
      <vt:lpstr>Tahoma</vt:lpstr>
      <vt:lpstr>Default Design</vt:lpstr>
      <vt:lpstr>1_Default Design</vt:lpstr>
      <vt:lpstr>1_Office Theme</vt:lpstr>
      <vt:lpstr>FDTD GOES-16 Applications Day Cloud Phase Distinction RGB Composite: Gaining Situational Awareness for DSS</vt:lpstr>
      <vt:lpstr>FDTD  “Satellite Chat” Library </vt:lpstr>
      <vt:lpstr>FDTD GOES-16 Applications Webinar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2008-12-14T17:46:44Z</dcterms:created>
  <dcterms:modified xsi:type="dcterms:W3CDTF">2018-04-25T13:52:51Z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7379C790-5F44-464A-83A4-C25738EFE98B</vt:lpwstr>
  </property>
  <property fmtid="{D5CDD505-2E9C-101B-9397-08002B2CF9AE}" pid="3" name="ArticulatePath">
    <vt:lpwstr>VISIT_DayCloudPhase</vt:lpwstr>
  </property>
</Properties>
</file>