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7"/>
  </p:notes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81" d="100"/>
          <a:sy n="81" d="100"/>
        </p:scale>
        <p:origin x="8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BCF36-12A4-4DA8-9F69-CF70948787B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E9AFD-6B23-47E7-AB1B-68FCF44A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E2F4B-E57F-46CB-9A7C-AEF0A5B83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610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1cacddb8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1cacddb8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96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1e78871f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1e78871f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96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1cacddb8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1cacddb8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09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1e78871f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1e78871f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48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1e78871f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1e78871f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5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1cacddb8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1cacddb8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114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e78871f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1e78871f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964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1e78871f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1e78871f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9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1e78871f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1e78871f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718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e78871f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1e78871f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28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1cacddb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1cacddb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68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1e78871f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1e78871f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256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1e78871f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1e78871f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433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1e78871f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1e78871f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59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1e78871f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1e78871f4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79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1ab99f65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1ab99f65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009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1cacddb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1cacddb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1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1cacddb8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1cacddb8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26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1cacddb8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1cacddb8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805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1cacddb8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1cacddb8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588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1cacddb8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1cacddb8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13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1e78871f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1e78871f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25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6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6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2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972800" cy="4983480"/>
          </a:xfrm>
        </p:spPr>
        <p:txBody>
          <a:bodyPr/>
          <a:lstStyle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56352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fld id="{919F3282-E087-470D-9546-EFAEC0DC811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24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6123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647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1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1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1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0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9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1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26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5" Type="http://schemas.openxmlformats.org/officeDocument/2006/relationships/image" Target="../media/image29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30.gi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34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94" y="5209197"/>
            <a:ext cx="982266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74" y="5303521"/>
            <a:ext cx="1178719" cy="500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7" y="5089209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2" y="5182051"/>
            <a:ext cx="1120237" cy="617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5182049"/>
            <a:ext cx="628650" cy="6286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7086600" cy="1752600"/>
          </a:xfrm>
          <a:solidFill>
            <a:srgbClr val="0070C0">
              <a:alpha val="54000"/>
            </a:srgbClr>
          </a:solidFill>
        </p:spPr>
        <p:txBody>
          <a:bodyPr>
            <a:noAutofit/>
          </a:bodyPr>
          <a:lstStyle/>
          <a:p>
            <a:r>
              <a:rPr lang="en-US" sz="3000" b="1" spc="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FDTD GOES Applications Webinar</a:t>
            </a: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2800" b="1" dirty="0"/>
              <a:t>Use of Low-Level Water Vapor in diagnosing the elevated mixed layer</a:t>
            </a: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409950" y="2728464"/>
            <a:ext cx="5486400" cy="1500636"/>
          </a:xfrm>
          <a:prstGeom prst="rect">
            <a:avLst/>
          </a:prstGeom>
          <a:solidFill>
            <a:srgbClr val="C00000">
              <a:alpha val="64000"/>
            </a:srgbClr>
          </a:solidFill>
          <a:ln w="41275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Presented by </a:t>
            </a:r>
          </a:p>
          <a:p>
            <a:pPr defTabSz="685800">
              <a:defRPr/>
            </a:pPr>
            <a:r>
              <a:rPr lang="en-US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John </a:t>
            </a:r>
            <a:r>
              <a:rPr lang="en-US" sz="2400" b="1" i="1" dirty="0" err="1" smtClean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Stoppkotte</a:t>
            </a:r>
            <a:r>
              <a:rPr lang="en-US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, SOO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  <a:sym typeface="Arial"/>
            </a:endParaRPr>
          </a:p>
          <a:p>
            <a:pPr defTabSz="685800">
              <a:defRPr/>
            </a:pPr>
            <a:r>
              <a:rPr lang="en-US" sz="2400" b="1" i="1" dirty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NWS </a:t>
            </a:r>
            <a:r>
              <a:rPr lang="en-US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  <a:sym typeface="Arial"/>
              </a:rPr>
              <a:t>North Platte, NE / WFO LBF</a:t>
            </a:r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  <a:sym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1510F49-45F8-48F2-8B78-184D9DACCE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/>
              </a:rPr>
              <a:pPr defTabSz="685800"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3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919" y="1070133"/>
            <a:ext cx="10224547" cy="56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1716 UTC 7.3um GOES-East Low-Level Water Vapor</a:t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321667" y="2391599"/>
            <a:ext cx="3003200" cy="210420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By late morning the mid-level FGEN band intensified while EML progressed eastward across KS</a:t>
            </a:r>
            <a:endParaRPr sz="2000" dirty="0"/>
          </a:p>
          <a:p>
            <a:endParaRPr sz="2000" dirty="0"/>
          </a:p>
        </p:txBody>
      </p:sp>
      <p:sp>
        <p:nvSpPr>
          <p:cNvPr id="115" name="Google Shape;115;p20"/>
          <p:cNvSpPr/>
          <p:nvPr/>
        </p:nvSpPr>
        <p:spPr>
          <a:xfrm>
            <a:off x="5659700" y="2789933"/>
            <a:ext cx="1598800" cy="24504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16" name="Google Shape;116;p20"/>
          <p:cNvCxnSpPr/>
          <p:nvPr/>
        </p:nvCxnSpPr>
        <p:spPr>
          <a:xfrm>
            <a:off x="5314667" y="1682600"/>
            <a:ext cx="1496800" cy="754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" name="Google Shape;117;p20"/>
          <p:cNvSpPr txBox="1"/>
          <p:nvPr/>
        </p:nvSpPr>
        <p:spPr>
          <a:xfrm>
            <a:off x="3782900" y="1070132"/>
            <a:ext cx="3227500" cy="911067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Mid-level FGEN producing mostly snow</a:t>
            </a:r>
            <a:endParaRPr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082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40367" y="2047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 sz="3200"/>
              <a:t>1800 UTC 19 March 2020 WPC SFC Frontal Positions</a:t>
            </a:r>
            <a:endParaRPr sz="3200"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732" y="1096567"/>
            <a:ext cx="7295267" cy="5483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1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933" y="1070134"/>
            <a:ext cx="10192531" cy="554416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1816 UTC 7.3um GOES-East Low-Level Water Vapor</a:t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136000" y="1631366"/>
            <a:ext cx="3391600" cy="476943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By early afternoon the mid-level FGEN expanded while EML progressed eastward across KS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Notice the two yellow circles marking convective initiation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Occurring on the northern fringe of the EML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Notice also that moisture just above the surface has decreased  in southwest NE</a:t>
            </a:r>
            <a:endParaRPr sz="2000" dirty="0"/>
          </a:p>
          <a:p>
            <a:endParaRPr sz="2000" dirty="0"/>
          </a:p>
        </p:txBody>
      </p:sp>
      <p:sp>
        <p:nvSpPr>
          <p:cNvPr id="131" name="Google Shape;131;p22"/>
          <p:cNvSpPr/>
          <p:nvPr/>
        </p:nvSpPr>
        <p:spPr>
          <a:xfrm rot="1618521">
            <a:off x="6026450" y="3158382"/>
            <a:ext cx="1598740" cy="2275305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32" name="Google Shape;132;p22"/>
          <p:cNvCxnSpPr/>
          <p:nvPr/>
        </p:nvCxnSpPr>
        <p:spPr>
          <a:xfrm flipH="1">
            <a:off x="6706967" y="1299667"/>
            <a:ext cx="2878000" cy="545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Google Shape;133;p22"/>
          <p:cNvSpPr txBox="1"/>
          <p:nvPr/>
        </p:nvSpPr>
        <p:spPr>
          <a:xfrm>
            <a:off x="8558100" y="968533"/>
            <a:ext cx="2773200" cy="876334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Mid-level FGEN producing snow</a:t>
            </a:r>
            <a:endParaRPr sz="2400" dirty="0"/>
          </a:p>
        </p:txBody>
      </p:sp>
      <p:sp>
        <p:nvSpPr>
          <p:cNvPr id="134" name="Google Shape;134;p22"/>
          <p:cNvSpPr/>
          <p:nvPr/>
        </p:nvSpPr>
        <p:spPr>
          <a:xfrm>
            <a:off x="5372667" y="3295567"/>
            <a:ext cx="800800" cy="5104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" name="Google Shape;135;p22"/>
          <p:cNvSpPr/>
          <p:nvPr/>
        </p:nvSpPr>
        <p:spPr>
          <a:xfrm>
            <a:off x="6896667" y="2787567"/>
            <a:ext cx="800800" cy="5104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18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0" y="924521"/>
            <a:ext cx="5217600" cy="28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1816 UTC 7.3um GOES-East Low-Level Water Vapor</a:t>
            </a:r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124500" y="3947300"/>
            <a:ext cx="5217600" cy="267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At the same time, low-level lapse rates were steepening across eastern CO and western KS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The lapse rate gradient was increasing as well as low-level cold air to the north was trying to move south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Further indicating better low-level FGEN and related forcing along the front</a:t>
            </a:r>
            <a:endParaRPr sz="2000" dirty="0"/>
          </a:p>
          <a:p>
            <a:endParaRPr sz="2000" dirty="0"/>
          </a:p>
        </p:txBody>
      </p:sp>
      <p:sp>
        <p:nvSpPr>
          <p:cNvPr id="143" name="Google Shape;143;p23"/>
          <p:cNvSpPr/>
          <p:nvPr/>
        </p:nvSpPr>
        <p:spPr>
          <a:xfrm rot="2701196">
            <a:off x="2308890" y="1805484"/>
            <a:ext cx="813173" cy="1435709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5" name="Google Shape;145;p23"/>
          <p:cNvCxnSpPr/>
          <p:nvPr/>
        </p:nvCxnSpPr>
        <p:spPr>
          <a:xfrm rot="10800000" flipH="1">
            <a:off x="1780333" y="1730100"/>
            <a:ext cx="1354000" cy="5768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8597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933" y="1116568"/>
            <a:ext cx="10192531" cy="558465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1916 UTC 7.3um GOES-East Low-Level Water Vapor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136000" y="1834566"/>
            <a:ext cx="3391600" cy="365183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Mid-level FGEN continues to expand while EML progressed eastward across KS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More convective initiation has occurred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Still occurring on the northern fringe of the EML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Dashed circle shows elevated convection</a:t>
            </a:r>
            <a:endParaRPr sz="2000" dirty="0"/>
          </a:p>
          <a:p>
            <a:endParaRPr sz="2000" dirty="0"/>
          </a:p>
        </p:txBody>
      </p:sp>
      <p:sp>
        <p:nvSpPr>
          <p:cNvPr id="153" name="Google Shape;153;p24"/>
          <p:cNvSpPr/>
          <p:nvPr/>
        </p:nvSpPr>
        <p:spPr>
          <a:xfrm rot="1618521">
            <a:off x="6432850" y="3056782"/>
            <a:ext cx="1598740" cy="2275305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54" name="Google Shape;154;p24"/>
          <p:cNvCxnSpPr/>
          <p:nvPr/>
        </p:nvCxnSpPr>
        <p:spPr>
          <a:xfrm flipH="1">
            <a:off x="6706967" y="1299667"/>
            <a:ext cx="2878000" cy="545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5" name="Google Shape;155;p24"/>
          <p:cNvSpPr txBox="1"/>
          <p:nvPr/>
        </p:nvSpPr>
        <p:spPr>
          <a:xfrm>
            <a:off x="8558100" y="968533"/>
            <a:ext cx="2773200" cy="866034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Mid-level FGEN producing snow</a:t>
            </a:r>
            <a:endParaRPr sz="2400" dirty="0"/>
          </a:p>
        </p:txBody>
      </p:sp>
      <p:sp>
        <p:nvSpPr>
          <p:cNvPr id="156" name="Google Shape;156;p24"/>
          <p:cNvSpPr/>
          <p:nvPr/>
        </p:nvSpPr>
        <p:spPr>
          <a:xfrm rot="-1234216">
            <a:off x="5324088" y="3028425"/>
            <a:ext cx="1697424" cy="623643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7" name="Google Shape;157;p24"/>
          <p:cNvSpPr/>
          <p:nvPr/>
        </p:nvSpPr>
        <p:spPr>
          <a:xfrm>
            <a:off x="7171300" y="2572733"/>
            <a:ext cx="940000" cy="6208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" name="Google Shape;158;p24"/>
          <p:cNvSpPr/>
          <p:nvPr/>
        </p:nvSpPr>
        <p:spPr>
          <a:xfrm>
            <a:off x="8085700" y="2369533"/>
            <a:ext cx="940000" cy="6208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48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0" y="1393500"/>
            <a:ext cx="5179733" cy="28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1916 UTC 7.3um GOES-East Low-Level Water Vapor</a:t>
            </a:r>
            <a:endParaRPr/>
          </a:p>
        </p:txBody>
      </p:sp>
      <p:sp>
        <p:nvSpPr>
          <p:cNvPr id="165" name="Google Shape;165;p25"/>
          <p:cNvSpPr txBox="1"/>
          <p:nvPr/>
        </p:nvSpPr>
        <p:spPr>
          <a:xfrm>
            <a:off x="105567" y="4561633"/>
            <a:ext cx="5217600" cy="1594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The lapse rate gradient continued to increase into southeast NE - but also northwest KS/Southwest NE</a:t>
            </a:r>
            <a:endParaRPr sz="2000" dirty="0"/>
          </a:p>
          <a:p>
            <a:endParaRPr sz="2000" dirty="0"/>
          </a:p>
        </p:txBody>
      </p:sp>
      <p:sp>
        <p:nvSpPr>
          <p:cNvPr id="166" name="Google Shape;166;p25"/>
          <p:cNvSpPr/>
          <p:nvPr/>
        </p:nvSpPr>
        <p:spPr>
          <a:xfrm rot="3058442">
            <a:off x="2591559" y="2055087"/>
            <a:ext cx="654944" cy="177736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68" name="Google Shape;168;p25"/>
          <p:cNvCxnSpPr/>
          <p:nvPr/>
        </p:nvCxnSpPr>
        <p:spPr>
          <a:xfrm rot="10800000" flipH="1">
            <a:off x="1999767" y="2185433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3886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67" y="1119649"/>
            <a:ext cx="5179733" cy="28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1916 UTC 7.3um GOES-East Low-Level Water Vapor</a:t>
            </a:r>
            <a:endParaRPr/>
          </a:p>
        </p:txBody>
      </p:sp>
      <p:sp>
        <p:nvSpPr>
          <p:cNvPr id="175" name="Google Shape;175;p26"/>
          <p:cNvSpPr txBox="1"/>
          <p:nvPr/>
        </p:nvSpPr>
        <p:spPr>
          <a:xfrm>
            <a:off x="121533" y="4172967"/>
            <a:ext cx="5217600" cy="2246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In addition, the deep layer moisture convergence is increasing and becoming more focused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100mb mean mixing ratio shows higher values along and just behind the front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Also aligned with the lapse rate gradient </a:t>
            </a:r>
            <a:endParaRPr sz="2000" dirty="0"/>
          </a:p>
        </p:txBody>
      </p:sp>
      <p:sp>
        <p:nvSpPr>
          <p:cNvPr id="176" name="Google Shape;176;p26"/>
          <p:cNvSpPr/>
          <p:nvPr/>
        </p:nvSpPr>
        <p:spPr>
          <a:xfrm rot="2700000">
            <a:off x="2364522" y="1936565"/>
            <a:ext cx="794223" cy="1706673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8" name="Google Shape;178;p26"/>
          <p:cNvCxnSpPr/>
          <p:nvPr/>
        </p:nvCxnSpPr>
        <p:spPr>
          <a:xfrm rot="10800000" flipH="1">
            <a:off x="2045433" y="1843100"/>
            <a:ext cx="1432400" cy="7020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555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933" y="1116568"/>
            <a:ext cx="10192555" cy="558466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2016 UTC 7.3um GOES-East Low-Level Water Vapor</a:t>
            </a:r>
            <a:endParaRPr/>
          </a:p>
        </p:txBody>
      </p:sp>
      <p:sp>
        <p:nvSpPr>
          <p:cNvPr id="185" name="Google Shape;185;p27"/>
          <p:cNvSpPr txBox="1"/>
          <p:nvPr/>
        </p:nvSpPr>
        <p:spPr>
          <a:xfrm>
            <a:off x="60800" y="1458467"/>
            <a:ext cx="3500000" cy="4817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Mid-level FGEN continues to intensify 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EML progression eastward across KS continues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More convective initiation has occurred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Occurring on the north and west side of the EML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EML wrapped westward thanks to low positioning in CO/KS border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Hayes/Frontier counties now involved</a:t>
            </a:r>
            <a:endParaRPr sz="2000" dirty="0"/>
          </a:p>
          <a:p>
            <a:endParaRPr sz="2000" dirty="0"/>
          </a:p>
        </p:txBody>
      </p:sp>
      <p:cxnSp>
        <p:nvCxnSpPr>
          <p:cNvPr id="186" name="Google Shape;186;p27"/>
          <p:cNvCxnSpPr/>
          <p:nvPr/>
        </p:nvCxnSpPr>
        <p:spPr>
          <a:xfrm flipH="1">
            <a:off x="6706967" y="1299667"/>
            <a:ext cx="2878000" cy="545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7" name="Google Shape;187;p27"/>
          <p:cNvSpPr txBox="1"/>
          <p:nvPr/>
        </p:nvSpPr>
        <p:spPr>
          <a:xfrm>
            <a:off x="8558100" y="968533"/>
            <a:ext cx="2773200" cy="876334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Mid-level FGEN producing snow</a:t>
            </a:r>
            <a:endParaRPr sz="2400" dirty="0"/>
          </a:p>
        </p:txBody>
      </p:sp>
      <p:sp>
        <p:nvSpPr>
          <p:cNvPr id="188" name="Google Shape;188;p27"/>
          <p:cNvSpPr/>
          <p:nvPr/>
        </p:nvSpPr>
        <p:spPr>
          <a:xfrm rot="-1234216">
            <a:off x="5324088" y="3028425"/>
            <a:ext cx="1697424" cy="623643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9" name="Google Shape;189;p27"/>
          <p:cNvSpPr/>
          <p:nvPr/>
        </p:nvSpPr>
        <p:spPr>
          <a:xfrm>
            <a:off x="8492100" y="2166333"/>
            <a:ext cx="940000" cy="6208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0" name="Google Shape;190;p27"/>
          <p:cNvSpPr/>
          <p:nvPr/>
        </p:nvSpPr>
        <p:spPr>
          <a:xfrm rot="-392936">
            <a:off x="6896562" y="2441885"/>
            <a:ext cx="1697476" cy="623632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91" name="Google Shape;191;p27"/>
          <p:cNvCxnSpPr/>
          <p:nvPr/>
        </p:nvCxnSpPr>
        <p:spPr>
          <a:xfrm rot="10800000">
            <a:off x="7021100" y="3429800"/>
            <a:ext cx="1943200" cy="4388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90162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1" y="1250500"/>
            <a:ext cx="5179737" cy="28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2016 UTC 7.3um GOES-East Low-Level Water Vapor</a:t>
            </a:r>
            <a:endParaRPr/>
          </a:p>
        </p:txBody>
      </p:sp>
      <p:sp>
        <p:nvSpPr>
          <p:cNvPr id="198" name="Google Shape;198;p28"/>
          <p:cNvSpPr txBox="1"/>
          <p:nvPr/>
        </p:nvSpPr>
        <p:spPr>
          <a:xfrm>
            <a:off x="105567" y="4314100"/>
            <a:ext cx="5217600" cy="2083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Notice the very tight lapse rate gradient from southern NE into northwest KS!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North and westward push of higher lapse rates clearly seen here contributing to the instability near the surface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As a result convection increasing</a:t>
            </a:r>
            <a:endParaRPr sz="2000" dirty="0"/>
          </a:p>
          <a:p>
            <a:endParaRPr sz="2000" dirty="0"/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0" name="Google Shape;200;p28"/>
          <p:cNvCxnSpPr/>
          <p:nvPr/>
        </p:nvCxnSpPr>
        <p:spPr>
          <a:xfrm rot="10800000" flipH="1">
            <a:off x="2135267" y="2075133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253369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1" y="1567133"/>
            <a:ext cx="5179737" cy="28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2016 UTC 7.3um GOES-East Low-Level Water Vapor</a:t>
            </a:r>
            <a:endParaRPr/>
          </a:p>
        </p:txBody>
      </p:sp>
      <p:sp>
        <p:nvSpPr>
          <p:cNvPr id="207" name="Google Shape;207;p29"/>
          <p:cNvSpPr txBox="1"/>
          <p:nvPr/>
        </p:nvSpPr>
        <p:spPr>
          <a:xfrm>
            <a:off x="105567" y="4824900"/>
            <a:ext cx="5217600" cy="1306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Good low level moisture convergence now as well</a:t>
            </a:r>
            <a:endParaRPr sz="2000" dirty="0"/>
          </a:p>
          <a:p>
            <a:endParaRPr sz="2000" dirty="0"/>
          </a:p>
          <a:p>
            <a:endParaRPr sz="2000" dirty="0"/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9" name="Google Shape;209;p29"/>
          <p:cNvCxnSpPr/>
          <p:nvPr/>
        </p:nvCxnSpPr>
        <p:spPr>
          <a:xfrm rot="10800000" flipH="1">
            <a:off x="2135267" y="2379933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387768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1504893"/>
            <a:ext cx="4675613" cy="3438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66000"/>
            </a:srgbClr>
          </a:solidFill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 “Satellite Chat” Library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1510F49-45F8-48F2-8B78-184D9DACCE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/>
              </a:rPr>
              <a:pPr defTabSz="685800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  <a:sym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09900" y="4229100"/>
            <a:ext cx="6172200" cy="1428750"/>
          </a:xfrm>
          <a:prstGeom prst="rect">
            <a:avLst/>
          </a:prstGeom>
          <a:solidFill>
            <a:srgbClr val="0070C0"/>
          </a:solidFill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800" b="1" u="sng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http://rammb.cira.colostate.edu/training/visit/satellite_chat/</a:t>
            </a:r>
          </a:p>
          <a:p>
            <a:pPr defTabSz="685800"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Recorded Content includes Q&amp;A</a:t>
            </a:r>
          </a:p>
          <a:p>
            <a:pPr defTabSz="685800"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Call for speakers!  Let us know if you want to speak on a topic!</a:t>
            </a:r>
          </a:p>
          <a:p>
            <a:pPr defTabSz="685800"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Contact:  </a:t>
            </a:r>
            <a:r>
              <a:rPr 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scott.lindstrom@noaa.gov  OR dan.bikos@noaa.gov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1" y="1451900"/>
            <a:ext cx="5179737" cy="283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2016 UTC 7.3um GOES-East Low-Level Water Vapor</a:t>
            </a:r>
            <a:endParaRPr/>
          </a:p>
        </p:txBody>
      </p:sp>
      <p:sp>
        <p:nvSpPr>
          <p:cNvPr id="216" name="Google Shape;216;p30"/>
          <p:cNvSpPr txBox="1"/>
          <p:nvPr/>
        </p:nvSpPr>
        <p:spPr>
          <a:xfrm>
            <a:off x="105567" y="4837467"/>
            <a:ext cx="5217600" cy="1318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In addition decent low-level CAPE is available to surface parcels as well</a:t>
            </a:r>
            <a:endParaRPr sz="2000" dirty="0"/>
          </a:p>
          <a:p>
            <a:endParaRPr sz="2000" dirty="0"/>
          </a:p>
          <a:p>
            <a:endParaRPr sz="2000" dirty="0"/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8" name="Google Shape;218;p30"/>
          <p:cNvCxnSpPr/>
          <p:nvPr/>
        </p:nvCxnSpPr>
        <p:spPr>
          <a:xfrm rot="10800000" flipH="1">
            <a:off x="2033667" y="2278333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8993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1934" y="1116567"/>
            <a:ext cx="10192565" cy="558467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2116 UTC 7.3um GOES-East Low-Level Water Vapor</a:t>
            </a:r>
            <a:endParaRPr/>
          </a:p>
        </p:txBody>
      </p:sp>
      <p:sp>
        <p:nvSpPr>
          <p:cNvPr id="225" name="Google Shape;225;p31"/>
          <p:cNvSpPr txBox="1"/>
          <p:nvPr/>
        </p:nvSpPr>
        <p:spPr>
          <a:xfrm>
            <a:off x="126000" y="1790732"/>
            <a:ext cx="3083600" cy="453386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Mid-level FGEN continues to intensify in northwest NE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EML progression eastward across KS continues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Convection increasing across southern NE and northwest KS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Hayes/Frontier counties continue to be monitored for possible large hail</a:t>
            </a:r>
            <a:endParaRPr sz="2000" dirty="0"/>
          </a:p>
          <a:p>
            <a:endParaRPr sz="2000" dirty="0"/>
          </a:p>
        </p:txBody>
      </p:sp>
      <p:cxnSp>
        <p:nvCxnSpPr>
          <p:cNvPr id="226" name="Google Shape;226;p31"/>
          <p:cNvCxnSpPr/>
          <p:nvPr/>
        </p:nvCxnSpPr>
        <p:spPr>
          <a:xfrm flipH="1">
            <a:off x="6706967" y="1299667"/>
            <a:ext cx="2878000" cy="545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7" name="Google Shape;227;p31"/>
          <p:cNvSpPr txBox="1"/>
          <p:nvPr/>
        </p:nvSpPr>
        <p:spPr>
          <a:xfrm>
            <a:off x="8558100" y="968533"/>
            <a:ext cx="2773200" cy="876334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Mid-level FGEN producing snow</a:t>
            </a:r>
            <a:endParaRPr sz="2400" dirty="0"/>
          </a:p>
        </p:txBody>
      </p:sp>
      <p:sp>
        <p:nvSpPr>
          <p:cNvPr id="228" name="Google Shape;228;p31"/>
          <p:cNvSpPr/>
          <p:nvPr/>
        </p:nvSpPr>
        <p:spPr>
          <a:xfrm rot="-1234069">
            <a:off x="5159714" y="2796360"/>
            <a:ext cx="2049437" cy="1058427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9" name="Google Shape;229;p31"/>
          <p:cNvSpPr/>
          <p:nvPr/>
        </p:nvSpPr>
        <p:spPr>
          <a:xfrm>
            <a:off x="8730300" y="2129233"/>
            <a:ext cx="1074000" cy="7636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0" name="Google Shape;230;p31"/>
          <p:cNvSpPr/>
          <p:nvPr/>
        </p:nvSpPr>
        <p:spPr>
          <a:xfrm rot="-392936">
            <a:off x="7002962" y="2334919"/>
            <a:ext cx="1697476" cy="623632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75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0" y="1230500"/>
            <a:ext cx="5179733" cy="28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2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2116 UTC 7.3um GOES-East Low-Level Water Vapor</a:t>
            </a:r>
            <a:endParaRPr/>
          </a:p>
        </p:txBody>
      </p:sp>
      <p:sp>
        <p:nvSpPr>
          <p:cNvPr id="237" name="Google Shape;237;p32"/>
          <p:cNvSpPr txBox="1"/>
          <p:nvPr/>
        </p:nvSpPr>
        <p:spPr>
          <a:xfrm>
            <a:off x="105567" y="4314100"/>
            <a:ext cx="5217600" cy="2083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Very tight lapse rate gradient from southern NE into northwest KS remains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Supporting surface-based parcel acceleration to LCL and LFC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Convection increasing</a:t>
            </a:r>
            <a:endParaRPr sz="2000" dirty="0"/>
          </a:p>
          <a:p>
            <a:endParaRPr sz="2000" dirty="0"/>
          </a:p>
        </p:txBody>
      </p:sp>
      <p:pic>
        <p:nvPicPr>
          <p:cNvPr id="238" name="Google Shape;23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39" name="Google Shape;239;p32"/>
          <p:cNvCxnSpPr/>
          <p:nvPr/>
        </p:nvCxnSpPr>
        <p:spPr>
          <a:xfrm rot="10800000" flipH="1">
            <a:off x="1893167" y="2043567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03572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0" y="1230500"/>
            <a:ext cx="5179733" cy="28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2116 UTC 7.3um GOES-East Low-Level Water Vapor</a:t>
            </a:r>
            <a:endParaRPr/>
          </a:p>
        </p:txBody>
      </p:sp>
      <p:sp>
        <p:nvSpPr>
          <p:cNvPr id="246" name="Google Shape;246;p33"/>
          <p:cNvSpPr txBox="1"/>
          <p:nvPr/>
        </p:nvSpPr>
        <p:spPr>
          <a:xfrm>
            <a:off x="105567" y="4244200"/>
            <a:ext cx="5217600" cy="2309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Still decent surface-based CAPE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CIN increasing north of the front</a:t>
            </a:r>
            <a:endParaRPr sz="2000" dirty="0"/>
          </a:p>
          <a:p>
            <a:pPr marL="1219170" lvl="1" indent="-423323">
              <a:buSzPts val="1400"/>
              <a:buChar char="○"/>
            </a:pPr>
            <a:r>
              <a:rPr lang="en" sz="2000" dirty="0"/>
              <a:t>Would suggest northward advancement of convective elements beyond Hayes/Frontier counties should decrease potential severe threat quickly</a:t>
            </a:r>
            <a:endParaRPr sz="2000" dirty="0"/>
          </a:p>
          <a:p>
            <a:endParaRPr sz="2000" dirty="0"/>
          </a:p>
        </p:txBody>
      </p:sp>
      <p:pic>
        <p:nvPicPr>
          <p:cNvPr id="247" name="Google Shape;24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8" name="Google Shape;248;p33"/>
          <p:cNvCxnSpPr/>
          <p:nvPr/>
        </p:nvCxnSpPr>
        <p:spPr>
          <a:xfrm rot="10800000" flipH="1">
            <a:off x="1893167" y="2043567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80148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0" y="1493833"/>
            <a:ext cx="5179733" cy="28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2116 UTC 7.3um GOES-East Low-Level Water Vapor</a:t>
            </a:r>
            <a:endParaRPr/>
          </a:p>
        </p:txBody>
      </p:sp>
      <p:sp>
        <p:nvSpPr>
          <p:cNvPr id="255" name="Google Shape;255;p34"/>
          <p:cNvSpPr txBox="1"/>
          <p:nvPr/>
        </p:nvSpPr>
        <p:spPr>
          <a:xfrm>
            <a:off x="105567" y="4758233"/>
            <a:ext cx="5217600" cy="1272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But strong low-level forcing near the front remains</a:t>
            </a:r>
            <a:endParaRPr sz="2000" dirty="0"/>
          </a:p>
          <a:p>
            <a:endParaRPr sz="2000" dirty="0"/>
          </a:p>
        </p:txBody>
      </p:sp>
      <p:pic>
        <p:nvPicPr>
          <p:cNvPr id="256" name="Google Shape;25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01" y="1393500"/>
            <a:ext cx="6504567" cy="48784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7" name="Google Shape;257;p34"/>
          <p:cNvCxnSpPr/>
          <p:nvPr/>
        </p:nvCxnSpPr>
        <p:spPr>
          <a:xfrm rot="10800000" flipH="1">
            <a:off x="2096367" y="2348367"/>
            <a:ext cx="1429200" cy="6144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64063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Take Home Points</a:t>
            </a:r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Low-level water vapor imagery is very beneficial in tracking the EML</a:t>
            </a:r>
            <a:endParaRPr dirty="0"/>
          </a:p>
          <a:p>
            <a:r>
              <a:rPr lang="en" dirty="0"/>
              <a:t>The EML usually resides above low-level moist layer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This allows convection to be “capped” initially</a:t>
            </a:r>
            <a:endParaRPr dirty="0"/>
          </a:p>
          <a:p>
            <a:r>
              <a:rPr lang="en" dirty="0"/>
              <a:t>Once low-level forcing develops, the cap will serve to limit convective development in space to favor the most rigorous parcel accelerations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CAPE then available to a few storms rather than having widespread convection competing</a:t>
            </a:r>
            <a:endParaRPr dirty="0"/>
          </a:p>
          <a:p>
            <a:r>
              <a:rPr lang="en" dirty="0"/>
              <a:t>When paired with various SPC mesoanalysis graphics can help focus attention to where convection initiation may occur and to what degree</a:t>
            </a:r>
            <a:endParaRPr dirty="0"/>
          </a:p>
          <a:p>
            <a:r>
              <a:rPr lang="en"/>
              <a:t>Should be used routinely by all forecasters but especially the Mesoanalysis Forecaster (MA MET)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18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914400"/>
            <a:ext cx="6172200" cy="857250"/>
          </a:xfrm>
          <a:solidFill>
            <a:srgbClr val="0070C0">
              <a:alpha val="45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GOES Applications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Webinar Protocol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09900" y="2057400"/>
            <a:ext cx="6172200" cy="3371850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~20 minutes for the speaker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Send questions via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GoTo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Chat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 ask during Q&amp;A period via phone</a:t>
            </a:r>
          </a:p>
          <a:p>
            <a:pPr lvl="1"/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Followed by Q&amp;A 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 discussion forum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Done by 1830 UTC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 NOT press hold!!!</a:t>
            </a:r>
          </a:p>
          <a:p>
            <a:endParaRPr 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Mute when not speaking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fld id="{919F3282-E087-470D-9546-EFAEC0DC811B}" type="slidenum"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pPr defTabSz="685800">
                <a:defRPr/>
              </a:pPr>
              <a:t>3</a:t>
            </a:fld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4" name="Picture 2" descr="C:\Users\jboettcher\AppData\Local\Microsoft\Windows\Temporary Internet Files\Content.IE5\8XGR5AQB\MP90028952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57400"/>
            <a:ext cx="1409700" cy="2114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boettcher\AppData\Local\Microsoft\Windows\Temporary Internet Files\Content.IE5\E81K2WB2\MC90029973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629150"/>
            <a:ext cx="1135452" cy="11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788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140800"/>
            <a:ext cx="11624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 dirty="0"/>
              <a:t>Highlights Across the </a:t>
            </a:r>
            <a:r>
              <a:rPr lang="en" dirty="0" smtClean="0"/>
              <a:t>Area on the day in question:  March 19 2020</a:t>
            </a:r>
            <a:endParaRPr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767" y="904400"/>
            <a:ext cx="9283200" cy="5802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95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3426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Active Day across the Plains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57000" y="1021067"/>
            <a:ext cx="5333200" cy="2408000"/>
          </a:xfrm>
          <a:prstGeom prst="rect">
            <a:avLst/>
          </a:prstGeom>
          <a:solidFill>
            <a:srgbClr val="D9D9D9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WFO LBF was expecting a few T-storms in our southern CWA, but also blizzard conditions in our northwest</a:t>
            </a:r>
            <a:endParaRPr/>
          </a:p>
          <a:p>
            <a:r>
              <a:rPr lang="en"/>
              <a:t>Meanwhile WFO OAX/GID were expecting severe weather</a:t>
            </a:r>
            <a:endParaRPr/>
          </a:p>
          <a:p>
            <a:r>
              <a:rPr lang="en"/>
              <a:t>Enhanced risk and 10% TOR threat for OAX CWA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800" y="1560167"/>
            <a:ext cx="3237968" cy="22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31367" y="1560167"/>
            <a:ext cx="3237968" cy="22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1800" y="3968368"/>
            <a:ext cx="3237968" cy="268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97118" y="3968368"/>
            <a:ext cx="3106468" cy="268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2234" y="3530667"/>
            <a:ext cx="5182733" cy="32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6168432" y="1398700"/>
            <a:ext cx="2442167" cy="4264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Day 1 Outlook</a:t>
            </a:r>
            <a:endParaRPr sz="2400"/>
          </a:p>
        </p:txBody>
      </p:sp>
      <p:sp>
        <p:nvSpPr>
          <p:cNvPr id="74" name="Google Shape;74;p15"/>
          <p:cNvSpPr txBox="1"/>
          <p:nvPr/>
        </p:nvSpPr>
        <p:spPr>
          <a:xfrm>
            <a:off x="9264966" y="1323467"/>
            <a:ext cx="2622233" cy="4264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Day 1 TOR Outlook</a:t>
            </a:r>
            <a:endParaRPr sz="2400"/>
          </a:p>
        </p:txBody>
      </p:sp>
      <p:sp>
        <p:nvSpPr>
          <p:cNvPr id="75" name="Google Shape;75;p15"/>
          <p:cNvSpPr txBox="1"/>
          <p:nvPr/>
        </p:nvSpPr>
        <p:spPr>
          <a:xfrm>
            <a:off x="5943600" y="3858633"/>
            <a:ext cx="2786169" cy="4264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Day 1 Wind Outlook</a:t>
            </a:r>
            <a:endParaRPr sz="2400" dirty="0"/>
          </a:p>
        </p:txBody>
      </p:sp>
      <p:sp>
        <p:nvSpPr>
          <p:cNvPr id="76" name="Google Shape;76;p15"/>
          <p:cNvSpPr txBox="1"/>
          <p:nvPr/>
        </p:nvSpPr>
        <p:spPr>
          <a:xfrm>
            <a:off x="9296632" y="3858633"/>
            <a:ext cx="2706953" cy="4264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Day 1 Hail Outlook</a:t>
            </a:r>
            <a:endParaRPr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69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57600" y="17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1200 UTC 19 March 2020 LBF Sounding</a:t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102800" y="2344400"/>
            <a:ext cx="2694800" cy="3218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400" dirty="0"/>
              <a:t>Dew points in the mid 40s on LBF morning sounding</a:t>
            </a:r>
            <a:endParaRPr sz="2400" dirty="0"/>
          </a:p>
          <a:p>
            <a:pPr marL="609585" indent="-423323">
              <a:buSzPts val="1400"/>
              <a:buChar char="●"/>
            </a:pPr>
            <a:r>
              <a:rPr lang="en" sz="2400" dirty="0"/>
              <a:t>Some CAPE aloft but well above the surface </a:t>
            </a:r>
            <a:endParaRPr sz="2400" dirty="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939233"/>
            <a:ext cx="8767132" cy="5737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99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21667" y="140800"/>
            <a:ext cx="116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1616 UTC 7.3um GOES-East Low-Level Water Vapor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9918" y="1070133"/>
            <a:ext cx="10224567" cy="56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180300" y="1682600"/>
            <a:ext cx="3003200" cy="32704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000" dirty="0"/>
              <a:t>By mid morning there was good moisture in the BL north of the front</a:t>
            </a:r>
            <a:endParaRPr sz="2000" dirty="0"/>
          </a:p>
          <a:p>
            <a:pPr marL="609585" indent="-423323">
              <a:buSzPts val="1400"/>
              <a:buChar char="●"/>
            </a:pPr>
            <a:r>
              <a:rPr lang="en" sz="2000" dirty="0"/>
              <a:t>Across KS the elevated mixed layer was developing as seen in red colors on GOES-East image (black circle) </a:t>
            </a:r>
            <a:endParaRPr sz="2000" dirty="0"/>
          </a:p>
        </p:txBody>
      </p:sp>
      <p:sp>
        <p:nvSpPr>
          <p:cNvPr id="91" name="Google Shape;91;p17"/>
          <p:cNvSpPr/>
          <p:nvPr/>
        </p:nvSpPr>
        <p:spPr>
          <a:xfrm rot="1308085">
            <a:off x="5691207" y="3068751"/>
            <a:ext cx="954251" cy="2074365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92" name="Google Shape;92;p17"/>
          <p:cNvCxnSpPr/>
          <p:nvPr/>
        </p:nvCxnSpPr>
        <p:spPr>
          <a:xfrm>
            <a:off x="5314667" y="1682600"/>
            <a:ext cx="1496800" cy="754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" name="Google Shape;93;p17"/>
          <p:cNvSpPr txBox="1"/>
          <p:nvPr/>
        </p:nvSpPr>
        <p:spPr>
          <a:xfrm>
            <a:off x="3782900" y="1070132"/>
            <a:ext cx="3456100" cy="911067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/>
              <a:t>Mid-level FGEN producing rain then snow</a:t>
            </a:r>
            <a:endParaRPr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837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15600" y="1524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1200 UTC 19 March 2020 DDC sounding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125367" y="2163500"/>
            <a:ext cx="3017600" cy="2801200"/>
          </a:xfrm>
          <a:prstGeom prst="rect">
            <a:avLst/>
          </a:prstGeom>
          <a:solidFill>
            <a:srgbClr val="D9D9D9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buSzPts val="1400"/>
            </a:pPr>
            <a:r>
              <a:rPr lang="en" sz="1867"/>
              <a:t>Early morning sounding from DDC showed somewhat drier low-levels but the EML was not explicitly captured</a:t>
            </a:r>
            <a:endParaRPr sz="1867"/>
          </a:p>
          <a:p>
            <a:pPr indent="-423323">
              <a:buSzPts val="1400"/>
            </a:pPr>
            <a:r>
              <a:rPr lang="en" sz="1867"/>
              <a:t>Still surface dew point of 51!</a:t>
            </a:r>
            <a:endParaRPr sz="1867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367" y="965234"/>
            <a:ext cx="8314068" cy="58198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" y="4941361"/>
            <a:ext cx="3152630" cy="1843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465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15600" y="1524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0000 UTC 20 March 2020 DDC sounding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121433" y="1818000"/>
            <a:ext cx="3017600" cy="3222000"/>
          </a:xfrm>
          <a:prstGeom prst="rect">
            <a:avLst/>
          </a:prstGeom>
          <a:solidFill>
            <a:srgbClr val="D9D9D9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buSzPts val="1400"/>
            </a:pPr>
            <a:r>
              <a:rPr lang="en" sz="1867"/>
              <a:t>However By 0000 UTC you can see that the EML did mix out and a nearly inverted-V profile remained</a:t>
            </a:r>
            <a:endParaRPr sz="1867"/>
          </a:p>
          <a:p>
            <a:pPr indent="-423323">
              <a:buSzPts val="1400"/>
            </a:pPr>
            <a:r>
              <a:rPr lang="en" sz="1867"/>
              <a:t>Surface dew point in the mid 20s!</a:t>
            </a:r>
            <a:endParaRPr sz="1867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0633" y="991634"/>
            <a:ext cx="8273432" cy="579136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2929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1930</TotalTime>
  <Words>892</Words>
  <Application>Microsoft Office PowerPoint</Application>
  <PresentationFormat>Widescreen</PresentationFormat>
  <Paragraphs>112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Open Sans Semibold</vt:lpstr>
      <vt:lpstr>1_Office Theme</vt:lpstr>
      <vt:lpstr>FDTD GOES Applications Webinar Use of Low-Level Water Vapor in diagnosing the elevated mixed layer</vt:lpstr>
      <vt:lpstr>FDTD  “Satellite Chat” Library </vt:lpstr>
      <vt:lpstr>FDTD GOES Applications Webinar Protocol</vt:lpstr>
      <vt:lpstr>Highlights Across the Area on the day in question:  March 19 2020</vt:lpstr>
      <vt:lpstr>Active Day across the Plains</vt:lpstr>
      <vt:lpstr>1200 UTC 19 March 2020 LBF Sounding</vt:lpstr>
      <vt:lpstr>1616 UTC 7.3um GOES-East Low-Level Water Vapor</vt:lpstr>
      <vt:lpstr>1200 UTC 19 March 2020 DDC sounding</vt:lpstr>
      <vt:lpstr>0000 UTC 20 March 2020 DDC sounding</vt:lpstr>
      <vt:lpstr>1716 UTC 7.3um GOES-East Low-Level Water Vapor</vt:lpstr>
      <vt:lpstr>1800 UTC 19 March 2020 WPC SFC Frontal Positions</vt:lpstr>
      <vt:lpstr>1816 UTC 7.3um GOES-East Low-Level Water Vapor</vt:lpstr>
      <vt:lpstr>1816 UTC 7.3um GOES-East Low-Level Water Vapor</vt:lpstr>
      <vt:lpstr>1916 UTC 7.3um GOES-East Low-Level Water Vapor</vt:lpstr>
      <vt:lpstr>1916 UTC 7.3um GOES-East Low-Level Water Vapor</vt:lpstr>
      <vt:lpstr>1916 UTC 7.3um GOES-East Low-Level Water Vapor</vt:lpstr>
      <vt:lpstr>2016 UTC 7.3um GOES-East Low-Level Water Vapor</vt:lpstr>
      <vt:lpstr>2016 UTC 7.3um GOES-East Low-Level Water Vapor</vt:lpstr>
      <vt:lpstr>2016 UTC 7.3um GOES-East Low-Level Water Vapor</vt:lpstr>
      <vt:lpstr>2016 UTC 7.3um GOES-East Low-Level Water Vapor</vt:lpstr>
      <vt:lpstr>2116 UTC 7.3um GOES-East Low-Level Water Vapor</vt:lpstr>
      <vt:lpstr>2116 UTC 7.3um GOES-East Low-Level Water Vapor</vt:lpstr>
      <vt:lpstr>2116 UTC 7.3um GOES-East Low-Level Water Vapor</vt:lpstr>
      <vt:lpstr>2116 UTC 7.3um GOES-East Low-Level Water Vapor</vt:lpstr>
      <vt:lpstr>Take Home Points</vt:lpstr>
    </vt:vector>
  </TitlesOfParts>
  <Company>NWS Alaska Region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GOES17 Fog Applications in AK</dc:title>
  <dc:creator>Administrator</dc:creator>
  <cp:lastModifiedBy>Scott Lindstrom</cp:lastModifiedBy>
  <cp:revision>72</cp:revision>
  <dcterms:created xsi:type="dcterms:W3CDTF">2019-03-19T18:09:36Z</dcterms:created>
  <dcterms:modified xsi:type="dcterms:W3CDTF">2020-06-09T13:20:05Z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82AF1241-559D-4EA7-BBF4-A0DEFFFC3491</vt:lpwstr>
  </property>
  <property fmtid="{D5CDD505-2E9C-101B-9397-08002B2CF9AE}" pid="3" name="ArticulatePath">
    <vt:lpwstr>Applications of GOES-17 Imagery in Volcanic Plume Detection for the Alaska Region_0422</vt:lpwstr>
  </property>
</Properties>
</file>