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9144000" cy="5143500" type="screen16x9"/>
  <p:notesSz cx="6858000" cy="9144000"/>
  <p:embeddedFontLst>
    <p:embeddedFont>
      <p:font typeface="Open Sans SemiBold"/>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Oswald"/>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uGv0UEm/VpncgmNWkaJLQrONV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1321D3-98AC-4907-986A-C90AA261875E}">
  <a:tblStyle styleId="{F81321D3-98AC-4907-986A-C90AA261875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b="off" i="off"/>
      <a:tcStyle>
        <a:tcBdr/>
        <a:fill>
          <a:solidFill>
            <a:srgbClr val="CACACA"/>
          </a:solidFill>
        </a:fill>
      </a:tcStyle>
    </a:band1H>
    <a:band2H>
      <a:tcTxStyle b="off" i="off"/>
      <a:tcStyle>
        <a:tcBdr/>
      </a:tcStyle>
    </a:band2H>
    <a:band1V>
      <a:tcTxStyle b="off" i="off"/>
      <a:tcStyle>
        <a:tcBdr/>
        <a:fill>
          <a:solidFill>
            <a:srgbClr val="CACACA"/>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91" y="50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customschemas.google.com/relationships/presentationmetadata" Target="meta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76" name="Google Shape;37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00" name="Google Shape;40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100"/>
              <a:buNone/>
            </a:pPr>
            <a:endParaRPr/>
          </a:p>
        </p:txBody>
      </p:sp>
      <p:sp>
        <p:nvSpPr>
          <p:cNvPr id="105" name="Google Shape;10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 out of 3 rule met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96" name="Google Shape;796;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8" name="Google Shape;80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
        <p:cNvGrpSpPr/>
        <p:nvPr/>
      </p:nvGrpSpPr>
      <p:grpSpPr>
        <a:xfrm>
          <a:off x="0" y="0"/>
          <a:ext cx="0" cy="0"/>
          <a:chOff x="0" y="0"/>
          <a:chExt cx="0" cy="0"/>
        </a:xfrm>
      </p:grpSpPr>
      <p:sp>
        <p:nvSpPr>
          <p:cNvPr id="12" name="Google Shape;12;p5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6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 name="Google Shape;66;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sp>
        <p:nvSpPr>
          <p:cNvPr id="68" name="Google Shape;68;p6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6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0" name="Google Shape;70;p6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1" name="Google Shape;71;p6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2" name="Google Shape;7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Google Shape;74;p6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5" name="Google Shape;75;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6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8" name="Google Shape;78;p6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9" name="Google Shape;79;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Only Layout">
  <p:cSld name="Text-Only Layout">
    <p:spTree>
      <p:nvGrpSpPr>
        <p:cNvPr id="1" name="Shape 33"/>
        <p:cNvGrpSpPr/>
        <p:nvPr/>
      </p:nvGrpSpPr>
      <p:grpSpPr>
        <a:xfrm>
          <a:off x="0" y="0"/>
          <a:ext cx="0" cy="0"/>
          <a:chOff x="0" y="0"/>
          <a:chExt cx="0" cy="0"/>
        </a:xfrm>
      </p:grpSpPr>
      <p:sp>
        <p:nvSpPr>
          <p:cNvPr id="34" name="Google Shape;34;p5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body" idx="1"/>
          </p:nvPr>
        </p:nvSpPr>
        <p:spPr>
          <a:xfrm>
            <a:off x="457200" y="1200150"/>
            <a:ext cx="8229600" cy="373761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228600" algn="l">
              <a:lnSpc>
                <a:spcPct val="100000"/>
              </a:lnSpc>
              <a:spcBef>
                <a:spcPts val="225"/>
              </a:spcBef>
              <a:spcAft>
                <a:spcPts val="0"/>
              </a:spcAft>
              <a:buClr>
                <a:schemeClr val="dk1"/>
              </a:buClr>
              <a:buSzPts val="1125"/>
              <a:buNone/>
              <a:defRPr/>
            </a:lvl4pPr>
            <a:lvl5pPr marL="2286000" lvl="4" indent="-228600" algn="l">
              <a:lnSpc>
                <a:spcPct val="100000"/>
              </a:lnSpc>
              <a:spcBef>
                <a:spcPts val="225"/>
              </a:spcBef>
              <a:spcAft>
                <a:spcPts val="0"/>
              </a:spcAft>
              <a:buClr>
                <a:schemeClr val="dk1"/>
              </a:buClr>
              <a:buSzPts val="1125"/>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58"/>
          <p:cNvSpPr txBox="1">
            <a:spLocks noGrp="1"/>
          </p:cNvSpPr>
          <p:nvPr>
            <p:ph type="sldNum" idx="12"/>
          </p:nvPr>
        </p:nvSpPr>
        <p:spPr>
          <a:xfrm>
            <a:off x="8153400" y="4767264"/>
            <a:ext cx="533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25"/>
              <a:buFont typeface="Arial"/>
              <a:buNone/>
              <a:defRPr sz="1125"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 name="Google Shape;44;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7" name="Google Shape;47;p6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8" name="Google Shape;48;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23850" algn="l">
              <a:lnSpc>
                <a:spcPct val="90000"/>
              </a:lnSpc>
              <a:spcBef>
                <a:spcPts val="1200"/>
              </a:spcBef>
              <a:spcAft>
                <a:spcPts val="0"/>
              </a:spcAft>
              <a:buClr>
                <a:schemeClr val="dk1"/>
              </a:buClr>
              <a:buSzPts val="15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1" name="Google Shape;51;p62"/>
          <p:cNvSpPr txBox="1">
            <a:spLocks noGrp="1"/>
          </p:cNvSpPr>
          <p:nvPr>
            <p:ph type="title"/>
          </p:nvPr>
        </p:nvSpPr>
        <p:spPr>
          <a:xfrm>
            <a:off x="628650" y="342094"/>
            <a:ext cx="7886700" cy="770100"/>
          </a:xfrm>
          <a:prstGeom prst="rect">
            <a:avLst/>
          </a:prstGeom>
          <a:noFill/>
          <a:ln>
            <a:noFill/>
          </a:ln>
        </p:spPr>
        <p:txBody>
          <a:bodyPr spcFirstLastPara="1" wrap="square" lIns="68575" tIns="34275" rIns="68575" bIns="34275" anchor="ctr" anchorCtr="0">
            <a:normAutofit/>
          </a:bodyPr>
          <a:lstStyle>
            <a:lvl1pPr marR="0" lvl="0" algn="ctr">
              <a:lnSpc>
                <a:spcPct val="90000"/>
              </a:lnSpc>
              <a:spcBef>
                <a:spcPts val="0"/>
              </a:spcBef>
              <a:spcAft>
                <a:spcPts val="0"/>
              </a:spcAft>
              <a:buClr>
                <a:schemeClr val="dk1"/>
              </a:buClr>
              <a:buSzPts val="3300"/>
              <a:buFont typeface="Oswald"/>
              <a:buNone/>
              <a:defRPr sz="3300" i="0" u="none" strike="noStrike" cap="none">
                <a:solidFill>
                  <a:schemeClr val="dk1"/>
                </a:solidFill>
                <a:latin typeface="Oswald"/>
                <a:ea typeface="Oswald"/>
                <a:cs typeface="Oswald"/>
                <a:sym typeface="Oswald"/>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6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4" name="Google Shape;54;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8" name="Google Shape;58;p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9" name="Google Shape;5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2" name="Google Shape;62;p6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 name="Google Shape;63;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lnSpc>
                <a:spcPct val="100000"/>
              </a:lnSpc>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5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5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16"/>
        <p:cNvGrpSpPr/>
        <p:nvPr/>
      </p:nvGrpSpPr>
      <p:grpSpPr>
        <a:xfrm>
          <a:off x="0" y="0"/>
          <a:ext cx="0" cy="0"/>
          <a:chOff x="0" y="0"/>
          <a:chExt cx="0" cy="0"/>
        </a:xfrm>
      </p:grpSpPr>
      <p:sp>
        <p:nvSpPr>
          <p:cNvPr id="17" name="Google Shape;17;p5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55"/>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lnSpc>
                <a:spcPct val="100000"/>
              </a:lnSpc>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19" name="Google Shape;19;p5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5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5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475"/>
              <a:buFont typeface="Calibri"/>
              <a:buNone/>
              <a:defRPr sz="2475"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57"/>
          <p:cNvSpPr txBox="1">
            <a:spLocks noGrp="1"/>
          </p:cNvSpPr>
          <p:nvPr>
            <p:ph type="body" idx="1"/>
          </p:nvPr>
        </p:nvSpPr>
        <p:spPr>
          <a:xfrm>
            <a:off x="457200" y="1200153"/>
            <a:ext cx="8229600" cy="3394472"/>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lnSpc>
                <a:spcPct val="100000"/>
              </a:lnSpc>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3pPr>
            <a:lvl4pPr marL="1828800" marR="0" lvl="3"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lnSpc>
                <a:spcPct val="100000"/>
              </a:lnSpc>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30" name="Google Shape;30;p5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5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5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9" name="Google Shape;39;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0" name="Google Shape;40;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hyperlink" Target="https://drive.google.com/drive/folders/11zqLzFjhm28JUuu3AsyGC5QvKkDUW-L5?usp=sharing" TargetMode="External"/><Relationship Id="rId3" Type="http://schemas.openxmlformats.org/officeDocument/2006/relationships/hyperlink" Target="https://sites.google.com/a/noaa.gov/nws-cr-tornado-warning-improvement-project/home" TargetMode="External"/><Relationship Id="rId7" Type="http://schemas.openxmlformats.org/officeDocument/2006/relationships/hyperlink" Target="https://drive.google.com/file/d/1_CGym1o5VUCVc0ZU5wlKjtsnX_p68Xji/view?usp=sharing"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youtu.be/ByZCMA6PkOE" TargetMode="External"/><Relationship Id="rId5" Type="http://schemas.openxmlformats.org/officeDocument/2006/relationships/hyperlink" Target="https://drive.google.com/file/d/1e0i9lFYvO1sTT8JyfImemZwX4ClVRdYM/view?usp=sharing" TargetMode="External"/><Relationship Id="rId4" Type="http://schemas.openxmlformats.org/officeDocument/2006/relationships/hyperlink" Target="https://vlab.ncep.noaa.gov/web/guest?redirect=/group/cr-soo/twi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p:cNvPicPr preferRelativeResize="0"/>
          <p:nvPr/>
        </p:nvPicPr>
        <p:blipFill rotWithShape="1">
          <a:blip r:embed="rId3">
            <a:alphaModFix/>
          </a:blip>
          <a:srcRect/>
          <a:stretch/>
        </p:blipFill>
        <p:spPr>
          <a:xfrm>
            <a:off x="6424195" y="3906899"/>
            <a:ext cx="736700" cy="535781"/>
          </a:xfrm>
          <a:prstGeom prst="rect">
            <a:avLst/>
          </a:prstGeom>
          <a:noFill/>
          <a:ln>
            <a:noFill/>
          </a:ln>
        </p:spPr>
      </p:pic>
      <p:pic>
        <p:nvPicPr>
          <p:cNvPr id="87" name="Google Shape;87;p1"/>
          <p:cNvPicPr preferRelativeResize="0"/>
          <p:nvPr/>
        </p:nvPicPr>
        <p:blipFill rotWithShape="1">
          <a:blip r:embed="rId4">
            <a:alphaModFix/>
          </a:blip>
          <a:srcRect/>
          <a:stretch/>
        </p:blipFill>
        <p:spPr>
          <a:xfrm>
            <a:off x="2084907" y="3977642"/>
            <a:ext cx="884039" cy="375047"/>
          </a:xfrm>
          <a:prstGeom prst="rect">
            <a:avLst/>
          </a:prstGeom>
          <a:noFill/>
          <a:ln>
            <a:noFill/>
          </a:ln>
        </p:spPr>
      </p:pic>
      <p:pic>
        <p:nvPicPr>
          <p:cNvPr id="88" name="Google Shape;88;p1"/>
          <p:cNvPicPr preferRelativeResize="0"/>
          <p:nvPr/>
        </p:nvPicPr>
        <p:blipFill rotWithShape="1">
          <a:blip r:embed="rId5">
            <a:alphaModFix/>
          </a:blip>
          <a:srcRect/>
          <a:stretch/>
        </p:blipFill>
        <p:spPr>
          <a:xfrm>
            <a:off x="5450684" y="3816908"/>
            <a:ext cx="535781" cy="535781"/>
          </a:xfrm>
          <a:prstGeom prst="rect">
            <a:avLst/>
          </a:prstGeom>
          <a:noFill/>
          <a:ln>
            <a:noFill/>
          </a:ln>
        </p:spPr>
      </p:pic>
      <p:pic>
        <p:nvPicPr>
          <p:cNvPr id="89" name="Google Shape;89;p1"/>
          <p:cNvPicPr preferRelativeResize="0"/>
          <p:nvPr/>
        </p:nvPicPr>
        <p:blipFill rotWithShape="1">
          <a:blip r:embed="rId6">
            <a:alphaModFix/>
          </a:blip>
          <a:srcRect/>
          <a:stretch/>
        </p:blipFill>
        <p:spPr>
          <a:xfrm>
            <a:off x="3286128" y="3886540"/>
            <a:ext cx="840178" cy="462955"/>
          </a:xfrm>
          <a:prstGeom prst="rect">
            <a:avLst/>
          </a:prstGeom>
          <a:noFill/>
          <a:ln>
            <a:noFill/>
          </a:ln>
        </p:spPr>
      </p:pic>
      <p:pic>
        <p:nvPicPr>
          <p:cNvPr id="90" name="Google Shape;90;p1"/>
          <p:cNvPicPr preferRelativeResize="0"/>
          <p:nvPr/>
        </p:nvPicPr>
        <p:blipFill rotWithShape="1">
          <a:blip r:embed="rId7">
            <a:alphaModFix/>
          </a:blip>
          <a:srcRect/>
          <a:stretch/>
        </p:blipFill>
        <p:spPr>
          <a:xfrm>
            <a:off x="4486276" y="3886537"/>
            <a:ext cx="471488" cy="471488"/>
          </a:xfrm>
          <a:prstGeom prst="rect">
            <a:avLst/>
          </a:prstGeom>
          <a:noFill/>
          <a:ln>
            <a:noFill/>
          </a:ln>
        </p:spPr>
      </p:pic>
      <p:sp>
        <p:nvSpPr>
          <p:cNvPr id="91" name="Google Shape;91;p1"/>
          <p:cNvSpPr txBox="1">
            <a:spLocks noGrp="1"/>
          </p:cNvSpPr>
          <p:nvPr>
            <p:ph type="title"/>
          </p:nvPr>
        </p:nvSpPr>
        <p:spPr>
          <a:xfrm>
            <a:off x="1023457" y="201336"/>
            <a:ext cx="6878972" cy="1627464"/>
          </a:xfrm>
          <a:prstGeom prst="rect">
            <a:avLst/>
          </a:prstGeom>
          <a:solidFill>
            <a:srgbClr val="0070C0">
              <a:alpha val="52941"/>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800"/>
              <a:buFont typeface="Calibri"/>
              <a:buNone/>
            </a:pPr>
            <a:r>
              <a:rPr lang="en" sz="2800" b="1"/>
              <a:t>FDTD Satellite Applications Webinar</a:t>
            </a:r>
            <a:r>
              <a:rPr lang="en" sz="2250">
                <a:solidFill>
                  <a:srgbClr val="FFC000"/>
                </a:solidFill>
              </a:rPr>
              <a:t/>
            </a:r>
            <a:br>
              <a:rPr lang="en" sz="2250">
                <a:solidFill>
                  <a:srgbClr val="FFC000"/>
                </a:solidFill>
              </a:rPr>
            </a:br>
            <a:r>
              <a:rPr lang="en" b="1"/>
              <a:t>NWS Central Region Remote Mesoanalyst Proof of Concept: The 17 March 2021 Tornado Event in Southwest Missouri</a:t>
            </a:r>
            <a:r>
              <a:rPr lang="en"/>
              <a:t> </a:t>
            </a:r>
            <a:endParaRPr sz="2250" b="1">
              <a:solidFill>
                <a:srgbClr val="FFC000"/>
              </a:solidFill>
              <a:latin typeface="Calibri"/>
              <a:ea typeface="Calibri"/>
              <a:cs typeface="Calibri"/>
              <a:sym typeface="Calibri"/>
            </a:endParaRPr>
          </a:p>
        </p:txBody>
      </p:sp>
      <p:sp>
        <p:nvSpPr>
          <p:cNvPr id="92" name="Google Shape;92;p1"/>
          <p:cNvSpPr txBox="1"/>
          <p:nvPr/>
        </p:nvSpPr>
        <p:spPr>
          <a:xfrm>
            <a:off x="1417740" y="2046349"/>
            <a:ext cx="6392410" cy="1686752"/>
          </a:xfrm>
          <a:prstGeom prst="rect">
            <a:avLst/>
          </a:prstGeom>
          <a:solidFill>
            <a:srgbClr val="C00000">
              <a:alpha val="63137"/>
            </a:srgbClr>
          </a:solidFill>
          <a:ln w="4127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Clr>
                <a:srgbClr val="F2F2F2"/>
              </a:buClr>
              <a:buSzPts val="1800"/>
              <a:buFont typeface="Arial"/>
              <a:buNone/>
            </a:pPr>
            <a:r>
              <a:rPr lang="en" sz="1800" b="0" i="0" u="none" strike="noStrike" cap="none">
                <a:solidFill>
                  <a:srgbClr val="F2F2F2"/>
                </a:solidFill>
                <a:latin typeface="Calibri"/>
                <a:ea typeface="Calibri"/>
                <a:cs typeface="Calibri"/>
                <a:sym typeface="Calibri"/>
              </a:rPr>
              <a:t>Presented by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0"/>
              </a:spcBef>
              <a:spcAft>
                <a:spcPts val="0"/>
              </a:spcAft>
              <a:buNone/>
            </a:pPr>
            <a:r>
              <a:rPr lang="en" sz="1800" b="1" i="1" u="none" strike="noStrike" cap="none">
                <a:solidFill>
                  <a:srgbClr val="F2F2F2"/>
                </a:solidFill>
                <a:latin typeface="Calibri"/>
                <a:ea typeface="Calibri"/>
                <a:cs typeface="Calibri"/>
                <a:sym typeface="Calibri"/>
              </a:rPr>
              <a:t>Jason Schaumann</a:t>
            </a:r>
            <a:r>
              <a:rPr lang="en" sz="1600" b="1" i="1" u="none" strike="noStrike" cap="none">
                <a:solidFill>
                  <a:srgbClr val="F2F2F2"/>
                </a:solidFill>
                <a:latin typeface="Calibri"/>
                <a:ea typeface="Calibri"/>
                <a:cs typeface="Calibri"/>
                <a:sym typeface="Calibri"/>
              </a:rPr>
              <a:t>, SOO, NWS Springfield MO, WFO SGF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0"/>
              </a:spcBef>
              <a:spcAft>
                <a:spcPts val="0"/>
              </a:spcAft>
              <a:buClr>
                <a:srgbClr val="F2F2F2"/>
              </a:buClr>
              <a:buSzPts val="1800"/>
              <a:buFont typeface="Arial"/>
              <a:buNone/>
            </a:pPr>
            <a:r>
              <a:rPr lang="en" sz="1800" b="1" i="1" u="none" strike="noStrike" cap="none">
                <a:solidFill>
                  <a:srgbClr val="F2F2F2"/>
                </a:solidFill>
                <a:latin typeface="Calibri"/>
                <a:ea typeface="Calibri"/>
                <a:cs typeface="Calibri"/>
                <a:sym typeface="Calibri"/>
              </a:rPr>
              <a:t>Corey Mead</a:t>
            </a:r>
            <a:r>
              <a:rPr lang="en" sz="1600" b="1" i="1" u="none" strike="noStrike" cap="none">
                <a:solidFill>
                  <a:srgbClr val="F2F2F2"/>
                </a:solidFill>
                <a:latin typeface="Calibri"/>
                <a:ea typeface="Calibri"/>
                <a:cs typeface="Calibri"/>
                <a:sym typeface="Calibri"/>
              </a:rPr>
              <a:t>, Meteorologist, NWS Omaha/Valley NE WFO OAX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60"/>
              </a:spcBef>
              <a:spcAft>
                <a:spcPts val="0"/>
              </a:spcAft>
              <a:buClr>
                <a:srgbClr val="F2F2F2"/>
              </a:buClr>
              <a:buSzPts val="1800"/>
              <a:buFont typeface="Arial"/>
              <a:buNone/>
            </a:pPr>
            <a:r>
              <a:rPr lang="en" sz="1800" b="1" i="1" u="none" strike="noStrike" cap="none">
                <a:solidFill>
                  <a:srgbClr val="F2F2F2"/>
                </a:solidFill>
                <a:latin typeface="Calibri"/>
                <a:ea typeface="Calibri"/>
                <a:cs typeface="Calibri"/>
                <a:sym typeface="Calibri"/>
              </a:rPr>
              <a:t>Pat Spoden</a:t>
            </a:r>
            <a:r>
              <a:rPr lang="en" sz="1600" b="1" i="1" u="none" strike="noStrike" cap="none">
                <a:solidFill>
                  <a:srgbClr val="F2F2F2"/>
                </a:solidFill>
                <a:latin typeface="Calibri"/>
                <a:ea typeface="Calibri"/>
                <a:cs typeface="Calibri"/>
                <a:sym typeface="Calibri"/>
              </a:rPr>
              <a:t>, SOO, NWS Paducah KY, WFO PAH</a:t>
            </a:r>
            <a:endParaRPr sz="1600" b="1" i="1" u="none" strike="noStrike" cap="none">
              <a:solidFill>
                <a:srgbClr val="F2F2F2"/>
              </a:solidFill>
              <a:latin typeface="Calibri"/>
              <a:ea typeface="Calibri"/>
              <a:cs typeface="Calibri"/>
              <a:sym typeface="Calibri"/>
            </a:endParaRPr>
          </a:p>
          <a:p>
            <a:pPr marL="0" marR="0" lvl="0" indent="0" algn="ctr" rtl="0">
              <a:lnSpc>
                <a:spcPct val="100000"/>
              </a:lnSpc>
              <a:spcBef>
                <a:spcPts val="360"/>
              </a:spcBef>
              <a:spcAft>
                <a:spcPts val="0"/>
              </a:spcAft>
              <a:buClr>
                <a:srgbClr val="F2F2F2"/>
              </a:buClr>
              <a:buSzPts val="1800"/>
              <a:buFont typeface="Arial"/>
              <a:buNone/>
            </a:pPr>
            <a:r>
              <a:rPr lang="en" sz="1800" b="1" i="1" u="none" strike="noStrike" cap="none">
                <a:solidFill>
                  <a:srgbClr val="F2F2F2"/>
                </a:solidFill>
                <a:latin typeface="Calibri"/>
                <a:ea typeface="Calibri"/>
                <a:cs typeface="Calibri"/>
                <a:sym typeface="Calibri"/>
              </a:rPr>
              <a:t>5 May 2021</a:t>
            </a:r>
            <a:endParaRPr sz="1800" b="0" i="0" u="none" strike="noStrike" cap="none">
              <a:solidFill>
                <a:srgbClr val="F2F2F2"/>
              </a:solidFill>
              <a:latin typeface="Calibri"/>
              <a:ea typeface="Calibri"/>
              <a:cs typeface="Calibri"/>
              <a:sym typeface="Calibri"/>
            </a:endParaRPr>
          </a:p>
        </p:txBody>
      </p:sp>
      <p:sp>
        <p:nvSpPr>
          <p:cNvPr id="93" name="Google Shape;93;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00"/>
              <a:buNone/>
            </a:pPr>
            <a:fld id="{00000000-1234-1234-1234-123412341234}" type="slidenum">
              <a:rPr lang="en">
                <a:solidFill>
                  <a:srgbClr val="888888"/>
                </a:solidFill>
                <a:latin typeface="Calibri"/>
                <a:ea typeface="Calibri"/>
                <a:cs typeface="Calibri"/>
                <a:sym typeface="Calibri"/>
              </a:rPr>
              <a:t>1</a:t>
            </a:fld>
            <a:endParaRPr>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228600" y="423975"/>
            <a:ext cx="9082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HREF (12z) 2-m-AGL Mean Dewpoint and MSL Pressure</a:t>
            </a:r>
            <a:endParaRPr b="1"/>
          </a:p>
        </p:txBody>
      </p:sp>
      <p:pic>
        <p:nvPicPr>
          <p:cNvPr id="164" name="Google Shape;164;p10"/>
          <p:cNvPicPr preferRelativeResize="0"/>
          <p:nvPr/>
        </p:nvPicPr>
        <p:blipFill rotWithShape="1">
          <a:blip r:embed="rId3">
            <a:alphaModFix/>
          </a:blip>
          <a:srcRect/>
          <a:stretch/>
        </p:blipFill>
        <p:spPr>
          <a:xfrm>
            <a:off x="118872" y="1285625"/>
            <a:ext cx="4484351" cy="3467896"/>
          </a:xfrm>
          <a:prstGeom prst="rect">
            <a:avLst/>
          </a:prstGeom>
          <a:noFill/>
          <a:ln w="9525" cap="flat" cmpd="sng">
            <a:solidFill>
              <a:srgbClr val="000000"/>
            </a:solidFill>
            <a:prstDash val="solid"/>
            <a:round/>
            <a:headEnd type="none" w="sm" len="sm"/>
            <a:tailEnd type="none" w="sm" len="sm"/>
          </a:ln>
        </p:spPr>
      </p:pic>
      <p:sp>
        <p:nvSpPr>
          <p:cNvPr id="165" name="Google Shape;165;p10"/>
          <p:cNvSpPr txBox="1"/>
          <p:nvPr/>
        </p:nvSpPr>
        <p:spPr>
          <a:xfrm>
            <a:off x="1893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13z</a:t>
            </a:r>
            <a:endParaRPr sz="1700" b="1" i="0" u="none" strike="noStrike" cap="none">
              <a:solidFill>
                <a:srgbClr val="000000"/>
              </a:solidFill>
              <a:latin typeface="Arial"/>
              <a:ea typeface="Arial"/>
              <a:cs typeface="Arial"/>
              <a:sym typeface="Arial"/>
            </a:endParaRPr>
          </a:p>
        </p:txBody>
      </p:sp>
      <p:pic>
        <p:nvPicPr>
          <p:cNvPr id="166" name="Google Shape;166;p10"/>
          <p:cNvPicPr preferRelativeResize="0"/>
          <p:nvPr/>
        </p:nvPicPr>
        <p:blipFill rotWithShape="1">
          <a:blip r:embed="rId4">
            <a:alphaModFix/>
          </a:blip>
          <a:srcRect/>
          <a:stretch/>
        </p:blipFill>
        <p:spPr>
          <a:xfrm>
            <a:off x="4608576" y="1285625"/>
            <a:ext cx="4484353" cy="3467900"/>
          </a:xfrm>
          <a:prstGeom prst="rect">
            <a:avLst/>
          </a:prstGeom>
          <a:noFill/>
          <a:ln w="9525" cap="flat" cmpd="sng">
            <a:solidFill>
              <a:srgbClr val="000000"/>
            </a:solidFill>
            <a:prstDash val="solid"/>
            <a:round/>
            <a:headEnd type="none" w="sm" len="sm"/>
            <a:tailEnd type="none" w="sm" len="sm"/>
          </a:ln>
        </p:spPr>
      </p:pic>
      <p:sp>
        <p:nvSpPr>
          <p:cNvPr id="167" name="Google Shape;167;p10"/>
          <p:cNvSpPr txBox="1"/>
          <p:nvPr/>
        </p:nvSpPr>
        <p:spPr>
          <a:xfrm>
            <a:off x="46851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21z</a:t>
            </a:r>
            <a:endParaRPr sz="17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1"/>
          <p:cNvSpPr txBox="1">
            <a:spLocks noGrp="1"/>
          </p:cNvSpPr>
          <p:nvPr>
            <p:ph type="title"/>
          </p:nvPr>
        </p:nvSpPr>
        <p:spPr>
          <a:xfrm>
            <a:off x="802850" y="0"/>
            <a:ext cx="7540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SPC 1130 AM (1630z) Day 1 Convective Outlook</a:t>
            </a:r>
            <a:endParaRPr b="1"/>
          </a:p>
        </p:txBody>
      </p:sp>
      <p:pic>
        <p:nvPicPr>
          <p:cNvPr id="173" name="Google Shape;173;p11"/>
          <p:cNvPicPr preferRelativeResize="0"/>
          <p:nvPr/>
        </p:nvPicPr>
        <p:blipFill rotWithShape="1">
          <a:blip r:embed="rId3">
            <a:alphaModFix/>
          </a:blip>
          <a:srcRect/>
          <a:stretch/>
        </p:blipFill>
        <p:spPr>
          <a:xfrm>
            <a:off x="820097" y="496500"/>
            <a:ext cx="3299177" cy="2246675"/>
          </a:xfrm>
          <a:prstGeom prst="rect">
            <a:avLst/>
          </a:prstGeom>
          <a:noFill/>
          <a:ln w="9525" cap="flat" cmpd="sng">
            <a:solidFill>
              <a:srgbClr val="000000"/>
            </a:solidFill>
            <a:prstDash val="solid"/>
            <a:round/>
            <a:headEnd type="none" w="sm" len="sm"/>
            <a:tailEnd type="none" w="sm" len="sm"/>
          </a:ln>
        </p:spPr>
      </p:pic>
      <p:pic>
        <p:nvPicPr>
          <p:cNvPr id="174" name="Google Shape;174;p11"/>
          <p:cNvPicPr preferRelativeResize="0"/>
          <p:nvPr/>
        </p:nvPicPr>
        <p:blipFill rotWithShape="1">
          <a:blip r:embed="rId4">
            <a:alphaModFix/>
          </a:blip>
          <a:srcRect/>
          <a:stretch/>
        </p:blipFill>
        <p:spPr>
          <a:xfrm>
            <a:off x="4934900" y="496502"/>
            <a:ext cx="3299175" cy="2246673"/>
          </a:xfrm>
          <a:prstGeom prst="rect">
            <a:avLst/>
          </a:prstGeom>
          <a:noFill/>
          <a:ln w="9525" cap="flat" cmpd="sng">
            <a:solidFill>
              <a:srgbClr val="000000"/>
            </a:solidFill>
            <a:prstDash val="solid"/>
            <a:round/>
            <a:headEnd type="none" w="sm" len="sm"/>
            <a:tailEnd type="none" w="sm" len="sm"/>
          </a:ln>
        </p:spPr>
      </p:pic>
      <p:pic>
        <p:nvPicPr>
          <p:cNvPr id="175" name="Google Shape;175;p11"/>
          <p:cNvPicPr preferRelativeResize="0"/>
          <p:nvPr/>
        </p:nvPicPr>
        <p:blipFill rotWithShape="1">
          <a:blip r:embed="rId5">
            <a:alphaModFix/>
          </a:blip>
          <a:srcRect/>
          <a:stretch/>
        </p:blipFill>
        <p:spPr>
          <a:xfrm>
            <a:off x="820100" y="2819377"/>
            <a:ext cx="3299175" cy="2246673"/>
          </a:xfrm>
          <a:prstGeom prst="rect">
            <a:avLst/>
          </a:prstGeom>
          <a:noFill/>
          <a:ln w="9525" cap="flat" cmpd="sng">
            <a:solidFill>
              <a:srgbClr val="000000"/>
            </a:solidFill>
            <a:prstDash val="solid"/>
            <a:round/>
            <a:headEnd type="none" w="sm" len="sm"/>
            <a:tailEnd type="none" w="sm" len="sm"/>
          </a:ln>
        </p:spPr>
      </p:pic>
      <p:pic>
        <p:nvPicPr>
          <p:cNvPr id="176" name="Google Shape;176;p11"/>
          <p:cNvPicPr preferRelativeResize="0"/>
          <p:nvPr/>
        </p:nvPicPr>
        <p:blipFill rotWithShape="1">
          <a:blip r:embed="rId6">
            <a:alphaModFix/>
          </a:blip>
          <a:srcRect/>
          <a:stretch/>
        </p:blipFill>
        <p:spPr>
          <a:xfrm>
            <a:off x="4934897" y="2819375"/>
            <a:ext cx="3299177" cy="22466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p:cNvSpPr txBox="1">
            <a:spLocks noGrp="1"/>
          </p:cNvSpPr>
          <p:nvPr>
            <p:ph type="title"/>
          </p:nvPr>
        </p:nvSpPr>
        <p:spPr>
          <a:xfrm>
            <a:off x="1462825" y="146550"/>
            <a:ext cx="9082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Radar Mosaic 4 AM - 1 PM (09z-18z)</a:t>
            </a:r>
            <a:endParaRPr b="1"/>
          </a:p>
        </p:txBody>
      </p:sp>
      <p:pic>
        <p:nvPicPr>
          <p:cNvPr id="182" name="Google Shape;182;p12"/>
          <p:cNvPicPr preferRelativeResize="0"/>
          <p:nvPr/>
        </p:nvPicPr>
        <p:blipFill rotWithShape="1">
          <a:blip r:embed="rId3">
            <a:alphaModFix/>
          </a:blip>
          <a:srcRect/>
          <a:stretch/>
        </p:blipFill>
        <p:spPr>
          <a:xfrm>
            <a:off x="76200" y="1020300"/>
            <a:ext cx="4912026" cy="3684025"/>
          </a:xfrm>
          <a:prstGeom prst="rect">
            <a:avLst/>
          </a:prstGeom>
          <a:noFill/>
          <a:ln w="9525" cap="flat" cmpd="sng">
            <a:solidFill>
              <a:srgbClr val="000000"/>
            </a:solidFill>
            <a:prstDash val="solid"/>
            <a:round/>
            <a:headEnd type="none" w="sm" len="sm"/>
            <a:tailEnd type="none" w="sm" len="sm"/>
          </a:ln>
        </p:spPr>
      </p:pic>
      <p:sp>
        <p:nvSpPr>
          <p:cNvPr id="183" name="Google Shape;183;p12"/>
          <p:cNvSpPr txBox="1"/>
          <p:nvPr/>
        </p:nvSpPr>
        <p:spPr>
          <a:xfrm>
            <a:off x="5104800" y="891500"/>
            <a:ext cx="4039200" cy="197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RMA Chat Room 1257 PM (1757z)</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”Departing cirrus is thinning enough over SW MO to reveal extent of low stratus near SGF. Wonder if this will serve as northern "bound" for deepening low clds gradually lifting N across NW AR now (red)? Window for destabilization in blue area seems pretty limited given rapid uptick in clds upstream and lingering clds E/NE”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p12"/>
          <p:cNvPicPr preferRelativeResize="0"/>
          <p:nvPr/>
        </p:nvPicPr>
        <p:blipFill rotWithShape="1">
          <a:blip r:embed="rId4">
            <a:alphaModFix/>
          </a:blip>
          <a:srcRect/>
          <a:stretch/>
        </p:blipFill>
        <p:spPr>
          <a:xfrm>
            <a:off x="5235300" y="2482350"/>
            <a:ext cx="3832500" cy="2584950"/>
          </a:xfrm>
          <a:prstGeom prst="rect">
            <a:avLst/>
          </a:prstGeom>
          <a:noFill/>
          <a:ln w="9525" cap="flat" cmpd="sng">
            <a:solidFill>
              <a:srgbClr val="000000"/>
            </a:solidFill>
            <a:prstDash val="solid"/>
            <a:round/>
            <a:headEnd type="none" w="sm" len="sm"/>
            <a:tailEnd type="none" w="sm" len="sm"/>
          </a:ln>
        </p:spPr>
      </p:pic>
      <p:sp>
        <p:nvSpPr>
          <p:cNvPr id="185" name="Google Shape;185;p12"/>
          <p:cNvSpPr txBox="1"/>
          <p:nvPr/>
        </p:nvSpPr>
        <p:spPr>
          <a:xfrm>
            <a:off x="5235300" y="2482350"/>
            <a:ext cx="142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RMA Graphic</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3"/>
          <p:cNvPicPr preferRelativeResize="0"/>
          <p:nvPr/>
        </p:nvPicPr>
        <p:blipFill rotWithShape="1">
          <a:blip r:embed="rId3">
            <a:alphaModFix/>
          </a:blip>
          <a:srcRect/>
          <a:stretch/>
        </p:blipFill>
        <p:spPr>
          <a:xfrm>
            <a:off x="81480" y="715725"/>
            <a:ext cx="4496744" cy="4333499"/>
          </a:xfrm>
          <a:prstGeom prst="rect">
            <a:avLst/>
          </a:prstGeom>
          <a:noFill/>
          <a:ln w="9525" cap="flat" cmpd="sng">
            <a:solidFill>
              <a:srgbClr val="000000"/>
            </a:solidFill>
            <a:prstDash val="solid"/>
            <a:round/>
            <a:headEnd type="none" w="sm" len="sm"/>
            <a:tailEnd type="none" w="sm" len="sm"/>
          </a:ln>
        </p:spPr>
      </p:pic>
      <p:pic>
        <p:nvPicPr>
          <p:cNvPr id="191" name="Google Shape;191;p13"/>
          <p:cNvPicPr preferRelativeResize="0"/>
          <p:nvPr/>
        </p:nvPicPr>
        <p:blipFill rotWithShape="1">
          <a:blip r:embed="rId4">
            <a:alphaModFix/>
          </a:blip>
          <a:srcRect/>
          <a:stretch/>
        </p:blipFill>
        <p:spPr>
          <a:xfrm>
            <a:off x="4724400" y="715713"/>
            <a:ext cx="4333524" cy="4333524"/>
          </a:xfrm>
          <a:prstGeom prst="rect">
            <a:avLst/>
          </a:prstGeom>
          <a:noFill/>
          <a:ln w="9525" cap="flat" cmpd="sng">
            <a:solidFill>
              <a:srgbClr val="000000"/>
            </a:solidFill>
            <a:prstDash val="solid"/>
            <a:round/>
            <a:headEnd type="none" w="sm" len="sm"/>
            <a:tailEnd type="none" w="sm" len="sm"/>
          </a:ln>
        </p:spPr>
      </p:pic>
      <p:sp>
        <p:nvSpPr>
          <p:cNvPr id="192" name="Google Shape;192;p13"/>
          <p:cNvSpPr txBox="1">
            <a:spLocks noGrp="1"/>
          </p:cNvSpPr>
          <p:nvPr>
            <p:ph type="title"/>
          </p:nvPr>
        </p:nvSpPr>
        <p:spPr>
          <a:xfrm>
            <a:off x="1843825" y="146550"/>
            <a:ext cx="53163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Surface Analysis at 1 PM (18z)</a:t>
            </a:r>
            <a:endParaRPr b="1"/>
          </a:p>
        </p:txBody>
      </p:sp>
      <p:sp>
        <p:nvSpPr>
          <p:cNvPr id="193" name="Google Shape;193;p13"/>
          <p:cNvSpPr txBox="1"/>
          <p:nvPr/>
        </p:nvSpPr>
        <p:spPr>
          <a:xfrm>
            <a:off x="5531050" y="2346075"/>
            <a:ext cx="3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0000"/>
                </a:solidFill>
                <a:latin typeface="Arial"/>
                <a:ea typeface="Arial"/>
                <a:cs typeface="Arial"/>
                <a:sym typeface="Arial"/>
              </a:rPr>
              <a:t>L</a:t>
            </a:r>
            <a:endParaRPr sz="2800" b="1" i="0" u="none" strike="noStrike" cap="none">
              <a:solidFill>
                <a:srgbClr val="FF0000"/>
              </a:solidFill>
              <a:latin typeface="Arial"/>
              <a:ea typeface="Arial"/>
              <a:cs typeface="Arial"/>
              <a:sym typeface="Arial"/>
            </a:endParaRPr>
          </a:p>
        </p:txBody>
      </p:sp>
      <p:sp>
        <p:nvSpPr>
          <p:cNvPr id="194" name="Google Shape;194;p13"/>
          <p:cNvSpPr/>
          <p:nvPr/>
        </p:nvSpPr>
        <p:spPr>
          <a:xfrm>
            <a:off x="5823450" y="706525"/>
            <a:ext cx="2110150" cy="1912325"/>
          </a:xfrm>
          <a:custGeom>
            <a:avLst/>
            <a:gdLst/>
            <a:ahLst/>
            <a:cxnLst/>
            <a:rect l="l" t="t" r="r" b="b"/>
            <a:pathLst>
              <a:path w="84406" h="76493" extrusionOk="0">
                <a:moveTo>
                  <a:pt x="0" y="76493"/>
                </a:moveTo>
                <a:cubicBezTo>
                  <a:pt x="1947" y="72599"/>
                  <a:pt x="4585" y="61107"/>
                  <a:pt x="11681" y="53131"/>
                </a:cubicBezTo>
                <a:cubicBezTo>
                  <a:pt x="18778" y="45155"/>
                  <a:pt x="30458" y="37493"/>
                  <a:pt x="42579" y="28638"/>
                </a:cubicBezTo>
                <a:cubicBezTo>
                  <a:pt x="54700" y="19783"/>
                  <a:pt x="77435" y="4773"/>
                  <a:pt x="84406"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3"/>
          <p:cNvSpPr/>
          <p:nvPr/>
        </p:nvSpPr>
        <p:spPr>
          <a:xfrm>
            <a:off x="5126325" y="2787850"/>
            <a:ext cx="509900" cy="2223775"/>
          </a:xfrm>
          <a:custGeom>
            <a:avLst/>
            <a:gdLst/>
            <a:ahLst/>
            <a:cxnLst/>
            <a:rect l="l" t="t" r="r" b="b"/>
            <a:pathLst>
              <a:path w="20396" h="88951" extrusionOk="0">
                <a:moveTo>
                  <a:pt x="0" y="88951"/>
                </a:moveTo>
                <a:cubicBezTo>
                  <a:pt x="377" y="87193"/>
                  <a:pt x="1256" y="83613"/>
                  <a:pt x="2261" y="78400"/>
                </a:cubicBezTo>
                <a:cubicBezTo>
                  <a:pt x="3266" y="73187"/>
                  <a:pt x="5338" y="65023"/>
                  <a:pt x="6029" y="57675"/>
                </a:cubicBezTo>
                <a:cubicBezTo>
                  <a:pt x="6720" y="50327"/>
                  <a:pt x="5715" y="41410"/>
                  <a:pt x="6406" y="34313"/>
                </a:cubicBezTo>
                <a:cubicBezTo>
                  <a:pt x="7097" y="27216"/>
                  <a:pt x="7842" y="20814"/>
                  <a:pt x="10174" y="15095"/>
                </a:cubicBezTo>
                <a:cubicBezTo>
                  <a:pt x="12506" y="9376"/>
                  <a:pt x="18692" y="2516"/>
                  <a:pt x="20396"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3"/>
          <p:cNvSpPr/>
          <p:nvPr/>
        </p:nvSpPr>
        <p:spPr>
          <a:xfrm>
            <a:off x="5842275" y="2373895"/>
            <a:ext cx="3071025" cy="565250"/>
          </a:xfrm>
          <a:custGeom>
            <a:avLst/>
            <a:gdLst/>
            <a:ahLst/>
            <a:cxnLst/>
            <a:rect l="l" t="t" r="r" b="b"/>
            <a:pathLst>
              <a:path w="122841" h="22610" extrusionOk="0">
                <a:moveTo>
                  <a:pt x="0" y="10929"/>
                </a:moveTo>
                <a:cubicBezTo>
                  <a:pt x="2073" y="9799"/>
                  <a:pt x="7788" y="5967"/>
                  <a:pt x="12435" y="4146"/>
                </a:cubicBezTo>
                <a:cubicBezTo>
                  <a:pt x="17082" y="2325"/>
                  <a:pt x="21227" y="-62"/>
                  <a:pt x="27884" y="1"/>
                </a:cubicBezTo>
                <a:cubicBezTo>
                  <a:pt x="34541" y="64"/>
                  <a:pt x="43522" y="2074"/>
                  <a:pt x="52377" y="4523"/>
                </a:cubicBezTo>
                <a:cubicBezTo>
                  <a:pt x="61232" y="6972"/>
                  <a:pt x="69271" y="11683"/>
                  <a:pt x="81015" y="14697"/>
                </a:cubicBezTo>
                <a:cubicBezTo>
                  <a:pt x="92759" y="17712"/>
                  <a:pt x="115870" y="21291"/>
                  <a:pt x="122841" y="22610"/>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3"/>
          <p:cNvSpPr/>
          <p:nvPr/>
        </p:nvSpPr>
        <p:spPr>
          <a:xfrm>
            <a:off x="5832850" y="2647095"/>
            <a:ext cx="1516675" cy="2006550"/>
          </a:xfrm>
          <a:custGeom>
            <a:avLst/>
            <a:gdLst/>
            <a:ahLst/>
            <a:cxnLst/>
            <a:rect l="l" t="t" r="r" b="b"/>
            <a:pathLst>
              <a:path w="60667" h="80262" extrusionOk="0">
                <a:moveTo>
                  <a:pt x="0" y="1131"/>
                </a:moveTo>
                <a:cubicBezTo>
                  <a:pt x="3454" y="1005"/>
                  <a:pt x="14696" y="-753"/>
                  <a:pt x="20725" y="377"/>
                </a:cubicBezTo>
                <a:cubicBezTo>
                  <a:pt x="26754" y="1508"/>
                  <a:pt x="32029" y="4334"/>
                  <a:pt x="36174" y="7914"/>
                </a:cubicBezTo>
                <a:cubicBezTo>
                  <a:pt x="40319" y="11494"/>
                  <a:pt x="42832" y="16769"/>
                  <a:pt x="45595" y="21856"/>
                </a:cubicBezTo>
                <a:cubicBezTo>
                  <a:pt x="48358" y="26943"/>
                  <a:pt x="50242" y="28701"/>
                  <a:pt x="52754" y="38435"/>
                </a:cubicBezTo>
                <a:cubicBezTo>
                  <a:pt x="55266" y="48169"/>
                  <a:pt x="59348" y="73291"/>
                  <a:pt x="60667" y="80262"/>
                </a:cubicBezTo>
              </a:path>
            </a:pathLst>
          </a:custGeom>
          <a:noFill/>
          <a:ln w="28575" cap="flat" cmpd="sng">
            <a:solidFill>
              <a:srgbClr val="783F04"/>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3"/>
          <p:cNvSpPr/>
          <p:nvPr/>
        </p:nvSpPr>
        <p:spPr>
          <a:xfrm>
            <a:off x="5936475" y="2741325"/>
            <a:ext cx="437175" cy="2260875"/>
          </a:xfrm>
          <a:custGeom>
            <a:avLst/>
            <a:gdLst/>
            <a:ahLst/>
            <a:cxnLst/>
            <a:rect l="l" t="t" r="r" b="b"/>
            <a:pathLst>
              <a:path w="17487" h="90435" extrusionOk="0">
                <a:moveTo>
                  <a:pt x="12435" y="90435"/>
                </a:moveTo>
                <a:cubicBezTo>
                  <a:pt x="13252" y="82962"/>
                  <a:pt x="16957" y="57338"/>
                  <a:pt x="17334" y="45594"/>
                </a:cubicBezTo>
                <a:cubicBezTo>
                  <a:pt x="17711" y="33850"/>
                  <a:pt x="17585" y="27570"/>
                  <a:pt x="14696" y="19971"/>
                </a:cubicBezTo>
                <a:cubicBezTo>
                  <a:pt x="11807" y="12372"/>
                  <a:pt x="2449" y="3329"/>
                  <a:pt x="0" y="0"/>
                </a:cubicBezTo>
              </a:path>
            </a:pathLst>
          </a:custGeom>
          <a:noFill/>
          <a:ln w="2857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3"/>
          <p:cNvSpPr/>
          <p:nvPr/>
        </p:nvSpPr>
        <p:spPr>
          <a:xfrm>
            <a:off x="6859675" y="1431866"/>
            <a:ext cx="2025375" cy="132350"/>
          </a:xfrm>
          <a:custGeom>
            <a:avLst/>
            <a:gdLst/>
            <a:ahLst/>
            <a:cxnLst/>
            <a:rect l="l" t="t" r="r" b="b"/>
            <a:pathLst>
              <a:path w="81015" h="5294" extrusionOk="0">
                <a:moveTo>
                  <a:pt x="0" y="2261"/>
                </a:moveTo>
                <a:cubicBezTo>
                  <a:pt x="3077" y="1884"/>
                  <a:pt x="12267" y="-59"/>
                  <a:pt x="18464" y="1"/>
                </a:cubicBezTo>
                <a:cubicBezTo>
                  <a:pt x="24661" y="61"/>
                  <a:pt x="31467" y="1740"/>
                  <a:pt x="37182" y="2619"/>
                </a:cubicBezTo>
                <a:cubicBezTo>
                  <a:pt x="42897" y="3498"/>
                  <a:pt x="45449" y="5084"/>
                  <a:pt x="52754" y="5276"/>
                </a:cubicBezTo>
                <a:cubicBezTo>
                  <a:pt x="60060" y="5468"/>
                  <a:pt x="76305" y="4020"/>
                  <a:pt x="81015" y="3769"/>
                </a:cubicBezTo>
              </a:path>
            </a:pathLst>
          </a:cu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3"/>
          <p:cNvSpPr txBox="1"/>
          <p:nvPr/>
        </p:nvSpPr>
        <p:spPr>
          <a:xfrm>
            <a:off x="1416250" y="2574675"/>
            <a:ext cx="3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0000"/>
                </a:solidFill>
                <a:latin typeface="Arial"/>
                <a:ea typeface="Arial"/>
                <a:cs typeface="Arial"/>
                <a:sym typeface="Arial"/>
              </a:rPr>
              <a:t>L</a:t>
            </a:r>
            <a:endParaRPr sz="2800" b="1" i="0" u="none" strike="noStrike" cap="none">
              <a:solidFill>
                <a:srgbClr val="FF0000"/>
              </a:solidFill>
              <a:latin typeface="Arial"/>
              <a:ea typeface="Arial"/>
              <a:cs typeface="Arial"/>
              <a:sym typeface="Arial"/>
            </a:endParaRPr>
          </a:p>
        </p:txBody>
      </p:sp>
      <p:sp>
        <p:nvSpPr>
          <p:cNvPr id="201" name="Google Shape;201;p13"/>
          <p:cNvSpPr/>
          <p:nvPr/>
        </p:nvSpPr>
        <p:spPr>
          <a:xfrm>
            <a:off x="1710025" y="736300"/>
            <a:ext cx="2173850" cy="1977775"/>
          </a:xfrm>
          <a:custGeom>
            <a:avLst/>
            <a:gdLst/>
            <a:ahLst/>
            <a:cxnLst/>
            <a:rect l="l" t="t" r="r" b="b"/>
            <a:pathLst>
              <a:path w="86954" h="79111" extrusionOk="0">
                <a:moveTo>
                  <a:pt x="0" y="79111"/>
                </a:moveTo>
                <a:cubicBezTo>
                  <a:pt x="2010" y="74270"/>
                  <a:pt x="4442" y="59536"/>
                  <a:pt x="12062" y="50067"/>
                </a:cubicBezTo>
                <a:cubicBezTo>
                  <a:pt x="19682" y="40598"/>
                  <a:pt x="33239" y="30644"/>
                  <a:pt x="45721" y="22299"/>
                </a:cubicBezTo>
                <a:cubicBezTo>
                  <a:pt x="58203" y="13955"/>
                  <a:pt x="80082" y="3717"/>
                  <a:pt x="86954"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3"/>
          <p:cNvSpPr/>
          <p:nvPr/>
        </p:nvSpPr>
        <p:spPr>
          <a:xfrm>
            <a:off x="220875" y="3016450"/>
            <a:ext cx="1224350" cy="1990300"/>
          </a:xfrm>
          <a:custGeom>
            <a:avLst/>
            <a:gdLst/>
            <a:ahLst/>
            <a:cxnLst/>
            <a:rect l="l" t="t" r="r" b="b"/>
            <a:pathLst>
              <a:path w="48974" h="79612" extrusionOk="0">
                <a:moveTo>
                  <a:pt x="0" y="79612"/>
                </a:moveTo>
                <a:cubicBezTo>
                  <a:pt x="631" y="76667"/>
                  <a:pt x="2665" y="67832"/>
                  <a:pt x="3787" y="61942"/>
                </a:cubicBezTo>
                <a:cubicBezTo>
                  <a:pt x="4909" y="56052"/>
                  <a:pt x="5049" y="50091"/>
                  <a:pt x="6732" y="44271"/>
                </a:cubicBezTo>
                <a:cubicBezTo>
                  <a:pt x="8415" y="38451"/>
                  <a:pt x="10239" y="32981"/>
                  <a:pt x="13885" y="27020"/>
                </a:cubicBezTo>
                <a:cubicBezTo>
                  <a:pt x="17532" y="21060"/>
                  <a:pt x="22763" y="13011"/>
                  <a:pt x="28611" y="8508"/>
                </a:cubicBezTo>
                <a:cubicBezTo>
                  <a:pt x="34459" y="4005"/>
                  <a:pt x="45580" y="1418"/>
                  <a:pt x="48974"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3"/>
          <p:cNvSpPr/>
          <p:nvPr/>
        </p:nvSpPr>
        <p:spPr>
          <a:xfrm>
            <a:off x="1706550" y="2698636"/>
            <a:ext cx="2871675" cy="562075"/>
          </a:xfrm>
          <a:custGeom>
            <a:avLst/>
            <a:gdLst/>
            <a:ahLst/>
            <a:cxnLst/>
            <a:rect l="l" t="t" r="r" b="b"/>
            <a:pathLst>
              <a:path w="114867" h="22483" extrusionOk="0">
                <a:moveTo>
                  <a:pt x="0" y="8178"/>
                </a:moveTo>
                <a:cubicBezTo>
                  <a:pt x="2595" y="7687"/>
                  <a:pt x="6802" y="6565"/>
                  <a:pt x="15567" y="5233"/>
                </a:cubicBezTo>
                <a:cubicBezTo>
                  <a:pt x="24332" y="3901"/>
                  <a:pt x="42263" y="745"/>
                  <a:pt x="52592" y="184"/>
                </a:cubicBezTo>
                <a:cubicBezTo>
                  <a:pt x="62921" y="-377"/>
                  <a:pt x="70547" y="394"/>
                  <a:pt x="77539" y="1867"/>
                </a:cubicBezTo>
                <a:cubicBezTo>
                  <a:pt x="84531" y="3340"/>
                  <a:pt x="88323" y="5584"/>
                  <a:pt x="94544" y="9020"/>
                </a:cubicBezTo>
                <a:cubicBezTo>
                  <a:pt x="100765" y="12456"/>
                  <a:pt x="111480" y="20239"/>
                  <a:pt x="114867" y="22483"/>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3"/>
          <p:cNvSpPr/>
          <p:nvPr/>
        </p:nvSpPr>
        <p:spPr>
          <a:xfrm>
            <a:off x="1824325" y="2886588"/>
            <a:ext cx="1849175" cy="2183275"/>
          </a:xfrm>
          <a:custGeom>
            <a:avLst/>
            <a:gdLst/>
            <a:ahLst/>
            <a:cxnLst/>
            <a:rect l="l" t="t" r="r" b="b"/>
            <a:pathLst>
              <a:path w="73967" h="87331" extrusionOk="0">
                <a:moveTo>
                  <a:pt x="0" y="629"/>
                </a:moveTo>
                <a:cubicBezTo>
                  <a:pt x="3843" y="704"/>
                  <a:pt x="14797" y="-1099"/>
                  <a:pt x="23058" y="1080"/>
                </a:cubicBezTo>
                <a:cubicBezTo>
                  <a:pt x="31319" y="3259"/>
                  <a:pt x="43043" y="7882"/>
                  <a:pt x="49564" y="13702"/>
                </a:cubicBezTo>
                <a:cubicBezTo>
                  <a:pt x="56085" y="19522"/>
                  <a:pt x="58680" y="27376"/>
                  <a:pt x="62186" y="36001"/>
                </a:cubicBezTo>
                <a:cubicBezTo>
                  <a:pt x="65692" y="44626"/>
                  <a:pt x="68638" y="56898"/>
                  <a:pt x="70601" y="65453"/>
                </a:cubicBezTo>
                <a:cubicBezTo>
                  <a:pt x="72565" y="74008"/>
                  <a:pt x="73406" y="83685"/>
                  <a:pt x="73967" y="87331"/>
                </a:cubicBezTo>
              </a:path>
            </a:pathLst>
          </a:custGeom>
          <a:noFill/>
          <a:ln w="28575" cap="flat" cmpd="sng">
            <a:solidFill>
              <a:srgbClr val="783F04"/>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3"/>
          <p:cNvSpPr/>
          <p:nvPr/>
        </p:nvSpPr>
        <p:spPr>
          <a:xfrm>
            <a:off x="1757075" y="2947150"/>
            <a:ext cx="289600" cy="2070125"/>
          </a:xfrm>
          <a:custGeom>
            <a:avLst/>
            <a:gdLst/>
            <a:ahLst/>
            <a:cxnLst/>
            <a:rect l="l" t="t" r="r" b="b"/>
            <a:pathLst>
              <a:path w="11584" h="82805" extrusionOk="0">
                <a:moveTo>
                  <a:pt x="1766" y="82805"/>
                </a:moveTo>
                <a:cubicBezTo>
                  <a:pt x="3309" y="75723"/>
                  <a:pt x="9748" y="51198"/>
                  <a:pt x="11022" y="40311"/>
                </a:cubicBezTo>
                <a:cubicBezTo>
                  <a:pt x="12297" y="29424"/>
                  <a:pt x="11250" y="24200"/>
                  <a:pt x="9413" y="17481"/>
                </a:cubicBezTo>
                <a:cubicBezTo>
                  <a:pt x="7576" y="10763"/>
                  <a:pt x="1569" y="2914"/>
                  <a:pt x="0" y="0"/>
                </a:cubicBezTo>
              </a:path>
            </a:pathLst>
          </a:custGeom>
          <a:noFill/>
          <a:ln w="2857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3"/>
          <p:cNvSpPr/>
          <p:nvPr/>
        </p:nvSpPr>
        <p:spPr>
          <a:xfrm>
            <a:off x="3024625" y="1178475"/>
            <a:ext cx="1516696" cy="165675"/>
          </a:xfrm>
          <a:custGeom>
            <a:avLst/>
            <a:gdLst/>
            <a:ahLst/>
            <a:cxnLst/>
            <a:rect l="l" t="t" r="r" b="b"/>
            <a:pathLst>
              <a:path w="53433" h="6627" extrusionOk="0">
                <a:moveTo>
                  <a:pt x="0" y="666"/>
                </a:moveTo>
                <a:cubicBezTo>
                  <a:pt x="2244" y="596"/>
                  <a:pt x="7783" y="-246"/>
                  <a:pt x="13463" y="245"/>
                </a:cubicBezTo>
                <a:cubicBezTo>
                  <a:pt x="19143" y="736"/>
                  <a:pt x="28399" y="2629"/>
                  <a:pt x="34079" y="3611"/>
                </a:cubicBezTo>
                <a:cubicBezTo>
                  <a:pt x="39759" y="4593"/>
                  <a:pt x="44317" y="5645"/>
                  <a:pt x="47543" y="6136"/>
                </a:cubicBezTo>
                <a:cubicBezTo>
                  <a:pt x="50769" y="6627"/>
                  <a:pt x="52451" y="6486"/>
                  <a:pt x="53433" y="6556"/>
                </a:cubicBezTo>
              </a:path>
            </a:pathLst>
          </a:cu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3"/>
          <p:cNvSpPr/>
          <p:nvPr/>
        </p:nvSpPr>
        <p:spPr>
          <a:xfrm>
            <a:off x="1824325" y="2902325"/>
            <a:ext cx="892000" cy="2104425"/>
          </a:xfrm>
          <a:custGeom>
            <a:avLst/>
            <a:gdLst/>
            <a:ahLst/>
            <a:cxnLst/>
            <a:rect l="l" t="t" r="r" b="b"/>
            <a:pathLst>
              <a:path w="35680" h="84177" extrusionOk="0">
                <a:moveTo>
                  <a:pt x="0" y="0"/>
                </a:moveTo>
                <a:cubicBezTo>
                  <a:pt x="3983" y="776"/>
                  <a:pt x="18303" y="796"/>
                  <a:pt x="23899" y="4658"/>
                </a:cubicBezTo>
                <a:cubicBezTo>
                  <a:pt x="29495" y="8520"/>
                  <a:pt x="31613" y="17281"/>
                  <a:pt x="33576" y="23171"/>
                </a:cubicBezTo>
                <a:cubicBezTo>
                  <a:pt x="35540" y="29061"/>
                  <a:pt x="35680" y="32567"/>
                  <a:pt x="35680" y="40000"/>
                </a:cubicBezTo>
                <a:cubicBezTo>
                  <a:pt x="35680" y="47433"/>
                  <a:pt x="35119" y="60406"/>
                  <a:pt x="33576" y="67769"/>
                </a:cubicBezTo>
                <a:cubicBezTo>
                  <a:pt x="32033" y="75132"/>
                  <a:pt x="27616" y="81442"/>
                  <a:pt x="26424" y="84177"/>
                </a:cubicBezTo>
              </a:path>
            </a:pathLst>
          </a:custGeom>
          <a:noFill/>
          <a:ln w="28575" cap="flat" cmpd="sng">
            <a:solidFill>
              <a:srgbClr val="783F04"/>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8" name="Google Shape;208;p13"/>
          <p:cNvCxnSpPr/>
          <p:nvPr/>
        </p:nvCxnSpPr>
        <p:spPr>
          <a:xfrm rot="10800000">
            <a:off x="1697425" y="1319750"/>
            <a:ext cx="441000" cy="1525200"/>
          </a:xfrm>
          <a:prstGeom prst="straightConnector1">
            <a:avLst/>
          </a:prstGeom>
          <a:noFill/>
          <a:ln w="28575" cap="flat" cmpd="sng">
            <a:solidFill>
              <a:srgbClr val="000000"/>
            </a:solidFill>
            <a:prstDash val="solid"/>
            <a:round/>
            <a:headEnd type="none" w="sm" len="sm"/>
            <a:tailEnd type="triangle" w="med" len="med"/>
          </a:ln>
        </p:spPr>
      </p:cxnSp>
      <p:cxnSp>
        <p:nvCxnSpPr>
          <p:cNvPr id="209" name="Google Shape;209;p13"/>
          <p:cNvCxnSpPr/>
          <p:nvPr/>
        </p:nvCxnSpPr>
        <p:spPr>
          <a:xfrm rot="10800000" flipH="1">
            <a:off x="2713050" y="1234225"/>
            <a:ext cx="131700" cy="1516500"/>
          </a:xfrm>
          <a:prstGeom prst="straightConnector1">
            <a:avLst/>
          </a:prstGeom>
          <a:noFill/>
          <a:ln w="28575" cap="flat" cmpd="sng">
            <a:solidFill>
              <a:srgbClr val="000000"/>
            </a:solidFill>
            <a:prstDash val="solid"/>
            <a:round/>
            <a:headEnd type="none" w="sm" len="sm"/>
            <a:tailEnd type="triangle" w="med" len="med"/>
          </a:ln>
        </p:spPr>
      </p:cxnSp>
      <p:cxnSp>
        <p:nvCxnSpPr>
          <p:cNvPr id="210" name="Google Shape;210;p13"/>
          <p:cNvCxnSpPr/>
          <p:nvPr/>
        </p:nvCxnSpPr>
        <p:spPr>
          <a:xfrm rot="10800000" flipH="1">
            <a:off x="3287700" y="1290750"/>
            <a:ext cx="650100" cy="1422300"/>
          </a:xfrm>
          <a:prstGeom prst="straightConnector1">
            <a:avLst/>
          </a:prstGeom>
          <a:noFill/>
          <a:ln w="28575" cap="flat" cmpd="sng">
            <a:solidFill>
              <a:srgbClr val="000000"/>
            </a:solidFill>
            <a:prstDash val="solid"/>
            <a:round/>
            <a:headEnd type="none" w="sm" len="sm"/>
            <a:tailEnd type="triangle" w="med" len="med"/>
          </a:ln>
        </p:spPr>
      </p:cxnSp>
      <p:sp>
        <p:nvSpPr>
          <p:cNvPr id="211" name="Google Shape;211;p13"/>
          <p:cNvSpPr txBox="1"/>
          <p:nvPr/>
        </p:nvSpPr>
        <p:spPr>
          <a:xfrm>
            <a:off x="1556025" y="776638"/>
            <a:ext cx="142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Storm Motion</a:t>
            </a:r>
            <a:endParaRPr sz="1400" b="1" i="0" u="none" strike="noStrike" cap="none">
              <a:solidFill>
                <a:srgbClr val="000000"/>
              </a:solidFill>
              <a:latin typeface="Arial"/>
              <a:ea typeface="Arial"/>
              <a:cs typeface="Arial"/>
              <a:sym typeface="Arial"/>
            </a:endParaRPr>
          </a:p>
        </p:txBody>
      </p:sp>
      <p:sp>
        <p:nvSpPr>
          <p:cNvPr id="212" name="Google Shape;212;p13"/>
          <p:cNvSpPr/>
          <p:nvPr/>
        </p:nvSpPr>
        <p:spPr>
          <a:xfrm>
            <a:off x="1755496" y="1609587"/>
            <a:ext cx="2324100" cy="1914300"/>
          </a:xfrm>
          <a:custGeom>
            <a:avLst/>
            <a:gdLst/>
            <a:ahLst/>
            <a:cxnLst/>
            <a:rect l="l" t="t" r="r" b="b"/>
            <a:pathLst>
              <a:path w="92964" h="76572" extrusionOk="0">
                <a:moveTo>
                  <a:pt x="4523" y="55444"/>
                </a:moveTo>
                <a:cubicBezTo>
                  <a:pt x="2473" y="51676"/>
                  <a:pt x="-62" y="50043"/>
                  <a:pt x="1" y="46400"/>
                </a:cubicBezTo>
                <a:cubicBezTo>
                  <a:pt x="64" y="42757"/>
                  <a:pt x="2033" y="39177"/>
                  <a:pt x="4900" y="33588"/>
                </a:cubicBezTo>
                <a:cubicBezTo>
                  <a:pt x="7767" y="27999"/>
                  <a:pt x="12827" y="18077"/>
                  <a:pt x="17201" y="12864"/>
                </a:cubicBezTo>
                <a:cubicBezTo>
                  <a:pt x="21575" y="7652"/>
                  <a:pt x="26245" y="4386"/>
                  <a:pt x="31143" y="2313"/>
                </a:cubicBezTo>
                <a:cubicBezTo>
                  <a:pt x="36042" y="241"/>
                  <a:pt x="39495" y="-576"/>
                  <a:pt x="46592" y="429"/>
                </a:cubicBezTo>
                <a:cubicBezTo>
                  <a:pt x="53689" y="1434"/>
                  <a:pt x="65998" y="4386"/>
                  <a:pt x="73723" y="8342"/>
                </a:cubicBezTo>
                <a:cubicBezTo>
                  <a:pt x="81448" y="12299"/>
                  <a:pt x="93568" y="17197"/>
                  <a:pt x="92940" y="24168"/>
                </a:cubicBezTo>
                <a:cubicBezTo>
                  <a:pt x="92312" y="31139"/>
                  <a:pt x="78433" y="41439"/>
                  <a:pt x="69955" y="50168"/>
                </a:cubicBezTo>
                <a:cubicBezTo>
                  <a:pt x="61477" y="58898"/>
                  <a:pt x="49230" y="75666"/>
                  <a:pt x="42070" y="76545"/>
                </a:cubicBezTo>
                <a:cubicBezTo>
                  <a:pt x="34911" y="77424"/>
                  <a:pt x="31959" y="56700"/>
                  <a:pt x="26998" y="55444"/>
                </a:cubicBezTo>
                <a:cubicBezTo>
                  <a:pt x="22037" y="54188"/>
                  <a:pt x="16048" y="69009"/>
                  <a:pt x="12302" y="69009"/>
                </a:cubicBezTo>
                <a:cubicBezTo>
                  <a:pt x="8556" y="69009"/>
                  <a:pt x="6573" y="59212"/>
                  <a:pt x="4523" y="55444"/>
                </a:cubicBezTo>
                <a:close/>
              </a:path>
            </a:pathLst>
          </a:custGeom>
          <a:solidFill>
            <a:srgbClr val="EEEEEE">
              <a:alpha val="2745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3"/>
          <p:cNvSpPr txBox="1"/>
          <p:nvPr/>
        </p:nvSpPr>
        <p:spPr>
          <a:xfrm>
            <a:off x="513500" y="3585188"/>
            <a:ext cx="1428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Greatest surface-based storm threat?</a:t>
            </a:r>
            <a:endParaRPr sz="1400" b="1" i="0" u="none" strike="noStrike" cap="none">
              <a:solidFill>
                <a:srgbClr val="FFFFFF"/>
              </a:solidFill>
              <a:latin typeface="Arial"/>
              <a:ea typeface="Arial"/>
              <a:cs typeface="Arial"/>
              <a:sym typeface="Arial"/>
            </a:endParaRPr>
          </a:p>
        </p:txBody>
      </p:sp>
      <p:cxnSp>
        <p:nvCxnSpPr>
          <p:cNvPr id="214" name="Google Shape;214;p13"/>
          <p:cNvCxnSpPr/>
          <p:nvPr/>
        </p:nvCxnSpPr>
        <p:spPr>
          <a:xfrm rot="10800000" flipH="1">
            <a:off x="1431900" y="2656325"/>
            <a:ext cx="970500" cy="1158900"/>
          </a:xfrm>
          <a:prstGeom prst="straightConnector1">
            <a:avLst/>
          </a:prstGeom>
          <a:noFill/>
          <a:ln w="28575" cap="flat" cmpd="sng">
            <a:solidFill>
              <a:srgbClr val="FFFFFF"/>
            </a:solidFill>
            <a:prstDash val="solid"/>
            <a:round/>
            <a:headEnd type="none" w="sm" len="sm"/>
            <a:tailEnd type="stealth" w="med" len="med"/>
          </a:ln>
        </p:spPr>
      </p:cxnSp>
      <p:cxnSp>
        <p:nvCxnSpPr>
          <p:cNvPr id="215" name="Google Shape;215;p13"/>
          <p:cNvCxnSpPr/>
          <p:nvPr/>
        </p:nvCxnSpPr>
        <p:spPr>
          <a:xfrm rot="10800000" flipH="1">
            <a:off x="1431900" y="2854325"/>
            <a:ext cx="1695600" cy="960900"/>
          </a:xfrm>
          <a:prstGeom prst="straightConnector1">
            <a:avLst/>
          </a:prstGeom>
          <a:noFill/>
          <a:ln w="28575" cap="flat" cmpd="sng">
            <a:solidFill>
              <a:srgbClr val="FFFFFF"/>
            </a:solidFill>
            <a:prstDash val="solid"/>
            <a:round/>
            <a:headEnd type="none" w="sm" len="sm"/>
            <a:tailEnd type="stealth" w="med" len="med"/>
          </a:ln>
        </p:spPr>
      </p:cxnSp>
      <p:sp>
        <p:nvSpPr>
          <p:cNvPr id="216" name="Google Shape;216;p13"/>
          <p:cNvSpPr txBox="1"/>
          <p:nvPr/>
        </p:nvSpPr>
        <p:spPr>
          <a:xfrm>
            <a:off x="7546150" y="3415025"/>
            <a:ext cx="1516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Warm Sector</a:t>
            </a:r>
            <a:endParaRPr sz="1500" b="1" i="0" u="none" strike="noStrike" cap="none">
              <a:solidFill>
                <a:srgbClr val="000000"/>
              </a:solidFill>
              <a:latin typeface="Arial"/>
              <a:ea typeface="Arial"/>
              <a:cs typeface="Arial"/>
              <a:sym typeface="Arial"/>
            </a:endParaRPr>
          </a:p>
        </p:txBody>
      </p:sp>
      <p:sp>
        <p:nvSpPr>
          <p:cNvPr id="217" name="Google Shape;217;p13"/>
          <p:cNvSpPr txBox="1"/>
          <p:nvPr/>
        </p:nvSpPr>
        <p:spPr>
          <a:xfrm>
            <a:off x="5427525" y="912113"/>
            <a:ext cx="1516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Cold Sector</a:t>
            </a:r>
            <a:endParaRPr sz="1500" b="1" i="0" u="none" strike="noStrike" cap="none">
              <a:solidFill>
                <a:srgbClr val="000000"/>
              </a:solidFill>
              <a:latin typeface="Arial"/>
              <a:ea typeface="Arial"/>
              <a:cs typeface="Arial"/>
              <a:sym typeface="Arial"/>
            </a:endParaRPr>
          </a:p>
        </p:txBody>
      </p:sp>
      <p:sp>
        <p:nvSpPr>
          <p:cNvPr id="218" name="Google Shape;218;p13"/>
          <p:cNvSpPr txBox="1"/>
          <p:nvPr/>
        </p:nvSpPr>
        <p:spPr>
          <a:xfrm>
            <a:off x="7113963" y="1525088"/>
            <a:ext cx="1516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Transition</a:t>
            </a:r>
            <a:endParaRPr sz="15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212850" y="72925"/>
            <a:ext cx="87183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Air-Mass Changes 1 PM - 4 PM (18z - 21z)</a:t>
            </a:r>
            <a:endParaRPr b="1"/>
          </a:p>
        </p:txBody>
      </p:sp>
      <p:pic>
        <p:nvPicPr>
          <p:cNvPr id="224" name="Google Shape;224;p14"/>
          <p:cNvPicPr preferRelativeResize="0"/>
          <p:nvPr/>
        </p:nvPicPr>
        <p:blipFill rotWithShape="1">
          <a:blip r:embed="rId3">
            <a:alphaModFix/>
          </a:blip>
          <a:srcRect/>
          <a:stretch/>
        </p:blipFill>
        <p:spPr>
          <a:xfrm>
            <a:off x="532975" y="645625"/>
            <a:ext cx="7861299" cy="44518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5"/>
          <p:cNvPicPr preferRelativeResize="0"/>
          <p:nvPr/>
        </p:nvPicPr>
        <p:blipFill rotWithShape="1">
          <a:blip r:embed="rId3">
            <a:alphaModFix/>
          </a:blip>
          <a:srcRect/>
          <a:stretch/>
        </p:blipFill>
        <p:spPr>
          <a:xfrm>
            <a:off x="61550" y="911387"/>
            <a:ext cx="4196325" cy="3918914"/>
          </a:xfrm>
          <a:prstGeom prst="rect">
            <a:avLst/>
          </a:prstGeom>
          <a:noFill/>
          <a:ln w="9525" cap="flat" cmpd="sng">
            <a:solidFill>
              <a:srgbClr val="000000"/>
            </a:solidFill>
            <a:prstDash val="solid"/>
            <a:round/>
            <a:headEnd type="none" w="sm" len="sm"/>
            <a:tailEnd type="none" w="sm" len="sm"/>
          </a:ln>
        </p:spPr>
      </p:pic>
      <p:sp>
        <p:nvSpPr>
          <p:cNvPr id="230" name="Google Shape;230;p15"/>
          <p:cNvSpPr txBox="1">
            <a:spLocks noGrp="1"/>
          </p:cNvSpPr>
          <p:nvPr>
            <p:ph type="title"/>
          </p:nvPr>
        </p:nvSpPr>
        <p:spPr>
          <a:xfrm>
            <a:off x="1843825" y="146550"/>
            <a:ext cx="53163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Surface Analysis at 4 PM (21z)</a:t>
            </a:r>
            <a:endParaRPr b="1"/>
          </a:p>
        </p:txBody>
      </p:sp>
      <p:sp>
        <p:nvSpPr>
          <p:cNvPr id="231" name="Google Shape;231;p15"/>
          <p:cNvSpPr txBox="1"/>
          <p:nvPr/>
        </p:nvSpPr>
        <p:spPr>
          <a:xfrm>
            <a:off x="1340050" y="2193675"/>
            <a:ext cx="3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0000"/>
                </a:solidFill>
                <a:latin typeface="Arial"/>
                <a:ea typeface="Arial"/>
                <a:cs typeface="Arial"/>
                <a:sym typeface="Arial"/>
              </a:rPr>
              <a:t>L</a:t>
            </a:r>
            <a:endParaRPr sz="2800" b="1" i="0" u="none" strike="noStrike" cap="none">
              <a:solidFill>
                <a:srgbClr val="FF0000"/>
              </a:solidFill>
              <a:latin typeface="Arial"/>
              <a:ea typeface="Arial"/>
              <a:cs typeface="Arial"/>
              <a:sym typeface="Arial"/>
            </a:endParaRPr>
          </a:p>
        </p:txBody>
      </p:sp>
      <p:sp>
        <p:nvSpPr>
          <p:cNvPr id="232" name="Google Shape;232;p15"/>
          <p:cNvSpPr/>
          <p:nvPr/>
        </p:nvSpPr>
        <p:spPr>
          <a:xfrm>
            <a:off x="1507250" y="1040600"/>
            <a:ext cx="1411350" cy="1334150"/>
          </a:xfrm>
          <a:custGeom>
            <a:avLst/>
            <a:gdLst/>
            <a:ahLst/>
            <a:cxnLst/>
            <a:rect l="l" t="t" r="r" b="b"/>
            <a:pathLst>
              <a:path w="56454" h="53366" extrusionOk="0">
                <a:moveTo>
                  <a:pt x="0" y="53366"/>
                </a:moveTo>
                <a:cubicBezTo>
                  <a:pt x="2641" y="50168"/>
                  <a:pt x="10048" y="39913"/>
                  <a:pt x="15847" y="34177"/>
                </a:cubicBezTo>
                <a:cubicBezTo>
                  <a:pt x="21647" y="28441"/>
                  <a:pt x="28029" y="24646"/>
                  <a:pt x="34797" y="18950"/>
                </a:cubicBezTo>
                <a:cubicBezTo>
                  <a:pt x="41565" y="13254"/>
                  <a:pt x="52845" y="3158"/>
                  <a:pt x="56454"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5"/>
          <p:cNvSpPr/>
          <p:nvPr/>
        </p:nvSpPr>
        <p:spPr>
          <a:xfrm>
            <a:off x="346850" y="2562325"/>
            <a:ext cx="1075625" cy="2242675"/>
          </a:xfrm>
          <a:custGeom>
            <a:avLst/>
            <a:gdLst/>
            <a:ahLst/>
            <a:cxnLst/>
            <a:rect l="l" t="t" r="r" b="b"/>
            <a:pathLst>
              <a:path w="43025" h="89707" extrusionOk="0">
                <a:moveTo>
                  <a:pt x="0" y="89707"/>
                </a:moveTo>
                <a:cubicBezTo>
                  <a:pt x="561" y="85111"/>
                  <a:pt x="2856" y="69738"/>
                  <a:pt x="3366" y="62133"/>
                </a:cubicBezTo>
                <a:cubicBezTo>
                  <a:pt x="3876" y="54528"/>
                  <a:pt x="2142" y="49878"/>
                  <a:pt x="3060" y="44078"/>
                </a:cubicBezTo>
                <a:cubicBezTo>
                  <a:pt x="3978" y="38279"/>
                  <a:pt x="5667" y="32107"/>
                  <a:pt x="8874" y="27336"/>
                </a:cubicBezTo>
                <a:cubicBezTo>
                  <a:pt x="12081" y="22565"/>
                  <a:pt x="16608" y="20006"/>
                  <a:pt x="22300" y="15450"/>
                </a:cubicBezTo>
                <a:cubicBezTo>
                  <a:pt x="27992" y="10894"/>
                  <a:pt x="39571" y="2575"/>
                  <a:pt x="43025"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5"/>
          <p:cNvSpPr/>
          <p:nvPr/>
        </p:nvSpPr>
        <p:spPr>
          <a:xfrm>
            <a:off x="1563775" y="2284824"/>
            <a:ext cx="2675375" cy="1153600"/>
          </a:xfrm>
          <a:custGeom>
            <a:avLst/>
            <a:gdLst/>
            <a:ahLst/>
            <a:cxnLst/>
            <a:rect l="l" t="t" r="r" b="b"/>
            <a:pathLst>
              <a:path w="107015" h="46144" extrusionOk="0">
                <a:moveTo>
                  <a:pt x="0" y="5448"/>
                </a:moveTo>
                <a:cubicBezTo>
                  <a:pt x="1884" y="4632"/>
                  <a:pt x="5463" y="1303"/>
                  <a:pt x="11304" y="549"/>
                </a:cubicBezTo>
                <a:cubicBezTo>
                  <a:pt x="17145" y="-205"/>
                  <a:pt x="26486" y="-275"/>
                  <a:pt x="35044" y="926"/>
                </a:cubicBezTo>
                <a:cubicBezTo>
                  <a:pt x="43602" y="2127"/>
                  <a:pt x="54104" y="2613"/>
                  <a:pt x="62653" y="7755"/>
                </a:cubicBezTo>
                <a:cubicBezTo>
                  <a:pt x="71202" y="12897"/>
                  <a:pt x="78946" y="25382"/>
                  <a:pt x="86340" y="31780"/>
                </a:cubicBezTo>
                <a:cubicBezTo>
                  <a:pt x="93734" y="38178"/>
                  <a:pt x="103569" y="43750"/>
                  <a:pt x="107015" y="46144"/>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5"/>
          <p:cNvSpPr/>
          <p:nvPr/>
        </p:nvSpPr>
        <p:spPr>
          <a:xfrm>
            <a:off x="1601450" y="2534075"/>
            <a:ext cx="1177750" cy="1959425"/>
          </a:xfrm>
          <a:custGeom>
            <a:avLst/>
            <a:gdLst/>
            <a:ahLst/>
            <a:cxnLst/>
            <a:rect l="l" t="t" r="r" b="b"/>
            <a:pathLst>
              <a:path w="47110" h="78377" extrusionOk="0">
                <a:moveTo>
                  <a:pt x="0" y="0"/>
                </a:moveTo>
                <a:cubicBezTo>
                  <a:pt x="4720" y="308"/>
                  <a:pt x="21120" y="-380"/>
                  <a:pt x="28322" y="1845"/>
                </a:cubicBezTo>
                <a:cubicBezTo>
                  <a:pt x="35524" y="4070"/>
                  <a:pt x="40081" y="9765"/>
                  <a:pt x="43211" y="13351"/>
                </a:cubicBezTo>
                <a:cubicBezTo>
                  <a:pt x="46341" y="16937"/>
                  <a:pt x="47207" y="17674"/>
                  <a:pt x="47102" y="23362"/>
                </a:cubicBezTo>
                <a:cubicBezTo>
                  <a:pt x="46997" y="29050"/>
                  <a:pt x="44213" y="38309"/>
                  <a:pt x="42580" y="47478"/>
                </a:cubicBezTo>
                <a:cubicBezTo>
                  <a:pt x="40947" y="56647"/>
                  <a:pt x="38184" y="73227"/>
                  <a:pt x="37305" y="78377"/>
                </a:cubicBezTo>
              </a:path>
            </a:pathLst>
          </a:custGeom>
          <a:noFill/>
          <a:ln w="28575" cap="flat" cmpd="sng">
            <a:solidFill>
              <a:srgbClr val="B45F06"/>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5"/>
          <p:cNvSpPr/>
          <p:nvPr/>
        </p:nvSpPr>
        <p:spPr>
          <a:xfrm>
            <a:off x="1300000" y="2684800"/>
            <a:ext cx="317200" cy="1900800"/>
          </a:xfrm>
          <a:custGeom>
            <a:avLst/>
            <a:gdLst/>
            <a:ahLst/>
            <a:cxnLst/>
            <a:rect l="l" t="t" r="r" b="b"/>
            <a:pathLst>
              <a:path w="12688" h="76032" extrusionOk="0">
                <a:moveTo>
                  <a:pt x="12281" y="76032"/>
                </a:moveTo>
                <a:cubicBezTo>
                  <a:pt x="12342" y="71877"/>
                  <a:pt x="12835" y="59906"/>
                  <a:pt x="12644" y="51104"/>
                </a:cubicBezTo>
                <a:cubicBezTo>
                  <a:pt x="12453" y="42302"/>
                  <a:pt x="13244" y="31737"/>
                  <a:pt x="11137" y="23220"/>
                </a:cubicBezTo>
                <a:cubicBezTo>
                  <a:pt x="9030" y="14703"/>
                  <a:pt x="1856" y="3870"/>
                  <a:pt x="0" y="0"/>
                </a:cubicBezTo>
              </a:path>
            </a:pathLst>
          </a:cu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5"/>
          <p:cNvSpPr/>
          <p:nvPr/>
        </p:nvSpPr>
        <p:spPr>
          <a:xfrm>
            <a:off x="2114925" y="1581786"/>
            <a:ext cx="2131850" cy="152475"/>
          </a:xfrm>
          <a:custGeom>
            <a:avLst/>
            <a:gdLst/>
            <a:ahLst/>
            <a:cxnLst/>
            <a:rect l="l" t="t" r="r" b="b"/>
            <a:pathLst>
              <a:path w="85274" h="6099" extrusionOk="0">
                <a:moveTo>
                  <a:pt x="0" y="6099"/>
                </a:moveTo>
                <a:cubicBezTo>
                  <a:pt x="5583" y="5422"/>
                  <a:pt x="23518" y="3053"/>
                  <a:pt x="33500" y="2038"/>
                </a:cubicBezTo>
                <a:cubicBezTo>
                  <a:pt x="43483" y="1023"/>
                  <a:pt x="53240" y="121"/>
                  <a:pt x="59895" y="8"/>
                </a:cubicBezTo>
                <a:cubicBezTo>
                  <a:pt x="66550" y="-105"/>
                  <a:pt x="69200" y="1079"/>
                  <a:pt x="73430" y="1361"/>
                </a:cubicBezTo>
                <a:cubicBezTo>
                  <a:pt x="77660" y="1643"/>
                  <a:pt x="83300" y="1644"/>
                  <a:pt x="85274" y="1700"/>
                </a:cubicBezTo>
              </a:path>
            </a:pathLst>
          </a:cu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p15"/>
          <p:cNvPicPr preferRelativeResize="0"/>
          <p:nvPr/>
        </p:nvPicPr>
        <p:blipFill rotWithShape="1">
          <a:blip r:embed="rId4">
            <a:alphaModFix/>
          </a:blip>
          <a:srcRect/>
          <a:stretch/>
        </p:blipFill>
        <p:spPr>
          <a:xfrm>
            <a:off x="4471825" y="916113"/>
            <a:ext cx="4625050" cy="3909451"/>
          </a:xfrm>
          <a:prstGeom prst="rect">
            <a:avLst/>
          </a:prstGeom>
          <a:noFill/>
          <a:ln w="9525" cap="flat" cmpd="sng">
            <a:solidFill>
              <a:srgbClr val="000000"/>
            </a:solidFill>
            <a:prstDash val="solid"/>
            <a:round/>
            <a:headEnd type="none" w="sm" len="sm"/>
            <a:tailEnd type="none" w="sm" len="sm"/>
          </a:ln>
        </p:spPr>
      </p:pic>
      <p:sp>
        <p:nvSpPr>
          <p:cNvPr id="239" name="Google Shape;239;p15"/>
          <p:cNvSpPr txBox="1"/>
          <p:nvPr/>
        </p:nvSpPr>
        <p:spPr>
          <a:xfrm>
            <a:off x="6293050" y="2193675"/>
            <a:ext cx="3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0000"/>
                </a:solidFill>
                <a:latin typeface="Arial"/>
                <a:ea typeface="Arial"/>
                <a:cs typeface="Arial"/>
                <a:sym typeface="Arial"/>
              </a:rPr>
              <a:t>L</a:t>
            </a:r>
            <a:endParaRPr sz="2800" b="1" i="0" u="none" strike="noStrike" cap="none">
              <a:solidFill>
                <a:srgbClr val="FF0000"/>
              </a:solidFill>
              <a:latin typeface="Arial"/>
              <a:ea typeface="Arial"/>
              <a:cs typeface="Arial"/>
              <a:sym typeface="Arial"/>
            </a:endParaRPr>
          </a:p>
        </p:txBody>
      </p:sp>
      <p:sp>
        <p:nvSpPr>
          <p:cNvPr id="240" name="Google Shape;240;p15"/>
          <p:cNvSpPr/>
          <p:nvPr/>
        </p:nvSpPr>
        <p:spPr>
          <a:xfrm>
            <a:off x="6500025" y="913775"/>
            <a:ext cx="1318850" cy="1469575"/>
          </a:xfrm>
          <a:custGeom>
            <a:avLst/>
            <a:gdLst/>
            <a:ahLst/>
            <a:cxnLst/>
            <a:rect l="l" t="t" r="r" b="b"/>
            <a:pathLst>
              <a:path w="52754" h="58783" extrusionOk="0">
                <a:moveTo>
                  <a:pt x="0" y="58783"/>
                </a:moveTo>
                <a:cubicBezTo>
                  <a:pt x="1947" y="56271"/>
                  <a:pt x="7599" y="48923"/>
                  <a:pt x="11681" y="43710"/>
                </a:cubicBezTo>
                <a:cubicBezTo>
                  <a:pt x="15763" y="38497"/>
                  <a:pt x="17648" y="34792"/>
                  <a:pt x="24493" y="27507"/>
                </a:cubicBezTo>
                <a:cubicBezTo>
                  <a:pt x="31339" y="20222"/>
                  <a:pt x="48044" y="4585"/>
                  <a:pt x="52754"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5"/>
          <p:cNvSpPr/>
          <p:nvPr/>
        </p:nvSpPr>
        <p:spPr>
          <a:xfrm>
            <a:off x="5284800" y="2552900"/>
            <a:ext cx="1102175" cy="2270300"/>
          </a:xfrm>
          <a:custGeom>
            <a:avLst/>
            <a:gdLst/>
            <a:ahLst/>
            <a:cxnLst/>
            <a:rect l="l" t="t" r="r" b="b"/>
            <a:pathLst>
              <a:path w="44087" h="90812" extrusionOk="0">
                <a:moveTo>
                  <a:pt x="0" y="90812"/>
                </a:moveTo>
                <a:cubicBezTo>
                  <a:pt x="691" y="86730"/>
                  <a:pt x="2638" y="73478"/>
                  <a:pt x="4145" y="66319"/>
                </a:cubicBezTo>
                <a:cubicBezTo>
                  <a:pt x="5652" y="59160"/>
                  <a:pt x="6972" y="53320"/>
                  <a:pt x="9044" y="47856"/>
                </a:cubicBezTo>
                <a:cubicBezTo>
                  <a:pt x="11117" y="42392"/>
                  <a:pt x="13754" y="38185"/>
                  <a:pt x="16580" y="33537"/>
                </a:cubicBezTo>
                <a:cubicBezTo>
                  <a:pt x="19406" y="28890"/>
                  <a:pt x="21416" y="25561"/>
                  <a:pt x="26000" y="19971"/>
                </a:cubicBezTo>
                <a:cubicBezTo>
                  <a:pt x="30585" y="14382"/>
                  <a:pt x="41073" y="3329"/>
                  <a:pt x="44087"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5"/>
          <p:cNvSpPr/>
          <p:nvPr/>
        </p:nvSpPr>
        <p:spPr>
          <a:xfrm>
            <a:off x="6500025" y="2347279"/>
            <a:ext cx="2411600" cy="1288975"/>
          </a:xfrm>
          <a:custGeom>
            <a:avLst/>
            <a:gdLst/>
            <a:ahLst/>
            <a:cxnLst/>
            <a:rect l="l" t="t" r="r" b="b"/>
            <a:pathLst>
              <a:path w="96464" h="51559" extrusionOk="0">
                <a:moveTo>
                  <a:pt x="0" y="4457"/>
                </a:moveTo>
                <a:cubicBezTo>
                  <a:pt x="1773" y="3855"/>
                  <a:pt x="5550" y="1533"/>
                  <a:pt x="10637" y="842"/>
                </a:cubicBezTo>
                <a:cubicBezTo>
                  <a:pt x="15724" y="151"/>
                  <a:pt x="23942" y="-353"/>
                  <a:pt x="30522" y="312"/>
                </a:cubicBezTo>
                <a:cubicBezTo>
                  <a:pt x="37102" y="977"/>
                  <a:pt x="45657" y="1317"/>
                  <a:pt x="50116" y="4834"/>
                </a:cubicBezTo>
                <a:cubicBezTo>
                  <a:pt x="54575" y="8351"/>
                  <a:pt x="49551" y="13627"/>
                  <a:pt x="57276" y="21414"/>
                </a:cubicBezTo>
                <a:cubicBezTo>
                  <a:pt x="65001" y="29202"/>
                  <a:pt x="89933" y="46535"/>
                  <a:pt x="96464" y="51559"/>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5"/>
          <p:cNvSpPr/>
          <p:nvPr/>
        </p:nvSpPr>
        <p:spPr>
          <a:xfrm>
            <a:off x="6518875" y="2515225"/>
            <a:ext cx="1017050" cy="2289150"/>
          </a:xfrm>
          <a:custGeom>
            <a:avLst/>
            <a:gdLst/>
            <a:ahLst/>
            <a:cxnLst/>
            <a:rect l="l" t="t" r="r" b="b"/>
            <a:pathLst>
              <a:path w="40682" h="91566" extrusionOk="0">
                <a:moveTo>
                  <a:pt x="0" y="0"/>
                </a:moveTo>
                <a:cubicBezTo>
                  <a:pt x="1256" y="314"/>
                  <a:pt x="3140" y="-377"/>
                  <a:pt x="7536" y="1884"/>
                </a:cubicBezTo>
                <a:cubicBezTo>
                  <a:pt x="11932" y="4145"/>
                  <a:pt x="20976" y="9043"/>
                  <a:pt x="26377" y="13565"/>
                </a:cubicBezTo>
                <a:cubicBezTo>
                  <a:pt x="31778" y="18087"/>
                  <a:pt x="38246" y="21290"/>
                  <a:pt x="39942" y="29015"/>
                </a:cubicBezTo>
                <a:cubicBezTo>
                  <a:pt x="41638" y="36740"/>
                  <a:pt x="40382" y="49488"/>
                  <a:pt x="36551" y="59913"/>
                </a:cubicBezTo>
                <a:cubicBezTo>
                  <a:pt x="32720" y="70338"/>
                  <a:pt x="20222" y="86291"/>
                  <a:pt x="16956" y="91566"/>
                </a:cubicBezTo>
              </a:path>
            </a:pathLst>
          </a:custGeom>
          <a:noFill/>
          <a:ln w="28575" cap="flat" cmpd="sng">
            <a:solidFill>
              <a:srgbClr val="B45F06"/>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5"/>
          <p:cNvSpPr/>
          <p:nvPr/>
        </p:nvSpPr>
        <p:spPr>
          <a:xfrm>
            <a:off x="6283350" y="2713050"/>
            <a:ext cx="321300" cy="2110150"/>
          </a:xfrm>
          <a:custGeom>
            <a:avLst/>
            <a:gdLst/>
            <a:ahLst/>
            <a:cxnLst/>
            <a:rect l="l" t="t" r="r" b="b"/>
            <a:pathLst>
              <a:path w="12852" h="84406" extrusionOk="0">
                <a:moveTo>
                  <a:pt x="8290" y="84406"/>
                </a:moveTo>
                <a:cubicBezTo>
                  <a:pt x="8918" y="78942"/>
                  <a:pt x="11493" y="61798"/>
                  <a:pt x="12058" y="51624"/>
                </a:cubicBezTo>
                <a:cubicBezTo>
                  <a:pt x="12623" y="41450"/>
                  <a:pt x="13692" y="31967"/>
                  <a:pt x="11682" y="23363"/>
                </a:cubicBezTo>
                <a:cubicBezTo>
                  <a:pt x="9672" y="14759"/>
                  <a:pt x="1947" y="3894"/>
                  <a:pt x="0" y="0"/>
                </a:cubicBezTo>
              </a:path>
            </a:pathLst>
          </a:cu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5"/>
          <p:cNvSpPr/>
          <p:nvPr/>
        </p:nvSpPr>
        <p:spPr>
          <a:xfrm>
            <a:off x="6987025" y="1573200"/>
            <a:ext cx="2084750" cy="155325"/>
          </a:xfrm>
          <a:custGeom>
            <a:avLst/>
            <a:gdLst/>
            <a:ahLst/>
            <a:cxnLst/>
            <a:rect l="l" t="t" r="r" b="b"/>
            <a:pathLst>
              <a:path w="83390" h="6213" extrusionOk="0">
                <a:moveTo>
                  <a:pt x="0" y="6213"/>
                </a:moveTo>
                <a:cubicBezTo>
                  <a:pt x="3483" y="6143"/>
                  <a:pt x="12022" y="5948"/>
                  <a:pt x="20896" y="5792"/>
                </a:cubicBezTo>
                <a:cubicBezTo>
                  <a:pt x="29770" y="5636"/>
                  <a:pt x="45404" y="5738"/>
                  <a:pt x="53245" y="5275"/>
                </a:cubicBezTo>
                <a:cubicBezTo>
                  <a:pt x="61086" y="4812"/>
                  <a:pt x="62917" y="3893"/>
                  <a:pt x="67941" y="3014"/>
                </a:cubicBezTo>
                <a:cubicBezTo>
                  <a:pt x="72965" y="2135"/>
                  <a:pt x="80815" y="502"/>
                  <a:pt x="83390" y="0"/>
                </a:cubicBezTo>
              </a:path>
            </a:pathLst>
          </a:cu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5"/>
          <p:cNvSpPr/>
          <p:nvPr/>
        </p:nvSpPr>
        <p:spPr>
          <a:xfrm rot="-1505681">
            <a:off x="6374814" y="1540260"/>
            <a:ext cx="1989562" cy="1189806"/>
          </a:xfrm>
          <a:prstGeom prst="cloud">
            <a:avLst/>
          </a:prstGeom>
          <a:solidFill>
            <a:srgbClr val="C9DAF8">
              <a:alpha val="3019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5"/>
          <p:cNvSpPr/>
          <p:nvPr/>
        </p:nvSpPr>
        <p:spPr>
          <a:xfrm>
            <a:off x="1450695" y="1755011"/>
            <a:ext cx="1391475" cy="1429075"/>
          </a:xfrm>
          <a:custGeom>
            <a:avLst/>
            <a:gdLst/>
            <a:ahLst/>
            <a:cxnLst/>
            <a:rect l="l" t="t" r="r" b="b"/>
            <a:pathLst>
              <a:path w="55659" h="57163" extrusionOk="0">
                <a:moveTo>
                  <a:pt x="4523" y="49627"/>
                </a:moveTo>
                <a:cubicBezTo>
                  <a:pt x="2325" y="46864"/>
                  <a:pt x="-62" y="44226"/>
                  <a:pt x="1" y="40583"/>
                </a:cubicBezTo>
                <a:cubicBezTo>
                  <a:pt x="64" y="36940"/>
                  <a:pt x="2388" y="32418"/>
                  <a:pt x="4900" y="27771"/>
                </a:cubicBezTo>
                <a:cubicBezTo>
                  <a:pt x="7412" y="23124"/>
                  <a:pt x="11746" y="16718"/>
                  <a:pt x="15074" y="12699"/>
                </a:cubicBezTo>
                <a:cubicBezTo>
                  <a:pt x="18403" y="8680"/>
                  <a:pt x="21040" y="5728"/>
                  <a:pt x="24871" y="3655"/>
                </a:cubicBezTo>
                <a:cubicBezTo>
                  <a:pt x="28702" y="1583"/>
                  <a:pt x="33537" y="-804"/>
                  <a:pt x="38059" y="264"/>
                </a:cubicBezTo>
                <a:cubicBezTo>
                  <a:pt x="42581" y="1332"/>
                  <a:pt x="49175" y="5916"/>
                  <a:pt x="52001" y="10061"/>
                </a:cubicBezTo>
                <a:cubicBezTo>
                  <a:pt x="54827" y="14206"/>
                  <a:pt x="56712" y="20298"/>
                  <a:pt x="55016" y="25134"/>
                </a:cubicBezTo>
                <a:cubicBezTo>
                  <a:pt x="53320" y="29970"/>
                  <a:pt x="45658" y="35873"/>
                  <a:pt x="41827" y="39076"/>
                </a:cubicBezTo>
                <a:cubicBezTo>
                  <a:pt x="37996" y="42279"/>
                  <a:pt x="34856" y="42655"/>
                  <a:pt x="32030" y="44351"/>
                </a:cubicBezTo>
                <a:cubicBezTo>
                  <a:pt x="29204" y="46047"/>
                  <a:pt x="28011" y="47115"/>
                  <a:pt x="24871" y="49250"/>
                </a:cubicBezTo>
                <a:cubicBezTo>
                  <a:pt x="21731" y="51385"/>
                  <a:pt x="16581" y="57100"/>
                  <a:pt x="13190" y="57163"/>
                </a:cubicBezTo>
                <a:cubicBezTo>
                  <a:pt x="9799" y="57226"/>
                  <a:pt x="6721" y="52390"/>
                  <a:pt x="4523" y="49627"/>
                </a:cubicBezTo>
                <a:close/>
              </a:path>
            </a:pathLst>
          </a:custGeom>
          <a:solidFill>
            <a:srgbClr val="EEEEEE">
              <a:alpha val="2745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8" name="Google Shape;248;p15"/>
          <p:cNvCxnSpPr/>
          <p:nvPr/>
        </p:nvCxnSpPr>
        <p:spPr>
          <a:xfrm rot="10800000">
            <a:off x="2034700" y="2722575"/>
            <a:ext cx="932700" cy="828900"/>
          </a:xfrm>
          <a:prstGeom prst="straightConnector1">
            <a:avLst/>
          </a:prstGeom>
          <a:noFill/>
          <a:ln w="28575" cap="flat" cmpd="sng">
            <a:solidFill>
              <a:srgbClr val="FFFFFF"/>
            </a:solidFill>
            <a:prstDash val="solid"/>
            <a:round/>
            <a:headEnd type="none" w="sm" len="sm"/>
            <a:tailEnd type="stealth" w="med" len="med"/>
          </a:ln>
        </p:spPr>
      </p:cxnSp>
      <p:sp>
        <p:nvSpPr>
          <p:cNvPr id="249" name="Google Shape;249;p15"/>
          <p:cNvSpPr txBox="1"/>
          <p:nvPr/>
        </p:nvSpPr>
        <p:spPr>
          <a:xfrm>
            <a:off x="2736700" y="3568013"/>
            <a:ext cx="1428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Greatest surface-based storm threat?</a:t>
            </a:r>
            <a:endParaRPr sz="1400" b="1" i="0" u="none" strike="noStrike" cap="none">
              <a:solidFill>
                <a:srgbClr val="FFFFFF"/>
              </a:solidFill>
              <a:latin typeface="Arial"/>
              <a:ea typeface="Arial"/>
              <a:cs typeface="Arial"/>
              <a:sym typeface="Arial"/>
            </a:endParaRPr>
          </a:p>
        </p:txBody>
      </p:sp>
      <p:cxnSp>
        <p:nvCxnSpPr>
          <p:cNvPr id="250" name="Google Shape;250;p15"/>
          <p:cNvCxnSpPr/>
          <p:nvPr/>
        </p:nvCxnSpPr>
        <p:spPr>
          <a:xfrm rot="10800000">
            <a:off x="783025" y="1014950"/>
            <a:ext cx="441000" cy="1525200"/>
          </a:xfrm>
          <a:prstGeom prst="straightConnector1">
            <a:avLst/>
          </a:prstGeom>
          <a:noFill/>
          <a:ln w="28575" cap="flat" cmpd="sng">
            <a:solidFill>
              <a:srgbClr val="000000"/>
            </a:solidFill>
            <a:prstDash val="solid"/>
            <a:round/>
            <a:headEnd type="none" w="sm" len="sm"/>
            <a:tailEnd type="triangle" w="med" len="med"/>
          </a:ln>
        </p:spPr>
      </p:cxnSp>
      <p:cxnSp>
        <p:nvCxnSpPr>
          <p:cNvPr id="251" name="Google Shape;251;p15"/>
          <p:cNvCxnSpPr/>
          <p:nvPr/>
        </p:nvCxnSpPr>
        <p:spPr>
          <a:xfrm rot="10800000" flipH="1">
            <a:off x="1798650" y="929425"/>
            <a:ext cx="131700" cy="1516500"/>
          </a:xfrm>
          <a:prstGeom prst="straightConnector1">
            <a:avLst/>
          </a:prstGeom>
          <a:noFill/>
          <a:ln w="28575" cap="flat" cmpd="sng">
            <a:solidFill>
              <a:srgbClr val="000000"/>
            </a:solidFill>
            <a:prstDash val="solid"/>
            <a:round/>
            <a:headEnd type="none" w="sm" len="sm"/>
            <a:tailEnd type="triangle" w="med" len="med"/>
          </a:ln>
        </p:spPr>
      </p:cxnSp>
      <p:cxnSp>
        <p:nvCxnSpPr>
          <p:cNvPr id="252" name="Google Shape;252;p15"/>
          <p:cNvCxnSpPr/>
          <p:nvPr/>
        </p:nvCxnSpPr>
        <p:spPr>
          <a:xfrm rot="10800000" flipH="1">
            <a:off x="2373300" y="985950"/>
            <a:ext cx="650100" cy="1422300"/>
          </a:xfrm>
          <a:prstGeom prst="straightConnector1">
            <a:avLst/>
          </a:prstGeom>
          <a:noFill/>
          <a:ln w="28575" cap="flat" cmpd="sng">
            <a:solidFill>
              <a:srgbClr val="000000"/>
            </a:solidFill>
            <a:prstDash val="solid"/>
            <a:round/>
            <a:headEnd type="none" w="sm" len="sm"/>
            <a:tailEnd type="triangle" w="med" len="med"/>
          </a:ln>
        </p:spPr>
      </p:cxnSp>
      <p:sp>
        <p:nvSpPr>
          <p:cNvPr id="253" name="Google Shape;253;p15"/>
          <p:cNvSpPr txBox="1"/>
          <p:nvPr/>
        </p:nvSpPr>
        <p:spPr>
          <a:xfrm>
            <a:off x="2980913" y="950400"/>
            <a:ext cx="142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Storm Motion</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212850" y="72925"/>
            <a:ext cx="87183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Air-Mass Changes 1 PM - 4 PM (18z - 21z)</a:t>
            </a:r>
            <a:endParaRPr b="1"/>
          </a:p>
        </p:txBody>
      </p:sp>
      <p:pic>
        <p:nvPicPr>
          <p:cNvPr id="259" name="Google Shape;259;p16"/>
          <p:cNvPicPr preferRelativeResize="0"/>
          <p:nvPr/>
        </p:nvPicPr>
        <p:blipFill rotWithShape="1">
          <a:blip r:embed="rId3">
            <a:alphaModFix/>
          </a:blip>
          <a:srcRect/>
          <a:stretch/>
        </p:blipFill>
        <p:spPr>
          <a:xfrm>
            <a:off x="4730675" y="845125"/>
            <a:ext cx="4108509" cy="4193075"/>
          </a:xfrm>
          <a:prstGeom prst="rect">
            <a:avLst/>
          </a:prstGeom>
          <a:noFill/>
          <a:ln>
            <a:noFill/>
          </a:ln>
        </p:spPr>
      </p:pic>
      <p:pic>
        <p:nvPicPr>
          <p:cNvPr id="260" name="Google Shape;260;p16"/>
          <p:cNvPicPr preferRelativeResize="0"/>
          <p:nvPr/>
        </p:nvPicPr>
        <p:blipFill rotWithShape="1">
          <a:blip r:embed="rId4">
            <a:alphaModFix/>
          </a:blip>
          <a:srcRect/>
          <a:stretch/>
        </p:blipFill>
        <p:spPr>
          <a:xfrm>
            <a:off x="212859" y="845125"/>
            <a:ext cx="4115426" cy="4193076"/>
          </a:xfrm>
          <a:prstGeom prst="rect">
            <a:avLst/>
          </a:prstGeom>
          <a:noFill/>
          <a:ln>
            <a:noFill/>
          </a:ln>
        </p:spPr>
      </p:pic>
      <p:sp>
        <p:nvSpPr>
          <p:cNvPr id="261" name="Google Shape;261;p16"/>
          <p:cNvSpPr txBox="1"/>
          <p:nvPr/>
        </p:nvSpPr>
        <p:spPr>
          <a:xfrm>
            <a:off x="2477525" y="1026825"/>
            <a:ext cx="1168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MLCAPE ~ 100 J/kg</a:t>
            </a:r>
            <a:endParaRPr sz="1400" b="0" i="0" u="none" strike="noStrike" cap="none">
              <a:solidFill>
                <a:srgbClr val="FFFFFF"/>
              </a:solidFill>
              <a:latin typeface="Arial"/>
              <a:ea typeface="Arial"/>
              <a:cs typeface="Arial"/>
              <a:sym typeface="Arial"/>
            </a:endParaRPr>
          </a:p>
        </p:txBody>
      </p:sp>
      <p:sp>
        <p:nvSpPr>
          <p:cNvPr id="262" name="Google Shape;262;p16"/>
          <p:cNvSpPr txBox="1"/>
          <p:nvPr/>
        </p:nvSpPr>
        <p:spPr>
          <a:xfrm>
            <a:off x="6887950" y="1026825"/>
            <a:ext cx="1168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MLCAPE ~ 1000 J/kg</a:t>
            </a:r>
            <a:endParaRPr sz="1400" b="0" i="0" u="none" strike="noStrike" cap="none">
              <a:solidFill>
                <a:srgbClr val="FFFFFF"/>
              </a:solidFill>
              <a:latin typeface="Arial"/>
              <a:ea typeface="Arial"/>
              <a:cs typeface="Arial"/>
              <a:sym typeface="Arial"/>
            </a:endParaRPr>
          </a:p>
        </p:txBody>
      </p:sp>
      <p:sp>
        <p:nvSpPr>
          <p:cNvPr id="263" name="Google Shape;263;p16"/>
          <p:cNvSpPr txBox="1"/>
          <p:nvPr/>
        </p:nvSpPr>
        <p:spPr>
          <a:xfrm>
            <a:off x="2091325" y="1664250"/>
            <a:ext cx="1795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Surface Conditions:</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KROG 64/56 - near warm front.</a:t>
            </a:r>
            <a:endParaRPr sz="1400" b="0" i="0" u="none" strike="noStrike" cap="none">
              <a:solidFill>
                <a:srgbClr val="FFFFFF"/>
              </a:solidFill>
              <a:latin typeface="Arial"/>
              <a:ea typeface="Arial"/>
              <a:cs typeface="Arial"/>
              <a:sym typeface="Arial"/>
            </a:endParaRPr>
          </a:p>
        </p:txBody>
      </p:sp>
      <p:sp>
        <p:nvSpPr>
          <p:cNvPr id="264" name="Google Shape;264;p16"/>
          <p:cNvSpPr txBox="1"/>
          <p:nvPr/>
        </p:nvSpPr>
        <p:spPr>
          <a:xfrm>
            <a:off x="6663325" y="1740450"/>
            <a:ext cx="1795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Surface Conditions:</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KROG 68/58 - near warm front.</a:t>
            </a:r>
            <a:endParaRPr sz="1400" b="0" i="0" u="none" strike="noStrike" cap="none">
              <a:solidFill>
                <a:srgbClr val="FFFFFF"/>
              </a:solidFill>
              <a:latin typeface="Arial"/>
              <a:ea typeface="Arial"/>
              <a:cs typeface="Arial"/>
              <a:sym typeface="Arial"/>
            </a:endParaRPr>
          </a:p>
        </p:txBody>
      </p:sp>
      <p:sp>
        <p:nvSpPr>
          <p:cNvPr id="265" name="Google Shape;265;p16"/>
          <p:cNvSpPr txBox="1"/>
          <p:nvPr/>
        </p:nvSpPr>
        <p:spPr>
          <a:xfrm>
            <a:off x="425575" y="1795200"/>
            <a:ext cx="7143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Arial"/>
                <a:ea typeface="Arial"/>
                <a:cs typeface="Arial"/>
                <a:sym typeface="Arial"/>
              </a:rPr>
              <a:t>18z</a:t>
            </a:r>
            <a:endParaRPr sz="2500" b="1" i="0" u="none" strike="noStrike" cap="none">
              <a:solidFill>
                <a:srgbClr val="FFFFFF"/>
              </a:solidFill>
              <a:latin typeface="Arial"/>
              <a:ea typeface="Arial"/>
              <a:cs typeface="Arial"/>
              <a:sym typeface="Arial"/>
            </a:endParaRPr>
          </a:p>
        </p:txBody>
      </p:sp>
      <p:sp>
        <p:nvSpPr>
          <p:cNvPr id="266" name="Google Shape;266;p16"/>
          <p:cNvSpPr txBox="1"/>
          <p:nvPr/>
        </p:nvSpPr>
        <p:spPr>
          <a:xfrm>
            <a:off x="5302375" y="1795200"/>
            <a:ext cx="7143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Arial"/>
                <a:ea typeface="Arial"/>
                <a:cs typeface="Arial"/>
                <a:sym typeface="Arial"/>
              </a:rPr>
              <a:t>21z</a:t>
            </a:r>
            <a:endParaRPr sz="2500" b="1" i="0" u="none" strike="noStrike" cap="none">
              <a:solidFill>
                <a:srgbClr val="FFFFFF"/>
              </a:solidFill>
              <a:latin typeface="Arial"/>
              <a:ea typeface="Arial"/>
              <a:cs typeface="Arial"/>
              <a:sym typeface="Arial"/>
            </a:endParaRPr>
          </a:p>
        </p:txBody>
      </p:sp>
      <p:sp>
        <p:nvSpPr>
          <p:cNvPr id="267" name="Google Shape;267;p16"/>
          <p:cNvSpPr/>
          <p:nvPr/>
        </p:nvSpPr>
        <p:spPr>
          <a:xfrm>
            <a:off x="1281175" y="4455825"/>
            <a:ext cx="423900" cy="4521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6"/>
          <p:cNvSpPr/>
          <p:nvPr/>
        </p:nvSpPr>
        <p:spPr>
          <a:xfrm>
            <a:off x="5776975" y="3922425"/>
            <a:ext cx="506400" cy="9855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a:spLocks noGrp="1"/>
          </p:cNvSpPr>
          <p:nvPr>
            <p:ph type="title"/>
          </p:nvPr>
        </p:nvSpPr>
        <p:spPr>
          <a:xfrm>
            <a:off x="1322825" y="124100"/>
            <a:ext cx="6471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SPC Mesoanalysis Data as of 4 PM  (21z)</a:t>
            </a:r>
            <a:endParaRPr b="1"/>
          </a:p>
        </p:txBody>
      </p:sp>
      <p:sp>
        <p:nvSpPr>
          <p:cNvPr id="274" name="Google Shape;274;p17"/>
          <p:cNvSpPr txBox="1"/>
          <p:nvPr/>
        </p:nvSpPr>
        <p:spPr>
          <a:xfrm>
            <a:off x="503675" y="3181550"/>
            <a:ext cx="2166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MLCAPE and Eff. Bulk Shear</a:t>
            </a:r>
            <a:endParaRPr sz="1200" b="0" i="0" u="none" strike="noStrike" cap="none">
              <a:solidFill>
                <a:srgbClr val="000000"/>
              </a:solidFill>
              <a:latin typeface="Arial"/>
              <a:ea typeface="Arial"/>
              <a:cs typeface="Arial"/>
              <a:sym typeface="Arial"/>
            </a:endParaRPr>
          </a:p>
        </p:txBody>
      </p:sp>
      <p:sp>
        <p:nvSpPr>
          <p:cNvPr id="275" name="Google Shape;275;p17"/>
          <p:cNvSpPr txBox="1"/>
          <p:nvPr/>
        </p:nvSpPr>
        <p:spPr>
          <a:xfrm>
            <a:off x="4161275" y="3181550"/>
            <a:ext cx="820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Eff. SRH</a:t>
            </a:r>
            <a:endParaRPr sz="1200" b="0" i="0" u="none" strike="noStrike" cap="none">
              <a:solidFill>
                <a:srgbClr val="000000"/>
              </a:solidFill>
              <a:latin typeface="Arial"/>
              <a:ea typeface="Arial"/>
              <a:cs typeface="Arial"/>
              <a:sym typeface="Arial"/>
            </a:endParaRPr>
          </a:p>
        </p:txBody>
      </p:sp>
      <p:sp>
        <p:nvSpPr>
          <p:cNvPr id="276" name="Google Shape;276;p17"/>
          <p:cNvSpPr txBox="1"/>
          <p:nvPr/>
        </p:nvSpPr>
        <p:spPr>
          <a:xfrm>
            <a:off x="6197750" y="3181550"/>
            <a:ext cx="2797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0-3-km MLCAPE and Surface Vorticity</a:t>
            </a:r>
            <a:endParaRPr sz="1200" b="0" i="0" u="none" strike="noStrike" cap="none">
              <a:solidFill>
                <a:srgbClr val="000000"/>
              </a:solidFill>
              <a:latin typeface="Arial"/>
              <a:ea typeface="Arial"/>
              <a:cs typeface="Arial"/>
              <a:sym typeface="Arial"/>
            </a:endParaRPr>
          </a:p>
        </p:txBody>
      </p:sp>
      <p:sp>
        <p:nvSpPr>
          <p:cNvPr id="277" name="Google Shape;277;p17"/>
          <p:cNvSpPr txBox="1"/>
          <p:nvPr/>
        </p:nvSpPr>
        <p:spPr>
          <a:xfrm>
            <a:off x="47075" y="3550850"/>
            <a:ext cx="84396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Astute RMA observations → potential tornadogenesis mechanisms</a:t>
            </a:r>
            <a:endParaRPr sz="1600" b="1" i="0" u="none" strike="noStrike" cap="none">
              <a:solidFill>
                <a:srgbClr val="000000"/>
              </a:solidFill>
              <a:latin typeface="Arial"/>
              <a:ea typeface="Arial"/>
              <a:cs typeface="Arial"/>
              <a:sym typeface="Arial"/>
            </a:endParaRPr>
          </a:p>
        </p:txBody>
      </p:sp>
      <p:sp>
        <p:nvSpPr>
          <p:cNvPr id="278" name="Google Shape;278;p17"/>
          <p:cNvSpPr txBox="1"/>
          <p:nvPr/>
        </p:nvSpPr>
        <p:spPr>
          <a:xfrm>
            <a:off x="113075" y="3951050"/>
            <a:ext cx="8167500" cy="1323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202124"/>
                </a:solidFill>
                <a:latin typeface="Arial"/>
                <a:ea typeface="Arial"/>
                <a:cs typeface="Arial"/>
                <a:sym typeface="Arial"/>
              </a:rPr>
              <a:t>“It's interesting that the highest 0-3km CAPE is currently co-located with min in 0-1km shear”</a:t>
            </a: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202124"/>
                </a:solidFill>
                <a:latin typeface="Arial"/>
                <a:ea typeface="Arial"/>
                <a:cs typeface="Arial"/>
                <a:sym typeface="Arial"/>
              </a:rPr>
              <a:t>“So perhaps more landspout-y than meso in the short term?”</a:t>
            </a: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202124"/>
                </a:solidFill>
                <a:latin typeface="Arial"/>
                <a:ea typeface="Arial"/>
                <a:cs typeface="Arial"/>
                <a:sym typeface="Arial"/>
              </a:rPr>
              <a:t>“Certainly leads to more LL stretching.”</a:t>
            </a: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17"/>
          <p:cNvPicPr preferRelativeResize="0"/>
          <p:nvPr/>
        </p:nvPicPr>
        <p:blipFill rotWithShape="1">
          <a:blip r:embed="rId3">
            <a:alphaModFix/>
          </a:blip>
          <a:srcRect/>
          <a:stretch/>
        </p:blipFill>
        <p:spPr>
          <a:xfrm>
            <a:off x="3323643" y="696800"/>
            <a:ext cx="2562101" cy="2454928"/>
          </a:xfrm>
          <a:prstGeom prst="rect">
            <a:avLst/>
          </a:prstGeom>
          <a:noFill/>
          <a:ln w="9525" cap="flat" cmpd="sng">
            <a:solidFill>
              <a:srgbClr val="000000"/>
            </a:solidFill>
            <a:prstDash val="solid"/>
            <a:round/>
            <a:headEnd type="none" w="sm" len="sm"/>
            <a:tailEnd type="none" w="sm" len="sm"/>
          </a:ln>
        </p:spPr>
      </p:pic>
      <p:pic>
        <p:nvPicPr>
          <p:cNvPr id="280" name="Google Shape;280;p17"/>
          <p:cNvPicPr preferRelativeResize="0"/>
          <p:nvPr/>
        </p:nvPicPr>
        <p:blipFill rotWithShape="1">
          <a:blip r:embed="rId4">
            <a:alphaModFix/>
          </a:blip>
          <a:srcRect/>
          <a:stretch/>
        </p:blipFill>
        <p:spPr>
          <a:xfrm>
            <a:off x="351850" y="696800"/>
            <a:ext cx="2562101" cy="2454986"/>
          </a:xfrm>
          <a:prstGeom prst="rect">
            <a:avLst/>
          </a:prstGeom>
          <a:noFill/>
          <a:ln w="9525" cap="flat" cmpd="sng">
            <a:solidFill>
              <a:srgbClr val="000000"/>
            </a:solidFill>
            <a:prstDash val="solid"/>
            <a:round/>
            <a:headEnd type="none" w="sm" len="sm"/>
            <a:tailEnd type="none" w="sm" len="sm"/>
          </a:ln>
        </p:spPr>
      </p:pic>
      <p:pic>
        <p:nvPicPr>
          <p:cNvPr id="281" name="Google Shape;281;p17"/>
          <p:cNvPicPr preferRelativeResize="0"/>
          <p:nvPr/>
        </p:nvPicPr>
        <p:blipFill rotWithShape="1">
          <a:blip r:embed="rId5">
            <a:alphaModFix/>
          </a:blip>
          <a:srcRect/>
          <a:stretch/>
        </p:blipFill>
        <p:spPr>
          <a:xfrm>
            <a:off x="6295451" y="696800"/>
            <a:ext cx="2562100" cy="245459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txBox="1">
            <a:spLocks noGrp="1"/>
          </p:cNvSpPr>
          <p:nvPr>
            <p:ph type="title"/>
          </p:nvPr>
        </p:nvSpPr>
        <p:spPr>
          <a:xfrm>
            <a:off x="103625" y="124100"/>
            <a:ext cx="9082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RMA Chat Room Discussion  430 PM - 5 PM  (2130z-22z)</a:t>
            </a:r>
            <a:endParaRPr b="1"/>
          </a:p>
        </p:txBody>
      </p:sp>
      <p:sp>
        <p:nvSpPr>
          <p:cNvPr id="287" name="Google Shape;287;p18"/>
          <p:cNvSpPr txBox="1"/>
          <p:nvPr/>
        </p:nvSpPr>
        <p:spPr>
          <a:xfrm>
            <a:off x="91050" y="752850"/>
            <a:ext cx="89619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02124"/>
                </a:solidFill>
                <a:latin typeface="Arial"/>
                <a:ea typeface="Arial"/>
                <a:cs typeface="Arial"/>
                <a:sym typeface="Arial"/>
              </a:rPr>
              <a:t>“I would watch the Benton Co., AR storm as it continues north and interacts with the warm front near the state line.  It might be a prime candidate for a quick spin up if it continues to intensify.”</a:t>
            </a: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0212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02124"/>
                </a:solidFill>
                <a:latin typeface="Arial"/>
                <a:ea typeface="Arial"/>
                <a:cs typeface="Arial"/>
                <a:sym typeface="Arial"/>
              </a:rPr>
              <a:t>“The Benton Co., AR storm continues to intensify per radar and satellite.  I would watch that one close as it moves into your area.”</a:t>
            </a:r>
            <a:endParaRPr sz="1200" b="0" i="0" u="none" strike="noStrike" cap="none">
              <a:solidFill>
                <a:srgbClr val="202124"/>
              </a:solidFill>
              <a:latin typeface="Arial"/>
              <a:ea typeface="Arial"/>
              <a:cs typeface="Arial"/>
              <a:sym typeface="Arial"/>
            </a:endParaRPr>
          </a:p>
        </p:txBody>
      </p:sp>
      <p:pic>
        <p:nvPicPr>
          <p:cNvPr id="288" name="Google Shape;288;p18"/>
          <p:cNvPicPr preferRelativeResize="0"/>
          <p:nvPr/>
        </p:nvPicPr>
        <p:blipFill rotWithShape="1">
          <a:blip r:embed="rId3">
            <a:alphaModFix/>
          </a:blip>
          <a:srcRect/>
          <a:stretch/>
        </p:blipFill>
        <p:spPr>
          <a:xfrm>
            <a:off x="4652975" y="1601388"/>
            <a:ext cx="3857499" cy="3469700"/>
          </a:xfrm>
          <a:prstGeom prst="rect">
            <a:avLst/>
          </a:prstGeom>
          <a:noFill/>
          <a:ln w="9525" cap="flat" cmpd="sng">
            <a:solidFill>
              <a:srgbClr val="202124"/>
            </a:solidFill>
            <a:prstDash val="solid"/>
            <a:round/>
            <a:headEnd type="none" w="sm" len="sm"/>
            <a:tailEnd type="none" w="sm" len="sm"/>
          </a:ln>
        </p:spPr>
      </p:pic>
      <p:pic>
        <p:nvPicPr>
          <p:cNvPr id="289" name="Google Shape;289;p18"/>
          <p:cNvPicPr preferRelativeResize="0"/>
          <p:nvPr/>
        </p:nvPicPr>
        <p:blipFill rotWithShape="1">
          <a:blip r:embed="rId4">
            <a:alphaModFix/>
          </a:blip>
          <a:srcRect/>
          <a:stretch/>
        </p:blipFill>
        <p:spPr>
          <a:xfrm>
            <a:off x="304749" y="1601400"/>
            <a:ext cx="4009224" cy="3469675"/>
          </a:xfrm>
          <a:prstGeom prst="rect">
            <a:avLst/>
          </a:prstGeom>
          <a:noFill/>
          <a:ln w="9525" cap="flat" cmpd="sng">
            <a:solidFill>
              <a:schemeClr val="dk1"/>
            </a:solidFill>
            <a:prstDash val="solid"/>
            <a:round/>
            <a:headEnd type="none" w="sm" len="sm"/>
            <a:tailEnd type="none" w="sm" len="sm"/>
          </a:ln>
        </p:spPr>
      </p:pic>
      <p:sp>
        <p:nvSpPr>
          <p:cNvPr id="290" name="Google Shape;290;p18"/>
          <p:cNvSpPr/>
          <p:nvPr/>
        </p:nvSpPr>
        <p:spPr>
          <a:xfrm>
            <a:off x="1988025" y="3333047"/>
            <a:ext cx="2251225" cy="1172175"/>
          </a:xfrm>
          <a:custGeom>
            <a:avLst/>
            <a:gdLst/>
            <a:ahLst/>
            <a:cxnLst/>
            <a:rect l="l" t="t" r="r" b="b"/>
            <a:pathLst>
              <a:path w="90049" h="46887" extrusionOk="0">
                <a:moveTo>
                  <a:pt x="0" y="3"/>
                </a:moveTo>
                <a:cubicBezTo>
                  <a:pt x="2369" y="59"/>
                  <a:pt x="7671" y="-166"/>
                  <a:pt x="14213" y="341"/>
                </a:cubicBezTo>
                <a:cubicBezTo>
                  <a:pt x="20755" y="849"/>
                  <a:pt x="33012" y="59"/>
                  <a:pt x="39253" y="3048"/>
                </a:cubicBezTo>
                <a:cubicBezTo>
                  <a:pt x="45495" y="6037"/>
                  <a:pt x="46592" y="13364"/>
                  <a:pt x="51662" y="18276"/>
                </a:cubicBezTo>
                <a:cubicBezTo>
                  <a:pt x="56732" y="23189"/>
                  <a:pt x="63273" y="27755"/>
                  <a:pt x="69671" y="32523"/>
                </a:cubicBezTo>
                <a:cubicBezTo>
                  <a:pt x="76069" y="37292"/>
                  <a:pt x="86653" y="44493"/>
                  <a:pt x="90049" y="46887"/>
                </a:cubicBezTo>
              </a:path>
            </a:pathLst>
          </a:cu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8"/>
          <p:cNvSpPr txBox="1"/>
          <p:nvPr/>
        </p:nvSpPr>
        <p:spPr>
          <a:xfrm>
            <a:off x="1644850" y="2955675"/>
            <a:ext cx="3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rgbClr val="FF0000"/>
                </a:solidFill>
                <a:latin typeface="Arial"/>
                <a:ea typeface="Arial"/>
                <a:cs typeface="Arial"/>
                <a:sym typeface="Arial"/>
              </a:rPr>
              <a:t>L</a:t>
            </a:r>
            <a:endParaRPr sz="2800" b="1" i="0" u="none" strike="noStrike" cap="none">
              <a:solidFill>
                <a:srgbClr val="FF0000"/>
              </a:solidFill>
              <a:latin typeface="Arial"/>
              <a:ea typeface="Arial"/>
              <a:cs typeface="Arial"/>
              <a:sym typeface="Arial"/>
            </a:endParaRPr>
          </a:p>
        </p:txBody>
      </p:sp>
      <p:sp>
        <p:nvSpPr>
          <p:cNvPr id="292" name="Google Shape;292;p18"/>
          <p:cNvSpPr/>
          <p:nvPr/>
        </p:nvSpPr>
        <p:spPr>
          <a:xfrm>
            <a:off x="1894975" y="1607350"/>
            <a:ext cx="1734250" cy="1717325"/>
          </a:xfrm>
          <a:custGeom>
            <a:avLst/>
            <a:gdLst/>
            <a:ahLst/>
            <a:cxnLst/>
            <a:rect l="l" t="t" r="r" b="b"/>
            <a:pathLst>
              <a:path w="69370" h="68693" extrusionOk="0">
                <a:moveTo>
                  <a:pt x="0" y="68693"/>
                </a:moveTo>
                <a:cubicBezTo>
                  <a:pt x="4512" y="64802"/>
                  <a:pt x="19345" y="52450"/>
                  <a:pt x="27071" y="45344"/>
                </a:cubicBezTo>
                <a:cubicBezTo>
                  <a:pt x="34798" y="38238"/>
                  <a:pt x="39309" y="33613"/>
                  <a:pt x="46359" y="26056"/>
                </a:cubicBezTo>
                <a:cubicBezTo>
                  <a:pt x="53409" y="18499"/>
                  <a:pt x="65535" y="4343"/>
                  <a:pt x="69370" y="0"/>
                </a:cubicBezTo>
              </a:path>
            </a:pathLst>
          </a:cu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1785000" y="3485400"/>
            <a:ext cx="516050" cy="1581975"/>
          </a:xfrm>
          <a:custGeom>
            <a:avLst/>
            <a:gdLst/>
            <a:ahLst/>
            <a:cxnLst/>
            <a:rect l="l" t="t" r="r" b="b"/>
            <a:pathLst>
              <a:path w="20642" h="63279" extrusionOk="0">
                <a:moveTo>
                  <a:pt x="20642" y="63279"/>
                </a:moveTo>
                <a:cubicBezTo>
                  <a:pt x="19965" y="60685"/>
                  <a:pt x="18611" y="54425"/>
                  <a:pt x="16581" y="47713"/>
                </a:cubicBezTo>
                <a:cubicBezTo>
                  <a:pt x="14551" y="41002"/>
                  <a:pt x="11224" y="30962"/>
                  <a:pt x="8460" y="23010"/>
                </a:cubicBezTo>
                <a:cubicBezTo>
                  <a:pt x="5697" y="15058"/>
                  <a:pt x="1410" y="3835"/>
                  <a:pt x="0" y="0"/>
                </a:cubicBezTo>
              </a:path>
            </a:pathLst>
          </a:custGeom>
          <a:noFill/>
          <a:ln w="28575" cap="flat" cmpd="sng">
            <a:solidFill>
              <a:srgbClr val="E6913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94" name="Google Shape;294;p18"/>
          <p:cNvCxnSpPr/>
          <p:nvPr/>
        </p:nvCxnSpPr>
        <p:spPr>
          <a:xfrm flipH="1">
            <a:off x="5828750" y="2334875"/>
            <a:ext cx="1531200" cy="245400"/>
          </a:xfrm>
          <a:prstGeom prst="straightConnector1">
            <a:avLst/>
          </a:prstGeom>
          <a:noFill/>
          <a:ln w="28575" cap="flat" cmpd="sng">
            <a:solidFill>
              <a:srgbClr val="FFFFFF"/>
            </a:solidFill>
            <a:prstDash val="solid"/>
            <a:round/>
            <a:headEnd type="none" w="sm" len="sm"/>
            <a:tailEnd type="triangle" w="med" len="med"/>
          </a:ln>
        </p:spPr>
      </p:cxnSp>
      <p:cxnSp>
        <p:nvCxnSpPr>
          <p:cNvPr id="295" name="Google Shape;295;p18"/>
          <p:cNvCxnSpPr/>
          <p:nvPr/>
        </p:nvCxnSpPr>
        <p:spPr>
          <a:xfrm flipH="1">
            <a:off x="5219675" y="2334875"/>
            <a:ext cx="2131800" cy="1065900"/>
          </a:xfrm>
          <a:prstGeom prst="straightConnector1">
            <a:avLst/>
          </a:prstGeom>
          <a:noFill/>
          <a:ln w="28575" cap="flat" cmpd="sng">
            <a:solidFill>
              <a:srgbClr val="FFFFFF"/>
            </a:solidFill>
            <a:prstDash val="solid"/>
            <a:round/>
            <a:headEnd type="none" w="sm" len="sm"/>
            <a:tailEnd type="triangle" w="med" len="med"/>
          </a:ln>
        </p:spPr>
      </p:cxnSp>
      <p:cxnSp>
        <p:nvCxnSpPr>
          <p:cNvPr id="296" name="Google Shape;296;p18"/>
          <p:cNvCxnSpPr>
            <a:stCxn id="297" idx="1"/>
          </p:cNvCxnSpPr>
          <p:nvPr/>
        </p:nvCxnSpPr>
        <p:spPr>
          <a:xfrm flipH="1">
            <a:off x="6082500" y="3787950"/>
            <a:ext cx="1311300" cy="712500"/>
          </a:xfrm>
          <a:prstGeom prst="straightConnector1">
            <a:avLst/>
          </a:prstGeom>
          <a:noFill/>
          <a:ln w="28575" cap="flat" cmpd="sng">
            <a:solidFill>
              <a:srgbClr val="FFFFFF"/>
            </a:solidFill>
            <a:prstDash val="solid"/>
            <a:round/>
            <a:headEnd type="none" w="sm" len="sm"/>
            <a:tailEnd type="triangle" w="med" len="med"/>
          </a:ln>
        </p:spPr>
      </p:cxnSp>
      <p:sp>
        <p:nvSpPr>
          <p:cNvPr id="298" name="Google Shape;298;p18"/>
          <p:cNvSpPr/>
          <p:nvPr/>
        </p:nvSpPr>
        <p:spPr>
          <a:xfrm>
            <a:off x="7393800" y="1956150"/>
            <a:ext cx="981300" cy="615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txBox="1"/>
          <p:nvPr/>
        </p:nvSpPr>
        <p:spPr>
          <a:xfrm>
            <a:off x="7393800" y="1956150"/>
            <a:ext cx="1032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Likely </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a:t>
            </a:r>
            <a:endParaRPr sz="1400" b="1" i="0" u="none" strike="noStrike" cap="none">
              <a:solidFill>
                <a:srgbClr val="000000"/>
              </a:solidFill>
              <a:latin typeface="Arial"/>
              <a:ea typeface="Arial"/>
              <a:cs typeface="Arial"/>
              <a:sym typeface="Arial"/>
            </a:endParaRPr>
          </a:p>
        </p:txBody>
      </p:sp>
      <p:sp>
        <p:nvSpPr>
          <p:cNvPr id="300" name="Google Shape;300;p18"/>
          <p:cNvSpPr/>
          <p:nvPr/>
        </p:nvSpPr>
        <p:spPr>
          <a:xfrm>
            <a:off x="7393800" y="3480150"/>
            <a:ext cx="981300" cy="6156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8"/>
          <p:cNvSpPr txBox="1"/>
          <p:nvPr/>
        </p:nvSpPr>
        <p:spPr>
          <a:xfrm>
            <a:off x="7393800" y="3480150"/>
            <a:ext cx="10320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Nearing</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WF</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9"/>
          <p:cNvSpPr txBox="1">
            <a:spLocks noGrp="1"/>
          </p:cNvSpPr>
          <p:nvPr>
            <p:ph type="title"/>
          </p:nvPr>
        </p:nvSpPr>
        <p:spPr>
          <a:xfrm>
            <a:off x="271000" y="124100"/>
            <a:ext cx="90828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RMA Chat Room Discussion  5 PM - 6 PM  (22z-23z)</a:t>
            </a:r>
            <a:endParaRPr b="1"/>
          </a:p>
        </p:txBody>
      </p:sp>
      <p:sp>
        <p:nvSpPr>
          <p:cNvPr id="306" name="Google Shape;306;p19"/>
          <p:cNvSpPr txBox="1"/>
          <p:nvPr/>
        </p:nvSpPr>
        <p:spPr>
          <a:xfrm>
            <a:off x="4606475" y="696800"/>
            <a:ext cx="45231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02124"/>
                </a:solidFill>
                <a:latin typeface="Arial"/>
                <a:ea typeface="Arial"/>
                <a:cs typeface="Arial"/>
                <a:sym typeface="Arial"/>
              </a:rPr>
              <a:t>“...I would keep an eye on the maturing storms over northeast AR...  Similar to the Barry County storm, the AR storms will likely interact favorably with the warm front slowly pivoting north ahead of the surface low.” </a:t>
            </a:r>
            <a:endParaRPr sz="1200" b="0" i="0" u="none" strike="noStrike" cap="none">
              <a:solidFill>
                <a:srgbClr val="000000"/>
              </a:solidFill>
              <a:latin typeface="Arial"/>
              <a:ea typeface="Arial"/>
              <a:cs typeface="Arial"/>
              <a:sym typeface="Arial"/>
            </a:endParaRPr>
          </a:p>
        </p:txBody>
      </p:sp>
      <p:sp>
        <p:nvSpPr>
          <p:cNvPr id="307" name="Google Shape;307;p19"/>
          <p:cNvSpPr txBox="1"/>
          <p:nvPr/>
        </p:nvSpPr>
        <p:spPr>
          <a:xfrm>
            <a:off x="85451" y="696800"/>
            <a:ext cx="40695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02124"/>
                </a:solidFill>
                <a:latin typeface="Arial"/>
                <a:ea typeface="Arial"/>
                <a:cs typeface="Arial"/>
                <a:sym typeface="Arial"/>
              </a:rPr>
              <a:t>“The billows (highlighted in red) indicate some capping, but also potentially stronger low-level shear. The Barry County storm can probably continue unimpeded into that zone, especially if it can develop a robust non-hydrostatic vertical pressure perturbation.”</a:t>
            </a:r>
            <a:endParaRPr sz="1200" b="0" i="0" u="none" strike="noStrike" cap="none">
              <a:solidFill>
                <a:srgbClr val="000000"/>
              </a:solidFill>
              <a:latin typeface="Arial"/>
              <a:ea typeface="Arial"/>
              <a:cs typeface="Arial"/>
              <a:sym typeface="Arial"/>
            </a:endParaRPr>
          </a:p>
        </p:txBody>
      </p:sp>
      <p:pic>
        <p:nvPicPr>
          <p:cNvPr id="308" name="Google Shape;308;p19"/>
          <p:cNvPicPr preferRelativeResize="0"/>
          <p:nvPr/>
        </p:nvPicPr>
        <p:blipFill rotWithShape="1">
          <a:blip r:embed="rId3">
            <a:alphaModFix/>
          </a:blip>
          <a:srcRect/>
          <a:stretch/>
        </p:blipFill>
        <p:spPr>
          <a:xfrm>
            <a:off x="103625" y="1917100"/>
            <a:ext cx="3997116" cy="3118699"/>
          </a:xfrm>
          <a:prstGeom prst="rect">
            <a:avLst/>
          </a:prstGeom>
          <a:noFill/>
          <a:ln w="9525" cap="flat" cmpd="sng">
            <a:solidFill>
              <a:srgbClr val="000000"/>
            </a:solidFill>
            <a:prstDash val="solid"/>
            <a:round/>
            <a:headEnd type="none" w="sm" len="sm"/>
            <a:tailEnd type="none" w="sm" len="sm"/>
          </a:ln>
        </p:spPr>
      </p:pic>
      <p:pic>
        <p:nvPicPr>
          <p:cNvPr id="309" name="Google Shape;309;p19"/>
          <p:cNvPicPr preferRelativeResize="0"/>
          <p:nvPr/>
        </p:nvPicPr>
        <p:blipFill rotWithShape="1">
          <a:blip r:embed="rId4">
            <a:alphaModFix/>
          </a:blip>
          <a:srcRect/>
          <a:stretch/>
        </p:blipFill>
        <p:spPr>
          <a:xfrm>
            <a:off x="4760750" y="1582800"/>
            <a:ext cx="4214538" cy="3491400"/>
          </a:xfrm>
          <a:prstGeom prst="rect">
            <a:avLst/>
          </a:prstGeom>
          <a:noFill/>
          <a:ln w="9525" cap="flat" cmpd="sng">
            <a:solidFill>
              <a:srgbClr val="000000"/>
            </a:solidFill>
            <a:prstDash val="solid"/>
            <a:round/>
            <a:headEnd type="none" w="sm" len="sm"/>
            <a:tailEnd type="none" w="sm" len="sm"/>
          </a:ln>
        </p:spPr>
      </p:pic>
      <p:sp>
        <p:nvSpPr>
          <p:cNvPr id="310" name="Google Shape;310;p19"/>
          <p:cNvSpPr txBox="1"/>
          <p:nvPr/>
        </p:nvSpPr>
        <p:spPr>
          <a:xfrm>
            <a:off x="179000" y="1959425"/>
            <a:ext cx="142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RMA Graphic</a:t>
            </a:r>
            <a:endParaRPr sz="1400" b="1" i="0" u="none" strike="noStrike" cap="none">
              <a:solidFill>
                <a:srgbClr val="FFFFFF"/>
              </a:solidFill>
              <a:latin typeface="Arial"/>
              <a:ea typeface="Arial"/>
              <a:cs typeface="Arial"/>
              <a:sym typeface="Arial"/>
            </a:endParaRPr>
          </a:p>
        </p:txBody>
      </p:sp>
      <p:sp>
        <p:nvSpPr>
          <p:cNvPr id="311" name="Google Shape;311;p19"/>
          <p:cNvSpPr txBox="1"/>
          <p:nvPr/>
        </p:nvSpPr>
        <p:spPr>
          <a:xfrm>
            <a:off x="4834300" y="1672275"/>
            <a:ext cx="142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FF"/>
                </a:solidFill>
                <a:latin typeface="Arial"/>
                <a:ea typeface="Arial"/>
                <a:cs typeface="Arial"/>
                <a:sym typeface="Arial"/>
              </a:rPr>
              <a:t>RMA Graphic</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1786855" y="1063230"/>
            <a:ext cx="5452845" cy="3891713"/>
          </a:xfrm>
          <a:prstGeom prst="rect">
            <a:avLst/>
          </a:prstGeom>
          <a:noFill/>
          <a:ln>
            <a:noFill/>
          </a:ln>
        </p:spPr>
      </p:pic>
      <p:sp>
        <p:nvSpPr>
          <p:cNvPr id="99" name="Google Shape;99;p2"/>
          <p:cNvSpPr txBox="1">
            <a:spLocks noGrp="1"/>
          </p:cNvSpPr>
          <p:nvPr>
            <p:ph type="title"/>
          </p:nvPr>
        </p:nvSpPr>
        <p:spPr>
          <a:xfrm>
            <a:off x="457200" y="205979"/>
            <a:ext cx="8229600" cy="857250"/>
          </a:xfrm>
          <a:prstGeom prst="rect">
            <a:avLst/>
          </a:prstGeom>
          <a:solidFill>
            <a:srgbClr val="FF0000">
              <a:alpha val="65098"/>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C000"/>
              </a:buClr>
              <a:buSzPts val="4000"/>
              <a:buFont typeface="Open Sans SemiBold"/>
              <a:buNone/>
            </a:pPr>
            <a:r>
              <a:rPr lang="en" sz="4000" b="1">
                <a:solidFill>
                  <a:srgbClr val="FFC000"/>
                </a:solidFill>
                <a:latin typeface="Open Sans SemiBold"/>
                <a:ea typeface="Open Sans SemiBold"/>
                <a:cs typeface="Open Sans SemiBold"/>
                <a:sym typeface="Open Sans SemiBold"/>
              </a:rPr>
              <a:t>FDTD  “Satellite Chat” Library </a:t>
            </a:r>
            <a:endParaRPr sz="4000"/>
          </a:p>
        </p:txBody>
      </p:sp>
      <p:sp>
        <p:nvSpPr>
          <p:cNvPr id="100" name="Google Shape;10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600"/>
              <a:buNone/>
            </a:pPr>
            <a:fld id="{00000000-1234-1234-1234-123412341234}" type="slidenum">
              <a:rPr lang="en">
                <a:solidFill>
                  <a:srgbClr val="888888"/>
                </a:solidFill>
                <a:latin typeface="Calibri"/>
                <a:ea typeface="Calibri"/>
                <a:cs typeface="Calibri"/>
                <a:sym typeface="Calibri"/>
              </a:rPr>
              <a:t>2</a:t>
            </a:fld>
            <a:endParaRPr>
              <a:solidFill>
                <a:srgbClr val="888888"/>
              </a:solidFill>
              <a:latin typeface="Calibri"/>
              <a:ea typeface="Calibri"/>
              <a:cs typeface="Calibri"/>
              <a:sym typeface="Calibri"/>
            </a:endParaRPr>
          </a:p>
        </p:txBody>
      </p:sp>
      <p:sp>
        <p:nvSpPr>
          <p:cNvPr id="101" name="Google Shape;101;p2"/>
          <p:cNvSpPr txBox="1"/>
          <p:nvPr/>
        </p:nvSpPr>
        <p:spPr>
          <a:xfrm>
            <a:off x="1493240" y="3171826"/>
            <a:ext cx="6266577" cy="1249173"/>
          </a:xfrm>
          <a:prstGeom prst="rect">
            <a:avLst/>
          </a:prstGeom>
          <a:solidFill>
            <a:srgbClr val="0070C0"/>
          </a:solidFill>
          <a:ln>
            <a:noFill/>
          </a:ln>
        </p:spPr>
        <p:txBody>
          <a:bodyPr spcFirstLastPara="1" wrap="square" lIns="51425" tIns="25700" rIns="51425" bIns="2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sng" strike="noStrike" cap="none">
                <a:solidFill>
                  <a:srgbClr val="FFFF00"/>
                </a:solidFill>
                <a:latin typeface="Open Sans SemiBold"/>
                <a:ea typeface="Open Sans SemiBold"/>
                <a:cs typeface="Open Sans SemiBold"/>
                <a:sym typeface="Open Sans SemiBold"/>
              </a:rPr>
              <a:t>http://rammb.cira.colostate.edu/training/visit/satellite_chat/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FF00"/>
                </a:solidFill>
                <a:latin typeface="Open Sans SemiBold"/>
                <a:ea typeface="Open Sans SemiBold"/>
                <a:cs typeface="Open Sans SemiBold"/>
                <a:sym typeface="Open Sans SemiBold"/>
              </a:rPr>
              <a:t>Recorded Content includes Q&amp;A</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FF00"/>
                </a:solidFill>
                <a:latin typeface="Open Sans SemiBold"/>
                <a:ea typeface="Open Sans SemiBold"/>
                <a:cs typeface="Open Sans SemiBold"/>
                <a:sym typeface="Open Sans SemiBold"/>
              </a:rPr>
              <a:t>Call for speakers!  Let us know if you want to speak on a topic!</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FF00"/>
                </a:solidFill>
                <a:latin typeface="Open Sans SemiBold"/>
                <a:ea typeface="Open Sans SemiBold"/>
                <a:cs typeface="Open Sans SemiBold"/>
                <a:sym typeface="Open Sans SemiBold"/>
              </a:rPr>
              <a:t>Contact:  </a:t>
            </a:r>
            <a:r>
              <a:rPr lang="en" sz="1500" b="1" i="0" u="none" strike="noStrike" cap="none">
                <a:solidFill>
                  <a:srgbClr val="FFFFFF"/>
                </a:solidFill>
                <a:latin typeface="Open Sans SemiBold"/>
                <a:ea typeface="Open Sans SemiBold"/>
                <a:cs typeface="Open Sans SemiBold"/>
                <a:sym typeface="Open Sans SemiBold"/>
              </a:rPr>
              <a:t>scott.lindstrom@noaa.gov  OR dan.bikos@noaa.gov </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Main Takeaways</a:t>
            </a:r>
            <a:endParaRPr b="1"/>
          </a:p>
        </p:txBody>
      </p:sp>
      <p:sp>
        <p:nvSpPr>
          <p:cNvPr id="324" name="Google Shape;324;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Visible satellite analysis combined with soundings, surface obs, and SPC mesoanalysis fields were instrumental in assessing changes in air mass stability over southwest MO.</a:t>
            </a:r>
            <a:br>
              <a:rPr lang="en">
                <a:solidFill>
                  <a:schemeClr val="dk1"/>
                </a:solidFill>
              </a:rPr>
            </a:b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A relative weakness in low-level shear was identified with subsequent dialog between the RMA group and WFO SGF mets focused on other potential mechanisms that could enhance tornado potential.</a:t>
            </a:r>
            <a:br>
              <a:rPr lang="en">
                <a:solidFill>
                  <a:schemeClr val="dk1"/>
                </a:solidFill>
              </a:rPr>
            </a:br>
            <a:endParaRPr>
              <a:solidFill>
                <a:schemeClr val="dk1"/>
              </a:solidFill>
            </a:endParaRPr>
          </a:p>
          <a:p>
            <a:pPr marL="457200" lvl="0" indent="-374650" algn="l" rtl="0">
              <a:lnSpc>
                <a:spcPct val="100000"/>
              </a:lnSpc>
              <a:spcBef>
                <a:spcPts val="0"/>
              </a:spcBef>
              <a:spcAft>
                <a:spcPts val="0"/>
              </a:spcAft>
              <a:buClr>
                <a:schemeClr val="dk1"/>
              </a:buClr>
              <a:buSzPts val="2300"/>
              <a:buChar char="●"/>
            </a:pPr>
            <a:r>
              <a:rPr lang="en">
                <a:solidFill>
                  <a:schemeClr val="dk1"/>
                </a:solidFill>
              </a:rPr>
              <a:t>That dialog, in part, led to WFO Springfield issuing a preemptive tornado warning on a storm crossing the warm front into southwest Missouri.</a:t>
            </a:r>
            <a:endParaRPr sz="2300">
              <a:solidFill>
                <a:schemeClr val="dk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17 March 2021 Case Study</a:t>
            </a:r>
            <a:endParaRPr/>
          </a:p>
        </p:txBody>
      </p:sp>
      <p:sp>
        <p:nvSpPr>
          <p:cNvPr id="330" name="Google Shape;330;p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Radar Analysis</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336" name="Google Shape;336;p23"/>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337" name="Google Shape;337;p23"/>
          <p:cNvGrpSpPr/>
          <p:nvPr/>
        </p:nvGrpSpPr>
        <p:grpSpPr>
          <a:xfrm>
            <a:off x="0" y="2703475"/>
            <a:ext cx="5331600" cy="2416529"/>
            <a:chOff x="0" y="2322475"/>
            <a:chExt cx="5331600" cy="2416529"/>
          </a:xfrm>
        </p:grpSpPr>
        <p:sp>
          <p:nvSpPr>
            <p:cNvPr id="338" name="Google Shape;338;p23"/>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339" name="Google Shape;339;p23"/>
            <p:cNvGrpSpPr/>
            <p:nvPr/>
          </p:nvGrpSpPr>
          <p:grpSpPr>
            <a:xfrm>
              <a:off x="0" y="2322475"/>
              <a:ext cx="5331600" cy="2416529"/>
              <a:chOff x="0" y="2322475"/>
              <a:chExt cx="5331600" cy="2416529"/>
            </a:xfrm>
          </p:grpSpPr>
          <p:sp>
            <p:nvSpPr>
              <p:cNvPr id="340" name="Google Shape;340;p23"/>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341" name="Google Shape;341;p23"/>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342" name="Google Shape;342;p23"/>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343" name="Google Shape;343;p23"/>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sp>
        <p:nvSpPr>
          <p:cNvPr id="344" name="Google Shape;344;p23"/>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2207 UTC</a:t>
            </a:r>
            <a:endParaRPr/>
          </a:p>
        </p:txBody>
      </p:sp>
      <p:sp>
        <p:nvSpPr>
          <p:cNvPr id="345" name="Google Shape;345;p23"/>
          <p:cNvSpPr txBox="1"/>
          <p:nvPr/>
        </p:nvSpPr>
        <p:spPr>
          <a:xfrm>
            <a:off x="6550900" y="2087875"/>
            <a:ext cx="2301600" cy="6156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49 nm from KSGF RDA</a:t>
            </a:r>
            <a:endParaRPr sz="1400" b="1"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4300 ft ARL</a:t>
            </a:r>
            <a:endParaRPr sz="1400" b="1" i="0" u="none" strike="noStrike" cap="none">
              <a:solidFill>
                <a:srgbClr val="FFFF00"/>
              </a:solidFill>
              <a:latin typeface="Arial"/>
              <a:ea typeface="Arial"/>
              <a:cs typeface="Arial"/>
              <a:sym typeface="Arial"/>
            </a:endParaRPr>
          </a:p>
        </p:txBody>
      </p:sp>
      <p:sp>
        <p:nvSpPr>
          <p:cNvPr id="346" name="Google Shape;346;p23"/>
          <p:cNvSpPr/>
          <p:nvPr/>
        </p:nvSpPr>
        <p:spPr>
          <a:xfrm>
            <a:off x="4209500" y="791600"/>
            <a:ext cx="739800" cy="2355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Radar Settings Guidance</a:t>
            </a:r>
            <a:endParaRPr/>
          </a:p>
        </p:txBody>
      </p:sp>
      <p:pic>
        <p:nvPicPr>
          <p:cNvPr id="352" name="Google Shape;352;p24"/>
          <p:cNvPicPr preferRelativeResize="0"/>
          <p:nvPr/>
        </p:nvPicPr>
        <p:blipFill rotWithShape="1">
          <a:blip r:embed="rId3">
            <a:alphaModFix/>
          </a:blip>
          <a:srcRect/>
          <a:stretch/>
        </p:blipFill>
        <p:spPr>
          <a:xfrm>
            <a:off x="966788" y="817525"/>
            <a:ext cx="7210424" cy="4249774"/>
          </a:xfrm>
          <a:prstGeom prst="rect">
            <a:avLst/>
          </a:prstGeom>
          <a:noFill/>
          <a:ln w="9525" cap="flat" cmpd="sng">
            <a:solidFill>
              <a:schemeClr val="dk2"/>
            </a:solidFill>
            <a:prstDash val="solid"/>
            <a:round/>
            <a:headEnd type="none" w="sm" len="sm"/>
            <a:tailEnd type="none" w="sm" len="sm"/>
          </a:ln>
        </p:spPr>
      </p:pic>
      <p:cxnSp>
        <p:nvCxnSpPr>
          <p:cNvPr id="353" name="Google Shape;353;p24"/>
          <p:cNvCxnSpPr/>
          <p:nvPr/>
        </p:nvCxnSpPr>
        <p:spPr>
          <a:xfrm flipH="1">
            <a:off x="4535424" y="1143000"/>
            <a:ext cx="18300" cy="3538200"/>
          </a:xfrm>
          <a:prstGeom prst="straightConnector1">
            <a:avLst/>
          </a:prstGeom>
          <a:noFill/>
          <a:ln w="76200" cap="flat" cmpd="sng">
            <a:solidFill>
              <a:srgbClr val="FF9900"/>
            </a:solidFill>
            <a:prstDash val="solid"/>
            <a:round/>
            <a:headEnd type="none" w="sm" len="sm"/>
            <a:tailEnd type="none" w="sm" len="sm"/>
          </a:ln>
        </p:spPr>
      </p:cxnSp>
      <p:sp>
        <p:nvSpPr>
          <p:cNvPr id="354" name="Google Shape;354;p24"/>
          <p:cNvSpPr/>
          <p:nvPr/>
        </p:nvSpPr>
        <p:spPr>
          <a:xfrm>
            <a:off x="2067125" y="1313225"/>
            <a:ext cx="2371500" cy="3405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p:nvPr/>
        </p:nvSpPr>
        <p:spPr>
          <a:xfrm>
            <a:off x="1094350" y="2857500"/>
            <a:ext cx="875400" cy="5958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100"/>
                                        <p:tgtEl>
                                          <p:spTgt spid="353"/>
                                        </p:tgtEl>
                                      </p:cBhvr>
                                    </p:animEffect>
                                  </p:childTnLst>
                                </p:cTn>
                              </p:par>
                              <p:par>
                                <p:cTn id="13" presetID="10" presetClass="entr" presetSubtype="0" fill="hold" nodeType="withEffect">
                                  <p:stCondLst>
                                    <p:cond delay="0"/>
                                  </p:stCondLst>
                                  <p:childTnLst>
                                    <p:set>
                                      <p:cBhvr>
                                        <p:cTn id="14" dur="1" fill="hold">
                                          <p:stCondLst>
                                            <p:cond delay="0"/>
                                          </p:stCondLst>
                                        </p:cTn>
                                        <p:tgtEl>
                                          <p:spTgt spid="355"/>
                                        </p:tgtEl>
                                        <p:attrNameLst>
                                          <p:attrName>style.visibility</p:attrName>
                                        </p:attrNameLst>
                                      </p:cBhvr>
                                      <p:to>
                                        <p:strVal val="visible"/>
                                      </p:to>
                                    </p:set>
                                    <p:animEffect transition="in" filter="fade">
                                      <p:cBhvr>
                                        <p:cTn id="15" dur="1"/>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361" name="Google Shape;361;p25"/>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362" name="Google Shape;362;p25"/>
          <p:cNvGrpSpPr/>
          <p:nvPr/>
        </p:nvGrpSpPr>
        <p:grpSpPr>
          <a:xfrm>
            <a:off x="0" y="2703475"/>
            <a:ext cx="5331600" cy="2416529"/>
            <a:chOff x="0" y="2322475"/>
            <a:chExt cx="5331600" cy="2416529"/>
          </a:xfrm>
        </p:grpSpPr>
        <p:sp>
          <p:nvSpPr>
            <p:cNvPr id="363" name="Google Shape;363;p25"/>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364" name="Google Shape;364;p25"/>
            <p:cNvGrpSpPr/>
            <p:nvPr/>
          </p:nvGrpSpPr>
          <p:grpSpPr>
            <a:xfrm>
              <a:off x="0" y="2322475"/>
              <a:ext cx="5331600" cy="2416529"/>
              <a:chOff x="0" y="2322475"/>
              <a:chExt cx="5331600" cy="2416529"/>
            </a:xfrm>
          </p:grpSpPr>
          <p:sp>
            <p:nvSpPr>
              <p:cNvPr id="365" name="Google Shape;365;p25"/>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366" name="Google Shape;366;p25"/>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367" name="Google Shape;367;p25"/>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368" name="Google Shape;368;p25"/>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sp>
        <p:nvSpPr>
          <p:cNvPr id="369" name="Google Shape;369;p25"/>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2207 UTC</a:t>
            </a:r>
            <a:endParaRPr/>
          </a:p>
        </p:txBody>
      </p:sp>
      <p:grpSp>
        <p:nvGrpSpPr>
          <p:cNvPr id="370" name="Google Shape;370;p25"/>
          <p:cNvGrpSpPr/>
          <p:nvPr/>
        </p:nvGrpSpPr>
        <p:grpSpPr>
          <a:xfrm>
            <a:off x="5731525" y="4335775"/>
            <a:ext cx="1466675" cy="458783"/>
            <a:chOff x="5731525" y="4335775"/>
            <a:chExt cx="1466675" cy="458783"/>
          </a:xfrm>
        </p:grpSpPr>
        <p:sp>
          <p:nvSpPr>
            <p:cNvPr id="371" name="Google Shape;371;p25"/>
            <p:cNvSpPr/>
            <p:nvPr/>
          </p:nvSpPr>
          <p:spPr>
            <a:xfrm>
              <a:off x="5731525" y="4410425"/>
              <a:ext cx="348928" cy="384133"/>
            </a:xfrm>
            <a:custGeom>
              <a:avLst/>
              <a:gdLst/>
              <a:ahLst/>
              <a:cxnLst/>
              <a:rect l="l" t="t" r="r" b="b"/>
              <a:pathLst>
                <a:path w="16887" h="15107" extrusionOk="0">
                  <a:moveTo>
                    <a:pt x="9118" y="15107"/>
                  </a:moveTo>
                  <a:cubicBezTo>
                    <a:pt x="8104" y="14093"/>
                    <a:pt x="6151" y="12772"/>
                    <a:pt x="6792" y="11489"/>
                  </a:cubicBezTo>
                  <a:cubicBezTo>
                    <a:pt x="8503" y="8066"/>
                    <a:pt x="14644" y="8825"/>
                    <a:pt x="16614" y="5544"/>
                  </a:cubicBezTo>
                  <a:cubicBezTo>
                    <a:pt x="17527" y="4023"/>
                    <a:pt x="15505" y="1876"/>
                    <a:pt x="14029" y="892"/>
                  </a:cubicBezTo>
                  <a:cubicBezTo>
                    <a:pt x="9669" y="-2015"/>
                    <a:pt x="932" y="2959"/>
                    <a:pt x="72" y="8129"/>
                  </a:cubicBezTo>
                  <a:cubicBezTo>
                    <a:pt x="-505" y="11597"/>
                    <a:pt x="5086" y="14332"/>
                    <a:pt x="8601" y="14332"/>
                  </a:cubicBezTo>
                </a:path>
              </a:pathLst>
            </a:cu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txBox="1"/>
            <p:nvPr/>
          </p:nvSpPr>
          <p:spPr>
            <a:xfrm>
              <a:off x="6293700" y="4335775"/>
              <a:ext cx="904500" cy="400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ZDR Arc</a:t>
              </a:r>
              <a:endParaRPr sz="1400" b="1"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1"/>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365D">
            <a:alpha val="80000"/>
          </a:srgbClr>
        </a:solidFill>
        <a:effectLst/>
      </p:bgPr>
    </p:bg>
    <p:spTree>
      <p:nvGrpSpPr>
        <p:cNvPr id="1" name="Shape 377"/>
        <p:cNvGrpSpPr/>
        <p:nvPr/>
      </p:nvGrpSpPr>
      <p:grpSpPr>
        <a:xfrm>
          <a:off x="0" y="0"/>
          <a:ext cx="0" cy="0"/>
          <a:chOff x="0" y="0"/>
          <a:chExt cx="0" cy="0"/>
        </a:xfrm>
      </p:grpSpPr>
      <p:sp>
        <p:nvSpPr>
          <p:cNvPr id="378" name="Google Shape;378;p26"/>
          <p:cNvSpPr/>
          <p:nvPr/>
        </p:nvSpPr>
        <p:spPr>
          <a:xfrm>
            <a:off x="57150" y="57150"/>
            <a:ext cx="9029700" cy="3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79" name="Google Shape;379;p26"/>
          <p:cNvSpPr txBox="1"/>
          <p:nvPr/>
        </p:nvSpPr>
        <p:spPr>
          <a:xfrm>
            <a:off x="57150" y="76875"/>
            <a:ext cx="9029700" cy="330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Calibri"/>
                <a:ea typeface="Calibri"/>
                <a:cs typeface="Calibri"/>
                <a:sym typeface="Calibri"/>
              </a:rPr>
              <a:t>NWS CR TWIP Supercell-based Tornadogenesis – Radar Feature Reference Guide</a:t>
            </a:r>
            <a:endParaRPr sz="1700" b="1" i="0" u="none" strike="noStrike" cap="none" baseline="-25000">
              <a:solidFill>
                <a:schemeClr val="dk1"/>
              </a:solidFill>
              <a:latin typeface="Calibri"/>
              <a:ea typeface="Calibri"/>
              <a:cs typeface="Calibri"/>
              <a:sym typeface="Calibri"/>
            </a:endParaRPr>
          </a:p>
        </p:txBody>
      </p:sp>
      <p:graphicFrame>
        <p:nvGraphicFramePr>
          <p:cNvPr id="380" name="Google Shape;380;p26"/>
          <p:cNvGraphicFramePr/>
          <p:nvPr/>
        </p:nvGraphicFramePr>
        <p:xfrm>
          <a:off x="1135897" y="419785"/>
          <a:ext cx="6829350" cy="434360"/>
        </p:xfrm>
        <a:graphic>
          <a:graphicData uri="http://schemas.openxmlformats.org/drawingml/2006/table">
            <a:tbl>
              <a:tblPr firstRow="1" bandRow="1">
                <a:noFill/>
                <a:tableStyleId>{F81321D3-98AC-4907-986A-C90AA261875E}</a:tableStyleId>
              </a:tblPr>
              <a:tblGrid>
                <a:gridCol w="14144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7325">
                  <a:extLst>
                    <a:ext uri="{9D8B030D-6E8A-4147-A177-3AD203B41FA5}">
                      <a16:colId xmlns:a16="http://schemas.microsoft.com/office/drawing/2014/main" val="20003"/>
                    </a:ext>
                  </a:extLst>
                </a:gridCol>
              </a:tblGrid>
              <a:tr h="175250">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rPr>
                        <a:t>Feature</a:t>
                      </a:r>
                      <a:endParaRPr sz="1100" u="none" strike="noStrike" cap="none"/>
                    </a:p>
                  </a:txBody>
                  <a:tcPr marL="68600" marR="68600" marT="34300" marB="34300">
                    <a:solidFill>
                      <a:srgbClr val="3F3F3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Primary Application </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 Skill to Anticipate Tornadogenesis</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Important Note</a:t>
                      </a:r>
                      <a:endParaRPr sz="1100" u="none" strike="noStrike" cap="none"/>
                    </a:p>
                  </a:txBody>
                  <a:tcPr marL="68600" marR="68600" marT="34300" marB="34300">
                    <a:solidFill>
                      <a:schemeClr val="accent1"/>
                    </a:solidFill>
                  </a:tcPr>
                </a:tc>
                <a:extLst>
                  <a:ext uri="{0D108BD9-81ED-4DB2-BD59-A6C34878D82A}">
                    <a16:rowId xmlns:a16="http://schemas.microsoft.com/office/drawing/2014/main" val="10000"/>
                  </a:ext>
                </a:extLst>
              </a:tr>
            </a:tbl>
          </a:graphicData>
        </a:graphic>
      </p:graphicFrame>
      <p:graphicFrame>
        <p:nvGraphicFramePr>
          <p:cNvPr id="381" name="Google Shape;381;p26"/>
          <p:cNvGraphicFramePr/>
          <p:nvPr/>
        </p:nvGraphicFramePr>
        <p:xfrm>
          <a:off x="1135897" y="873859"/>
          <a:ext cx="6829350" cy="617240"/>
        </p:xfrm>
        <a:graphic>
          <a:graphicData uri="http://schemas.openxmlformats.org/drawingml/2006/table">
            <a:tbl>
              <a:tblPr firstRow="1" bandRow="1">
                <a:noFill/>
                <a:tableStyleId>{F81321D3-98AC-4907-986A-C90AA261875E}</a:tableStyleId>
              </a:tblPr>
              <a:tblGrid>
                <a:gridCol w="14144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7325">
                  <a:extLst>
                    <a:ext uri="{9D8B030D-6E8A-4147-A177-3AD203B41FA5}">
                      <a16:colId xmlns:a16="http://schemas.microsoft.com/office/drawing/2014/main" val="20003"/>
                    </a:ext>
                  </a:extLst>
                </a:gridCol>
              </a:tblGrid>
              <a:tr h="27815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Z</a:t>
                      </a:r>
                      <a:r>
                        <a:rPr lang="en" sz="1200" b="1" u="none" strike="noStrike" cap="none" baseline="-25000">
                          <a:solidFill>
                            <a:schemeClr val="dk1"/>
                          </a:solidFill>
                        </a:rPr>
                        <a:t>DR</a:t>
                      </a:r>
                      <a:r>
                        <a:rPr lang="en" sz="1200" b="1" u="none" strike="noStrike" cap="none">
                          <a:solidFill>
                            <a:schemeClr val="dk1"/>
                          </a:solidFill>
                        </a:rPr>
                        <a:t> Arc</a:t>
                      </a:r>
                      <a:endParaRPr sz="1100" u="none" strike="noStrike" cap="none"/>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u="none" strike="noStrike" cap="none">
                          <a:solidFill>
                            <a:schemeClr val="dk1"/>
                          </a:solidFill>
                        </a:rPr>
                        <a:t>Anticipate low-level meso intensity trends</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sng" strike="noStrike" cap="none">
                          <a:solidFill>
                            <a:srgbClr val="FFFF00"/>
                          </a:solidFill>
                        </a:rPr>
                        <a:t>Moderate</a:t>
                      </a:r>
                      <a:r>
                        <a:rPr lang="en" sz="900" u="none" strike="noStrike" cap="none"/>
                        <a:t> </a:t>
                      </a:r>
                      <a:r>
                        <a:rPr lang="en" sz="900" u="none" strike="noStrike" cap="none">
                          <a:solidFill>
                            <a:schemeClr val="dk1"/>
                          </a:solidFill>
                        </a:rPr>
                        <a:t>– Infers dynamic lift potential from low-level meso ahead of time</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Calibri"/>
                          <a:ea typeface="Calibri"/>
                          <a:cs typeface="Calibri"/>
                          <a:sym typeface="Calibri"/>
                        </a:rPr>
                        <a:t>Combine with separation vector angle in weak to moderate low-level SRH (0-1-km &lt;200) environments</a:t>
                      </a:r>
                      <a:endParaRPr sz="900" b="1" u="none" strike="noStrike" cap="none">
                        <a:solidFill>
                          <a:schemeClr val="dk1"/>
                        </a:solidFill>
                      </a:endParaRPr>
                    </a:p>
                  </a:txBody>
                  <a:tcPr marL="68600" marR="68600" marT="34300" marB="34300">
                    <a:solidFill>
                      <a:srgbClr val="D8D8D8"/>
                    </a:solidFill>
                  </a:tcPr>
                </a:tc>
                <a:extLst>
                  <a:ext uri="{0D108BD9-81ED-4DB2-BD59-A6C34878D82A}">
                    <a16:rowId xmlns:a16="http://schemas.microsoft.com/office/drawing/2014/main" val="10000"/>
                  </a:ext>
                </a:extLst>
              </a:tr>
            </a:tbl>
          </a:graphicData>
        </a:graphic>
      </p:graphicFrame>
      <p:pic>
        <p:nvPicPr>
          <p:cNvPr id="382" name="Google Shape;382;p26"/>
          <p:cNvPicPr preferRelativeResize="0"/>
          <p:nvPr/>
        </p:nvPicPr>
        <p:blipFill rotWithShape="1">
          <a:blip r:embed="rId3">
            <a:alphaModFix/>
          </a:blip>
          <a:srcRect/>
          <a:stretch/>
        </p:blipFill>
        <p:spPr>
          <a:xfrm>
            <a:off x="2743200" y="2905691"/>
            <a:ext cx="4542067" cy="2115044"/>
          </a:xfrm>
          <a:prstGeom prst="rect">
            <a:avLst/>
          </a:prstGeom>
          <a:noFill/>
          <a:ln w="57150" cap="sq" cmpd="sng">
            <a:solidFill>
              <a:schemeClr val="lt1"/>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383" name="Google Shape;383;p26"/>
          <p:cNvSpPr/>
          <p:nvPr/>
        </p:nvSpPr>
        <p:spPr>
          <a:xfrm>
            <a:off x="442913" y="3248302"/>
            <a:ext cx="1900500" cy="17238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84" name="Google Shape;384;p26"/>
          <p:cNvPicPr preferRelativeResize="0"/>
          <p:nvPr/>
        </p:nvPicPr>
        <p:blipFill rotWithShape="1">
          <a:blip r:embed="rId4">
            <a:alphaModFix/>
          </a:blip>
          <a:srcRect/>
          <a:stretch/>
        </p:blipFill>
        <p:spPr>
          <a:xfrm>
            <a:off x="481880" y="3300676"/>
            <a:ext cx="1825737" cy="1260039"/>
          </a:xfrm>
          <a:prstGeom prst="rect">
            <a:avLst/>
          </a:prstGeom>
          <a:noFill/>
          <a:ln>
            <a:noFill/>
          </a:ln>
        </p:spPr>
      </p:pic>
      <p:sp>
        <p:nvSpPr>
          <p:cNvPr id="385" name="Google Shape;385;p26"/>
          <p:cNvSpPr txBox="1"/>
          <p:nvPr/>
        </p:nvSpPr>
        <p:spPr>
          <a:xfrm>
            <a:off x="827683" y="4659379"/>
            <a:ext cx="1134300" cy="2079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Calibri"/>
                <a:ea typeface="Calibri"/>
                <a:cs typeface="Calibri"/>
                <a:sym typeface="Calibri"/>
              </a:rPr>
              <a:t>Romine </a:t>
            </a:r>
            <a:r>
              <a:rPr lang="en" sz="900" b="1" i="1" u="none" strike="noStrike" cap="none">
                <a:solidFill>
                  <a:schemeClr val="dk1"/>
                </a:solidFill>
                <a:latin typeface="Calibri"/>
                <a:ea typeface="Calibri"/>
                <a:cs typeface="Calibri"/>
                <a:sym typeface="Calibri"/>
              </a:rPr>
              <a:t>et al. </a:t>
            </a:r>
            <a:r>
              <a:rPr lang="en" sz="900" b="1" i="0" u="none" strike="noStrike" cap="none">
                <a:solidFill>
                  <a:schemeClr val="dk1"/>
                </a:solidFill>
                <a:latin typeface="Calibri"/>
                <a:ea typeface="Calibri"/>
                <a:cs typeface="Calibri"/>
                <a:sym typeface="Calibri"/>
              </a:rPr>
              <a:t>2008</a:t>
            </a:r>
            <a:endParaRPr sz="1100" b="0" i="0" u="none" strike="noStrike" cap="none">
              <a:solidFill>
                <a:srgbClr val="000000"/>
              </a:solidFill>
              <a:latin typeface="Arial"/>
              <a:ea typeface="Arial"/>
              <a:cs typeface="Arial"/>
              <a:sym typeface="Arial"/>
            </a:endParaRPr>
          </a:p>
        </p:txBody>
      </p:sp>
      <p:sp>
        <p:nvSpPr>
          <p:cNvPr id="386" name="Google Shape;386;p26"/>
          <p:cNvSpPr/>
          <p:nvPr/>
        </p:nvSpPr>
        <p:spPr>
          <a:xfrm>
            <a:off x="6565163" y="1691732"/>
            <a:ext cx="2521500" cy="22011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87" name="Google Shape;387;p26"/>
          <p:cNvPicPr preferRelativeResize="0"/>
          <p:nvPr/>
        </p:nvPicPr>
        <p:blipFill rotWithShape="1">
          <a:blip r:embed="rId5">
            <a:alphaModFix/>
          </a:blip>
          <a:srcRect/>
          <a:stretch/>
        </p:blipFill>
        <p:spPr>
          <a:xfrm>
            <a:off x="6643828" y="1782398"/>
            <a:ext cx="2401662" cy="1604074"/>
          </a:xfrm>
          <a:prstGeom prst="rect">
            <a:avLst/>
          </a:prstGeom>
          <a:noFill/>
          <a:ln>
            <a:noFill/>
          </a:ln>
        </p:spPr>
      </p:pic>
      <p:sp>
        <p:nvSpPr>
          <p:cNvPr id="388" name="Google Shape;388;p26"/>
          <p:cNvSpPr txBox="1"/>
          <p:nvPr/>
        </p:nvSpPr>
        <p:spPr>
          <a:xfrm>
            <a:off x="4604899" y="2678605"/>
            <a:ext cx="821100" cy="253800"/>
          </a:xfrm>
          <a:prstGeom prst="rect">
            <a:avLst/>
          </a:prstGeom>
          <a:solidFill>
            <a:srgbClr val="632423"/>
          </a:solidFill>
          <a:ln w="25400" cap="flat" cmpd="sng">
            <a:solidFill>
              <a:srgbClr val="FF000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Z</a:t>
            </a:r>
            <a:r>
              <a:rPr lang="en" sz="1200" b="1" i="0" u="none" strike="noStrike" cap="none" baseline="-25000">
                <a:solidFill>
                  <a:schemeClr val="lt1"/>
                </a:solidFill>
                <a:latin typeface="Calibri"/>
                <a:ea typeface="Calibri"/>
                <a:cs typeface="Calibri"/>
                <a:sym typeface="Calibri"/>
              </a:rPr>
              <a:t>DR</a:t>
            </a:r>
            <a:r>
              <a:rPr lang="en" sz="1200" b="1" i="0" u="none" strike="noStrike" cap="none">
                <a:solidFill>
                  <a:schemeClr val="lt1"/>
                </a:solidFill>
                <a:latin typeface="Calibri"/>
                <a:ea typeface="Calibri"/>
                <a:cs typeface="Calibri"/>
                <a:sym typeface="Calibri"/>
              </a:rPr>
              <a:t> Arc</a:t>
            </a:r>
            <a:endParaRPr sz="1100" b="0" i="0" u="none" strike="noStrike" cap="none">
              <a:solidFill>
                <a:srgbClr val="000000"/>
              </a:solidFill>
              <a:latin typeface="Arial"/>
              <a:ea typeface="Arial"/>
              <a:cs typeface="Arial"/>
              <a:sym typeface="Arial"/>
            </a:endParaRPr>
          </a:p>
        </p:txBody>
      </p:sp>
      <p:sp>
        <p:nvSpPr>
          <p:cNvPr id="389" name="Google Shape;389;p26"/>
          <p:cNvSpPr txBox="1"/>
          <p:nvPr/>
        </p:nvSpPr>
        <p:spPr>
          <a:xfrm>
            <a:off x="7311860" y="3477138"/>
            <a:ext cx="1165800" cy="2538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Calibri"/>
                <a:ea typeface="Calibri"/>
                <a:cs typeface="Calibri"/>
                <a:sym typeface="Calibri"/>
              </a:rPr>
              <a:t>Kumjian 2011</a:t>
            </a:r>
            <a:endParaRPr sz="1100" b="0" i="0" u="none" strike="noStrike" cap="none">
              <a:solidFill>
                <a:srgbClr val="000000"/>
              </a:solidFill>
              <a:latin typeface="Arial"/>
              <a:ea typeface="Arial"/>
              <a:cs typeface="Arial"/>
              <a:sym typeface="Arial"/>
            </a:endParaRPr>
          </a:p>
        </p:txBody>
      </p:sp>
      <p:pic>
        <p:nvPicPr>
          <p:cNvPr id="390" name="Google Shape;390;p26"/>
          <p:cNvPicPr preferRelativeResize="0"/>
          <p:nvPr/>
        </p:nvPicPr>
        <p:blipFill rotWithShape="1">
          <a:blip r:embed="rId6">
            <a:alphaModFix/>
          </a:blip>
          <a:srcRect/>
          <a:stretch/>
        </p:blipFill>
        <p:spPr>
          <a:xfrm>
            <a:off x="103595" y="1544738"/>
            <a:ext cx="3391489" cy="155945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391" name="Google Shape;391;p26"/>
          <p:cNvSpPr/>
          <p:nvPr/>
        </p:nvSpPr>
        <p:spPr>
          <a:xfrm rot="-8894901">
            <a:off x="3132673" y="3060614"/>
            <a:ext cx="1421789" cy="248423"/>
          </a:xfrm>
          <a:prstGeom prst="leftArrow">
            <a:avLst>
              <a:gd name="adj1" fmla="val 50000"/>
              <a:gd name="adj2" fmla="val 50000"/>
            </a:avLst>
          </a:prstGeom>
          <a:solidFill>
            <a:srgbClr val="FFFF00"/>
          </a:solidFill>
          <a:ln w="2540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2" name="Google Shape;392;p26"/>
          <p:cNvSpPr txBox="1"/>
          <p:nvPr/>
        </p:nvSpPr>
        <p:spPr>
          <a:xfrm>
            <a:off x="1220165" y="2932521"/>
            <a:ext cx="1087500" cy="2847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T – 10 mins</a:t>
            </a:r>
            <a:endParaRPr sz="1100" b="0" i="0" u="none" strike="noStrike" cap="none">
              <a:solidFill>
                <a:srgbClr val="000000"/>
              </a:solidFill>
              <a:latin typeface="Arial"/>
              <a:ea typeface="Arial"/>
              <a:cs typeface="Arial"/>
              <a:sym typeface="Arial"/>
            </a:endParaRPr>
          </a:p>
        </p:txBody>
      </p:sp>
      <p:pic>
        <p:nvPicPr>
          <p:cNvPr id="393" name="Google Shape;393;p26"/>
          <p:cNvPicPr preferRelativeResize="0"/>
          <p:nvPr/>
        </p:nvPicPr>
        <p:blipFill rotWithShape="1">
          <a:blip r:embed="rId7">
            <a:alphaModFix/>
          </a:blip>
          <a:srcRect/>
          <a:stretch/>
        </p:blipFill>
        <p:spPr>
          <a:xfrm>
            <a:off x="65152" y="57150"/>
            <a:ext cx="671470" cy="342898"/>
          </a:xfrm>
          <a:prstGeom prst="rect">
            <a:avLst/>
          </a:prstGeom>
          <a:noFill/>
          <a:ln>
            <a:noFill/>
          </a:ln>
        </p:spPr>
      </p:pic>
      <p:pic>
        <p:nvPicPr>
          <p:cNvPr id="394" name="Google Shape;394;p26"/>
          <p:cNvPicPr preferRelativeResize="0"/>
          <p:nvPr/>
        </p:nvPicPr>
        <p:blipFill rotWithShape="1">
          <a:blip r:embed="rId7">
            <a:alphaModFix/>
          </a:blip>
          <a:srcRect/>
          <a:stretch/>
        </p:blipFill>
        <p:spPr>
          <a:xfrm>
            <a:off x="8415377" y="57075"/>
            <a:ext cx="671470" cy="342898"/>
          </a:xfrm>
          <a:prstGeom prst="rect">
            <a:avLst/>
          </a:prstGeom>
          <a:noFill/>
          <a:ln>
            <a:noFill/>
          </a:ln>
        </p:spPr>
      </p:pic>
      <p:sp>
        <p:nvSpPr>
          <p:cNvPr id="395" name="Google Shape;395;p26"/>
          <p:cNvSpPr/>
          <p:nvPr/>
        </p:nvSpPr>
        <p:spPr>
          <a:xfrm>
            <a:off x="2558825" y="432925"/>
            <a:ext cx="3651000" cy="10596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txBox="1"/>
          <p:nvPr/>
        </p:nvSpPr>
        <p:spPr>
          <a:xfrm>
            <a:off x="3806725" y="1957175"/>
            <a:ext cx="2446800" cy="61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10 May 2016 Mayfield, KY</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EF-3 Tornado</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365D">
            <a:alpha val="80000"/>
          </a:srgbClr>
        </a:solidFill>
        <a:effectLst/>
      </p:bgPr>
    </p:bg>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a:off x="4433750" y="1386796"/>
            <a:ext cx="254621" cy="3655933"/>
          </a:xfrm>
          <a:prstGeom prst="rect">
            <a:avLst/>
          </a:prstGeom>
          <a:noFill/>
          <a:ln>
            <a:noFill/>
          </a:ln>
        </p:spPr>
      </p:pic>
      <p:pic>
        <p:nvPicPr>
          <p:cNvPr id="403" name="Google Shape;403;p27"/>
          <p:cNvPicPr preferRelativeResize="0"/>
          <p:nvPr/>
        </p:nvPicPr>
        <p:blipFill rotWithShape="1">
          <a:blip r:embed="rId4">
            <a:alphaModFix/>
          </a:blip>
          <a:srcRect/>
          <a:stretch/>
        </p:blipFill>
        <p:spPr>
          <a:xfrm>
            <a:off x="57150" y="1423384"/>
            <a:ext cx="3031432" cy="169937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404" name="Google Shape;404;p27"/>
          <p:cNvSpPr/>
          <p:nvPr/>
        </p:nvSpPr>
        <p:spPr>
          <a:xfrm>
            <a:off x="57150" y="57150"/>
            <a:ext cx="9029700" cy="3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5" name="Google Shape;405;p27"/>
          <p:cNvSpPr txBox="1"/>
          <p:nvPr/>
        </p:nvSpPr>
        <p:spPr>
          <a:xfrm>
            <a:off x="57150" y="76875"/>
            <a:ext cx="9029700" cy="330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1700"/>
              <a:buFont typeface="Arial"/>
              <a:buNone/>
            </a:pPr>
            <a:r>
              <a:rPr lang="en" sz="1700" b="1" i="0" u="none" strike="noStrike" cap="none">
                <a:solidFill>
                  <a:schemeClr val="dk1"/>
                </a:solidFill>
                <a:latin typeface="Calibri"/>
                <a:ea typeface="Calibri"/>
                <a:cs typeface="Calibri"/>
                <a:sym typeface="Calibri"/>
              </a:rPr>
              <a:t>NWS CR TWIP Supercell-based Tornadogenesis – Radar Feature Reference Guide</a:t>
            </a:r>
            <a:endParaRPr sz="1700" b="1" i="0" u="none" strike="noStrike" cap="none" baseline="-25000">
              <a:solidFill>
                <a:schemeClr val="dk1"/>
              </a:solidFill>
              <a:latin typeface="Calibri"/>
              <a:ea typeface="Calibri"/>
              <a:cs typeface="Calibri"/>
              <a:sym typeface="Calibri"/>
            </a:endParaRPr>
          </a:p>
        </p:txBody>
      </p:sp>
      <p:graphicFrame>
        <p:nvGraphicFramePr>
          <p:cNvPr id="406" name="Google Shape;406;p27"/>
          <p:cNvGraphicFramePr/>
          <p:nvPr/>
        </p:nvGraphicFramePr>
        <p:xfrm>
          <a:off x="1135897" y="419785"/>
          <a:ext cx="6829350" cy="434360"/>
        </p:xfrm>
        <a:graphic>
          <a:graphicData uri="http://schemas.openxmlformats.org/drawingml/2006/table">
            <a:tbl>
              <a:tblPr firstRow="1" bandRow="1">
                <a:noFill/>
                <a:tableStyleId>{F81321D3-98AC-4907-986A-C90AA261875E}</a:tableStyleId>
              </a:tblPr>
              <a:tblGrid>
                <a:gridCol w="14144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7325">
                  <a:extLst>
                    <a:ext uri="{9D8B030D-6E8A-4147-A177-3AD203B41FA5}">
                      <a16:colId xmlns:a16="http://schemas.microsoft.com/office/drawing/2014/main" val="20003"/>
                    </a:ext>
                  </a:extLst>
                </a:gridCol>
              </a:tblGrid>
              <a:tr h="175250">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rPr>
                        <a:t>Feature</a:t>
                      </a:r>
                      <a:endParaRPr sz="1100" u="none" strike="noStrike" cap="none"/>
                    </a:p>
                  </a:txBody>
                  <a:tcPr marL="68600" marR="68600" marT="34300" marB="34300">
                    <a:solidFill>
                      <a:srgbClr val="3F3F3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Primary Application </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 Skill to Anticipate Tornadogenesis</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Important Note</a:t>
                      </a:r>
                      <a:endParaRPr sz="1100" u="none" strike="noStrike" cap="none"/>
                    </a:p>
                  </a:txBody>
                  <a:tcPr marL="68600" marR="68600" marT="34300" marB="34300">
                    <a:solidFill>
                      <a:schemeClr val="accent1"/>
                    </a:solidFill>
                  </a:tcPr>
                </a:tc>
                <a:extLst>
                  <a:ext uri="{0D108BD9-81ED-4DB2-BD59-A6C34878D82A}">
                    <a16:rowId xmlns:a16="http://schemas.microsoft.com/office/drawing/2014/main" val="10000"/>
                  </a:ext>
                </a:extLst>
              </a:tr>
            </a:tbl>
          </a:graphicData>
        </a:graphic>
      </p:graphicFrame>
      <p:graphicFrame>
        <p:nvGraphicFramePr>
          <p:cNvPr id="407" name="Google Shape;407;p27"/>
          <p:cNvGraphicFramePr/>
          <p:nvPr/>
        </p:nvGraphicFramePr>
        <p:xfrm>
          <a:off x="1135897" y="873859"/>
          <a:ext cx="6829350" cy="480080"/>
        </p:xfrm>
        <a:graphic>
          <a:graphicData uri="http://schemas.openxmlformats.org/drawingml/2006/table">
            <a:tbl>
              <a:tblPr firstRow="1" bandRow="1">
                <a:noFill/>
                <a:tableStyleId>{F81321D3-98AC-4907-986A-C90AA261875E}</a:tableStyleId>
              </a:tblPr>
              <a:tblGrid>
                <a:gridCol w="14144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757325">
                  <a:extLst>
                    <a:ext uri="{9D8B030D-6E8A-4147-A177-3AD203B41FA5}">
                      <a16:colId xmlns:a16="http://schemas.microsoft.com/office/drawing/2014/main" val="20003"/>
                    </a:ext>
                  </a:extLst>
                </a:gridCol>
              </a:tblGrid>
              <a:tr h="278150">
                <a:tc>
                  <a:txBody>
                    <a:bodyPr/>
                    <a:lstStyle/>
                    <a:p>
                      <a:pPr marL="0" marR="0" lvl="0" indent="0" algn="ctr" rtl="0">
                        <a:lnSpc>
                          <a:spcPct val="100000"/>
                        </a:lnSpc>
                        <a:spcBef>
                          <a:spcPts val="0"/>
                        </a:spcBef>
                        <a:spcAft>
                          <a:spcPts val="0"/>
                        </a:spcAft>
                        <a:buClr>
                          <a:schemeClr val="dk1"/>
                        </a:buClr>
                        <a:buSzPts val="1200"/>
                        <a:buFont typeface="Calibri"/>
                        <a:buNone/>
                      </a:pPr>
                      <a:r>
                        <a:rPr lang="en" sz="1200" b="1" u="none" strike="noStrike" cap="none">
                          <a:solidFill>
                            <a:schemeClr val="dk1"/>
                          </a:solidFill>
                        </a:rPr>
                        <a:t>Z</a:t>
                      </a:r>
                      <a:r>
                        <a:rPr lang="en" sz="1200" b="1" u="none" strike="noStrike" cap="none" baseline="-25000">
                          <a:solidFill>
                            <a:schemeClr val="dk1"/>
                          </a:solidFill>
                        </a:rPr>
                        <a:t>DR</a:t>
                      </a:r>
                      <a:r>
                        <a:rPr lang="en" sz="1200" b="1" u="none" strike="noStrike" cap="none">
                          <a:solidFill>
                            <a:schemeClr val="dk1"/>
                          </a:solidFill>
                        </a:rPr>
                        <a:t> Arc Disruption</a:t>
                      </a:r>
                      <a:endParaRPr sz="1200" b="1" u="none" strike="noStrike" cap="none" baseline="-25000">
                        <a:solidFill>
                          <a:schemeClr val="dk1"/>
                        </a:solidFill>
                      </a:endParaRPr>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solidFill>
                            <a:schemeClr val="dk1"/>
                          </a:solidFill>
                        </a:rPr>
                        <a:t>Degree of negative buoyancy in near-surface airstream below meso</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6AA1A"/>
                        </a:buClr>
                        <a:buSzPts val="1100"/>
                        <a:buFont typeface="Calibri"/>
                        <a:buNone/>
                      </a:pPr>
                      <a:r>
                        <a:rPr lang="en" sz="1100" b="1" u="sng" strike="noStrike" cap="none">
                          <a:solidFill>
                            <a:srgbClr val="06AA1A"/>
                          </a:solidFill>
                        </a:rPr>
                        <a:t>High</a:t>
                      </a:r>
                      <a:r>
                        <a:rPr lang="en" sz="1100" u="none" strike="noStrike" cap="none"/>
                        <a:t> </a:t>
                      </a:r>
                      <a:r>
                        <a:rPr lang="en" sz="900" u="none" strike="noStrike" cap="none">
                          <a:solidFill>
                            <a:schemeClr val="dk1"/>
                          </a:solidFill>
                        </a:rPr>
                        <a:t>– Stronger negative buoyancy typically inhibits tornadogenesis</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solidFill>
                            <a:schemeClr val="dk1"/>
                          </a:solidFill>
                        </a:rPr>
                        <a:t>Indicates a surge in negatively buoyant airstream below low-level meso with genesis inhibited</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0"/>
                  </a:ext>
                </a:extLst>
              </a:tr>
            </a:tbl>
          </a:graphicData>
        </a:graphic>
      </p:graphicFrame>
      <p:pic>
        <p:nvPicPr>
          <p:cNvPr id="408" name="Google Shape;408;p27"/>
          <p:cNvPicPr preferRelativeResize="0"/>
          <p:nvPr/>
        </p:nvPicPr>
        <p:blipFill rotWithShape="1">
          <a:blip r:embed="rId5">
            <a:alphaModFix/>
          </a:blip>
          <a:srcRect/>
          <a:stretch/>
        </p:blipFill>
        <p:spPr>
          <a:xfrm>
            <a:off x="4747049" y="1943100"/>
            <a:ext cx="4346504" cy="2663556"/>
          </a:xfrm>
          <a:prstGeom prst="rect">
            <a:avLst/>
          </a:prstGeom>
          <a:noFill/>
          <a:ln>
            <a:noFill/>
          </a:ln>
        </p:spPr>
      </p:pic>
      <p:pic>
        <p:nvPicPr>
          <p:cNvPr id="409" name="Google Shape;409;p27"/>
          <p:cNvPicPr preferRelativeResize="0"/>
          <p:nvPr/>
        </p:nvPicPr>
        <p:blipFill rotWithShape="1">
          <a:blip r:embed="rId6">
            <a:alphaModFix/>
          </a:blip>
          <a:srcRect/>
          <a:stretch/>
        </p:blipFill>
        <p:spPr>
          <a:xfrm>
            <a:off x="552414" y="3206407"/>
            <a:ext cx="3619537" cy="187732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cxnSp>
        <p:nvCxnSpPr>
          <p:cNvPr id="410" name="Google Shape;410;p27"/>
          <p:cNvCxnSpPr/>
          <p:nvPr/>
        </p:nvCxnSpPr>
        <p:spPr>
          <a:xfrm flipH="1">
            <a:off x="3088748" y="3458770"/>
            <a:ext cx="1396500" cy="884700"/>
          </a:xfrm>
          <a:prstGeom prst="straightConnector1">
            <a:avLst/>
          </a:prstGeom>
          <a:noFill/>
          <a:ln w="38100" cap="flat" cmpd="sng">
            <a:solidFill>
              <a:srgbClr val="FFFF00"/>
            </a:solidFill>
            <a:prstDash val="solid"/>
            <a:round/>
            <a:headEnd type="none" w="sm" len="sm"/>
            <a:tailEnd type="stealth" w="med" len="med"/>
          </a:ln>
        </p:spPr>
      </p:cxnSp>
      <p:cxnSp>
        <p:nvCxnSpPr>
          <p:cNvPr id="411" name="Google Shape;411;p27"/>
          <p:cNvCxnSpPr/>
          <p:nvPr/>
        </p:nvCxnSpPr>
        <p:spPr>
          <a:xfrm rot="10800000">
            <a:off x="526041" y="2735170"/>
            <a:ext cx="17700" cy="723600"/>
          </a:xfrm>
          <a:prstGeom prst="straightConnector1">
            <a:avLst/>
          </a:prstGeom>
          <a:noFill/>
          <a:ln w="57150" cap="flat" cmpd="sng">
            <a:solidFill>
              <a:srgbClr val="00FF00"/>
            </a:solidFill>
            <a:prstDash val="solid"/>
            <a:round/>
            <a:headEnd type="none" w="sm" len="sm"/>
            <a:tailEnd type="stealth" w="med" len="med"/>
          </a:ln>
        </p:spPr>
      </p:cxnSp>
      <p:cxnSp>
        <p:nvCxnSpPr>
          <p:cNvPr id="412" name="Google Shape;412;p27"/>
          <p:cNvCxnSpPr/>
          <p:nvPr/>
        </p:nvCxnSpPr>
        <p:spPr>
          <a:xfrm rot="10800000" flipH="1">
            <a:off x="449219" y="4405450"/>
            <a:ext cx="784500" cy="475500"/>
          </a:xfrm>
          <a:prstGeom prst="straightConnector1">
            <a:avLst/>
          </a:prstGeom>
          <a:noFill/>
          <a:ln w="38100" cap="flat" cmpd="sng">
            <a:solidFill>
              <a:srgbClr val="0F243E"/>
            </a:solidFill>
            <a:prstDash val="solid"/>
            <a:round/>
            <a:headEnd type="none" w="sm" len="sm"/>
            <a:tailEnd type="stealth" w="med" len="med"/>
          </a:ln>
        </p:spPr>
      </p:cxnSp>
      <p:sp>
        <p:nvSpPr>
          <p:cNvPr id="413" name="Google Shape;413;p27"/>
          <p:cNvSpPr txBox="1"/>
          <p:nvPr/>
        </p:nvSpPr>
        <p:spPr>
          <a:xfrm>
            <a:off x="57966" y="4686395"/>
            <a:ext cx="971700" cy="346200"/>
          </a:xfrm>
          <a:prstGeom prst="rect">
            <a:avLst/>
          </a:prstGeom>
          <a:gradFill>
            <a:gsLst>
              <a:gs pos="0">
                <a:srgbClr val="9BE9FF"/>
              </a:gs>
              <a:gs pos="35000">
                <a:srgbClr val="B8F1FF"/>
              </a:gs>
              <a:gs pos="100000">
                <a:srgbClr val="E2FBFF"/>
              </a:gs>
            </a:gsLst>
            <a:lin ang="16200038" scaled="0"/>
          </a:gradFill>
          <a:ln w="38100" cap="flat" cmpd="sng">
            <a:solidFill>
              <a:srgbClr val="0F243E"/>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Calibri"/>
                <a:ea typeface="Calibri"/>
                <a:cs typeface="Calibri"/>
                <a:sym typeface="Calibri"/>
              </a:rPr>
              <a:t>Non-uniform Beam Filling</a:t>
            </a:r>
            <a:endParaRPr sz="1100" b="0" i="0" u="none" strike="noStrike" cap="none">
              <a:solidFill>
                <a:srgbClr val="000000"/>
              </a:solidFill>
              <a:latin typeface="Arial"/>
              <a:ea typeface="Arial"/>
              <a:cs typeface="Arial"/>
              <a:sym typeface="Arial"/>
            </a:endParaRPr>
          </a:p>
        </p:txBody>
      </p:sp>
      <p:sp>
        <p:nvSpPr>
          <p:cNvPr id="414" name="Google Shape;414;p27"/>
          <p:cNvSpPr/>
          <p:nvPr/>
        </p:nvSpPr>
        <p:spPr>
          <a:xfrm>
            <a:off x="4442423" y="3376019"/>
            <a:ext cx="86700" cy="228600"/>
          </a:xfrm>
          <a:prstGeom prst="rect">
            <a:avLst/>
          </a:prstGeom>
          <a:noFill/>
          <a:ln w="38100" cap="flat" cmpd="sng">
            <a:solidFill>
              <a:srgbClr val="FFFF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15" name="Google Shape;415;p27"/>
          <p:cNvSpPr txBox="1"/>
          <p:nvPr/>
        </p:nvSpPr>
        <p:spPr>
          <a:xfrm>
            <a:off x="3003486" y="2845763"/>
            <a:ext cx="1299300" cy="577200"/>
          </a:xfrm>
          <a:prstGeom prst="rect">
            <a:avLst/>
          </a:prstGeom>
          <a:gradFill>
            <a:gsLst>
              <a:gs pos="0">
                <a:srgbClr val="9BE9FF"/>
              </a:gs>
              <a:gs pos="35000">
                <a:srgbClr val="B8F1FF"/>
              </a:gs>
              <a:gs pos="100000">
                <a:srgbClr val="E2FBFF"/>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Calibri"/>
                <a:ea typeface="Calibri"/>
                <a:cs typeface="Calibri"/>
                <a:sym typeface="Calibri"/>
              </a:rPr>
              <a:t>Negative buoyancy implied by zero/negative Z</a:t>
            </a:r>
            <a:r>
              <a:rPr lang="en" sz="1100" b="1" i="0" u="none" strike="noStrike" cap="none" baseline="-25000">
                <a:solidFill>
                  <a:schemeClr val="dk1"/>
                </a:solidFill>
                <a:latin typeface="Calibri"/>
                <a:ea typeface="Calibri"/>
                <a:cs typeface="Calibri"/>
                <a:sym typeface="Calibri"/>
              </a:rPr>
              <a:t>DR</a:t>
            </a:r>
            <a:endParaRPr sz="1100" b="1" i="0" u="none" strike="noStrike" cap="none" baseline="-25000">
              <a:solidFill>
                <a:schemeClr val="dk1"/>
              </a:solidFill>
              <a:latin typeface="Calibri"/>
              <a:ea typeface="Calibri"/>
              <a:cs typeface="Calibri"/>
              <a:sym typeface="Calibri"/>
            </a:endParaRPr>
          </a:p>
        </p:txBody>
      </p:sp>
      <p:pic>
        <p:nvPicPr>
          <p:cNvPr id="416" name="Google Shape;416;p27"/>
          <p:cNvPicPr preferRelativeResize="0"/>
          <p:nvPr/>
        </p:nvPicPr>
        <p:blipFill rotWithShape="1">
          <a:blip r:embed="rId7">
            <a:alphaModFix/>
          </a:blip>
          <a:srcRect/>
          <a:stretch/>
        </p:blipFill>
        <p:spPr>
          <a:xfrm>
            <a:off x="65152" y="57150"/>
            <a:ext cx="671470" cy="342898"/>
          </a:xfrm>
          <a:prstGeom prst="rect">
            <a:avLst/>
          </a:prstGeom>
          <a:noFill/>
          <a:ln>
            <a:noFill/>
          </a:ln>
        </p:spPr>
      </p:pic>
      <p:pic>
        <p:nvPicPr>
          <p:cNvPr id="417" name="Google Shape;417;p27"/>
          <p:cNvPicPr preferRelativeResize="0"/>
          <p:nvPr/>
        </p:nvPicPr>
        <p:blipFill rotWithShape="1">
          <a:blip r:embed="rId7">
            <a:alphaModFix/>
          </a:blip>
          <a:srcRect/>
          <a:stretch/>
        </p:blipFill>
        <p:spPr>
          <a:xfrm>
            <a:off x="8415377" y="57075"/>
            <a:ext cx="671470" cy="342898"/>
          </a:xfrm>
          <a:prstGeom prst="rect">
            <a:avLst/>
          </a:prstGeom>
          <a:noFill/>
          <a:ln>
            <a:noFill/>
          </a:ln>
        </p:spPr>
      </p:pic>
      <p:sp>
        <p:nvSpPr>
          <p:cNvPr id="418" name="Google Shape;418;p27"/>
          <p:cNvSpPr/>
          <p:nvPr/>
        </p:nvSpPr>
        <p:spPr>
          <a:xfrm>
            <a:off x="2558825" y="432925"/>
            <a:ext cx="3651000" cy="915568"/>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7"/>
          <p:cNvSpPr/>
          <p:nvPr/>
        </p:nvSpPr>
        <p:spPr>
          <a:xfrm>
            <a:off x="2364975" y="4154850"/>
            <a:ext cx="1806900" cy="928800"/>
          </a:xfrm>
          <a:prstGeom prst="rect">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 name="Google Shape;420;p27"/>
          <p:cNvPicPr preferRelativeResize="0"/>
          <p:nvPr/>
        </p:nvPicPr>
        <p:blipFill rotWithShape="1">
          <a:blip r:embed="rId8">
            <a:alphaModFix/>
          </a:blip>
          <a:srcRect/>
          <a:stretch/>
        </p:blipFill>
        <p:spPr>
          <a:xfrm>
            <a:off x="31950" y="2792204"/>
            <a:ext cx="4401807" cy="2325483"/>
          </a:xfrm>
          <a:prstGeom prst="rect">
            <a:avLst/>
          </a:prstGeom>
          <a:noFill/>
          <a:ln w="19050" cap="flat" cmpd="sng">
            <a:solidFill>
              <a:srgbClr val="FFFF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
                                        <p:tgtEl>
                                          <p:spTgt spid="419"/>
                                        </p:tgtEl>
                                      </p:cBhvr>
                                    </p:animEffect>
                                  </p:childTnLst>
                                </p:cTn>
                              </p:par>
                              <p:par>
                                <p:cTn id="8" presetID="10" presetClass="entr" presetSubtype="0" fill="hold" nodeType="withEffect">
                                  <p:stCondLst>
                                    <p:cond delay="150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500"/>
                                        <p:tgtEl>
                                          <p:spTgt spid="4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sp>
        <p:nvSpPr>
          <p:cNvPr id="426" name="Google Shape;426;p28"/>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2210 UTC</a:t>
            </a:r>
            <a:endParaRPr/>
          </a:p>
        </p:txBody>
      </p:sp>
      <p:pic>
        <p:nvPicPr>
          <p:cNvPr id="427" name="Google Shape;427;p28"/>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428" name="Google Shape;428;p28"/>
          <p:cNvGrpSpPr/>
          <p:nvPr/>
        </p:nvGrpSpPr>
        <p:grpSpPr>
          <a:xfrm>
            <a:off x="0" y="2703475"/>
            <a:ext cx="5331600" cy="2416529"/>
            <a:chOff x="0" y="2322475"/>
            <a:chExt cx="5331600" cy="2416529"/>
          </a:xfrm>
        </p:grpSpPr>
        <p:sp>
          <p:nvSpPr>
            <p:cNvPr id="429" name="Google Shape;429;p28"/>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430" name="Google Shape;430;p28"/>
            <p:cNvGrpSpPr/>
            <p:nvPr/>
          </p:nvGrpSpPr>
          <p:grpSpPr>
            <a:xfrm>
              <a:off x="0" y="2322475"/>
              <a:ext cx="5331600" cy="2416529"/>
              <a:chOff x="0" y="2322475"/>
              <a:chExt cx="5331600" cy="2416529"/>
            </a:xfrm>
          </p:grpSpPr>
          <p:sp>
            <p:nvSpPr>
              <p:cNvPr id="431" name="Google Shape;431;p28"/>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432" name="Google Shape;432;p28"/>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433" name="Google Shape;433;p28"/>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434" name="Google Shape;434;p28"/>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sp>
        <p:nvSpPr>
          <p:cNvPr id="435" name="Google Shape;435;p28"/>
          <p:cNvSpPr/>
          <p:nvPr/>
        </p:nvSpPr>
        <p:spPr>
          <a:xfrm rot="2080504">
            <a:off x="5783677" y="4133114"/>
            <a:ext cx="595337" cy="692121"/>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8"/>
          <p:cNvSpPr txBox="1"/>
          <p:nvPr/>
        </p:nvSpPr>
        <p:spPr>
          <a:xfrm>
            <a:off x="6568350" y="4234225"/>
            <a:ext cx="920700" cy="61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ZDR Arc Persists</a:t>
            </a:r>
            <a:endParaRPr sz="1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sp>
        <p:nvSpPr>
          <p:cNvPr id="442" name="Google Shape;442;p29"/>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2210 UTC</a:t>
            </a:r>
            <a:endParaRPr/>
          </a:p>
        </p:txBody>
      </p:sp>
      <p:pic>
        <p:nvPicPr>
          <p:cNvPr id="443" name="Google Shape;443;p29"/>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444" name="Google Shape;444;p29"/>
          <p:cNvGrpSpPr/>
          <p:nvPr/>
        </p:nvGrpSpPr>
        <p:grpSpPr>
          <a:xfrm>
            <a:off x="5799959" y="2075370"/>
            <a:ext cx="1676449" cy="791898"/>
            <a:chOff x="5799779" y="1694342"/>
            <a:chExt cx="1631421" cy="791898"/>
          </a:xfrm>
        </p:grpSpPr>
        <p:sp>
          <p:nvSpPr>
            <p:cNvPr id="445" name="Google Shape;445;p29"/>
            <p:cNvSpPr/>
            <p:nvPr/>
          </p:nvSpPr>
          <p:spPr>
            <a:xfrm rot="-3976822">
              <a:off x="5853039" y="1825664"/>
              <a:ext cx="632424" cy="529253"/>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9"/>
            <p:cNvSpPr txBox="1"/>
            <p:nvPr/>
          </p:nvSpPr>
          <p:spPr>
            <a:xfrm>
              <a:off x="6538700" y="1890200"/>
              <a:ext cx="8925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Hmmm?</a:t>
              </a:r>
              <a:endParaRPr sz="1400" b="1" i="0" u="none" strike="noStrike" cap="none">
                <a:solidFill>
                  <a:srgbClr val="FFFF00"/>
                </a:solidFill>
                <a:latin typeface="Arial"/>
                <a:ea typeface="Arial"/>
                <a:cs typeface="Arial"/>
                <a:sym typeface="Arial"/>
              </a:endParaRPr>
            </a:p>
          </p:txBody>
        </p:sp>
      </p:grpSp>
      <p:grpSp>
        <p:nvGrpSpPr>
          <p:cNvPr id="447" name="Google Shape;447;p29"/>
          <p:cNvGrpSpPr/>
          <p:nvPr/>
        </p:nvGrpSpPr>
        <p:grpSpPr>
          <a:xfrm>
            <a:off x="0" y="771525"/>
            <a:ext cx="5331600" cy="4348479"/>
            <a:chOff x="0" y="771525"/>
            <a:chExt cx="5331600" cy="4348479"/>
          </a:xfrm>
        </p:grpSpPr>
        <p:grpSp>
          <p:nvGrpSpPr>
            <p:cNvPr id="448" name="Google Shape;448;p29"/>
            <p:cNvGrpSpPr/>
            <p:nvPr/>
          </p:nvGrpSpPr>
          <p:grpSpPr>
            <a:xfrm>
              <a:off x="0" y="2703475"/>
              <a:ext cx="5331600" cy="2416529"/>
              <a:chOff x="0" y="2322475"/>
              <a:chExt cx="5331600" cy="2416529"/>
            </a:xfrm>
          </p:grpSpPr>
          <p:sp>
            <p:nvSpPr>
              <p:cNvPr id="449" name="Google Shape;449;p29"/>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450" name="Google Shape;450;p29"/>
              <p:cNvGrpSpPr/>
              <p:nvPr/>
            </p:nvGrpSpPr>
            <p:grpSpPr>
              <a:xfrm>
                <a:off x="0" y="2322475"/>
                <a:ext cx="5331600" cy="2416529"/>
                <a:chOff x="0" y="2322475"/>
                <a:chExt cx="5331600" cy="2416529"/>
              </a:xfrm>
            </p:grpSpPr>
            <p:sp>
              <p:nvSpPr>
                <p:cNvPr id="451" name="Google Shape;451;p29"/>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452" name="Google Shape;452;p29"/>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453" name="Google Shape;453;p29"/>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454" name="Google Shape;454;p29"/>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460" name="Google Shape;460;p30"/>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461" name="Google Shape;461;p30"/>
          <p:cNvGrpSpPr/>
          <p:nvPr/>
        </p:nvGrpSpPr>
        <p:grpSpPr>
          <a:xfrm>
            <a:off x="1222104" y="2075342"/>
            <a:ext cx="7669196" cy="2965519"/>
            <a:chOff x="1222104" y="1694342"/>
            <a:chExt cx="7669196" cy="2965519"/>
          </a:xfrm>
        </p:grpSpPr>
        <p:sp>
          <p:nvSpPr>
            <p:cNvPr id="462" name="Google Shape;462;p30"/>
            <p:cNvSpPr/>
            <p:nvPr/>
          </p:nvSpPr>
          <p:spPr>
            <a:xfrm rot="-3976822">
              <a:off x="5853039" y="1825664"/>
              <a:ext cx="632424" cy="529253"/>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rot="-3976822">
              <a:off x="5853039" y="3999285"/>
              <a:ext cx="632424" cy="529253"/>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rot="-3976822">
              <a:off x="1275364" y="3999285"/>
              <a:ext cx="632424" cy="529253"/>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txBox="1"/>
            <p:nvPr/>
          </p:nvSpPr>
          <p:spPr>
            <a:xfrm>
              <a:off x="6538700" y="2979125"/>
              <a:ext cx="23526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Likely a vertical sidelobe!</a:t>
              </a:r>
              <a:endParaRPr sz="1400" b="1" i="0" u="none" strike="noStrike" cap="none">
                <a:solidFill>
                  <a:srgbClr val="FFFF00"/>
                </a:solidFill>
                <a:latin typeface="Arial"/>
                <a:ea typeface="Arial"/>
                <a:cs typeface="Arial"/>
                <a:sym typeface="Arial"/>
              </a:endParaRPr>
            </a:p>
          </p:txBody>
        </p:sp>
        <p:cxnSp>
          <p:nvCxnSpPr>
            <p:cNvPr id="466" name="Google Shape;466;p30"/>
            <p:cNvCxnSpPr>
              <a:stCxn id="462" idx="3"/>
              <a:endCxn id="465" idx="1"/>
            </p:cNvCxnSpPr>
            <p:nvPr/>
          </p:nvCxnSpPr>
          <p:spPr>
            <a:xfrm>
              <a:off x="6250619" y="2370269"/>
              <a:ext cx="288000" cy="809100"/>
            </a:xfrm>
            <a:prstGeom prst="straightConnector1">
              <a:avLst/>
            </a:prstGeom>
            <a:noFill/>
            <a:ln w="19050" cap="flat" cmpd="sng">
              <a:solidFill>
                <a:srgbClr val="FFFF00"/>
              </a:solidFill>
              <a:prstDash val="solid"/>
              <a:round/>
              <a:headEnd type="none" w="sm" len="sm"/>
              <a:tailEnd type="none" w="sm" len="sm"/>
            </a:ln>
          </p:spPr>
        </p:cxnSp>
        <p:cxnSp>
          <p:nvCxnSpPr>
            <p:cNvPr id="467" name="Google Shape;467;p30"/>
            <p:cNvCxnSpPr>
              <a:stCxn id="463" idx="6"/>
              <a:endCxn id="465" idx="1"/>
            </p:cNvCxnSpPr>
            <p:nvPr/>
          </p:nvCxnSpPr>
          <p:spPr>
            <a:xfrm rot="10800000" flipH="1">
              <a:off x="6296451" y="3179112"/>
              <a:ext cx="242100" cy="795300"/>
            </a:xfrm>
            <a:prstGeom prst="straightConnector1">
              <a:avLst/>
            </a:prstGeom>
            <a:noFill/>
            <a:ln w="19050" cap="flat" cmpd="sng">
              <a:solidFill>
                <a:srgbClr val="FFFF00"/>
              </a:solidFill>
              <a:prstDash val="solid"/>
              <a:round/>
              <a:headEnd type="none" w="sm" len="sm"/>
              <a:tailEnd type="none" w="sm" len="sm"/>
            </a:ln>
          </p:spPr>
        </p:cxnSp>
      </p:grpSp>
      <p:grpSp>
        <p:nvGrpSpPr>
          <p:cNvPr id="468" name="Google Shape;468;p30"/>
          <p:cNvGrpSpPr/>
          <p:nvPr/>
        </p:nvGrpSpPr>
        <p:grpSpPr>
          <a:xfrm>
            <a:off x="0" y="2709125"/>
            <a:ext cx="5331600" cy="2419825"/>
            <a:chOff x="0" y="2322475"/>
            <a:chExt cx="5331600" cy="2419825"/>
          </a:xfrm>
        </p:grpSpPr>
        <p:sp>
          <p:nvSpPr>
            <p:cNvPr id="469" name="Google Shape;469;p30"/>
            <p:cNvSpPr txBox="1"/>
            <p:nvPr/>
          </p:nvSpPr>
          <p:spPr>
            <a:xfrm>
              <a:off x="4572000" y="4489704"/>
              <a:ext cx="6309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BV</a:t>
              </a:r>
              <a:endParaRPr sz="1000" b="1" i="0" u="none" strike="noStrike" cap="none">
                <a:solidFill>
                  <a:srgbClr val="FFFF00"/>
                </a:solidFill>
                <a:latin typeface="Arial"/>
                <a:ea typeface="Arial"/>
                <a:cs typeface="Arial"/>
                <a:sym typeface="Arial"/>
              </a:endParaRPr>
            </a:p>
          </p:txBody>
        </p:sp>
        <p:grpSp>
          <p:nvGrpSpPr>
            <p:cNvPr id="470" name="Google Shape;470;p30"/>
            <p:cNvGrpSpPr/>
            <p:nvPr/>
          </p:nvGrpSpPr>
          <p:grpSpPr>
            <a:xfrm>
              <a:off x="0" y="2322475"/>
              <a:ext cx="5331600" cy="2419825"/>
              <a:chOff x="0" y="2322475"/>
              <a:chExt cx="5331600" cy="2419825"/>
            </a:xfrm>
          </p:grpSpPr>
          <p:sp>
            <p:nvSpPr>
              <p:cNvPr id="471" name="Google Shape;471;p30"/>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472" name="Google Shape;472;p30"/>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473" name="Google Shape;473;p30"/>
              <p:cNvSpPr txBox="1"/>
              <p:nvPr/>
            </p:nvSpPr>
            <p:spPr>
              <a:xfrm>
                <a:off x="0" y="4495400"/>
                <a:ext cx="667500" cy="2469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SW</a:t>
                </a:r>
                <a:endParaRPr sz="1000" b="1" i="0" u="none" strike="noStrike" cap="none">
                  <a:solidFill>
                    <a:srgbClr val="FFFF00"/>
                  </a:solidFill>
                  <a:latin typeface="Arial"/>
                  <a:ea typeface="Arial"/>
                  <a:cs typeface="Arial"/>
                  <a:sym typeface="Arial"/>
                </a:endParaRPr>
              </a:p>
            </p:txBody>
          </p:sp>
        </p:grpSp>
      </p:grpSp>
      <p:sp>
        <p:nvSpPr>
          <p:cNvPr id="474" name="Google Shape;474;p30"/>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2210 UTC</a:t>
            </a:r>
            <a:endParaRPr/>
          </a:p>
        </p:txBody>
      </p:sp>
      <p:sp>
        <p:nvSpPr>
          <p:cNvPr id="475" name="Google Shape;475;p30"/>
          <p:cNvSpPr txBox="1"/>
          <p:nvPr/>
        </p:nvSpPr>
        <p:spPr>
          <a:xfrm>
            <a:off x="1992600" y="4352950"/>
            <a:ext cx="1477200" cy="6156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High Spectrum Width Values</a:t>
            </a:r>
            <a:endParaRPr sz="1400" b="1" i="0" u="none" strike="noStrike" cap="none">
              <a:solidFill>
                <a:srgbClr val="FFFF00"/>
              </a:solidFill>
              <a:latin typeface="Arial"/>
              <a:ea typeface="Arial"/>
              <a:cs typeface="Arial"/>
              <a:sym typeface="Arial"/>
            </a:endParaRPr>
          </a:p>
        </p:txBody>
      </p:sp>
      <p:sp>
        <p:nvSpPr>
          <p:cNvPr id="476" name="Google Shape;476;p30"/>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2257425" y="685801"/>
            <a:ext cx="4629150" cy="642938"/>
          </a:xfrm>
          <a:prstGeom prst="rect">
            <a:avLst/>
          </a:prstGeom>
          <a:solidFill>
            <a:srgbClr val="0070C0">
              <a:alpha val="43921"/>
            </a:srgbClr>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C000"/>
              </a:buClr>
              <a:buSzPct val="100000"/>
              <a:buFont typeface="Open Sans SemiBold"/>
              <a:buNone/>
            </a:pPr>
            <a:r>
              <a:rPr lang="en" sz="2250">
                <a:solidFill>
                  <a:srgbClr val="FFC000"/>
                </a:solidFill>
                <a:latin typeface="Open Sans SemiBold"/>
                <a:ea typeface="Open Sans SemiBold"/>
                <a:cs typeface="Open Sans SemiBold"/>
                <a:sym typeface="Open Sans SemiBold"/>
              </a:rPr>
              <a:t>FDTD GOES Applications</a:t>
            </a:r>
            <a:r>
              <a:rPr lang="en">
                <a:solidFill>
                  <a:srgbClr val="FFC000"/>
                </a:solidFill>
                <a:latin typeface="Open Sans SemiBold"/>
                <a:ea typeface="Open Sans SemiBold"/>
                <a:cs typeface="Open Sans SemiBold"/>
                <a:sym typeface="Open Sans SemiBold"/>
              </a:rPr>
              <a:t/>
            </a:r>
            <a:br>
              <a:rPr lang="en">
                <a:solidFill>
                  <a:srgbClr val="FFC000"/>
                </a:solidFill>
                <a:latin typeface="Open Sans SemiBold"/>
                <a:ea typeface="Open Sans SemiBold"/>
                <a:cs typeface="Open Sans SemiBold"/>
                <a:sym typeface="Open Sans SemiBold"/>
              </a:rPr>
            </a:br>
            <a:r>
              <a:rPr lang="en">
                <a:solidFill>
                  <a:srgbClr val="FFC000"/>
                </a:solidFill>
                <a:latin typeface="Open Sans SemiBold"/>
                <a:ea typeface="Open Sans SemiBold"/>
                <a:cs typeface="Open Sans SemiBold"/>
                <a:sym typeface="Open Sans SemiBold"/>
              </a:rPr>
              <a:t>Webinar Protocol</a:t>
            </a:r>
            <a:endParaRPr>
              <a:solidFill>
                <a:srgbClr val="FFC000"/>
              </a:solidFill>
              <a:latin typeface="Open Sans SemiBold"/>
              <a:ea typeface="Open Sans SemiBold"/>
              <a:cs typeface="Open Sans SemiBold"/>
              <a:sym typeface="Open Sans SemiBold"/>
            </a:endParaRPr>
          </a:p>
        </p:txBody>
      </p:sp>
      <p:sp>
        <p:nvSpPr>
          <p:cNvPr id="108" name="Google Shape;108;p3"/>
          <p:cNvSpPr txBox="1">
            <a:spLocks noGrp="1"/>
          </p:cNvSpPr>
          <p:nvPr>
            <p:ph type="body" idx="1"/>
          </p:nvPr>
        </p:nvSpPr>
        <p:spPr>
          <a:xfrm>
            <a:off x="1549450" y="1543050"/>
            <a:ext cx="5337000" cy="3498000"/>
          </a:xfrm>
          <a:prstGeom prst="rect">
            <a:avLst/>
          </a:prstGeom>
          <a:noFill/>
          <a:ln>
            <a:noFill/>
          </a:ln>
        </p:spPr>
        <p:txBody>
          <a:bodyPr spcFirstLastPara="1" wrap="square" lIns="91425" tIns="45700" rIns="91425" bIns="45700" anchor="t" anchorCtr="0">
            <a:noAutofit/>
          </a:bodyPr>
          <a:lstStyle/>
          <a:p>
            <a:pPr marL="192876" lvl="0" indent="-192876" algn="l" rtl="0">
              <a:lnSpc>
                <a:spcPct val="100000"/>
              </a:lnSpc>
              <a:spcBef>
                <a:spcPts val="0"/>
              </a:spcBef>
              <a:spcAft>
                <a:spcPts val="0"/>
              </a:spcAft>
              <a:buClr>
                <a:schemeClr val="dk1"/>
              </a:buClr>
              <a:buSzPts val="1800"/>
              <a:buChar char="•"/>
            </a:pPr>
            <a:r>
              <a:rPr lang="en">
                <a:latin typeface="Open Sans SemiBold"/>
                <a:ea typeface="Open Sans SemiBold"/>
                <a:cs typeface="Open Sans SemiBold"/>
                <a:sym typeface="Open Sans SemiBold"/>
              </a:rPr>
              <a:t>~20 minutes for the speaker</a:t>
            </a:r>
            <a:endParaRPr/>
          </a:p>
          <a:p>
            <a:pPr marL="417899" lvl="1" indent="-160731" algn="l" rtl="0">
              <a:lnSpc>
                <a:spcPct val="100000"/>
              </a:lnSpc>
              <a:spcBef>
                <a:spcPts val="320"/>
              </a:spcBef>
              <a:spcAft>
                <a:spcPts val="0"/>
              </a:spcAft>
              <a:buClr>
                <a:schemeClr val="dk1"/>
              </a:buClr>
              <a:buSzPts val="1600"/>
              <a:buChar char="–"/>
            </a:pPr>
            <a:r>
              <a:rPr lang="en" sz="1600">
                <a:latin typeface="Open Sans SemiBold"/>
                <a:ea typeface="Open Sans SemiBold"/>
                <a:cs typeface="Open Sans SemiBold"/>
                <a:sym typeface="Open Sans SemiBold"/>
              </a:rPr>
              <a:t>Send questions via GoTo Chat</a:t>
            </a:r>
            <a:endParaRPr/>
          </a:p>
          <a:p>
            <a:pPr marL="417899" lvl="1" indent="-160731" algn="l" rtl="0">
              <a:lnSpc>
                <a:spcPct val="100000"/>
              </a:lnSpc>
              <a:spcBef>
                <a:spcPts val="320"/>
              </a:spcBef>
              <a:spcAft>
                <a:spcPts val="0"/>
              </a:spcAft>
              <a:buClr>
                <a:schemeClr val="dk1"/>
              </a:buClr>
              <a:buSzPts val="1600"/>
              <a:buChar char="–"/>
            </a:pPr>
            <a:r>
              <a:rPr lang="en" sz="1600">
                <a:latin typeface="Open Sans SemiBold"/>
                <a:ea typeface="Open Sans SemiBold"/>
                <a:cs typeface="Open Sans SemiBold"/>
                <a:sym typeface="Open Sans SemiBold"/>
              </a:rPr>
              <a:t>Or ask during Q&amp;A period via phone</a:t>
            </a:r>
            <a:endParaRPr/>
          </a:p>
          <a:p>
            <a:pPr marL="417899" lvl="1" indent="-59131" algn="l" rtl="0">
              <a:lnSpc>
                <a:spcPct val="100000"/>
              </a:lnSpc>
              <a:spcBef>
                <a:spcPts val="320"/>
              </a:spcBef>
              <a:spcAft>
                <a:spcPts val="0"/>
              </a:spcAft>
              <a:buClr>
                <a:schemeClr val="dk1"/>
              </a:buClr>
              <a:buSzPts val="1600"/>
              <a:buNone/>
            </a:pPr>
            <a:endParaRPr sz="1600">
              <a:latin typeface="Open Sans SemiBold"/>
              <a:ea typeface="Open Sans SemiBold"/>
              <a:cs typeface="Open Sans SemiBold"/>
              <a:sym typeface="Open Sans SemiBold"/>
            </a:endParaRPr>
          </a:p>
          <a:p>
            <a:pPr marL="192876" lvl="0" indent="-192876" algn="l" rtl="0">
              <a:lnSpc>
                <a:spcPct val="100000"/>
              </a:lnSpc>
              <a:spcBef>
                <a:spcPts val="360"/>
              </a:spcBef>
              <a:spcAft>
                <a:spcPts val="0"/>
              </a:spcAft>
              <a:buClr>
                <a:schemeClr val="dk1"/>
              </a:buClr>
              <a:buSzPts val="1800"/>
              <a:buChar char="•"/>
            </a:pPr>
            <a:r>
              <a:rPr lang="en">
                <a:latin typeface="Open Sans SemiBold"/>
                <a:ea typeface="Open Sans SemiBold"/>
                <a:cs typeface="Open Sans SemiBold"/>
                <a:sym typeface="Open Sans SemiBold"/>
              </a:rPr>
              <a:t>Followed by Q&amp;A </a:t>
            </a:r>
            <a:endParaRPr/>
          </a:p>
          <a:p>
            <a:pPr marL="417899" lvl="1" indent="-160731" algn="l" rtl="0">
              <a:lnSpc>
                <a:spcPct val="100000"/>
              </a:lnSpc>
              <a:spcBef>
                <a:spcPts val="320"/>
              </a:spcBef>
              <a:spcAft>
                <a:spcPts val="0"/>
              </a:spcAft>
              <a:buClr>
                <a:schemeClr val="dk1"/>
              </a:buClr>
              <a:buSzPts val="1600"/>
              <a:buChar char="–"/>
            </a:pPr>
            <a:r>
              <a:rPr lang="en" sz="1600">
                <a:latin typeface="Open Sans SemiBold"/>
                <a:ea typeface="Open Sans SemiBold"/>
                <a:cs typeface="Open Sans SemiBold"/>
                <a:sym typeface="Open Sans SemiBold"/>
              </a:rPr>
              <a:t>Open discussion forum</a:t>
            </a:r>
            <a:endParaRPr/>
          </a:p>
          <a:p>
            <a:pPr marL="417899" lvl="1" indent="-160731" algn="l" rtl="0">
              <a:lnSpc>
                <a:spcPct val="100000"/>
              </a:lnSpc>
              <a:spcBef>
                <a:spcPts val="360"/>
              </a:spcBef>
              <a:spcAft>
                <a:spcPts val="0"/>
              </a:spcAft>
              <a:buClr>
                <a:schemeClr val="dk1"/>
              </a:buClr>
              <a:buSzPts val="1600"/>
              <a:buChar char="–"/>
            </a:pPr>
            <a:r>
              <a:rPr lang="en" sz="1600">
                <a:latin typeface="Open Sans SemiBold"/>
                <a:ea typeface="Open Sans SemiBold"/>
                <a:cs typeface="Open Sans SemiBold"/>
                <a:sym typeface="Open Sans SemiBold"/>
              </a:rPr>
              <a:t>Done by 1830 UTC</a:t>
            </a:r>
            <a:r>
              <a:rPr lang="en" sz="1800">
                <a:latin typeface="Open Sans SemiBold"/>
                <a:ea typeface="Open Sans SemiBold"/>
                <a:cs typeface="Open Sans SemiBold"/>
                <a:sym typeface="Open Sans SemiBold"/>
              </a:rPr>
              <a:t/>
            </a:r>
            <a:br>
              <a:rPr lang="en" sz="1800">
                <a:latin typeface="Open Sans SemiBold"/>
                <a:ea typeface="Open Sans SemiBold"/>
                <a:cs typeface="Open Sans SemiBold"/>
                <a:sym typeface="Open Sans SemiBold"/>
              </a:rPr>
            </a:br>
            <a:endParaRPr sz="1600">
              <a:latin typeface="Open Sans SemiBold"/>
              <a:ea typeface="Open Sans SemiBold"/>
              <a:cs typeface="Open Sans SemiBold"/>
              <a:sym typeface="Open Sans SemiBold"/>
            </a:endParaRPr>
          </a:p>
          <a:p>
            <a:pPr marL="192876" lvl="0" indent="-192876" algn="l" rtl="0">
              <a:lnSpc>
                <a:spcPct val="100000"/>
              </a:lnSpc>
              <a:spcBef>
                <a:spcPts val="360"/>
              </a:spcBef>
              <a:spcAft>
                <a:spcPts val="0"/>
              </a:spcAft>
              <a:buClr>
                <a:schemeClr val="dk1"/>
              </a:buClr>
              <a:buSzPts val="1800"/>
              <a:buChar char="•"/>
            </a:pPr>
            <a:r>
              <a:rPr lang="en">
                <a:latin typeface="Open Sans SemiBold"/>
                <a:ea typeface="Open Sans SemiBold"/>
                <a:cs typeface="Open Sans SemiBold"/>
                <a:sym typeface="Open Sans SemiBold"/>
              </a:rPr>
              <a:t>Do NOT press hold!!!</a:t>
            </a:r>
            <a:endParaRPr/>
          </a:p>
          <a:p>
            <a:pPr marL="192876" lvl="0" indent="-78576" algn="l" rtl="0">
              <a:lnSpc>
                <a:spcPct val="100000"/>
              </a:lnSpc>
              <a:spcBef>
                <a:spcPts val="360"/>
              </a:spcBef>
              <a:spcAft>
                <a:spcPts val="0"/>
              </a:spcAft>
              <a:buClr>
                <a:schemeClr val="dk1"/>
              </a:buClr>
              <a:buSzPts val="1800"/>
              <a:buNone/>
            </a:pPr>
            <a:endParaRPr>
              <a:latin typeface="Open Sans SemiBold"/>
              <a:ea typeface="Open Sans SemiBold"/>
              <a:cs typeface="Open Sans SemiBold"/>
              <a:sym typeface="Open Sans SemiBold"/>
            </a:endParaRPr>
          </a:p>
          <a:p>
            <a:pPr marL="192876" lvl="0" indent="-192876" algn="l" rtl="0">
              <a:lnSpc>
                <a:spcPct val="100000"/>
              </a:lnSpc>
              <a:spcBef>
                <a:spcPts val="360"/>
              </a:spcBef>
              <a:spcAft>
                <a:spcPts val="0"/>
              </a:spcAft>
              <a:buClr>
                <a:schemeClr val="dk1"/>
              </a:buClr>
              <a:buSzPts val="1800"/>
              <a:buChar char="•"/>
            </a:pPr>
            <a:r>
              <a:rPr lang="en">
                <a:latin typeface="Open Sans SemiBold"/>
                <a:ea typeface="Open Sans SemiBold"/>
                <a:cs typeface="Open Sans SemiBold"/>
                <a:sym typeface="Open Sans SemiBold"/>
              </a:rPr>
              <a:t>Mute when not speaking</a:t>
            </a:r>
            <a:endParaRPr/>
          </a:p>
        </p:txBody>
      </p:sp>
      <p:sp>
        <p:nvSpPr>
          <p:cNvPr id="109" name="Google Shape;109;p3"/>
          <p:cNvSpPr txBox="1">
            <a:spLocks noGrp="1"/>
          </p:cNvSpPr>
          <p:nvPr>
            <p:ph type="sldNum" idx="12"/>
          </p:nvPr>
        </p:nvSpPr>
        <p:spPr>
          <a:xfrm>
            <a:off x="8153400" y="4767264"/>
            <a:ext cx="5334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
                <a:solidFill>
                  <a:srgbClr val="FFFFFF"/>
                </a:solidFill>
                <a:latin typeface="Open Sans SemiBold"/>
                <a:ea typeface="Open Sans SemiBold"/>
                <a:cs typeface="Open Sans SemiBold"/>
                <a:sym typeface="Open Sans SemiBold"/>
              </a:rPr>
              <a:t>3</a:t>
            </a:fld>
            <a:endParaRPr>
              <a:solidFill>
                <a:srgbClr val="FFFFFF"/>
              </a:solidFill>
              <a:latin typeface="Open Sans SemiBold"/>
              <a:ea typeface="Open Sans SemiBold"/>
              <a:cs typeface="Open Sans SemiBold"/>
              <a:sym typeface="Open Sans SemiBold"/>
            </a:endParaRPr>
          </a:p>
        </p:txBody>
      </p:sp>
      <p:pic>
        <p:nvPicPr>
          <p:cNvPr id="110" name="Google Shape;110;p3" descr="C:\Users\jboettcher\AppData\Local\Microsoft\Windows\Temporary Internet Files\Content.IE5\8XGR5AQB\MP900289528[1].jpg"/>
          <p:cNvPicPr preferRelativeResize="0"/>
          <p:nvPr/>
        </p:nvPicPr>
        <p:blipFill rotWithShape="1">
          <a:blip r:embed="rId3">
            <a:alphaModFix/>
          </a:blip>
          <a:srcRect/>
          <a:stretch/>
        </p:blipFill>
        <p:spPr>
          <a:xfrm>
            <a:off x="5772151" y="1543051"/>
            <a:ext cx="1057275" cy="1585913"/>
          </a:xfrm>
          <a:prstGeom prst="rect">
            <a:avLst/>
          </a:prstGeom>
          <a:noFill/>
          <a:ln w="9525" cap="flat" cmpd="sng">
            <a:solidFill>
              <a:schemeClr val="dk1"/>
            </a:solidFill>
            <a:prstDash val="solid"/>
            <a:round/>
            <a:headEnd type="none" w="sm" len="sm"/>
            <a:tailEnd type="none" w="sm" len="sm"/>
          </a:ln>
        </p:spPr>
      </p:pic>
      <p:pic>
        <p:nvPicPr>
          <p:cNvPr id="111" name="Google Shape;111;p3" descr="C:\Users\jboettcher\AppData\Local\Microsoft\Windows\Temporary Internet Files\Content.IE5\E81K2WB2\MC900299735[1].wmf"/>
          <p:cNvPicPr preferRelativeResize="0"/>
          <p:nvPr/>
        </p:nvPicPr>
        <p:blipFill rotWithShape="1">
          <a:blip r:embed="rId4">
            <a:alphaModFix/>
          </a:blip>
          <a:srcRect/>
          <a:stretch/>
        </p:blipFill>
        <p:spPr>
          <a:xfrm>
            <a:off x="5472113" y="3471863"/>
            <a:ext cx="851589" cy="85930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482" name="Google Shape;482;p31"/>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483" name="Google Shape;483;p31"/>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2213 UTC</a:t>
            </a:r>
            <a:endParaRPr/>
          </a:p>
        </p:txBody>
      </p:sp>
      <p:grpSp>
        <p:nvGrpSpPr>
          <p:cNvPr id="484" name="Google Shape;484;p31"/>
          <p:cNvGrpSpPr/>
          <p:nvPr/>
        </p:nvGrpSpPr>
        <p:grpSpPr>
          <a:xfrm>
            <a:off x="5704527" y="4025182"/>
            <a:ext cx="1860723" cy="924185"/>
            <a:chOff x="5704527" y="4025182"/>
            <a:chExt cx="1860723" cy="924185"/>
          </a:xfrm>
        </p:grpSpPr>
        <p:sp>
          <p:nvSpPr>
            <p:cNvPr id="485" name="Google Shape;485;p31"/>
            <p:cNvSpPr/>
            <p:nvPr/>
          </p:nvSpPr>
          <p:spPr>
            <a:xfrm rot="2080504">
              <a:off x="5854175" y="4131310"/>
              <a:ext cx="595337" cy="71193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1"/>
            <p:cNvSpPr txBox="1"/>
            <p:nvPr/>
          </p:nvSpPr>
          <p:spPr>
            <a:xfrm>
              <a:off x="6644550" y="4234225"/>
              <a:ext cx="920700" cy="61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ZDR Arc Persists</a:t>
              </a:r>
              <a:endParaRPr sz="1400" b="1" i="0" u="none" strike="noStrike" cap="none">
                <a:solidFill>
                  <a:srgbClr val="000000"/>
                </a:solidFill>
                <a:latin typeface="Arial"/>
                <a:ea typeface="Arial"/>
                <a:cs typeface="Arial"/>
                <a:sym typeface="Arial"/>
              </a:endParaRPr>
            </a:p>
          </p:txBody>
        </p:sp>
      </p:grpSp>
      <p:grpSp>
        <p:nvGrpSpPr>
          <p:cNvPr id="487" name="Google Shape;487;p31"/>
          <p:cNvGrpSpPr/>
          <p:nvPr/>
        </p:nvGrpSpPr>
        <p:grpSpPr>
          <a:xfrm>
            <a:off x="0" y="771525"/>
            <a:ext cx="5331600" cy="4348479"/>
            <a:chOff x="0" y="771525"/>
            <a:chExt cx="5331600" cy="4348479"/>
          </a:xfrm>
        </p:grpSpPr>
        <p:grpSp>
          <p:nvGrpSpPr>
            <p:cNvPr id="488" name="Google Shape;488;p31"/>
            <p:cNvGrpSpPr/>
            <p:nvPr/>
          </p:nvGrpSpPr>
          <p:grpSpPr>
            <a:xfrm>
              <a:off x="0" y="2703475"/>
              <a:ext cx="5331600" cy="2416529"/>
              <a:chOff x="0" y="2322475"/>
              <a:chExt cx="5331600" cy="2416529"/>
            </a:xfrm>
          </p:grpSpPr>
          <p:sp>
            <p:nvSpPr>
              <p:cNvPr id="489" name="Google Shape;489;p31"/>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490" name="Google Shape;490;p31"/>
              <p:cNvGrpSpPr/>
              <p:nvPr/>
            </p:nvGrpSpPr>
            <p:grpSpPr>
              <a:xfrm>
                <a:off x="0" y="2322475"/>
                <a:ext cx="5331600" cy="2416529"/>
                <a:chOff x="0" y="2322475"/>
                <a:chExt cx="5331600" cy="2416529"/>
              </a:xfrm>
            </p:grpSpPr>
            <p:sp>
              <p:nvSpPr>
                <p:cNvPr id="491" name="Google Shape;491;p31"/>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492" name="Google Shape;492;p31"/>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493" name="Google Shape;493;p31"/>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494" name="Google Shape;494;p31"/>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00" name="Google Shape;500;p32"/>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01" name="Google Shape;501;p32"/>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2213 UTC - Initial Tornado Warning</a:t>
            </a:r>
            <a:endParaRPr/>
          </a:p>
        </p:txBody>
      </p:sp>
      <p:grpSp>
        <p:nvGrpSpPr>
          <p:cNvPr id="502" name="Google Shape;502;p32"/>
          <p:cNvGrpSpPr/>
          <p:nvPr/>
        </p:nvGrpSpPr>
        <p:grpSpPr>
          <a:xfrm>
            <a:off x="0" y="771525"/>
            <a:ext cx="5331600" cy="4348479"/>
            <a:chOff x="0" y="771525"/>
            <a:chExt cx="5331600" cy="4348479"/>
          </a:xfrm>
        </p:grpSpPr>
        <p:grpSp>
          <p:nvGrpSpPr>
            <p:cNvPr id="503" name="Google Shape;503;p32"/>
            <p:cNvGrpSpPr/>
            <p:nvPr/>
          </p:nvGrpSpPr>
          <p:grpSpPr>
            <a:xfrm>
              <a:off x="0" y="2703475"/>
              <a:ext cx="5331600" cy="2416529"/>
              <a:chOff x="0" y="2322475"/>
              <a:chExt cx="5331600" cy="2416529"/>
            </a:xfrm>
          </p:grpSpPr>
          <p:sp>
            <p:nvSpPr>
              <p:cNvPr id="504" name="Google Shape;504;p32"/>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05" name="Google Shape;505;p32"/>
              <p:cNvGrpSpPr/>
              <p:nvPr/>
            </p:nvGrpSpPr>
            <p:grpSpPr>
              <a:xfrm>
                <a:off x="0" y="2322475"/>
                <a:ext cx="5331600" cy="2416529"/>
                <a:chOff x="0" y="2322475"/>
                <a:chExt cx="5331600" cy="2416529"/>
              </a:xfrm>
            </p:grpSpPr>
            <p:sp>
              <p:nvSpPr>
                <p:cNvPr id="506" name="Google Shape;506;p32"/>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07" name="Google Shape;507;p32"/>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08" name="Google Shape;508;p32"/>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09" name="Google Shape;509;p32"/>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13"/>
        <p:cNvGrpSpPr/>
        <p:nvPr/>
      </p:nvGrpSpPr>
      <p:grpSpPr>
        <a:xfrm>
          <a:off x="0" y="0"/>
          <a:ext cx="0" cy="0"/>
          <a:chOff x="0" y="0"/>
          <a:chExt cx="0" cy="0"/>
        </a:xfrm>
      </p:grpSpPr>
      <p:sp>
        <p:nvSpPr>
          <p:cNvPr id="514" name="Google Shape;514;p33"/>
          <p:cNvSpPr txBox="1">
            <a:spLocks noGrp="1"/>
          </p:cNvSpPr>
          <p:nvPr>
            <p:ph type="title"/>
          </p:nvPr>
        </p:nvSpPr>
        <p:spPr>
          <a:xfrm>
            <a:off x="628650" y="342094"/>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sz="2500" b="1">
                <a:latin typeface="Arial"/>
                <a:ea typeface="Arial"/>
                <a:cs typeface="Arial"/>
                <a:sym typeface="Arial"/>
              </a:rPr>
              <a:t>Remote MesoAnalyst Chatroom</a:t>
            </a:r>
            <a:endParaRPr sz="2500" b="1">
              <a:latin typeface="Arial"/>
              <a:ea typeface="Arial"/>
              <a:cs typeface="Arial"/>
              <a:sym typeface="Arial"/>
            </a:endParaRPr>
          </a:p>
        </p:txBody>
      </p:sp>
      <p:pic>
        <p:nvPicPr>
          <p:cNvPr id="515" name="Google Shape;515;p33"/>
          <p:cNvPicPr preferRelativeResize="0"/>
          <p:nvPr/>
        </p:nvPicPr>
        <p:blipFill rotWithShape="1">
          <a:blip r:embed="rId3">
            <a:alphaModFix/>
          </a:blip>
          <a:srcRect/>
          <a:stretch/>
        </p:blipFill>
        <p:spPr>
          <a:xfrm>
            <a:off x="152400" y="3049923"/>
            <a:ext cx="8839201" cy="1062852"/>
          </a:xfrm>
          <a:prstGeom prst="rect">
            <a:avLst/>
          </a:prstGeom>
          <a:noFill/>
          <a:ln>
            <a:noFill/>
          </a:ln>
        </p:spPr>
      </p:pic>
      <p:sp>
        <p:nvSpPr>
          <p:cNvPr id="516" name="Google Shape;516;p33"/>
          <p:cNvSpPr txBox="1"/>
          <p:nvPr/>
        </p:nvSpPr>
        <p:spPr>
          <a:xfrm>
            <a:off x="1545350" y="3410712"/>
            <a:ext cx="250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highlight>
                  <a:srgbClr val="FFFFFF"/>
                </a:highlight>
                <a:latin typeface="Calibri"/>
                <a:ea typeface="Calibri"/>
                <a:cs typeface="Calibri"/>
                <a:sym typeface="Calibri"/>
              </a:rPr>
              <a:t>d</a:t>
            </a:r>
            <a:endParaRPr sz="1600" b="0" i="0" u="none" strike="noStrike" cap="none">
              <a:solidFill>
                <a:srgbClr val="434343"/>
              </a:solidFill>
              <a:highlight>
                <a:srgbClr val="FFFFFF"/>
              </a:highlight>
              <a:latin typeface="Calibri"/>
              <a:ea typeface="Calibri"/>
              <a:cs typeface="Calibri"/>
              <a:sym typeface="Calibri"/>
            </a:endParaRPr>
          </a:p>
        </p:txBody>
      </p:sp>
      <p:pic>
        <p:nvPicPr>
          <p:cNvPr id="517" name="Google Shape;517;p33"/>
          <p:cNvPicPr preferRelativeResize="0"/>
          <p:nvPr/>
        </p:nvPicPr>
        <p:blipFill rotWithShape="1">
          <a:blip r:embed="rId4">
            <a:alphaModFix/>
          </a:blip>
          <a:srcRect/>
          <a:stretch/>
        </p:blipFill>
        <p:spPr>
          <a:xfrm>
            <a:off x="152400" y="1520370"/>
            <a:ext cx="8839201" cy="112139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23" name="Google Shape;523;p34"/>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24" name="Google Shape;524;p34"/>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2216 UTC</a:t>
            </a:r>
            <a:endParaRPr/>
          </a:p>
        </p:txBody>
      </p:sp>
      <p:grpSp>
        <p:nvGrpSpPr>
          <p:cNvPr id="525" name="Google Shape;525;p34"/>
          <p:cNvGrpSpPr/>
          <p:nvPr/>
        </p:nvGrpSpPr>
        <p:grpSpPr>
          <a:xfrm>
            <a:off x="0" y="771525"/>
            <a:ext cx="5331600" cy="4348479"/>
            <a:chOff x="0" y="771525"/>
            <a:chExt cx="5331600" cy="4348479"/>
          </a:xfrm>
        </p:grpSpPr>
        <p:grpSp>
          <p:nvGrpSpPr>
            <p:cNvPr id="526" name="Google Shape;526;p34"/>
            <p:cNvGrpSpPr/>
            <p:nvPr/>
          </p:nvGrpSpPr>
          <p:grpSpPr>
            <a:xfrm>
              <a:off x="0" y="2703475"/>
              <a:ext cx="5331600" cy="2416529"/>
              <a:chOff x="0" y="2322475"/>
              <a:chExt cx="5331600" cy="2416529"/>
            </a:xfrm>
          </p:grpSpPr>
          <p:sp>
            <p:nvSpPr>
              <p:cNvPr id="527" name="Google Shape;527;p34"/>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28" name="Google Shape;528;p34"/>
              <p:cNvGrpSpPr/>
              <p:nvPr/>
            </p:nvGrpSpPr>
            <p:grpSpPr>
              <a:xfrm>
                <a:off x="0" y="2322475"/>
                <a:ext cx="5331600" cy="2416529"/>
                <a:chOff x="0" y="2322475"/>
                <a:chExt cx="5331600" cy="2416529"/>
              </a:xfrm>
            </p:grpSpPr>
            <p:sp>
              <p:nvSpPr>
                <p:cNvPr id="529" name="Google Shape;529;p34"/>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30" name="Google Shape;530;p34"/>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31" name="Google Shape;531;p34"/>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32" name="Google Shape;532;p34"/>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38" name="Google Shape;538;p35"/>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39" name="Google Shape;539;p35"/>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2219 UTC</a:t>
            </a:r>
            <a:endParaRPr/>
          </a:p>
        </p:txBody>
      </p:sp>
      <p:grpSp>
        <p:nvGrpSpPr>
          <p:cNvPr id="540" name="Google Shape;540;p35"/>
          <p:cNvGrpSpPr/>
          <p:nvPr/>
        </p:nvGrpSpPr>
        <p:grpSpPr>
          <a:xfrm>
            <a:off x="0" y="771525"/>
            <a:ext cx="5331600" cy="4348479"/>
            <a:chOff x="0" y="771525"/>
            <a:chExt cx="5331600" cy="4348479"/>
          </a:xfrm>
        </p:grpSpPr>
        <p:grpSp>
          <p:nvGrpSpPr>
            <p:cNvPr id="541" name="Google Shape;541;p35"/>
            <p:cNvGrpSpPr/>
            <p:nvPr/>
          </p:nvGrpSpPr>
          <p:grpSpPr>
            <a:xfrm>
              <a:off x="0" y="2703475"/>
              <a:ext cx="5331600" cy="2416529"/>
              <a:chOff x="0" y="2322475"/>
              <a:chExt cx="5331600" cy="2416529"/>
            </a:xfrm>
          </p:grpSpPr>
          <p:sp>
            <p:nvSpPr>
              <p:cNvPr id="542" name="Google Shape;542;p35"/>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43" name="Google Shape;543;p35"/>
              <p:cNvGrpSpPr/>
              <p:nvPr/>
            </p:nvGrpSpPr>
            <p:grpSpPr>
              <a:xfrm>
                <a:off x="0" y="2322475"/>
                <a:ext cx="5331600" cy="2416529"/>
                <a:chOff x="0" y="2322475"/>
                <a:chExt cx="5331600" cy="2416529"/>
              </a:xfrm>
            </p:grpSpPr>
            <p:sp>
              <p:nvSpPr>
                <p:cNvPr id="544" name="Google Shape;544;p35"/>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45" name="Google Shape;545;p35"/>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46" name="Google Shape;546;p35"/>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47" name="Google Shape;547;p35"/>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51"/>
        <p:cNvGrpSpPr/>
        <p:nvPr/>
      </p:nvGrpSpPr>
      <p:grpSpPr>
        <a:xfrm>
          <a:off x="0" y="0"/>
          <a:ext cx="0" cy="0"/>
          <a:chOff x="0" y="0"/>
          <a:chExt cx="0" cy="0"/>
        </a:xfrm>
      </p:grpSpPr>
      <p:sp>
        <p:nvSpPr>
          <p:cNvPr id="552" name="Google Shape;552;p5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sp>
        <p:nvSpPr>
          <p:cNvPr id="553" name="Google Shape;553;p51"/>
          <p:cNvSpPr txBox="1">
            <a:spLocks noGrp="1"/>
          </p:cNvSpPr>
          <p:nvPr>
            <p:ph type="title"/>
          </p:nvPr>
        </p:nvSpPr>
        <p:spPr>
          <a:xfrm>
            <a:off x="628650" y="342094"/>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endParaRPr/>
          </a:p>
        </p:txBody>
      </p:sp>
      <p:pic>
        <p:nvPicPr>
          <p:cNvPr id="554" name="Google Shape;554;p51"/>
          <p:cNvPicPr preferRelativeResize="0"/>
          <p:nvPr/>
        </p:nvPicPr>
        <p:blipFill rotWithShape="1">
          <a:blip r:embed="rId3">
            <a:alphaModFix/>
          </a:blip>
          <a:srcRect/>
          <a:stretch/>
        </p:blipFill>
        <p:spPr>
          <a:xfrm>
            <a:off x="0" y="392430"/>
            <a:ext cx="9144000" cy="43586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60" name="Google Shape;560;p36"/>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61" name="Google Shape;561;p36"/>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2222 UTC</a:t>
            </a:r>
            <a:endParaRPr/>
          </a:p>
        </p:txBody>
      </p:sp>
      <p:grpSp>
        <p:nvGrpSpPr>
          <p:cNvPr id="562" name="Google Shape;562;p36"/>
          <p:cNvGrpSpPr/>
          <p:nvPr/>
        </p:nvGrpSpPr>
        <p:grpSpPr>
          <a:xfrm>
            <a:off x="0" y="771525"/>
            <a:ext cx="5331600" cy="4348479"/>
            <a:chOff x="0" y="771525"/>
            <a:chExt cx="5331600" cy="4348479"/>
          </a:xfrm>
        </p:grpSpPr>
        <p:grpSp>
          <p:nvGrpSpPr>
            <p:cNvPr id="563" name="Google Shape;563;p36"/>
            <p:cNvGrpSpPr/>
            <p:nvPr/>
          </p:nvGrpSpPr>
          <p:grpSpPr>
            <a:xfrm>
              <a:off x="0" y="2703475"/>
              <a:ext cx="5331600" cy="2416529"/>
              <a:chOff x="0" y="2322475"/>
              <a:chExt cx="5331600" cy="2416529"/>
            </a:xfrm>
          </p:grpSpPr>
          <p:sp>
            <p:nvSpPr>
              <p:cNvPr id="564" name="Google Shape;564;p36"/>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65" name="Google Shape;565;p36"/>
              <p:cNvGrpSpPr/>
              <p:nvPr/>
            </p:nvGrpSpPr>
            <p:grpSpPr>
              <a:xfrm>
                <a:off x="0" y="2322475"/>
                <a:ext cx="5331600" cy="2416529"/>
                <a:chOff x="0" y="2322475"/>
                <a:chExt cx="5331600" cy="2416529"/>
              </a:xfrm>
            </p:grpSpPr>
            <p:sp>
              <p:nvSpPr>
                <p:cNvPr id="566" name="Google Shape;566;p36"/>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67" name="Google Shape;567;p36"/>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68" name="Google Shape;568;p36"/>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69" name="Google Shape;569;p36"/>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75" name="Google Shape;575;p37"/>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76" name="Google Shape;576;p37"/>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2225 UTC</a:t>
            </a:r>
            <a:endParaRPr/>
          </a:p>
        </p:txBody>
      </p:sp>
      <p:grpSp>
        <p:nvGrpSpPr>
          <p:cNvPr id="577" name="Google Shape;577;p37"/>
          <p:cNvGrpSpPr/>
          <p:nvPr/>
        </p:nvGrpSpPr>
        <p:grpSpPr>
          <a:xfrm>
            <a:off x="0" y="771525"/>
            <a:ext cx="5331600" cy="4348479"/>
            <a:chOff x="0" y="771525"/>
            <a:chExt cx="5331600" cy="4348479"/>
          </a:xfrm>
        </p:grpSpPr>
        <p:grpSp>
          <p:nvGrpSpPr>
            <p:cNvPr id="578" name="Google Shape;578;p37"/>
            <p:cNvGrpSpPr/>
            <p:nvPr/>
          </p:nvGrpSpPr>
          <p:grpSpPr>
            <a:xfrm>
              <a:off x="0" y="2703475"/>
              <a:ext cx="5331600" cy="2416529"/>
              <a:chOff x="0" y="2322475"/>
              <a:chExt cx="5331600" cy="2416529"/>
            </a:xfrm>
          </p:grpSpPr>
          <p:sp>
            <p:nvSpPr>
              <p:cNvPr id="579" name="Google Shape;579;p37"/>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80" name="Google Shape;580;p37"/>
              <p:cNvGrpSpPr/>
              <p:nvPr/>
            </p:nvGrpSpPr>
            <p:grpSpPr>
              <a:xfrm>
                <a:off x="0" y="2322475"/>
                <a:ext cx="5331600" cy="2416529"/>
                <a:chOff x="0" y="2322475"/>
                <a:chExt cx="5331600" cy="2416529"/>
              </a:xfrm>
            </p:grpSpPr>
            <p:sp>
              <p:nvSpPr>
                <p:cNvPr id="581" name="Google Shape;581;p37"/>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82" name="Google Shape;582;p37"/>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83" name="Google Shape;583;p37"/>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84" name="Google Shape;584;p37"/>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590" name="Google Shape;590;p38"/>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591" name="Google Shape;591;p38"/>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2227 UTC</a:t>
            </a:r>
            <a:endParaRPr/>
          </a:p>
        </p:txBody>
      </p:sp>
      <p:grpSp>
        <p:nvGrpSpPr>
          <p:cNvPr id="592" name="Google Shape;592;p38"/>
          <p:cNvGrpSpPr/>
          <p:nvPr/>
        </p:nvGrpSpPr>
        <p:grpSpPr>
          <a:xfrm>
            <a:off x="0" y="771525"/>
            <a:ext cx="5331600" cy="4348479"/>
            <a:chOff x="0" y="771525"/>
            <a:chExt cx="5331600" cy="4348479"/>
          </a:xfrm>
        </p:grpSpPr>
        <p:grpSp>
          <p:nvGrpSpPr>
            <p:cNvPr id="593" name="Google Shape;593;p38"/>
            <p:cNvGrpSpPr/>
            <p:nvPr/>
          </p:nvGrpSpPr>
          <p:grpSpPr>
            <a:xfrm>
              <a:off x="0" y="2703475"/>
              <a:ext cx="5331600" cy="2416529"/>
              <a:chOff x="0" y="2322475"/>
              <a:chExt cx="5331600" cy="2416529"/>
            </a:xfrm>
          </p:grpSpPr>
          <p:sp>
            <p:nvSpPr>
              <p:cNvPr id="594" name="Google Shape;594;p38"/>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595" name="Google Shape;595;p38"/>
              <p:cNvGrpSpPr/>
              <p:nvPr/>
            </p:nvGrpSpPr>
            <p:grpSpPr>
              <a:xfrm>
                <a:off x="0" y="2322475"/>
                <a:ext cx="5331600" cy="2416529"/>
                <a:chOff x="0" y="2322475"/>
                <a:chExt cx="5331600" cy="2416529"/>
              </a:xfrm>
            </p:grpSpPr>
            <p:sp>
              <p:nvSpPr>
                <p:cNvPr id="596" name="Google Shape;596;p38"/>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597" name="Google Shape;597;p38"/>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598" name="Google Shape;598;p38"/>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599" name="Google Shape;599;p38"/>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605" name="Google Shape;605;p39"/>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606" name="Google Shape;606;p39"/>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2230 UTC</a:t>
            </a:r>
            <a:endParaRPr/>
          </a:p>
        </p:txBody>
      </p:sp>
      <p:grpSp>
        <p:nvGrpSpPr>
          <p:cNvPr id="607" name="Google Shape;607;p39"/>
          <p:cNvGrpSpPr/>
          <p:nvPr/>
        </p:nvGrpSpPr>
        <p:grpSpPr>
          <a:xfrm>
            <a:off x="1749000" y="1171500"/>
            <a:ext cx="6839325" cy="923400"/>
            <a:chOff x="1749000" y="1171500"/>
            <a:chExt cx="6839325" cy="923400"/>
          </a:xfrm>
        </p:grpSpPr>
        <p:sp>
          <p:nvSpPr>
            <p:cNvPr id="608" name="Google Shape;608;p39"/>
            <p:cNvSpPr/>
            <p:nvPr/>
          </p:nvSpPr>
          <p:spPr>
            <a:xfrm rot="10800000">
              <a:off x="6285600" y="1449300"/>
              <a:ext cx="417900" cy="367800"/>
            </a:xfrm>
            <a:prstGeom prst="triangle">
              <a:avLst>
                <a:gd name="adj" fmla="val 50000"/>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9"/>
            <p:cNvSpPr/>
            <p:nvPr/>
          </p:nvSpPr>
          <p:spPr>
            <a:xfrm rot="10800000">
              <a:off x="1749000" y="1449300"/>
              <a:ext cx="417900" cy="367800"/>
            </a:xfrm>
            <a:prstGeom prst="triangle">
              <a:avLst>
                <a:gd name="adj" fmla="val 50000"/>
              </a:avLst>
            </a:prstGeom>
            <a:solidFill>
              <a:srgbClr val="FF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9"/>
            <p:cNvSpPr txBox="1"/>
            <p:nvPr/>
          </p:nvSpPr>
          <p:spPr>
            <a:xfrm>
              <a:off x="7063125" y="1171500"/>
              <a:ext cx="1525200" cy="923400"/>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FF0000"/>
                  </a:solidFill>
                  <a:latin typeface="Arial"/>
                  <a:ea typeface="Arial"/>
                  <a:cs typeface="Arial"/>
                  <a:sym typeface="Arial"/>
                </a:rPr>
                <a:t>Start of intermittent tornado path!</a:t>
              </a:r>
              <a:endParaRPr sz="1600" b="1" i="0" u="none" strike="noStrike" cap="none">
                <a:solidFill>
                  <a:srgbClr val="FF0000"/>
                </a:solidFill>
                <a:latin typeface="Arial"/>
                <a:ea typeface="Arial"/>
                <a:cs typeface="Arial"/>
                <a:sym typeface="Arial"/>
              </a:endParaRPr>
            </a:p>
          </p:txBody>
        </p:sp>
      </p:grpSp>
      <p:grpSp>
        <p:nvGrpSpPr>
          <p:cNvPr id="611" name="Google Shape;611;p39"/>
          <p:cNvGrpSpPr/>
          <p:nvPr/>
        </p:nvGrpSpPr>
        <p:grpSpPr>
          <a:xfrm>
            <a:off x="0" y="771525"/>
            <a:ext cx="5331600" cy="4348479"/>
            <a:chOff x="0" y="771525"/>
            <a:chExt cx="5331600" cy="4348479"/>
          </a:xfrm>
        </p:grpSpPr>
        <p:grpSp>
          <p:nvGrpSpPr>
            <p:cNvPr id="612" name="Google Shape;612;p39"/>
            <p:cNvGrpSpPr/>
            <p:nvPr/>
          </p:nvGrpSpPr>
          <p:grpSpPr>
            <a:xfrm>
              <a:off x="0" y="2703475"/>
              <a:ext cx="5331600" cy="2416529"/>
              <a:chOff x="0" y="2322475"/>
              <a:chExt cx="5331600" cy="2416529"/>
            </a:xfrm>
          </p:grpSpPr>
          <p:sp>
            <p:nvSpPr>
              <p:cNvPr id="613" name="Google Shape;613;p39"/>
              <p:cNvSpPr txBox="1"/>
              <p:nvPr/>
            </p:nvSpPr>
            <p:spPr>
              <a:xfrm>
                <a:off x="457200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nvGrpSpPr>
              <p:cNvPr id="614" name="Google Shape;614;p39"/>
              <p:cNvGrpSpPr/>
              <p:nvPr/>
            </p:nvGrpSpPr>
            <p:grpSpPr>
              <a:xfrm>
                <a:off x="0" y="2322475"/>
                <a:ext cx="5331600" cy="2416529"/>
                <a:chOff x="0" y="2322475"/>
                <a:chExt cx="5331600" cy="2416529"/>
              </a:xfrm>
            </p:grpSpPr>
            <p:sp>
              <p:nvSpPr>
                <p:cNvPr id="615" name="Google Shape;615;p39"/>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616" name="Google Shape;616;p39"/>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617" name="Google Shape;617;p39"/>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KDP</a:t>
                  </a:r>
                  <a:endParaRPr sz="1000" b="1" i="0" u="none" strike="noStrike" cap="none">
                    <a:solidFill>
                      <a:srgbClr val="FFFF00"/>
                    </a:solidFill>
                    <a:latin typeface="Arial"/>
                    <a:ea typeface="Arial"/>
                    <a:cs typeface="Arial"/>
                    <a:sym typeface="Arial"/>
                  </a:endParaRPr>
                </a:p>
              </p:txBody>
            </p:sp>
          </p:grpSp>
        </p:grpSp>
        <p:sp>
          <p:nvSpPr>
            <p:cNvPr id="618" name="Google Shape;618;p39"/>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2</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1"/>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Central Region Remote MesoAnalyst Program</a:t>
            </a:r>
            <a:endParaRPr/>
          </a:p>
        </p:txBody>
      </p:sp>
      <p:pic>
        <p:nvPicPr>
          <p:cNvPr id="117" name="Google Shape;117;p4"/>
          <p:cNvPicPr preferRelativeResize="0"/>
          <p:nvPr/>
        </p:nvPicPr>
        <p:blipFill rotWithShape="1">
          <a:blip r:embed="rId3">
            <a:alphaModFix/>
          </a:blip>
          <a:srcRect/>
          <a:stretch/>
        </p:blipFill>
        <p:spPr>
          <a:xfrm>
            <a:off x="152400" y="1170125"/>
            <a:ext cx="6802291" cy="3820975"/>
          </a:xfrm>
          <a:prstGeom prst="rect">
            <a:avLst/>
          </a:prstGeom>
          <a:noFill/>
          <a:ln>
            <a:noFill/>
          </a:ln>
        </p:spPr>
      </p:pic>
      <p:sp>
        <p:nvSpPr>
          <p:cNvPr id="118" name="Google Shape;118;p4"/>
          <p:cNvSpPr txBox="1"/>
          <p:nvPr/>
        </p:nvSpPr>
        <p:spPr>
          <a:xfrm>
            <a:off x="7033850" y="1170125"/>
            <a:ext cx="20055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*Group learning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*Mutual Aid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*Limited number of events this year as we learn and grow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*Not meant to replace in-office mesoanalyst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*Has been known to grow organically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40"/>
          <p:cNvPicPr preferRelativeResize="0"/>
          <p:nvPr/>
        </p:nvPicPr>
        <p:blipFill rotWithShape="1">
          <a:blip r:embed="rId3">
            <a:alphaModFix/>
          </a:blip>
          <a:srcRect/>
          <a:stretch/>
        </p:blipFill>
        <p:spPr>
          <a:xfrm>
            <a:off x="0" y="768912"/>
            <a:ext cx="9144000" cy="4362439"/>
          </a:xfrm>
          <a:prstGeom prst="rect">
            <a:avLst/>
          </a:prstGeom>
          <a:noFill/>
          <a:ln>
            <a:noFill/>
          </a:ln>
        </p:spPr>
      </p:pic>
      <p:sp>
        <p:nvSpPr>
          <p:cNvPr id="624" name="Google Shape;624;p40"/>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2308 UTC - MRLE-3 Invoked</a:t>
            </a:r>
            <a:endParaRPr/>
          </a:p>
        </p:txBody>
      </p:sp>
      <p:grpSp>
        <p:nvGrpSpPr>
          <p:cNvPr id="625" name="Google Shape;625;p40"/>
          <p:cNvGrpSpPr/>
          <p:nvPr/>
        </p:nvGrpSpPr>
        <p:grpSpPr>
          <a:xfrm>
            <a:off x="0" y="771525"/>
            <a:ext cx="5331600" cy="4348479"/>
            <a:chOff x="0" y="771525"/>
            <a:chExt cx="5331600" cy="4348479"/>
          </a:xfrm>
        </p:grpSpPr>
        <p:grpSp>
          <p:nvGrpSpPr>
            <p:cNvPr id="626" name="Google Shape;626;p40"/>
            <p:cNvGrpSpPr/>
            <p:nvPr/>
          </p:nvGrpSpPr>
          <p:grpSpPr>
            <a:xfrm>
              <a:off x="0" y="2703475"/>
              <a:ext cx="5331600" cy="2416529"/>
              <a:chOff x="0" y="2322475"/>
              <a:chExt cx="5331600" cy="2416529"/>
            </a:xfrm>
          </p:grpSpPr>
          <p:sp>
            <p:nvSpPr>
              <p:cNvPr id="627" name="Google Shape;627;p40"/>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628" name="Google Shape;628;p40"/>
              <p:cNvGrpSpPr/>
              <p:nvPr/>
            </p:nvGrpSpPr>
            <p:grpSpPr>
              <a:xfrm>
                <a:off x="0" y="2322475"/>
                <a:ext cx="5331600" cy="2416529"/>
                <a:chOff x="0" y="2322475"/>
                <a:chExt cx="5331600" cy="2416529"/>
              </a:xfrm>
            </p:grpSpPr>
            <p:sp>
              <p:nvSpPr>
                <p:cNvPr id="629" name="Google Shape;629;p40"/>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630" name="Google Shape;630;p40"/>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631" name="Google Shape;631;p40"/>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632" name="Google Shape;632;p40"/>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sp>
        <p:nvSpPr>
          <p:cNvPr id="633" name="Google Shape;633;p40"/>
          <p:cNvSpPr/>
          <p:nvPr/>
        </p:nvSpPr>
        <p:spPr>
          <a:xfrm>
            <a:off x="4209500" y="791600"/>
            <a:ext cx="739800" cy="2355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0"/>
          <p:cNvSpPr txBox="1"/>
          <p:nvPr/>
        </p:nvSpPr>
        <p:spPr>
          <a:xfrm>
            <a:off x="6798156" y="2110325"/>
            <a:ext cx="2301600" cy="6156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30 nm from KSGF RDA</a:t>
            </a:r>
            <a:endParaRPr sz="1400" b="1"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2400 ft ARL</a:t>
            </a:r>
            <a:endParaRPr sz="1400" b="1" i="0" u="none" strike="noStrike" cap="none">
              <a:solidFill>
                <a:srgbClr val="FFFF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638"/>
        <p:cNvGrpSpPr/>
        <p:nvPr/>
      </p:nvGrpSpPr>
      <p:grpSpPr>
        <a:xfrm>
          <a:off x="0" y="0"/>
          <a:ext cx="0" cy="0"/>
          <a:chOff x="0" y="0"/>
          <a:chExt cx="0" cy="0"/>
        </a:xfrm>
      </p:grpSpPr>
      <p:sp>
        <p:nvSpPr>
          <p:cNvPr id="639" name="Google Shape;639;p41"/>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Radar Settings Guidance</a:t>
            </a:r>
            <a:endParaRPr/>
          </a:p>
        </p:txBody>
      </p:sp>
      <p:pic>
        <p:nvPicPr>
          <p:cNvPr id="640" name="Google Shape;640;p41"/>
          <p:cNvPicPr preferRelativeResize="0"/>
          <p:nvPr/>
        </p:nvPicPr>
        <p:blipFill rotWithShape="1">
          <a:blip r:embed="rId3">
            <a:alphaModFix/>
          </a:blip>
          <a:srcRect/>
          <a:stretch/>
        </p:blipFill>
        <p:spPr>
          <a:xfrm>
            <a:off x="966788" y="817525"/>
            <a:ext cx="7210424" cy="4249774"/>
          </a:xfrm>
          <a:prstGeom prst="rect">
            <a:avLst/>
          </a:prstGeom>
          <a:noFill/>
          <a:ln w="9525" cap="flat" cmpd="sng">
            <a:solidFill>
              <a:schemeClr val="dk2"/>
            </a:solidFill>
            <a:prstDash val="solid"/>
            <a:round/>
            <a:headEnd type="none" w="sm" len="sm"/>
            <a:tailEnd type="none" w="sm" len="sm"/>
          </a:ln>
        </p:spPr>
      </p:pic>
      <p:cxnSp>
        <p:nvCxnSpPr>
          <p:cNvPr id="641" name="Google Shape;641;p41"/>
          <p:cNvCxnSpPr/>
          <p:nvPr/>
        </p:nvCxnSpPr>
        <p:spPr>
          <a:xfrm flipH="1">
            <a:off x="3566160" y="1143000"/>
            <a:ext cx="18300" cy="3538200"/>
          </a:xfrm>
          <a:prstGeom prst="straightConnector1">
            <a:avLst/>
          </a:prstGeom>
          <a:noFill/>
          <a:ln w="76200" cap="flat" cmpd="sng">
            <a:solidFill>
              <a:srgbClr val="FF9900"/>
            </a:solidFill>
            <a:prstDash val="solid"/>
            <a:round/>
            <a:headEnd type="none" w="sm" len="sm"/>
            <a:tailEnd type="none" w="sm" len="sm"/>
          </a:ln>
        </p:spPr>
      </p:cxnSp>
      <p:sp>
        <p:nvSpPr>
          <p:cNvPr id="642" name="Google Shape;642;p41"/>
          <p:cNvSpPr/>
          <p:nvPr/>
        </p:nvSpPr>
        <p:spPr>
          <a:xfrm>
            <a:off x="2067125" y="1313225"/>
            <a:ext cx="2371500" cy="3405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41"/>
          <p:cNvSpPr/>
          <p:nvPr/>
        </p:nvSpPr>
        <p:spPr>
          <a:xfrm>
            <a:off x="1094350" y="2857500"/>
            <a:ext cx="875400" cy="5958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42"/>
          <p:cNvPicPr preferRelativeResize="0"/>
          <p:nvPr/>
        </p:nvPicPr>
        <p:blipFill rotWithShape="1">
          <a:blip r:embed="rId3">
            <a:alphaModFix/>
          </a:blip>
          <a:srcRect/>
          <a:stretch/>
        </p:blipFill>
        <p:spPr>
          <a:xfrm>
            <a:off x="0" y="768912"/>
            <a:ext cx="9144000" cy="4362439"/>
          </a:xfrm>
          <a:prstGeom prst="rect">
            <a:avLst/>
          </a:prstGeom>
          <a:noFill/>
          <a:ln>
            <a:noFill/>
          </a:ln>
        </p:spPr>
      </p:pic>
      <p:sp>
        <p:nvSpPr>
          <p:cNvPr id="649" name="Google Shape;649;p42"/>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2308 UTC - New Warning Decision?</a:t>
            </a:r>
            <a:endParaRPr/>
          </a:p>
        </p:txBody>
      </p:sp>
      <p:grpSp>
        <p:nvGrpSpPr>
          <p:cNvPr id="650" name="Google Shape;650;p42"/>
          <p:cNvGrpSpPr/>
          <p:nvPr/>
        </p:nvGrpSpPr>
        <p:grpSpPr>
          <a:xfrm>
            <a:off x="0" y="771525"/>
            <a:ext cx="5331600" cy="4348479"/>
            <a:chOff x="0" y="771525"/>
            <a:chExt cx="5331600" cy="4348479"/>
          </a:xfrm>
        </p:grpSpPr>
        <p:grpSp>
          <p:nvGrpSpPr>
            <p:cNvPr id="651" name="Google Shape;651;p42"/>
            <p:cNvGrpSpPr/>
            <p:nvPr/>
          </p:nvGrpSpPr>
          <p:grpSpPr>
            <a:xfrm>
              <a:off x="0" y="2703475"/>
              <a:ext cx="5331600" cy="2416529"/>
              <a:chOff x="0" y="2322475"/>
              <a:chExt cx="5331600" cy="2416529"/>
            </a:xfrm>
          </p:grpSpPr>
          <p:sp>
            <p:nvSpPr>
              <p:cNvPr id="652" name="Google Shape;652;p42"/>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653" name="Google Shape;653;p42"/>
              <p:cNvGrpSpPr/>
              <p:nvPr/>
            </p:nvGrpSpPr>
            <p:grpSpPr>
              <a:xfrm>
                <a:off x="0" y="2322475"/>
                <a:ext cx="5331600" cy="2416529"/>
                <a:chOff x="0" y="2322475"/>
                <a:chExt cx="5331600" cy="2416529"/>
              </a:xfrm>
            </p:grpSpPr>
            <p:sp>
              <p:nvSpPr>
                <p:cNvPr id="654" name="Google Shape;654;p42"/>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655" name="Google Shape;655;p42"/>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656" name="Google Shape;656;p42"/>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657" name="Google Shape;657;p42"/>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grpSp>
        <p:nvGrpSpPr>
          <p:cNvPr id="658" name="Google Shape;658;p42"/>
          <p:cNvGrpSpPr/>
          <p:nvPr/>
        </p:nvGrpSpPr>
        <p:grpSpPr>
          <a:xfrm>
            <a:off x="1163840" y="2841750"/>
            <a:ext cx="2177935" cy="1455502"/>
            <a:chOff x="5583440" y="3756150"/>
            <a:chExt cx="2177935" cy="1455502"/>
          </a:xfrm>
        </p:grpSpPr>
        <p:sp>
          <p:nvSpPr>
            <p:cNvPr id="659" name="Google Shape;659;p42"/>
            <p:cNvSpPr/>
            <p:nvPr/>
          </p:nvSpPr>
          <p:spPr>
            <a:xfrm rot="2080229">
              <a:off x="5872992" y="3858016"/>
              <a:ext cx="748872" cy="1251769"/>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42"/>
            <p:cNvSpPr txBox="1"/>
            <p:nvPr/>
          </p:nvSpPr>
          <p:spPr>
            <a:xfrm>
              <a:off x="6840675" y="4126775"/>
              <a:ext cx="920700" cy="61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ZDR Arc Persists</a:t>
              </a:r>
              <a:endParaRPr sz="1400" b="1"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666" name="Google Shape;666;p43"/>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667" name="Google Shape;667;p43"/>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2311 UTC - New Warning Decision?</a:t>
            </a:r>
            <a:endParaRPr/>
          </a:p>
        </p:txBody>
      </p:sp>
      <p:grpSp>
        <p:nvGrpSpPr>
          <p:cNvPr id="668" name="Google Shape;668;p43"/>
          <p:cNvGrpSpPr/>
          <p:nvPr/>
        </p:nvGrpSpPr>
        <p:grpSpPr>
          <a:xfrm>
            <a:off x="0" y="771525"/>
            <a:ext cx="5331600" cy="4348479"/>
            <a:chOff x="0" y="771525"/>
            <a:chExt cx="5331600" cy="4348479"/>
          </a:xfrm>
        </p:grpSpPr>
        <p:grpSp>
          <p:nvGrpSpPr>
            <p:cNvPr id="669" name="Google Shape;669;p43"/>
            <p:cNvGrpSpPr/>
            <p:nvPr/>
          </p:nvGrpSpPr>
          <p:grpSpPr>
            <a:xfrm>
              <a:off x="0" y="2703475"/>
              <a:ext cx="5331600" cy="2416529"/>
              <a:chOff x="0" y="2322475"/>
              <a:chExt cx="5331600" cy="2416529"/>
            </a:xfrm>
          </p:grpSpPr>
          <p:sp>
            <p:nvSpPr>
              <p:cNvPr id="670" name="Google Shape;670;p43"/>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671" name="Google Shape;671;p43"/>
              <p:cNvGrpSpPr/>
              <p:nvPr/>
            </p:nvGrpSpPr>
            <p:grpSpPr>
              <a:xfrm>
                <a:off x="0" y="2322475"/>
                <a:ext cx="5331600" cy="2416529"/>
                <a:chOff x="0" y="2322475"/>
                <a:chExt cx="5331600" cy="2416529"/>
              </a:xfrm>
            </p:grpSpPr>
            <p:sp>
              <p:nvSpPr>
                <p:cNvPr id="672" name="Google Shape;672;p43"/>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673" name="Google Shape;673;p43"/>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674" name="Google Shape;674;p43"/>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675" name="Google Shape;675;p43"/>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grpSp>
        <p:nvGrpSpPr>
          <p:cNvPr id="676" name="Google Shape;676;p43"/>
          <p:cNvGrpSpPr/>
          <p:nvPr/>
        </p:nvGrpSpPr>
        <p:grpSpPr>
          <a:xfrm>
            <a:off x="1230268" y="2729181"/>
            <a:ext cx="2187707" cy="1429937"/>
            <a:chOff x="5573668" y="3719781"/>
            <a:chExt cx="2187707" cy="1429937"/>
          </a:xfrm>
        </p:grpSpPr>
        <p:sp>
          <p:nvSpPr>
            <p:cNvPr id="677" name="Google Shape;677;p43"/>
            <p:cNvSpPr/>
            <p:nvPr/>
          </p:nvSpPr>
          <p:spPr>
            <a:xfrm rot="2080184">
              <a:off x="5836153" y="3846481"/>
              <a:ext cx="812699" cy="1176538"/>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43"/>
            <p:cNvSpPr txBox="1"/>
            <p:nvPr/>
          </p:nvSpPr>
          <p:spPr>
            <a:xfrm>
              <a:off x="6840675" y="4126775"/>
              <a:ext cx="920700" cy="615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ZDR Arc Persists</a:t>
              </a:r>
              <a:endParaRPr sz="1400" b="1"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684" name="Google Shape;684;p44"/>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685" name="Google Shape;685;p44"/>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2315 UTC - New Warning Decision</a:t>
            </a:r>
            <a:endParaRPr/>
          </a:p>
        </p:txBody>
      </p:sp>
      <p:grpSp>
        <p:nvGrpSpPr>
          <p:cNvPr id="686" name="Google Shape;686;p44"/>
          <p:cNvGrpSpPr/>
          <p:nvPr/>
        </p:nvGrpSpPr>
        <p:grpSpPr>
          <a:xfrm>
            <a:off x="0" y="771525"/>
            <a:ext cx="5331600" cy="4348479"/>
            <a:chOff x="0" y="771525"/>
            <a:chExt cx="5331600" cy="4348479"/>
          </a:xfrm>
        </p:grpSpPr>
        <p:grpSp>
          <p:nvGrpSpPr>
            <p:cNvPr id="687" name="Google Shape;687;p44"/>
            <p:cNvGrpSpPr/>
            <p:nvPr/>
          </p:nvGrpSpPr>
          <p:grpSpPr>
            <a:xfrm>
              <a:off x="0" y="2703475"/>
              <a:ext cx="5331600" cy="2416529"/>
              <a:chOff x="0" y="2322475"/>
              <a:chExt cx="5331600" cy="2416529"/>
            </a:xfrm>
          </p:grpSpPr>
          <p:sp>
            <p:nvSpPr>
              <p:cNvPr id="688" name="Google Shape;688;p44"/>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689" name="Google Shape;689;p44"/>
              <p:cNvGrpSpPr/>
              <p:nvPr/>
            </p:nvGrpSpPr>
            <p:grpSpPr>
              <a:xfrm>
                <a:off x="0" y="2322475"/>
                <a:ext cx="5331600" cy="2416529"/>
                <a:chOff x="0" y="2322475"/>
                <a:chExt cx="5331600" cy="2416529"/>
              </a:xfrm>
            </p:grpSpPr>
            <p:sp>
              <p:nvSpPr>
                <p:cNvPr id="690" name="Google Shape;690;p44"/>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691" name="Google Shape;691;p44"/>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692" name="Google Shape;692;p44"/>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693" name="Google Shape;693;p44"/>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699" name="Google Shape;699;p45"/>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700" name="Google Shape;700;p45"/>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2318 UTC - TDS</a:t>
            </a:r>
            <a:endParaRPr/>
          </a:p>
        </p:txBody>
      </p:sp>
      <p:grpSp>
        <p:nvGrpSpPr>
          <p:cNvPr id="701" name="Google Shape;701;p45"/>
          <p:cNvGrpSpPr/>
          <p:nvPr/>
        </p:nvGrpSpPr>
        <p:grpSpPr>
          <a:xfrm>
            <a:off x="0" y="771525"/>
            <a:ext cx="5331600" cy="4348479"/>
            <a:chOff x="0" y="771525"/>
            <a:chExt cx="5331600" cy="4348479"/>
          </a:xfrm>
        </p:grpSpPr>
        <p:grpSp>
          <p:nvGrpSpPr>
            <p:cNvPr id="702" name="Google Shape;702;p45"/>
            <p:cNvGrpSpPr/>
            <p:nvPr/>
          </p:nvGrpSpPr>
          <p:grpSpPr>
            <a:xfrm>
              <a:off x="0" y="2703475"/>
              <a:ext cx="5331600" cy="2416529"/>
              <a:chOff x="0" y="2322475"/>
              <a:chExt cx="5331600" cy="2416529"/>
            </a:xfrm>
          </p:grpSpPr>
          <p:sp>
            <p:nvSpPr>
              <p:cNvPr id="703" name="Google Shape;703;p45"/>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704" name="Google Shape;704;p45"/>
              <p:cNvGrpSpPr/>
              <p:nvPr/>
            </p:nvGrpSpPr>
            <p:grpSpPr>
              <a:xfrm>
                <a:off x="0" y="2322475"/>
                <a:ext cx="5331600" cy="2416529"/>
                <a:chOff x="0" y="2322475"/>
                <a:chExt cx="5331600" cy="2416529"/>
              </a:xfrm>
            </p:grpSpPr>
            <p:sp>
              <p:nvSpPr>
                <p:cNvPr id="705" name="Google Shape;705;p45"/>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706" name="Google Shape;706;p45"/>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707" name="Google Shape;707;p45"/>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708" name="Google Shape;708;p45"/>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sp>
        <p:nvSpPr>
          <p:cNvPr id="709" name="Google Shape;709;p45"/>
          <p:cNvSpPr/>
          <p:nvPr/>
        </p:nvSpPr>
        <p:spPr>
          <a:xfrm>
            <a:off x="6375400" y="14067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45"/>
          <p:cNvSpPr/>
          <p:nvPr/>
        </p:nvSpPr>
        <p:spPr>
          <a:xfrm>
            <a:off x="1801368" y="14067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45"/>
          <p:cNvSpPr/>
          <p:nvPr/>
        </p:nvSpPr>
        <p:spPr>
          <a:xfrm>
            <a:off x="6375400" y="35911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45"/>
          <p:cNvSpPr/>
          <p:nvPr/>
        </p:nvSpPr>
        <p:spPr>
          <a:xfrm>
            <a:off x="1801375" y="35911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718" name="Google Shape;718;p46"/>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719" name="Google Shape;719;p46"/>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2318 UTC - TDS (Zoomed)</a:t>
            </a:r>
            <a:endParaRPr/>
          </a:p>
        </p:txBody>
      </p:sp>
      <p:grpSp>
        <p:nvGrpSpPr>
          <p:cNvPr id="720" name="Google Shape;720;p46"/>
          <p:cNvGrpSpPr/>
          <p:nvPr/>
        </p:nvGrpSpPr>
        <p:grpSpPr>
          <a:xfrm>
            <a:off x="0" y="771525"/>
            <a:ext cx="5331600" cy="4348479"/>
            <a:chOff x="0" y="771525"/>
            <a:chExt cx="5331600" cy="4348479"/>
          </a:xfrm>
        </p:grpSpPr>
        <p:grpSp>
          <p:nvGrpSpPr>
            <p:cNvPr id="721" name="Google Shape;721;p46"/>
            <p:cNvGrpSpPr/>
            <p:nvPr/>
          </p:nvGrpSpPr>
          <p:grpSpPr>
            <a:xfrm>
              <a:off x="0" y="2703475"/>
              <a:ext cx="5331600" cy="2416529"/>
              <a:chOff x="0" y="2322475"/>
              <a:chExt cx="5331600" cy="2416529"/>
            </a:xfrm>
          </p:grpSpPr>
          <p:sp>
            <p:nvSpPr>
              <p:cNvPr id="722" name="Google Shape;722;p46"/>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723" name="Google Shape;723;p46"/>
              <p:cNvGrpSpPr/>
              <p:nvPr/>
            </p:nvGrpSpPr>
            <p:grpSpPr>
              <a:xfrm>
                <a:off x="0" y="2322475"/>
                <a:ext cx="5331600" cy="2416529"/>
                <a:chOff x="0" y="2322475"/>
                <a:chExt cx="5331600" cy="2416529"/>
              </a:xfrm>
            </p:grpSpPr>
            <p:sp>
              <p:nvSpPr>
                <p:cNvPr id="724" name="Google Shape;724;p46"/>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725" name="Google Shape;725;p46"/>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726" name="Google Shape;726;p46"/>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727" name="Google Shape;727;p46"/>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sp>
        <p:nvSpPr>
          <p:cNvPr id="728" name="Google Shape;728;p46"/>
          <p:cNvSpPr txBox="1"/>
          <p:nvPr/>
        </p:nvSpPr>
        <p:spPr>
          <a:xfrm>
            <a:off x="7082725" y="1628700"/>
            <a:ext cx="10845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Vr = 49kts</a:t>
            </a:r>
            <a:endParaRPr sz="1400" b="1" i="0" u="none" strike="noStrike" cap="none">
              <a:solidFill>
                <a:srgbClr val="FFFF00"/>
              </a:solidFill>
              <a:latin typeface="Arial"/>
              <a:ea typeface="Arial"/>
              <a:cs typeface="Arial"/>
              <a:sym typeface="Arial"/>
            </a:endParaRPr>
          </a:p>
        </p:txBody>
      </p:sp>
      <p:sp>
        <p:nvSpPr>
          <p:cNvPr id="729" name="Google Shape;729;p46"/>
          <p:cNvSpPr txBox="1"/>
          <p:nvPr/>
        </p:nvSpPr>
        <p:spPr>
          <a:xfrm>
            <a:off x="7024100" y="3852175"/>
            <a:ext cx="10845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CC = 0.43</a:t>
            </a:r>
            <a:endParaRPr sz="1400" b="1" i="0" u="none" strike="noStrike" cap="none">
              <a:solidFill>
                <a:srgbClr val="FFFF00"/>
              </a:solidFill>
              <a:latin typeface="Arial"/>
              <a:ea typeface="Arial"/>
              <a:cs typeface="Arial"/>
              <a:sym typeface="Arial"/>
            </a:endParaRPr>
          </a:p>
        </p:txBody>
      </p:sp>
      <p:sp>
        <p:nvSpPr>
          <p:cNvPr id="730" name="Google Shape;730;p46"/>
          <p:cNvSpPr/>
          <p:nvPr/>
        </p:nvSpPr>
        <p:spPr>
          <a:xfrm>
            <a:off x="6223920" y="1508692"/>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46"/>
          <p:cNvSpPr/>
          <p:nvPr/>
        </p:nvSpPr>
        <p:spPr>
          <a:xfrm>
            <a:off x="6171170" y="3732167"/>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46"/>
          <p:cNvSpPr/>
          <p:nvPr/>
        </p:nvSpPr>
        <p:spPr>
          <a:xfrm>
            <a:off x="1565945" y="3732167"/>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46"/>
          <p:cNvSpPr txBox="1"/>
          <p:nvPr/>
        </p:nvSpPr>
        <p:spPr>
          <a:xfrm>
            <a:off x="2663350" y="1521000"/>
            <a:ext cx="1840200" cy="6156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26 nm from KSGF</a:t>
            </a:r>
            <a:endParaRPr sz="1400" b="1"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 1900 ft ARL</a:t>
            </a:r>
            <a:endParaRPr sz="1400" b="1" i="0" u="none" strike="noStrike" cap="none">
              <a:solidFill>
                <a:srgbClr val="FFFF00"/>
              </a:solidFill>
              <a:latin typeface="Arial"/>
              <a:ea typeface="Arial"/>
              <a:cs typeface="Arial"/>
              <a:sym typeface="Arial"/>
            </a:endParaRPr>
          </a:p>
        </p:txBody>
      </p:sp>
      <p:sp>
        <p:nvSpPr>
          <p:cNvPr id="734" name="Google Shape;734;p46"/>
          <p:cNvSpPr txBox="1"/>
          <p:nvPr/>
        </p:nvSpPr>
        <p:spPr>
          <a:xfrm>
            <a:off x="2442975" y="3852175"/>
            <a:ext cx="11424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ZDR ≈ 0 db</a:t>
            </a:r>
            <a:endParaRPr sz="1400" b="1" i="0" u="none" strike="noStrike" cap="none">
              <a:solidFill>
                <a:srgbClr val="FFFF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pic>
        <p:nvPicPr>
          <p:cNvPr id="740" name="Google Shape;740;p47"/>
          <p:cNvPicPr preferRelativeResize="0"/>
          <p:nvPr/>
        </p:nvPicPr>
        <p:blipFill rotWithShape="1">
          <a:blip r:embed="rId3">
            <a:alphaModFix/>
          </a:blip>
          <a:srcRect/>
          <a:stretch/>
        </p:blipFill>
        <p:spPr>
          <a:xfrm>
            <a:off x="0" y="771525"/>
            <a:ext cx="9144000" cy="4362450"/>
          </a:xfrm>
          <a:prstGeom prst="rect">
            <a:avLst/>
          </a:prstGeom>
          <a:noFill/>
          <a:ln>
            <a:noFill/>
          </a:ln>
        </p:spPr>
      </p:pic>
      <p:sp>
        <p:nvSpPr>
          <p:cNvPr id="741" name="Google Shape;741;p47"/>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2319 UTC - TDS (Vertical Continuity)</a:t>
            </a:r>
            <a:endParaRPr/>
          </a:p>
        </p:txBody>
      </p:sp>
      <p:grpSp>
        <p:nvGrpSpPr>
          <p:cNvPr id="742" name="Google Shape;742;p47"/>
          <p:cNvGrpSpPr/>
          <p:nvPr/>
        </p:nvGrpSpPr>
        <p:grpSpPr>
          <a:xfrm>
            <a:off x="0" y="771525"/>
            <a:ext cx="5331600" cy="4348479"/>
            <a:chOff x="0" y="771525"/>
            <a:chExt cx="5331600" cy="4348479"/>
          </a:xfrm>
        </p:grpSpPr>
        <p:grpSp>
          <p:nvGrpSpPr>
            <p:cNvPr id="743" name="Google Shape;743;p47"/>
            <p:cNvGrpSpPr/>
            <p:nvPr/>
          </p:nvGrpSpPr>
          <p:grpSpPr>
            <a:xfrm>
              <a:off x="0" y="2703475"/>
              <a:ext cx="5331600" cy="2416529"/>
              <a:chOff x="0" y="2322475"/>
              <a:chExt cx="5331600" cy="2416529"/>
            </a:xfrm>
          </p:grpSpPr>
          <p:sp>
            <p:nvSpPr>
              <p:cNvPr id="744" name="Google Shape;744;p47"/>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0.9° CC</a:t>
                </a:r>
                <a:endParaRPr sz="1000" b="1" i="0" u="none" strike="noStrike" cap="none">
                  <a:solidFill>
                    <a:srgbClr val="FFFF00"/>
                  </a:solidFill>
                  <a:latin typeface="Arial"/>
                  <a:ea typeface="Arial"/>
                  <a:cs typeface="Arial"/>
                  <a:sym typeface="Arial"/>
                </a:endParaRPr>
              </a:p>
            </p:txBody>
          </p:sp>
          <p:grpSp>
            <p:nvGrpSpPr>
              <p:cNvPr id="745" name="Google Shape;745;p47"/>
              <p:cNvGrpSpPr/>
              <p:nvPr/>
            </p:nvGrpSpPr>
            <p:grpSpPr>
              <a:xfrm>
                <a:off x="0" y="2322475"/>
                <a:ext cx="5331600" cy="2416529"/>
                <a:chOff x="0" y="2322475"/>
                <a:chExt cx="5331600" cy="2416529"/>
              </a:xfrm>
            </p:grpSpPr>
            <p:sp>
              <p:nvSpPr>
                <p:cNvPr id="746" name="Google Shape;746;p47"/>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0.9° BR</a:t>
                  </a:r>
                  <a:endParaRPr sz="1000" b="1" i="0" u="none" strike="noStrike" cap="none">
                    <a:solidFill>
                      <a:srgbClr val="FFFF00"/>
                    </a:solidFill>
                    <a:latin typeface="Arial"/>
                    <a:ea typeface="Arial"/>
                    <a:cs typeface="Arial"/>
                    <a:sym typeface="Arial"/>
                  </a:endParaRPr>
                </a:p>
              </p:txBody>
            </p:sp>
            <p:sp>
              <p:nvSpPr>
                <p:cNvPr id="747" name="Google Shape;747;p47"/>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0.9° SRV</a:t>
                  </a:r>
                  <a:endParaRPr sz="1000" b="1" i="0" u="none" strike="noStrike" cap="none">
                    <a:solidFill>
                      <a:srgbClr val="FFFF00"/>
                    </a:solidFill>
                    <a:latin typeface="Arial"/>
                    <a:ea typeface="Arial"/>
                    <a:cs typeface="Arial"/>
                    <a:sym typeface="Arial"/>
                  </a:endParaRPr>
                </a:p>
              </p:txBody>
            </p:sp>
            <p:sp>
              <p:nvSpPr>
                <p:cNvPr id="748" name="Google Shape;748;p47"/>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0.9° ZDR</a:t>
                  </a:r>
                  <a:endParaRPr sz="1000" b="1" i="0" u="none" strike="noStrike" cap="none">
                    <a:solidFill>
                      <a:srgbClr val="FFFF00"/>
                    </a:solidFill>
                    <a:latin typeface="Arial"/>
                    <a:ea typeface="Arial"/>
                    <a:cs typeface="Arial"/>
                    <a:sym typeface="Arial"/>
                  </a:endParaRPr>
                </a:p>
              </p:txBody>
            </p:sp>
          </p:grpSp>
        </p:grpSp>
        <p:sp>
          <p:nvSpPr>
            <p:cNvPr id="749" name="Google Shape;749;p47"/>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sp>
        <p:nvSpPr>
          <p:cNvPr id="750" name="Google Shape;750;p47"/>
          <p:cNvSpPr txBox="1"/>
          <p:nvPr/>
        </p:nvSpPr>
        <p:spPr>
          <a:xfrm>
            <a:off x="7208420" y="1610480"/>
            <a:ext cx="10845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Vr = 46 kts</a:t>
            </a:r>
            <a:endParaRPr sz="1400" b="1" i="0" u="none" strike="noStrike" cap="none">
              <a:solidFill>
                <a:srgbClr val="FFFF00"/>
              </a:solidFill>
              <a:latin typeface="Arial"/>
              <a:ea typeface="Arial"/>
              <a:cs typeface="Arial"/>
              <a:sym typeface="Arial"/>
            </a:endParaRPr>
          </a:p>
        </p:txBody>
      </p:sp>
      <p:sp>
        <p:nvSpPr>
          <p:cNvPr id="751" name="Google Shape;751;p47"/>
          <p:cNvSpPr txBox="1"/>
          <p:nvPr/>
        </p:nvSpPr>
        <p:spPr>
          <a:xfrm>
            <a:off x="7149795" y="3833955"/>
            <a:ext cx="10845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CC = 0.56</a:t>
            </a:r>
            <a:endParaRPr sz="1400" b="1" i="0" u="none" strike="noStrike" cap="none">
              <a:solidFill>
                <a:srgbClr val="FFFF00"/>
              </a:solidFill>
              <a:latin typeface="Arial"/>
              <a:ea typeface="Arial"/>
              <a:cs typeface="Arial"/>
              <a:sym typeface="Arial"/>
            </a:endParaRPr>
          </a:p>
        </p:txBody>
      </p:sp>
      <p:sp>
        <p:nvSpPr>
          <p:cNvPr id="752" name="Google Shape;752;p47"/>
          <p:cNvSpPr txBox="1"/>
          <p:nvPr/>
        </p:nvSpPr>
        <p:spPr>
          <a:xfrm>
            <a:off x="2560200" y="3833950"/>
            <a:ext cx="11424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ZDR ≈ 0 db</a:t>
            </a:r>
            <a:endParaRPr sz="1400" b="1" i="0" u="none" strike="noStrike" cap="none">
              <a:solidFill>
                <a:srgbClr val="FFFF00"/>
              </a:solidFill>
              <a:latin typeface="Arial"/>
              <a:ea typeface="Arial"/>
              <a:cs typeface="Arial"/>
              <a:sym typeface="Arial"/>
            </a:endParaRPr>
          </a:p>
        </p:txBody>
      </p:sp>
      <p:sp>
        <p:nvSpPr>
          <p:cNvPr id="753" name="Google Shape;753;p47"/>
          <p:cNvSpPr/>
          <p:nvPr/>
        </p:nvSpPr>
        <p:spPr>
          <a:xfrm>
            <a:off x="6349615" y="1490472"/>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47"/>
          <p:cNvSpPr/>
          <p:nvPr/>
        </p:nvSpPr>
        <p:spPr>
          <a:xfrm>
            <a:off x="6296865" y="3713947"/>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47"/>
          <p:cNvSpPr/>
          <p:nvPr/>
        </p:nvSpPr>
        <p:spPr>
          <a:xfrm>
            <a:off x="1691640" y="3713947"/>
            <a:ext cx="640200" cy="640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47"/>
          <p:cNvSpPr txBox="1"/>
          <p:nvPr/>
        </p:nvSpPr>
        <p:spPr>
          <a:xfrm>
            <a:off x="2966620" y="1610480"/>
            <a:ext cx="1213200" cy="400200"/>
          </a:xfrm>
          <a:prstGeom prst="rect">
            <a:avLst/>
          </a:prstGeom>
          <a:solidFill>
            <a:srgbClr val="000000"/>
          </a:solid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FFF00"/>
                </a:solidFill>
                <a:latin typeface="Arial"/>
                <a:ea typeface="Arial"/>
                <a:cs typeface="Arial"/>
                <a:sym typeface="Arial"/>
              </a:rPr>
              <a:t>3000 ft ARL</a:t>
            </a:r>
            <a:endParaRPr sz="1400" b="1" i="0" u="none" strike="noStrike" cap="none">
              <a:solidFill>
                <a:srgbClr val="FFFF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1200"/>
              </a:spcAft>
              <a:buSzPts val="2100"/>
              <a:buNone/>
            </a:pPr>
            <a:endParaRPr/>
          </a:p>
        </p:txBody>
      </p:sp>
      <p:sp>
        <p:nvSpPr>
          <p:cNvPr id="762" name="Google Shape;762;p48"/>
          <p:cNvSpPr txBox="1">
            <a:spLocks noGrp="1"/>
          </p:cNvSpPr>
          <p:nvPr>
            <p:ph type="title"/>
          </p:nvPr>
        </p:nvSpPr>
        <p:spPr>
          <a:xfrm>
            <a:off x="628650" y="37295"/>
            <a:ext cx="7886700" cy="770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SzPts val="3300"/>
              <a:buNone/>
            </a:pPr>
            <a:r>
              <a:rPr lang="en"/>
              <a:t>2322 UTC - Radar Observed Tag</a:t>
            </a:r>
            <a:endParaRPr/>
          </a:p>
        </p:txBody>
      </p:sp>
      <p:pic>
        <p:nvPicPr>
          <p:cNvPr id="763" name="Google Shape;763;p48"/>
          <p:cNvPicPr preferRelativeResize="0"/>
          <p:nvPr/>
        </p:nvPicPr>
        <p:blipFill rotWithShape="1">
          <a:blip r:embed="rId3">
            <a:alphaModFix/>
          </a:blip>
          <a:srcRect/>
          <a:stretch/>
        </p:blipFill>
        <p:spPr>
          <a:xfrm>
            <a:off x="0" y="771525"/>
            <a:ext cx="9144000" cy="4362450"/>
          </a:xfrm>
          <a:prstGeom prst="rect">
            <a:avLst/>
          </a:prstGeom>
          <a:noFill/>
          <a:ln>
            <a:noFill/>
          </a:ln>
        </p:spPr>
      </p:pic>
      <p:grpSp>
        <p:nvGrpSpPr>
          <p:cNvPr id="764" name="Google Shape;764;p48"/>
          <p:cNvGrpSpPr/>
          <p:nvPr/>
        </p:nvGrpSpPr>
        <p:grpSpPr>
          <a:xfrm>
            <a:off x="0" y="771525"/>
            <a:ext cx="5331600" cy="4348479"/>
            <a:chOff x="0" y="771525"/>
            <a:chExt cx="5331600" cy="4348479"/>
          </a:xfrm>
        </p:grpSpPr>
        <p:grpSp>
          <p:nvGrpSpPr>
            <p:cNvPr id="765" name="Google Shape;765;p48"/>
            <p:cNvGrpSpPr/>
            <p:nvPr/>
          </p:nvGrpSpPr>
          <p:grpSpPr>
            <a:xfrm>
              <a:off x="0" y="2703475"/>
              <a:ext cx="5331600" cy="2416529"/>
              <a:chOff x="0" y="2322475"/>
              <a:chExt cx="5331600" cy="2416529"/>
            </a:xfrm>
          </p:grpSpPr>
          <p:sp>
            <p:nvSpPr>
              <p:cNvPr id="766" name="Google Shape;766;p48"/>
              <p:cNvSpPr txBox="1"/>
              <p:nvPr/>
            </p:nvSpPr>
            <p:spPr>
              <a:xfrm>
                <a:off x="4572000" y="4489700"/>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CC</a:t>
                </a:r>
                <a:endParaRPr sz="1000" b="1" i="0" u="none" strike="noStrike" cap="none">
                  <a:solidFill>
                    <a:srgbClr val="FFFF00"/>
                  </a:solidFill>
                  <a:latin typeface="Arial"/>
                  <a:ea typeface="Arial"/>
                  <a:cs typeface="Arial"/>
                  <a:sym typeface="Arial"/>
                </a:endParaRPr>
              </a:p>
            </p:txBody>
          </p:sp>
          <p:grpSp>
            <p:nvGrpSpPr>
              <p:cNvPr id="767" name="Google Shape;767;p48"/>
              <p:cNvGrpSpPr/>
              <p:nvPr/>
            </p:nvGrpSpPr>
            <p:grpSpPr>
              <a:xfrm>
                <a:off x="0" y="2322475"/>
                <a:ext cx="5331600" cy="2416529"/>
                <a:chOff x="0" y="2322475"/>
                <a:chExt cx="5331600" cy="2416529"/>
              </a:xfrm>
            </p:grpSpPr>
            <p:sp>
              <p:nvSpPr>
                <p:cNvPr id="768" name="Google Shape;768;p48"/>
                <p:cNvSpPr txBox="1"/>
                <p:nvPr/>
              </p:nvSpPr>
              <p:spPr>
                <a:xfrm>
                  <a:off x="0" y="2322475"/>
                  <a:ext cx="6288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BR</a:t>
                  </a:r>
                  <a:endParaRPr sz="1000" b="1" i="0" u="none" strike="noStrike" cap="none">
                    <a:solidFill>
                      <a:srgbClr val="FFFF00"/>
                    </a:solidFill>
                    <a:latin typeface="Arial"/>
                    <a:ea typeface="Arial"/>
                    <a:cs typeface="Arial"/>
                    <a:sym typeface="Arial"/>
                  </a:endParaRPr>
                </a:p>
              </p:txBody>
            </p:sp>
            <p:sp>
              <p:nvSpPr>
                <p:cNvPr id="769" name="Google Shape;769;p48"/>
                <p:cNvSpPr txBox="1"/>
                <p:nvPr/>
              </p:nvSpPr>
              <p:spPr>
                <a:xfrm>
                  <a:off x="4572000" y="2322475"/>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SRV</a:t>
                  </a:r>
                  <a:endParaRPr sz="1000" b="1" i="0" u="none" strike="noStrike" cap="none">
                    <a:solidFill>
                      <a:srgbClr val="FFFF00"/>
                    </a:solidFill>
                    <a:latin typeface="Arial"/>
                    <a:ea typeface="Arial"/>
                    <a:cs typeface="Arial"/>
                    <a:sym typeface="Arial"/>
                  </a:endParaRPr>
                </a:p>
              </p:txBody>
            </p:sp>
            <p:sp>
              <p:nvSpPr>
                <p:cNvPr id="770" name="Google Shape;770;p48"/>
                <p:cNvSpPr txBox="1"/>
                <p:nvPr/>
              </p:nvSpPr>
              <p:spPr>
                <a:xfrm>
                  <a:off x="0" y="4489704"/>
                  <a:ext cx="759600" cy="249300"/>
                </a:xfrm>
                <a:prstGeom prst="rect">
                  <a:avLst/>
                </a:prstGeom>
                <a:solidFill>
                  <a:srgbClr val="3D85C6"/>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00"/>
                      </a:solidFill>
                      <a:latin typeface="Arial"/>
                      <a:ea typeface="Arial"/>
                      <a:cs typeface="Arial"/>
                      <a:sym typeface="Arial"/>
                    </a:rPr>
                    <a:t>0.5° ZDR</a:t>
                  </a:r>
                  <a:endParaRPr sz="1000" b="1" i="0" u="none" strike="noStrike" cap="none">
                    <a:solidFill>
                      <a:srgbClr val="FFFF00"/>
                    </a:solidFill>
                    <a:latin typeface="Arial"/>
                    <a:ea typeface="Arial"/>
                    <a:cs typeface="Arial"/>
                    <a:sym typeface="Arial"/>
                  </a:endParaRPr>
                </a:p>
              </p:txBody>
            </p:sp>
          </p:grpSp>
        </p:grpSp>
        <p:sp>
          <p:nvSpPr>
            <p:cNvPr id="771" name="Google Shape;771;p48"/>
            <p:cNvSpPr txBox="1"/>
            <p:nvPr/>
          </p:nvSpPr>
          <p:spPr>
            <a:xfrm>
              <a:off x="4200450" y="771525"/>
              <a:ext cx="743100" cy="255600"/>
            </a:xfrm>
            <a:prstGeom prst="rect">
              <a:avLst/>
            </a:prstGeom>
            <a:solidFill>
              <a:srgbClr val="3D85C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MRLE 3</a:t>
              </a:r>
              <a:endParaRPr sz="1100" b="1" i="0" u="none" strike="noStrike" cap="none">
                <a:solidFill>
                  <a:srgbClr val="FFFFFF"/>
                </a:solidFill>
                <a:latin typeface="Arial"/>
                <a:ea typeface="Arial"/>
                <a:cs typeface="Arial"/>
                <a:sym typeface="Arial"/>
              </a:endParaRPr>
            </a:p>
          </p:txBody>
        </p:sp>
      </p:grpSp>
      <p:grpSp>
        <p:nvGrpSpPr>
          <p:cNvPr id="772" name="Google Shape;772;p48"/>
          <p:cNvGrpSpPr/>
          <p:nvPr/>
        </p:nvGrpSpPr>
        <p:grpSpPr>
          <a:xfrm>
            <a:off x="1883664" y="1261872"/>
            <a:ext cx="5031232" cy="2641600"/>
            <a:chOff x="1877568" y="1254375"/>
            <a:chExt cx="5031232" cy="2641600"/>
          </a:xfrm>
        </p:grpSpPr>
        <p:sp>
          <p:nvSpPr>
            <p:cNvPr id="773" name="Google Shape;773;p48"/>
            <p:cNvSpPr/>
            <p:nvPr/>
          </p:nvSpPr>
          <p:spPr>
            <a:xfrm>
              <a:off x="6451600" y="12543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48"/>
            <p:cNvSpPr/>
            <p:nvPr/>
          </p:nvSpPr>
          <p:spPr>
            <a:xfrm>
              <a:off x="1877568" y="12543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48"/>
            <p:cNvSpPr/>
            <p:nvPr/>
          </p:nvSpPr>
          <p:spPr>
            <a:xfrm>
              <a:off x="6451600" y="34387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48"/>
            <p:cNvSpPr/>
            <p:nvPr/>
          </p:nvSpPr>
          <p:spPr>
            <a:xfrm>
              <a:off x="1877575" y="3438775"/>
              <a:ext cx="457200" cy="457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49"/>
          <p:cNvSpPr txBox="1">
            <a:spLocks noGrp="1"/>
          </p:cNvSpPr>
          <p:nvPr>
            <p:ph type="title"/>
          </p:nvPr>
        </p:nvSpPr>
        <p:spPr>
          <a:xfrm>
            <a:off x="150" y="189700"/>
            <a:ext cx="9144000" cy="7701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SzPts val="3667"/>
              <a:buNone/>
            </a:pPr>
            <a:r>
              <a:rPr lang="en"/>
              <a:t>17 March 2021 - Intermittent EF-0/EF-1 Tornado Track</a:t>
            </a:r>
            <a:endParaRPr/>
          </a:p>
        </p:txBody>
      </p:sp>
      <p:pic>
        <p:nvPicPr>
          <p:cNvPr id="782" name="Google Shape;782;p49"/>
          <p:cNvPicPr preferRelativeResize="0"/>
          <p:nvPr/>
        </p:nvPicPr>
        <p:blipFill rotWithShape="1">
          <a:blip r:embed="rId3">
            <a:alphaModFix/>
          </a:blip>
          <a:srcRect/>
          <a:stretch/>
        </p:blipFill>
        <p:spPr>
          <a:xfrm>
            <a:off x="1833950" y="1172345"/>
            <a:ext cx="5476112" cy="3726505"/>
          </a:xfrm>
          <a:prstGeom prst="rect">
            <a:avLst/>
          </a:prstGeom>
          <a:noFill/>
          <a:ln w="9525" cap="flat" cmpd="sng">
            <a:solidFill>
              <a:schemeClr val="dk2"/>
            </a:solidFill>
            <a:prstDash val="solid"/>
            <a:round/>
            <a:headEnd type="none" w="sm" len="sm"/>
            <a:tailEnd type="none" w="sm" len="sm"/>
          </a:ln>
        </p:spPr>
      </p:pic>
      <p:cxnSp>
        <p:nvCxnSpPr>
          <p:cNvPr id="783" name="Google Shape;783;p49"/>
          <p:cNvCxnSpPr/>
          <p:nvPr/>
        </p:nvCxnSpPr>
        <p:spPr>
          <a:xfrm rot="10800000" flipH="1">
            <a:off x="3126125" y="2842275"/>
            <a:ext cx="961200" cy="1395900"/>
          </a:xfrm>
          <a:prstGeom prst="straightConnector1">
            <a:avLst/>
          </a:prstGeom>
          <a:noFill/>
          <a:ln w="28575" cap="flat" cmpd="sng">
            <a:solidFill>
              <a:srgbClr val="00FFFF"/>
            </a:solidFill>
            <a:prstDash val="dash"/>
            <a:round/>
            <a:headEnd type="none" w="sm" len="sm"/>
            <a:tailEnd type="none" w="sm" len="sm"/>
          </a:ln>
        </p:spPr>
      </p:cxnSp>
      <p:cxnSp>
        <p:nvCxnSpPr>
          <p:cNvPr id="784" name="Google Shape;784;p49"/>
          <p:cNvCxnSpPr/>
          <p:nvPr/>
        </p:nvCxnSpPr>
        <p:spPr>
          <a:xfrm rot="10800000" flipH="1">
            <a:off x="4087325" y="2257275"/>
            <a:ext cx="568500" cy="593400"/>
          </a:xfrm>
          <a:prstGeom prst="straightConnector1">
            <a:avLst/>
          </a:prstGeom>
          <a:noFill/>
          <a:ln w="28575" cap="flat" cmpd="sng">
            <a:solidFill>
              <a:srgbClr val="00FFFF"/>
            </a:solidFill>
            <a:prstDash val="dash"/>
            <a:round/>
            <a:headEnd type="none" w="sm" len="sm"/>
            <a:tailEnd type="none" w="sm" len="sm"/>
          </a:ln>
        </p:spPr>
      </p:cxnSp>
      <p:cxnSp>
        <p:nvCxnSpPr>
          <p:cNvPr id="785" name="Google Shape;785;p49"/>
          <p:cNvCxnSpPr/>
          <p:nvPr/>
        </p:nvCxnSpPr>
        <p:spPr>
          <a:xfrm rot="10800000" flipH="1">
            <a:off x="4672425" y="2014850"/>
            <a:ext cx="117000" cy="242400"/>
          </a:xfrm>
          <a:prstGeom prst="straightConnector1">
            <a:avLst/>
          </a:prstGeom>
          <a:noFill/>
          <a:ln w="28575" cap="flat" cmpd="sng">
            <a:solidFill>
              <a:srgbClr val="00FF00"/>
            </a:solidFill>
            <a:prstDash val="dash"/>
            <a:round/>
            <a:headEnd type="none" w="sm" len="sm"/>
            <a:tailEnd type="none" w="sm" len="sm"/>
          </a:ln>
        </p:spPr>
      </p:cxnSp>
      <p:cxnSp>
        <p:nvCxnSpPr>
          <p:cNvPr id="786" name="Google Shape;786;p49"/>
          <p:cNvCxnSpPr/>
          <p:nvPr/>
        </p:nvCxnSpPr>
        <p:spPr>
          <a:xfrm rot="10800000" flipH="1">
            <a:off x="4797800" y="1563600"/>
            <a:ext cx="568500" cy="459600"/>
          </a:xfrm>
          <a:prstGeom prst="straightConnector1">
            <a:avLst/>
          </a:prstGeom>
          <a:noFill/>
          <a:ln w="28575" cap="flat" cmpd="sng">
            <a:solidFill>
              <a:srgbClr val="00FFFF"/>
            </a:solidFill>
            <a:prstDash val="dash"/>
            <a:round/>
            <a:headEnd type="none" w="sm" len="sm"/>
            <a:tailEnd type="none" w="sm" len="sm"/>
          </a:ln>
        </p:spPr>
      </p:cxnSp>
      <p:sp>
        <p:nvSpPr>
          <p:cNvPr id="787" name="Google Shape;787;p49"/>
          <p:cNvSpPr/>
          <p:nvPr/>
        </p:nvSpPr>
        <p:spPr>
          <a:xfrm rot="10800000">
            <a:off x="3027900" y="4146375"/>
            <a:ext cx="181800" cy="158700"/>
          </a:xfrm>
          <a:prstGeom prst="triangle">
            <a:avLst>
              <a:gd name="adj" fmla="val 50000"/>
            </a:avLst>
          </a:prstGeom>
          <a:solidFill>
            <a:srgbClr val="00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49"/>
          <p:cNvSpPr/>
          <p:nvPr/>
        </p:nvSpPr>
        <p:spPr>
          <a:xfrm rot="10800000">
            <a:off x="3999400" y="2691975"/>
            <a:ext cx="181800" cy="158700"/>
          </a:xfrm>
          <a:prstGeom prst="triangle">
            <a:avLst>
              <a:gd name="adj" fmla="val 50000"/>
            </a:avLst>
          </a:prstGeom>
          <a:solidFill>
            <a:srgbClr val="00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49"/>
          <p:cNvSpPr/>
          <p:nvPr/>
        </p:nvSpPr>
        <p:spPr>
          <a:xfrm rot="10800000">
            <a:off x="4572000" y="2133925"/>
            <a:ext cx="181800" cy="158700"/>
          </a:xfrm>
          <a:prstGeom prst="triangle">
            <a:avLst>
              <a:gd name="adj" fmla="val 50000"/>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49"/>
          <p:cNvSpPr/>
          <p:nvPr/>
        </p:nvSpPr>
        <p:spPr>
          <a:xfrm rot="10800000">
            <a:off x="4707675" y="1864500"/>
            <a:ext cx="181800" cy="158700"/>
          </a:xfrm>
          <a:prstGeom prst="triangle">
            <a:avLst>
              <a:gd name="adj" fmla="val 50000"/>
            </a:avLst>
          </a:prstGeom>
          <a:solidFill>
            <a:srgbClr val="00FF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49"/>
          <p:cNvSpPr/>
          <p:nvPr/>
        </p:nvSpPr>
        <p:spPr>
          <a:xfrm rot="10800000">
            <a:off x="5278225" y="1404900"/>
            <a:ext cx="181800" cy="158700"/>
          </a:xfrm>
          <a:prstGeom prst="triangle">
            <a:avLst>
              <a:gd name="adj" fmla="val 50000"/>
            </a:avLst>
          </a:prstGeom>
          <a:solidFill>
            <a:srgbClr val="00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49"/>
          <p:cNvSpPr txBox="1"/>
          <p:nvPr/>
        </p:nvSpPr>
        <p:spPr>
          <a:xfrm>
            <a:off x="4087325" y="3312300"/>
            <a:ext cx="2991300" cy="923400"/>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FF0000"/>
              </a:buClr>
              <a:buSzPts val="1600"/>
              <a:buFont typeface="Arial"/>
              <a:buChar char="●"/>
            </a:pPr>
            <a:r>
              <a:rPr lang="en" sz="1600" b="1" i="0" u="none" strike="noStrike" cap="none">
                <a:solidFill>
                  <a:srgbClr val="FF0000"/>
                </a:solidFill>
                <a:latin typeface="Arial"/>
                <a:ea typeface="Arial"/>
                <a:cs typeface="Arial"/>
                <a:sym typeface="Arial"/>
              </a:rPr>
              <a:t>Length: 25 miles</a:t>
            </a:r>
            <a:endParaRPr sz="1600" b="1" i="0" u="none" strike="noStrike" cap="none">
              <a:solidFill>
                <a:srgbClr val="FF0000"/>
              </a:solidFill>
              <a:latin typeface="Arial"/>
              <a:ea typeface="Arial"/>
              <a:cs typeface="Arial"/>
              <a:sym typeface="Arial"/>
            </a:endParaRPr>
          </a:p>
          <a:p>
            <a:pPr marL="457200" marR="0" lvl="0" indent="-330200" algn="l" rtl="0">
              <a:lnSpc>
                <a:spcPct val="100000"/>
              </a:lnSpc>
              <a:spcBef>
                <a:spcPts val="0"/>
              </a:spcBef>
              <a:spcAft>
                <a:spcPts val="0"/>
              </a:spcAft>
              <a:buClr>
                <a:srgbClr val="FF0000"/>
              </a:buClr>
              <a:buSzPts val="1600"/>
              <a:buFont typeface="Arial"/>
              <a:buChar char="●"/>
            </a:pPr>
            <a:r>
              <a:rPr lang="en" sz="1600" b="1" i="0" u="none" strike="noStrike" cap="none">
                <a:solidFill>
                  <a:srgbClr val="FF0000"/>
                </a:solidFill>
                <a:latin typeface="Arial"/>
                <a:ea typeface="Arial"/>
                <a:cs typeface="Arial"/>
                <a:sym typeface="Arial"/>
              </a:rPr>
              <a:t>Max. Width: 75 yards</a:t>
            </a:r>
            <a:endParaRPr sz="1600" b="1" i="0" u="none" strike="noStrike" cap="none">
              <a:solidFill>
                <a:srgbClr val="FF0000"/>
              </a:solidFill>
              <a:latin typeface="Arial"/>
              <a:ea typeface="Arial"/>
              <a:cs typeface="Arial"/>
              <a:sym typeface="Arial"/>
            </a:endParaRPr>
          </a:p>
          <a:p>
            <a:pPr marL="457200" marR="0" lvl="0" indent="-330200" algn="l" rtl="0">
              <a:lnSpc>
                <a:spcPct val="100000"/>
              </a:lnSpc>
              <a:spcBef>
                <a:spcPts val="0"/>
              </a:spcBef>
              <a:spcAft>
                <a:spcPts val="0"/>
              </a:spcAft>
              <a:buClr>
                <a:srgbClr val="FF0000"/>
              </a:buClr>
              <a:buSzPts val="1600"/>
              <a:buFont typeface="Arial"/>
              <a:buChar char="●"/>
            </a:pPr>
            <a:r>
              <a:rPr lang="en" sz="1600" b="1" i="0" u="none" strike="noStrike" cap="none">
                <a:solidFill>
                  <a:srgbClr val="FF0000"/>
                </a:solidFill>
                <a:latin typeface="Arial"/>
                <a:ea typeface="Arial"/>
                <a:cs typeface="Arial"/>
                <a:sym typeface="Arial"/>
              </a:rPr>
              <a:t>Est. Peak Wind: 87 mph </a:t>
            </a:r>
            <a:endParaRPr sz="1600" b="1"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xfrm>
            <a:off x="3466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RMA </a:t>
            </a:r>
            <a:endParaRPr/>
          </a:p>
        </p:txBody>
      </p:sp>
      <p:sp>
        <p:nvSpPr>
          <p:cNvPr id="124" name="Google Shape;124;p5"/>
          <p:cNvSpPr txBox="1"/>
          <p:nvPr/>
        </p:nvSpPr>
        <p:spPr>
          <a:xfrm>
            <a:off x="408725" y="1121625"/>
            <a:ext cx="3098700" cy="2832300"/>
          </a:xfrm>
          <a:prstGeom prst="rect">
            <a:avLst/>
          </a:prstGeom>
          <a:solidFill>
            <a:srgbClr val="F6B26B"/>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Open Chat</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-Professional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-Focused on the next 1-3 hours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-Try to stay out of “eye candy” (radar)(but some is necessary)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-Opened by CRH ROC</a:t>
            </a:r>
            <a:endParaRPr sz="1400" b="0" i="0" u="none" strike="noStrike" cap="none">
              <a:solidFill>
                <a:srgbClr val="000000"/>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-Announced in Chat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-Try to set it up the day before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 OT/CT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-Includes WoFs folks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5"/>
          <p:cNvSpPr txBox="1"/>
          <p:nvPr/>
        </p:nvSpPr>
        <p:spPr>
          <a:xfrm>
            <a:off x="3631000" y="1121625"/>
            <a:ext cx="2281200" cy="2801400"/>
          </a:xfrm>
          <a:prstGeom prst="rect">
            <a:avLst/>
          </a:prstGeom>
          <a:solidFill>
            <a:srgbClr val="00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Facilitator</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-Conduit between open chat room and WFO(s)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-Only 15 ATTM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-More will be added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-Can earn OT/CT (MIC approval)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-Strives to keep the chat focused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-Determines important information to provide to WFO(s)</a:t>
            </a:r>
            <a:endParaRPr sz="1400" b="0" i="0" u="none" strike="noStrike" cap="none">
              <a:solidFill>
                <a:srgbClr val="000000"/>
              </a:solidFill>
              <a:latin typeface="Arial"/>
              <a:ea typeface="Arial"/>
              <a:cs typeface="Arial"/>
              <a:sym typeface="Arial"/>
            </a:endParaRPr>
          </a:p>
        </p:txBody>
      </p:sp>
      <p:sp>
        <p:nvSpPr>
          <p:cNvPr id="126" name="Google Shape;126;p5"/>
          <p:cNvSpPr txBox="1"/>
          <p:nvPr/>
        </p:nvSpPr>
        <p:spPr>
          <a:xfrm>
            <a:off x="6064850" y="1145850"/>
            <a:ext cx="2414400" cy="2801400"/>
          </a:xfrm>
          <a:prstGeom prst="rect">
            <a:avLst/>
          </a:prstGeom>
          <a:solidFill>
            <a:srgbClr val="6FA8DC"/>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WFO(s)</a:t>
            </a: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-Usually the Mesoanalyst, potentially IDSS person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-Passes information from facilitator to warning/IDSS mets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-Can always ask questions of the facilitator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-Too much information for warning forecasters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-Feedback so far has been positive</a:t>
            </a:r>
            <a:endParaRPr sz="1400" b="0" i="0" u="none" strike="noStrike" cap="none">
              <a:solidFill>
                <a:srgbClr val="000000"/>
              </a:solidFill>
              <a:latin typeface="Arial"/>
              <a:ea typeface="Arial"/>
              <a:cs typeface="Arial"/>
              <a:sym typeface="Arial"/>
            </a:endParaRPr>
          </a:p>
        </p:txBody>
      </p:sp>
      <p:sp>
        <p:nvSpPr>
          <p:cNvPr id="127" name="Google Shape;127;p5"/>
          <p:cNvSpPr txBox="1"/>
          <p:nvPr/>
        </p:nvSpPr>
        <p:spPr>
          <a:xfrm>
            <a:off x="408725" y="4057825"/>
            <a:ext cx="5475000" cy="10467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RMA can be requested by Office in need, Facilitators, or CRH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-Demo last November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-At least 3 “official” events so far this year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-Unable to fulfill a couple of requests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17365D">
            <a:alpha val="80000"/>
          </a:srgbClr>
        </a:solidFill>
        <a:effectLst/>
      </p:bgPr>
    </p:bg>
    <p:spTree>
      <p:nvGrpSpPr>
        <p:cNvPr id="1" name="Shape 797"/>
        <p:cNvGrpSpPr/>
        <p:nvPr/>
      </p:nvGrpSpPr>
      <p:grpSpPr>
        <a:xfrm>
          <a:off x="0" y="0"/>
          <a:ext cx="0" cy="0"/>
          <a:chOff x="0" y="0"/>
          <a:chExt cx="0" cy="0"/>
        </a:xfrm>
      </p:grpSpPr>
      <p:sp>
        <p:nvSpPr>
          <p:cNvPr id="798" name="Google Shape;798;p50"/>
          <p:cNvSpPr/>
          <p:nvPr/>
        </p:nvSpPr>
        <p:spPr>
          <a:xfrm>
            <a:off x="57150" y="57150"/>
            <a:ext cx="9029700" cy="342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99" name="Google Shape;799;p50"/>
          <p:cNvSpPr txBox="1"/>
          <p:nvPr/>
        </p:nvSpPr>
        <p:spPr>
          <a:xfrm>
            <a:off x="57300" y="76875"/>
            <a:ext cx="9029700" cy="330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chemeClr val="dk1"/>
                </a:solidFill>
                <a:latin typeface="Calibri"/>
                <a:ea typeface="Calibri"/>
                <a:cs typeface="Calibri"/>
                <a:sym typeface="Calibri"/>
              </a:rPr>
              <a:t>NWS CR TWIP Supercell-based Tornadogenesis – Radar Feature Reference Guide</a:t>
            </a:r>
            <a:endParaRPr sz="1700" b="1" i="0" u="none" strike="noStrike" cap="none" baseline="-25000">
              <a:solidFill>
                <a:schemeClr val="dk1"/>
              </a:solidFill>
              <a:latin typeface="Calibri"/>
              <a:ea typeface="Calibri"/>
              <a:cs typeface="Calibri"/>
              <a:sym typeface="Calibri"/>
            </a:endParaRPr>
          </a:p>
        </p:txBody>
      </p:sp>
      <p:sp>
        <p:nvSpPr>
          <p:cNvPr id="800" name="Google Shape;800;p50"/>
          <p:cNvSpPr txBox="1"/>
          <p:nvPr/>
        </p:nvSpPr>
        <p:spPr>
          <a:xfrm>
            <a:off x="457200" y="419785"/>
            <a:ext cx="8115300" cy="346200"/>
          </a:xfrm>
          <a:prstGeom prst="rect">
            <a:avLst/>
          </a:prstGeom>
          <a:solidFill>
            <a:srgbClr val="002060"/>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Radar Feature</a:t>
            </a:r>
            <a:endParaRPr sz="1100" b="0" i="0" u="none" strike="noStrike" cap="none">
              <a:solidFill>
                <a:srgbClr val="000000"/>
              </a:solidFill>
              <a:latin typeface="Arial"/>
              <a:ea typeface="Arial"/>
              <a:cs typeface="Arial"/>
              <a:sym typeface="Arial"/>
            </a:endParaRPr>
          </a:p>
        </p:txBody>
      </p:sp>
      <p:graphicFrame>
        <p:nvGraphicFramePr>
          <p:cNvPr id="801" name="Google Shape;801;p50"/>
          <p:cNvGraphicFramePr/>
          <p:nvPr/>
        </p:nvGraphicFramePr>
        <p:xfrm>
          <a:off x="457200" y="785768"/>
          <a:ext cx="8115325" cy="4122300"/>
        </p:xfrm>
        <a:graphic>
          <a:graphicData uri="http://schemas.openxmlformats.org/drawingml/2006/table">
            <a:tbl>
              <a:tblPr firstRow="1" bandRow="1">
                <a:noFill/>
                <a:tableStyleId>{F81321D3-98AC-4907-986A-C90AA261875E}</a:tableStyleId>
              </a:tblPr>
              <a:tblGrid>
                <a:gridCol w="1680750">
                  <a:extLst>
                    <a:ext uri="{9D8B030D-6E8A-4147-A177-3AD203B41FA5}">
                      <a16:colId xmlns:a16="http://schemas.microsoft.com/office/drawing/2014/main" val="20000"/>
                    </a:ext>
                  </a:extLst>
                </a:gridCol>
                <a:gridCol w="2037350">
                  <a:extLst>
                    <a:ext uri="{9D8B030D-6E8A-4147-A177-3AD203B41FA5}">
                      <a16:colId xmlns:a16="http://schemas.microsoft.com/office/drawing/2014/main" val="20001"/>
                    </a:ext>
                  </a:extLst>
                </a:gridCol>
                <a:gridCol w="2309000">
                  <a:extLst>
                    <a:ext uri="{9D8B030D-6E8A-4147-A177-3AD203B41FA5}">
                      <a16:colId xmlns:a16="http://schemas.microsoft.com/office/drawing/2014/main" val="20002"/>
                    </a:ext>
                  </a:extLst>
                </a:gridCol>
                <a:gridCol w="2088225">
                  <a:extLst>
                    <a:ext uri="{9D8B030D-6E8A-4147-A177-3AD203B41FA5}">
                      <a16:colId xmlns:a16="http://schemas.microsoft.com/office/drawing/2014/main" val="20003"/>
                    </a:ext>
                  </a:extLst>
                </a:gridCol>
              </a:tblGrid>
              <a:tr h="4669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rPr>
                        <a:t>Feature</a:t>
                      </a:r>
                      <a:endParaRPr sz="1100" u="none" strike="noStrike" cap="none"/>
                    </a:p>
                  </a:txBody>
                  <a:tcPr marL="68600" marR="68600" marT="34300" marB="34300">
                    <a:solidFill>
                      <a:srgbClr val="3F3F3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Primary Application </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 Skill to Anticipate Tornadogenesis</a:t>
                      </a:r>
                      <a:endParaRPr sz="1100" u="none" strike="noStrike" cap="none"/>
                    </a:p>
                  </a:txBody>
                  <a:tcPr marL="68600" marR="68600" marT="34300" marB="34300">
                    <a:solidFill>
                      <a:schemeClr val="accen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Important Note</a:t>
                      </a:r>
                      <a:endParaRPr sz="1100" u="none" strike="noStrike" cap="none"/>
                    </a:p>
                  </a:txBody>
                  <a:tcPr marL="68600" marR="68600" marT="34300" marB="34300">
                    <a:solidFill>
                      <a:schemeClr val="accent1"/>
                    </a:solidFill>
                  </a:tcPr>
                </a:tc>
                <a:extLst>
                  <a:ext uri="{0D108BD9-81ED-4DB2-BD59-A6C34878D82A}">
                    <a16:rowId xmlns:a16="http://schemas.microsoft.com/office/drawing/2014/main" val="10000"/>
                  </a:ext>
                </a:extLst>
              </a:tr>
              <a:tr h="54935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Z</a:t>
                      </a:r>
                      <a:r>
                        <a:rPr lang="en" sz="1200" b="1" u="none" strike="noStrike" cap="none" baseline="-25000">
                          <a:solidFill>
                            <a:schemeClr val="dk1"/>
                          </a:solidFill>
                        </a:rPr>
                        <a:t>DR</a:t>
                      </a:r>
                      <a:r>
                        <a:rPr lang="en" sz="1200" b="1" u="none" strike="noStrike" cap="none">
                          <a:solidFill>
                            <a:schemeClr val="dk1"/>
                          </a:solidFill>
                        </a:rPr>
                        <a:t> Arc</a:t>
                      </a:r>
                      <a:endParaRPr sz="1100" u="none" strike="noStrike" cap="none"/>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u="none" strike="noStrike" cap="none"/>
                        <a:t>Anticipate low-level meso intensity trends</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sng" strike="noStrike" cap="none">
                          <a:solidFill>
                            <a:srgbClr val="FFFF00"/>
                          </a:solidFill>
                        </a:rPr>
                        <a:t>Moderate</a:t>
                      </a:r>
                      <a:r>
                        <a:rPr lang="en" sz="900" u="none" strike="noStrike" cap="none"/>
                        <a:t> – Infers dynamic lift potential from low-level meso ahead of time</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Combine with separation vector angle in weak to moderate low-level SRH (0-1-km &lt;200) environments</a:t>
                      </a:r>
                      <a:endParaRPr sz="900" u="none" strike="noStrike" cap="none"/>
                    </a:p>
                  </a:txBody>
                  <a:tcPr marL="68600" marR="68600" marT="34300" marB="34300">
                    <a:solidFill>
                      <a:srgbClr val="D8D8D8"/>
                    </a:solidFill>
                  </a:tcPr>
                </a:tc>
                <a:extLst>
                  <a:ext uri="{0D108BD9-81ED-4DB2-BD59-A6C34878D82A}">
                    <a16:rowId xmlns:a16="http://schemas.microsoft.com/office/drawing/2014/main" val="10001"/>
                  </a:ext>
                </a:extLst>
              </a:tr>
              <a:tr h="51605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Separation Vector Angle</a:t>
                      </a:r>
                      <a:endParaRPr sz="1100" u="none" strike="noStrike" cap="none"/>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Anticipate low-level meso intensity trends</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sng" strike="noStrike" cap="none">
                          <a:solidFill>
                            <a:srgbClr val="FFFF00"/>
                          </a:solidFill>
                        </a:rPr>
                        <a:t>Moderate</a:t>
                      </a:r>
                      <a:r>
                        <a:rPr lang="en" sz="900" u="none" strike="noStrike" cap="none"/>
                        <a:t> – Infers potential dynamic lift from low-level meso ahead of time</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Value of angle is less critical in stronger low-level SRH (0-1-km &gt;200) environments</a:t>
                      </a:r>
                      <a:endParaRPr sz="900" u="none" strike="noStrike" cap="none"/>
                    </a:p>
                  </a:txBody>
                  <a:tcPr marL="68600" marR="68600" marT="34300" marB="34300">
                    <a:solidFill>
                      <a:srgbClr val="D8D8D8"/>
                    </a:solidFill>
                  </a:tcPr>
                </a:tc>
                <a:extLst>
                  <a:ext uri="{0D108BD9-81ED-4DB2-BD59-A6C34878D82A}">
                    <a16:rowId xmlns:a16="http://schemas.microsoft.com/office/drawing/2014/main" val="10002"/>
                  </a:ext>
                </a:extLst>
              </a:tr>
              <a:tr h="516050">
                <a:tc>
                  <a:txBody>
                    <a:bodyPr/>
                    <a:lstStyle/>
                    <a:p>
                      <a:pPr marL="0" marR="0" lvl="0" indent="0" algn="ctr" rtl="0">
                        <a:lnSpc>
                          <a:spcPct val="100000"/>
                        </a:lnSpc>
                        <a:spcBef>
                          <a:spcPts val="0"/>
                        </a:spcBef>
                        <a:spcAft>
                          <a:spcPts val="0"/>
                        </a:spcAft>
                        <a:buClr>
                          <a:schemeClr val="dk1"/>
                        </a:buClr>
                        <a:buSzPts val="1200"/>
                        <a:buFont typeface="Calibri"/>
                        <a:buNone/>
                      </a:pPr>
                      <a:r>
                        <a:rPr lang="en" sz="1200" b="1" u="none" strike="noStrike" cap="none">
                          <a:solidFill>
                            <a:schemeClr val="dk1"/>
                          </a:solidFill>
                        </a:rPr>
                        <a:t>Z</a:t>
                      </a:r>
                      <a:r>
                        <a:rPr lang="en" sz="1200" b="1" u="none" strike="noStrike" cap="none" baseline="-25000">
                          <a:solidFill>
                            <a:schemeClr val="dk1"/>
                          </a:solidFill>
                        </a:rPr>
                        <a:t>DR</a:t>
                      </a:r>
                      <a:r>
                        <a:rPr lang="en" sz="1200" b="1" u="none" strike="noStrike" cap="none">
                          <a:solidFill>
                            <a:schemeClr val="dk1"/>
                          </a:solidFill>
                        </a:rPr>
                        <a:t> Arc Disruption</a:t>
                      </a:r>
                      <a:endParaRPr sz="1200" b="1" u="none" strike="noStrike" cap="none" baseline="-25000">
                        <a:solidFill>
                          <a:schemeClr val="dk1"/>
                        </a:solidFill>
                      </a:endParaRPr>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Degree of negative buoyancy in near-surface airstream below meso</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6AA1A"/>
                        </a:buClr>
                        <a:buSzPts val="1100"/>
                        <a:buFont typeface="Calibri"/>
                        <a:buNone/>
                      </a:pPr>
                      <a:r>
                        <a:rPr lang="en" sz="1100" b="1" u="sng" strike="noStrike" cap="none">
                          <a:solidFill>
                            <a:srgbClr val="06AA1A"/>
                          </a:solidFill>
                        </a:rPr>
                        <a:t>High</a:t>
                      </a:r>
                      <a:r>
                        <a:rPr lang="en" sz="1100" u="none" strike="noStrike" cap="none"/>
                        <a:t> </a:t>
                      </a:r>
                      <a:r>
                        <a:rPr lang="en" sz="900" u="none" strike="noStrike" cap="none"/>
                        <a:t>– Stronger negative buoyancy typically inhibits tornadogenesis</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Indicates a surge in airstream below low-level meso with genesis inhibited</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3"/>
                  </a:ext>
                </a:extLst>
              </a:tr>
              <a:tr h="66350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rPr>
                        <a:t>Storm Relative Velocity Enhancement (SRVE)</a:t>
                      </a:r>
                      <a:endParaRPr sz="1100" u="none" strike="noStrike" cap="none"/>
                    </a:p>
                  </a:txBody>
                  <a:tcPr marL="68600" marR="68600" marT="34300" marB="34300" anchor="ctr">
                    <a:solidFill>
                      <a:srgbClr val="7F7F7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Track near-surface airstream feeding into region below low-level meso</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06AA1A"/>
                        </a:buClr>
                        <a:buSzPts val="1100"/>
                        <a:buFont typeface="Calibri"/>
                        <a:buNone/>
                      </a:pPr>
                      <a:r>
                        <a:rPr lang="en" sz="1100" b="1" u="sng" strike="noStrike" cap="none">
                          <a:solidFill>
                            <a:srgbClr val="06AA1A"/>
                          </a:solidFill>
                        </a:rPr>
                        <a:t>High</a:t>
                      </a:r>
                      <a:r>
                        <a:rPr lang="en" sz="900" u="none" strike="noStrike" cap="none"/>
                        <a:t> – Positioning of airstream convergence relative to low-level meso critical for genesis</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Convergence signature under meso infers crosswise to streamwise vorticity change needed for genesis</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4"/>
                  </a:ext>
                </a:extLst>
              </a:tr>
              <a:tr h="540625">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1"/>
                          </a:solidFill>
                        </a:rPr>
                        <a:t>Low-level V</a:t>
                      </a:r>
                      <a:r>
                        <a:rPr lang="en" sz="1100" b="1" u="none" strike="noStrike" cap="none" baseline="-25000">
                          <a:solidFill>
                            <a:schemeClr val="dk1"/>
                          </a:solidFill>
                        </a:rPr>
                        <a:t>r  </a:t>
                      </a:r>
                      <a:endParaRPr sz="1100" u="none" strike="noStrike" cap="none"/>
                    </a:p>
                    <a:p>
                      <a:pPr marL="0" marR="0" lvl="0" indent="0" algn="ctr" rtl="0">
                        <a:lnSpc>
                          <a:spcPct val="100000"/>
                        </a:lnSpc>
                        <a:spcBef>
                          <a:spcPts val="0"/>
                        </a:spcBef>
                        <a:spcAft>
                          <a:spcPts val="0"/>
                        </a:spcAft>
                        <a:buClr>
                          <a:srgbClr val="000000"/>
                        </a:buClr>
                        <a:buSzPts val="800"/>
                        <a:buFont typeface="Arial"/>
                        <a:buNone/>
                      </a:pPr>
                      <a:r>
                        <a:rPr lang="en" sz="800" b="1" u="none" strike="noStrike" cap="none">
                          <a:solidFill>
                            <a:schemeClr val="dk1"/>
                          </a:solidFill>
                        </a:rPr>
                        <a:t>(not illustrated)</a:t>
                      </a:r>
                      <a:endParaRPr sz="1400" b="1" u="none" strike="noStrike" cap="none" baseline="-25000">
                        <a:solidFill>
                          <a:schemeClr val="dk1"/>
                        </a:solidFill>
                      </a:endParaRPr>
                    </a:p>
                  </a:txBody>
                  <a:tcPr marL="68600" marR="68600" marT="34300" marB="34300" anchor="ctr">
                    <a:solidFill>
                      <a:srgbClr val="A5A5A5"/>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Diagnostic tracking of low-level meso intensity trends</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FF0000"/>
                        </a:buClr>
                        <a:buSzPts val="1100"/>
                        <a:buFont typeface="Calibri"/>
                        <a:buNone/>
                      </a:pPr>
                      <a:r>
                        <a:rPr lang="en" sz="1100" b="1" u="sng" strike="noStrike" cap="none">
                          <a:solidFill>
                            <a:srgbClr val="FF0000"/>
                          </a:solidFill>
                        </a:rPr>
                        <a:t>Minimal</a:t>
                      </a:r>
                      <a:r>
                        <a:rPr lang="en" sz="900" u="none" strike="noStrike" cap="none"/>
                        <a:t> – Diagnostic nature limits skill to largely reactionary rather than predictive</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Can be used as a diagnostic intensity tool for an ongoing tornado</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5"/>
                  </a:ext>
                </a:extLst>
              </a:tr>
              <a:tr h="476600">
                <a:tc>
                  <a:txBody>
                    <a:bodyPr/>
                    <a:lstStyle/>
                    <a:p>
                      <a:pPr marL="0" marR="0" lvl="0" indent="0" algn="ctr" rtl="0">
                        <a:lnSpc>
                          <a:spcPct val="100000"/>
                        </a:lnSpc>
                        <a:spcBef>
                          <a:spcPts val="0"/>
                        </a:spcBef>
                        <a:spcAft>
                          <a:spcPts val="0"/>
                        </a:spcAft>
                        <a:buClr>
                          <a:schemeClr val="dk1"/>
                        </a:buClr>
                        <a:buSzPts val="1100"/>
                        <a:buFont typeface="Calibri"/>
                        <a:buNone/>
                      </a:pPr>
                      <a:r>
                        <a:rPr lang="en" sz="1100" b="1" u="none" strike="noStrike" cap="none">
                          <a:solidFill>
                            <a:schemeClr val="dk1"/>
                          </a:solidFill>
                        </a:rPr>
                        <a:t>Storm Depth Max V</a:t>
                      </a:r>
                      <a:r>
                        <a:rPr lang="en" sz="1100" b="1" u="none" strike="noStrike" cap="none" baseline="-25000">
                          <a:solidFill>
                            <a:schemeClr val="dk1"/>
                          </a:solidFill>
                        </a:rPr>
                        <a:t>r</a:t>
                      </a:r>
                      <a:endParaRPr sz="1100" b="1" u="none" strike="noStrike" cap="none" baseline="-25000">
                        <a:solidFill>
                          <a:schemeClr val="dk1"/>
                        </a:solidFill>
                      </a:endParaRPr>
                    </a:p>
                    <a:p>
                      <a:pPr marL="0" marR="0" lvl="0" indent="0" algn="ctr" rtl="0">
                        <a:lnSpc>
                          <a:spcPct val="100000"/>
                        </a:lnSpc>
                        <a:spcBef>
                          <a:spcPts val="0"/>
                        </a:spcBef>
                        <a:spcAft>
                          <a:spcPts val="0"/>
                        </a:spcAft>
                        <a:buClr>
                          <a:schemeClr val="dk1"/>
                        </a:buClr>
                        <a:buSzPts val="800"/>
                        <a:buFont typeface="Calibri"/>
                        <a:buNone/>
                      </a:pPr>
                      <a:r>
                        <a:rPr lang="en" sz="800" b="1" u="none" strike="noStrike" cap="none">
                          <a:solidFill>
                            <a:schemeClr val="dk1"/>
                          </a:solidFill>
                        </a:rPr>
                        <a:t>(not illustrated)</a:t>
                      </a:r>
                      <a:endParaRPr sz="1200" u="none" strike="noStrike" cap="none">
                        <a:solidFill>
                          <a:schemeClr val="dk1"/>
                        </a:solidFill>
                      </a:endParaRPr>
                    </a:p>
                  </a:txBody>
                  <a:tcPr marL="68600" marR="68600" marT="34300" marB="34300" anchor="ctr">
                    <a:solidFill>
                      <a:srgbClr val="A5A5A5"/>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Diagnostic tracking of maximum full volume meso intensity trends</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FF0000"/>
                        </a:buClr>
                        <a:buSzPts val="1100"/>
                        <a:buFont typeface="Calibri"/>
                        <a:buNone/>
                      </a:pPr>
                      <a:r>
                        <a:rPr lang="en" sz="1100" b="1" u="sng" strike="noStrike" cap="none">
                          <a:solidFill>
                            <a:srgbClr val="FF0000"/>
                          </a:solidFill>
                        </a:rPr>
                        <a:t>Minimal</a:t>
                      </a:r>
                      <a:r>
                        <a:rPr lang="en" sz="900" u="none" strike="noStrike" cap="none"/>
                        <a:t> – Diagnostic nature limits skill to largely reactionary rather than predictive</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u="none" strike="noStrike" cap="none"/>
                        <a:t>Can be used as a prognostic intensity tool for an ongoing tornado</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6"/>
                  </a:ext>
                </a:extLst>
              </a:tr>
              <a:tr h="393200">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solidFill>
                            <a:schemeClr val="dk1"/>
                          </a:solidFill>
                        </a:rPr>
                        <a:t>Z</a:t>
                      </a:r>
                      <a:r>
                        <a:rPr lang="en" sz="1100" b="1" u="none" strike="noStrike" cap="none" baseline="-25000">
                          <a:solidFill>
                            <a:schemeClr val="dk1"/>
                          </a:solidFill>
                        </a:rPr>
                        <a:t>H</a:t>
                      </a:r>
                      <a:r>
                        <a:rPr lang="en" sz="1100" b="1" u="none" strike="noStrike" cap="none">
                          <a:solidFill>
                            <a:schemeClr val="dk1"/>
                          </a:solidFill>
                        </a:rPr>
                        <a:t> “Hook” Signature</a:t>
                      </a:r>
                      <a:endParaRPr sz="1100" u="none" strike="noStrike" cap="none"/>
                    </a:p>
                    <a:p>
                      <a:pPr marL="0" marR="0" lvl="0" indent="0" algn="ctr" rtl="0">
                        <a:lnSpc>
                          <a:spcPct val="100000"/>
                        </a:lnSpc>
                        <a:spcBef>
                          <a:spcPts val="0"/>
                        </a:spcBef>
                        <a:spcAft>
                          <a:spcPts val="0"/>
                        </a:spcAft>
                        <a:buClr>
                          <a:schemeClr val="dk1"/>
                        </a:buClr>
                        <a:buSzPts val="800"/>
                        <a:buFont typeface="Calibri"/>
                        <a:buNone/>
                      </a:pPr>
                      <a:r>
                        <a:rPr lang="en" sz="800" b="1" u="none" strike="noStrike" cap="none">
                          <a:solidFill>
                            <a:schemeClr val="dk1"/>
                          </a:solidFill>
                        </a:rPr>
                        <a:t>(not illustrated)</a:t>
                      </a:r>
                      <a:endParaRPr sz="1200" b="1" u="none" strike="noStrike" cap="none">
                        <a:solidFill>
                          <a:schemeClr val="dk1"/>
                        </a:solidFill>
                      </a:endParaRPr>
                    </a:p>
                  </a:txBody>
                  <a:tcPr marL="68600" marR="68600" marT="34300" marB="34300" anchor="ctr">
                    <a:solidFill>
                      <a:srgbClr val="A5A5A5"/>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u="none" strike="noStrike" cap="none"/>
                        <a:t>Infers strength of mid-level meso to redistribute precipitation</a:t>
                      </a:r>
                      <a:endParaRPr sz="1100" u="none" strike="noStrike" cap="none"/>
                    </a:p>
                  </a:txBody>
                  <a:tcPr marL="68600" marR="68600" marT="34300" marB="34300">
                    <a:solidFill>
                      <a:srgbClr val="DDD9C3"/>
                    </a:solidFill>
                  </a:tcPr>
                </a:tc>
                <a:tc>
                  <a:txBody>
                    <a:bodyPr/>
                    <a:lstStyle/>
                    <a:p>
                      <a:pPr marL="0" marR="0" lvl="0" indent="0" algn="l" rtl="0">
                        <a:lnSpc>
                          <a:spcPct val="100000"/>
                        </a:lnSpc>
                        <a:spcBef>
                          <a:spcPts val="0"/>
                        </a:spcBef>
                        <a:spcAft>
                          <a:spcPts val="0"/>
                        </a:spcAft>
                        <a:buClr>
                          <a:srgbClr val="FF0000"/>
                        </a:buClr>
                        <a:buSzPts val="1100"/>
                        <a:buFont typeface="Calibri"/>
                        <a:buNone/>
                      </a:pPr>
                      <a:r>
                        <a:rPr lang="en" sz="1100" b="1" u="sng" strike="noStrike" cap="none">
                          <a:solidFill>
                            <a:srgbClr val="FF0000"/>
                          </a:solidFill>
                        </a:rPr>
                        <a:t>Minimal </a:t>
                      </a:r>
                      <a:r>
                        <a:rPr lang="en" sz="1100" u="none" strike="noStrike" cap="none"/>
                        <a:t>–</a:t>
                      </a:r>
                      <a:r>
                        <a:rPr lang="en" sz="900" u="none" strike="noStrike" cap="none"/>
                        <a:t> Many non-tornadic supercells have hooks</a:t>
                      </a:r>
                      <a:endParaRPr sz="1100" u="none" strike="noStrike" cap="none"/>
                    </a:p>
                  </a:txBody>
                  <a:tcPr marL="68600" marR="68600" marT="34300" marB="34300">
                    <a:solidFill>
                      <a:srgbClr val="BFBFB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u="none" strike="noStrike" cap="none"/>
                        <a:t>Some hooks infer strong negative buoyancy that inhibits genesis</a:t>
                      </a:r>
                      <a:endParaRPr sz="1100" u="none" strike="noStrike" cap="none"/>
                    </a:p>
                  </a:txBody>
                  <a:tcPr marL="68600" marR="68600" marT="34300" marB="34300">
                    <a:solidFill>
                      <a:srgbClr val="D8D8D8"/>
                    </a:solidFill>
                  </a:tcPr>
                </a:tc>
                <a:extLst>
                  <a:ext uri="{0D108BD9-81ED-4DB2-BD59-A6C34878D82A}">
                    <a16:rowId xmlns:a16="http://schemas.microsoft.com/office/drawing/2014/main" val="10007"/>
                  </a:ext>
                </a:extLst>
              </a:tr>
            </a:tbl>
          </a:graphicData>
        </a:graphic>
      </p:graphicFrame>
      <p:sp>
        <p:nvSpPr>
          <p:cNvPr id="802" name="Google Shape;802;p50"/>
          <p:cNvSpPr/>
          <p:nvPr/>
        </p:nvSpPr>
        <p:spPr>
          <a:xfrm>
            <a:off x="477150" y="1281875"/>
            <a:ext cx="1652100" cy="5271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50"/>
          <p:cNvSpPr/>
          <p:nvPr/>
        </p:nvSpPr>
        <p:spPr>
          <a:xfrm>
            <a:off x="457200" y="2308200"/>
            <a:ext cx="1672200" cy="5271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4" name="Google Shape;804;p50"/>
          <p:cNvPicPr preferRelativeResize="0"/>
          <p:nvPr/>
        </p:nvPicPr>
        <p:blipFill rotWithShape="1">
          <a:blip r:embed="rId3">
            <a:alphaModFix/>
          </a:blip>
          <a:srcRect/>
          <a:stretch/>
        </p:blipFill>
        <p:spPr>
          <a:xfrm>
            <a:off x="65152" y="57150"/>
            <a:ext cx="671470" cy="342898"/>
          </a:xfrm>
          <a:prstGeom prst="rect">
            <a:avLst/>
          </a:prstGeom>
          <a:noFill/>
          <a:ln>
            <a:noFill/>
          </a:ln>
        </p:spPr>
      </p:pic>
      <p:pic>
        <p:nvPicPr>
          <p:cNvPr id="805" name="Google Shape;805;p50"/>
          <p:cNvPicPr preferRelativeResize="0"/>
          <p:nvPr/>
        </p:nvPicPr>
        <p:blipFill rotWithShape="1">
          <a:blip r:embed="rId3">
            <a:alphaModFix/>
          </a:blip>
          <a:srcRect/>
          <a:stretch/>
        </p:blipFill>
        <p:spPr>
          <a:xfrm>
            <a:off x="8415377" y="57075"/>
            <a:ext cx="671470" cy="34289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0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10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2500" b="1"/>
              <a:t>Acknowledgements and Links</a:t>
            </a:r>
            <a:endParaRPr sz="2500" b="1"/>
          </a:p>
        </p:txBody>
      </p:sp>
      <p:sp>
        <p:nvSpPr>
          <p:cNvPr id="811" name="Google Shape;811;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rgbClr val="000000"/>
              </a:buClr>
              <a:buSzPts val="1800"/>
              <a:buChar char="●"/>
            </a:pPr>
            <a:r>
              <a:rPr lang="en" dirty="0">
                <a:solidFill>
                  <a:srgbClr val="000000"/>
                </a:solidFill>
              </a:rPr>
              <a:t>Eric Wise (WFO SGF Warning Forecaster</a:t>
            </a:r>
            <a:r>
              <a:rPr lang="en" dirty="0" smtClean="0">
                <a:solidFill>
                  <a:srgbClr val="000000"/>
                </a:solidFill>
              </a:rPr>
              <a:t>)</a:t>
            </a:r>
          </a:p>
          <a:p>
            <a:pPr lvl="0">
              <a:buClr>
                <a:srgbClr val="000000"/>
              </a:buClr>
            </a:pPr>
            <a:r>
              <a:rPr lang="en-US" dirty="0">
                <a:solidFill>
                  <a:srgbClr val="000000"/>
                </a:solidFill>
              </a:rPr>
              <a:t>Central Region HQ</a:t>
            </a:r>
          </a:p>
          <a:p>
            <a:pPr lvl="1">
              <a:buClr>
                <a:srgbClr val="000000"/>
              </a:buClr>
            </a:pPr>
            <a:r>
              <a:rPr lang="en-US" dirty="0">
                <a:solidFill>
                  <a:srgbClr val="000000"/>
                </a:solidFill>
              </a:rPr>
              <a:t>For their encouragement and support of the RMA </a:t>
            </a:r>
            <a:r>
              <a:rPr lang="en-US" dirty="0" smtClean="0">
                <a:solidFill>
                  <a:srgbClr val="000000"/>
                </a:solidFill>
              </a:rPr>
              <a:t>Project</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Central Region Tornado Warning Improvement Project Team</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3"/>
              </a:rPr>
              <a:t>Google Site</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4"/>
              </a:rPr>
              <a:t>VLab Site</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5"/>
              </a:rPr>
              <a:t>Supercell-based Tornadogenesis - Radar Feature Reference Guide</a:t>
            </a:r>
            <a:endParaRPr dirty="0">
              <a:solidFill>
                <a:srgbClr val="000000"/>
              </a:solidFill>
            </a:endParaRPr>
          </a:p>
          <a:p>
            <a:pPr marL="457200" lvl="0" indent="-342900" algn="l" rtl="0">
              <a:lnSpc>
                <a:spcPct val="115000"/>
              </a:lnSpc>
              <a:spcBef>
                <a:spcPts val="0"/>
              </a:spcBef>
              <a:spcAft>
                <a:spcPts val="0"/>
              </a:spcAft>
              <a:buClr>
                <a:srgbClr val="000000"/>
              </a:buClr>
              <a:buSzPts val="1800"/>
              <a:buChar char="●"/>
            </a:pPr>
            <a:r>
              <a:rPr lang="en" dirty="0">
                <a:solidFill>
                  <a:srgbClr val="000000"/>
                </a:solidFill>
              </a:rPr>
              <a:t>Radar Settings Reference Materials</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6"/>
              </a:rPr>
              <a:t>“Driving the Radar” YouTube Presentation</a:t>
            </a:r>
            <a:r>
              <a:rPr lang="en" dirty="0">
                <a:solidFill>
                  <a:srgbClr val="000000"/>
                </a:solidFill>
              </a:rPr>
              <a:t> - John Gagan and Brian Barjenbruch</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7"/>
              </a:rPr>
              <a:t>Radar Scanning Strategy Guidance</a:t>
            </a:r>
            <a:r>
              <a:rPr lang="en" dirty="0">
                <a:solidFill>
                  <a:srgbClr val="000000"/>
                </a:solidFill>
              </a:rPr>
              <a:t> - Mead et al.</a:t>
            </a:r>
            <a:endParaRPr dirty="0">
              <a:solidFill>
                <a:srgbClr val="000000"/>
              </a:solidFill>
            </a:endParaRPr>
          </a:p>
          <a:p>
            <a:pPr marL="914400" lvl="1" indent="-317500" algn="l" rtl="0">
              <a:lnSpc>
                <a:spcPct val="115000"/>
              </a:lnSpc>
              <a:spcBef>
                <a:spcPts val="0"/>
              </a:spcBef>
              <a:spcAft>
                <a:spcPts val="0"/>
              </a:spcAft>
              <a:buClr>
                <a:srgbClr val="000000"/>
              </a:buClr>
              <a:buSzPts val="1400"/>
              <a:buChar char="○"/>
            </a:pPr>
            <a:r>
              <a:rPr lang="en" u="sng" dirty="0">
                <a:solidFill>
                  <a:schemeClr val="hlink"/>
                </a:solidFill>
                <a:hlinkClick r:id="rId8"/>
              </a:rPr>
              <a:t>MRLE Tornado Range Rings Placefiles for GR2</a:t>
            </a:r>
            <a:r>
              <a:rPr lang="en" dirty="0">
                <a:solidFill>
                  <a:srgbClr val="000000"/>
                </a:solidFill>
              </a:rPr>
              <a:t> - Zach </a:t>
            </a:r>
            <a:r>
              <a:rPr lang="en" dirty="0" smtClean="0">
                <a:solidFill>
                  <a:srgbClr val="000000"/>
                </a:solidFill>
              </a:rPr>
              <a:t>Hiris</a:t>
            </a:r>
            <a:endParaRPr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17 March 2021 Case Study</a:t>
            </a:r>
            <a:endParaRPr/>
          </a:p>
        </p:txBody>
      </p:sp>
      <p:sp>
        <p:nvSpPr>
          <p:cNvPr id="133" name="Google Shape;133;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Remote Mesoanalyst Proof-of-Concept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7"/>
          <p:cNvPicPr preferRelativeResize="0"/>
          <p:nvPr/>
        </p:nvPicPr>
        <p:blipFill rotWithShape="1">
          <a:blip r:embed="rId3">
            <a:alphaModFix/>
          </a:blip>
          <a:srcRect/>
          <a:stretch/>
        </p:blipFill>
        <p:spPr>
          <a:xfrm>
            <a:off x="4503725" y="1072850"/>
            <a:ext cx="4495799" cy="3487391"/>
          </a:xfrm>
          <a:prstGeom prst="rect">
            <a:avLst/>
          </a:prstGeom>
          <a:noFill/>
          <a:ln w="9525" cap="flat" cmpd="sng">
            <a:solidFill>
              <a:srgbClr val="000000"/>
            </a:solidFill>
            <a:prstDash val="solid"/>
            <a:round/>
            <a:headEnd type="none" w="sm" len="sm"/>
            <a:tailEnd type="none" w="sm" len="sm"/>
          </a:ln>
        </p:spPr>
      </p:pic>
      <p:sp>
        <p:nvSpPr>
          <p:cNvPr id="139" name="Google Shape;139;p7"/>
          <p:cNvSpPr txBox="1"/>
          <p:nvPr/>
        </p:nvSpPr>
        <p:spPr>
          <a:xfrm>
            <a:off x="1118575" y="153250"/>
            <a:ext cx="7054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Arial"/>
                <a:ea typeface="Arial"/>
                <a:cs typeface="Arial"/>
                <a:sym typeface="Arial"/>
              </a:rPr>
              <a:t>NWS Springfield, MO County Warning Area</a:t>
            </a:r>
            <a:endParaRPr sz="2500" b="1" i="0" u="none" strike="noStrike" cap="none">
              <a:solidFill>
                <a:srgbClr val="000000"/>
              </a:solidFill>
              <a:latin typeface="Arial"/>
              <a:ea typeface="Arial"/>
              <a:cs typeface="Arial"/>
              <a:sym typeface="Arial"/>
            </a:endParaRPr>
          </a:p>
        </p:txBody>
      </p:sp>
      <p:pic>
        <p:nvPicPr>
          <p:cNvPr id="140" name="Google Shape;140;p7"/>
          <p:cNvPicPr preferRelativeResize="0"/>
          <p:nvPr/>
        </p:nvPicPr>
        <p:blipFill rotWithShape="1">
          <a:blip r:embed="rId4">
            <a:alphaModFix/>
          </a:blip>
          <a:srcRect/>
          <a:stretch/>
        </p:blipFill>
        <p:spPr>
          <a:xfrm>
            <a:off x="127274" y="843038"/>
            <a:ext cx="4267200" cy="394701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a:spLocks noGrp="1"/>
          </p:cNvSpPr>
          <p:nvPr>
            <p:ph type="title"/>
          </p:nvPr>
        </p:nvSpPr>
        <p:spPr>
          <a:xfrm>
            <a:off x="1219950" y="423975"/>
            <a:ext cx="6704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HREF (12z) 500-mb Mean Height and Wind</a:t>
            </a:r>
            <a:endParaRPr b="1"/>
          </a:p>
        </p:txBody>
      </p:sp>
      <p:pic>
        <p:nvPicPr>
          <p:cNvPr id="146" name="Google Shape;146;p8"/>
          <p:cNvPicPr preferRelativeResize="0"/>
          <p:nvPr/>
        </p:nvPicPr>
        <p:blipFill rotWithShape="1">
          <a:blip r:embed="rId3">
            <a:alphaModFix/>
          </a:blip>
          <a:srcRect/>
          <a:stretch/>
        </p:blipFill>
        <p:spPr>
          <a:xfrm>
            <a:off x="4608576" y="1285625"/>
            <a:ext cx="4484351" cy="3467900"/>
          </a:xfrm>
          <a:prstGeom prst="rect">
            <a:avLst/>
          </a:prstGeom>
          <a:noFill/>
          <a:ln w="9525" cap="flat" cmpd="sng">
            <a:solidFill>
              <a:srgbClr val="000000"/>
            </a:solidFill>
            <a:prstDash val="solid"/>
            <a:round/>
            <a:headEnd type="none" w="sm" len="sm"/>
            <a:tailEnd type="none" w="sm" len="sm"/>
          </a:ln>
        </p:spPr>
      </p:pic>
      <p:pic>
        <p:nvPicPr>
          <p:cNvPr id="147" name="Google Shape;147;p8"/>
          <p:cNvPicPr preferRelativeResize="0"/>
          <p:nvPr/>
        </p:nvPicPr>
        <p:blipFill rotWithShape="1">
          <a:blip r:embed="rId4">
            <a:alphaModFix/>
          </a:blip>
          <a:srcRect/>
          <a:stretch/>
        </p:blipFill>
        <p:spPr>
          <a:xfrm>
            <a:off x="118872" y="1285625"/>
            <a:ext cx="4484351" cy="3467892"/>
          </a:xfrm>
          <a:prstGeom prst="rect">
            <a:avLst/>
          </a:prstGeom>
          <a:noFill/>
          <a:ln w="9525" cap="flat" cmpd="sng">
            <a:solidFill>
              <a:srgbClr val="000000"/>
            </a:solidFill>
            <a:prstDash val="solid"/>
            <a:round/>
            <a:headEnd type="none" w="sm" len="sm"/>
            <a:tailEnd type="none" w="sm" len="sm"/>
          </a:ln>
        </p:spPr>
      </p:pic>
      <p:sp>
        <p:nvSpPr>
          <p:cNvPr id="148" name="Google Shape;148;p8"/>
          <p:cNvSpPr txBox="1"/>
          <p:nvPr/>
        </p:nvSpPr>
        <p:spPr>
          <a:xfrm>
            <a:off x="1893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13z</a:t>
            </a:r>
            <a:endParaRPr sz="1700" b="1" i="0" u="none" strike="noStrike" cap="none">
              <a:solidFill>
                <a:srgbClr val="000000"/>
              </a:solidFill>
              <a:latin typeface="Arial"/>
              <a:ea typeface="Arial"/>
              <a:cs typeface="Arial"/>
              <a:sym typeface="Arial"/>
            </a:endParaRPr>
          </a:p>
        </p:txBody>
      </p:sp>
      <p:sp>
        <p:nvSpPr>
          <p:cNvPr id="149" name="Google Shape;149;p8"/>
          <p:cNvSpPr txBox="1"/>
          <p:nvPr/>
        </p:nvSpPr>
        <p:spPr>
          <a:xfrm>
            <a:off x="46851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21z</a:t>
            </a:r>
            <a:endParaRPr sz="1700" b="1"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1219950" y="423975"/>
            <a:ext cx="67041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HREF (12z) 850-mb Mean Height and Wind</a:t>
            </a:r>
            <a:endParaRPr b="1"/>
          </a:p>
        </p:txBody>
      </p:sp>
      <p:pic>
        <p:nvPicPr>
          <p:cNvPr id="155" name="Google Shape;155;p9"/>
          <p:cNvPicPr preferRelativeResize="0"/>
          <p:nvPr/>
        </p:nvPicPr>
        <p:blipFill rotWithShape="1">
          <a:blip r:embed="rId3">
            <a:alphaModFix/>
          </a:blip>
          <a:srcRect/>
          <a:stretch/>
        </p:blipFill>
        <p:spPr>
          <a:xfrm>
            <a:off x="116375" y="1285625"/>
            <a:ext cx="4484351" cy="3467896"/>
          </a:xfrm>
          <a:prstGeom prst="rect">
            <a:avLst/>
          </a:prstGeom>
          <a:noFill/>
          <a:ln w="9525" cap="flat" cmpd="sng">
            <a:solidFill>
              <a:srgbClr val="000000"/>
            </a:solidFill>
            <a:prstDash val="solid"/>
            <a:round/>
            <a:headEnd type="none" w="sm" len="sm"/>
            <a:tailEnd type="none" w="sm" len="sm"/>
          </a:ln>
        </p:spPr>
      </p:pic>
      <p:sp>
        <p:nvSpPr>
          <p:cNvPr id="156" name="Google Shape;156;p9"/>
          <p:cNvSpPr txBox="1"/>
          <p:nvPr/>
        </p:nvSpPr>
        <p:spPr>
          <a:xfrm>
            <a:off x="1893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13z</a:t>
            </a:r>
            <a:endParaRPr sz="1700" b="1" i="0" u="none" strike="noStrike" cap="none">
              <a:solidFill>
                <a:srgbClr val="000000"/>
              </a:solidFill>
              <a:latin typeface="Arial"/>
              <a:ea typeface="Arial"/>
              <a:cs typeface="Arial"/>
              <a:sym typeface="Arial"/>
            </a:endParaRPr>
          </a:p>
        </p:txBody>
      </p:sp>
      <p:pic>
        <p:nvPicPr>
          <p:cNvPr id="157" name="Google Shape;157;p9"/>
          <p:cNvPicPr preferRelativeResize="0"/>
          <p:nvPr/>
        </p:nvPicPr>
        <p:blipFill rotWithShape="1">
          <a:blip r:embed="rId4">
            <a:alphaModFix/>
          </a:blip>
          <a:srcRect/>
          <a:stretch/>
        </p:blipFill>
        <p:spPr>
          <a:xfrm>
            <a:off x="4607450" y="1285625"/>
            <a:ext cx="4484353" cy="3467900"/>
          </a:xfrm>
          <a:prstGeom prst="rect">
            <a:avLst/>
          </a:prstGeom>
          <a:noFill/>
          <a:ln w="9525" cap="flat" cmpd="sng">
            <a:solidFill>
              <a:srgbClr val="000000"/>
            </a:solidFill>
            <a:prstDash val="solid"/>
            <a:round/>
            <a:headEnd type="none" w="sm" len="sm"/>
            <a:tailEnd type="none" w="sm" len="sm"/>
          </a:ln>
        </p:spPr>
      </p:pic>
      <p:sp>
        <p:nvSpPr>
          <p:cNvPr id="158" name="Google Shape;158;p9"/>
          <p:cNvSpPr txBox="1"/>
          <p:nvPr/>
        </p:nvSpPr>
        <p:spPr>
          <a:xfrm>
            <a:off x="4685125" y="4039075"/>
            <a:ext cx="5679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21z</a:t>
            </a:r>
            <a:endParaRPr sz="1700" b="1"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1937</Words>
  <Application>Microsoft Office PowerPoint</Application>
  <PresentationFormat>On-screen Show (16:9)</PresentationFormat>
  <Paragraphs>365</Paragraphs>
  <Slides>51</Slides>
  <Notes>51</Notes>
  <HiddenSlides>4</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51</vt:i4>
      </vt:variant>
    </vt:vector>
  </HeadingPairs>
  <TitlesOfParts>
    <vt:vector size="59" baseType="lpstr">
      <vt:lpstr>Open Sans SemiBold</vt:lpstr>
      <vt:lpstr>Calibri</vt:lpstr>
      <vt:lpstr>Oswald</vt:lpstr>
      <vt:lpstr>Arial</vt:lpstr>
      <vt:lpstr>1_Office Theme</vt:lpstr>
      <vt:lpstr>2_Office Theme</vt:lpstr>
      <vt:lpstr>3_Office Theme</vt:lpstr>
      <vt:lpstr>Simple Light</vt:lpstr>
      <vt:lpstr>FDTD Satellite Applications Webinar NWS Central Region Remote Mesoanalyst Proof of Concept: The 17 March 2021 Tornado Event in Southwest Missouri </vt:lpstr>
      <vt:lpstr>FDTD  “Satellite Chat” Library </vt:lpstr>
      <vt:lpstr>FDTD GOES Applications Webinar Protocol</vt:lpstr>
      <vt:lpstr>Central Region Remote MesoAnalyst Program</vt:lpstr>
      <vt:lpstr>RMA </vt:lpstr>
      <vt:lpstr>17 March 2021 Case Study</vt:lpstr>
      <vt:lpstr>PowerPoint Presentation</vt:lpstr>
      <vt:lpstr>HREF (12z) 500-mb Mean Height and Wind</vt:lpstr>
      <vt:lpstr>HREF (12z) 850-mb Mean Height and Wind</vt:lpstr>
      <vt:lpstr>HREF (12z) 2-m-AGL Mean Dewpoint and MSL Pressure</vt:lpstr>
      <vt:lpstr>SPC 1130 AM (1630z) Day 1 Convective Outlook</vt:lpstr>
      <vt:lpstr>Radar Mosaic 4 AM - 1 PM (09z-18z)</vt:lpstr>
      <vt:lpstr>Surface Analysis at 1 PM (18z)</vt:lpstr>
      <vt:lpstr>Air-Mass Changes 1 PM - 4 PM (18z - 21z)</vt:lpstr>
      <vt:lpstr>Surface Analysis at 4 PM (21z)</vt:lpstr>
      <vt:lpstr>Air-Mass Changes 1 PM - 4 PM (18z - 21z)</vt:lpstr>
      <vt:lpstr>SPC Mesoanalysis Data as of 4 PM  (21z)</vt:lpstr>
      <vt:lpstr>RMA Chat Room Discussion  430 PM - 5 PM  (2130z-22z)</vt:lpstr>
      <vt:lpstr>RMA Chat Room Discussion  5 PM - 6 PM  (22z-23z)</vt:lpstr>
      <vt:lpstr>Main Takeaways</vt:lpstr>
      <vt:lpstr>17 March 2021 Case Study</vt:lpstr>
      <vt:lpstr>2207 UTC</vt:lpstr>
      <vt:lpstr>Radar Settings Guidance</vt:lpstr>
      <vt:lpstr>2207 UTC</vt:lpstr>
      <vt:lpstr>PowerPoint Presentation</vt:lpstr>
      <vt:lpstr>PowerPoint Presentation</vt:lpstr>
      <vt:lpstr>2210 UTC</vt:lpstr>
      <vt:lpstr>2210 UTC</vt:lpstr>
      <vt:lpstr>2210 UTC</vt:lpstr>
      <vt:lpstr>2213 UTC</vt:lpstr>
      <vt:lpstr>2213 UTC - Initial Tornado Warning</vt:lpstr>
      <vt:lpstr>Remote MesoAnalyst Chatroom</vt:lpstr>
      <vt:lpstr>2216 UTC</vt:lpstr>
      <vt:lpstr>2219 UTC</vt:lpstr>
      <vt:lpstr>PowerPoint Presentation</vt:lpstr>
      <vt:lpstr>2222 UTC</vt:lpstr>
      <vt:lpstr>2225 UTC</vt:lpstr>
      <vt:lpstr>2227 UTC</vt:lpstr>
      <vt:lpstr>2230 UTC</vt:lpstr>
      <vt:lpstr>2308 UTC - MRLE-3 Invoked</vt:lpstr>
      <vt:lpstr>Radar Settings Guidance</vt:lpstr>
      <vt:lpstr>2308 UTC - New Warning Decision?</vt:lpstr>
      <vt:lpstr>2311 UTC - New Warning Decision?</vt:lpstr>
      <vt:lpstr>2315 UTC - New Warning Decision</vt:lpstr>
      <vt:lpstr>2318 UTC - TDS</vt:lpstr>
      <vt:lpstr>2318 UTC - TDS (Zoomed)</vt:lpstr>
      <vt:lpstr>2319 UTC - TDS (Vertical Continuity)</vt:lpstr>
      <vt:lpstr>2322 UTC - Radar Observed Tag</vt:lpstr>
      <vt:lpstr>17 March 2021 - Intermittent EF-0/EF-1 Tornado Track</vt:lpstr>
      <vt:lpstr>PowerPoint Presentation</vt:lpstr>
      <vt:lpstr>Acknowledgements and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FDTD Satellite Applications Webinar NWS Central Region Remote Mesoanalyst Proof of Concept: The 17 March 2021 Tornado Event in Southwest Missouri</dc:title>
  <dc:creator>Scott Lindstrom</dc:creator>
  <cp:lastModifiedBy>Jason Schaumann</cp:lastModifiedBy>
  <cp:revision>3</cp:revision>
  <dcterms:modified xsi:type="dcterms:W3CDTF">2021-05-05T18:44:39Z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B1EBF4F6-2B3A-44CE-9725-3F9A09C9A104</vt:lpwstr>
  </property>
  <property fmtid="{D5CDD505-2E9C-101B-9397-08002B2CF9AE}" pid="3" name="ArticulatePath">
    <vt:lpwstr>FDTD Satellite Applications</vt:lpwstr>
  </property>
</Properties>
</file>