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62" r:id="rId3"/>
  </p:sldMasterIdLst>
  <p:notesMasterIdLst>
    <p:notesMasterId r:id="rId20"/>
  </p:notesMasterIdLst>
  <p:sldIdLst>
    <p:sldId id="269" r:id="rId4"/>
    <p:sldId id="270" r:id="rId5"/>
    <p:sldId id="271" r:id="rId6"/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</p:sldIdLst>
  <p:sldSz cx="12192000" cy="6858000"/>
  <p:notesSz cx="6858000" cy="9144000"/>
  <p:custDataLst>
    <p:tags r:id="rId2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2" roundtripDataSignature="AMtx7mjquJeHo/Vy3Z9GlJVnvAuT9VDrC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8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4" name="Google Shape;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671105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df08f55ab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gdf08f55ab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ddcd432ff0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gddcd432ff0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7" name="Google Shape;1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7" name="Google Shape;15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9" name="Google Shape;1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d8ff8fb539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gd8ff8fb539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ddcd432ff0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gddcd432ff0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46215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5" name="Google Shape;105;p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7452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d8ff8fb53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gd8ff8fb539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dff59c286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gdff59c286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dff59c286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gdff59c2867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df08f55ab6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gdf08f55ab6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dff59c2867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gdff59c2867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dff59c2867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gdff59c2867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54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54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54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66761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-Only Layout">
  <p:cSld name="Text-Only Layou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8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983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828754" lvl="2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30479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/>
            </a:lvl4pPr>
            <a:lvl5pPr marL="3047924" lvl="4" indent="-30479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/>
            </a:lvl5pPr>
            <a:lvl6pPr marL="3657509" lvl="5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8"/>
          <p:cNvSpPr txBox="1">
            <a:spLocks noGrp="1"/>
          </p:cNvSpPr>
          <p:nvPr>
            <p:ph type="sldNum" idx="12"/>
          </p:nvPr>
        </p:nvSpPr>
        <p:spPr>
          <a:xfrm>
            <a:off x="10871200" y="6356352"/>
            <a:ext cx="711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sz="15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sz="15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sz="15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sz="15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sz="15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sz="15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sz="15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sz="15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sz="15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16220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40000"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3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5"/>
              <a:buFont typeface="Calibri"/>
              <a:buNone/>
              <a:defRPr sz="24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53"/>
          <p:cNvSpPr txBox="1"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8612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–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0037" algn="l" rtl="0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–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0037" algn="l" rtl="0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»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0037" algn="l" rtl="0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0037" algn="l" rtl="0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0037" algn="l" rtl="0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0037" algn="l" rtl="0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53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53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53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399592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40000"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5"/>
              <a:buFont typeface="Calibri"/>
              <a:buNone/>
              <a:defRPr sz="24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57"/>
          <p:cNvSpPr txBox="1"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8612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–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0037" algn="l" rtl="0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–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0037" algn="l" rtl="0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»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0037" algn="l" rtl="0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0037" algn="l" rtl="0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0037" algn="l" rtl="0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0037" algn="l" rtl="0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57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57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57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740355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4.gif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65593" y="5209199"/>
            <a:ext cx="982267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79877" y="5303523"/>
            <a:ext cx="1178719" cy="500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67579" y="5089211"/>
            <a:ext cx="714375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81504" y="5182054"/>
            <a:ext cx="1120237" cy="617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81701" y="5182049"/>
            <a:ext cx="628651" cy="62865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>
            <a:spLocks noGrp="1"/>
          </p:cNvSpPr>
          <p:nvPr>
            <p:ph type="title"/>
          </p:nvPr>
        </p:nvSpPr>
        <p:spPr>
          <a:xfrm>
            <a:off x="1364609" y="268448"/>
            <a:ext cx="9171963" cy="2169952"/>
          </a:xfrm>
          <a:prstGeom prst="rect">
            <a:avLst/>
          </a:prstGeom>
          <a:solidFill>
            <a:srgbClr val="0070C0">
              <a:alpha val="52941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/>
            <a:r>
              <a:rPr lang="en" sz="3733" b="1" dirty="0"/>
              <a:t>FDTD Satellite Applications Webinar</a:t>
            </a:r>
            <a:r>
              <a:rPr lang="en" sz="3000" dirty="0">
                <a:solidFill>
                  <a:srgbClr val="FFC000"/>
                </a:solidFill>
              </a:rPr>
              <a:t/>
            </a:r>
            <a:br>
              <a:rPr lang="en" sz="3000" dirty="0">
                <a:solidFill>
                  <a:srgbClr val="FFC000"/>
                </a:solidFill>
              </a:rPr>
            </a:br>
            <a:r>
              <a:rPr lang="en-US" sz="2800" b="1" dirty="0" smtClean="0"/>
              <a:t>Utilizing NUCAPS for Supplemental Observations in a Convective Environment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n" dirty="0"/>
              <a:t> </a:t>
            </a:r>
            <a:endParaRPr sz="3000" b="1" dirty="0">
              <a:solidFill>
                <a:srgbClr val="FFC000"/>
              </a:solidFill>
            </a:endParaRPr>
          </a:p>
        </p:txBody>
      </p:sp>
      <p:sp>
        <p:nvSpPr>
          <p:cNvPr id="92" name="Google Shape;92;p1"/>
          <p:cNvSpPr txBox="1"/>
          <p:nvPr/>
        </p:nvSpPr>
        <p:spPr>
          <a:xfrm>
            <a:off x="1890320" y="2728465"/>
            <a:ext cx="8523213" cy="2249003"/>
          </a:xfrm>
          <a:prstGeom prst="rect">
            <a:avLst/>
          </a:prstGeom>
          <a:solidFill>
            <a:srgbClr val="C00000">
              <a:alpha val="63137"/>
            </a:srgbClr>
          </a:solidFill>
          <a:ln w="412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7" tIns="34267" rIns="68567" bIns="34267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800"/>
              <a:buFont typeface="Arial"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Presented by 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Kaitlin Rutt</a:t>
            </a:r>
            <a:endParaRPr kumimoji="0" lang="en" sz="2133" b="1" i="1" u="none" strike="noStrike" kern="0" cap="none" spc="0" normalizeH="0" baseline="0" noProof="0" dirty="0" smtClean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133" b="1" i="1" u="none" strike="noStrike" kern="0" cap="none" spc="0" normalizeH="0" baseline="0" noProof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NWS WFO Amarillo, TX  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2F2F2"/>
              </a:buClr>
              <a:buSzPts val="1800"/>
              <a:buFont typeface="Arial"/>
              <a:buNone/>
              <a:tabLst/>
              <a:defRPr/>
            </a:pPr>
            <a:r>
              <a:rPr lang="en" sz="2400" b="1" i="1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kumimoji="0" lang="en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6 June </a:t>
            </a:r>
            <a:r>
              <a:rPr kumimoji="0" lang="en" sz="2400" b="1" i="1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2021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tabLst/>
              <a:defRPr/>
            </a:pPr>
            <a:fld id="{00000000-1234-1234-1234-123412341234}" type="slidenum"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  <a:tabLst/>
                <a:defRPr/>
              </a:pPr>
              <a:t>1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585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gdf08f55ab6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12225" y="1613825"/>
            <a:ext cx="5903575" cy="4652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gdf08f55ab6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150" y="1613825"/>
            <a:ext cx="5903575" cy="465294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gdf08f55ab6_0_0"/>
          <p:cNvSpPr txBox="1"/>
          <p:nvPr/>
        </p:nvSpPr>
        <p:spPr>
          <a:xfrm>
            <a:off x="417675" y="511975"/>
            <a:ext cx="53001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G16 Visible</a:t>
            </a:r>
            <a:endParaRPr sz="4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gdf08f55ab6_0_0"/>
          <p:cNvSpPr txBox="1"/>
          <p:nvPr/>
        </p:nvSpPr>
        <p:spPr>
          <a:xfrm>
            <a:off x="6423400" y="511975"/>
            <a:ext cx="53001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G16 Clean IR Window</a:t>
            </a:r>
            <a:endParaRPr sz="4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gddcd432ff0_0_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12226" y="1613824"/>
            <a:ext cx="5903549" cy="4652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ddcd432ff0_0_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151" y="1613825"/>
            <a:ext cx="5903549" cy="465290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gddcd432ff0_0_17"/>
          <p:cNvSpPr txBox="1"/>
          <p:nvPr/>
        </p:nvSpPr>
        <p:spPr>
          <a:xfrm>
            <a:off x="417675" y="511975"/>
            <a:ext cx="53001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G16 Day Cloud Phase Distinction RGB</a:t>
            </a:r>
            <a:endParaRPr sz="4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gddcd432ff0_0_17"/>
          <p:cNvSpPr txBox="1"/>
          <p:nvPr/>
        </p:nvSpPr>
        <p:spPr>
          <a:xfrm>
            <a:off x="6117350" y="228475"/>
            <a:ext cx="6093300" cy="11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G16 Clean IR Window + G16 Total Precipitable Water</a:t>
            </a:r>
            <a:endParaRPr sz="4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"/>
          <p:cNvPicPr preferRelativeResize="0"/>
          <p:nvPr/>
        </p:nvPicPr>
        <p:blipFill rotWithShape="1">
          <a:blip r:embed="rId3">
            <a:alphaModFix/>
          </a:blip>
          <a:srcRect r="24853"/>
          <a:stretch/>
        </p:blipFill>
        <p:spPr>
          <a:xfrm>
            <a:off x="6115689" y="0"/>
            <a:ext cx="3176530" cy="2625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"/>
          <p:cNvPicPr preferRelativeResize="0"/>
          <p:nvPr/>
        </p:nvPicPr>
        <p:blipFill rotWithShape="1">
          <a:blip r:embed="rId4">
            <a:alphaModFix/>
          </a:blip>
          <a:srcRect r="25252"/>
          <a:stretch/>
        </p:blipFill>
        <p:spPr>
          <a:xfrm>
            <a:off x="9015470" y="2118822"/>
            <a:ext cx="3176530" cy="2625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400572"/>
            <a:ext cx="6133386" cy="6056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"/>
          <p:cNvPicPr preferRelativeResize="0"/>
          <p:nvPr/>
        </p:nvPicPr>
        <p:blipFill rotWithShape="1">
          <a:blip r:embed="rId6">
            <a:alphaModFix/>
          </a:blip>
          <a:srcRect r="25539"/>
          <a:stretch/>
        </p:blipFill>
        <p:spPr>
          <a:xfrm>
            <a:off x="6124538" y="4232467"/>
            <a:ext cx="3176530" cy="2625534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"/>
          <p:cNvSpPr txBox="1"/>
          <p:nvPr/>
        </p:nvSpPr>
        <p:spPr>
          <a:xfrm>
            <a:off x="4130484" y="1979203"/>
            <a:ext cx="48474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"/>
          <p:cNvSpPr txBox="1"/>
          <p:nvPr/>
        </p:nvSpPr>
        <p:spPr>
          <a:xfrm>
            <a:off x="4260851" y="3211256"/>
            <a:ext cx="48474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"/>
          <p:cNvSpPr txBox="1"/>
          <p:nvPr/>
        </p:nvSpPr>
        <p:spPr>
          <a:xfrm>
            <a:off x="4337128" y="4421190"/>
            <a:ext cx="48474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"/>
          <p:cNvSpPr txBox="1"/>
          <p:nvPr/>
        </p:nvSpPr>
        <p:spPr>
          <a:xfrm>
            <a:off x="8773099" y="-35685"/>
            <a:ext cx="48474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"/>
          <p:cNvSpPr txBox="1"/>
          <p:nvPr/>
        </p:nvSpPr>
        <p:spPr>
          <a:xfrm>
            <a:off x="11707258" y="2118822"/>
            <a:ext cx="48474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"/>
          <p:cNvSpPr txBox="1"/>
          <p:nvPr/>
        </p:nvSpPr>
        <p:spPr>
          <a:xfrm>
            <a:off x="8773099" y="4232467"/>
            <a:ext cx="48474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"/>
          <p:cNvSpPr txBox="1"/>
          <p:nvPr/>
        </p:nvSpPr>
        <p:spPr>
          <a:xfrm>
            <a:off x="4615226" y="342865"/>
            <a:ext cx="159937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2006z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1"/>
          <p:cNvSpPr txBox="1"/>
          <p:nvPr/>
        </p:nvSpPr>
        <p:spPr>
          <a:xfrm>
            <a:off x="7703954" y="10481"/>
            <a:ext cx="115374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2031z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1"/>
          <p:cNvSpPr txBox="1"/>
          <p:nvPr/>
        </p:nvSpPr>
        <p:spPr>
          <a:xfrm>
            <a:off x="10690355" y="2164988"/>
            <a:ext cx="115374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2031z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1"/>
          <p:cNvSpPr txBox="1"/>
          <p:nvPr/>
        </p:nvSpPr>
        <p:spPr>
          <a:xfrm>
            <a:off x="7740541" y="4278633"/>
            <a:ext cx="115374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2030z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1"/>
          <p:cNvSpPr txBox="1"/>
          <p:nvPr/>
        </p:nvSpPr>
        <p:spPr>
          <a:xfrm>
            <a:off x="1646154" y="1385325"/>
            <a:ext cx="1539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Lubbock, TX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"/>
          <p:cNvSpPr/>
          <p:nvPr/>
        </p:nvSpPr>
        <p:spPr>
          <a:xfrm>
            <a:off x="2579700" y="1709325"/>
            <a:ext cx="359700" cy="334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248" y="881349"/>
            <a:ext cx="5978752" cy="5883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7477" y="881382"/>
            <a:ext cx="5957275" cy="5882941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"/>
          <p:cNvSpPr txBox="1"/>
          <p:nvPr/>
        </p:nvSpPr>
        <p:spPr>
          <a:xfrm>
            <a:off x="930873" y="17325"/>
            <a:ext cx="43515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Gridded NUCAPS 850-500mb Theta-E and Radar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"/>
          <p:cNvSpPr txBox="1"/>
          <p:nvPr/>
        </p:nvSpPr>
        <p:spPr>
          <a:xfrm>
            <a:off x="6856912" y="17325"/>
            <a:ext cx="44784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Gridded NUCAPS 700-500mb Lapse Rate and Radar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"/>
          <p:cNvSpPr txBox="1"/>
          <p:nvPr/>
        </p:nvSpPr>
        <p:spPr>
          <a:xfrm>
            <a:off x="1711854" y="1828833"/>
            <a:ext cx="1539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Lubbock, TX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2"/>
          <p:cNvSpPr/>
          <p:nvPr/>
        </p:nvSpPr>
        <p:spPr>
          <a:xfrm>
            <a:off x="2645400" y="2152833"/>
            <a:ext cx="359700" cy="334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"/>
          <p:cNvSpPr txBox="1"/>
          <p:nvPr/>
        </p:nvSpPr>
        <p:spPr>
          <a:xfrm>
            <a:off x="7701562" y="1828833"/>
            <a:ext cx="1539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Lubbock, TX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"/>
          <p:cNvSpPr/>
          <p:nvPr/>
        </p:nvSpPr>
        <p:spPr>
          <a:xfrm>
            <a:off x="8635108" y="2152833"/>
            <a:ext cx="359700" cy="334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475" y="881526"/>
            <a:ext cx="5978750" cy="5882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7477" y="881521"/>
            <a:ext cx="5957275" cy="5882664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3"/>
          <p:cNvSpPr txBox="1"/>
          <p:nvPr/>
        </p:nvSpPr>
        <p:spPr>
          <a:xfrm>
            <a:off x="408750" y="-23450"/>
            <a:ext cx="53382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Gridded NUCAPS Total Precipitable Water and Radar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3"/>
          <p:cNvSpPr txBox="1"/>
          <p:nvPr/>
        </p:nvSpPr>
        <p:spPr>
          <a:xfrm>
            <a:off x="6802613" y="-23450"/>
            <a:ext cx="45870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Gridded NUCAPS Tropopause Level and Radar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3"/>
          <p:cNvSpPr txBox="1"/>
          <p:nvPr/>
        </p:nvSpPr>
        <p:spPr>
          <a:xfrm>
            <a:off x="1711854" y="1828833"/>
            <a:ext cx="1539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Lubbock, TX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3"/>
          <p:cNvSpPr/>
          <p:nvPr/>
        </p:nvSpPr>
        <p:spPr>
          <a:xfrm>
            <a:off x="2645400" y="2152833"/>
            <a:ext cx="359700" cy="334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3"/>
          <p:cNvSpPr txBox="1"/>
          <p:nvPr/>
        </p:nvSpPr>
        <p:spPr>
          <a:xfrm>
            <a:off x="7701562" y="1828833"/>
            <a:ext cx="1539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Lubbock, TX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3"/>
          <p:cNvSpPr/>
          <p:nvPr/>
        </p:nvSpPr>
        <p:spPr>
          <a:xfrm>
            <a:off x="8635108" y="2152833"/>
            <a:ext cx="359700" cy="334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gd8ff8fb539_1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57750" y="599050"/>
            <a:ext cx="7440626" cy="55351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4" name="Google Shape;184;gd8ff8fb539_1_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2275" y="536725"/>
            <a:ext cx="5586226" cy="418967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gd8ff8fb539_1_6"/>
          <p:cNvSpPr/>
          <p:nvPr/>
        </p:nvSpPr>
        <p:spPr>
          <a:xfrm rot="1052226">
            <a:off x="7185404" y="3738734"/>
            <a:ext cx="1047380" cy="560646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gd8ff8fb539_1_6"/>
          <p:cNvSpPr txBox="1"/>
          <p:nvPr/>
        </p:nvSpPr>
        <p:spPr>
          <a:xfrm>
            <a:off x="150525" y="4908675"/>
            <a:ext cx="4385400" cy="16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Multiple hail and wind reports with a few large hail (2.5 to 2.75 inch) and high wind (84 mph) reports as the storms move further east into north central Texas</a:t>
            </a: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gd8ff8fb539_1_6"/>
          <p:cNvPicPr preferRelativeResize="0"/>
          <p:nvPr/>
        </p:nvPicPr>
        <p:blipFill rotWithShape="1">
          <a:blip r:embed="rId3">
            <a:alphaModFix/>
          </a:blip>
          <a:srcRect l="33998" t="48965" r="51091" b="30628"/>
          <a:stretch/>
        </p:blipFill>
        <p:spPr>
          <a:xfrm>
            <a:off x="6120900" y="1520025"/>
            <a:ext cx="1909976" cy="183255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88" name="Google Shape;188;gd8ff8fb539_1_6"/>
          <p:cNvCxnSpPr/>
          <p:nvPr/>
        </p:nvCxnSpPr>
        <p:spPr>
          <a:xfrm rot="10800000">
            <a:off x="7193188" y="3138975"/>
            <a:ext cx="212100" cy="5808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ddcd432ff0_0_2"/>
          <p:cNvSpPr txBox="1">
            <a:spLocks noGrp="1"/>
          </p:cNvSpPr>
          <p:nvPr>
            <p:ph type="ctrTitle"/>
          </p:nvPr>
        </p:nvSpPr>
        <p:spPr>
          <a:xfrm>
            <a:off x="150150" y="1162325"/>
            <a:ext cx="118917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sz="43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Thank you!</a:t>
            </a:r>
            <a:endParaRPr sz="9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82474" y="1417641"/>
            <a:ext cx="7270460" cy="5188951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solidFill>
            <a:srgbClr val="FF0000">
              <a:alpha val="65098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rmAutofit/>
          </a:bodyPr>
          <a:lstStyle/>
          <a:p>
            <a:pPr>
              <a:buClr>
                <a:srgbClr val="FFC000"/>
              </a:buClr>
              <a:buSzPts val="4000"/>
            </a:pPr>
            <a:r>
              <a:rPr lang="en" sz="5333" b="1">
                <a:solidFill>
                  <a:srgbClr val="FFC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FDTD  “Satellite Chat” Library </a:t>
            </a:r>
            <a:endParaRPr sz="5333"/>
          </a:p>
        </p:txBody>
      </p:sp>
      <p:sp>
        <p:nvSpPr>
          <p:cNvPr id="100" name="Google Shape;100;p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tabLst/>
              <a:defRPr/>
            </a:pPr>
            <a:fld id="{00000000-1234-1234-1234-123412341234}" type="slidenum"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  <a:tabLst/>
                <a:defRPr/>
              </a:pPr>
              <a:t>2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1990987" y="4229102"/>
            <a:ext cx="8355436" cy="16655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68567" tIns="34267" rIns="68567" bIns="34267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en" sz="2000" b="1" i="0" u="sng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  <a:sym typeface="Open Sans SemiBold"/>
              </a:rPr>
              <a:t>http://rammb.cira.colostate.edu/training/visit/satellite_chat/</a:t>
            </a:r>
            <a:endParaRPr kumimoji="0" sz="14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  <a:sym typeface="Open Sans SemiBold"/>
              </a:rPr>
              <a:t>Recorded Content includes Q&amp;A</a:t>
            </a:r>
            <a:endParaRPr kumimoji="0" sz="14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  <a:sym typeface="Open Sans SemiBold"/>
              </a:rPr>
              <a:t>Call for speakers!  Let us know if you want to speak on a topic!</a:t>
            </a:r>
            <a:endParaRPr kumimoji="0" sz="14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  <a:sym typeface="Open Sans SemiBold"/>
              </a:rPr>
              <a:t>Contact:  </a:t>
            </a: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  <a:sym typeface="Open Sans SemiBold"/>
              </a:rPr>
              <a:t>scott.lindstrom@noaa.gov  OR dan.bikos@noaa.gov </a:t>
            </a:r>
            <a:endParaRPr kumimoji="0" sz="14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949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>
            <a:spLocks noGrp="1"/>
          </p:cNvSpPr>
          <p:nvPr>
            <p:ph type="title"/>
          </p:nvPr>
        </p:nvSpPr>
        <p:spPr>
          <a:xfrm>
            <a:off x="3009900" y="914401"/>
            <a:ext cx="6172200" cy="857251"/>
          </a:xfrm>
          <a:prstGeom prst="rect">
            <a:avLst/>
          </a:prstGeom>
          <a:solidFill>
            <a:srgbClr val="0070C0">
              <a:alpha val="43921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rmAutofit fontScale="90000"/>
          </a:bodyPr>
          <a:lstStyle/>
          <a:p>
            <a:pPr>
              <a:buClr>
                <a:srgbClr val="FFC000"/>
              </a:buClr>
              <a:buSzPct val="100000"/>
            </a:pPr>
            <a:r>
              <a:rPr lang="en" sz="3000">
                <a:solidFill>
                  <a:srgbClr val="FFC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FDTD GOES Applications</a:t>
            </a:r>
            <a:r>
              <a:rPr lang="en">
                <a:solidFill>
                  <a:srgbClr val="FFC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/>
            </a:r>
            <a:br>
              <a:rPr lang="en">
                <a:solidFill>
                  <a:srgbClr val="FFC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en">
                <a:solidFill>
                  <a:srgbClr val="FFC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Webinar Protocol</a:t>
            </a:r>
            <a:endParaRPr>
              <a:solidFill>
                <a:srgbClr val="FFC00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08" name="Google Shape;108;p3"/>
          <p:cNvSpPr txBox="1">
            <a:spLocks noGrp="1"/>
          </p:cNvSpPr>
          <p:nvPr>
            <p:ph type="body" idx="1"/>
          </p:nvPr>
        </p:nvSpPr>
        <p:spPr>
          <a:xfrm>
            <a:off x="2065933" y="2057400"/>
            <a:ext cx="7116000" cy="46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257162" indent="-257162">
              <a:spcBef>
                <a:spcPts val="0"/>
              </a:spcBef>
            </a:pPr>
            <a:r>
              <a:rPr lang="en">
                <a:latin typeface="Open Sans SemiBold"/>
                <a:ea typeface="Open Sans SemiBold"/>
                <a:cs typeface="Open Sans SemiBold"/>
                <a:sym typeface="Open Sans SemiBold"/>
              </a:rPr>
              <a:t>~20 minutes for the speaker</a:t>
            </a:r>
            <a:endParaRPr/>
          </a:p>
          <a:p>
            <a:pPr marL="557185" lvl="1" indent="-214303">
              <a:spcBef>
                <a:spcPts val="427"/>
              </a:spcBef>
              <a:buSzPts val="1600"/>
            </a:pPr>
            <a:r>
              <a:rPr lang="en" sz="2133">
                <a:latin typeface="Open Sans SemiBold"/>
                <a:ea typeface="Open Sans SemiBold"/>
                <a:cs typeface="Open Sans SemiBold"/>
                <a:sym typeface="Open Sans SemiBold"/>
              </a:rPr>
              <a:t>Send questions via GoTo Chat</a:t>
            </a:r>
            <a:endParaRPr/>
          </a:p>
          <a:p>
            <a:pPr marL="557185" lvl="1" indent="-214303">
              <a:spcBef>
                <a:spcPts val="427"/>
              </a:spcBef>
              <a:buSzPts val="1600"/>
            </a:pPr>
            <a:r>
              <a:rPr lang="en" sz="2133">
                <a:latin typeface="Open Sans SemiBold"/>
                <a:ea typeface="Open Sans SemiBold"/>
                <a:cs typeface="Open Sans SemiBold"/>
                <a:sym typeface="Open Sans SemiBold"/>
              </a:rPr>
              <a:t>Or ask during Q&amp;A period via phone</a:t>
            </a:r>
            <a:endParaRPr/>
          </a:p>
          <a:p>
            <a:pPr marL="557185" lvl="1" indent="-78839">
              <a:spcBef>
                <a:spcPts val="427"/>
              </a:spcBef>
              <a:buSzPts val="1600"/>
              <a:buNone/>
            </a:pPr>
            <a:endParaRPr sz="2133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257162" indent="-257162"/>
            <a:r>
              <a:rPr lang="en">
                <a:latin typeface="Open Sans SemiBold"/>
                <a:ea typeface="Open Sans SemiBold"/>
                <a:cs typeface="Open Sans SemiBold"/>
                <a:sym typeface="Open Sans SemiBold"/>
              </a:rPr>
              <a:t>Followed by Q&amp;A </a:t>
            </a:r>
            <a:endParaRPr/>
          </a:p>
          <a:p>
            <a:pPr marL="557185" lvl="1" indent="-214303">
              <a:spcBef>
                <a:spcPts val="427"/>
              </a:spcBef>
              <a:buSzPts val="1600"/>
            </a:pPr>
            <a:r>
              <a:rPr lang="en" sz="2133">
                <a:latin typeface="Open Sans SemiBold"/>
                <a:ea typeface="Open Sans SemiBold"/>
                <a:cs typeface="Open Sans SemiBold"/>
                <a:sym typeface="Open Sans SemiBold"/>
              </a:rPr>
              <a:t>Open discussion forum</a:t>
            </a:r>
            <a:endParaRPr/>
          </a:p>
          <a:p>
            <a:pPr marL="557185" lvl="1" indent="-214303">
              <a:buSzPts val="1600"/>
            </a:pPr>
            <a:r>
              <a:rPr lang="en" sz="2133">
                <a:latin typeface="Open Sans SemiBold"/>
                <a:ea typeface="Open Sans SemiBold"/>
                <a:cs typeface="Open Sans SemiBold"/>
                <a:sym typeface="Open Sans SemiBold"/>
              </a:rPr>
              <a:t>Done by 1830 UTC</a:t>
            </a:r>
            <a:r>
              <a:rPr lang="en" sz="2400">
                <a:latin typeface="Open Sans SemiBold"/>
                <a:ea typeface="Open Sans SemiBold"/>
                <a:cs typeface="Open Sans SemiBold"/>
                <a:sym typeface="Open Sans SemiBold"/>
              </a:rPr>
              <a:t/>
            </a:r>
            <a:br>
              <a:rPr lang="en" sz="2400"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endParaRPr sz="2133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257162" indent="-257162"/>
            <a:r>
              <a:rPr lang="en">
                <a:latin typeface="Open Sans SemiBold"/>
                <a:ea typeface="Open Sans SemiBold"/>
                <a:cs typeface="Open Sans SemiBold"/>
                <a:sym typeface="Open Sans SemiBold"/>
              </a:rPr>
              <a:t>Do NOT press hold!!!</a:t>
            </a:r>
            <a:endParaRPr/>
          </a:p>
          <a:p>
            <a:pPr marL="257162" indent="-104765">
              <a:buNone/>
            </a:pPr>
            <a:endParaRPr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257162" indent="-257162"/>
            <a:r>
              <a:rPr lang="en">
                <a:latin typeface="Open Sans SemiBold"/>
                <a:ea typeface="Open Sans SemiBold"/>
                <a:cs typeface="Open Sans SemiBold"/>
                <a:sym typeface="Open Sans SemiBold"/>
              </a:rPr>
              <a:t>Mute when not speaking</a:t>
            </a:r>
            <a:endParaRPr/>
          </a:p>
        </p:txBody>
      </p:sp>
      <p:sp>
        <p:nvSpPr>
          <p:cNvPr id="109" name="Google Shape;109;p3"/>
          <p:cNvSpPr txBox="1">
            <a:spLocks noGrp="1"/>
          </p:cNvSpPr>
          <p:nvPr>
            <p:ph type="sldNum" idx="12"/>
          </p:nvPr>
        </p:nvSpPr>
        <p:spPr>
          <a:xfrm>
            <a:off x="10871200" y="6356352"/>
            <a:ext cx="711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fld id="{00000000-1234-1234-1234-123412341234}" type="slidenum">
              <a:rPr kumimoji="0" lang="en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  <a:sym typeface="Open Sans SemiBold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t>3</a:t>
            </a:fld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110" name="Google Shape;110;p3" descr="C:\Users\jboettcher\AppData\Local\Microsoft\Windows\Temporary Internet Files\Content.IE5\8XGR5AQB\MP900289528[1]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96202" y="2057402"/>
            <a:ext cx="1409700" cy="211455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1" name="Google Shape;111;p3" descr="C:\Users\jboettcher\AppData\Local\Microsoft\Windows\Temporary Internet Files\Content.IE5\E81K2WB2\MC900299735[1].wm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96151" y="4629151"/>
            <a:ext cx="1135452" cy="1145744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146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d8ff8fb539_1_0"/>
          <p:cNvSpPr txBox="1">
            <a:spLocks noGrp="1"/>
          </p:cNvSpPr>
          <p:nvPr>
            <p:ph type="ctrTitle"/>
          </p:nvPr>
        </p:nvSpPr>
        <p:spPr>
          <a:xfrm>
            <a:off x="150150" y="1162325"/>
            <a:ext cx="118917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sz="43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Utilizing NUCAPS for Supplemental Observations in a Convective Environment</a:t>
            </a:r>
            <a:endParaRPr sz="9200"/>
          </a:p>
        </p:txBody>
      </p:sp>
      <p:sp>
        <p:nvSpPr>
          <p:cNvPr id="85" name="Google Shape;85;gd8ff8fb539_1_0"/>
          <p:cNvSpPr txBox="1">
            <a:spLocks noGrp="1"/>
          </p:cNvSpPr>
          <p:nvPr>
            <p:ph type="subTitle" idx="1"/>
          </p:nvPr>
        </p:nvSpPr>
        <p:spPr>
          <a:xfrm>
            <a:off x="1524000" y="3788463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3500"/>
              <a:t>Kaitlin Rutt</a:t>
            </a:r>
            <a:endParaRPr sz="350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3500"/>
              <a:t>NWS Amarillo</a:t>
            </a:r>
            <a:endParaRPr sz="3500"/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gdff59c2867_0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88100" y="813400"/>
            <a:ext cx="7815800" cy="586185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1" name="Google Shape;91;gdff59c2867_0_1"/>
          <p:cNvSpPr txBox="1"/>
          <p:nvPr/>
        </p:nvSpPr>
        <p:spPr>
          <a:xfrm>
            <a:off x="3445950" y="119850"/>
            <a:ext cx="53001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500mb Analysis</a:t>
            </a:r>
            <a:endParaRPr sz="4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dff59c2867_0_6"/>
          <p:cNvSpPr txBox="1"/>
          <p:nvPr/>
        </p:nvSpPr>
        <p:spPr>
          <a:xfrm>
            <a:off x="3445950" y="119850"/>
            <a:ext cx="53001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850mb Analysis</a:t>
            </a:r>
            <a:endParaRPr sz="4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Google Shape;97;gdff59c2867_0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75513" y="812250"/>
            <a:ext cx="7840966" cy="588072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gdf08f55ab6_0_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5725" y="215800"/>
            <a:ext cx="8660549" cy="648705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gdff59c2867_0_28"/>
          <p:cNvPicPr preferRelativeResize="0"/>
          <p:nvPr/>
        </p:nvPicPr>
        <p:blipFill rotWithShape="1">
          <a:blip r:embed="rId3">
            <a:alphaModFix/>
          </a:blip>
          <a:srcRect l="32247" t="50326" r="49083" b="25522"/>
          <a:stretch/>
        </p:blipFill>
        <p:spPr>
          <a:xfrm>
            <a:off x="417675" y="1365400"/>
            <a:ext cx="5300100" cy="51417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8" name="Google Shape;108;gdff59c2867_0_28"/>
          <p:cNvPicPr preferRelativeResize="0"/>
          <p:nvPr/>
        </p:nvPicPr>
        <p:blipFill rotWithShape="1">
          <a:blip r:embed="rId4">
            <a:alphaModFix/>
          </a:blip>
          <a:srcRect l="31434" t="50351" r="49440" b="24912"/>
          <a:stretch/>
        </p:blipFill>
        <p:spPr>
          <a:xfrm>
            <a:off x="6423400" y="1365400"/>
            <a:ext cx="5300100" cy="514175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9" name="Google Shape;109;gdff59c2867_0_28"/>
          <p:cNvSpPr txBox="1"/>
          <p:nvPr/>
        </p:nvSpPr>
        <p:spPr>
          <a:xfrm>
            <a:off x="417675" y="359575"/>
            <a:ext cx="53001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>
                <a:latin typeface="Calibri"/>
                <a:ea typeface="Calibri"/>
                <a:cs typeface="Calibri"/>
                <a:sym typeface="Calibri"/>
              </a:rPr>
              <a:t>20z </a:t>
            </a:r>
            <a:r>
              <a:rPr lang="en-US" sz="4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MLCAPE/MLCIN</a:t>
            </a:r>
            <a:endParaRPr sz="4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gdff59c2867_0_28"/>
          <p:cNvSpPr txBox="1"/>
          <p:nvPr/>
        </p:nvSpPr>
        <p:spPr>
          <a:xfrm>
            <a:off x="6423400" y="359575"/>
            <a:ext cx="53001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>
                <a:latin typeface="Calibri"/>
                <a:ea typeface="Calibri"/>
                <a:cs typeface="Calibri"/>
                <a:sym typeface="Calibri"/>
              </a:rPr>
              <a:t>20z </a:t>
            </a:r>
            <a:r>
              <a:rPr lang="en-US" sz="4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0-6km Bulk Shear</a:t>
            </a:r>
            <a:endParaRPr sz="4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dff59c2867_0_37"/>
          <p:cNvSpPr txBox="1"/>
          <p:nvPr/>
        </p:nvSpPr>
        <p:spPr>
          <a:xfrm>
            <a:off x="263925" y="359575"/>
            <a:ext cx="56076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>
                <a:latin typeface="Calibri"/>
                <a:ea typeface="Calibri"/>
                <a:cs typeface="Calibri"/>
                <a:sym typeface="Calibri"/>
              </a:rPr>
              <a:t>20z </a:t>
            </a:r>
            <a:r>
              <a:rPr lang="en-US" sz="4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Mid-Level Lapse Rates</a:t>
            </a:r>
            <a:endParaRPr sz="4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gdff59c2867_0_37"/>
          <p:cNvSpPr txBox="1"/>
          <p:nvPr/>
        </p:nvSpPr>
        <p:spPr>
          <a:xfrm>
            <a:off x="6423400" y="359575"/>
            <a:ext cx="53001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>
                <a:latin typeface="Calibri"/>
                <a:ea typeface="Calibri"/>
                <a:cs typeface="Calibri"/>
                <a:sym typeface="Calibri"/>
              </a:rPr>
              <a:t>20z </a:t>
            </a:r>
            <a:r>
              <a:rPr lang="en-US" sz="4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Precipitable Water</a:t>
            </a:r>
            <a:endParaRPr sz="4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Google Shape;117;gdff59c2867_0_37"/>
          <p:cNvPicPr preferRelativeResize="0"/>
          <p:nvPr/>
        </p:nvPicPr>
        <p:blipFill rotWithShape="1">
          <a:blip r:embed="rId3">
            <a:alphaModFix/>
          </a:blip>
          <a:srcRect l="9916" t="6618" r="50843" b="43010"/>
          <a:stretch/>
        </p:blipFill>
        <p:spPr>
          <a:xfrm>
            <a:off x="417675" y="1384925"/>
            <a:ext cx="5300100" cy="510266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8" name="Google Shape;118;gdff59c2867_0_37"/>
          <p:cNvPicPr preferRelativeResize="0"/>
          <p:nvPr/>
        </p:nvPicPr>
        <p:blipFill rotWithShape="1">
          <a:blip r:embed="rId4">
            <a:alphaModFix/>
          </a:blip>
          <a:srcRect l="7402" t="5012" r="51147" b="41779"/>
          <a:stretch/>
        </p:blipFill>
        <p:spPr>
          <a:xfrm>
            <a:off x="6423400" y="1384925"/>
            <a:ext cx="5300100" cy="510266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250</Words>
  <Application>Microsoft Office PowerPoint</Application>
  <PresentationFormat>Widescreen</PresentationFormat>
  <Paragraphs>59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Open Sans SemiBold</vt:lpstr>
      <vt:lpstr>Office Theme</vt:lpstr>
      <vt:lpstr>1_Office Theme</vt:lpstr>
      <vt:lpstr>3_Office Theme</vt:lpstr>
      <vt:lpstr>FDTD Satellite Applications Webinar Utilizing NUCAPS for Supplemental Observations in a Convective Environment  </vt:lpstr>
      <vt:lpstr>FDTD  “Satellite Chat” Library </vt:lpstr>
      <vt:lpstr>FDTD GOES Applications Webinar Protocol</vt:lpstr>
      <vt:lpstr>Utilizing NUCAPS for Supplemental Observations in a Convective Environment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FDTD Satellite Applications Webinar Utilizing NUCAPS for Supplemental Observations in a Convective Environment  </dc:title>
  <dc:creator>Kaitlin A. Rutt</dc:creator>
  <cp:lastModifiedBy>NA</cp:lastModifiedBy>
  <cp:revision>1</cp:revision>
  <dcterms:created xsi:type="dcterms:W3CDTF">2021-05-05T13:45:03Z</dcterms:created>
  <dcterms:modified xsi:type="dcterms:W3CDTF">2021-06-16T15:36:24Z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EA30330F-3A24-4770-A852-B1267AFE5436</vt:lpwstr>
  </property>
  <property fmtid="{D5CDD505-2E9C-101B-9397-08002B2CF9AE}" pid="3" name="ArticulatePath">
    <vt:lpwstr>NUCAPS_Feedback_050321</vt:lpwstr>
  </property>
</Properties>
</file>